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- Explain the artefacts we consume and produce: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- Accurate architecture diagrams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	- Network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	- Logical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	- Application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- Data analysis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	- Ownership - identify a business owner. Make sure they are identified in the core system catalog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	- Classification Public, Internal, Confidential, Secret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	- Volumes, 3x level, synthesis, conflation, enrichment, fusion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	- Determine the data owner Technology ‘guardian’ of the data as it maps to WL3, WL4, WL5 within Technology.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- Ensure )II status is updated in the server tag register (what is this?)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- Ensure Saas/Cloud usage is updated in the server tag register (what is this?)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  <a:r>
              <a:t>- Define data lifecycle</a:t>
            </a:r>
          </a:p>
          <a:p>
            <a:pPr>
              <a:defRPr sz="1400">
                <a:latin typeface="Myriad Pro"/>
                <a:ea typeface="Myriad Pro"/>
                <a:cs typeface="Myriad Pro"/>
                <a:sym typeface="Myriad Pro"/>
              </a:defRPr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Aha is for product lifecycle/roadmap management. The intention is to search for engagement produce names in Aha - if not present, the engagement is inserted into Aha and ticket created on the Zendesk queue for the Aha team so that they can effectively manage data quality.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Eramba is the risk management piece run by Zaman Uddin - it is not currently available but it also should have a reference to the security engagement so that they can list the risk findings reports. Each report will have a reference to the SA Epic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Sharepoint uses the Opendata IO interface and allows us to feed compliance data to centralised sharepoint data.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Supplier Assurance ensure the correct contract and SDO are in place for our solution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PIA process is also accommodated by assigning tasks to the relevant data manager (colleague or customer)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We also drive Coverity and Vulnerability Management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0" y="1417637"/>
            <a:ext cx="7425036" cy="2846388"/>
          </a:xfrm>
          <a:prstGeom prst="rect">
            <a:avLst/>
          </a:prstGeom>
          <a:solidFill>
            <a:srgbClr val="2D519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" y="1962943"/>
            <a:ext cx="7171036" cy="1755776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553200" y="598805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2D519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912812" y="779462"/>
            <a:ext cx="7759701" cy="1588"/>
          </a:xfrm>
          <a:prstGeom prst="line">
            <a:avLst/>
          </a:prstGeom>
          <a:ln w="25560">
            <a:solidFill>
              <a:srgbClr val="2D5195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" name="Line"/>
          <p:cNvSpPr/>
          <p:nvPr/>
        </p:nvSpPr>
        <p:spPr>
          <a:xfrm>
            <a:off x="307975" y="779462"/>
            <a:ext cx="604838" cy="1589"/>
          </a:xfrm>
          <a:prstGeom prst="line">
            <a:avLst/>
          </a:prstGeom>
          <a:ln w="25560">
            <a:solidFill>
              <a:schemeClr val="accent3">
                <a:lumOff val="44000"/>
              </a:schemeClr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219200" y="0"/>
            <a:ext cx="7466013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255712" y="1066800"/>
            <a:ext cx="7392988" cy="556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305800" y="6316910"/>
            <a:ext cx="373063" cy="32995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1pPr>
      <a:lvl2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2pPr>
      <a:lvl3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3pPr>
      <a:lvl4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4pPr>
      <a:lvl5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5pPr>
      <a:lvl6pPr marL="0" marR="0" indent="45720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6pPr>
      <a:lvl7pPr marL="0" marR="0" indent="91440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7pPr>
      <a:lvl8pPr marL="0" marR="0" indent="137160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8pPr>
      <a:lvl9pPr marL="0" marR="0" indent="182880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193D85"/>
          </a:solidFill>
          <a:uFill>
            <a:solidFill>
              <a:srgbClr val="193D85"/>
            </a:solidFill>
          </a:uFill>
          <a:latin typeface="+mn-lt"/>
          <a:ea typeface="+mn-ea"/>
          <a:cs typeface="+mn-cs"/>
          <a:sym typeface="Verdana"/>
        </a:defRPr>
      </a:lvl9pPr>
    </p:titleStyle>
    <p:bodyStyle>
      <a:lvl1pPr marL="0" marR="0" indent="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1pPr>
      <a:lvl2pPr marL="0" marR="0" indent="4572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2pPr>
      <a:lvl3pPr marL="0" marR="0" indent="9144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3pPr>
      <a:lvl4pPr marL="0" marR="0" indent="13716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4pPr>
      <a:lvl5pPr marL="0" marR="0" indent="18288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5pPr>
      <a:lvl6pPr marL="0" marR="0" indent="22860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6pPr>
      <a:lvl7pPr marL="0" marR="0" indent="27432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7pPr>
      <a:lvl8pPr marL="0" marR="0" indent="32004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8pPr>
      <a:lvl9pPr marL="0" marR="0" indent="3657600" algn="l" defTabSz="449262" rtl="0" latinLnBrk="0">
        <a:lnSpc>
          <a:spcPct val="97000"/>
        </a:lnSpc>
        <a:spcBef>
          <a:spcPts val="400"/>
        </a:spcBef>
        <a:spcAft>
          <a:spcPts val="0"/>
        </a:spcAft>
        <a:buClrTx/>
        <a:buSzTx/>
        <a:buFontTx/>
        <a:buNone/>
        <a:tabLst>
          <a:tab pos="901700" algn="l"/>
          <a:tab pos="1816100" algn="l"/>
          <a:tab pos="2730500" algn="l"/>
          <a:tab pos="3644900" algn="l"/>
          <a:tab pos="4559300" algn="l"/>
          <a:tab pos="5473700" algn="l"/>
          <a:tab pos="6388100" algn="l"/>
          <a:tab pos="7302500" algn="l"/>
          <a:tab pos="8216900" algn="l"/>
          <a:tab pos="9131300" algn="l"/>
          <a:tab pos="10045700" algn="l"/>
        </a:tabLst>
        <a:defRPr b="0" baseline="0" cap="none" i="0" spc="0" strike="noStrike" sz="16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yriad Pro"/>
          <a:ea typeface="Myriad Pro"/>
          <a:cs typeface="Myriad Pro"/>
          <a:sym typeface="Myriad Pro"/>
        </a:defRPr>
      </a:lvl9pPr>
    </p:bodyStyle>
    <p:otherStyle>
      <a:lvl1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4572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9144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13716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182880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0" algn="ct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mated Collaboration in the Secure Software Development Lifecycle  An Overview"/>
          <p:cNvSpPr txBox="1"/>
          <p:nvPr>
            <p:ph type="title"/>
          </p:nvPr>
        </p:nvSpPr>
        <p:spPr>
          <a:xfrm>
            <a:off x="366960" y="1962943"/>
            <a:ext cx="6691115" cy="1755776"/>
          </a:xfrm>
          <a:prstGeom prst="rect">
            <a:avLst/>
          </a:prstGeom>
          <a:solidFill>
            <a:srgbClr val="2D5195"/>
          </a:solidFill>
        </p:spPr>
        <p:txBody>
          <a:bodyPr/>
          <a:lstStyle/>
          <a:p>
            <a: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>
                <a:solidFill>
                  <a:schemeClr val="accent3">
                    <a:lumOff val="44000"/>
                  </a:schemeClr>
                </a:solidFill>
                <a:uFill>
                  <a:solidFill>
                    <a:schemeClr val="accent3">
                      <a:lumOff val="44000"/>
                    </a:schemeClr>
                  </a:solidFill>
                </a:uFill>
              </a:rPr>
              <a:t>Automated Collaboration in the Secure Software Development Lifecycle</a:t>
            </a:r>
            <a:br>
              <a:rPr>
                <a:solidFill>
                  <a:schemeClr val="accent3">
                    <a:lumOff val="44000"/>
                  </a:schemeClr>
                </a:solidFill>
                <a:uFill>
                  <a:solidFill>
                    <a:schemeClr val="accent3">
                      <a:lumOff val="44000"/>
                    </a:schemeClr>
                  </a:solidFill>
                </a:uFill>
              </a:rPr>
            </a:br>
            <a:br>
              <a:rPr>
                <a:solidFill>
                  <a:schemeClr val="accent3">
                    <a:lumOff val="44000"/>
                  </a:schemeClr>
                </a:solidFill>
                <a:uFill>
                  <a:solidFill>
                    <a:schemeClr val="accent3">
                      <a:lumOff val="44000"/>
                    </a:schemeClr>
                  </a:solidFill>
                </a:uFill>
              </a:rPr>
            </a:br>
            <a:r>
              <a:rPr>
                <a:solidFill>
                  <a:schemeClr val="accent3">
                    <a:lumOff val="44000"/>
                  </a:schemeClr>
                </a:solidFill>
                <a:uFill>
                  <a:solidFill>
                    <a:schemeClr val="accent3">
                      <a:lumOff val="44000"/>
                    </a:schemeClr>
                  </a:solidFill>
                </a:uFill>
              </a:rPr>
              <a:t>An Overview</a:t>
            </a:r>
          </a:p>
        </p:txBody>
      </p:sp>
      <p:sp>
        <p:nvSpPr>
          <p:cNvPr id="35" name="Graeme Burnett, SMIEEE, MACM                                     Aug 2018"/>
          <p:cNvSpPr txBox="1"/>
          <p:nvPr/>
        </p:nvSpPr>
        <p:spPr>
          <a:xfrm>
            <a:off x="533400" y="3657600"/>
            <a:ext cx="605313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1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>
                <a:solidFill>
                  <a:srgbClr val="FAA100"/>
                </a:solidFill>
                <a:uFill>
                  <a:solidFill>
                    <a:srgbClr val="FAA100"/>
                  </a:solidFill>
                </a:u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solidFill>
                  <a:srgbClr val="FAA100"/>
                </a:solidFill>
                <a:uFill>
                  <a:solidFill>
                    <a:srgbClr val="FAA100"/>
                  </a:solidFill>
                </a:uFill>
                <a:latin typeface="+mn-lt"/>
                <a:ea typeface="+mn-ea"/>
                <a:cs typeface="+mn-cs"/>
                <a:sym typeface="Verdana"/>
              </a:rPr>
              <a:t>Graeme Burnett, SMIEEE, MACM                                     Aug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ecurity Architecture Engagement Process"/>
          <p:cNvSpPr txBox="1"/>
          <p:nvPr>
            <p:ph type="ctrTitle"/>
          </p:nvPr>
        </p:nvSpPr>
        <p:spPr>
          <a:xfrm>
            <a:off x="1219200" y="-173038"/>
            <a:ext cx="7469188" cy="12541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  <a:ea typeface="Arial Narrow"/>
                <a:cs typeface="Arial Narrow"/>
                <a:sym typeface="Arial Narrow"/>
              </a:rPr>
              <a:t>Security Architecture Engagement Process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  <a:ea typeface="Arial Narrow"/>
                <a:cs typeface="Arial Narrow"/>
                <a:sym typeface="Arial Narrow"/>
              </a:rPr>
            </a:br>
          </a:p>
        </p:txBody>
      </p:sp>
      <p:sp>
        <p:nvSpPr>
          <p:cNvPr id="38" name="Architecture capture…"/>
          <p:cNvSpPr txBox="1"/>
          <p:nvPr>
            <p:ph type="subTitle" idx="1"/>
          </p:nvPr>
        </p:nvSpPr>
        <p:spPr>
          <a:xfrm>
            <a:off x="933450" y="932259"/>
            <a:ext cx="7718425" cy="5742981"/>
          </a:xfrm>
          <a:prstGeom prst="rect">
            <a:avLst/>
          </a:prstGeom>
          <a:solidFill>
            <a:schemeClr val="accent3">
              <a:lumOff val="44000"/>
            </a:schemeClr>
          </a:solidFill>
        </p:spPr>
        <p:txBody>
          <a:bodyPr>
            <a:normAutofit fontScale="100000" lnSpcReduction="0"/>
          </a:bodyPr>
          <a:lstStyle/>
          <a:p>
            <a:pPr defTabSz="435784">
              <a:lnSpc>
                <a:spcPct val="100000"/>
              </a:lnSpc>
              <a:spcBef>
                <a:spcPts val="0"/>
              </a:spcBef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Architecture capture</a:t>
            </a: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Data Lifecycle Analysis</a:t>
            </a: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Non-functional Security</a:t>
            </a: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Threat modelling/Attack Trees/Abuse cases</a:t>
            </a: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Pen tests: scope, engagement, output analysis and walkthrough</a:t>
            </a: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Risk Findings Report for Threat Models and Pen Tests</a:t>
            </a: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1" marL="602982" indent="-233412" defTabSz="435784">
              <a:lnSpc>
                <a:spcPct val="100000"/>
              </a:lnSpc>
              <a:spcBef>
                <a:spcPts val="0"/>
              </a:spcBef>
              <a:buSzPct val="100000"/>
              <a:buChar char="•"/>
              <a:tabLst/>
              <a:defRPr sz="2328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Governance: sign of with business owner and Head of Technology Risk </a:t>
            </a:r>
          </a:p>
        </p:txBody>
      </p:sp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6664" y="50800"/>
            <a:ext cx="987872" cy="987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mating the Secure Engagement Process"/>
          <p:cNvSpPr txBox="1"/>
          <p:nvPr>
            <p:ph type="ctrTitle"/>
          </p:nvPr>
        </p:nvSpPr>
        <p:spPr>
          <a:xfrm>
            <a:off x="1219200" y="36512"/>
            <a:ext cx="7469188" cy="8366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417814">
              <a:lnSpc>
                <a:spcPct val="98000"/>
              </a:lnSpc>
              <a:tabLst>
                <a:tab pos="838200" algn="l"/>
                <a:tab pos="1689100" algn="l"/>
                <a:tab pos="2540000" algn="l"/>
                <a:tab pos="3390900" algn="l"/>
                <a:tab pos="4241800" algn="l"/>
                <a:tab pos="5092700" algn="l"/>
                <a:tab pos="5943600" algn="l"/>
                <a:tab pos="6794500" algn="l"/>
                <a:tab pos="7645400" algn="l"/>
                <a:tab pos="8496300" algn="l"/>
                <a:tab pos="9347200" algn="l"/>
              </a:tabLst>
              <a:defRPr sz="2604"/>
            </a:pPr>
            <a:r>
              <a:rPr>
                <a:latin typeface="Myriad Pro"/>
                <a:ea typeface="Myriad Pro"/>
                <a:cs typeface="Myriad Pro"/>
                <a:sym typeface="Myriad Pro"/>
              </a:rPr>
              <a:t>Automating the Secure Engagement Process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Narrow"/>
                <a:ea typeface="Arial Narrow"/>
                <a:cs typeface="Arial Narrow"/>
                <a:sym typeface="Arial Narrow"/>
              </a:rPr>
            </a:br>
          </a:p>
        </p:txBody>
      </p:sp>
      <p:sp>
        <p:nvSpPr>
          <p:cNvPr id="44" name="Automated programmatic creation of Epics and tasks…"/>
          <p:cNvSpPr txBox="1"/>
          <p:nvPr>
            <p:ph type="subTitle" idx="1"/>
          </p:nvPr>
        </p:nvSpPr>
        <p:spPr>
          <a:xfrm>
            <a:off x="1083858" y="836612"/>
            <a:ext cx="7895048" cy="596243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3822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Automated programmatic creation of Epics and tasks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REST interface used to create and link Epics and tasks in a defined order driven by a yaml file.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Consistent process with detailed guidance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Allows flexibility in process and components.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Documentation linked at creation time (standards, checklists and blueprints) - examples showing what good looks like.</a:t>
            </a:r>
          </a:p>
          <a:p>
            <a:pPr lvl="1" indent="226313" defTabSz="444769">
              <a:spcBef>
                <a:spcPts val="300"/>
              </a:spcBef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marL="23822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Experts and Generalists - Coverage with Depth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JIRA tasks are ordered in sequence defining the process 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Each JIRA task has a corresponding JIRA component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This allows Security Architects to select one type of task across engagement epics to provide a specialist skill such as code review. </a:t>
            </a:r>
          </a:p>
          <a:p>
            <a:pPr lvl="1" marL="615415" indent="-238225" defTabSz="444769">
              <a:spcBef>
                <a:spcPts val="300"/>
              </a:spcBef>
              <a:buSzPct val="100000"/>
              <a:buChar char="•"/>
              <a:tabLst>
                <a:tab pos="889000" algn="l"/>
                <a:tab pos="1790700" algn="l"/>
                <a:tab pos="2692400" algn="l"/>
                <a:tab pos="3606800" algn="l"/>
                <a:tab pos="4508500" algn="l"/>
                <a:tab pos="5410200" algn="l"/>
                <a:tab pos="6311900" algn="l"/>
                <a:tab pos="7226300" algn="l"/>
                <a:tab pos="8128000" algn="l"/>
                <a:tab pos="9029700" algn="l"/>
                <a:tab pos="9944100" algn="l"/>
              </a:tabLst>
              <a:defRPr sz="2376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Higher quality engagement is the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llaboration"/>
          <p:cNvSpPr txBox="1"/>
          <p:nvPr>
            <p:ph type="ctrTitle"/>
          </p:nvPr>
        </p:nvSpPr>
        <p:spPr>
          <a:xfrm>
            <a:off x="1219200" y="36512"/>
            <a:ext cx="7469188" cy="8366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8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Verdana"/>
              </a:defRPr>
            </a:pPr>
            <a:r>
              <a:rPr>
                <a:latin typeface="Myriad Pro"/>
                <a:ea typeface="Myriad Pro"/>
                <a:cs typeface="Myriad Pro"/>
                <a:sym typeface="Myriad Pro"/>
              </a:rPr>
              <a:t>Collaboration</a:t>
            </a:r>
          </a:p>
        </p:txBody>
      </p:sp>
      <p:sp>
        <p:nvSpPr>
          <p:cNvPr id="47" name="Tasks created and assigned for downstream systems:…"/>
          <p:cNvSpPr txBox="1"/>
          <p:nvPr>
            <p:ph type="subTitle" idx="1"/>
          </p:nvPr>
        </p:nvSpPr>
        <p:spPr>
          <a:xfrm>
            <a:off x="1083858" y="836612"/>
            <a:ext cx="7895048" cy="596243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indent="228600"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Tasks created and assigned for downstream systems:</a:t>
            </a:r>
          </a:p>
          <a:p>
            <a:pPr lvl="1" indent="228600"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2" marL="1002631" indent="-240631">
              <a:buSzPct val="100000"/>
              <a:buChar char="•"/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Aha - product roadmap</a:t>
            </a:r>
          </a:p>
          <a:p>
            <a:pPr lvl="2" marL="1002631" indent="-240631">
              <a:buSzPct val="100000"/>
              <a:buChar char="•"/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Eramba - Risk Management</a:t>
            </a:r>
          </a:p>
          <a:p>
            <a:pPr lvl="2" marL="1002631" indent="-240631">
              <a:buSzPct val="100000"/>
              <a:buChar char="•"/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Sharepoint - GDPR Compliance checklists</a:t>
            </a:r>
          </a:p>
          <a:p>
            <a:pPr lvl="2" marL="1002631" indent="-240631">
              <a:buSzPct val="100000"/>
              <a:buChar char="•"/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Supplier Assurance process</a:t>
            </a:r>
          </a:p>
          <a:p>
            <a:pPr lvl="2" marL="1002631" indent="-240631">
              <a:buSzPct val="100000"/>
              <a:buChar char="•"/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Personally Identifying Information (PIA process)</a:t>
            </a:r>
          </a:p>
          <a:p>
            <a:pPr lvl="2" marL="1002631" indent="-240631">
              <a:buSzPct val="100000"/>
              <a:buChar char="•"/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Static Code Analysis process (SAST tooling)</a:t>
            </a:r>
          </a:p>
          <a:p>
            <a:pPr lvl="2" marL="1002631" indent="-240631">
              <a:buSzPct val="100000"/>
              <a:buChar char="•"/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Platform, application and API scanning (Vulnerability Management)</a:t>
            </a:r>
          </a:p>
          <a:p>
            <a:pPr lvl="2" indent="457200"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</a:p>
          <a:p>
            <a:pPr lvl="2" indent="457200">
              <a:defRPr sz="2400"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REST API interfaces allow easy collaboration with other core systems ensuring integrity across the estate.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