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CDFE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78C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394F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B4EB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solidFill>
            <a:srgbClr val="D9D9D9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FC32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0DDCD"/>
          </a:solidFill>
        </a:fill>
      </a:tcStyle>
    </a:wholeTbl>
    <a:band2H>
      <a:tcTxStyle b="def" i="def"/>
      <a:tcStyle>
        <a:tcBdr/>
        <a:fill>
          <a:solidFill>
            <a:srgbClr val="D2CFC5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7D8B8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D6DF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C5C7C8"/>
          </a:solidFill>
        </a:fill>
      </a:tcStyle>
    </a:wholeTbl>
    <a:band2H>
      <a:tcTxStyle b="def" i="def"/>
      <a:tcStyle>
        <a:tcBdr/>
        <a:fill>
          <a:solidFill>
            <a:srgbClr val="D6D6D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1454E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D808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26972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8EAE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pic" sz="half" idx="13"/>
          </p:nvPr>
        </p:nvSpPr>
        <p:spPr>
          <a:xfrm>
            <a:off x="2438400" y="1282700"/>
            <a:ext cx="8128000" cy="45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73533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1270000" y="5842000"/>
            <a:ext cx="10464800" cy="1422400"/>
          </a:xfrm>
          <a:prstGeom prst="rect">
            <a:avLst/>
          </a:prstGeom>
        </p:spPr>
        <p:txBody>
          <a:bodyPr wrap="square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wrap="square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wrap="square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quarter" idx="13"/>
          </p:nvPr>
        </p:nvSpPr>
        <p:spPr>
          <a:xfrm>
            <a:off x="7188200" y="2895600"/>
            <a:ext cx="4102100" cy="5473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wrap="square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half" idx="1"/>
          </p:nvPr>
        </p:nvSpPr>
        <p:spPr>
          <a:xfrm>
            <a:off x="1282700" y="2768600"/>
            <a:ext cx="5041900" cy="5715000"/>
          </a:xfrm>
          <a:prstGeom prst="rect">
            <a:avLst/>
          </a:prstGeom>
        </p:spPr>
        <p:txBody>
          <a:bodyPr/>
          <a:lstStyle>
            <a:lvl1pPr marL="280736" indent="-280736">
              <a:spcBef>
                <a:spcPts val="3200"/>
              </a:spcBef>
              <a:defRPr sz="2800"/>
            </a:lvl1pPr>
            <a:lvl2pPr marL="661736" indent="-280736">
              <a:spcBef>
                <a:spcPts val="3200"/>
              </a:spcBef>
              <a:defRPr sz="2800"/>
            </a:lvl2pPr>
            <a:lvl3pPr marL="1042736" indent="-280736">
              <a:spcBef>
                <a:spcPts val="3200"/>
              </a:spcBef>
              <a:defRPr sz="2800"/>
            </a:lvl3pPr>
            <a:lvl4pPr marL="1423736" indent="-280736">
              <a:spcBef>
                <a:spcPts val="3200"/>
              </a:spcBef>
              <a:defRPr sz="2800"/>
            </a:lvl4pPr>
            <a:lvl5pPr marL="1804736" indent="-280736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wrap="square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pic" idx="13"/>
          </p:nvPr>
        </p:nvSpPr>
        <p:spPr>
          <a:xfrm>
            <a:off x="1397000" y="1041400"/>
            <a:ext cx="10223500" cy="767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-2033779" y="-660400"/>
            <a:ext cx="40675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9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7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5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3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81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762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143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524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905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286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667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048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429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9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7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5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3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2016195"/>
            <a:ext cx="9642969" cy="4048197"/>
          </a:xfrm>
          <a:prstGeom prst="rect">
            <a:avLst/>
          </a:prstGeom>
          <a:solidFill>
            <a:srgbClr val="2D5195"/>
          </a:solidFill>
        </p:spPr>
        <p:txBody>
          <a:bodyPr lIns="72248" tIns="72248" rIns="72248" bIns="72248" anchor="ctr"/>
          <a:lstStyle/>
          <a:p>
            <a:pPr defTabSz="830862">
              <a:defRPr sz="3413">
                <a:solidFill>
                  <a:srgbClr val="FFFFFF"/>
                </a:solidFill>
              </a:defRPr>
            </a:pPr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460586" y="2098322"/>
            <a:ext cx="9010792" cy="1740747"/>
          </a:xfrm>
          <a:prstGeom prst="rect">
            <a:avLst/>
          </a:prstGeom>
          <a:solidFill>
            <a:srgbClr val="2D5195"/>
          </a:solidFill>
          <a:ln w="9525">
            <a:round/>
          </a:ln>
        </p:spPr>
        <p:txBody>
          <a:bodyPr lIns="0" tIns="0" rIns="0" bIns="0" anchor="t"/>
          <a:lstStyle>
            <a:lvl1pPr algn="r" defTabSz="638951">
              <a:tabLst>
                <a:tab pos="647700" algn="l"/>
                <a:tab pos="1295400" algn="l"/>
                <a:tab pos="1943100" algn="l"/>
                <a:tab pos="2590800" algn="l"/>
                <a:tab pos="3251200" algn="l"/>
                <a:tab pos="3898900" algn="l"/>
                <a:tab pos="4546600" algn="l"/>
                <a:tab pos="5194300" algn="l"/>
                <a:tab pos="5842000" algn="l"/>
                <a:tab pos="6502400" algn="l"/>
                <a:tab pos="7150100" algn="l"/>
                <a:tab pos="7797800" algn="l"/>
                <a:tab pos="8445500" algn="l"/>
                <a:tab pos="9093200" algn="l"/>
                <a:tab pos="9753600" algn="l"/>
                <a:tab pos="10401300" algn="l"/>
                <a:tab pos="11049000" algn="l"/>
                <a:tab pos="11696700" algn="l"/>
                <a:tab pos="12344400" algn="l"/>
                <a:tab pos="13004800" algn="l"/>
              </a:tabLst>
              <a:defRPr sz="455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3982">
                <a:solidFill>
                  <a:srgbClr val="193D85"/>
                </a:solidFill>
                <a:uFill>
                  <a:solidFill>
                    <a:srgbClr val="193D85"/>
                  </a:solidFill>
                </a:uFill>
              </a:defRPr>
            </a:pPr>
            <a:r>
              <a:rPr sz="455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Bitcoin &amp; Blockchain - What’s next?</a:t>
            </a:r>
          </a:p>
        </p:txBody>
      </p:sp>
      <p:sp>
        <p:nvSpPr>
          <p:cNvPr id="84" name="Shape 84"/>
          <p:cNvSpPr/>
          <p:nvPr/>
        </p:nvSpPr>
        <p:spPr>
          <a:xfrm>
            <a:off x="216746" y="4334933"/>
            <a:ext cx="860890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 defTabSz="638951">
              <a:spcBef>
                <a:spcPts val="1100"/>
              </a:spcBef>
              <a:tabLst>
                <a:tab pos="647700" algn="l"/>
                <a:tab pos="1295400" algn="l"/>
                <a:tab pos="1943100" algn="l"/>
                <a:tab pos="2590800" algn="l"/>
                <a:tab pos="3251200" algn="l"/>
                <a:tab pos="3898900" algn="l"/>
                <a:tab pos="4546600" algn="l"/>
                <a:tab pos="5194300" algn="l"/>
                <a:tab pos="5842000" algn="l"/>
                <a:tab pos="6502400" algn="l"/>
                <a:tab pos="7150100" algn="l"/>
                <a:tab pos="7797800" algn="l"/>
                <a:tab pos="8445500" algn="l"/>
                <a:tab pos="9093200" algn="l"/>
                <a:tab pos="9753600" algn="l"/>
                <a:tab pos="10401300" algn="l"/>
                <a:tab pos="11049000" algn="l"/>
                <a:tab pos="11696700" algn="l"/>
                <a:tab pos="12344400" algn="l"/>
                <a:tab pos="13004800" algn="l"/>
              </a:tabLst>
              <a:defRPr sz="3413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60">
                <a:solidFill>
                  <a:srgbClr val="FAA100"/>
                </a:solidFill>
                <a:uFill>
                  <a:solidFill>
                    <a:srgbClr val="FAA100"/>
                  </a:solidFill>
                </a:uFill>
                <a:latin typeface="Arial"/>
                <a:ea typeface="Arial"/>
                <a:cs typeface="Arial"/>
                <a:sym typeface="Arial"/>
              </a:rPr>
              <a:t>Graeme Burnett</a:t>
            </a:r>
            <a:endParaRPr sz="2560">
              <a:solidFill>
                <a:srgbClr val="FAA100"/>
              </a:solidFill>
              <a:uFill>
                <a:solidFill>
                  <a:srgbClr val="FAA100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algn="l" defTabSz="638951">
              <a:spcBef>
                <a:spcPts val="1100"/>
              </a:spcBef>
              <a:tabLst>
                <a:tab pos="647700" algn="l"/>
                <a:tab pos="1295400" algn="l"/>
                <a:tab pos="1943100" algn="l"/>
                <a:tab pos="2590800" algn="l"/>
                <a:tab pos="3251200" algn="l"/>
                <a:tab pos="3898900" algn="l"/>
                <a:tab pos="4546600" algn="l"/>
                <a:tab pos="5194300" algn="l"/>
                <a:tab pos="5842000" algn="l"/>
                <a:tab pos="6502400" algn="l"/>
                <a:tab pos="7150100" algn="l"/>
                <a:tab pos="7797800" algn="l"/>
                <a:tab pos="8445500" algn="l"/>
                <a:tab pos="9093200" algn="l"/>
                <a:tab pos="9753600" algn="l"/>
                <a:tab pos="10401300" algn="l"/>
                <a:tab pos="11049000" algn="l"/>
                <a:tab pos="11696700" algn="l"/>
                <a:tab pos="12344400" algn="l"/>
                <a:tab pos="13004800" algn="l"/>
              </a:tabLst>
              <a:defRPr sz="3413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60">
                <a:solidFill>
                  <a:srgbClr val="FAA100"/>
                </a:solidFill>
                <a:uFill>
                  <a:solidFill>
                    <a:srgbClr val="FAA100"/>
                  </a:solidFill>
                </a:uFill>
                <a:latin typeface="Arial"/>
                <a:ea typeface="Arial"/>
                <a:cs typeface="Arial"/>
                <a:sym typeface="Arial"/>
              </a:rPr>
              <a:t>Mar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" y="0"/>
            <a:ext cx="1300481" cy="9753600"/>
          </a:xfrm>
          <a:prstGeom prst="rect">
            <a:avLst/>
          </a:prstGeom>
          <a:solidFill>
            <a:srgbClr val="2D5195"/>
          </a:solidFill>
        </p:spPr>
        <p:txBody>
          <a:bodyPr lIns="72248" tIns="72248" rIns="72248" bIns="72248" anchor="ctr"/>
          <a:lstStyle/>
          <a:p>
            <a:pPr defTabSz="830862">
              <a:defRPr sz="3413"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 flipV="1">
            <a:off x="1376680" y="1192106"/>
            <a:ext cx="11335175" cy="1"/>
          </a:xfrm>
          <a:prstGeom prst="line">
            <a:avLst/>
          </a:prstGeom>
          <a:solidFill>
            <a:srgbClr val="000000">
              <a:alpha val="0"/>
            </a:srgbClr>
          </a:solidFill>
          <a:ln w="36352">
            <a:solidFill>
              <a:srgbClr val="2D5195"/>
            </a:solidFill>
            <a:miter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433493" y="1192106"/>
            <a:ext cx="860214" cy="2259"/>
          </a:xfrm>
          <a:prstGeom prst="line">
            <a:avLst/>
          </a:prstGeom>
          <a:solidFill>
            <a:srgbClr val="000000">
              <a:alpha val="0"/>
            </a:srgbClr>
          </a:solidFill>
          <a:ln w="36352">
            <a:solidFill>
              <a:srgbClr val="FFFFFF"/>
            </a:solidFill>
            <a:miter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Shape 89"/>
          <p:cNvSpPr/>
          <p:nvPr>
            <p:ph type="title"/>
          </p:nvPr>
        </p:nvSpPr>
        <p:spPr>
          <a:xfrm>
            <a:off x="1416473" y="224648"/>
            <a:ext cx="10620588" cy="638952"/>
          </a:xfrm>
          <a:prstGeom prst="rect">
            <a:avLst/>
          </a:prstGeom>
        </p:spPr>
        <p:txBody>
          <a:bodyPr lIns="0" tIns="0" rIns="0" bIns="0"/>
          <a:lstStyle>
            <a:lvl1pPr algn="l" defTabSz="638951">
              <a:lnSpc>
                <a:spcPct val="98000"/>
              </a:lnSpc>
              <a:tabLst>
                <a:tab pos="647700" algn="l"/>
                <a:tab pos="1295400" algn="l"/>
                <a:tab pos="1943100" algn="l"/>
                <a:tab pos="2590800" algn="l"/>
                <a:tab pos="3251200" algn="l"/>
                <a:tab pos="3898900" algn="l"/>
                <a:tab pos="4546600" algn="l"/>
                <a:tab pos="5194300" algn="l"/>
                <a:tab pos="5842000" algn="l"/>
                <a:tab pos="6502400" algn="l"/>
                <a:tab pos="7150100" algn="l"/>
                <a:tab pos="7797800" algn="l"/>
                <a:tab pos="8445500" algn="l"/>
                <a:tab pos="9093200" algn="l"/>
                <a:tab pos="9753600" algn="l"/>
                <a:tab pos="10401300" algn="l"/>
                <a:tab pos="11049000" algn="l"/>
                <a:tab pos="11696700" algn="l"/>
                <a:tab pos="12344400" algn="l"/>
                <a:tab pos="13004800" algn="l"/>
              </a:tabLst>
              <a:defRPr sz="3982">
                <a:solidFill>
                  <a:srgbClr val="193D85"/>
                </a:solidFill>
                <a:uFill>
                  <a:solidFill>
                    <a:srgbClr val="193D85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Bitcoin</a:t>
            </a:r>
          </a:p>
        </p:txBody>
      </p:sp>
      <p:pic>
        <p:nvPicPr>
          <p:cNvPr id="9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5946" y="-1"/>
            <a:ext cx="1408854" cy="108825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1800903" y="2222499"/>
            <a:ext cx="10035173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0947" indent="-360947" algn="l">
              <a:buSzPct val="100000"/>
              <a:buChar char="•"/>
            </a:pPr>
            <a:r>
              <a:t>Mostly used for investment, extortion, blackmail, buying drugs/guns.</a:t>
            </a:r>
          </a:p>
          <a:p>
            <a:pPr marL="360947" indent="-360947" algn="l">
              <a:buSzPct val="100000"/>
              <a:buChar char="•"/>
            </a:pPr>
            <a:r>
              <a:t>Bitcoin won’t be allowed to last. Legislation and law enforcement will catch up eventually.</a:t>
            </a:r>
          </a:p>
          <a:p>
            <a:pPr marL="360947" indent="-360947" algn="l">
              <a:buSzPct val="100000"/>
              <a:buChar char="•"/>
            </a:pPr>
            <a:r>
              <a:t>Governments want to control your money (issuance and retraction) for fraud/criminality detection.</a:t>
            </a:r>
          </a:p>
          <a:p>
            <a:pPr marL="360947" indent="-360947" algn="l">
              <a:buSzPct val="100000"/>
              <a:buChar char="•"/>
            </a:pPr>
            <a:r>
              <a:t>All digital currencies will be forced to add pseudonymity.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-1" y="0"/>
            <a:ext cx="1300481" cy="9753600"/>
          </a:xfrm>
          <a:prstGeom prst="rect">
            <a:avLst/>
          </a:prstGeom>
          <a:solidFill>
            <a:srgbClr val="2D5195"/>
          </a:solidFill>
        </p:spPr>
        <p:txBody>
          <a:bodyPr lIns="72248" tIns="72248" rIns="72248" bIns="72248" anchor="ctr"/>
          <a:lstStyle/>
          <a:p>
            <a:pPr defTabSz="830862">
              <a:defRPr sz="3413">
                <a:solidFill>
                  <a:srgbClr val="FFFFFF"/>
                </a:solidFill>
              </a:defRPr>
            </a:pPr>
          </a:p>
        </p:txBody>
      </p:sp>
      <p:sp>
        <p:nvSpPr>
          <p:cNvPr id="94" name="Shape 94"/>
          <p:cNvSpPr/>
          <p:nvPr/>
        </p:nvSpPr>
        <p:spPr>
          <a:xfrm flipV="1">
            <a:off x="1376680" y="1192106"/>
            <a:ext cx="11335175" cy="1"/>
          </a:xfrm>
          <a:prstGeom prst="line">
            <a:avLst/>
          </a:prstGeom>
          <a:solidFill>
            <a:srgbClr val="000000">
              <a:alpha val="0"/>
            </a:srgbClr>
          </a:solidFill>
          <a:ln w="36352">
            <a:solidFill>
              <a:srgbClr val="2D5195"/>
            </a:solidFill>
            <a:miter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433493" y="1192106"/>
            <a:ext cx="860214" cy="2259"/>
          </a:xfrm>
          <a:prstGeom prst="line">
            <a:avLst/>
          </a:prstGeom>
          <a:solidFill>
            <a:srgbClr val="000000">
              <a:alpha val="0"/>
            </a:srgbClr>
          </a:solidFill>
          <a:ln w="36352">
            <a:solidFill>
              <a:srgbClr val="FFFFFF"/>
            </a:solidFill>
            <a:miter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1416473" y="224648"/>
            <a:ext cx="10620588" cy="638952"/>
          </a:xfrm>
          <a:prstGeom prst="rect">
            <a:avLst/>
          </a:prstGeom>
        </p:spPr>
        <p:txBody>
          <a:bodyPr lIns="0" tIns="0" rIns="0" bIns="0"/>
          <a:lstStyle>
            <a:lvl1pPr algn="l" defTabSz="638951">
              <a:lnSpc>
                <a:spcPct val="98000"/>
              </a:lnSpc>
              <a:tabLst>
                <a:tab pos="647700" algn="l"/>
                <a:tab pos="1295400" algn="l"/>
                <a:tab pos="1943100" algn="l"/>
                <a:tab pos="2590800" algn="l"/>
                <a:tab pos="3251200" algn="l"/>
                <a:tab pos="3898900" algn="l"/>
                <a:tab pos="4546600" algn="l"/>
                <a:tab pos="5194300" algn="l"/>
                <a:tab pos="5842000" algn="l"/>
                <a:tab pos="6502400" algn="l"/>
                <a:tab pos="7150100" algn="l"/>
                <a:tab pos="7797800" algn="l"/>
                <a:tab pos="8445500" algn="l"/>
                <a:tab pos="9093200" algn="l"/>
                <a:tab pos="9753600" algn="l"/>
                <a:tab pos="10401300" algn="l"/>
                <a:tab pos="11049000" algn="l"/>
                <a:tab pos="11696700" algn="l"/>
                <a:tab pos="12344400" algn="l"/>
                <a:tab pos="13004800" algn="l"/>
              </a:tabLst>
              <a:defRPr sz="3982">
                <a:solidFill>
                  <a:srgbClr val="193D85"/>
                </a:solidFill>
                <a:uFill>
                  <a:solidFill>
                    <a:srgbClr val="193D85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Blockchain</a:t>
            </a:r>
          </a:p>
        </p:txBody>
      </p:sp>
      <p:pic>
        <p:nvPicPr>
          <p:cNvPr id="9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5946" y="-1"/>
            <a:ext cx="1408854" cy="108825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1800903" y="2768599"/>
            <a:ext cx="10035173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0947" indent="-360947" algn="l">
              <a:buSzPct val="100000"/>
              <a:buChar char="•"/>
            </a:pPr>
            <a:r>
              <a:t>Proof of Work and Eventual Consensus</a:t>
            </a:r>
          </a:p>
          <a:p>
            <a:pPr marL="360947" indent="-360947" algn="l">
              <a:buSzPct val="100000"/>
              <a:buChar char="•"/>
            </a:pPr>
            <a:r>
              <a:t>PoW is not the only way</a:t>
            </a:r>
          </a:p>
          <a:p>
            <a:pPr marL="360947" indent="-360947" algn="l">
              <a:buSzPct val="100000"/>
              <a:buChar char="•"/>
            </a:pPr>
            <a:r>
              <a:t>Merkle Trees suffice for most business use cases</a:t>
            </a:r>
          </a:p>
          <a:p>
            <a:pPr marL="360947" indent="-360947" algn="l">
              <a:buSzPct val="100000"/>
              <a:buChar char="•"/>
            </a:pPr>
            <a:r>
              <a:t>Blockchain infrastructure is variable and geographically unbalanced</a:t>
            </a:r>
          </a:p>
          <a:p>
            <a:pPr marL="360947" indent="-360947" algn="l">
              <a:buSzPct val="100000"/>
              <a:buChar char="•"/>
            </a:pPr>
            <a:r>
              <a:t>The China problem</a:t>
            </a:r>
          </a:p>
          <a:p>
            <a:pPr marL="360947" indent="-360947" algn="l">
              <a:buSzPct val="100000"/>
              <a:buChar char="•"/>
            </a:pPr>
            <a:r>
              <a:t>The energy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-1" y="0"/>
            <a:ext cx="1300481" cy="9753600"/>
          </a:xfrm>
          <a:prstGeom prst="rect">
            <a:avLst/>
          </a:prstGeom>
          <a:solidFill>
            <a:srgbClr val="2D5195"/>
          </a:solidFill>
        </p:spPr>
        <p:txBody>
          <a:bodyPr lIns="72248" tIns="72248" rIns="72248" bIns="72248" anchor="ctr"/>
          <a:lstStyle/>
          <a:p>
            <a:pPr defTabSz="830862">
              <a:defRPr sz="3413">
                <a:solidFill>
                  <a:srgbClr val="FFFFFF"/>
                </a:solidFill>
              </a:defRPr>
            </a:pPr>
          </a:p>
        </p:txBody>
      </p:sp>
      <p:sp>
        <p:nvSpPr>
          <p:cNvPr id="101" name="Shape 101"/>
          <p:cNvSpPr/>
          <p:nvPr/>
        </p:nvSpPr>
        <p:spPr>
          <a:xfrm flipV="1">
            <a:off x="1376680" y="1192106"/>
            <a:ext cx="11335175" cy="1"/>
          </a:xfrm>
          <a:prstGeom prst="line">
            <a:avLst/>
          </a:prstGeom>
          <a:solidFill>
            <a:srgbClr val="000000">
              <a:alpha val="0"/>
            </a:srgbClr>
          </a:solidFill>
          <a:ln w="36352">
            <a:solidFill>
              <a:srgbClr val="2D5195"/>
            </a:solidFill>
            <a:miter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433493" y="1192106"/>
            <a:ext cx="860214" cy="2259"/>
          </a:xfrm>
          <a:prstGeom prst="line">
            <a:avLst/>
          </a:prstGeom>
          <a:solidFill>
            <a:srgbClr val="000000">
              <a:alpha val="0"/>
            </a:srgbClr>
          </a:solidFill>
          <a:ln w="36352">
            <a:solidFill>
              <a:srgbClr val="FFFFFF"/>
            </a:solidFill>
            <a:miter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1416473" y="224648"/>
            <a:ext cx="10620588" cy="638952"/>
          </a:xfrm>
          <a:prstGeom prst="rect">
            <a:avLst/>
          </a:prstGeom>
        </p:spPr>
        <p:txBody>
          <a:bodyPr lIns="0" tIns="0" rIns="0" bIns="0"/>
          <a:lstStyle>
            <a:lvl1pPr algn="l" defTabSz="638951">
              <a:lnSpc>
                <a:spcPct val="98000"/>
              </a:lnSpc>
              <a:tabLst>
                <a:tab pos="647700" algn="l"/>
                <a:tab pos="1295400" algn="l"/>
                <a:tab pos="1943100" algn="l"/>
                <a:tab pos="2590800" algn="l"/>
                <a:tab pos="3251200" algn="l"/>
                <a:tab pos="3898900" algn="l"/>
                <a:tab pos="4546600" algn="l"/>
                <a:tab pos="5194300" algn="l"/>
                <a:tab pos="5842000" algn="l"/>
                <a:tab pos="6502400" algn="l"/>
                <a:tab pos="7150100" algn="l"/>
                <a:tab pos="7797800" algn="l"/>
                <a:tab pos="8445500" algn="l"/>
                <a:tab pos="9093200" algn="l"/>
                <a:tab pos="9753600" algn="l"/>
                <a:tab pos="10401300" algn="l"/>
                <a:tab pos="11049000" algn="l"/>
                <a:tab pos="11696700" algn="l"/>
                <a:tab pos="12344400" algn="l"/>
                <a:tab pos="13004800" algn="l"/>
              </a:tabLst>
              <a:defRPr sz="3982">
                <a:solidFill>
                  <a:srgbClr val="193D85"/>
                </a:solidFill>
                <a:uFill>
                  <a:solidFill>
                    <a:srgbClr val="193D85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Data Analytics</a:t>
            </a:r>
          </a:p>
        </p:txBody>
      </p:sp>
      <p:pic>
        <p:nvPicPr>
          <p:cNvPr id="10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5946" y="-1"/>
            <a:ext cx="1408854" cy="108825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1800903" y="3314699"/>
            <a:ext cx="10035173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0947" indent="-360947" algn="l">
              <a:buSzPct val="100000"/>
              <a:buChar char="•"/>
            </a:pPr>
            <a:r>
              <a:t>Huge number of transactions </a:t>
            </a:r>
          </a:p>
          <a:p>
            <a:pPr marL="360947" indent="-360947" algn="l">
              <a:buSzPct val="100000"/>
              <a:buChar char="•"/>
            </a:pPr>
            <a:r>
              <a:t>Invisibles are about to be exposed - i.e. supply chain flow and internal budgets giving much more insight from operational analytics </a:t>
            </a:r>
          </a:p>
          <a:p>
            <a:pPr marL="360947" indent="-360947" algn="l">
              <a:buSzPct val="100000"/>
              <a:buChar char="•"/>
            </a:pPr>
            <a:r>
              <a:t>AI will automate much of the accountancy, payments, credit management functions.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-1" y="0"/>
            <a:ext cx="1300481" cy="9753600"/>
          </a:xfrm>
          <a:prstGeom prst="rect">
            <a:avLst/>
          </a:prstGeom>
          <a:solidFill>
            <a:srgbClr val="2D5195"/>
          </a:solidFill>
        </p:spPr>
        <p:txBody>
          <a:bodyPr lIns="72248" tIns="72248" rIns="72248" bIns="72248" anchor="ctr"/>
          <a:lstStyle/>
          <a:p>
            <a:pPr defTabSz="830862">
              <a:defRPr sz="3413">
                <a:solidFill>
                  <a:srgbClr val="FFFFFF"/>
                </a:solidFill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1300480" y="1192106"/>
            <a:ext cx="11036019" cy="2259"/>
          </a:xfrm>
          <a:prstGeom prst="line">
            <a:avLst/>
          </a:prstGeom>
          <a:solidFill>
            <a:srgbClr val="000000">
              <a:alpha val="0"/>
            </a:srgbClr>
          </a:solidFill>
          <a:ln w="36352">
            <a:solidFill>
              <a:srgbClr val="2D5195"/>
            </a:solidFill>
            <a:miter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9" name="Shape 109"/>
          <p:cNvSpPr/>
          <p:nvPr/>
        </p:nvSpPr>
        <p:spPr>
          <a:xfrm>
            <a:off x="433493" y="1192106"/>
            <a:ext cx="860214" cy="2259"/>
          </a:xfrm>
          <a:prstGeom prst="line">
            <a:avLst/>
          </a:prstGeom>
          <a:solidFill>
            <a:srgbClr val="000000">
              <a:alpha val="0"/>
            </a:srgbClr>
          </a:solidFill>
          <a:ln w="36352">
            <a:solidFill>
              <a:srgbClr val="FFFFFF"/>
            </a:solidFill>
            <a:miter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0" name="Shape 110"/>
          <p:cNvSpPr/>
          <p:nvPr>
            <p:ph type="title"/>
          </p:nvPr>
        </p:nvSpPr>
        <p:spPr>
          <a:xfrm>
            <a:off x="1733973" y="325119"/>
            <a:ext cx="10620588" cy="638953"/>
          </a:xfrm>
          <a:prstGeom prst="rect">
            <a:avLst/>
          </a:prstGeom>
        </p:spPr>
        <p:txBody>
          <a:bodyPr lIns="0" tIns="0" rIns="0" bIns="0"/>
          <a:lstStyle>
            <a:lvl1pPr algn="l" defTabSz="638951">
              <a:tabLst>
                <a:tab pos="647700" algn="l"/>
                <a:tab pos="1295400" algn="l"/>
                <a:tab pos="1943100" algn="l"/>
                <a:tab pos="2590800" algn="l"/>
                <a:tab pos="3251200" algn="l"/>
                <a:tab pos="3898900" algn="l"/>
                <a:tab pos="4546600" algn="l"/>
                <a:tab pos="5194300" algn="l"/>
                <a:tab pos="5842000" algn="l"/>
                <a:tab pos="6502400" algn="l"/>
                <a:tab pos="7150100" algn="l"/>
                <a:tab pos="7797800" algn="l"/>
                <a:tab pos="8445500" algn="l"/>
                <a:tab pos="9093200" algn="l"/>
                <a:tab pos="9753600" algn="l"/>
                <a:tab pos="10401300" algn="l"/>
                <a:tab pos="11049000" algn="l"/>
                <a:tab pos="11696700" algn="l"/>
                <a:tab pos="12344400" algn="l"/>
                <a:tab pos="13004800" algn="l"/>
              </a:tabLst>
              <a:defRPr sz="3982">
                <a:solidFill>
                  <a:srgbClr val="193D85"/>
                </a:solidFill>
                <a:uFill>
                  <a:solidFill>
                    <a:srgbClr val="193D85"/>
                  </a:solidFill>
                </a:u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What’s Next?</a:t>
            </a:r>
          </a:p>
        </p:txBody>
      </p:sp>
      <p:pic>
        <p:nvPicPr>
          <p:cNvPr id="111" name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87573" y="0"/>
            <a:ext cx="1517227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1661203" y="3035299"/>
            <a:ext cx="10035172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0947" indent="-360947" algn="l">
              <a:buSzPct val="100000"/>
              <a:buChar char="•"/>
            </a:pPr>
            <a:r>
              <a:t>Bitcoin 2.0: pseudonymous currencies.</a:t>
            </a:r>
          </a:p>
          <a:p>
            <a:pPr marL="360947" indent="-360947" algn="l">
              <a:buSzPct val="100000"/>
              <a:buChar char="•"/>
            </a:pPr>
            <a:r>
              <a:t>Microservices financed by microcash in a reputation based marketplace.</a:t>
            </a:r>
          </a:p>
          <a:p>
            <a:pPr marL="360947" indent="-360947" algn="l">
              <a:buSzPct val="100000"/>
              <a:buChar char="•"/>
            </a:pPr>
            <a:r>
              <a:t>Distributed ledger suffices for most business use cases - Corda has abandoned blockchain</a:t>
            </a:r>
          </a:p>
          <a:p>
            <a:pPr marL="360947" indent="-360947" algn="l">
              <a:buSzPct val="100000"/>
              <a:buChar char="•"/>
            </a:pPr>
            <a:r>
              <a:t>Big Data: Transaction analytics for fraud/anomaly detection but also trend projection. Huge opportunities here.</a:t>
            </a:r>
          </a:p>
          <a:p>
            <a:pPr marL="360947" indent="-360947" algn="l">
              <a:buSzPct val="100000"/>
              <a:buChar char="•"/>
            </a:pPr>
            <a:r>
              <a:t>Schemes: PBFT, RAFT, BFTRaft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