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68580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50" d="100"/>
          <a:sy n="50" d="100"/>
        </p:scale>
        <p:origin x="234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57250" y="6403623"/>
            <a:ext cx="5143500" cy="294357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16B84265-836C-4C64-9D5A-F1561A43AF46}" type="datetimeFigureOut">
              <a:rPr lang="es-CO" smtClean="0"/>
              <a:t>29/04/2019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140DE643-5493-4A41-8AC1-B10F47FD7729}" type="slidenum">
              <a:rPr lang="es-CO" smtClean="0"/>
              <a:t>‹Nº›</a:t>
            </a:fld>
            <a:endParaRPr lang="es-CO"/>
          </a:p>
        </p:txBody>
      </p:sp>
    </p:spTree>
    <p:extLst>
      <p:ext uri="{BB962C8B-B14F-4D97-AF65-F5344CB8AC3E}">
        <p14:creationId xmlns:p14="http://schemas.microsoft.com/office/powerpoint/2010/main" val="2731222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6B84265-836C-4C64-9D5A-F1561A43AF46}" type="datetimeFigureOut">
              <a:rPr lang="es-CO" smtClean="0"/>
              <a:t>29/04/2019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140DE643-5493-4A41-8AC1-B10F47FD7729}" type="slidenum">
              <a:rPr lang="es-CO" smtClean="0"/>
              <a:t>‹Nº›</a:t>
            </a:fld>
            <a:endParaRPr lang="es-CO"/>
          </a:p>
        </p:txBody>
      </p:sp>
    </p:spTree>
    <p:extLst>
      <p:ext uri="{BB962C8B-B14F-4D97-AF65-F5344CB8AC3E}">
        <p14:creationId xmlns:p14="http://schemas.microsoft.com/office/powerpoint/2010/main" val="1550666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649111"/>
            <a:ext cx="1478756" cy="10332156"/>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471488" y="649111"/>
            <a:ext cx="4350544" cy="10332156"/>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6B84265-836C-4C64-9D5A-F1561A43AF46}" type="datetimeFigureOut">
              <a:rPr lang="es-CO" smtClean="0"/>
              <a:t>29/04/2019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140DE643-5493-4A41-8AC1-B10F47FD7729}" type="slidenum">
              <a:rPr lang="es-CO" smtClean="0"/>
              <a:t>‹Nº›</a:t>
            </a:fld>
            <a:endParaRPr lang="es-CO"/>
          </a:p>
        </p:txBody>
      </p:sp>
    </p:spTree>
    <p:extLst>
      <p:ext uri="{BB962C8B-B14F-4D97-AF65-F5344CB8AC3E}">
        <p14:creationId xmlns:p14="http://schemas.microsoft.com/office/powerpoint/2010/main" val="3132975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6B84265-836C-4C64-9D5A-F1561A43AF46}" type="datetimeFigureOut">
              <a:rPr lang="es-CO" smtClean="0"/>
              <a:t>29/04/2019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140DE643-5493-4A41-8AC1-B10F47FD7729}" type="slidenum">
              <a:rPr lang="es-CO" smtClean="0"/>
              <a:t>‹Nº›</a:t>
            </a:fld>
            <a:endParaRPr lang="es-CO"/>
          </a:p>
        </p:txBody>
      </p:sp>
    </p:spTree>
    <p:extLst>
      <p:ext uri="{BB962C8B-B14F-4D97-AF65-F5344CB8AC3E}">
        <p14:creationId xmlns:p14="http://schemas.microsoft.com/office/powerpoint/2010/main" val="3563590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467916" y="3039537"/>
            <a:ext cx="5915025" cy="5071532"/>
          </a:xfrm>
        </p:spPr>
        <p:txBody>
          <a:bodyPr anchor="b"/>
          <a:lstStyle>
            <a:lvl1pPr>
              <a:defRPr sz="45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467916" y="8159048"/>
            <a:ext cx="5915025" cy="266699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6B84265-836C-4C64-9D5A-F1561A43AF46}" type="datetimeFigureOut">
              <a:rPr lang="es-CO" smtClean="0"/>
              <a:t>29/04/2019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140DE643-5493-4A41-8AC1-B10F47FD7729}" type="slidenum">
              <a:rPr lang="es-CO" smtClean="0"/>
              <a:t>‹Nº›</a:t>
            </a:fld>
            <a:endParaRPr lang="es-CO"/>
          </a:p>
        </p:txBody>
      </p:sp>
    </p:spTree>
    <p:extLst>
      <p:ext uri="{BB962C8B-B14F-4D97-AF65-F5344CB8AC3E}">
        <p14:creationId xmlns:p14="http://schemas.microsoft.com/office/powerpoint/2010/main" val="554987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471488" y="3245556"/>
            <a:ext cx="2914650" cy="773571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3471863" y="3245556"/>
            <a:ext cx="2914650" cy="773571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6B84265-836C-4C64-9D5A-F1561A43AF46}" type="datetimeFigureOut">
              <a:rPr lang="es-CO" smtClean="0"/>
              <a:t>29/04/2019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140DE643-5493-4A41-8AC1-B10F47FD7729}" type="slidenum">
              <a:rPr lang="es-CO" smtClean="0"/>
              <a:t>‹Nº›</a:t>
            </a:fld>
            <a:endParaRPr lang="es-CO"/>
          </a:p>
        </p:txBody>
      </p:sp>
    </p:spTree>
    <p:extLst>
      <p:ext uri="{BB962C8B-B14F-4D97-AF65-F5344CB8AC3E}">
        <p14:creationId xmlns:p14="http://schemas.microsoft.com/office/powerpoint/2010/main" val="1321178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72381" y="649114"/>
            <a:ext cx="5915025" cy="2356556"/>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472381" y="2988734"/>
            <a:ext cx="2901255"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Content Placeholder 3"/>
          <p:cNvSpPr>
            <a:spLocks noGrp="1"/>
          </p:cNvSpPr>
          <p:nvPr>
            <p:ph sz="half" idx="2"/>
          </p:nvPr>
        </p:nvSpPr>
        <p:spPr>
          <a:xfrm>
            <a:off x="472381" y="4453467"/>
            <a:ext cx="2901255" cy="65503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3471863" y="2988734"/>
            <a:ext cx="2915543"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Content Placeholder 5"/>
          <p:cNvSpPr>
            <a:spLocks noGrp="1"/>
          </p:cNvSpPr>
          <p:nvPr>
            <p:ph sz="quarter" idx="4"/>
          </p:nvPr>
        </p:nvSpPr>
        <p:spPr>
          <a:xfrm>
            <a:off x="3471863" y="4453467"/>
            <a:ext cx="2915543" cy="65503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6B84265-836C-4C64-9D5A-F1561A43AF46}" type="datetimeFigureOut">
              <a:rPr lang="es-CO" smtClean="0"/>
              <a:t>29/04/2019</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140DE643-5493-4A41-8AC1-B10F47FD7729}" type="slidenum">
              <a:rPr lang="es-CO" smtClean="0"/>
              <a:t>‹Nº›</a:t>
            </a:fld>
            <a:endParaRPr lang="es-CO"/>
          </a:p>
        </p:txBody>
      </p:sp>
    </p:spTree>
    <p:extLst>
      <p:ext uri="{BB962C8B-B14F-4D97-AF65-F5344CB8AC3E}">
        <p14:creationId xmlns:p14="http://schemas.microsoft.com/office/powerpoint/2010/main" val="2920298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6B84265-836C-4C64-9D5A-F1561A43AF46}" type="datetimeFigureOut">
              <a:rPr lang="es-CO" smtClean="0"/>
              <a:t>29/04/2019</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140DE643-5493-4A41-8AC1-B10F47FD7729}" type="slidenum">
              <a:rPr lang="es-CO" smtClean="0"/>
              <a:t>‹Nº›</a:t>
            </a:fld>
            <a:endParaRPr lang="es-CO"/>
          </a:p>
        </p:txBody>
      </p:sp>
    </p:spTree>
    <p:extLst>
      <p:ext uri="{BB962C8B-B14F-4D97-AF65-F5344CB8AC3E}">
        <p14:creationId xmlns:p14="http://schemas.microsoft.com/office/powerpoint/2010/main" val="3963690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B84265-836C-4C64-9D5A-F1561A43AF46}" type="datetimeFigureOut">
              <a:rPr lang="es-CO" smtClean="0"/>
              <a:t>29/04/2019</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140DE643-5493-4A41-8AC1-B10F47FD7729}" type="slidenum">
              <a:rPr lang="es-CO" smtClean="0"/>
              <a:t>‹Nº›</a:t>
            </a:fld>
            <a:endParaRPr lang="es-CO"/>
          </a:p>
        </p:txBody>
      </p:sp>
    </p:spTree>
    <p:extLst>
      <p:ext uri="{BB962C8B-B14F-4D97-AF65-F5344CB8AC3E}">
        <p14:creationId xmlns:p14="http://schemas.microsoft.com/office/powerpoint/2010/main" val="1987595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2915543" y="1755425"/>
            <a:ext cx="3471863" cy="866422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6B84265-836C-4C64-9D5A-F1561A43AF46}" type="datetimeFigureOut">
              <a:rPr lang="es-CO" smtClean="0"/>
              <a:t>29/04/2019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140DE643-5493-4A41-8AC1-B10F47FD7729}" type="slidenum">
              <a:rPr lang="es-CO" smtClean="0"/>
              <a:t>‹Nº›</a:t>
            </a:fld>
            <a:endParaRPr lang="es-CO"/>
          </a:p>
        </p:txBody>
      </p:sp>
    </p:spTree>
    <p:extLst>
      <p:ext uri="{BB962C8B-B14F-4D97-AF65-F5344CB8AC3E}">
        <p14:creationId xmlns:p14="http://schemas.microsoft.com/office/powerpoint/2010/main" val="2472892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915543" y="1755425"/>
            <a:ext cx="3471863" cy="866422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6B84265-836C-4C64-9D5A-F1561A43AF46}" type="datetimeFigureOut">
              <a:rPr lang="es-CO" smtClean="0"/>
              <a:t>29/04/2019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140DE643-5493-4A41-8AC1-B10F47FD7729}" type="slidenum">
              <a:rPr lang="es-CO" smtClean="0"/>
              <a:t>‹Nº›</a:t>
            </a:fld>
            <a:endParaRPr lang="es-CO"/>
          </a:p>
        </p:txBody>
      </p:sp>
    </p:spTree>
    <p:extLst>
      <p:ext uri="{BB962C8B-B14F-4D97-AF65-F5344CB8AC3E}">
        <p14:creationId xmlns:p14="http://schemas.microsoft.com/office/powerpoint/2010/main" val="1906515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471488" y="11300181"/>
            <a:ext cx="1543050" cy="649111"/>
          </a:xfrm>
          <a:prstGeom prst="rect">
            <a:avLst/>
          </a:prstGeom>
        </p:spPr>
        <p:txBody>
          <a:bodyPr vert="horz" lIns="91440" tIns="45720" rIns="91440" bIns="45720" rtlCol="0" anchor="ctr"/>
          <a:lstStyle>
            <a:lvl1pPr algn="l">
              <a:defRPr sz="900">
                <a:solidFill>
                  <a:schemeClr val="tx1">
                    <a:tint val="75000"/>
                  </a:schemeClr>
                </a:solidFill>
              </a:defRPr>
            </a:lvl1pPr>
          </a:lstStyle>
          <a:p>
            <a:fld id="{16B84265-836C-4C64-9D5A-F1561A43AF46}" type="datetimeFigureOut">
              <a:rPr lang="es-CO" smtClean="0"/>
              <a:t>29/04/2019</a:t>
            </a:fld>
            <a:endParaRPr lang="es-CO"/>
          </a:p>
        </p:txBody>
      </p:sp>
      <p:sp>
        <p:nvSpPr>
          <p:cNvPr id="5" name="Footer Placeholder 4"/>
          <p:cNvSpPr>
            <a:spLocks noGrp="1"/>
          </p:cNvSpPr>
          <p:nvPr>
            <p:ph type="ftr" sz="quarter" idx="3"/>
          </p:nvPr>
        </p:nvSpPr>
        <p:spPr>
          <a:xfrm>
            <a:off x="2271713" y="11300181"/>
            <a:ext cx="2314575" cy="64911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4843463" y="11300181"/>
            <a:ext cx="1543050" cy="649111"/>
          </a:xfrm>
          <a:prstGeom prst="rect">
            <a:avLst/>
          </a:prstGeom>
        </p:spPr>
        <p:txBody>
          <a:bodyPr vert="horz" lIns="91440" tIns="45720" rIns="91440" bIns="45720" rtlCol="0" anchor="ctr"/>
          <a:lstStyle>
            <a:lvl1pPr algn="r">
              <a:defRPr sz="900">
                <a:solidFill>
                  <a:schemeClr val="tx1">
                    <a:tint val="75000"/>
                  </a:schemeClr>
                </a:solidFill>
              </a:defRPr>
            </a:lvl1pPr>
          </a:lstStyle>
          <a:p>
            <a:fld id="{140DE643-5493-4A41-8AC1-B10F47FD7729}" type="slidenum">
              <a:rPr lang="es-CO" smtClean="0"/>
              <a:t>‹Nº›</a:t>
            </a:fld>
            <a:endParaRPr lang="es-CO"/>
          </a:p>
        </p:txBody>
      </p:sp>
    </p:spTree>
    <p:extLst>
      <p:ext uri="{BB962C8B-B14F-4D97-AF65-F5344CB8AC3E}">
        <p14:creationId xmlns:p14="http://schemas.microsoft.com/office/powerpoint/2010/main" val="28933551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ángulo 25">
            <a:extLst>
              <a:ext uri="{FF2B5EF4-FFF2-40B4-BE49-F238E27FC236}">
                <a16:creationId xmlns:a16="http://schemas.microsoft.com/office/drawing/2014/main" id="{2F50F3B5-BECC-41DD-AB58-C73642D42186}"/>
              </a:ext>
            </a:extLst>
          </p:cNvPr>
          <p:cNvSpPr/>
          <p:nvPr/>
        </p:nvSpPr>
        <p:spPr>
          <a:xfrm>
            <a:off x="-3834228" y="6695136"/>
            <a:ext cx="302588" cy="18193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62560" tIns="81280" rIns="162560" bIns="81280" numCol="1" spcCol="0" rtlCol="0" fromWordArt="0" anchor="ctr" anchorCtr="0" forceAA="0" compatLnSpc="1">
            <a:prstTxWarp prst="textNoShape">
              <a:avLst/>
            </a:prstTxWarp>
            <a:noAutofit/>
          </a:bodyPr>
          <a:lstStyle/>
          <a:p>
            <a:pPr algn="ctr"/>
            <a:endParaRPr lang="es-CO" sz="3200"/>
          </a:p>
        </p:txBody>
      </p:sp>
      <p:sp>
        <p:nvSpPr>
          <p:cNvPr id="27" name="Rectángulo 26">
            <a:extLst>
              <a:ext uri="{FF2B5EF4-FFF2-40B4-BE49-F238E27FC236}">
                <a16:creationId xmlns:a16="http://schemas.microsoft.com/office/drawing/2014/main" id="{5A437B91-9120-4655-BECD-CF79C7F1B64C}"/>
              </a:ext>
            </a:extLst>
          </p:cNvPr>
          <p:cNvSpPr/>
          <p:nvPr/>
        </p:nvSpPr>
        <p:spPr>
          <a:xfrm>
            <a:off x="-1407152" y="5469340"/>
            <a:ext cx="271636" cy="15614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62560" tIns="81280" rIns="162560" bIns="81280" numCol="1" spcCol="0" rtlCol="0" fromWordArt="0" anchor="ctr" anchorCtr="0" forceAA="0" compatLnSpc="1">
            <a:prstTxWarp prst="textNoShape">
              <a:avLst/>
            </a:prstTxWarp>
            <a:noAutofit/>
          </a:bodyPr>
          <a:lstStyle/>
          <a:p>
            <a:pPr algn="ctr"/>
            <a:endParaRPr lang="es-CO" sz="3200"/>
          </a:p>
        </p:txBody>
      </p:sp>
      <p:sp>
        <p:nvSpPr>
          <p:cNvPr id="31" name="Rectángulo 30">
            <a:extLst>
              <a:ext uri="{FF2B5EF4-FFF2-40B4-BE49-F238E27FC236}">
                <a16:creationId xmlns:a16="http://schemas.microsoft.com/office/drawing/2014/main" id="{298AB202-6152-455B-BBC4-A005F86574FA}"/>
              </a:ext>
            </a:extLst>
          </p:cNvPr>
          <p:cNvSpPr/>
          <p:nvPr/>
        </p:nvSpPr>
        <p:spPr>
          <a:xfrm>
            <a:off x="1645890" y="6683591"/>
            <a:ext cx="271636" cy="15614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62560" tIns="81280" rIns="162560" bIns="81280" numCol="1" spcCol="0" rtlCol="0" fromWordArt="0" anchor="ctr" anchorCtr="0" forceAA="0" compatLnSpc="1">
            <a:prstTxWarp prst="textNoShape">
              <a:avLst/>
            </a:prstTxWarp>
            <a:noAutofit/>
          </a:bodyPr>
          <a:lstStyle/>
          <a:p>
            <a:pPr algn="ctr"/>
            <a:endParaRPr lang="es-CO" sz="3200"/>
          </a:p>
        </p:txBody>
      </p:sp>
      <p:sp>
        <p:nvSpPr>
          <p:cNvPr id="36" name="Rectángulo 35">
            <a:extLst>
              <a:ext uri="{FF2B5EF4-FFF2-40B4-BE49-F238E27FC236}">
                <a16:creationId xmlns:a16="http://schemas.microsoft.com/office/drawing/2014/main" id="{411DD38E-BDC7-4EFD-A587-9F05081689B9}"/>
              </a:ext>
            </a:extLst>
          </p:cNvPr>
          <p:cNvSpPr/>
          <p:nvPr/>
        </p:nvSpPr>
        <p:spPr>
          <a:xfrm>
            <a:off x="10392045" y="4749758"/>
            <a:ext cx="146213" cy="15614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62560" tIns="81280" rIns="162560" bIns="81280" numCol="1" spcCol="0" rtlCol="0" fromWordArt="0" anchor="ctr" anchorCtr="0" forceAA="0" compatLnSpc="1">
            <a:prstTxWarp prst="textNoShape">
              <a:avLst/>
            </a:prstTxWarp>
            <a:noAutofit/>
          </a:bodyPr>
          <a:lstStyle/>
          <a:p>
            <a:pPr algn="ctr"/>
            <a:endParaRPr lang="es-CO" sz="3200"/>
          </a:p>
        </p:txBody>
      </p:sp>
      <p:sp>
        <p:nvSpPr>
          <p:cNvPr id="34" name="Rectángulo 33">
            <a:extLst>
              <a:ext uri="{FF2B5EF4-FFF2-40B4-BE49-F238E27FC236}">
                <a16:creationId xmlns:a16="http://schemas.microsoft.com/office/drawing/2014/main" id="{EFE5CC5C-F8F9-4C54-8342-F529761738E6}"/>
              </a:ext>
            </a:extLst>
          </p:cNvPr>
          <p:cNvSpPr/>
          <p:nvPr/>
        </p:nvSpPr>
        <p:spPr>
          <a:xfrm>
            <a:off x="5495759" y="6790817"/>
            <a:ext cx="246396" cy="14087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62560" tIns="81280" rIns="162560" bIns="81280" numCol="1" spcCol="0" rtlCol="0" fromWordArt="0" anchor="ctr" anchorCtr="0" forceAA="0" compatLnSpc="1">
            <a:prstTxWarp prst="textNoShape">
              <a:avLst/>
            </a:prstTxWarp>
            <a:noAutofit/>
          </a:bodyPr>
          <a:lstStyle/>
          <a:p>
            <a:pPr algn="ctr"/>
            <a:endParaRPr lang="es-CO" sz="3200"/>
          </a:p>
        </p:txBody>
      </p:sp>
      <p:sp>
        <p:nvSpPr>
          <p:cNvPr id="25" name="Rectángulo 24">
            <a:extLst>
              <a:ext uri="{FF2B5EF4-FFF2-40B4-BE49-F238E27FC236}">
                <a16:creationId xmlns:a16="http://schemas.microsoft.com/office/drawing/2014/main" id="{66664B9E-18E7-41A1-B490-DF257E389142}"/>
              </a:ext>
            </a:extLst>
          </p:cNvPr>
          <p:cNvSpPr/>
          <p:nvPr/>
        </p:nvSpPr>
        <p:spPr>
          <a:xfrm>
            <a:off x="-4642012" y="4749760"/>
            <a:ext cx="146213" cy="15614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62560" tIns="81280" rIns="162560" bIns="81280" numCol="1" spcCol="0" rtlCol="0" fromWordArt="0" anchor="ctr" anchorCtr="0" forceAA="0" compatLnSpc="1">
            <a:prstTxWarp prst="textNoShape">
              <a:avLst/>
            </a:prstTxWarp>
            <a:noAutofit/>
          </a:bodyPr>
          <a:lstStyle/>
          <a:p>
            <a:pPr algn="ctr"/>
            <a:endParaRPr lang="es-CO" sz="3200"/>
          </a:p>
        </p:txBody>
      </p:sp>
      <p:sp>
        <p:nvSpPr>
          <p:cNvPr id="24" name="Rectángulo 23">
            <a:extLst>
              <a:ext uri="{FF2B5EF4-FFF2-40B4-BE49-F238E27FC236}">
                <a16:creationId xmlns:a16="http://schemas.microsoft.com/office/drawing/2014/main" id="{BA18BB67-8CEB-4E39-8C2E-542FDFDAA9B7}"/>
              </a:ext>
            </a:extLst>
          </p:cNvPr>
          <p:cNvSpPr/>
          <p:nvPr/>
        </p:nvSpPr>
        <p:spPr>
          <a:xfrm>
            <a:off x="-6608386" y="6861470"/>
            <a:ext cx="271636" cy="15614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62560" tIns="81280" rIns="162560" bIns="81280" numCol="1" spcCol="0" rtlCol="0" fromWordArt="0" anchor="ctr" anchorCtr="0" forceAA="0" compatLnSpc="1">
            <a:prstTxWarp prst="textNoShape">
              <a:avLst/>
            </a:prstTxWarp>
            <a:noAutofit/>
          </a:bodyPr>
          <a:lstStyle/>
          <a:p>
            <a:pPr algn="ctr"/>
            <a:endParaRPr lang="es-CO" sz="3200"/>
          </a:p>
        </p:txBody>
      </p:sp>
      <p:sp>
        <p:nvSpPr>
          <p:cNvPr id="2" name="Título 1">
            <a:extLst>
              <a:ext uri="{FF2B5EF4-FFF2-40B4-BE49-F238E27FC236}">
                <a16:creationId xmlns:a16="http://schemas.microsoft.com/office/drawing/2014/main" id="{1D1CD001-553C-4078-BD4C-59CDE1A0F8E1}"/>
              </a:ext>
            </a:extLst>
          </p:cNvPr>
          <p:cNvSpPr>
            <a:spLocks noGrp="1"/>
          </p:cNvSpPr>
          <p:nvPr>
            <p:ph type="ctrTitle"/>
          </p:nvPr>
        </p:nvSpPr>
        <p:spPr>
          <a:xfrm>
            <a:off x="-7218455" y="7672263"/>
            <a:ext cx="2369488" cy="842244"/>
          </a:xfrm>
          <a:solidFill>
            <a:schemeClr val="bg1"/>
          </a:solidFill>
        </p:spPr>
        <p:txBody>
          <a:bodyPr>
            <a:normAutofit/>
          </a:bodyPr>
          <a:lstStyle/>
          <a:p>
            <a:r>
              <a:rPr lang="es-CO" sz="4267" dirty="0"/>
              <a:t>1936 </a:t>
            </a:r>
          </a:p>
        </p:txBody>
      </p:sp>
      <p:sp>
        <p:nvSpPr>
          <p:cNvPr id="3" name="Subtítulo 2">
            <a:extLst>
              <a:ext uri="{FF2B5EF4-FFF2-40B4-BE49-F238E27FC236}">
                <a16:creationId xmlns:a16="http://schemas.microsoft.com/office/drawing/2014/main" id="{E0A7406B-E528-47FC-A0B8-FA7A2ED6FE2A}"/>
              </a:ext>
            </a:extLst>
          </p:cNvPr>
          <p:cNvSpPr>
            <a:spLocks noGrp="1"/>
          </p:cNvSpPr>
          <p:nvPr>
            <p:ph type="subTitle" idx="1"/>
          </p:nvPr>
        </p:nvSpPr>
        <p:spPr>
          <a:xfrm>
            <a:off x="111797" y="8140891"/>
            <a:ext cx="3673205" cy="2943577"/>
          </a:xfrm>
          <a:solidFill>
            <a:schemeClr val="bg1"/>
          </a:solidFill>
          <a:ln w="57150">
            <a:solidFill>
              <a:schemeClr val="accent2"/>
            </a:solidFill>
          </a:ln>
        </p:spPr>
        <p:txBody>
          <a:bodyPr>
            <a:normAutofit lnSpcReduction="10000"/>
          </a:bodyPr>
          <a:lstStyle/>
          <a:p>
            <a:pPr algn="just"/>
            <a:r>
              <a:rPr lang="es-MX" sz="2133" dirty="0"/>
              <a:t>Se realiza el “Congreso de Dartmouth”, encuentro transcurrido en el verano de 1956 en la Universidad Dartmouth </a:t>
            </a:r>
            <a:r>
              <a:rPr lang="es-MX" sz="2133" dirty="0" err="1"/>
              <a:t>College</a:t>
            </a:r>
            <a:r>
              <a:rPr lang="es-MX" sz="2133" dirty="0"/>
              <a:t>, Nuevo Hampshire. Algunos autores y escritos mencionan el evento como referencia para indicar que allí se dio el nacimiento de la inteligencia artificial.</a:t>
            </a:r>
          </a:p>
        </p:txBody>
      </p:sp>
      <p:sp>
        <p:nvSpPr>
          <p:cNvPr id="4" name="Título 1">
            <a:extLst>
              <a:ext uri="{FF2B5EF4-FFF2-40B4-BE49-F238E27FC236}">
                <a16:creationId xmlns:a16="http://schemas.microsoft.com/office/drawing/2014/main" id="{2808AE24-F8CF-49C1-BEB4-7436DE7B4223}"/>
              </a:ext>
            </a:extLst>
          </p:cNvPr>
          <p:cNvSpPr txBox="1">
            <a:spLocks/>
          </p:cNvSpPr>
          <p:nvPr/>
        </p:nvSpPr>
        <p:spPr>
          <a:xfrm>
            <a:off x="-3430232" y="7617269"/>
            <a:ext cx="2123292" cy="870823"/>
          </a:xfrm>
          <a:prstGeom prst="rect">
            <a:avLst/>
          </a:prstGeom>
        </p:spPr>
        <p:txBody>
          <a:bodyPr vert="horz" lIns="162560" tIns="81280" rIns="162560" bIns="8128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CO" sz="4267" dirty="0"/>
              <a:t>1943 </a:t>
            </a:r>
          </a:p>
        </p:txBody>
      </p:sp>
      <p:sp>
        <p:nvSpPr>
          <p:cNvPr id="5" name="Subtítulo 2">
            <a:extLst>
              <a:ext uri="{FF2B5EF4-FFF2-40B4-BE49-F238E27FC236}">
                <a16:creationId xmlns:a16="http://schemas.microsoft.com/office/drawing/2014/main" id="{DFB91B92-D98E-4EAE-BFC8-43A2FF2E2AE7}"/>
              </a:ext>
            </a:extLst>
          </p:cNvPr>
          <p:cNvSpPr txBox="1">
            <a:spLocks/>
          </p:cNvSpPr>
          <p:nvPr/>
        </p:nvSpPr>
        <p:spPr>
          <a:xfrm>
            <a:off x="-4171785" y="8371331"/>
            <a:ext cx="3957982" cy="3523934"/>
          </a:xfrm>
          <a:prstGeom prst="rect">
            <a:avLst/>
          </a:prstGeom>
          <a:solidFill>
            <a:schemeClr val="bg1"/>
          </a:solidFill>
          <a:ln w="57150">
            <a:solidFill>
              <a:schemeClr val="accent2"/>
            </a:solidFill>
          </a:ln>
        </p:spPr>
        <p:txBody>
          <a:bodyPr vert="horz" lIns="162560" tIns="81280" rIns="162560" bIns="8128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MX" sz="2133" dirty="0"/>
              <a:t>Warren McCulloch y Walter Pitts iniciaron con los fundamentos de la computación neuronal y escribieron una teoría acerca de la forma de trabajar de las neuronas. Este puede verse en su trabajo llamado “A </a:t>
            </a:r>
            <a:r>
              <a:rPr lang="es-MX" sz="2133" dirty="0" err="1"/>
              <a:t>Logical</a:t>
            </a:r>
            <a:r>
              <a:rPr lang="es-MX" sz="2133" dirty="0"/>
              <a:t> </a:t>
            </a:r>
            <a:r>
              <a:rPr lang="es-MX" sz="2133" dirty="0" err="1"/>
              <a:t>Calculus</a:t>
            </a:r>
            <a:r>
              <a:rPr lang="es-MX" sz="2133" dirty="0"/>
              <a:t> </a:t>
            </a:r>
            <a:r>
              <a:rPr lang="es-MX" sz="2133" dirty="0" err="1"/>
              <a:t>of</a:t>
            </a:r>
            <a:r>
              <a:rPr lang="es-MX" sz="2133" dirty="0"/>
              <a:t> Ideas </a:t>
            </a:r>
            <a:r>
              <a:rPr lang="es-MX" sz="2133" dirty="0" err="1"/>
              <a:t>Immanent</a:t>
            </a:r>
            <a:r>
              <a:rPr lang="es-MX" sz="2133" dirty="0"/>
              <a:t> in </a:t>
            </a:r>
            <a:r>
              <a:rPr lang="es-MX" sz="2133" dirty="0" err="1"/>
              <a:t>Nervous</a:t>
            </a:r>
            <a:r>
              <a:rPr lang="es-MX" sz="2133" dirty="0"/>
              <a:t> </a:t>
            </a:r>
            <a:r>
              <a:rPr lang="es-MX" sz="2133" dirty="0" err="1"/>
              <a:t>Activity</a:t>
            </a:r>
            <a:r>
              <a:rPr lang="es-MX" sz="2133" dirty="0"/>
              <a:t>” [9] y través de circuitos eléctrico modelaron una red neuronal simple.</a:t>
            </a:r>
          </a:p>
        </p:txBody>
      </p:sp>
      <p:sp>
        <p:nvSpPr>
          <p:cNvPr id="6" name="Título 1">
            <a:extLst>
              <a:ext uri="{FF2B5EF4-FFF2-40B4-BE49-F238E27FC236}">
                <a16:creationId xmlns:a16="http://schemas.microsoft.com/office/drawing/2014/main" id="{07E3AB15-39DE-4007-B61C-C21F46EC6B9B}"/>
              </a:ext>
            </a:extLst>
          </p:cNvPr>
          <p:cNvSpPr txBox="1">
            <a:spLocks/>
          </p:cNvSpPr>
          <p:nvPr/>
        </p:nvSpPr>
        <p:spPr>
          <a:xfrm>
            <a:off x="-6257361" y="-83998"/>
            <a:ext cx="2827129" cy="870823"/>
          </a:xfrm>
          <a:prstGeom prst="rect">
            <a:avLst/>
          </a:prstGeom>
        </p:spPr>
        <p:txBody>
          <a:bodyPr vert="horz" lIns="162560" tIns="81280" rIns="162560" bIns="8128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CO" sz="4267" dirty="0"/>
              <a:t>1936-1949 </a:t>
            </a:r>
          </a:p>
        </p:txBody>
      </p:sp>
      <p:sp>
        <p:nvSpPr>
          <p:cNvPr id="8" name="Subtítulo 2">
            <a:extLst>
              <a:ext uri="{FF2B5EF4-FFF2-40B4-BE49-F238E27FC236}">
                <a16:creationId xmlns:a16="http://schemas.microsoft.com/office/drawing/2014/main" id="{DA9E08D4-CC09-4878-B686-30D974F29551}"/>
              </a:ext>
            </a:extLst>
          </p:cNvPr>
          <p:cNvSpPr txBox="1">
            <a:spLocks/>
          </p:cNvSpPr>
          <p:nvPr/>
        </p:nvSpPr>
        <p:spPr>
          <a:xfrm>
            <a:off x="-6842997" y="735536"/>
            <a:ext cx="3957982" cy="5306400"/>
          </a:xfrm>
          <a:prstGeom prst="rect">
            <a:avLst/>
          </a:prstGeom>
          <a:solidFill>
            <a:schemeClr val="bg1"/>
          </a:solidFill>
          <a:ln w="57150">
            <a:solidFill>
              <a:schemeClr val="accent2"/>
            </a:solidFill>
          </a:ln>
        </p:spPr>
        <p:txBody>
          <a:bodyPr vert="horz" lIns="162560" tIns="81280" rIns="162560" bIns="8128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MX" sz="1956" dirty="0"/>
              <a:t>Donald Hebb define una regla para explicar cómo se realiza un proceso de aprendizaje. Para las redes neuronales actuales, se sigue utilizando la regla de Hebb. Según él, el aprendizaje ocurre cuando ciertos cambios en una neurona son activados. En su trabajo “</a:t>
            </a:r>
            <a:r>
              <a:rPr lang="es-MX" sz="1956" dirty="0" err="1"/>
              <a:t>The</a:t>
            </a:r>
            <a:r>
              <a:rPr lang="es-MX" sz="1956" dirty="0"/>
              <a:t> </a:t>
            </a:r>
            <a:r>
              <a:rPr lang="es-MX" sz="1956" dirty="0" err="1"/>
              <a:t>Organization</a:t>
            </a:r>
            <a:r>
              <a:rPr lang="es-MX" sz="1956" dirty="0"/>
              <a:t> </a:t>
            </a:r>
            <a:r>
              <a:rPr lang="es-MX" sz="1956" dirty="0" err="1"/>
              <a:t>of</a:t>
            </a:r>
            <a:r>
              <a:rPr lang="es-MX" sz="1956" dirty="0"/>
              <a:t> </a:t>
            </a:r>
            <a:r>
              <a:rPr lang="es-MX" sz="1956" dirty="0" err="1"/>
              <a:t>Behavior</a:t>
            </a:r>
            <a:r>
              <a:rPr lang="es-MX" sz="1956" dirty="0"/>
              <a:t>" [10] explica que, si dos neuronas que están interconectadas entre sí se activan al mismo tiempo, esto indica que existe un incremento en la fuerza sináptica.  Hebb también intentó encontrar semejanzas entre el aprendizaje y la actividad nerviosa.  Sus trabajos formaron las bases de la Teoría </a:t>
            </a:r>
            <a:r>
              <a:rPr lang="es-MX" sz="1778" dirty="0"/>
              <a:t>de las Redes Neuronales.</a:t>
            </a:r>
          </a:p>
        </p:txBody>
      </p:sp>
      <p:sp>
        <p:nvSpPr>
          <p:cNvPr id="9" name="Título 1">
            <a:extLst>
              <a:ext uri="{FF2B5EF4-FFF2-40B4-BE49-F238E27FC236}">
                <a16:creationId xmlns:a16="http://schemas.microsoft.com/office/drawing/2014/main" id="{2A42FD2E-28B2-4D63-8580-75126590BA77}"/>
              </a:ext>
            </a:extLst>
          </p:cNvPr>
          <p:cNvSpPr txBox="1">
            <a:spLocks/>
          </p:cNvSpPr>
          <p:nvPr/>
        </p:nvSpPr>
        <p:spPr>
          <a:xfrm>
            <a:off x="-2204218" y="2066740"/>
            <a:ext cx="1790514" cy="870823"/>
          </a:xfrm>
          <a:prstGeom prst="rect">
            <a:avLst/>
          </a:prstGeom>
        </p:spPr>
        <p:txBody>
          <a:bodyPr vert="horz" lIns="162560" tIns="81280" rIns="162560" bIns="8128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CO" sz="4267" dirty="0"/>
              <a:t>1950 </a:t>
            </a:r>
          </a:p>
        </p:txBody>
      </p:sp>
      <p:sp>
        <p:nvSpPr>
          <p:cNvPr id="10" name="Subtítulo 2">
            <a:extLst>
              <a:ext uri="{FF2B5EF4-FFF2-40B4-BE49-F238E27FC236}">
                <a16:creationId xmlns:a16="http://schemas.microsoft.com/office/drawing/2014/main" id="{78EFE289-5465-4E04-8B83-F15EB26C6248}"/>
              </a:ext>
            </a:extLst>
          </p:cNvPr>
          <p:cNvSpPr txBox="1">
            <a:spLocks/>
          </p:cNvSpPr>
          <p:nvPr/>
        </p:nvSpPr>
        <p:spPr>
          <a:xfrm>
            <a:off x="-2616516" y="2876705"/>
            <a:ext cx="2669006" cy="3183159"/>
          </a:xfrm>
          <a:prstGeom prst="rect">
            <a:avLst/>
          </a:prstGeom>
          <a:solidFill>
            <a:schemeClr val="bg1"/>
          </a:solidFill>
          <a:ln w="57150">
            <a:solidFill>
              <a:schemeClr val="accent2"/>
            </a:solidFill>
          </a:ln>
        </p:spPr>
        <p:txBody>
          <a:bodyPr vert="horz" lIns="162560" tIns="81280" rIns="162560" bIns="8128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MX" sz="2133" dirty="0"/>
              <a:t>Después de realizar algunos ensayos, Karl Lashley encontró que la información no era almacenada de forma centralizada en el cerebro si no que era distribuida encima de él. </a:t>
            </a:r>
            <a:endParaRPr lang="es-CO" sz="2133" dirty="0"/>
          </a:p>
        </p:txBody>
      </p:sp>
      <p:sp>
        <p:nvSpPr>
          <p:cNvPr id="11" name="Título 1">
            <a:extLst>
              <a:ext uri="{FF2B5EF4-FFF2-40B4-BE49-F238E27FC236}">
                <a16:creationId xmlns:a16="http://schemas.microsoft.com/office/drawing/2014/main" id="{995F4587-12D8-426A-88AE-5B228898C041}"/>
              </a:ext>
            </a:extLst>
          </p:cNvPr>
          <p:cNvSpPr txBox="1">
            <a:spLocks/>
          </p:cNvSpPr>
          <p:nvPr/>
        </p:nvSpPr>
        <p:spPr>
          <a:xfrm>
            <a:off x="1000648" y="7283773"/>
            <a:ext cx="1895502" cy="870823"/>
          </a:xfrm>
          <a:prstGeom prst="rect">
            <a:avLst/>
          </a:prstGeom>
          <a:solidFill>
            <a:schemeClr val="bg1"/>
          </a:solidFill>
        </p:spPr>
        <p:txBody>
          <a:bodyPr vert="horz" lIns="162560" tIns="81280" rIns="162560" bIns="8128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CO" sz="4267" dirty="0"/>
              <a:t>1956 </a:t>
            </a:r>
          </a:p>
        </p:txBody>
      </p:sp>
      <p:sp>
        <p:nvSpPr>
          <p:cNvPr id="12" name="Subtítulo 2">
            <a:extLst>
              <a:ext uri="{FF2B5EF4-FFF2-40B4-BE49-F238E27FC236}">
                <a16:creationId xmlns:a16="http://schemas.microsoft.com/office/drawing/2014/main" id="{B2FB5612-3C17-4D16-86A4-1FFB59C2F077}"/>
              </a:ext>
            </a:extLst>
          </p:cNvPr>
          <p:cNvSpPr txBox="1">
            <a:spLocks/>
          </p:cNvSpPr>
          <p:nvPr/>
        </p:nvSpPr>
        <p:spPr>
          <a:xfrm>
            <a:off x="-7279320" y="8488706"/>
            <a:ext cx="2813287" cy="1992996"/>
          </a:xfrm>
          <a:prstGeom prst="rect">
            <a:avLst/>
          </a:prstGeom>
          <a:solidFill>
            <a:schemeClr val="bg1"/>
          </a:solidFill>
          <a:ln w="57150">
            <a:solidFill>
              <a:schemeClr val="accent2"/>
            </a:solidFill>
          </a:ln>
        </p:spPr>
        <p:txBody>
          <a:bodyPr vert="horz" lIns="162560" tIns="81280" rIns="162560" bIns="8128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MX" sz="2133" dirty="0"/>
              <a:t>Alan Turing realiza estudios del cerebro y encuentra relaciones entre la forma en que esta trabaja y la computación. </a:t>
            </a:r>
            <a:endParaRPr lang="es-CO" sz="2133" dirty="0"/>
          </a:p>
        </p:txBody>
      </p:sp>
      <p:sp>
        <p:nvSpPr>
          <p:cNvPr id="13" name="Título 1">
            <a:extLst>
              <a:ext uri="{FF2B5EF4-FFF2-40B4-BE49-F238E27FC236}">
                <a16:creationId xmlns:a16="http://schemas.microsoft.com/office/drawing/2014/main" id="{BE2C09B8-370B-4B05-AB43-B447E09A10C4}"/>
              </a:ext>
            </a:extLst>
          </p:cNvPr>
          <p:cNvSpPr txBox="1">
            <a:spLocks/>
          </p:cNvSpPr>
          <p:nvPr/>
        </p:nvSpPr>
        <p:spPr>
          <a:xfrm>
            <a:off x="1623834" y="616521"/>
            <a:ext cx="1895502" cy="776018"/>
          </a:xfrm>
          <a:prstGeom prst="rect">
            <a:avLst/>
          </a:prstGeom>
        </p:spPr>
        <p:txBody>
          <a:bodyPr vert="horz" lIns="162560" tIns="81280" rIns="162560" bIns="8128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CO" sz="4267" dirty="0"/>
              <a:t>1957 </a:t>
            </a:r>
          </a:p>
        </p:txBody>
      </p:sp>
      <p:sp>
        <p:nvSpPr>
          <p:cNvPr id="14" name="Subtítulo 2">
            <a:extLst>
              <a:ext uri="{FF2B5EF4-FFF2-40B4-BE49-F238E27FC236}">
                <a16:creationId xmlns:a16="http://schemas.microsoft.com/office/drawing/2014/main" id="{D9580EF3-1313-4CB2-B00C-C414BB2DEE16}"/>
              </a:ext>
            </a:extLst>
          </p:cNvPr>
          <p:cNvSpPr txBox="1">
            <a:spLocks/>
          </p:cNvSpPr>
          <p:nvPr/>
        </p:nvSpPr>
        <p:spPr>
          <a:xfrm>
            <a:off x="326030" y="1444205"/>
            <a:ext cx="4491113" cy="4817918"/>
          </a:xfrm>
          <a:prstGeom prst="rect">
            <a:avLst/>
          </a:prstGeom>
          <a:solidFill>
            <a:schemeClr val="bg1"/>
          </a:solidFill>
          <a:ln w="57150">
            <a:solidFill>
              <a:schemeClr val="accent2"/>
            </a:solidFill>
          </a:ln>
        </p:spPr>
        <p:txBody>
          <a:bodyPr vert="horz" lIns="162560" tIns="81280" rIns="162560" bIns="8128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MX" sz="2133" dirty="0"/>
              <a:t>Se dio el inicio al desarrollo del Perceptrón, un tipo de red neuronal artificial desarrollada por Frank Rosenblatt. Puede decirse que esta es la red neuronal más antigua, pero que sigue utilizándose actualmente para identificar patrones.  En este modelo, después de que la neurona pudo haber aprendido una serie de patrones, podía reconocer otros similares, aunque no se le hubiesen presentado en el entrenamiento, a esto se le llama generalización. Sin embargo, sus capacidades eran limitadas, era incapaz de clasificar clases no separables linealmente. </a:t>
            </a:r>
            <a:endParaRPr lang="es-CO" sz="2133" dirty="0"/>
          </a:p>
        </p:txBody>
      </p:sp>
      <p:sp>
        <p:nvSpPr>
          <p:cNvPr id="15" name="Título 1">
            <a:extLst>
              <a:ext uri="{FF2B5EF4-FFF2-40B4-BE49-F238E27FC236}">
                <a16:creationId xmlns:a16="http://schemas.microsoft.com/office/drawing/2014/main" id="{78BDE0E0-81E4-4186-91B8-F2F744FECF4B}"/>
              </a:ext>
            </a:extLst>
          </p:cNvPr>
          <p:cNvSpPr txBox="1">
            <a:spLocks/>
          </p:cNvSpPr>
          <p:nvPr/>
        </p:nvSpPr>
        <p:spPr>
          <a:xfrm>
            <a:off x="5877487" y="7202944"/>
            <a:ext cx="1568740" cy="870823"/>
          </a:xfrm>
          <a:prstGeom prst="rect">
            <a:avLst/>
          </a:prstGeom>
        </p:spPr>
        <p:txBody>
          <a:bodyPr vert="horz" lIns="162560" tIns="81280" rIns="162560" bIns="8128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CO" sz="4267" dirty="0"/>
              <a:t>1959 </a:t>
            </a:r>
          </a:p>
        </p:txBody>
      </p:sp>
      <p:sp>
        <p:nvSpPr>
          <p:cNvPr id="16" name="Subtítulo 2">
            <a:extLst>
              <a:ext uri="{FF2B5EF4-FFF2-40B4-BE49-F238E27FC236}">
                <a16:creationId xmlns:a16="http://schemas.microsoft.com/office/drawing/2014/main" id="{950EE56A-2C4F-4A15-8A20-22B90396D8CA}"/>
              </a:ext>
            </a:extLst>
          </p:cNvPr>
          <p:cNvSpPr txBox="1">
            <a:spLocks/>
          </p:cNvSpPr>
          <p:nvPr/>
        </p:nvSpPr>
        <p:spPr>
          <a:xfrm>
            <a:off x="5020638" y="8093385"/>
            <a:ext cx="3269461" cy="2943577"/>
          </a:xfrm>
          <a:prstGeom prst="rect">
            <a:avLst/>
          </a:prstGeom>
          <a:solidFill>
            <a:schemeClr val="bg1"/>
          </a:solidFill>
          <a:ln w="57150">
            <a:solidFill>
              <a:schemeClr val="accent2"/>
            </a:solidFill>
          </a:ln>
        </p:spPr>
        <p:txBody>
          <a:bodyPr vert="horz" lIns="162560" tIns="81280" rIns="162560" bIns="8128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MX" sz="2133" dirty="0"/>
              <a:t>Se crea el Teorema de Convergencia del Perceptrón, por el mismo Frank Rosenblatt, en donde se confirma que, bajo ciertas condiciones, el aprendizaje del Perceptrón convergía hacia un estado finito.</a:t>
            </a:r>
          </a:p>
        </p:txBody>
      </p:sp>
      <p:sp>
        <p:nvSpPr>
          <p:cNvPr id="17" name="Título 1">
            <a:extLst>
              <a:ext uri="{FF2B5EF4-FFF2-40B4-BE49-F238E27FC236}">
                <a16:creationId xmlns:a16="http://schemas.microsoft.com/office/drawing/2014/main" id="{395B9816-5627-441D-8F5F-429486B38740}"/>
              </a:ext>
            </a:extLst>
          </p:cNvPr>
          <p:cNvSpPr txBox="1">
            <a:spLocks/>
          </p:cNvSpPr>
          <p:nvPr/>
        </p:nvSpPr>
        <p:spPr>
          <a:xfrm>
            <a:off x="5594757" y="1843844"/>
            <a:ext cx="1687650" cy="870823"/>
          </a:xfrm>
          <a:prstGeom prst="rect">
            <a:avLst/>
          </a:prstGeom>
        </p:spPr>
        <p:txBody>
          <a:bodyPr vert="horz" lIns="162560" tIns="81280" rIns="162560" bIns="8128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CO" sz="4267" dirty="0"/>
              <a:t>1960 </a:t>
            </a:r>
          </a:p>
        </p:txBody>
      </p:sp>
      <p:sp>
        <p:nvSpPr>
          <p:cNvPr id="18" name="Subtítulo 2">
            <a:extLst>
              <a:ext uri="{FF2B5EF4-FFF2-40B4-BE49-F238E27FC236}">
                <a16:creationId xmlns:a16="http://schemas.microsoft.com/office/drawing/2014/main" id="{0F2FF2F3-371A-43EF-AB48-A0CD968449BC}"/>
              </a:ext>
            </a:extLst>
          </p:cNvPr>
          <p:cNvSpPr txBox="1">
            <a:spLocks/>
          </p:cNvSpPr>
          <p:nvPr/>
        </p:nvSpPr>
        <p:spPr>
          <a:xfrm>
            <a:off x="5146481" y="2755684"/>
            <a:ext cx="3269461" cy="2943577"/>
          </a:xfrm>
          <a:prstGeom prst="rect">
            <a:avLst/>
          </a:prstGeom>
          <a:solidFill>
            <a:schemeClr val="bg1"/>
          </a:solidFill>
          <a:ln w="57150">
            <a:solidFill>
              <a:schemeClr val="accent2"/>
            </a:solidFill>
          </a:ln>
        </p:spPr>
        <p:txBody>
          <a:bodyPr vert="horz" lIns="162560" tIns="81280" rIns="162560" bIns="8128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MX" sz="2133" dirty="0"/>
              <a:t>Se hace la primera red neuronal aplicada a un problema real en donde se realizan filtros adaptativos para eliminar ecos en las líneas telefónicas, basado en el modelo de Bernard </a:t>
            </a:r>
            <a:r>
              <a:rPr lang="es-MX" sz="2133" dirty="0" err="1"/>
              <a:t>Widroff</a:t>
            </a:r>
            <a:r>
              <a:rPr lang="es-MX" sz="2133" dirty="0"/>
              <a:t> y </a:t>
            </a:r>
            <a:r>
              <a:rPr lang="es-MX" sz="2133" dirty="0" err="1"/>
              <a:t>Marcian</a:t>
            </a:r>
            <a:r>
              <a:rPr lang="es-MX" sz="2133" dirty="0"/>
              <a:t> </a:t>
            </a:r>
            <a:r>
              <a:rPr lang="es-MX" sz="2133" dirty="0" err="1"/>
              <a:t>Hoff</a:t>
            </a:r>
            <a:r>
              <a:rPr lang="es-MX" sz="2133" dirty="0"/>
              <a:t>. </a:t>
            </a:r>
          </a:p>
        </p:txBody>
      </p:sp>
      <p:sp>
        <p:nvSpPr>
          <p:cNvPr id="19" name="Título 1">
            <a:extLst>
              <a:ext uri="{FF2B5EF4-FFF2-40B4-BE49-F238E27FC236}">
                <a16:creationId xmlns:a16="http://schemas.microsoft.com/office/drawing/2014/main" id="{C1F98423-B9A0-4910-85CB-CA918A9668A5}"/>
              </a:ext>
            </a:extLst>
          </p:cNvPr>
          <p:cNvSpPr txBox="1">
            <a:spLocks/>
          </p:cNvSpPr>
          <p:nvPr/>
        </p:nvSpPr>
        <p:spPr>
          <a:xfrm>
            <a:off x="9571331" y="8749"/>
            <a:ext cx="3269461" cy="843344"/>
          </a:xfrm>
          <a:prstGeom prst="rect">
            <a:avLst/>
          </a:prstGeom>
        </p:spPr>
        <p:txBody>
          <a:bodyPr vert="horz" lIns="162560" tIns="81280" rIns="162560" bIns="8128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CO" sz="4267" dirty="0"/>
              <a:t>1969-1975 </a:t>
            </a:r>
          </a:p>
        </p:txBody>
      </p:sp>
      <p:sp>
        <p:nvSpPr>
          <p:cNvPr id="20" name="Rectángulo 19">
            <a:extLst>
              <a:ext uri="{FF2B5EF4-FFF2-40B4-BE49-F238E27FC236}">
                <a16:creationId xmlns:a16="http://schemas.microsoft.com/office/drawing/2014/main" id="{247C5DB8-DA70-41AA-B823-02DC582464E9}"/>
              </a:ext>
            </a:extLst>
          </p:cNvPr>
          <p:cNvSpPr/>
          <p:nvPr/>
        </p:nvSpPr>
        <p:spPr>
          <a:xfrm>
            <a:off x="8745281" y="918586"/>
            <a:ext cx="4921557" cy="5015797"/>
          </a:xfrm>
          <a:prstGeom prst="rect">
            <a:avLst/>
          </a:prstGeom>
          <a:solidFill>
            <a:schemeClr val="bg1"/>
          </a:solidFill>
          <a:ln w="57150">
            <a:solidFill>
              <a:schemeClr val="accent2"/>
            </a:solidFill>
          </a:ln>
        </p:spPr>
        <p:txBody>
          <a:bodyPr wrap="square">
            <a:spAutoFit/>
          </a:bodyPr>
          <a:lstStyle/>
          <a:p>
            <a:pPr algn="just"/>
            <a:r>
              <a:rPr lang="es-CO" sz="2133" dirty="0"/>
              <a:t>Se realiza la discusión acerca de la posibilidad de seguir trabajando con redes neuronales o no. Esto debido que, con varios estudios y pruebas realizadas, se demostró que el Perceptrón era débil ya que las funciones no lineales son empleadas en computación y en los problemas del mundo real. Sin embargo, durante esta época surge el algoritmo de “propagación hacia atrás”, que resuelve el problema que presentaba el Perceptrón, realizado por Paul </a:t>
            </a:r>
            <a:r>
              <a:rPr lang="es-CO" sz="2133" dirty="0" err="1"/>
              <a:t>Werbos</a:t>
            </a:r>
            <a:r>
              <a:rPr lang="es-CO" sz="2133" dirty="0"/>
              <a:t> en 1974. Al trabajo realizado por </a:t>
            </a:r>
            <a:r>
              <a:rPr lang="es-CO" sz="2133" dirty="0" err="1"/>
              <a:t>Werbos</a:t>
            </a:r>
            <a:r>
              <a:rPr lang="es-CO" sz="2133" dirty="0"/>
              <a:t>, algunos autores lo denominan como el resurgimiento de las redes neuronales. </a:t>
            </a:r>
          </a:p>
        </p:txBody>
      </p:sp>
      <p:sp>
        <p:nvSpPr>
          <p:cNvPr id="21" name="Título 1">
            <a:extLst>
              <a:ext uri="{FF2B5EF4-FFF2-40B4-BE49-F238E27FC236}">
                <a16:creationId xmlns:a16="http://schemas.microsoft.com/office/drawing/2014/main" id="{1010D681-E7FB-4DD2-A673-ECF5506BF279}"/>
              </a:ext>
            </a:extLst>
          </p:cNvPr>
          <p:cNvSpPr txBox="1">
            <a:spLocks/>
          </p:cNvSpPr>
          <p:nvPr/>
        </p:nvSpPr>
        <p:spPr>
          <a:xfrm>
            <a:off x="10602852" y="7327620"/>
            <a:ext cx="1790514" cy="870823"/>
          </a:xfrm>
          <a:prstGeom prst="rect">
            <a:avLst/>
          </a:prstGeom>
        </p:spPr>
        <p:txBody>
          <a:bodyPr vert="horz" lIns="162560" tIns="81280" rIns="162560" bIns="8128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CO" sz="4267" dirty="0"/>
              <a:t>1986 </a:t>
            </a:r>
          </a:p>
        </p:txBody>
      </p:sp>
      <p:sp>
        <p:nvSpPr>
          <p:cNvPr id="22" name="Rectángulo 21">
            <a:extLst>
              <a:ext uri="{FF2B5EF4-FFF2-40B4-BE49-F238E27FC236}">
                <a16:creationId xmlns:a16="http://schemas.microsoft.com/office/drawing/2014/main" id="{EC757F1D-CA7E-4284-99B4-71AF817942FC}"/>
              </a:ext>
            </a:extLst>
          </p:cNvPr>
          <p:cNvSpPr/>
          <p:nvPr/>
        </p:nvSpPr>
        <p:spPr>
          <a:xfrm>
            <a:off x="9571332" y="8198443"/>
            <a:ext cx="3853559" cy="3046411"/>
          </a:xfrm>
          <a:prstGeom prst="rect">
            <a:avLst/>
          </a:prstGeom>
          <a:solidFill>
            <a:schemeClr val="bg1"/>
          </a:solidFill>
          <a:ln w="57150">
            <a:solidFill>
              <a:schemeClr val="accent2"/>
            </a:solidFill>
          </a:ln>
        </p:spPr>
        <p:txBody>
          <a:bodyPr wrap="square">
            <a:spAutoFit/>
          </a:bodyPr>
          <a:lstStyle/>
          <a:p>
            <a:pPr algn="just"/>
            <a:r>
              <a:rPr lang="es-CO" sz="2133" dirty="0"/>
              <a:t>Aparece el nombre de conexionismo para definir el procesamiento distribuido en paralelo. David E. </a:t>
            </a:r>
            <a:r>
              <a:rPr lang="es-CO" sz="2133" dirty="0" err="1"/>
              <a:t>Rumelhart</a:t>
            </a:r>
            <a:r>
              <a:rPr lang="es-CO" sz="2133" dirty="0"/>
              <a:t> y James McClelland proporcionan una exposición de la utilización de conexionismo en los computadores para simular procesos neuronales. </a:t>
            </a:r>
          </a:p>
        </p:txBody>
      </p:sp>
      <p:sp>
        <p:nvSpPr>
          <p:cNvPr id="23" name="Flecha: a la derecha 22">
            <a:extLst>
              <a:ext uri="{FF2B5EF4-FFF2-40B4-BE49-F238E27FC236}">
                <a16:creationId xmlns:a16="http://schemas.microsoft.com/office/drawing/2014/main" id="{FDF5743C-8044-4EF8-BEE3-E24440503A0F}"/>
              </a:ext>
            </a:extLst>
          </p:cNvPr>
          <p:cNvSpPr/>
          <p:nvPr/>
        </p:nvSpPr>
        <p:spPr>
          <a:xfrm>
            <a:off x="-6862006" y="6501140"/>
            <a:ext cx="20939865" cy="735712"/>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62560" tIns="81280" rIns="162560" bIns="81280" numCol="1" spcCol="0" rtlCol="0" fromWordArt="0" anchor="ctr" anchorCtr="0" forceAA="0" compatLnSpc="1">
            <a:prstTxWarp prst="textNoShape">
              <a:avLst/>
            </a:prstTxWarp>
            <a:noAutofit/>
          </a:bodyPr>
          <a:lstStyle/>
          <a:p>
            <a:pPr algn="ctr"/>
            <a:endParaRPr lang="es-CO" sz="3200"/>
          </a:p>
        </p:txBody>
      </p:sp>
      <p:sp>
        <p:nvSpPr>
          <p:cNvPr id="28" name="Rectángulo 27">
            <a:extLst>
              <a:ext uri="{FF2B5EF4-FFF2-40B4-BE49-F238E27FC236}">
                <a16:creationId xmlns:a16="http://schemas.microsoft.com/office/drawing/2014/main" id="{DB9A95DC-9443-488D-8B85-6B9C6F6C077D}"/>
              </a:ext>
            </a:extLst>
          </p:cNvPr>
          <p:cNvSpPr/>
          <p:nvPr/>
        </p:nvSpPr>
        <p:spPr>
          <a:xfrm rot="5400000">
            <a:off x="-4382466" y="3782265"/>
            <a:ext cx="81278" cy="50023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62560" tIns="81280" rIns="162560" bIns="81280" numCol="1" spcCol="0" rtlCol="0" fromWordArt="0" anchor="ctr" anchorCtr="0" forceAA="0" compatLnSpc="1">
            <a:prstTxWarp prst="textNoShape">
              <a:avLst/>
            </a:prstTxWarp>
            <a:noAutofit/>
          </a:bodyPr>
          <a:lstStyle/>
          <a:p>
            <a:pPr algn="ctr"/>
            <a:endParaRPr lang="es-CO" sz="3200"/>
          </a:p>
        </p:txBody>
      </p:sp>
      <p:sp>
        <p:nvSpPr>
          <p:cNvPr id="29" name="Rectángulo 28">
            <a:extLst>
              <a:ext uri="{FF2B5EF4-FFF2-40B4-BE49-F238E27FC236}">
                <a16:creationId xmlns:a16="http://schemas.microsoft.com/office/drawing/2014/main" id="{6D82EF9E-F1F4-4F34-B664-2801A8E583CC}"/>
              </a:ext>
            </a:extLst>
          </p:cNvPr>
          <p:cNvSpPr/>
          <p:nvPr/>
        </p:nvSpPr>
        <p:spPr>
          <a:xfrm>
            <a:off x="-6842999" y="6242795"/>
            <a:ext cx="81278" cy="7357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62560" tIns="81280" rIns="162560" bIns="81280" numCol="1" spcCol="0" rtlCol="0" fromWordArt="0" anchor="ctr" anchorCtr="0" forceAA="0" compatLnSpc="1">
            <a:prstTxWarp prst="textNoShape">
              <a:avLst/>
            </a:prstTxWarp>
            <a:noAutofit/>
          </a:bodyPr>
          <a:lstStyle/>
          <a:p>
            <a:pPr algn="ctr"/>
            <a:endParaRPr lang="es-CO" sz="3200"/>
          </a:p>
        </p:txBody>
      </p:sp>
      <p:sp>
        <p:nvSpPr>
          <p:cNvPr id="30" name="Rectángulo 29">
            <a:extLst>
              <a:ext uri="{FF2B5EF4-FFF2-40B4-BE49-F238E27FC236}">
                <a16:creationId xmlns:a16="http://schemas.microsoft.com/office/drawing/2014/main" id="{5F02EFDE-B017-415E-8669-3F72F6AC1450}"/>
              </a:ext>
            </a:extLst>
          </p:cNvPr>
          <p:cNvSpPr/>
          <p:nvPr/>
        </p:nvSpPr>
        <p:spPr>
          <a:xfrm>
            <a:off x="-1921932" y="6273668"/>
            <a:ext cx="81278" cy="7357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62560" tIns="81280" rIns="162560" bIns="81280" numCol="1" spcCol="0" rtlCol="0" fromWordArt="0" anchor="ctr" anchorCtr="0" forceAA="0" compatLnSpc="1">
            <a:prstTxWarp prst="textNoShape">
              <a:avLst/>
            </a:prstTxWarp>
            <a:noAutofit/>
          </a:bodyPr>
          <a:lstStyle/>
          <a:p>
            <a:pPr algn="ctr"/>
            <a:endParaRPr lang="es-CO" sz="3200"/>
          </a:p>
        </p:txBody>
      </p:sp>
      <p:sp>
        <p:nvSpPr>
          <p:cNvPr id="32" name="Rectángulo 31">
            <a:extLst>
              <a:ext uri="{FF2B5EF4-FFF2-40B4-BE49-F238E27FC236}">
                <a16:creationId xmlns:a16="http://schemas.microsoft.com/office/drawing/2014/main" id="{EA887D84-C35C-4A12-B220-11E9FCFB11A9}"/>
              </a:ext>
            </a:extLst>
          </p:cNvPr>
          <p:cNvSpPr/>
          <p:nvPr/>
        </p:nvSpPr>
        <p:spPr>
          <a:xfrm>
            <a:off x="2624515" y="6228647"/>
            <a:ext cx="271636" cy="7807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62560" tIns="81280" rIns="162560" bIns="81280" numCol="1" spcCol="0" rtlCol="0" fromWordArt="0" anchor="ctr" anchorCtr="0" forceAA="0" compatLnSpc="1">
            <a:prstTxWarp prst="textNoShape">
              <a:avLst/>
            </a:prstTxWarp>
            <a:noAutofit/>
          </a:bodyPr>
          <a:lstStyle/>
          <a:p>
            <a:pPr algn="ctr"/>
            <a:endParaRPr lang="es-CO" sz="3200"/>
          </a:p>
        </p:txBody>
      </p:sp>
      <p:sp>
        <p:nvSpPr>
          <p:cNvPr id="35" name="Rectángulo 34">
            <a:extLst>
              <a:ext uri="{FF2B5EF4-FFF2-40B4-BE49-F238E27FC236}">
                <a16:creationId xmlns:a16="http://schemas.microsoft.com/office/drawing/2014/main" id="{66C8F0B0-C1CD-41AC-9303-4DA0928930E4}"/>
              </a:ext>
            </a:extLst>
          </p:cNvPr>
          <p:cNvSpPr/>
          <p:nvPr/>
        </p:nvSpPr>
        <p:spPr>
          <a:xfrm>
            <a:off x="6570974" y="5674445"/>
            <a:ext cx="246396" cy="13040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62560" tIns="81280" rIns="162560" bIns="81280" numCol="1" spcCol="0" rtlCol="0" fromWordArt="0" anchor="ctr" anchorCtr="0" forceAA="0" compatLnSpc="1">
            <a:prstTxWarp prst="textNoShape">
              <a:avLst/>
            </a:prstTxWarp>
            <a:noAutofit/>
          </a:bodyPr>
          <a:lstStyle/>
          <a:p>
            <a:pPr algn="ctr"/>
            <a:endParaRPr lang="es-CO" sz="3200"/>
          </a:p>
        </p:txBody>
      </p:sp>
      <p:sp>
        <p:nvSpPr>
          <p:cNvPr id="37" name="Rectángulo 36">
            <a:extLst>
              <a:ext uri="{FF2B5EF4-FFF2-40B4-BE49-F238E27FC236}">
                <a16:creationId xmlns:a16="http://schemas.microsoft.com/office/drawing/2014/main" id="{A038A88F-4B63-4F95-A204-73FB12C1E147}"/>
              </a:ext>
            </a:extLst>
          </p:cNvPr>
          <p:cNvSpPr/>
          <p:nvPr/>
        </p:nvSpPr>
        <p:spPr>
          <a:xfrm rot="5400000">
            <a:off x="10081054" y="4866385"/>
            <a:ext cx="81278" cy="28341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62560" tIns="81280" rIns="162560" bIns="81280" numCol="1" spcCol="0" rtlCol="0" fromWordArt="0" anchor="ctr" anchorCtr="0" forceAA="0" compatLnSpc="1">
            <a:prstTxWarp prst="textNoShape">
              <a:avLst/>
            </a:prstTxWarp>
            <a:noAutofit/>
          </a:bodyPr>
          <a:lstStyle/>
          <a:p>
            <a:pPr algn="ctr"/>
            <a:endParaRPr lang="es-CO" sz="3200"/>
          </a:p>
        </p:txBody>
      </p:sp>
      <p:sp>
        <p:nvSpPr>
          <p:cNvPr id="38" name="Rectángulo 37">
            <a:extLst>
              <a:ext uri="{FF2B5EF4-FFF2-40B4-BE49-F238E27FC236}">
                <a16:creationId xmlns:a16="http://schemas.microsoft.com/office/drawing/2014/main" id="{B6243AEE-4A6B-4485-8A9D-2EF52FAEBBD8}"/>
              </a:ext>
            </a:extLst>
          </p:cNvPr>
          <p:cNvSpPr/>
          <p:nvPr/>
        </p:nvSpPr>
        <p:spPr>
          <a:xfrm>
            <a:off x="8704642" y="6324075"/>
            <a:ext cx="81278" cy="654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62560" tIns="81280" rIns="162560" bIns="81280" numCol="1" spcCol="0" rtlCol="0" fromWordArt="0" anchor="ctr" anchorCtr="0" forceAA="0" compatLnSpc="1">
            <a:prstTxWarp prst="textNoShape">
              <a:avLst/>
            </a:prstTxWarp>
            <a:noAutofit/>
          </a:bodyPr>
          <a:lstStyle/>
          <a:p>
            <a:pPr algn="ctr"/>
            <a:endParaRPr lang="es-CO" sz="3200"/>
          </a:p>
        </p:txBody>
      </p:sp>
      <p:sp>
        <p:nvSpPr>
          <p:cNvPr id="39" name="Rectángulo 38">
            <a:extLst>
              <a:ext uri="{FF2B5EF4-FFF2-40B4-BE49-F238E27FC236}">
                <a16:creationId xmlns:a16="http://schemas.microsoft.com/office/drawing/2014/main" id="{918ADAF8-5DBD-452D-BD1C-35AA31DBE9E5}"/>
              </a:ext>
            </a:extLst>
          </p:cNvPr>
          <p:cNvSpPr/>
          <p:nvPr/>
        </p:nvSpPr>
        <p:spPr>
          <a:xfrm>
            <a:off x="11457470" y="6273668"/>
            <a:ext cx="81278" cy="7357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62560" tIns="81280" rIns="162560" bIns="81280" numCol="1" spcCol="0" rtlCol="0" fromWordArt="0" anchor="ctr" anchorCtr="0" forceAA="0" compatLnSpc="1">
            <a:prstTxWarp prst="textNoShape">
              <a:avLst/>
            </a:prstTxWarp>
            <a:noAutofit/>
          </a:bodyPr>
          <a:lstStyle/>
          <a:p>
            <a:pPr algn="ctr"/>
            <a:endParaRPr lang="es-CO" sz="3200"/>
          </a:p>
        </p:txBody>
      </p:sp>
      <p:sp>
        <p:nvSpPr>
          <p:cNvPr id="40" name="Rectángulo 39">
            <a:extLst>
              <a:ext uri="{FF2B5EF4-FFF2-40B4-BE49-F238E27FC236}">
                <a16:creationId xmlns:a16="http://schemas.microsoft.com/office/drawing/2014/main" id="{4FE78B6F-F9FC-493D-BFB6-1828C9B55ECA}"/>
              </a:ext>
            </a:extLst>
          </p:cNvPr>
          <p:cNvSpPr/>
          <p:nvPr/>
        </p:nvSpPr>
        <p:spPr>
          <a:xfrm>
            <a:off x="12717594" y="6878906"/>
            <a:ext cx="246396" cy="13040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62560" tIns="81280" rIns="162560" bIns="81280" numCol="1" spcCol="0" rtlCol="0" fromWordArt="0" anchor="ctr" anchorCtr="0" forceAA="0" compatLnSpc="1">
            <a:prstTxWarp prst="textNoShape">
              <a:avLst/>
            </a:prstTxWarp>
            <a:noAutofit/>
          </a:bodyPr>
          <a:lstStyle/>
          <a:p>
            <a:pPr algn="ctr"/>
            <a:r>
              <a:rPr lang="es-CO" sz="3200" dirty="0"/>
              <a:t> </a:t>
            </a:r>
          </a:p>
        </p:txBody>
      </p:sp>
    </p:spTree>
    <p:extLst>
      <p:ext uri="{BB962C8B-B14F-4D97-AF65-F5344CB8AC3E}">
        <p14:creationId xmlns:p14="http://schemas.microsoft.com/office/powerpoint/2010/main" val="3521196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Imagen que contiene texto&#10;&#10;Descripción generada automáticamente">
            <a:extLst>
              <a:ext uri="{FF2B5EF4-FFF2-40B4-BE49-F238E27FC236}">
                <a16:creationId xmlns:a16="http://schemas.microsoft.com/office/drawing/2014/main" id="{00FAC1C6-4710-4464-A1DA-5C0B0D2A3C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7881" y="980522"/>
            <a:ext cx="20298494" cy="11417904"/>
          </a:xfrm>
          <a:prstGeom prst="rect">
            <a:avLst/>
          </a:prstGeom>
        </p:spPr>
      </p:pic>
      <p:sp>
        <p:nvSpPr>
          <p:cNvPr id="2" name="Título 1">
            <a:extLst>
              <a:ext uri="{FF2B5EF4-FFF2-40B4-BE49-F238E27FC236}">
                <a16:creationId xmlns:a16="http://schemas.microsoft.com/office/drawing/2014/main" id="{BD519597-F3F7-4BC9-ACA8-A2FB982CA8CA}"/>
              </a:ext>
            </a:extLst>
          </p:cNvPr>
          <p:cNvSpPr>
            <a:spLocks noGrp="1"/>
          </p:cNvSpPr>
          <p:nvPr>
            <p:ph type="title"/>
          </p:nvPr>
        </p:nvSpPr>
        <p:spPr>
          <a:xfrm>
            <a:off x="-4473219" y="234244"/>
            <a:ext cx="15256126" cy="1389340"/>
          </a:xfrm>
        </p:spPr>
        <p:txBody>
          <a:bodyPr>
            <a:noAutofit/>
          </a:bodyPr>
          <a:lstStyle/>
          <a:p>
            <a:pPr algn="ctr"/>
            <a:r>
              <a:rPr lang="es-CO" sz="5689" b="1" dirty="0">
                <a:solidFill>
                  <a:schemeClr val="accent2">
                    <a:lumMod val="50000"/>
                  </a:schemeClr>
                </a:solidFill>
              </a:rPr>
              <a:t>CRONOLOGIA DE LAS REDES NEURONALES ARTIFICIALES</a:t>
            </a:r>
          </a:p>
        </p:txBody>
      </p:sp>
    </p:spTree>
    <p:extLst>
      <p:ext uri="{BB962C8B-B14F-4D97-AF65-F5344CB8AC3E}">
        <p14:creationId xmlns:p14="http://schemas.microsoft.com/office/powerpoint/2010/main" val="560429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ángulo 64">
            <a:extLst>
              <a:ext uri="{FF2B5EF4-FFF2-40B4-BE49-F238E27FC236}">
                <a16:creationId xmlns:a16="http://schemas.microsoft.com/office/drawing/2014/main" id="{01AB4447-64A3-4E6E-8C9A-20E06584A57F}"/>
              </a:ext>
            </a:extLst>
          </p:cNvPr>
          <p:cNvSpPr/>
          <p:nvPr/>
        </p:nvSpPr>
        <p:spPr>
          <a:xfrm>
            <a:off x="5938021" y="5207059"/>
            <a:ext cx="68078" cy="7818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3" name="Rectángulo 62">
            <a:extLst>
              <a:ext uri="{FF2B5EF4-FFF2-40B4-BE49-F238E27FC236}">
                <a16:creationId xmlns:a16="http://schemas.microsoft.com/office/drawing/2014/main" id="{70DC6EEE-940C-4461-B761-FCCFF26CCBDA}"/>
              </a:ext>
            </a:extLst>
          </p:cNvPr>
          <p:cNvSpPr/>
          <p:nvPr/>
        </p:nvSpPr>
        <p:spPr>
          <a:xfrm>
            <a:off x="4428015" y="2976100"/>
            <a:ext cx="72967" cy="6574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4" name="Rectángulo 63">
            <a:extLst>
              <a:ext uri="{FF2B5EF4-FFF2-40B4-BE49-F238E27FC236}">
                <a16:creationId xmlns:a16="http://schemas.microsoft.com/office/drawing/2014/main" id="{5A64BF61-0C36-4B0C-9470-EFDF21421059}"/>
              </a:ext>
            </a:extLst>
          </p:cNvPr>
          <p:cNvSpPr/>
          <p:nvPr/>
        </p:nvSpPr>
        <p:spPr>
          <a:xfrm>
            <a:off x="5955913" y="2999255"/>
            <a:ext cx="68078" cy="7818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1" name="Rectángulo 60">
            <a:extLst>
              <a:ext uri="{FF2B5EF4-FFF2-40B4-BE49-F238E27FC236}">
                <a16:creationId xmlns:a16="http://schemas.microsoft.com/office/drawing/2014/main" id="{9A3F922B-D1A0-44AE-A517-21F53809B329}"/>
              </a:ext>
            </a:extLst>
          </p:cNvPr>
          <p:cNvSpPr/>
          <p:nvPr/>
        </p:nvSpPr>
        <p:spPr>
          <a:xfrm>
            <a:off x="5065684" y="2284522"/>
            <a:ext cx="72967" cy="6574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2" name="Rectángulo 61">
            <a:extLst>
              <a:ext uri="{FF2B5EF4-FFF2-40B4-BE49-F238E27FC236}">
                <a16:creationId xmlns:a16="http://schemas.microsoft.com/office/drawing/2014/main" id="{57B81B49-8922-4DB5-97FD-C66CD6DA8261}"/>
              </a:ext>
            </a:extLst>
          </p:cNvPr>
          <p:cNvSpPr/>
          <p:nvPr/>
        </p:nvSpPr>
        <p:spPr>
          <a:xfrm>
            <a:off x="5336103" y="2268619"/>
            <a:ext cx="68078" cy="7818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0" name="Rectángulo 59">
            <a:extLst>
              <a:ext uri="{FF2B5EF4-FFF2-40B4-BE49-F238E27FC236}">
                <a16:creationId xmlns:a16="http://schemas.microsoft.com/office/drawing/2014/main" id="{7FEC4B73-B68A-43FA-B23C-582F6D494915}"/>
              </a:ext>
            </a:extLst>
          </p:cNvPr>
          <p:cNvSpPr/>
          <p:nvPr/>
        </p:nvSpPr>
        <p:spPr>
          <a:xfrm>
            <a:off x="5951884" y="5875062"/>
            <a:ext cx="68078" cy="51182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8" name="Rectángulo 57">
            <a:extLst>
              <a:ext uri="{FF2B5EF4-FFF2-40B4-BE49-F238E27FC236}">
                <a16:creationId xmlns:a16="http://schemas.microsoft.com/office/drawing/2014/main" id="{D69E2882-1781-43BE-A9E3-6E12DF2D4E23}"/>
              </a:ext>
            </a:extLst>
          </p:cNvPr>
          <p:cNvSpPr/>
          <p:nvPr/>
        </p:nvSpPr>
        <p:spPr>
          <a:xfrm>
            <a:off x="6319504" y="6339368"/>
            <a:ext cx="68078" cy="51182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9" name="Rectángulo 58">
            <a:extLst>
              <a:ext uri="{FF2B5EF4-FFF2-40B4-BE49-F238E27FC236}">
                <a16:creationId xmlns:a16="http://schemas.microsoft.com/office/drawing/2014/main" id="{CFCF2B16-9D2C-4578-AFFB-9C76AD61060C}"/>
              </a:ext>
            </a:extLst>
          </p:cNvPr>
          <p:cNvSpPr/>
          <p:nvPr/>
        </p:nvSpPr>
        <p:spPr>
          <a:xfrm>
            <a:off x="4527038" y="6339368"/>
            <a:ext cx="68078" cy="51182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5" name="Rectángulo 54">
            <a:extLst>
              <a:ext uri="{FF2B5EF4-FFF2-40B4-BE49-F238E27FC236}">
                <a16:creationId xmlns:a16="http://schemas.microsoft.com/office/drawing/2014/main" id="{693E91E3-B019-4794-9FF4-E0897D525289}"/>
              </a:ext>
            </a:extLst>
          </p:cNvPr>
          <p:cNvSpPr/>
          <p:nvPr/>
        </p:nvSpPr>
        <p:spPr>
          <a:xfrm>
            <a:off x="4639533" y="7167610"/>
            <a:ext cx="68078" cy="51182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6" name="Rectángulo 55">
            <a:extLst>
              <a:ext uri="{FF2B5EF4-FFF2-40B4-BE49-F238E27FC236}">
                <a16:creationId xmlns:a16="http://schemas.microsoft.com/office/drawing/2014/main" id="{9A41C9F4-4D47-4AEE-BFBF-60B6A0C157FD}"/>
              </a:ext>
            </a:extLst>
          </p:cNvPr>
          <p:cNvSpPr/>
          <p:nvPr/>
        </p:nvSpPr>
        <p:spPr>
          <a:xfrm>
            <a:off x="6029944" y="7190916"/>
            <a:ext cx="68078" cy="51182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2" name="Rectángulo 51">
            <a:extLst>
              <a:ext uri="{FF2B5EF4-FFF2-40B4-BE49-F238E27FC236}">
                <a16:creationId xmlns:a16="http://schemas.microsoft.com/office/drawing/2014/main" id="{85B718C4-6AD4-4162-81ED-88BDF89ECE60}"/>
              </a:ext>
            </a:extLst>
          </p:cNvPr>
          <p:cNvSpPr/>
          <p:nvPr/>
        </p:nvSpPr>
        <p:spPr>
          <a:xfrm>
            <a:off x="739369" y="6918476"/>
            <a:ext cx="68078" cy="51182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3" name="Rectángulo 52">
            <a:extLst>
              <a:ext uri="{FF2B5EF4-FFF2-40B4-BE49-F238E27FC236}">
                <a16:creationId xmlns:a16="http://schemas.microsoft.com/office/drawing/2014/main" id="{1F30247C-6CB0-473A-A631-C2364D9194EB}"/>
              </a:ext>
            </a:extLst>
          </p:cNvPr>
          <p:cNvSpPr/>
          <p:nvPr/>
        </p:nvSpPr>
        <p:spPr>
          <a:xfrm>
            <a:off x="2165357" y="6694357"/>
            <a:ext cx="68078" cy="51182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4" name="Rectángulo 53">
            <a:extLst>
              <a:ext uri="{FF2B5EF4-FFF2-40B4-BE49-F238E27FC236}">
                <a16:creationId xmlns:a16="http://schemas.microsoft.com/office/drawing/2014/main" id="{BA6F61D5-BC41-4B5C-AC8C-E3BA080EB39F}"/>
              </a:ext>
            </a:extLst>
          </p:cNvPr>
          <p:cNvSpPr/>
          <p:nvPr/>
        </p:nvSpPr>
        <p:spPr>
          <a:xfrm>
            <a:off x="3382758" y="6662565"/>
            <a:ext cx="68078" cy="51182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8" name="Rectángulo 47">
            <a:extLst>
              <a:ext uri="{FF2B5EF4-FFF2-40B4-BE49-F238E27FC236}">
                <a16:creationId xmlns:a16="http://schemas.microsoft.com/office/drawing/2014/main" id="{57623E18-25C5-40EC-9582-ADBECAEC9E68}"/>
              </a:ext>
            </a:extLst>
          </p:cNvPr>
          <p:cNvSpPr/>
          <p:nvPr/>
        </p:nvSpPr>
        <p:spPr>
          <a:xfrm>
            <a:off x="2191784" y="6017851"/>
            <a:ext cx="68078" cy="51182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9" name="Rectángulo 48">
            <a:extLst>
              <a:ext uri="{FF2B5EF4-FFF2-40B4-BE49-F238E27FC236}">
                <a16:creationId xmlns:a16="http://schemas.microsoft.com/office/drawing/2014/main" id="{E60180AD-8252-4DE8-B87C-E8495F5F448A}"/>
              </a:ext>
            </a:extLst>
          </p:cNvPr>
          <p:cNvSpPr/>
          <p:nvPr/>
        </p:nvSpPr>
        <p:spPr>
          <a:xfrm>
            <a:off x="3393450" y="6007191"/>
            <a:ext cx="68078" cy="51182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0" name="Rectángulo 49">
            <a:extLst>
              <a:ext uri="{FF2B5EF4-FFF2-40B4-BE49-F238E27FC236}">
                <a16:creationId xmlns:a16="http://schemas.microsoft.com/office/drawing/2014/main" id="{25BE3AF6-DBA1-4766-8115-4B924D2D88C3}"/>
              </a:ext>
            </a:extLst>
          </p:cNvPr>
          <p:cNvSpPr/>
          <p:nvPr/>
        </p:nvSpPr>
        <p:spPr>
          <a:xfrm>
            <a:off x="705330" y="6017851"/>
            <a:ext cx="68078" cy="51182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1" name="Rectángulo 50">
            <a:extLst>
              <a:ext uri="{FF2B5EF4-FFF2-40B4-BE49-F238E27FC236}">
                <a16:creationId xmlns:a16="http://schemas.microsoft.com/office/drawing/2014/main" id="{0AC45B76-E518-445D-BFA9-7163DF39D67B}"/>
              </a:ext>
            </a:extLst>
          </p:cNvPr>
          <p:cNvSpPr/>
          <p:nvPr/>
        </p:nvSpPr>
        <p:spPr>
          <a:xfrm>
            <a:off x="2467513" y="5510109"/>
            <a:ext cx="68078" cy="51182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6" name="Rectángulo 45">
            <a:extLst>
              <a:ext uri="{FF2B5EF4-FFF2-40B4-BE49-F238E27FC236}">
                <a16:creationId xmlns:a16="http://schemas.microsoft.com/office/drawing/2014/main" id="{95F4EB03-C63C-4624-9640-E4C66E032627}"/>
              </a:ext>
            </a:extLst>
          </p:cNvPr>
          <p:cNvSpPr/>
          <p:nvPr/>
        </p:nvSpPr>
        <p:spPr>
          <a:xfrm>
            <a:off x="2469440" y="3206702"/>
            <a:ext cx="68078" cy="24522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5" name="Rectángulo 44">
            <a:extLst>
              <a:ext uri="{FF2B5EF4-FFF2-40B4-BE49-F238E27FC236}">
                <a16:creationId xmlns:a16="http://schemas.microsoft.com/office/drawing/2014/main" id="{4B303862-337D-419B-AEE7-0488C727E38A}"/>
              </a:ext>
            </a:extLst>
          </p:cNvPr>
          <p:cNvSpPr/>
          <p:nvPr/>
        </p:nvSpPr>
        <p:spPr>
          <a:xfrm>
            <a:off x="786087" y="3074706"/>
            <a:ext cx="68078" cy="7818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1" name="Rectángulo 40">
            <a:extLst>
              <a:ext uri="{FF2B5EF4-FFF2-40B4-BE49-F238E27FC236}">
                <a16:creationId xmlns:a16="http://schemas.microsoft.com/office/drawing/2014/main" id="{9B3A13EC-6BC1-4D4C-BC20-598C70F8B964}"/>
              </a:ext>
            </a:extLst>
          </p:cNvPr>
          <p:cNvSpPr/>
          <p:nvPr/>
        </p:nvSpPr>
        <p:spPr>
          <a:xfrm>
            <a:off x="1352738" y="977546"/>
            <a:ext cx="93075" cy="12401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2" name="Rectángulo 41">
            <a:extLst>
              <a:ext uri="{FF2B5EF4-FFF2-40B4-BE49-F238E27FC236}">
                <a16:creationId xmlns:a16="http://schemas.microsoft.com/office/drawing/2014/main" id="{8A05F023-0CFF-4EDD-8F59-23B05D86E179}"/>
              </a:ext>
            </a:extLst>
          </p:cNvPr>
          <p:cNvSpPr/>
          <p:nvPr/>
        </p:nvSpPr>
        <p:spPr>
          <a:xfrm>
            <a:off x="5373733" y="964258"/>
            <a:ext cx="93075" cy="12401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0" name="Rectángulo 39">
            <a:extLst>
              <a:ext uri="{FF2B5EF4-FFF2-40B4-BE49-F238E27FC236}">
                <a16:creationId xmlns:a16="http://schemas.microsoft.com/office/drawing/2014/main" id="{C1C0CDA6-1FB8-451F-99BA-94E0885D29A4}"/>
              </a:ext>
            </a:extLst>
          </p:cNvPr>
          <p:cNvSpPr/>
          <p:nvPr/>
        </p:nvSpPr>
        <p:spPr>
          <a:xfrm>
            <a:off x="1253896" y="224618"/>
            <a:ext cx="624583" cy="1403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a:extLst>
              <a:ext uri="{FF2B5EF4-FFF2-40B4-BE49-F238E27FC236}">
                <a16:creationId xmlns:a16="http://schemas.microsoft.com/office/drawing/2014/main" id="{AD2604F7-C8F2-4F61-B1A4-7B0FF1BAAAB8}"/>
              </a:ext>
            </a:extLst>
          </p:cNvPr>
          <p:cNvSpPr>
            <a:spLocks noGrp="1"/>
          </p:cNvSpPr>
          <p:nvPr>
            <p:ph type="title"/>
          </p:nvPr>
        </p:nvSpPr>
        <p:spPr>
          <a:xfrm>
            <a:off x="1769376" y="96938"/>
            <a:ext cx="3435341" cy="406400"/>
          </a:xfrm>
          <a:solidFill>
            <a:schemeClr val="accent2">
              <a:lumMod val="75000"/>
            </a:schemeClr>
          </a:solidFill>
          <a:ln>
            <a:noFill/>
          </a:ln>
        </p:spPr>
        <p:txBody>
          <a:bodyPr>
            <a:normAutofit fontScale="90000"/>
          </a:bodyPr>
          <a:lstStyle/>
          <a:p>
            <a:r>
              <a:rPr lang="es-CO" sz="3600" b="1" dirty="0">
                <a:solidFill>
                  <a:schemeClr val="bg1"/>
                </a:solidFill>
              </a:rPr>
              <a:t>CLASIFICACIÓN</a:t>
            </a:r>
            <a:r>
              <a:rPr lang="es-CO" b="1" dirty="0">
                <a:solidFill>
                  <a:schemeClr val="bg1"/>
                </a:solidFill>
              </a:rPr>
              <a:t> RNA </a:t>
            </a:r>
          </a:p>
        </p:txBody>
      </p:sp>
      <p:sp>
        <p:nvSpPr>
          <p:cNvPr id="4" name="Rectángulo 3">
            <a:extLst>
              <a:ext uri="{FF2B5EF4-FFF2-40B4-BE49-F238E27FC236}">
                <a16:creationId xmlns:a16="http://schemas.microsoft.com/office/drawing/2014/main" id="{8A39FEBF-D6ED-45FD-9124-33A6C4B05DAA}"/>
              </a:ext>
            </a:extLst>
          </p:cNvPr>
          <p:cNvSpPr/>
          <p:nvPr/>
        </p:nvSpPr>
        <p:spPr>
          <a:xfrm>
            <a:off x="191021" y="1192507"/>
            <a:ext cx="2955922" cy="646331"/>
          </a:xfrm>
          <a:prstGeom prst="rect">
            <a:avLst/>
          </a:prstGeom>
          <a:solidFill>
            <a:schemeClr val="bg1"/>
          </a:solidFill>
          <a:ln w="3175">
            <a:solidFill>
              <a:schemeClr val="accent2"/>
            </a:solidFill>
          </a:ln>
        </p:spPr>
        <p:txBody>
          <a:bodyPr wrap="square">
            <a:spAutoFit/>
          </a:bodyPr>
          <a:lstStyle/>
          <a:p>
            <a:pPr algn="just"/>
            <a:r>
              <a:rPr lang="es-MX" sz="900" dirty="0"/>
              <a:t>El aprendizaje de las redes neuronales, es el proceso de presentar los patrones a aprender, a la red y el cambio de los pesos de las conexiones sinápticas usando una regla de aprendizaje.</a:t>
            </a:r>
            <a:endParaRPr lang="es-CO" sz="900" dirty="0"/>
          </a:p>
        </p:txBody>
      </p:sp>
      <p:sp>
        <p:nvSpPr>
          <p:cNvPr id="5" name="Rectángulo 4">
            <a:extLst>
              <a:ext uri="{FF2B5EF4-FFF2-40B4-BE49-F238E27FC236}">
                <a16:creationId xmlns:a16="http://schemas.microsoft.com/office/drawing/2014/main" id="{FDA2626D-F340-49CB-9894-CBB353D7247A}"/>
              </a:ext>
            </a:extLst>
          </p:cNvPr>
          <p:cNvSpPr/>
          <p:nvPr/>
        </p:nvSpPr>
        <p:spPr>
          <a:xfrm>
            <a:off x="87746" y="3564274"/>
            <a:ext cx="1532838" cy="1338828"/>
          </a:xfrm>
          <a:prstGeom prst="rect">
            <a:avLst/>
          </a:prstGeom>
          <a:solidFill>
            <a:schemeClr val="bg1"/>
          </a:solidFill>
          <a:ln w="3175">
            <a:solidFill>
              <a:schemeClr val="accent2"/>
            </a:solidFill>
          </a:ln>
        </p:spPr>
        <p:txBody>
          <a:bodyPr wrap="square">
            <a:spAutoFit/>
          </a:bodyPr>
          <a:lstStyle/>
          <a:p>
            <a:pPr algn="just"/>
            <a:r>
              <a:rPr lang="es-MX" sz="900" dirty="0"/>
              <a:t>en este en modo aprendizaje se muestran los patrones a la red y la salida deseada para esos patrones y se usa una fórmula matemática de minimización del error que ajuste los pesos para dar la salida más cercana posible a la salida deseada.</a:t>
            </a:r>
            <a:endParaRPr lang="es-CO" sz="900" dirty="0"/>
          </a:p>
        </p:txBody>
      </p:sp>
      <p:sp>
        <p:nvSpPr>
          <p:cNvPr id="6" name="Rectángulo 5">
            <a:extLst>
              <a:ext uri="{FF2B5EF4-FFF2-40B4-BE49-F238E27FC236}">
                <a16:creationId xmlns:a16="http://schemas.microsoft.com/office/drawing/2014/main" id="{27429A1F-6D6B-4E44-9B89-C129E2C86FC0}"/>
              </a:ext>
            </a:extLst>
          </p:cNvPr>
          <p:cNvSpPr/>
          <p:nvPr/>
        </p:nvSpPr>
        <p:spPr>
          <a:xfrm>
            <a:off x="1668982" y="3545189"/>
            <a:ext cx="1818065" cy="1754326"/>
          </a:xfrm>
          <a:prstGeom prst="rect">
            <a:avLst/>
          </a:prstGeom>
          <a:solidFill>
            <a:schemeClr val="bg1"/>
          </a:solidFill>
          <a:ln w="3175">
            <a:solidFill>
              <a:schemeClr val="accent2"/>
            </a:solidFill>
          </a:ln>
        </p:spPr>
        <p:txBody>
          <a:bodyPr wrap="square">
            <a:spAutoFit/>
          </a:bodyPr>
          <a:lstStyle/>
          <a:p>
            <a:pPr algn="just"/>
            <a:r>
              <a:rPr lang="es-MX" sz="900" dirty="0"/>
              <a:t>Este tipo de aprendizaje no necesita que le mostremos los patrones objetivo para salida, ya que el algoritmo y la regla de modificación de las conexiones producen patrones de salida consistentes. Cuando la red procesa patrones con bastante grado de similitud, da la misma salida para ambos patrones, esto es, clasifica los patrones en categorías de patrones parecidos</a:t>
            </a:r>
            <a:endParaRPr lang="es-CO" sz="900" dirty="0"/>
          </a:p>
        </p:txBody>
      </p:sp>
      <p:sp>
        <p:nvSpPr>
          <p:cNvPr id="7" name="Título 1">
            <a:extLst>
              <a:ext uri="{FF2B5EF4-FFF2-40B4-BE49-F238E27FC236}">
                <a16:creationId xmlns:a16="http://schemas.microsoft.com/office/drawing/2014/main" id="{5F290250-BFDE-4E76-83A2-4EE855944346}"/>
              </a:ext>
            </a:extLst>
          </p:cNvPr>
          <p:cNvSpPr txBox="1">
            <a:spLocks/>
          </p:cNvSpPr>
          <p:nvPr/>
        </p:nvSpPr>
        <p:spPr>
          <a:xfrm>
            <a:off x="422226" y="2204369"/>
            <a:ext cx="2347799" cy="406400"/>
          </a:xfrm>
          <a:prstGeom prst="rect">
            <a:avLst/>
          </a:prstGeom>
          <a:solidFill>
            <a:schemeClr val="accent2"/>
          </a:solidFill>
        </p:spPr>
        <p:txBody>
          <a:bodyPr vert="horz" lIns="91440" tIns="45720" rIns="91440" bIns="45720" rtlCol="0" anchor="ctr">
            <a:normAutofit fontScale="75000" lnSpcReduction="2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s-CO" sz="2000" dirty="0">
                <a:solidFill>
                  <a:schemeClr val="bg1"/>
                </a:solidFill>
              </a:rPr>
              <a:t>Según el tipo de Aprendizaje</a:t>
            </a:r>
          </a:p>
        </p:txBody>
      </p:sp>
      <p:sp>
        <p:nvSpPr>
          <p:cNvPr id="8" name="Título 1">
            <a:extLst>
              <a:ext uri="{FF2B5EF4-FFF2-40B4-BE49-F238E27FC236}">
                <a16:creationId xmlns:a16="http://schemas.microsoft.com/office/drawing/2014/main" id="{A8D5CF6A-4D16-47C6-AE95-17F9C82C3E5D}"/>
              </a:ext>
            </a:extLst>
          </p:cNvPr>
          <p:cNvSpPr txBox="1">
            <a:spLocks/>
          </p:cNvSpPr>
          <p:nvPr/>
        </p:nvSpPr>
        <p:spPr>
          <a:xfrm>
            <a:off x="4179575" y="2127718"/>
            <a:ext cx="2347799" cy="406400"/>
          </a:xfrm>
          <a:prstGeom prst="rect">
            <a:avLst/>
          </a:prstGeom>
          <a:solidFill>
            <a:schemeClr val="accent2"/>
          </a:solidFill>
        </p:spPr>
        <p:txBody>
          <a:bodyPr vert="horz" lIns="91440" tIns="45720" rIns="91440" bIns="45720" rtlCol="0" anchor="ctr">
            <a:normAutofit fontScale="67500" lnSpcReduction="2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s-CO" sz="2000" dirty="0">
                <a:solidFill>
                  <a:schemeClr val="bg1"/>
                </a:solidFill>
              </a:rPr>
              <a:t>Según el tipo de datos a la entrada</a:t>
            </a:r>
          </a:p>
        </p:txBody>
      </p:sp>
      <p:sp>
        <p:nvSpPr>
          <p:cNvPr id="9" name="Título 1">
            <a:extLst>
              <a:ext uri="{FF2B5EF4-FFF2-40B4-BE49-F238E27FC236}">
                <a16:creationId xmlns:a16="http://schemas.microsoft.com/office/drawing/2014/main" id="{EE5BC6DE-42ED-4CEA-AC08-40CA28E9181C}"/>
              </a:ext>
            </a:extLst>
          </p:cNvPr>
          <p:cNvSpPr txBox="1">
            <a:spLocks/>
          </p:cNvSpPr>
          <p:nvPr/>
        </p:nvSpPr>
        <p:spPr>
          <a:xfrm>
            <a:off x="5548911" y="5803991"/>
            <a:ext cx="874024" cy="406400"/>
          </a:xfrm>
          <a:prstGeom prst="rect">
            <a:avLst/>
          </a:prstGeom>
          <a:solidFill>
            <a:schemeClr val="accent2"/>
          </a:solidFill>
        </p:spPr>
        <p:txBody>
          <a:bodyPr vert="horz" lIns="91440" tIns="45720" rIns="91440" bIns="45720" rtlCol="0" anchor="ctr">
            <a:normAutofit fontScale="975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s-CO" sz="2000" dirty="0">
                <a:solidFill>
                  <a:schemeClr val="bg1"/>
                </a:solidFill>
              </a:rPr>
              <a:t>Tipos</a:t>
            </a:r>
          </a:p>
        </p:txBody>
      </p:sp>
      <p:sp>
        <p:nvSpPr>
          <p:cNvPr id="10" name="Rectángulo 9">
            <a:extLst>
              <a:ext uri="{FF2B5EF4-FFF2-40B4-BE49-F238E27FC236}">
                <a16:creationId xmlns:a16="http://schemas.microsoft.com/office/drawing/2014/main" id="{53FBA6AA-DEE7-40A1-BF94-3FE3685CDAF2}"/>
              </a:ext>
            </a:extLst>
          </p:cNvPr>
          <p:cNvSpPr/>
          <p:nvPr/>
        </p:nvSpPr>
        <p:spPr>
          <a:xfrm>
            <a:off x="100010" y="7053968"/>
            <a:ext cx="1446157" cy="1338828"/>
          </a:xfrm>
          <a:prstGeom prst="rect">
            <a:avLst/>
          </a:prstGeom>
          <a:solidFill>
            <a:schemeClr val="bg1"/>
          </a:solidFill>
          <a:ln w="3175">
            <a:solidFill>
              <a:schemeClr val="accent2"/>
            </a:solidFill>
          </a:ln>
        </p:spPr>
        <p:txBody>
          <a:bodyPr wrap="square">
            <a:spAutoFit/>
          </a:bodyPr>
          <a:lstStyle/>
          <a:p>
            <a:pPr algn="just"/>
            <a:r>
              <a:rPr lang="es-MX" sz="900" dirty="0"/>
              <a:t>se basa en hallar características principales a (componentes) que son comunes a muchos patrones de entrada para ello un pequeño número de neuronas coopera en la representación del patrón de entrada.</a:t>
            </a:r>
            <a:endParaRPr lang="es-CO" sz="900" dirty="0"/>
          </a:p>
        </p:txBody>
      </p:sp>
      <p:sp>
        <p:nvSpPr>
          <p:cNvPr id="11" name="Rectángulo 10">
            <a:extLst>
              <a:ext uri="{FF2B5EF4-FFF2-40B4-BE49-F238E27FC236}">
                <a16:creationId xmlns:a16="http://schemas.microsoft.com/office/drawing/2014/main" id="{9D65B75D-3611-43F9-91D3-644D21458594}"/>
              </a:ext>
            </a:extLst>
          </p:cNvPr>
          <p:cNvSpPr/>
          <p:nvPr/>
        </p:nvSpPr>
        <p:spPr>
          <a:xfrm>
            <a:off x="1630048" y="7053968"/>
            <a:ext cx="1127135" cy="1615827"/>
          </a:xfrm>
          <a:prstGeom prst="rect">
            <a:avLst/>
          </a:prstGeom>
          <a:solidFill>
            <a:schemeClr val="bg1"/>
          </a:solidFill>
          <a:ln w="3175">
            <a:solidFill>
              <a:schemeClr val="accent2"/>
            </a:solidFill>
          </a:ln>
        </p:spPr>
        <p:txBody>
          <a:bodyPr wrap="square">
            <a:spAutoFit/>
          </a:bodyPr>
          <a:lstStyle/>
          <a:p>
            <a:pPr algn="just"/>
            <a:r>
              <a:rPr lang="es-MX" sz="900" dirty="0"/>
              <a:t>las neuronas pugnan entre sí, para representar a una clase o patrón de entrada.</a:t>
            </a:r>
          </a:p>
          <a:p>
            <a:pPr algn="just"/>
            <a:r>
              <a:rPr lang="es-MX" sz="900" dirty="0"/>
              <a:t>La neurona seleccionada es aquella cuyos pesos incidentes se asemejan más al patrón de entrada. </a:t>
            </a:r>
            <a:endParaRPr lang="es-MX" sz="900" b="0" i="0" dirty="0">
              <a:effectLst/>
            </a:endParaRPr>
          </a:p>
        </p:txBody>
      </p:sp>
      <p:sp>
        <p:nvSpPr>
          <p:cNvPr id="12" name="Rectángulo 11">
            <a:extLst>
              <a:ext uri="{FF2B5EF4-FFF2-40B4-BE49-F238E27FC236}">
                <a16:creationId xmlns:a16="http://schemas.microsoft.com/office/drawing/2014/main" id="{D3F63C9E-F261-47F9-9126-12AAC89B4E53}"/>
              </a:ext>
            </a:extLst>
          </p:cNvPr>
          <p:cNvSpPr/>
          <p:nvPr/>
        </p:nvSpPr>
        <p:spPr>
          <a:xfrm>
            <a:off x="2866566" y="7053968"/>
            <a:ext cx="1025106" cy="2308324"/>
          </a:xfrm>
          <a:prstGeom prst="rect">
            <a:avLst/>
          </a:prstGeom>
          <a:solidFill>
            <a:schemeClr val="bg1"/>
          </a:solidFill>
          <a:ln w="3175">
            <a:solidFill>
              <a:schemeClr val="accent2"/>
            </a:solidFill>
          </a:ln>
        </p:spPr>
        <p:txBody>
          <a:bodyPr wrap="square">
            <a:spAutoFit/>
          </a:bodyPr>
          <a:lstStyle/>
          <a:p>
            <a:pPr algn="just"/>
            <a:r>
              <a:rPr lang="es-MX" sz="900" dirty="0"/>
              <a:t>La base de este aprendizaje es muy parecida al aprendizaje supervisado pero la información que proporcionamos a la red es mínima se limita a indicar si la respuesta de la red es correcta o incorrecta.</a:t>
            </a:r>
          </a:p>
          <a:p>
            <a:pPr algn="just"/>
            <a:br>
              <a:rPr lang="es-MX" sz="900" dirty="0"/>
            </a:br>
            <a:endParaRPr lang="es-CO" sz="900" dirty="0"/>
          </a:p>
        </p:txBody>
      </p:sp>
      <p:sp>
        <p:nvSpPr>
          <p:cNvPr id="13" name="Rectángulo 12">
            <a:extLst>
              <a:ext uri="{FF2B5EF4-FFF2-40B4-BE49-F238E27FC236}">
                <a16:creationId xmlns:a16="http://schemas.microsoft.com/office/drawing/2014/main" id="{1A4AFFE6-E401-4D92-AB58-0C18697F2E9F}"/>
              </a:ext>
            </a:extLst>
          </p:cNvPr>
          <p:cNvSpPr/>
          <p:nvPr/>
        </p:nvSpPr>
        <p:spPr>
          <a:xfrm>
            <a:off x="3944285" y="1117677"/>
            <a:ext cx="2805049" cy="784830"/>
          </a:xfrm>
          <a:prstGeom prst="rect">
            <a:avLst/>
          </a:prstGeom>
          <a:solidFill>
            <a:schemeClr val="bg1"/>
          </a:solidFill>
          <a:ln w="3175">
            <a:solidFill>
              <a:schemeClr val="accent2"/>
            </a:solidFill>
          </a:ln>
        </p:spPr>
        <p:txBody>
          <a:bodyPr wrap="square">
            <a:spAutoFit/>
          </a:bodyPr>
          <a:lstStyle/>
          <a:p>
            <a:pPr algn="just"/>
            <a:r>
              <a:rPr lang="es-MX" sz="900" dirty="0"/>
              <a:t>Consiste en la organización y disposición de las neuronas en la red. Las neuronas se agrupan formando capas, que pueden tener muy distintas características. Además las capas se organizan para formar la estructura de la red.</a:t>
            </a:r>
            <a:endParaRPr lang="es-CO" sz="900" dirty="0"/>
          </a:p>
        </p:txBody>
      </p:sp>
      <p:sp>
        <p:nvSpPr>
          <p:cNvPr id="14" name="Rectángulo 13">
            <a:extLst>
              <a:ext uri="{FF2B5EF4-FFF2-40B4-BE49-F238E27FC236}">
                <a16:creationId xmlns:a16="http://schemas.microsoft.com/office/drawing/2014/main" id="{9A32E240-4AAB-43AD-8868-176993AF5FDA}"/>
              </a:ext>
            </a:extLst>
          </p:cNvPr>
          <p:cNvSpPr/>
          <p:nvPr/>
        </p:nvSpPr>
        <p:spPr>
          <a:xfrm>
            <a:off x="3758313" y="3298967"/>
            <a:ext cx="1418919" cy="1892826"/>
          </a:xfrm>
          <a:prstGeom prst="rect">
            <a:avLst/>
          </a:prstGeom>
          <a:solidFill>
            <a:schemeClr val="bg1"/>
          </a:solidFill>
          <a:ln w="3175">
            <a:solidFill>
              <a:schemeClr val="accent2"/>
            </a:solidFill>
          </a:ln>
        </p:spPr>
        <p:txBody>
          <a:bodyPr wrap="square">
            <a:spAutoFit/>
          </a:bodyPr>
          <a:lstStyle/>
          <a:p>
            <a:pPr algn="just"/>
            <a:r>
              <a:rPr lang="es-MX" sz="900" dirty="0"/>
              <a:t>son redes con una sola capa. Para unirse las neuronas crean conexiones laterales para conectar con otras neuronas de su capa. Las redes más representativas son la red de </a:t>
            </a:r>
            <a:r>
              <a:rPr lang="es-MX" sz="900" dirty="0" err="1"/>
              <a:t>Hopfield</a:t>
            </a:r>
            <a:r>
              <a:rPr lang="es-MX" sz="900" dirty="0"/>
              <a:t>, la red BRAIN-STATE-IN-A-BOX o memoria asociativa y las maquinas estocásticas de </a:t>
            </a:r>
            <a:r>
              <a:rPr lang="es-MX" sz="900" dirty="0" err="1"/>
              <a:t>Botzmann</a:t>
            </a:r>
            <a:r>
              <a:rPr lang="es-MX" sz="900" dirty="0"/>
              <a:t> y Cauchy</a:t>
            </a:r>
            <a:endParaRPr lang="es-CO" sz="900" dirty="0"/>
          </a:p>
        </p:txBody>
      </p:sp>
      <p:sp>
        <p:nvSpPr>
          <p:cNvPr id="15" name="Rectángulo 14">
            <a:extLst>
              <a:ext uri="{FF2B5EF4-FFF2-40B4-BE49-F238E27FC236}">
                <a16:creationId xmlns:a16="http://schemas.microsoft.com/office/drawing/2014/main" id="{303373A1-1CFD-426E-B5B1-85BD25EAB143}"/>
              </a:ext>
            </a:extLst>
          </p:cNvPr>
          <p:cNvSpPr/>
          <p:nvPr/>
        </p:nvSpPr>
        <p:spPr>
          <a:xfrm>
            <a:off x="5241636" y="3298967"/>
            <a:ext cx="1488575" cy="2308324"/>
          </a:xfrm>
          <a:prstGeom prst="rect">
            <a:avLst/>
          </a:prstGeom>
          <a:solidFill>
            <a:schemeClr val="bg1"/>
          </a:solidFill>
          <a:ln w="3175">
            <a:solidFill>
              <a:schemeClr val="accent2"/>
            </a:solidFill>
          </a:ln>
        </p:spPr>
        <p:txBody>
          <a:bodyPr wrap="square">
            <a:spAutoFit/>
          </a:bodyPr>
          <a:lstStyle/>
          <a:p>
            <a:pPr algn="just"/>
            <a:r>
              <a:rPr lang="es-MX" sz="900" dirty="0"/>
              <a:t>están formadas por varias capas de neuronas (2,3...). Estas redes se pueden a su vez clasificar atendiendo a la manera en que se conexionan sus capas.</a:t>
            </a:r>
          </a:p>
          <a:p>
            <a:pPr algn="just"/>
            <a:r>
              <a:rPr lang="es-MX" sz="900" dirty="0"/>
              <a:t>Usualmente, las capas están ordenadas por el orden en que reciben la señal desde la entrada hasta la salida y están unidas en ese orden. Ese tipo de conexiones se denominan conexiones </a:t>
            </a:r>
            <a:r>
              <a:rPr lang="es-MX" sz="900" dirty="0" err="1"/>
              <a:t>feedforward</a:t>
            </a:r>
            <a:r>
              <a:rPr lang="es-MX" sz="900" dirty="0"/>
              <a:t> o hacia delante.</a:t>
            </a:r>
            <a:endParaRPr lang="es-MX" sz="900" b="0" i="0" dirty="0">
              <a:effectLst/>
            </a:endParaRPr>
          </a:p>
        </p:txBody>
      </p:sp>
      <p:sp>
        <p:nvSpPr>
          <p:cNvPr id="16" name="Rectángulo 15">
            <a:extLst>
              <a:ext uri="{FF2B5EF4-FFF2-40B4-BE49-F238E27FC236}">
                <a16:creationId xmlns:a16="http://schemas.microsoft.com/office/drawing/2014/main" id="{79199826-3C6E-4354-9105-28AF85319EA6}"/>
              </a:ext>
            </a:extLst>
          </p:cNvPr>
          <p:cNvSpPr/>
          <p:nvPr/>
        </p:nvSpPr>
        <p:spPr>
          <a:xfrm>
            <a:off x="4017540" y="7605845"/>
            <a:ext cx="1358624" cy="2308324"/>
          </a:xfrm>
          <a:prstGeom prst="rect">
            <a:avLst/>
          </a:prstGeom>
          <a:solidFill>
            <a:schemeClr val="bg1"/>
          </a:solidFill>
          <a:ln w="3175">
            <a:solidFill>
              <a:schemeClr val="accent2"/>
            </a:solidFill>
          </a:ln>
        </p:spPr>
        <p:txBody>
          <a:bodyPr wrap="square">
            <a:spAutoFit/>
          </a:bodyPr>
          <a:lstStyle/>
          <a:p>
            <a:pPr algn="just"/>
            <a:r>
              <a:rPr lang="es-MX" sz="900" dirty="0"/>
              <a:t>Este tipo de redes contienen solo conexiones entre capas hacia delante. Esto implica que una capa no puede tener conexiones a una que reciba la señal antes que ella en la dinámica de la computación.</a:t>
            </a:r>
            <a:br>
              <a:rPr lang="es-MX" sz="900" dirty="0"/>
            </a:br>
            <a:r>
              <a:rPr lang="es-MX" sz="900" dirty="0"/>
              <a:t>Ejemplos de estas redes son </a:t>
            </a:r>
            <a:r>
              <a:rPr lang="es-MX" sz="900" dirty="0" err="1"/>
              <a:t>Perceptron</a:t>
            </a:r>
            <a:r>
              <a:rPr lang="es-MX" sz="900" dirty="0"/>
              <a:t>, </a:t>
            </a:r>
            <a:r>
              <a:rPr lang="es-MX" sz="900" dirty="0" err="1"/>
              <a:t>Adaline</a:t>
            </a:r>
            <a:r>
              <a:rPr lang="es-MX" sz="900" dirty="0"/>
              <a:t>, </a:t>
            </a:r>
            <a:r>
              <a:rPr lang="es-MX" sz="900" dirty="0" err="1"/>
              <a:t>Madaline</a:t>
            </a:r>
            <a:r>
              <a:rPr lang="es-MX" sz="900" dirty="0"/>
              <a:t>, </a:t>
            </a:r>
            <a:r>
              <a:rPr lang="es-MX" sz="900" dirty="0" err="1"/>
              <a:t>Backpropagation</a:t>
            </a:r>
            <a:r>
              <a:rPr lang="es-MX" sz="900" dirty="0"/>
              <a:t> y los modelos LQV y TMP de </a:t>
            </a:r>
            <a:r>
              <a:rPr lang="es-MX" sz="900" dirty="0" err="1"/>
              <a:t>Kohonen</a:t>
            </a:r>
            <a:r>
              <a:rPr lang="es-MX" sz="900" dirty="0"/>
              <a:t>.</a:t>
            </a:r>
            <a:endParaRPr lang="es-CO" sz="900" dirty="0"/>
          </a:p>
        </p:txBody>
      </p:sp>
      <p:sp>
        <p:nvSpPr>
          <p:cNvPr id="17" name="Rectángulo 16">
            <a:extLst>
              <a:ext uri="{FF2B5EF4-FFF2-40B4-BE49-F238E27FC236}">
                <a16:creationId xmlns:a16="http://schemas.microsoft.com/office/drawing/2014/main" id="{696C95CA-FEFD-447D-A2C4-FC093D8CC2BA}"/>
              </a:ext>
            </a:extLst>
          </p:cNvPr>
          <p:cNvSpPr/>
          <p:nvPr/>
        </p:nvSpPr>
        <p:spPr>
          <a:xfrm>
            <a:off x="5455472" y="7605845"/>
            <a:ext cx="1300526" cy="2446824"/>
          </a:xfrm>
          <a:prstGeom prst="rect">
            <a:avLst/>
          </a:prstGeom>
          <a:solidFill>
            <a:schemeClr val="bg1"/>
          </a:solidFill>
          <a:ln w="3175">
            <a:solidFill>
              <a:schemeClr val="accent2"/>
            </a:solidFill>
          </a:ln>
        </p:spPr>
        <p:txBody>
          <a:bodyPr wrap="square">
            <a:spAutoFit/>
          </a:bodyPr>
          <a:lstStyle/>
          <a:p>
            <a:pPr algn="just"/>
            <a:r>
              <a:rPr lang="es-MX" sz="900" dirty="0"/>
              <a:t>Este tipo de redes se diferencia en las anteriores en que si pueden existir conexiones de capas hacia atrás y por tanto la información puede regresar a capas anteriores en la dinámica de la red. Este Tipo de redes suelen ser bicapas</a:t>
            </a:r>
            <a:br>
              <a:rPr lang="es-MX" sz="900" dirty="0"/>
            </a:br>
            <a:r>
              <a:rPr lang="es-MX" sz="900" dirty="0"/>
              <a:t>Ejemplos de estas redes son las redes ART, </a:t>
            </a:r>
            <a:r>
              <a:rPr lang="es-MX" sz="900" dirty="0" err="1"/>
              <a:t>Bidirectional</a:t>
            </a:r>
            <a:r>
              <a:rPr lang="es-MX" sz="900" dirty="0"/>
              <a:t> </a:t>
            </a:r>
            <a:r>
              <a:rPr lang="es-MX" sz="900" dirty="0" err="1"/>
              <a:t>Associative</a:t>
            </a:r>
            <a:r>
              <a:rPr lang="es-MX" sz="900" dirty="0"/>
              <a:t> </a:t>
            </a:r>
            <a:r>
              <a:rPr lang="es-MX" sz="900" dirty="0" err="1"/>
              <a:t>Memory</a:t>
            </a:r>
            <a:r>
              <a:rPr lang="es-MX" sz="900" dirty="0"/>
              <a:t> (BAM) y </a:t>
            </a:r>
            <a:r>
              <a:rPr lang="es-MX" sz="900" dirty="0" err="1"/>
              <a:t>Cognitron</a:t>
            </a:r>
            <a:endParaRPr lang="es-CO" sz="900" dirty="0"/>
          </a:p>
        </p:txBody>
      </p:sp>
      <p:sp>
        <p:nvSpPr>
          <p:cNvPr id="18" name="Título 1">
            <a:extLst>
              <a:ext uri="{FF2B5EF4-FFF2-40B4-BE49-F238E27FC236}">
                <a16:creationId xmlns:a16="http://schemas.microsoft.com/office/drawing/2014/main" id="{C99E91DD-C605-4CA6-B6B3-E862F6C485F1}"/>
              </a:ext>
            </a:extLst>
          </p:cNvPr>
          <p:cNvSpPr txBox="1">
            <a:spLocks/>
          </p:cNvSpPr>
          <p:nvPr/>
        </p:nvSpPr>
        <p:spPr>
          <a:xfrm>
            <a:off x="2103739" y="5484465"/>
            <a:ext cx="874024" cy="406400"/>
          </a:xfrm>
          <a:prstGeom prst="rect">
            <a:avLst/>
          </a:prstGeom>
          <a:solidFill>
            <a:schemeClr val="accent2"/>
          </a:solidFill>
        </p:spPr>
        <p:txBody>
          <a:bodyPr vert="horz" lIns="91440" tIns="45720" rIns="91440" bIns="45720" rtlCol="0" anchor="ctr">
            <a:normAutofit fontScale="975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s-CO" sz="2000" dirty="0">
                <a:solidFill>
                  <a:schemeClr val="bg1"/>
                </a:solidFill>
              </a:rPr>
              <a:t>Tipos</a:t>
            </a:r>
          </a:p>
        </p:txBody>
      </p:sp>
      <p:sp>
        <p:nvSpPr>
          <p:cNvPr id="19" name="Título 1">
            <a:extLst>
              <a:ext uri="{FF2B5EF4-FFF2-40B4-BE49-F238E27FC236}">
                <a16:creationId xmlns:a16="http://schemas.microsoft.com/office/drawing/2014/main" id="{2B0A7070-A8F2-4009-9950-EA5989E9AB5F}"/>
              </a:ext>
            </a:extLst>
          </p:cNvPr>
          <p:cNvSpPr txBox="1">
            <a:spLocks/>
          </p:cNvSpPr>
          <p:nvPr/>
        </p:nvSpPr>
        <p:spPr>
          <a:xfrm>
            <a:off x="622617" y="571146"/>
            <a:ext cx="1887143" cy="406400"/>
          </a:xfrm>
          <a:prstGeom prst="rect">
            <a:avLst/>
          </a:prstGeom>
          <a:solidFill>
            <a:schemeClr val="accent2"/>
          </a:solidFill>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s-CO" sz="1400" dirty="0">
                <a:solidFill>
                  <a:schemeClr val="bg1"/>
                </a:solidFill>
              </a:rPr>
              <a:t>SEGÚN EL APRENDIZAJE</a:t>
            </a:r>
          </a:p>
        </p:txBody>
      </p:sp>
      <p:sp>
        <p:nvSpPr>
          <p:cNvPr id="20" name="Título 1">
            <a:extLst>
              <a:ext uri="{FF2B5EF4-FFF2-40B4-BE49-F238E27FC236}">
                <a16:creationId xmlns:a16="http://schemas.microsoft.com/office/drawing/2014/main" id="{0D29F60A-D017-462B-8019-BD9A8B107D8B}"/>
              </a:ext>
            </a:extLst>
          </p:cNvPr>
          <p:cNvSpPr txBox="1">
            <a:spLocks/>
          </p:cNvSpPr>
          <p:nvPr/>
        </p:nvSpPr>
        <p:spPr>
          <a:xfrm>
            <a:off x="4116261" y="571146"/>
            <a:ext cx="2474423" cy="406400"/>
          </a:xfrm>
          <a:prstGeom prst="rect">
            <a:avLst/>
          </a:prstGeom>
          <a:solidFill>
            <a:schemeClr val="accent2"/>
          </a:solidFill>
        </p:spPr>
        <p:txBody>
          <a:bodyPr vert="horz" lIns="91440" tIns="45720" rIns="91440" bIns="45720" rtlCol="0" anchor="ctr">
            <a:normAutofit fontScale="975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s-CO" sz="1400" dirty="0">
                <a:solidFill>
                  <a:schemeClr val="bg1"/>
                </a:solidFill>
              </a:rPr>
              <a:t>SEGÚN DATOS A LA ENTRADA</a:t>
            </a:r>
          </a:p>
        </p:txBody>
      </p:sp>
      <p:sp>
        <p:nvSpPr>
          <p:cNvPr id="21" name="Rectángulo 20">
            <a:extLst>
              <a:ext uri="{FF2B5EF4-FFF2-40B4-BE49-F238E27FC236}">
                <a16:creationId xmlns:a16="http://schemas.microsoft.com/office/drawing/2014/main" id="{03EF7F28-AEC7-4955-9AE6-7BF7740F61B7}"/>
              </a:ext>
            </a:extLst>
          </p:cNvPr>
          <p:cNvSpPr/>
          <p:nvPr/>
        </p:nvSpPr>
        <p:spPr>
          <a:xfrm>
            <a:off x="188356" y="2776579"/>
            <a:ext cx="1377832" cy="523220"/>
          </a:xfrm>
          <a:prstGeom prst="rect">
            <a:avLst/>
          </a:prstGeom>
          <a:solidFill>
            <a:schemeClr val="accent2"/>
          </a:solidFill>
        </p:spPr>
        <p:txBody>
          <a:bodyPr wrap="square">
            <a:spAutoFit/>
          </a:bodyPr>
          <a:lstStyle/>
          <a:p>
            <a:pPr algn="ctr"/>
            <a:r>
              <a:rPr lang="es-MX" sz="1400" dirty="0">
                <a:solidFill>
                  <a:schemeClr val="bg1"/>
                </a:solidFill>
                <a:latin typeface="+mj-lt"/>
              </a:rPr>
              <a:t>Aprendizaje Supervisado</a:t>
            </a:r>
          </a:p>
        </p:txBody>
      </p:sp>
      <p:sp>
        <p:nvSpPr>
          <p:cNvPr id="22" name="Rectángulo 21">
            <a:extLst>
              <a:ext uri="{FF2B5EF4-FFF2-40B4-BE49-F238E27FC236}">
                <a16:creationId xmlns:a16="http://schemas.microsoft.com/office/drawing/2014/main" id="{57F1ED4D-8C18-4407-A5F8-8B2977B208B1}"/>
              </a:ext>
            </a:extLst>
          </p:cNvPr>
          <p:cNvSpPr/>
          <p:nvPr/>
        </p:nvSpPr>
        <p:spPr>
          <a:xfrm>
            <a:off x="1769376" y="2778928"/>
            <a:ext cx="1377832" cy="523220"/>
          </a:xfrm>
          <a:prstGeom prst="rect">
            <a:avLst/>
          </a:prstGeom>
          <a:solidFill>
            <a:schemeClr val="accent2"/>
          </a:solidFill>
        </p:spPr>
        <p:txBody>
          <a:bodyPr wrap="square">
            <a:spAutoFit/>
          </a:bodyPr>
          <a:lstStyle/>
          <a:p>
            <a:pPr algn="ctr"/>
            <a:r>
              <a:rPr lang="es-MX" sz="1400" dirty="0">
                <a:solidFill>
                  <a:schemeClr val="bg1"/>
                </a:solidFill>
                <a:latin typeface="+mj-lt"/>
              </a:rPr>
              <a:t>Aprendizaje no supervisado</a:t>
            </a:r>
          </a:p>
        </p:txBody>
      </p:sp>
      <p:sp>
        <p:nvSpPr>
          <p:cNvPr id="23" name="Rectángulo 22">
            <a:extLst>
              <a:ext uri="{FF2B5EF4-FFF2-40B4-BE49-F238E27FC236}">
                <a16:creationId xmlns:a16="http://schemas.microsoft.com/office/drawing/2014/main" id="{9AB3100F-40E1-4074-A4D2-1D34F55A369A}"/>
              </a:ext>
            </a:extLst>
          </p:cNvPr>
          <p:cNvSpPr/>
          <p:nvPr/>
        </p:nvSpPr>
        <p:spPr>
          <a:xfrm>
            <a:off x="3782362" y="2796007"/>
            <a:ext cx="1408912" cy="307777"/>
          </a:xfrm>
          <a:prstGeom prst="rect">
            <a:avLst/>
          </a:prstGeom>
          <a:solidFill>
            <a:schemeClr val="accent2"/>
          </a:solidFill>
        </p:spPr>
        <p:txBody>
          <a:bodyPr wrap="square">
            <a:spAutoFit/>
          </a:bodyPr>
          <a:lstStyle/>
          <a:p>
            <a:pPr algn="ctr"/>
            <a:r>
              <a:rPr lang="es-MX" sz="1400" dirty="0">
                <a:solidFill>
                  <a:schemeClr val="bg1"/>
                </a:solidFill>
                <a:latin typeface="+mj-lt"/>
              </a:rPr>
              <a:t>Redes monocapa </a:t>
            </a:r>
            <a:endParaRPr lang="es-CO" sz="1400" dirty="0">
              <a:solidFill>
                <a:schemeClr val="bg1"/>
              </a:solidFill>
              <a:latin typeface="+mj-lt"/>
            </a:endParaRPr>
          </a:p>
        </p:txBody>
      </p:sp>
      <p:sp>
        <p:nvSpPr>
          <p:cNvPr id="24" name="Rectángulo 23">
            <a:extLst>
              <a:ext uri="{FF2B5EF4-FFF2-40B4-BE49-F238E27FC236}">
                <a16:creationId xmlns:a16="http://schemas.microsoft.com/office/drawing/2014/main" id="{2EF748D5-5AD7-4EBA-8778-F275827980DC}"/>
              </a:ext>
            </a:extLst>
          </p:cNvPr>
          <p:cNvSpPr/>
          <p:nvPr/>
        </p:nvSpPr>
        <p:spPr>
          <a:xfrm>
            <a:off x="5260732" y="2796007"/>
            <a:ext cx="1408912" cy="307777"/>
          </a:xfrm>
          <a:prstGeom prst="rect">
            <a:avLst/>
          </a:prstGeom>
          <a:solidFill>
            <a:schemeClr val="accent2"/>
          </a:solidFill>
        </p:spPr>
        <p:txBody>
          <a:bodyPr wrap="none">
            <a:spAutoFit/>
          </a:bodyPr>
          <a:lstStyle/>
          <a:p>
            <a:pPr algn="ctr"/>
            <a:r>
              <a:rPr lang="es-MX" sz="1400" dirty="0">
                <a:solidFill>
                  <a:schemeClr val="bg1"/>
                </a:solidFill>
                <a:latin typeface="+mj-lt"/>
              </a:rPr>
              <a:t>Redes multicapa </a:t>
            </a:r>
            <a:endParaRPr lang="es-CO" sz="1400" dirty="0">
              <a:solidFill>
                <a:schemeClr val="bg1"/>
              </a:solidFill>
              <a:latin typeface="+mj-lt"/>
            </a:endParaRPr>
          </a:p>
        </p:txBody>
      </p:sp>
      <p:sp>
        <p:nvSpPr>
          <p:cNvPr id="25" name="Rectángulo 24">
            <a:extLst>
              <a:ext uri="{FF2B5EF4-FFF2-40B4-BE49-F238E27FC236}">
                <a16:creationId xmlns:a16="http://schemas.microsoft.com/office/drawing/2014/main" id="{A651D030-E4B3-4ED9-B53D-1B1B4684ACAE}"/>
              </a:ext>
            </a:extLst>
          </p:cNvPr>
          <p:cNvSpPr/>
          <p:nvPr/>
        </p:nvSpPr>
        <p:spPr>
          <a:xfrm>
            <a:off x="118417" y="6249719"/>
            <a:ext cx="1447771" cy="738664"/>
          </a:xfrm>
          <a:prstGeom prst="rect">
            <a:avLst/>
          </a:prstGeom>
          <a:solidFill>
            <a:schemeClr val="accent2"/>
          </a:solidFill>
        </p:spPr>
        <p:txBody>
          <a:bodyPr wrap="square">
            <a:spAutoFit/>
          </a:bodyPr>
          <a:lstStyle/>
          <a:p>
            <a:pPr algn="ctr"/>
            <a:r>
              <a:rPr lang="es-MX" sz="1400" dirty="0">
                <a:solidFill>
                  <a:schemeClr val="bg1"/>
                </a:solidFill>
                <a:latin typeface="+mj-lt"/>
              </a:rPr>
              <a:t>Aprendizaje por componentes principales </a:t>
            </a:r>
            <a:endParaRPr lang="es-CO" sz="1400" dirty="0">
              <a:solidFill>
                <a:schemeClr val="bg1"/>
              </a:solidFill>
              <a:latin typeface="+mj-lt"/>
            </a:endParaRPr>
          </a:p>
        </p:txBody>
      </p:sp>
      <p:sp>
        <p:nvSpPr>
          <p:cNvPr id="26" name="Rectángulo 25">
            <a:extLst>
              <a:ext uri="{FF2B5EF4-FFF2-40B4-BE49-F238E27FC236}">
                <a16:creationId xmlns:a16="http://schemas.microsoft.com/office/drawing/2014/main" id="{8ED9A470-C80B-4B0C-8DBC-209CC5F4D7C3}"/>
              </a:ext>
            </a:extLst>
          </p:cNvPr>
          <p:cNvSpPr/>
          <p:nvPr/>
        </p:nvSpPr>
        <p:spPr>
          <a:xfrm>
            <a:off x="1607484" y="6235358"/>
            <a:ext cx="1203836" cy="523220"/>
          </a:xfrm>
          <a:prstGeom prst="rect">
            <a:avLst/>
          </a:prstGeom>
          <a:solidFill>
            <a:schemeClr val="accent2"/>
          </a:solidFill>
        </p:spPr>
        <p:txBody>
          <a:bodyPr wrap="square">
            <a:spAutoFit/>
          </a:bodyPr>
          <a:lstStyle/>
          <a:p>
            <a:pPr algn="ctr"/>
            <a:r>
              <a:rPr lang="es-MX" sz="1400" dirty="0">
                <a:solidFill>
                  <a:schemeClr val="bg1"/>
                </a:solidFill>
                <a:latin typeface="+mj-lt"/>
              </a:rPr>
              <a:t>Aprendizaje competitivo</a:t>
            </a:r>
            <a:endParaRPr lang="es-CO" sz="1400" dirty="0">
              <a:solidFill>
                <a:schemeClr val="bg1"/>
              </a:solidFill>
              <a:latin typeface="+mj-lt"/>
            </a:endParaRPr>
          </a:p>
        </p:txBody>
      </p:sp>
      <p:sp>
        <p:nvSpPr>
          <p:cNvPr id="28" name="Rectángulo 27">
            <a:extLst>
              <a:ext uri="{FF2B5EF4-FFF2-40B4-BE49-F238E27FC236}">
                <a16:creationId xmlns:a16="http://schemas.microsoft.com/office/drawing/2014/main" id="{C56434EF-B60A-4F46-9E2B-F729CB1B7287}"/>
              </a:ext>
            </a:extLst>
          </p:cNvPr>
          <p:cNvSpPr/>
          <p:nvPr/>
        </p:nvSpPr>
        <p:spPr>
          <a:xfrm>
            <a:off x="2868411" y="6229872"/>
            <a:ext cx="1075874" cy="523220"/>
          </a:xfrm>
          <a:prstGeom prst="rect">
            <a:avLst/>
          </a:prstGeom>
          <a:solidFill>
            <a:schemeClr val="accent2"/>
          </a:solidFill>
        </p:spPr>
        <p:txBody>
          <a:bodyPr wrap="square">
            <a:spAutoFit/>
          </a:bodyPr>
          <a:lstStyle/>
          <a:p>
            <a:pPr algn="ctr"/>
            <a:r>
              <a:rPr lang="es-CO" sz="1400" dirty="0">
                <a:solidFill>
                  <a:schemeClr val="bg1"/>
                </a:solidFill>
                <a:latin typeface="+mj-lt"/>
              </a:rPr>
              <a:t>Aprendizaje reforzado</a:t>
            </a:r>
          </a:p>
        </p:txBody>
      </p:sp>
      <p:sp>
        <p:nvSpPr>
          <p:cNvPr id="29" name="Rectángulo 28">
            <a:extLst>
              <a:ext uri="{FF2B5EF4-FFF2-40B4-BE49-F238E27FC236}">
                <a16:creationId xmlns:a16="http://schemas.microsoft.com/office/drawing/2014/main" id="{67836AEC-022D-424F-B97B-84B4C7EA4014}"/>
              </a:ext>
            </a:extLst>
          </p:cNvPr>
          <p:cNvSpPr/>
          <p:nvPr/>
        </p:nvSpPr>
        <p:spPr>
          <a:xfrm>
            <a:off x="4077582" y="6523154"/>
            <a:ext cx="1238540" cy="738664"/>
          </a:xfrm>
          <a:prstGeom prst="rect">
            <a:avLst/>
          </a:prstGeom>
          <a:solidFill>
            <a:schemeClr val="accent2"/>
          </a:solidFill>
        </p:spPr>
        <p:txBody>
          <a:bodyPr wrap="square">
            <a:spAutoFit/>
          </a:bodyPr>
          <a:lstStyle/>
          <a:p>
            <a:pPr algn="ctr"/>
            <a:r>
              <a:rPr lang="es-MX" sz="1400" dirty="0">
                <a:solidFill>
                  <a:schemeClr val="bg1"/>
                </a:solidFill>
                <a:latin typeface="+mj-lt"/>
              </a:rPr>
              <a:t>Redes con conexiones hacia adelante</a:t>
            </a:r>
            <a:endParaRPr lang="es-CO" sz="1400" dirty="0">
              <a:solidFill>
                <a:schemeClr val="bg1"/>
              </a:solidFill>
              <a:latin typeface="+mj-lt"/>
            </a:endParaRPr>
          </a:p>
        </p:txBody>
      </p:sp>
      <p:sp>
        <p:nvSpPr>
          <p:cNvPr id="30" name="Rectángulo 29">
            <a:extLst>
              <a:ext uri="{FF2B5EF4-FFF2-40B4-BE49-F238E27FC236}">
                <a16:creationId xmlns:a16="http://schemas.microsoft.com/office/drawing/2014/main" id="{3C4709BA-3482-4A34-9907-4CD592327FB9}"/>
              </a:ext>
            </a:extLst>
          </p:cNvPr>
          <p:cNvSpPr/>
          <p:nvPr/>
        </p:nvSpPr>
        <p:spPr>
          <a:xfrm>
            <a:off x="5404181" y="6549144"/>
            <a:ext cx="1203836" cy="738664"/>
          </a:xfrm>
          <a:prstGeom prst="rect">
            <a:avLst/>
          </a:prstGeom>
          <a:solidFill>
            <a:schemeClr val="accent2"/>
          </a:solidFill>
        </p:spPr>
        <p:txBody>
          <a:bodyPr wrap="square">
            <a:spAutoFit/>
          </a:bodyPr>
          <a:lstStyle/>
          <a:p>
            <a:pPr algn="ctr"/>
            <a:r>
              <a:rPr lang="es-MX" sz="1400" dirty="0">
                <a:solidFill>
                  <a:schemeClr val="bg1"/>
                </a:solidFill>
                <a:latin typeface="+mj-lt"/>
              </a:rPr>
              <a:t>Redes con conexiones hacia atrás</a:t>
            </a:r>
            <a:endParaRPr lang="es-CO" sz="1400" dirty="0">
              <a:solidFill>
                <a:schemeClr val="bg1"/>
              </a:solidFill>
              <a:latin typeface="+mj-lt"/>
            </a:endParaRPr>
          </a:p>
        </p:txBody>
      </p:sp>
      <p:sp>
        <p:nvSpPr>
          <p:cNvPr id="37" name="Flecha: hacia abajo 36">
            <a:extLst>
              <a:ext uri="{FF2B5EF4-FFF2-40B4-BE49-F238E27FC236}">
                <a16:creationId xmlns:a16="http://schemas.microsoft.com/office/drawing/2014/main" id="{8407AC3B-38FA-4092-B41D-00952F492C11}"/>
              </a:ext>
            </a:extLst>
          </p:cNvPr>
          <p:cNvSpPr/>
          <p:nvPr/>
        </p:nvSpPr>
        <p:spPr>
          <a:xfrm>
            <a:off x="1193800" y="300138"/>
            <a:ext cx="279400" cy="271008"/>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8" name="Flecha: hacia abajo 37">
            <a:extLst>
              <a:ext uri="{FF2B5EF4-FFF2-40B4-BE49-F238E27FC236}">
                <a16:creationId xmlns:a16="http://schemas.microsoft.com/office/drawing/2014/main" id="{45C0515A-796A-4AFC-98C9-B6333B0AC4B9}"/>
              </a:ext>
            </a:extLst>
          </p:cNvPr>
          <p:cNvSpPr/>
          <p:nvPr/>
        </p:nvSpPr>
        <p:spPr>
          <a:xfrm>
            <a:off x="5615586" y="300138"/>
            <a:ext cx="279400" cy="271008"/>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9" name="Rectángulo 38">
            <a:extLst>
              <a:ext uri="{FF2B5EF4-FFF2-40B4-BE49-F238E27FC236}">
                <a16:creationId xmlns:a16="http://schemas.microsoft.com/office/drawing/2014/main" id="{493FE343-6FA0-415D-9A45-7ADD22905EBA}"/>
              </a:ext>
            </a:extLst>
          </p:cNvPr>
          <p:cNvSpPr/>
          <p:nvPr/>
        </p:nvSpPr>
        <p:spPr>
          <a:xfrm>
            <a:off x="5204717" y="235612"/>
            <a:ext cx="624583" cy="1403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3" name="Rectángulo 42">
            <a:extLst>
              <a:ext uri="{FF2B5EF4-FFF2-40B4-BE49-F238E27FC236}">
                <a16:creationId xmlns:a16="http://schemas.microsoft.com/office/drawing/2014/main" id="{671C2DA7-0A8B-4204-ABE4-1030262FE51D}"/>
              </a:ext>
            </a:extLst>
          </p:cNvPr>
          <p:cNvSpPr/>
          <p:nvPr/>
        </p:nvSpPr>
        <p:spPr>
          <a:xfrm>
            <a:off x="1498957" y="2528007"/>
            <a:ext cx="72967" cy="6574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4" name="Rectángulo 43">
            <a:extLst>
              <a:ext uri="{FF2B5EF4-FFF2-40B4-BE49-F238E27FC236}">
                <a16:creationId xmlns:a16="http://schemas.microsoft.com/office/drawing/2014/main" id="{F4E68257-4A3C-4E86-9EB1-07B4130DEF6D}"/>
              </a:ext>
            </a:extLst>
          </p:cNvPr>
          <p:cNvSpPr/>
          <p:nvPr/>
        </p:nvSpPr>
        <p:spPr>
          <a:xfrm>
            <a:off x="1769376" y="2512104"/>
            <a:ext cx="68078" cy="7818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7" name="Rectángulo 46">
            <a:extLst>
              <a:ext uri="{FF2B5EF4-FFF2-40B4-BE49-F238E27FC236}">
                <a16:creationId xmlns:a16="http://schemas.microsoft.com/office/drawing/2014/main" id="{09BC8AD5-A18F-4397-9784-500A13A79FC6}"/>
              </a:ext>
            </a:extLst>
          </p:cNvPr>
          <p:cNvSpPr/>
          <p:nvPr/>
        </p:nvSpPr>
        <p:spPr>
          <a:xfrm rot="5400000">
            <a:off x="2056759" y="4646519"/>
            <a:ext cx="45719" cy="27485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7" name="Rectángulo 56">
            <a:extLst>
              <a:ext uri="{FF2B5EF4-FFF2-40B4-BE49-F238E27FC236}">
                <a16:creationId xmlns:a16="http://schemas.microsoft.com/office/drawing/2014/main" id="{FAF6C2BB-85E2-4E1E-9FA1-AA05929A7C3B}"/>
              </a:ext>
            </a:extLst>
          </p:cNvPr>
          <p:cNvSpPr/>
          <p:nvPr/>
        </p:nvSpPr>
        <p:spPr>
          <a:xfrm rot="5400000">
            <a:off x="5417887" y="5449691"/>
            <a:ext cx="45719" cy="18286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935116397"/>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299</TotalTime>
  <Words>1120</Words>
  <Application>Microsoft Office PowerPoint</Application>
  <PresentationFormat>Panorámica</PresentationFormat>
  <Paragraphs>52</Paragraphs>
  <Slides>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vt:i4>
      </vt:variant>
    </vt:vector>
  </HeadingPairs>
  <TitlesOfParts>
    <vt:vector size="7" baseType="lpstr">
      <vt:lpstr>Arial</vt:lpstr>
      <vt:lpstr>Calibri</vt:lpstr>
      <vt:lpstr>Calibri Light</vt:lpstr>
      <vt:lpstr>Tema de Office</vt:lpstr>
      <vt:lpstr>1936 </vt:lpstr>
      <vt:lpstr>CRONOLOGIA DE LAS REDES NEURONALES ARTIFICIALES</vt:lpstr>
      <vt:lpstr>CLASIFICACIÓN RNA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1936</dc:title>
  <dc:creator>rafael guillermo camelo kelcy</dc:creator>
  <cp:lastModifiedBy>rafael guillermo camelo kelcy</cp:lastModifiedBy>
  <cp:revision>21</cp:revision>
  <dcterms:created xsi:type="dcterms:W3CDTF">2019-04-29T23:52:19Z</dcterms:created>
  <dcterms:modified xsi:type="dcterms:W3CDTF">2019-04-30T04:51:23Z</dcterms:modified>
</cp:coreProperties>
</file>