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3" r:id="rId4"/>
    <p:sldId id="342" r:id="rId5"/>
    <p:sldId id="349" r:id="rId6"/>
    <p:sldId id="264" r:id="rId7"/>
    <p:sldId id="281" r:id="rId8"/>
    <p:sldId id="282" r:id="rId9"/>
    <p:sldId id="34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true"/>
          </p:cNvSpPr>
          <p:nvPr>
            <p:ph type="dt" sz="half" idx="10"/>
          </p:nvPr>
        </p:nvSpPr>
        <p:spPr/>
        <p:txBody>
          <a:bodyPr/>
          <a:lstStyle/>
          <a:p>
            <a:fld id="{567D4114-CF12-4C38-8280-633A034F2934}"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GB"/>
          </a:p>
        </p:txBody>
      </p:sp>
      <p:sp>
        <p:nvSpPr>
          <p:cNvPr id="3" name="Vertical Text Placeholder 2"/>
          <p:cNvSpPr>
            <a:spLocks noGrp="true"/>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true"/>
          </p:cNvSpPr>
          <p:nvPr>
            <p:ph type="dt" sz="half" idx="10"/>
          </p:nvPr>
        </p:nvSpPr>
        <p:spPr/>
        <p:txBody>
          <a:bodyPr/>
          <a:lstStyle/>
          <a:p>
            <a:fld id="{567D4114-CF12-4C38-8280-633A034F2934}"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true"/>
          </p:cNvSpPr>
          <p:nvPr>
            <p:ph type="dt" sz="half" idx="10"/>
          </p:nvPr>
        </p:nvSpPr>
        <p:spPr/>
        <p:txBody>
          <a:bodyPr/>
          <a:lstStyle/>
          <a:p>
            <a:fld id="{567D4114-CF12-4C38-8280-633A034F2934}"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GB"/>
          </a:p>
        </p:txBody>
      </p:sp>
      <p:sp>
        <p:nvSpPr>
          <p:cNvPr id="3" name="Content Placeholder 2"/>
          <p:cNvSpPr>
            <a:spLocks noGrp="true"/>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true"/>
          </p:cNvSpPr>
          <p:nvPr>
            <p:ph type="dt" sz="half" idx="10"/>
          </p:nvPr>
        </p:nvSpPr>
        <p:spPr/>
        <p:txBody>
          <a:bodyPr/>
          <a:lstStyle/>
          <a:p>
            <a:fld id="{567D4114-CF12-4C38-8280-633A034F2934}"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true"/>
          </p:cNvSpPr>
          <p:nvPr>
            <p:ph type="dt" sz="half" idx="10"/>
          </p:nvPr>
        </p:nvSpPr>
        <p:spPr/>
        <p:txBody>
          <a:bodyPr/>
          <a:lstStyle/>
          <a:p>
            <a:fld id="{567D4114-CF12-4C38-8280-633A034F2934}" type="datetimeFigureOut">
              <a:rPr lang="en-GB" smtClean="0"/>
            </a:fld>
            <a:endParaRPr lang="en-GB"/>
          </a:p>
        </p:txBody>
      </p:sp>
      <p:sp>
        <p:nvSpPr>
          <p:cNvPr id="5" name="Footer Placeholder 4"/>
          <p:cNvSpPr>
            <a:spLocks noGrp="true"/>
          </p:cNvSpPr>
          <p:nvPr>
            <p:ph type="ftr" sz="quarter" idx="11"/>
          </p:nvPr>
        </p:nvSpPr>
        <p:spPr/>
        <p:txBody>
          <a:bodyPr/>
          <a:lstStyle/>
          <a:p>
            <a:endParaRPr lang="en-GB"/>
          </a:p>
        </p:txBody>
      </p:sp>
      <p:sp>
        <p:nvSpPr>
          <p:cNvPr id="6" name="Slide Number Placeholder 5"/>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GB"/>
          </a:p>
        </p:txBody>
      </p:sp>
      <p:sp>
        <p:nvSpPr>
          <p:cNvPr id="3" name="Content Placeholder 2"/>
          <p:cNvSpPr>
            <a:spLocks noGrp="true"/>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true"/>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true"/>
          </p:cNvSpPr>
          <p:nvPr>
            <p:ph type="dt" sz="half" idx="10"/>
          </p:nvPr>
        </p:nvSpPr>
        <p:spPr/>
        <p:txBody>
          <a:bodyPr/>
          <a:lstStyle/>
          <a:p>
            <a:fld id="{567D4114-CF12-4C38-8280-633A034F2934}" type="datetimeFigureOut">
              <a:rPr lang="en-GB" smtClean="0"/>
            </a:fld>
            <a:endParaRPr lang="en-GB"/>
          </a:p>
        </p:txBody>
      </p:sp>
      <p:sp>
        <p:nvSpPr>
          <p:cNvPr id="6" name="Footer Placeholder 5"/>
          <p:cNvSpPr>
            <a:spLocks noGrp="true"/>
          </p:cNvSpPr>
          <p:nvPr>
            <p:ph type="ftr" sz="quarter" idx="11"/>
          </p:nvPr>
        </p:nvSpPr>
        <p:spPr/>
        <p:txBody>
          <a:bodyPr/>
          <a:lstStyle/>
          <a:p>
            <a:endParaRPr lang="en-GB"/>
          </a:p>
        </p:txBody>
      </p:sp>
      <p:sp>
        <p:nvSpPr>
          <p:cNvPr id="7" name="Slide Number Placeholder 6"/>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true"/>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true"/>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true"/>
          </p:cNvSpPr>
          <p:nvPr>
            <p:ph type="dt" sz="half" idx="10"/>
          </p:nvPr>
        </p:nvSpPr>
        <p:spPr/>
        <p:txBody>
          <a:bodyPr/>
          <a:lstStyle/>
          <a:p>
            <a:fld id="{567D4114-CF12-4C38-8280-633A034F2934}" type="datetimeFigureOut">
              <a:rPr lang="en-GB" smtClean="0"/>
            </a:fld>
            <a:endParaRPr lang="en-GB"/>
          </a:p>
        </p:txBody>
      </p:sp>
      <p:sp>
        <p:nvSpPr>
          <p:cNvPr id="8" name="Footer Placeholder 7"/>
          <p:cNvSpPr>
            <a:spLocks noGrp="true"/>
          </p:cNvSpPr>
          <p:nvPr>
            <p:ph type="ftr" sz="quarter" idx="11"/>
          </p:nvPr>
        </p:nvSpPr>
        <p:spPr/>
        <p:txBody>
          <a:bodyPr/>
          <a:lstStyle/>
          <a:p>
            <a:endParaRPr lang="en-GB"/>
          </a:p>
        </p:txBody>
      </p:sp>
      <p:sp>
        <p:nvSpPr>
          <p:cNvPr id="9" name="Slide Number Placeholder 8"/>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GB"/>
          </a:p>
        </p:txBody>
      </p:sp>
      <p:sp>
        <p:nvSpPr>
          <p:cNvPr id="3" name="Date Placeholder 2"/>
          <p:cNvSpPr>
            <a:spLocks noGrp="true"/>
          </p:cNvSpPr>
          <p:nvPr>
            <p:ph type="dt" sz="half" idx="10"/>
          </p:nvPr>
        </p:nvSpPr>
        <p:spPr/>
        <p:txBody>
          <a:bodyPr/>
          <a:lstStyle/>
          <a:p>
            <a:fld id="{567D4114-CF12-4C38-8280-633A034F2934}" type="datetimeFigureOut">
              <a:rPr lang="en-GB" smtClean="0"/>
            </a:fld>
            <a:endParaRPr lang="en-GB"/>
          </a:p>
        </p:txBody>
      </p:sp>
      <p:sp>
        <p:nvSpPr>
          <p:cNvPr id="4" name="Footer Placeholder 3"/>
          <p:cNvSpPr>
            <a:spLocks noGrp="true"/>
          </p:cNvSpPr>
          <p:nvPr>
            <p:ph type="ftr" sz="quarter" idx="11"/>
          </p:nvPr>
        </p:nvSpPr>
        <p:spPr/>
        <p:txBody>
          <a:bodyPr/>
          <a:lstStyle/>
          <a:p>
            <a:endParaRPr lang="en-GB"/>
          </a:p>
        </p:txBody>
      </p:sp>
      <p:sp>
        <p:nvSpPr>
          <p:cNvPr id="5" name="Slide Number Placeholder 4"/>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567D4114-CF12-4C38-8280-633A034F2934}" type="datetimeFigureOut">
              <a:rPr lang="en-GB" smtClean="0"/>
            </a:fld>
            <a:endParaRPr lang="en-GB"/>
          </a:p>
        </p:txBody>
      </p:sp>
      <p:sp>
        <p:nvSpPr>
          <p:cNvPr id="3" name="Footer Placeholder 2"/>
          <p:cNvSpPr>
            <a:spLocks noGrp="true"/>
          </p:cNvSpPr>
          <p:nvPr>
            <p:ph type="ftr" sz="quarter" idx="11"/>
          </p:nvPr>
        </p:nvSpPr>
        <p:spPr/>
        <p:txBody>
          <a:bodyPr/>
          <a:lstStyle/>
          <a:p>
            <a:endParaRPr lang="en-GB"/>
          </a:p>
        </p:txBody>
      </p:sp>
      <p:sp>
        <p:nvSpPr>
          <p:cNvPr id="4" name="Slide Number Placeholder 3"/>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true"/>
          </p:cNvSpPr>
          <p:nvPr>
            <p:ph type="dt" sz="half" idx="10"/>
          </p:nvPr>
        </p:nvSpPr>
        <p:spPr/>
        <p:txBody>
          <a:bodyPr/>
          <a:lstStyle/>
          <a:p>
            <a:fld id="{567D4114-CF12-4C38-8280-633A034F2934}" type="datetimeFigureOut">
              <a:rPr lang="en-GB" smtClean="0"/>
            </a:fld>
            <a:endParaRPr lang="en-GB"/>
          </a:p>
        </p:txBody>
      </p:sp>
      <p:sp>
        <p:nvSpPr>
          <p:cNvPr id="6" name="Footer Placeholder 5"/>
          <p:cNvSpPr>
            <a:spLocks noGrp="true"/>
          </p:cNvSpPr>
          <p:nvPr>
            <p:ph type="ftr" sz="quarter" idx="11"/>
          </p:nvPr>
        </p:nvSpPr>
        <p:spPr/>
        <p:txBody>
          <a:bodyPr/>
          <a:lstStyle/>
          <a:p>
            <a:endParaRPr lang="en-GB"/>
          </a:p>
        </p:txBody>
      </p:sp>
      <p:sp>
        <p:nvSpPr>
          <p:cNvPr id="7" name="Slide Number Placeholder 6"/>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true"/>
          </p:cNvSpPr>
          <p:nvPr>
            <p:ph type="dt" sz="half" idx="10"/>
          </p:nvPr>
        </p:nvSpPr>
        <p:spPr/>
        <p:txBody>
          <a:bodyPr/>
          <a:lstStyle/>
          <a:p>
            <a:fld id="{567D4114-CF12-4C38-8280-633A034F2934}" type="datetimeFigureOut">
              <a:rPr lang="en-GB" smtClean="0"/>
            </a:fld>
            <a:endParaRPr lang="en-GB"/>
          </a:p>
        </p:txBody>
      </p:sp>
      <p:sp>
        <p:nvSpPr>
          <p:cNvPr id="6" name="Footer Placeholder 5"/>
          <p:cNvSpPr>
            <a:spLocks noGrp="true"/>
          </p:cNvSpPr>
          <p:nvPr>
            <p:ph type="ftr" sz="quarter" idx="11"/>
          </p:nvPr>
        </p:nvSpPr>
        <p:spPr/>
        <p:txBody>
          <a:bodyPr/>
          <a:lstStyle/>
          <a:p>
            <a:endParaRPr lang="en-GB"/>
          </a:p>
        </p:txBody>
      </p:sp>
      <p:sp>
        <p:nvSpPr>
          <p:cNvPr id="7" name="Slide Number Placeholder 6"/>
          <p:cNvSpPr>
            <a:spLocks noGrp="true"/>
          </p:cNvSpPr>
          <p:nvPr>
            <p:ph type="sldNum" sz="quarter" idx="12"/>
          </p:nvPr>
        </p:nvSpPr>
        <p:spPr/>
        <p:txBody>
          <a:bodyPr/>
          <a:lstStyle/>
          <a:p>
            <a:fld id="{B8B726E6-7F94-4E64-A0FC-FE878D17ABE3}"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D4114-CF12-4C38-8280-633A034F2934}" type="datetimeFigureOut">
              <a:rPr lang="en-GB" smtClean="0"/>
            </a:fld>
            <a:endParaRPr lang="en-GB"/>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726E6-7F94-4E64-A0FC-FE878D17ABE3}"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ctrTitle"/>
          </p:nvPr>
        </p:nvSpPr>
        <p:spPr/>
        <p:txBody>
          <a:bodyPr/>
          <a:lstStyle/>
          <a:p>
            <a:r>
              <a:rPr lang="en-US" dirty="0" smtClean="0"/>
              <a:t>Experimental Design</a:t>
            </a:r>
            <a:endParaRPr lang="en-GB" dirty="0"/>
          </a:p>
        </p:txBody>
      </p:sp>
      <p:sp>
        <p:nvSpPr>
          <p:cNvPr id="3" name="Subtitle 2"/>
          <p:cNvSpPr>
            <a:spLocks noGrp="true"/>
          </p:cNvSpPr>
          <p:nvPr>
            <p:ph type="subTitle" idx="1"/>
          </p:nvPr>
        </p:nvSpPr>
        <p:spPr/>
        <p:txBody>
          <a:bodyPr/>
          <a:lstStyle/>
          <a:p>
            <a:r>
              <a:rPr lang="en-US" dirty="0" err="1" smtClean="0"/>
              <a:t>Malu</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838200" y="1825625"/>
            <a:ext cx="11201400" cy="3513291"/>
          </a:xfrm>
        </p:spPr>
        <p:txBody>
          <a:bodyPr/>
          <a:lstStyle/>
          <a:p>
            <a:pPr marL="0" indent="0">
              <a:buNone/>
            </a:pPr>
            <a:r>
              <a:rPr lang="en-US" b="1" dirty="0" smtClean="0">
                <a:solidFill>
                  <a:srgbClr val="0070C0"/>
                </a:solidFill>
              </a:rPr>
              <a:t>Personal Information</a:t>
            </a:r>
            <a:endParaRPr lang="en-US" b="1" dirty="0" smtClean="0">
              <a:solidFill>
                <a:srgbClr val="0070C0"/>
              </a:solidFill>
            </a:endParaRPr>
          </a:p>
          <a:p>
            <a:pPr marL="0" indent="0">
              <a:buNone/>
            </a:pPr>
            <a:r>
              <a:rPr lang="en-US" dirty="0" smtClean="0"/>
              <a:t>Age</a:t>
            </a:r>
            <a:endParaRPr lang="en-US" dirty="0" smtClean="0"/>
          </a:p>
          <a:p>
            <a:pPr marL="0" indent="0">
              <a:buNone/>
            </a:pPr>
            <a:r>
              <a:rPr lang="en-US" dirty="0" smtClean="0"/>
              <a:t>Gender	M	F</a:t>
            </a:r>
            <a:endParaRPr lang="en-US" dirty="0" smtClean="0"/>
          </a:p>
          <a:p>
            <a:pPr marL="0" indent="0">
              <a:buNone/>
            </a:pPr>
            <a:r>
              <a:rPr lang="en-US" dirty="0" smtClean="0"/>
              <a:t>Have you ever used Amazon.com to make a purchase?	   	Y	N</a:t>
            </a:r>
            <a:endParaRPr lang="en-US" dirty="0" smtClean="0"/>
          </a:p>
          <a:p>
            <a:pPr marL="0" indent="0">
              <a:buNone/>
            </a:pPr>
            <a:endParaRPr lang="en-US" dirty="0"/>
          </a:p>
          <a:p>
            <a:pPr marL="0" indent="0">
              <a:buNone/>
            </a:pPr>
            <a:r>
              <a:rPr lang="en-US" dirty="0" smtClean="0"/>
              <a:t>Do you generally read users’ reviews before making a purchase?     Y         N</a:t>
            </a:r>
            <a:endParaRPr lang="en-US" dirty="0" smtClean="0"/>
          </a:p>
        </p:txBody>
      </p:sp>
      <p:sp>
        <p:nvSpPr>
          <p:cNvPr id="4" name="TextBox 3"/>
          <p:cNvSpPr txBox="true"/>
          <p:nvPr/>
        </p:nvSpPr>
        <p:spPr>
          <a:xfrm>
            <a:off x="2802194" y="727587"/>
            <a:ext cx="5984715" cy="707886"/>
          </a:xfrm>
          <a:prstGeom prst="rect">
            <a:avLst/>
          </a:prstGeom>
          <a:noFill/>
        </p:spPr>
        <p:txBody>
          <a:bodyPr wrap="none" rtlCol="0">
            <a:spAutoFit/>
          </a:bodyPr>
          <a:lstStyle/>
          <a:p>
            <a:r>
              <a:rPr lang="en-US" sz="4000" dirty="0" smtClean="0"/>
              <a:t>Amazon Review Experiment</a:t>
            </a:r>
            <a:endParaRPr lang="en-GB" sz="4000" dirty="0"/>
          </a:p>
        </p:txBody>
      </p:sp>
      <p:sp>
        <p:nvSpPr>
          <p:cNvPr id="5" name="Rectangle 4"/>
          <p:cNvSpPr/>
          <p:nvPr/>
        </p:nvSpPr>
        <p:spPr>
          <a:xfrm>
            <a:off x="10461523" y="6175142"/>
            <a:ext cx="1307690" cy="471463"/>
          </a:xfrm>
          <a:prstGeom prst="rect">
            <a:avLst/>
          </a:prstGeom>
          <a:solidFill>
            <a:schemeClr val="accent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GB" dirty="0"/>
          </a:p>
        </p:txBody>
      </p:sp>
      <p:sp>
        <p:nvSpPr>
          <p:cNvPr id="6" name="Rectangle 5"/>
          <p:cNvSpPr/>
          <p:nvPr/>
        </p:nvSpPr>
        <p:spPr>
          <a:xfrm>
            <a:off x="1858296" y="2418735"/>
            <a:ext cx="806245"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403990" y="2914584"/>
            <a:ext cx="329380" cy="3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83980" y="2919502"/>
            <a:ext cx="329380" cy="3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9660219" y="3406198"/>
            <a:ext cx="329380" cy="3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0559873" y="3411116"/>
            <a:ext cx="329380" cy="3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0216031" y="4428176"/>
            <a:ext cx="329380" cy="3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1115685" y="4433094"/>
            <a:ext cx="329380" cy="3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true"/>
          <p:nvPr/>
        </p:nvSpPr>
        <p:spPr>
          <a:xfrm>
            <a:off x="1157584" y="2073294"/>
            <a:ext cx="10153117" cy="2554545"/>
          </a:xfrm>
          <a:prstGeom prst="rect">
            <a:avLst/>
          </a:prstGeom>
          <a:noFill/>
        </p:spPr>
        <p:txBody>
          <a:bodyPr wrap="square" rtlCol="0">
            <a:spAutoFit/>
          </a:bodyPr>
          <a:lstStyle/>
          <a:p>
            <a:r>
              <a:rPr lang="en-US" sz="2000" dirty="0" smtClean="0"/>
              <a:t>Welcome! You are going to take part in an experiment about Amazon reviews. In this experiments you will see 10 products followed by </a:t>
            </a:r>
            <a:r>
              <a:rPr lang="en-US" sz="2000" dirty="0"/>
              <a:t>6</a:t>
            </a:r>
            <a:r>
              <a:rPr lang="en-US" sz="2000" dirty="0" smtClean="0"/>
              <a:t> reviews each. So, you will see 60 reviews in total. Such reviews have been written by real users of Amazon. Your task is to evaluate the reviews in term of their helpfulness from 1 to 5 where 1 means not helpful at all, and 5 means very helpful. Before starting, you need to agree on taking part in such an experiment and give us your consent to store and analyze your data. The data collected is not personal identity data. A random user’s ID will be generated for you, so we won’t ask you to provide your name or any personal information that may be used to identify you.  </a:t>
            </a:r>
            <a:endParaRPr lang="en-GB" sz="2000" dirty="0"/>
          </a:p>
        </p:txBody>
      </p:sp>
      <p:sp>
        <p:nvSpPr>
          <p:cNvPr id="5" name="TextBox 4"/>
          <p:cNvSpPr txBox="true"/>
          <p:nvPr/>
        </p:nvSpPr>
        <p:spPr>
          <a:xfrm>
            <a:off x="2802194" y="727587"/>
            <a:ext cx="5984715" cy="707886"/>
          </a:xfrm>
          <a:prstGeom prst="rect">
            <a:avLst/>
          </a:prstGeom>
          <a:noFill/>
        </p:spPr>
        <p:txBody>
          <a:bodyPr wrap="none" rtlCol="0">
            <a:spAutoFit/>
          </a:bodyPr>
          <a:lstStyle/>
          <a:p>
            <a:r>
              <a:rPr lang="en-US" sz="4000" dirty="0" smtClean="0"/>
              <a:t>Amazon Review Experiment</a:t>
            </a:r>
            <a:endParaRPr lang="en-GB" sz="4000" dirty="0"/>
          </a:p>
        </p:txBody>
      </p:sp>
      <p:sp>
        <p:nvSpPr>
          <p:cNvPr id="6" name="TextBox 5"/>
          <p:cNvSpPr txBox="true"/>
          <p:nvPr/>
        </p:nvSpPr>
        <p:spPr>
          <a:xfrm>
            <a:off x="1720645" y="5265660"/>
            <a:ext cx="8477385" cy="369332"/>
          </a:xfrm>
          <a:prstGeom prst="rect">
            <a:avLst/>
          </a:prstGeom>
          <a:noFill/>
        </p:spPr>
        <p:txBody>
          <a:bodyPr wrap="none" rtlCol="0">
            <a:spAutoFit/>
          </a:bodyPr>
          <a:lstStyle/>
          <a:p>
            <a:r>
              <a:rPr lang="en-US" dirty="0" smtClean="0"/>
              <a:t>I agree to take pert in the experiment and I give my consent for the collection of the data</a:t>
            </a:r>
            <a:endParaRPr lang="en-GB" dirty="0"/>
          </a:p>
        </p:txBody>
      </p:sp>
      <p:sp>
        <p:nvSpPr>
          <p:cNvPr id="7" name="Rectangle 6"/>
          <p:cNvSpPr/>
          <p:nvPr/>
        </p:nvSpPr>
        <p:spPr>
          <a:xfrm>
            <a:off x="1415845" y="5344317"/>
            <a:ext cx="304800" cy="23057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0461523" y="6175142"/>
            <a:ext cx="1307690" cy="471463"/>
          </a:xfrm>
          <a:prstGeom prst="rect">
            <a:avLst/>
          </a:prstGeom>
          <a:solidFill>
            <a:schemeClr val="accent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p:txBody>
          <a:bodyPr/>
          <a:p>
            <a:pPr marL="0" indent="0">
              <a:buNone/>
            </a:pPr>
            <a:r>
              <a:rPr lang="" altLang="en-US" dirty="0" smtClean="0">
                <a:sym typeface="+mn-ea"/>
              </a:rPr>
              <a:t>The following 10 pages display 10 products with 6 reviews for each product. </a:t>
            </a:r>
            <a:r>
              <a:rPr lang="en-US" dirty="0" smtClean="0">
                <a:sym typeface="+mn-ea"/>
              </a:rPr>
              <a:t>Imagine you are interested in </a:t>
            </a:r>
            <a:r>
              <a:rPr lang="" altLang="en-US" dirty="0" smtClean="0">
                <a:sym typeface="+mn-ea"/>
              </a:rPr>
              <a:t>these</a:t>
            </a:r>
            <a:r>
              <a:rPr lang="en-US" dirty="0" smtClean="0">
                <a:sym typeface="+mn-ea"/>
              </a:rPr>
              <a:t> product</a:t>
            </a:r>
            <a:r>
              <a:rPr lang="" altLang="en-US" dirty="0" smtClean="0">
                <a:sym typeface="+mn-ea"/>
              </a:rPr>
              <a:t>s</a:t>
            </a:r>
            <a:r>
              <a:rPr lang="en-US" dirty="0" smtClean="0">
                <a:sym typeface="+mn-ea"/>
              </a:rPr>
              <a:t>. Please look at the picture and read the product description. Your task is to evaluate the reviews in term of their helpfulness from 1 to 5 where 1 means not helpful at all, and 5 means very helpful. You should rate each review in relation to the others. You can use any visual clues (e.g., tags) in the review to help with your judgement.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1238864" y="1854562"/>
            <a:ext cx="4498263" cy="4975252"/>
          </a:xfrm>
          <a:prstGeom prst="rect">
            <a:avLst/>
          </a:prstGeom>
        </p:spPr>
      </p:pic>
      <p:sp>
        <p:nvSpPr>
          <p:cNvPr id="14" name="TextBox 13"/>
          <p:cNvSpPr txBox="true"/>
          <p:nvPr/>
        </p:nvSpPr>
        <p:spPr>
          <a:xfrm>
            <a:off x="6047167" y="3053057"/>
            <a:ext cx="5643715" cy="3046988"/>
          </a:xfrm>
          <a:prstGeom prst="rect">
            <a:avLst/>
          </a:prstGeom>
          <a:noFill/>
        </p:spPr>
        <p:txBody>
          <a:bodyPr wrap="square" rtlCol="0">
            <a:spAutoFit/>
          </a:bodyPr>
          <a:lstStyle/>
          <a:p>
            <a:r>
              <a:rPr lang="en-US" sz="3200" dirty="0" smtClean="0"/>
              <a:t>Instant Pot Duo 7-in-1 Electric Pressure Cooker, Sterilizer, Slow Cooker, Rice Cooker, Steamer, Saute, Yogurt Maker, and Warmer, 6 Quart, 14 One-Touch Programs</a:t>
            </a:r>
            <a:endParaRPr lang="en-GB" sz="3200" dirty="0"/>
          </a:p>
        </p:txBody>
      </p:sp>
      <p:sp>
        <p:nvSpPr>
          <p:cNvPr id="15" name="TextBox 14"/>
          <p:cNvSpPr txBox="true"/>
          <p:nvPr/>
        </p:nvSpPr>
        <p:spPr>
          <a:xfrm>
            <a:off x="22334" y="30480"/>
            <a:ext cx="1089850" cy="369332"/>
          </a:xfrm>
          <a:prstGeom prst="rect">
            <a:avLst/>
          </a:prstGeom>
          <a:noFill/>
        </p:spPr>
        <p:txBody>
          <a:bodyPr wrap="none" rtlCol="0">
            <a:spAutoFit/>
          </a:bodyPr>
          <a:lstStyle/>
          <a:p>
            <a:r>
              <a:rPr lang="en-US" dirty="0" smtClean="0"/>
              <a:t>Product 1</a:t>
            </a:r>
            <a:endParaRPr lang="en-GB" dirty="0"/>
          </a:p>
        </p:txBody>
      </p:sp>
      <p:sp>
        <p:nvSpPr>
          <p:cNvPr id="3" name="TextBox 2"/>
          <p:cNvSpPr txBox="true"/>
          <p:nvPr/>
        </p:nvSpPr>
        <p:spPr>
          <a:xfrm>
            <a:off x="1334565" y="165836"/>
            <a:ext cx="10153117" cy="1631216"/>
          </a:xfrm>
          <a:prstGeom prst="rect">
            <a:avLst/>
          </a:prstGeom>
          <a:noFill/>
        </p:spPr>
        <p:txBody>
          <a:bodyPr wrap="square" rtlCol="0">
            <a:spAutoFit/>
          </a:bodyPr>
          <a:lstStyle/>
          <a:p>
            <a:r>
              <a:rPr lang="en-US" sz="2000" dirty="0" smtClean="0"/>
              <a:t>Imagine you are interested in this product. Please, look at the picture and read the product description. After pressing the button NEXT below you will see </a:t>
            </a:r>
            <a:r>
              <a:rPr lang="en-US" sz="2000" dirty="0"/>
              <a:t>6</a:t>
            </a:r>
            <a:r>
              <a:rPr lang="en-US" sz="2000" dirty="0" smtClean="0"/>
              <a:t> reviews related to this product. Your task is to evaluate the reviews in term of their helpfulness from 1 to 5 where 1 means not helpful at all, and 5 means very helpful. You should rate each review in relation to the others. You can use any visual clues (e.g., tags) in the review to help with your judgement.    </a:t>
            </a:r>
            <a:endParaRPr lang="en-GB" sz="2000" dirty="0"/>
          </a:p>
        </p:txBody>
      </p:sp>
      <p:sp>
        <p:nvSpPr>
          <p:cNvPr id="16" name="Rectangle 15"/>
          <p:cNvSpPr/>
          <p:nvPr/>
        </p:nvSpPr>
        <p:spPr>
          <a:xfrm>
            <a:off x="10461523" y="6175142"/>
            <a:ext cx="1307690" cy="471463"/>
          </a:xfrm>
          <a:prstGeom prst="rect">
            <a:avLst/>
          </a:prstGeom>
          <a:solidFill>
            <a:schemeClr val="accent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true"/>
          <p:nvPr/>
        </p:nvSpPr>
        <p:spPr>
          <a:xfrm>
            <a:off x="487851" y="2453132"/>
            <a:ext cx="11041626" cy="1569660"/>
          </a:xfrm>
          <a:prstGeom prst="rect">
            <a:avLst/>
          </a:prstGeom>
          <a:noFill/>
        </p:spPr>
        <p:txBody>
          <a:bodyPr wrap="square" rtlCol="0">
            <a:spAutoFit/>
          </a:bodyPr>
          <a:lstStyle/>
          <a:p>
            <a:r>
              <a:rPr lang="en-US" sz="3200" dirty="0" smtClean="0"/>
              <a:t>We cook a variety of items in this product, fast, efficient, and bought a book of recipes. Easy to clean, does not take a lot of room to store. We would highly recommend this product.</a:t>
            </a:r>
            <a:endParaRPr lang="en-US" sz="3200" dirty="0" smtClean="0"/>
          </a:p>
        </p:txBody>
      </p:sp>
      <p:pic>
        <p:nvPicPr>
          <p:cNvPr id="3" name="Picture 2"/>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468186" y="615668"/>
            <a:ext cx="3929091" cy="1803338"/>
          </a:xfrm>
          <a:prstGeom prst="rect">
            <a:avLst/>
          </a:prstGeom>
        </p:spPr>
      </p:pic>
      <p:sp>
        <p:nvSpPr>
          <p:cNvPr id="5" name="TextBox 4"/>
          <p:cNvSpPr txBox="true"/>
          <p:nvPr/>
        </p:nvSpPr>
        <p:spPr>
          <a:xfrm>
            <a:off x="108154" y="98322"/>
            <a:ext cx="3182153" cy="369332"/>
          </a:xfrm>
          <a:prstGeom prst="rect">
            <a:avLst/>
          </a:prstGeom>
          <a:noFill/>
        </p:spPr>
        <p:txBody>
          <a:bodyPr wrap="none" rtlCol="0">
            <a:spAutoFit/>
          </a:bodyPr>
          <a:lstStyle/>
          <a:p>
            <a:r>
              <a:rPr lang="en-US" dirty="0" smtClean="0"/>
              <a:t>Product 1, Authentic -1, Verify 1</a:t>
            </a:r>
            <a:endParaRPr lang="en-GB" dirty="0"/>
          </a:p>
        </p:txBody>
      </p:sp>
      <p:pic>
        <p:nvPicPr>
          <p:cNvPr id="6" name="Picture 5"/>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1699230" y="5459809"/>
            <a:ext cx="8522947" cy="1335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466452" y="605836"/>
            <a:ext cx="3978254" cy="1825903"/>
          </a:xfrm>
          <a:prstGeom prst="rect">
            <a:avLst/>
          </a:prstGeom>
        </p:spPr>
      </p:pic>
      <p:sp>
        <p:nvSpPr>
          <p:cNvPr id="4" name="TextBox 3"/>
          <p:cNvSpPr txBox="true"/>
          <p:nvPr/>
        </p:nvSpPr>
        <p:spPr>
          <a:xfrm>
            <a:off x="505781" y="1843530"/>
            <a:ext cx="11041626" cy="3539430"/>
          </a:xfrm>
          <a:prstGeom prst="rect">
            <a:avLst/>
          </a:prstGeom>
          <a:noFill/>
        </p:spPr>
        <p:txBody>
          <a:bodyPr wrap="square" rtlCol="0">
            <a:spAutoFit/>
          </a:bodyPr>
          <a:lstStyle/>
          <a:p>
            <a:r>
              <a:rPr lang="en-US" sz="3200" dirty="0" smtClean="0"/>
              <a:t>I purchased this for my son who is on the Keto diet.  He was eating a lot of steak which got expensive.  I got this for him so he could get less expensive cuts of meat and cook them quickly when he gets home from work.  He is really having a good time with his pot and is texting me pictures of very healthy meals that he's making.  He loves being able to cook a roast or a chicken quickly and having leftovers for lunch the next day.</a:t>
            </a:r>
            <a:endParaRPr lang="en-US" sz="3200" dirty="0" smtClean="0"/>
          </a:p>
        </p:txBody>
      </p:sp>
      <p:sp>
        <p:nvSpPr>
          <p:cNvPr id="6" name="TextBox 5"/>
          <p:cNvSpPr txBox="true"/>
          <p:nvPr/>
        </p:nvSpPr>
        <p:spPr>
          <a:xfrm>
            <a:off x="108154" y="98322"/>
            <a:ext cx="3182153" cy="369332"/>
          </a:xfrm>
          <a:prstGeom prst="rect">
            <a:avLst/>
          </a:prstGeom>
          <a:noFill/>
        </p:spPr>
        <p:txBody>
          <a:bodyPr wrap="none" rtlCol="0">
            <a:spAutoFit/>
          </a:bodyPr>
          <a:lstStyle/>
          <a:p>
            <a:r>
              <a:rPr lang="en-US" dirty="0" smtClean="0"/>
              <a:t>Product 1, Authentic -1, Verify 0</a:t>
            </a:r>
            <a:endParaRPr lang="en-GB" dirty="0"/>
          </a:p>
        </p:txBody>
      </p:sp>
      <p:pic>
        <p:nvPicPr>
          <p:cNvPr id="7" name="Picture 6"/>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1699230" y="5459809"/>
            <a:ext cx="8522947" cy="1335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63793" y="365125"/>
            <a:ext cx="11346425" cy="6242152"/>
          </a:xfrm>
          <a:solidFill>
            <a:schemeClr val="accent1"/>
          </a:solidFill>
        </p:spPr>
        <p:txBody>
          <a:bodyPr>
            <a:normAutofit/>
          </a:bodyPr>
          <a:lstStyle/>
          <a:p>
            <a:pPr algn="ctr"/>
            <a:r>
              <a:rPr lang="en-US" sz="6000" b="1" dirty="0" smtClean="0">
                <a:solidFill>
                  <a:schemeClr val="bg1"/>
                </a:solidFill>
              </a:rPr>
              <a:t>Thank you for your participation!</a:t>
            </a:r>
            <a:endParaRPr lang="en-GB" sz="60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2868</Words>
  <Application>WPS Presentation</Application>
  <PresentationFormat>Widescreen</PresentationFormat>
  <Paragraphs>43</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Calibri Light</vt:lpstr>
      <vt:lpstr>Calibri</vt:lpstr>
      <vt:lpstr>Trebuchet MS</vt:lpstr>
      <vt:lpstr>微软雅黑</vt:lpstr>
      <vt:lpstr>宋体</vt:lpstr>
      <vt:lpstr>Arial Unicode MS</vt:lpstr>
      <vt:lpstr>Droid Sans Fallback</vt:lpstr>
      <vt:lpstr>Standard Symbols PS</vt:lpstr>
      <vt:lpstr>Times New Roman</vt:lpstr>
      <vt:lpstr>Office Theme</vt:lpstr>
      <vt:lpstr>Experimental Design</vt:lpstr>
      <vt:lpstr>PowerPoint 演示文稿</vt:lpstr>
      <vt:lpstr>PowerPoint 演示文稿</vt:lpstr>
      <vt:lpstr>PowerPoint 演示文稿</vt:lpstr>
      <vt:lpstr>PowerPoint 演示文稿</vt:lpstr>
      <vt:lpstr>PowerPoint 演示文稿</vt:lpstr>
      <vt:lpstr>PowerPoint 演示文稿</vt:lpstr>
      <vt:lpstr>Thank you for your participation!</vt:lpstr>
    </vt:vector>
  </TitlesOfParts>
  <Company>University of Manchester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Conditions</dc:title>
  <dc:creator>manuele reani</dc:creator>
  <cp:lastModifiedBy>richie</cp:lastModifiedBy>
  <cp:revision>27</cp:revision>
  <dcterms:created xsi:type="dcterms:W3CDTF">2021-03-10T12:35:12Z</dcterms:created>
  <dcterms:modified xsi:type="dcterms:W3CDTF">2021-03-10T12:35:12Z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