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1"/>
  </p:notesMasterIdLst>
  <p:sldIdLst>
    <p:sldId id="259" r:id="rId5"/>
    <p:sldId id="258" r:id="rId6"/>
    <p:sldId id="260" r:id="rId7"/>
    <p:sldId id="261" r:id="rId8"/>
    <p:sldId id="256" r:id="rId9"/>
    <p:sldId id="25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880C-3C1F-4F71-97FF-72686D2C852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5B418-8D9C-42E9-ACAE-0C3C9D27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5CD9E44-D181-4D94-9D9B-8AB89C0E7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F2F58E-04A9-4494-B977-40363F0BF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531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8 FU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00"/>
            <a:ext cx="2072634" cy="215900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86D5F0E-6416-4595-8A9D-D29F46631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FAD02FE-50B4-45A0-A0A8-FC84FE2B3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2463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6" y="610714"/>
            <a:ext cx="591563" cy="217487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6C6E9A6-46CD-4A5E-8DEC-2FEB00D8B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2ABFAC1-38A4-42BE-9814-F7FE162E6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1937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2 FU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 baseline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16"/>
            <a:ext cx="2072634" cy="215899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F3CA666-A502-4A82-9B47-D76A52D86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763A392-9DF9-4F5B-80DC-A5419E9B9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9260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B7B32B3-C036-4626-9D45-307CE691C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768EA26-C9C0-4A9B-96C9-64249AD9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754363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X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 descr="Mx FUEL.png">
            <a:extLst>
              <a:ext uri="{FF2B5EF4-FFF2-40B4-BE49-F238E27FC236}">
                <a16:creationId xmlns:a16="http://schemas.microsoft.com/office/drawing/2014/main" id="{584E37F7-347D-4ADD-AB32-3CBD319AB1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059" y="529598"/>
            <a:ext cx="515137" cy="326914"/>
          </a:xfrm>
          <a:prstGeom prst="rect">
            <a:avLst/>
          </a:prstGeom>
        </p:spPr>
      </p:pic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55D3595F-FDE6-4979-8D3F-72620CA4A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9F331476-D596-4029-B47F-76F743D18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393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8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1CD5A5-DB85-453D-B349-BD110C1542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398" y="610714"/>
            <a:ext cx="591564" cy="217487"/>
          </a:xfrm>
          <a:prstGeom prst="rect">
            <a:avLst/>
          </a:prstGeom>
        </p:spPr>
      </p:pic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8E5B8F1E-FA0B-4412-86BB-1B7DCBF8D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43B537E-1057-479E-B63E-A405BDBF7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2751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8 FUEL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525554-6EDA-4738-8CA4-EA8103DDE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00"/>
            <a:ext cx="2072634" cy="215900"/>
          </a:xfrm>
          <a:prstGeom prst="rect">
            <a:avLst/>
          </a:prstGeom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78BE882-3838-468D-9653-F0995A43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72F8C937-DB8D-4A53-B7A9-4B86DC7EB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1130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2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6CF648-27FF-465C-9173-1081F128C8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6" y="610714"/>
            <a:ext cx="591563" cy="217487"/>
          </a:xfrm>
          <a:prstGeom prst="rect">
            <a:avLst/>
          </a:prstGeom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B8CF10A8-B5CD-4271-A863-2872A12C1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FE09C2B-BF51-4B4F-8DF3-1902426CB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7016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2 FUEL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CFB7A6-0DC6-47EF-86E7-DC7746A91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16"/>
            <a:ext cx="2072634" cy="215899"/>
          </a:xfrm>
          <a:prstGeom prst="rect">
            <a:avLst/>
          </a:prstGeom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95084945-7DAA-46C4-AC46-5D0B41377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5F5FBA58-93F7-48F9-BCE4-300A3E0D7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30514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PRODUCT &amp; PROMO TITL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-6350"/>
            <a:ext cx="9201151" cy="69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96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XF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7" name="Picture 6" descr="Mx FUEL.png">
            <a:extLst>
              <a:ext uri="{FF2B5EF4-FFF2-40B4-BE49-F238E27FC236}">
                <a16:creationId xmlns:a16="http://schemas.microsoft.com/office/drawing/2014/main" id="{41B89C58-ACB0-4587-8288-266C2637E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059" y="529598"/>
            <a:ext cx="515137" cy="3269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EAEF53-110A-4AE0-95B2-0C787855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0C0CFB4-7ABF-406B-95FB-C2366E94E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C046D55-2470-4842-B8BF-777A3AAE4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6835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DED NP &amp; PROMO TITLE SLID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912495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78403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18 NP &amp; NEW PRODUCT TITL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5035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23963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CCY NP &amp; PROMO TITL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4" y="-4763"/>
            <a:ext cx="9140825" cy="6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73427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477376" y="19954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>
              <a:solidFill>
                <a:srgbClr val="000000"/>
              </a:solidFill>
            </a:endParaRPr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1600200" y="-189512"/>
            <a:ext cx="6019800" cy="1654"/>
            <a:chOff x="576" y="986"/>
            <a:chExt cx="4608" cy="1654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76" y="2640"/>
              <a:ext cx="46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8" descr="NBHD and Logo_stacked_alt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" y="986"/>
              <a:ext cx="3744" cy="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419600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9530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C253F8D-01F7-45E7-ADEA-7B71E412FF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63" y="1368259"/>
            <a:ext cx="4891088" cy="27084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04229E-F31F-4F33-86B1-A1561B7BF984}"/>
              </a:ext>
            </a:extLst>
          </p:cNvPr>
          <p:cNvCxnSpPr/>
          <p:nvPr userDrawn="1"/>
        </p:nvCxnSpPr>
        <p:spPr>
          <a:xfrm>
            <a:off x="1946365" y="4128951"/>
            <a:ext cx="525126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85897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9477376" y="19954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</p:spTree>
    <p:extLst>
      <p:ext uri="{BB962C8B-B14F-4D97-AF65-F5344CB8AC3E}">
        <p14:creationId xmlns:p14="http://schemas.microsoft.com/office/powerpoint/2010/main" val="462123234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</p:spTree>
    <p:extLst>
      <p:ext uri="{BB962C8B-B14F-4D97-AF65-F5344CB8AC3E}">
        <p14:creationId xmlns:p14="http://schemas.microsoft.com/office/powerpoint/2010/main" val="999122699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FFFFFF"/>
                </a:solidFill>
              </a:rPr>
              <a:t>Confidential Document </a:t>
            </a:r>
            <a:r>
              <a:rPr lang="en-US" altLang="en-US" sz="600">
                <a:solidFill>
                  <a:srgbClr val="FFFFFF"/>
                </a:solidFill>
              </a:rPr>
              <a:t>Property of MILWAUKEE TOOL Brookfield, Wisconsin 53005 </a:t>
            </a:r>
          </a:p>
        </p:txBody>
      </p:sp>
    </p:spTree>
    <p:extLst>
      <p:ext uri="{BB962C8B-B14F-4D97-AF65-F5344CB8AC3E}">
        <p14:creationId xmlns:p14="http://schemas.microsoft.com/office/powerpoint/2010/main" val="2370264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8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398" y="610714"/>
            <a:ext cx="591564" cy="2174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2AA88B-2D2D-4B8C-8CBE-2B00853E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16E4060-1F83-44D8-8B5F-59064E320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7839C6-A028-45FE-A839-FFDC19FC0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048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18 FUEL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00"/>
            <a:ext cx="2072634" cy="215900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F95E54-FBED-48DB-8E75-6290631B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B6C6DA6-9322-44A8-ABF6-1A2948126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FC74B82-AE38-4B18-BCF1-E6914E21B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599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12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6" y="610714"/>
            <a:ext cx="591563" cy="2174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5198E1-A749-4A6E-94D3-248FF7CA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5BD79E2-DC86-4CC8-903A-53428879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F1AA5AA-D711-4767-87BC-DC5264C3F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704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12 FUEL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 baseline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16"/>
            <a:ext cx="2072634" cy="2158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A6DC2-48D0-44BD-95D5-2DE270C83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7F267BA-F55F-4361-B941-5AC62988F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8E2D7E-AAB7-4E4A-BB9F-7C5667E48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4417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80A4EE9-4F75-4239-8FDD-855C1164B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E5F8ACA-A0CA-4C28-83DC-1F12C322C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2118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XF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8" name="Picture 7" descr="Mx FUEL.png">
            <a:extLst>
              <a:ext uri="{FF2B5EF4-FFF2-40B4-BE49-F238E27FC236}">
                <a16:creationId xmlns:a16="http://schemas.microsoft.com/office/drawing/2014/main" id="{23003C24-EDF5-4D01-99A6-B6C62342E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059" y="529598"/>
            <a:ext cx="515137" cy="326914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6939349-3698-459E-87E2-48D4AE74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88F6B0E-DE12-45F7-A588-3D4C1EBE5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077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8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398" y="610714"/>
            <a:ext cx="591564" cy="217487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D0532C0-5757-4854-B073-6655326C2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12CF3A1-1F21-4BAD-BDFB-E2A0E11B8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977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8626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  <a:effectLst>
            <a:outerShdw blurRad="63500" dist="26940" dir="5400000" algn="ctr" rotWithShape="0">
              <a:schemeClr val="bg2">
                <a:alpha val="75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676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4536-8E0A-40CF-B9C2-688B84B04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01042" y="6639870"/>
            <a:ext cx="665312" cy="144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399D-0446-4ECA-99CB-670233B75CA6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A932-995F-47AB-976E-F9980937A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0808" y="6650339"/>
            <a:ext cx="397893" cy="144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E5F9-EC7D-489A-A34C-64188F0A9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92" r:id="rId4"/>
    <p:sldLayoutId id="2147483789" r:id="rId5"/>
    <p:sldLayoutId id="2147483790" r:id="rId6"/>
    <p:sldLayoutId id="2147483781" r:id="rId7"/>
    <p:sldLayoutId id="2147483779" r:id="rId8"/>
    <p:sldLayoutId id="2147483780" r:id="rId9"/>
    <p:sldLayoutId id="2147483782" r:id="rId10"/>
    <p:sldLayoutId id="2147483783" r:id="rId11"/>
    <p:sldLayoutId id="2147483784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</p:sldLayoutIdLst>
  <p:transition>
    <p:fade thruBlk="1"/>
  </p:transition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2112D"/>
        </a:buClr>
        <a:buSzPct val="12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–"/>
        <a:defRPr sz="2400">
          <a:solidFill>
            <a:schemeClr val="tx1"/>
          </a:solidFill>
          <a:latin typeface="Calibri" panose="020F0502020204030204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12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–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79D7-46F2-448C-A335-9698DB50F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6330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0C1DC-E6D6-44E3-8B5A-097962F3380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Human Gait Analysis</a:t>
            </a:r>
          </a:p>
          <a:p>
            <a:r>
              <a:rPr lang="en-US" dirty="0"/>
              <a:t>Dan Olson</a:t>
            </a:r>
          </a:p>
          <a:p>
            <a:r>
              <a:rPr lang="en-US" dirty="0"/>
              <a:t>Rich Lukas</a:t>
            </a:r>
          </a:p>
          <a:p>
            <a:r>
              <a:rPr lang="en-US" dirty="0"/>
              <a:t>Robert Burkhardt</a:t>
            </a:r>
          </a:p>
        </p:txBody>
      </p:sp>
    </p:spTree>
    <p:extLst>
      <p:ext uri="{BB962C8B-B14F-4D97-AF65-F5344CB8AC3E}">
        <p14:creationId xmlns:p14="http://schemas.microsoft.com/office/powerpoint/2010/main" val="341704262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4C37A-3004-4323-A15B-215ECF4C5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A30697-0A05-4204-9367-0131791C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6330 Final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16E64-213B-470D-9BEC-78E4B1A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was to collect time series data from an IMU, and use it to identify individuals and activities</a:t>
            </a:r>
          </a:p>
          <a:p>
            <a:endParaRPr lang="en-US" dirty="0"/>
          </a:p>
          <a:p>
            <a:pPr lvl="1"/>
            <a:r>
              <a:rPr lang="en-US" dirty="0"/>
              <a:t>Gait is the cyclic movement of the body during locomotion</a:t>
            </a:r>
          </a:p>
          <a:p>
            <a:pPr lvl="1"/>
            <a:r>
              <a:rPr lang="en-US" dirty="0"/>
              <a:t>Gait can be broken down into the Stance phase and Swing phase</a:t>
            </a:r>
          </a:p>
          <a:p>
            <a:pPr lvl="2"/>
            <a:r>
              <a:rPr lang="en-US" dirty="0"/>
              <a:t>Stance Phase			Stance Phase</a:t>
            </a:r>
          </a:p>
          <a:p>
            <a:pPr lvl="3"/>
            <a:r>
              <a:rPr lang="en-US" dirty="0"/>
              <a:t>Heel Strike				Acceleration Phase</a:t>
            </a:r>
          </a:p>
          <a:p>
            <a:pPr lvl="3"/>
            <a:r>
              <a:rPr lang="en-US" dirty="0"/>
              <a:t>Foot Loading				Mid-Swing</a:t>
            </a:r>
          </a:p>
          <a:p>
            <a:pPr lvl="3"/>
            <a:r>
              <a:rPr lang="en-US" dirty="0"/>
              <a:t>Midstance shift			Deceleration Phase</a:t>
            </a:r>
          </a:p>
          <a:p>
            <a:pPr lvl="3"/>
            <a:r>
              <a:rPr lang="en-US" dirty="0"/>
              <a:t>Heel-off</a:t>
            </a:r>
          </a:p>
          <a:p>
            <a:pPr lvl="3"/>
            <a:r>
              <a:rPr lang="en-US" dirty="0"/>
              <a:t>Toe-off</a:t>
            </a:r>
          </a:p>
          <a:p>
            <a:pPr lvl="1"/>
            <a:r>
              <a:rPr lang="en-US" dirty="0"/>
              <a:t>Movement is highly individualized and unique to each person</a:t>
            </a:r>
          </a:p>
          <a:p>
            <a:pPr lvl="1"/>
            <a:r>
              <a:rPr lang="en-US" dirty="0"/>
              <a:t>Typical tools consist of stop motion photography, pressure sensors, and accelerometers strapped to the body.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79BD7-A29A-4B50-9792-C30544F8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EDC5F-5E8B-4A1A-A107-76945E93DA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622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4C37A-3004-4323-A15B-215ECF4C5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A30697-0A05-4204-9367-0131791C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6330 Final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16E64-213B-470D-9BEC-78E4B1A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Three test subjects were outfitted with a 6 axis IMU, which recorded angular velocity and acceleration</a:t>
            </a:r>
          </a:p>
          <a:p>
            <a:pPr lvl="2"/>
            <a:r>
              <a:rPr lang="en-US" dirty="0"/>
              <a:t>Data was collected at 500 </a:t>
            </a:r>
            <a:r>
              <a:rPr lang="en-US" dirty="0" err="1"/>
              <a:t>hz</a:t>
            </a:r>
            <a:r>
              <a:rPr lang="en-US" dirty="0"/>
              <a:t> and then down sampled to 100 </a:t>
            </a:r>
            <a:r>
              <a:rPr lang="en-US" dirty="0" err="1"/>
              <a:t>hz</a:t>
            </a:r>
            <a:endParaRPr lang="en-US" dirty="0"/>
          </a:p>
          <a:p>
            <a:pPr lvl="2"/>
            <a:r>
              <a:rPr lang="en-US" dirty="0"/>
              <a:t>The sensor was mounted at the hip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recorded activities included</a:t>
            </a:r>
          </a:p>
          <a:p>
            <a:pPr lvl="2"/>
            <a:r>
              <a:rPr lang="en-US" dirty="0"/>
              <a:t>Walking at a measured pace</a:t>
            </a:r>
          </a:p>
          <a:p>
            <a:pPr lvl="2"/>
            <a:r>
              <a:rPr lang="en-US" dirty="0"/>
              <a:t>Running </a:t>
            </a:r>
          </a:p>
          <a:p>
            <a:pPr lvl="2"/>
            <a:r>
              <a:rPr lang="en-US" dirty="0"/>
              <a:t>Stair climbing/descending</a:t>
            </a:r>
          </a:p>
          <a:p>
            <a:pPr lvl="2"/>
            <a:r>
              <a:rPr lang="en-US" dirty="0"/>
              <a:t>Treadmill</a:t>
            </a:r>
          </a:p>
          <a:p>
            <a:pPr lvl="2"/>
            <a:r>
              <a:rPr lang="en-US" dirty="0"/>
              <a:t>Sitting</a:t>
            </a:r>
          </a:p>
          <a:p>
            <a:pPr lvl="2"/>
            <a:r>
              <a:rPr lang="en-US" dirty="0"/>
              <a:t>Jumping</a:t>
            </a:r>
          </a:p>
          <a:p>
            <a:pPr lvl="2"/>
            <a:r>
              <a:rPr lang="en-US" dirty="0"/>
              <a:t>Standing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79BD7-A29A-4B50-9792-C30544F8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EDC5F-5E8B-4A1A-A107-76945E93DA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072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4C37A-3004-4323-A15B-215ECF4C5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A30697-0A05-4204-9367-0131791C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6330 Final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16E64-213B-470D-9BEC-78E4B1A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IMU Data Walking at 1 step per second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79BD7-A29A-4B50-9792-C30544F8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EDC5F-5E8B-4A1A-A107-76945E93DA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4592F9-54F8-0C66-1789-3F5A9699C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79737"/>
            <a:ext cx="4445876" cy="35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A321C0-6A34-74F1-2CC4-05203FE0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77" y="2379737"/>
            <a:ext cx="4581691" cy="36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4303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DA3D5BA-B48B-4C72-A561-DC5C01283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0702216B-AA90-4052-9906-1A7454CF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2D902F4-8178-4D13-86F5-789929701A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BAD057F-CD77-44DF-AFDA-FFE0EFD95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5B68523-1E11-4832-BE27-3718F7B748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FF9AD22-474F-493E-812E-86A10EE4CF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FAAEC38-5E94-4687-995D-6145C93F2F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6068AC57-735F-4785-B463-AB1F196384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4108911-3DC1-4D81-BC6B-26B753B580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02B1B6E-E1B4-49B2-80C3-E7DE0BFDF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887A2349-3B2F-497E-8C46-431EAC4CA4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1329B0-8F83-40B9-9B8C-60904E507CC4}" type="datetime1">
              <a:rPr lang="en-US" smtClean="0"/>
              <a:t>2/18/2023</a:t>
            </a:fld>
            <a:endParaRPr lang="en-US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0A94F407-DBAF-4128-8A4F-CC966BDF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8864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99EFEC-7D12-4831-8D24-73A39A745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E5389D-8AE5-4012-90BA-B3265CEF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CCA40-308B-4B97-A6D1-0A09A5550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</p:spPr>
        <p:txBody>
          <a:bodyPr/>
          <a:lstStyle/>
          <a:p>
            <a:fld id="{9636E26C-A275-4B72-B867-688D0B1B800B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13A6-9333-4B26-BEA3-B6FD3A7A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14716" y="6690502"/>
            <a:ext cx="381000" cy="163445"/>
          </a:xfrm>
        </p:spPr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5481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ilwaukee Template">
  <a:themeElements>
    <a:clrScheme name="Custom 1">
      <a:dk1>
        <a:sysClr val="windowText" lastClr="000000"/>
      </a:dk1>
      <a:lt1>
        <a:srgbClr val="FFFFFF"/>
      </a:lt1>
      <a:dk2>
        <a:srgbClr val="E31937"/>
      </a:dk2>
      <a:lt2>
        <a:srgbClr val="EEECE1"/>
      </a:lt2>
      <a:accent1>
        <a:srgbClr val="E31937"/>
      </a:accent1>
      <a:accent2>
        <a:srgbClr val="FDBC18"/>
      </a:accent2>
      <a:accent3>
        <a:srgbClr val="2459AF"/>
      </a:accent3>
      <a:accent4>
        <a:srgbClr val="DA5E00"/>
      </a:accent4>
      <a:accent5>
        <a:srgbClr val="002563"/>
      </a:accent5>
      <a:accent6>
        <a:srgbClr val="008A95"/>
      </a:accent6>
      <a:hlink>
        <a:srgbClr val="1A4283"/>
      </a:hlink>
      <a:folHlink>
        <a:srgbClr val="595959"/>
      </a:folHlink>
    </a:clrScheme>
    <a:fontScheme name="Milwaukee Too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ilwaukee PowerPoint Template - Standard.potx  -  Read-Only" id="{ACA8BB0F-4A9F-4EE6-808C-F13EF2A42C45}" vid="{805EC5E0-7715-4F7B-A1F7-242E1C5903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6AB20B58D654AA06DE8E33932FA8A" ma:contentTypeVersion="2" ma:contentTypeDescription="Create a new document." ma:contentTypeScope="" ma:versionID="40ef1952927d2e50fb179186e5a1a895">
  <xsd:schema xmlns:xsd="http://www.w3.org/2001/XMLSchema" xmlns:xs="http://www.w3.org/2001/XMLSchema" xmlns:p="http://schemas.microsoft.com/office/2006/metadata/properties" xmlns:ns2="beb76b56-07f3-441d-bfae-cb7ae3539b9d" targetNamespace="http://schemas.microsoft.com/office/2006/metadata/properties" ma:root="true" ma:fieldsID="0e0043146b5088936c70d76cc37ba713" ns2:_="">
    <xsd:import namespace="beb76b56-07f3-441d-bfae-cb7ae3539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76b56-07f3-441d-bfae-cb7ae3539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53CB54-D8AF-4CFA-8D2D-09818D604C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286A95-3188-45F8-919A-DAA81A28CF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12F62A-D74B-4B8F-9761-767350F3B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76b56-07f3-441d-bfae-cb7ae3539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Milwaukee PowerPoint Template - Standard</Template>
  <TotalTime>85</TotalTime>
  <Words>209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Milwaukee Template</vt:lpstr>
      <vt:lpstr>CS 6330 Final Project</vt:lpstr>
      <vt:lpstr>CS 6330 Final Project</vt:lpstr>
      <vt:lpstr>CS 6330 Final Project</vt:lpstr>
      <vt:lpstr>CS 6330 Final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6330 Final Project</dc:title>
  <dc:creator>Lukas, Richard</dc:creator>
  <cp:lastModifiedBy>Lukas, Richard</cp:lastModifiedBy>
  <cp:revision>4</cp:revision>
  <dcterms:created xsi:type="dcterms:W3CDTF">2023-02-18T18:48:42Z</dcterms:created>
  <dcterms:modified xsi:type="dcterms:W3CDTF">2023-02-19T03:14:30Z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0x010100B776AB20B58D654AA06DE8E33932FA8A</vt:lpwstr>
  </property>
</Properties>
</file>