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1" r:id="rId14"/>
    <p:sldId id="272" r:id="rId15"/>
    <p:sldId id="273"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220319-C740-415A-A4DC-C94A9C7661C3}">
          <p14:sldIdLst>
            <p14:sldId id="257"/>
            <p14:sldId id="258"/>
            <p14:sldId id="259"/>
            <p14:sldId id="260"/>
            <p14:sldId id="261"/>
          </p14:sldIdLst>
        </p14:section>
        <p14:section name="Untitled Section" id="{8D229768-9EFC-4BAF-9E25-EC65BA982146}">
          <p14:sldIdLst>
            <p14:sldId id="262"/>
            <p14:sldId id="263"/>
          </p14:sldIdLst>
        </p14:section>
        <p14:section name="Untitled Section" id="{7756B145-CB35-465A-B500-EDD713CFB504}">
          <p14:sldIdLst>
            <p14:sldId id="264"/>
            <p14:sldId id="265"/>
            <p14:sldId id="266"/>
            <p14:sldId id="267"/>
            <p14:sldId id="269"/>
            <p14:sldId id="271"/>
            <p14:sldId id="272"/>
            <p14:sldId id="27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7" autoAdjust="0"/>
    <p:restoredTop sz="96281" autoAdjust="0"/>
  </p:normalViewPr>
  <p:slideViewPr>
    <p:cSldViewPr snapToGrid="0">
      <p:cViewPr varScale="1">
        <p:scale>
          <a:sx n="113" d="100"/>
          <a:sy n="113" d="100"/>
        </p:scale>
        <p:origin x="216" y="360"/>
      </p:cViewPr>
      <p:guideLst/>
    </p:cSldViewPr>
  </p:slideViewPr>
  <p:outlineViewPr>
    <p:cViewPr>
      <p:scale>
        <a:sx n="33" d="100"/>
        <a:sy n="33" d="100"/>
      </p:scale>
      <p:origin x="0" y="-9584"/>
    </p:cViewPr>
  </p:outlineViewPr>
  <p:notesTextViewPr>
    <p:cViewPr>
      <p:scale>
        <a:sx n="300" d="100"/>
        <a:sy n="3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B1293-DA53-49F8-AE45-322B7A14A2E7}" type="datetimeFigureOut">
              <a:rPr lang="en-IN" smtClean="0"/>
              <a:t>09/02/24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643FC-825B-4F81-A258-C859B0CC811A}" type="slidenum">
              <a:rPr lang="en-IN" smtClean="0"/>
              <a:t>‹#›</a:t>
            </a:fld>
            <a:endParaRPr lang="en-IN"/>
          </a:p>
        </p:txBody>
      </p:sp>
    </p:spTree>
    <p:extLst>
      <p:ext uri="{BB962C8B-B14F-4D97-AF65-F5344CB8AC3E}">
        <p14:creationId xmlns:p14="http://schemas.microsoft.com/office/powerpoint/2010/main" val="2134116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0643FC-825B-4F81-A258-C859B0CC811A}" type="slidenum">
              <a:rPr lang="en-IN" smtClean="0"/>
              <a:t>3</a:t>
            </a:fld>
            <a:endParaRPr lang="en-IN"/>
          </a:p>
        </p:txBody>
      </p:sp>
    </p:spTree>
    <p:extLst>
      <p:ext uri="{BB962C8B-B14F-4D97-AF65-F5344CB8AC3E}">
        <p14:creationId xmlns:p14="http://schemas.microsoft.com/office/powerpoint/2010/main" val="2480889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6AA6710-D8EA-4694-B7E7-CC7C6120DB4E}" type="datetimeFigureOut">
              <a:rPr lang="en-IN" smtClean="0"/>
              <a:t>09/02/24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757101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A6710-D8EA-4694-B7E7-CC7C6120DB4E}" type="datetimeFigureOut">
              <a:rPr lang="en-IN" smtClean="0"/>
              <a:t>09/02/24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288812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A6710-D8EA-4694-B7E7-CC7C6120DB4E}" type="datetimeFigureOut">
              <a:rPr lang="en-IN" smtClean="0"/>
              <a:t>09/02/24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28503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AA6710-D8EA-4694-B7E7-CC7C6120DB4E}" type="datetimeFigureOut">
              <a:rPr lang="en-IN" smtClean="0"/>
              <a:t>09/02/24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428140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6AA6710-D8EA-4694-B7E7-CC7C6120DB4E}" type="datetimeFigureOut">
              <a:rPr lang="en-IN" smtClean="0"/>
              <a:t>09/02/24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27377425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6AA6710-D8EA-4694-B7E7-CC7C6120DB4E}" type="datetimeFigureOut">
              <a:rPr lang="en-IN" smtClean="0"/>
              <a:t>09/02/24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88847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6AA6710-D8EA-4694-B7E7-CC7C6120DB4E}" type="datetimeFigureOut">
              <a:rPr lang="en-IN" smtClean="0"/>
              <a:t>09/02/24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72C572-05DF-48CD-9128-E428216DEB9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40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AA6710-D8EA-4694-B7E7-CC7C6120DB4E}" type="datetimeFigureOut">
              <a:rPr lang="en-IN" smtClean="0"/>
              <a:t>09/02/24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166110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A6710-D8EA-4694-B7E7-CC7C6120DB4E}" type="datetimeFigureOut">
              <a:rPr lang="en-IN" smtClean="0"/>
              <a:t>09/02/24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94441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6AA6710-D8EA-4694-B7E7-CC7C6120DB4E}" type="datetimeFigureOut">
              <a:rPr lang="en-IN" smtClean="0"/>
              <a:t>09/02/24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42085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6AA6710-D8EA-4694-B7E7-CC7C6120DB4E}" type="datetimeFigureOut">
              <a:rPr lang="en-IN" smtClean="0"/>
              <a:t>09/02/24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772C572-05DF-48CD-9128-E428216DEB94}" type="slidenum">
              <a:rPr lang="en-IN" smtClean="0"/>
              <a:t>‹#›</a:t>
            </a:fld>
            <a:endParaRPr lang="en-IN"/>
          </a:p>
        </p:txBody>
      </p:sp>
    </p:spTree>
    <p:extLst>
      <p:ext uri="{BB962C8B-B14F-4D97-AF65-F5344CB8AC3E}">
        <p14:creationId xmlns:p14="http://schemas.microsoft.com/office/powerpoint/2010/main" val="357306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6AA6710-D8EA-4694-B7E7-CC7C6120DB4E}" type="datetimeFigureOut">
              <a:rPr lang="en-IN" smtClean="0"/>
              <a:t>09/02/24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772C572-05DF-48CD-9128-E428216DEB94}" type="slidenum">
              <a:rPr lang="en-IN" smtClean="0"/>
              <a:t>‹#›</a:t>
            </a:fld>
            <a:endParaRPr lang="en-IN"/>
          </a:p>
        </p:txBody>
      </p:sp>
    </p:spTree>
    <p:extLst>
      <p:ext uri="{BB962C8B-B14F-4D97-AF65-F5344CB8AC3E}">
        <p14:creationId xmlns:p14="http://schemas.microsoft.com/office/powerpoint/2010/main" val="34743352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docs/getting%20started/index.html" TargetMode="External"/><Relationship Id="rId1" Type="http://schemas.openxmlformats.org/officeDocument/2006/relationships/slideLayout" Target="../slideLayouts/slideLayout2.xml"/><Relationship Id="rId4" Type="http://schemas.openxmlformats.org/officeDocument/2006/relationships/hyperlink" Target="https://docs.streamlit.io/library/get-started/main-concep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23F7-1D5E-EF9A-9FE4-905BE17BBD97}"/>
              </a:ext>
            </a:extLst>
          </p:cNvPr>
          <p:cNvSpPr>
            <a:spLocks noGrp="1"/>
          </p:cNvSpPr>
          <p:nvPr>
            <p:ph type="title"/>
          </p:nvPr>
        </p:nvSpPr>
        <p:spPr>
          <a:xfrm>
            <a:off x="3291840" y="-1"/>
            <a:ext cx="6482080" cy="1828797"/>
          </a:xfrm>
        </p:spPr>
        <p:txBody>
          <a:bodyPr>
            <a:noAutofit/>
          </a:bodyPr>
          <a:lstStyle/>
          <a:p>
            <a:pPr algn="ctr"/>
            <a:r>
              <a:rPr lang="en-US" sz="4400" b="1" dirty="0">
                <a:solidFill>
                  <a:srgbClr val="C00000"/>
                </a:solidFill>
                <a:latin typeface="Agency FB" panose="020B0503020202020204" pitchFamily="34" charset="0"/>
                <a:cs typeface="Aharoni" panose="02010803020104030203" pitchFamily="2" charset="-79"/>
              </a:rPr>
              <a:t>Music recommendations system</a:t>
            </a:r>
            <a:endParaRPr lang="en-IN" sz="4400" b="1" dirty="0">
              <a:solidFill>
                <a:srgbClr val="C00000"/>
              </a:solidFill>
              <a:latin typeface="Agency FB" panose="020B0503020202020204" pitchFamily="34" charset="0"/>
              <a:cs typeface="Aharoni" panose="02010803020104030203" pitchFamily="2" charset="-79"/>
            </a:endParaRPr>
          </a:p>
        </p:txBody>
      </p:sp>
      <p:sp>
        <p:nvSpPr>
          <p:cNvPr id="4" name="Text Placeholder 3">
            <a:extLst>
              <a:ext uri="{FF2B5EF4-FFF2-40B4-BE49-F238E27FC236}">
                <a16:creationId xmlns:a16="http://schemas.microsoft.com/office/drawing/2014/main" id="{90A9E4D4-18E0-7606-5735-1E8F2E4B171B}"/>
              </a:ext>
            </a:extLst>
          </p:cNvPr>
          <p:cNvSpPr>
            <a:spLocks noGrp="1"/>
          </p:cNvSpPr>
          <p:nvPr>
            <p:ph type="body" sz="half" idx="2"/>
          </p:nvPr>
        </p:nvSpPr>
        <p:spPr>
          <a:xfrm>
            <a:off x="231766" y="2452647"/>
            <a:ext cx="5694764" cy="3811588"/>
          </a:xfrm>
        </p:spPr>
        <p:txBody>
          <a:bodyPr>
            <a:normAutofit lnSpcReduction="10000"/>
          </a:bodyPr>
          <a:lstStyle/>
          <a:p>
            <a:r>
              <a:rPr lang="en-US" sz="2000" b="1" u="sng" dirty="0"/>
              <a:t>Group Members :</a:t>
            </a:r>
          </a:p>
          <a:p>
            <a:endParaRPr lang="en-US" sz="2000" b="1" dirty="0"/>
          </a:p>
          <a:p>
            <a:r>
              <a:rPr lang="en-US" sz="2000" i="1" dirty="0"/>
              <a:t>        1.Ms. </a:t>
            </a:r>
            <a:r>
              <a:rPr lang="en-US" sz="2000" i="1" dirty="0" err="1"/>
              <a:t>Sejal</a:t>
            </a:r>
            <a:r>
              <a:rPr lang="en-US" sz="2000" i="1" dirty="0"/>
              <a:t> Subhash Patil</a:t>
            </a:r>
          </a:p>
          <a:p>
            <a:r>
              <a:rPr lang="en-US" sz="2000" i="1" dirty="0"/>
              <a:t>        2.Ms Sayali Mohan Takalkar</a:t>
            </a:r>
          </a:p>
          <a:p>
            <a:r>
              <a:rPr lang="en-US" sz="2000" i="1" dirty="0"/>
              <a:t>       3.Miss.Nargis Banu . B</a:t>
            </a:r>
          </a:p>
          <a:p>
            <a:r>
              <a:rPr lang="en-US" sz="2000" i="1" dirty="0"/>
              <a:t>4.Ms.Sabah Alia R</a:t>
            </a:r>
          </a:p>
          <a:p>
            <a:r>
              <a:rPr lang="en-US" sz="2000" i="1" dirty="0"/>
              <a:t>            5.Mohammadu </a:t>
            </a:r>
            <a:r>
              <a:rPr lang="en-US" sz="2000" i="1" dirty="0" err="1"/>
              <a:t>Azeezurrahmansayeedi</a:t>
            </a:r>
            <a:endParaRPr lang="en-US" sz="2000" i="1" dirty="0"/>
          </a:p>
          <a:p>
            <a:r>
              <a:rPr lang="en-US" sz="2000" i="1" dirty="0"/>
              <a:t>     6.Mr.George R</a:t>
            </a:r>
          </a:p>
          <a:p>
            <a:r>
              <a:rPr lang="en-US" sz="2000" i="1" dirty="0"/>
              <a:t>    7.Mr Sachin	</a:t>
            </a:r>
          </a:p>
          <a:p>
            <a:endParaRPr lang="en-IN" sz="2000" b="1" u="sng" dirty="0"/>
          </a:p>
        </p:txBody>
      </p:sp>
      <p:cxnSp>
        <p:nvCxnSpPr>
          <p:cNvPr id="8" name="Straight Connector 7">
            <a:extLst>
              <a:ext uri="{FF2B5EF4-FFF2-40B4-BE49-F238E27FC236}">
                <a16:creationId xmlns:a16="http://schemas.microsoft.com/office/drawing/2014/main" id="{1DE3FAA7-0638-620A-3A57-683352568128}"/>
              </a:ext>
            </a:extLst>
          </p:cNvPr>
          <p:cNvCxnSpPr>
            <a:cxnSpLocks/>
          </p:cNvCxnSpPr>
          <p:nvPr/>
        </p:nvCxnSpPr>
        <p:spPr>
          <a:xfrm>
            <a:off x="3623213" y="1541227"/>
            <a:ext cx="588029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04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88D6-4816-575D-13E3-DD7B30342678}"/>
              </a:ext>
            </a:extLst>
          </p:cNvPr>
          <p:cNvSpPr>
            <a:spLocks noGrp="1"/>
          </p:cNvSpPr>
          <p:nvPr>
            <p:ph type="title"/>
          </p:nvPr>
        </p:nvSpPr>
        <p:spPr>
          <a:xfrm>
            <a:off x="365760" y="365126"/>
            <a:ext cx="10988040" cy="788426"/>
          </a:xfrm>
        </p:spPr>
        <p:txBody>
          <a:bodyPr>
            <a:normAutofit fontScale="90000"/>
          </a:bodyPr>
          <a:lstStyle/>
          <a:p>
            <a:r>
              <a:rPr lang="en-US" sz="4400" b="1" dirty="0">
                <a:solidFill>
                  <a:schemeClr val="accent2">
                    <a:lumMod val="50000"/>
                  </a:schemeClr>
                </a:solidFill>
                <a:latin typeface="+mn-lt"/>
              </a:rPr>
              <a:t>6</a:t>
            </a:r>
            <a:r>
              <a:rPr lang="en-US" sz="4400" dirty="0">
                <a:solidFill>
                  <a:schemeClr val="accent2">
                    <a:lumMod val="50000"/>
                  </a:schemeClr>
                </a:solidFill>
                <a:latin typeface="+mn-lt"/>
              </a:rPr>
              <a:t>.</a:t>
            </a:r>
            <a:r>
              <a:rPr lang="en-US" sz="4400" b="1" dirty="0">
                <a:solidFill>
                  <a:schemeClr val="accent2">
                    <a:lumMod val="50000"/>
                  </a:schemeClr>
                </a:solidFill>
                <a:latin typeface="+mn-lt"/>
              </a:rPr>
              <a:t> Recommendation Techniques</a:t>
            </a:r>
            <a:endParaRPr lang="en-IN" dirty="0"/>
          </a:p>
        </p:txBody>
      </p:sp>
      <p:sp>
        <p:nvSpPr>
          <p:cNvPr id="3" name="Content Placeholder 2">
            <a:extLst>
              <a:ext uri="{FF2B5EF4-FFF2-40B4-BE49-F238E27FC236}">
                <a16:creationId xmlns:a16="http://schemas.microsoft.com/office/drawing/2014/main" id="{D4C2348C-A3FF-C9EA-D6EF-E3E58E84FF8E}"/>
              </a:ext>
            </a:extLst>
          </p:cNvPr>
          <p:cNvSpPr>
            <a:spLocks noGrp="1"/>
          </p:cNvSpPr>
          <p:nvPr>
            <p:ph idx="1"/>
          </p:nvPr>
        </p:nvSpPr>
        <p:spPr>
          <a:xfrm>
            <a:off x="365761" y="1371600"/>
            <a:ext cx="11483998" cy="5329216"/>
          </a:xfrm>
        </p:spPr>
        <p:txBody>
          <a:bodyPr>
            <a:normAutofit/>
          </a:bodyPr>
          <a:lstStyle/>
          <a:p>
            <a:pPr algn="l"/>
            <a:r>
              <a:rPr lang="en-US" sz="2400" b="1" i="0" dirty="0">
                <a:solidFill>
                  <a:srgbClr val="222222"/>
                </a:solidFill>
                <a:effectLst/>
                <a:latin typeface="Arial" panose="020B0604020202020204" pitchFamily="34" charset="0"/>
              </a:rPr>
              <a:t>Popularity-based Music Recommendation System</a:t>
            </a:r>
            <a:r>
              <a:rPr lang="en-US" sz="2400" dirty="0">
                <a:solidFill>
                  <a:srgbClr val="222222"/>
                </a:solidFill>
                <a:latin typeface="Arial" panose="020B0604020202020204" pitchFamily="34" charset="0"/>
              </a:rPr>
              <a:t>:</a:t>
            </a:r>
            <a:endParaRPr lang="en-US" b="0" i="0" dirty="0">
              <a:solidFill>
                <a:srgbClr val="222222"/>
              </a:solidFill>
              <a:effectLst/>
              <a:latin typeface="Arial" panose="020B0604020202020204" pitchFamily="34" charset="0"/>
            </a:endParaRPr>
          </a:p>
          <a:p>
            <a:pPr algn="l"/>
            <a:endParaRPr lang="en-US" b="0" i="0" dirty="0">
              <a:solidFill>
                <a:srgbClr val="222222"/>
              </a:solidFill>
              <a:effectLst/>
              <a:latin typeface="Arial" panose="020B0604020202020204" pitchFamily="34" charset="0"/>
            </a:endParaRPr>
          </a:p>
          <a:p>
            <a:pPr algn="l"/>
            <a:endParaRPr lang="en-US" dirty="0">
              <a:solidFill>
                <a:srgbClr val="222222"/>
              </a:solidFill>
              <a:latin typeface="Arial" panose="020B0604020202020204" pitchFamily="34" charset="0"/>
            </a:endParaRPr>
          </a:p>
          <a:p>
            <a:pPr algn="l"/>
            <a:r>
              <a:rPr lang="en-US" sz="2000" b="0" i="0" dirty="0">
                <a:solidFill>
                  <a:srgbClr val="222222"/>
                </a:solidFill>
                <a:effectLst/>
                <a:latin typeface="Arial" panose="020B0604020202020204" pitchFamily="34" charset="0"/>
              </a:rPr>
              <a:t>A Popularity-Based Music Recommendation System is a straightforward approach to suggest songs to users based on their overall popularity within a platform. This system doesn't consider individual user preferences but rather recommends music that is widely liked or frequently accessed by the general audience. Its advantage lies in its simplicity and minimal computational requirements, making it easy to implement. However, its key limitation is the lack of personalization, as recommendations are not tailored to individual tastes. This system is suitable for broad audience preferences but may not provide the depth of personalized recommendations found in more advanced recommendation models.</a:t>
            </a:r>
          </a:p>
          <a:p>
            <a:br>
              <a:rPr lang="en-US" sz="2000" b="0" i="0" dirty="0">
                <a:solidFill>
                  <a:srgbClr val="222222"/>
                </a:solidFill>
                <a:effectLst/>
                <a:latin typeface="Arial" panose="020B0604020202020204" pitchFamily="34" charset="0"/>
              </a:rPr>
            </a:br>
            <a:endParaRPr lang="en-US" sz="2000" dirty="0"/>
          </a:p>
          <a:p>
            <a:pPr lvl="1">
              <a:buFont typeface="Wingdings" panose="05000000000000000000" pitchFamily="2" charset="2"/>
              <a:buChar char="§"/>
            </a:pPr>
            <a:endParaRPr lang="en-US" sz="1400" b="1" dirty="0"/>
          </a:p>
          <a:p>
            <a:pPr>
              <a:buFont typeface="Wingdings" panose="05000000000000000000" pitchFamily="2" charset="2"/>
              <a:buChar char="§"/>
            </a:pPr>
            <a:endParaRPr lang="en-IN" sz="1800" b="1" dirty="0"/>
          </a:p>
        </p:txBody>
      </p:sp>
    </p:spTree>
    <p:extLst>
      <p:ext uri="{BB962C8B-B14F-4D97-AF65-F5344CB8AC3E}">
        <p14:creationId xmlns:p14="http://schemas.microsoft.com/office/powerpoint/2010/main" val="74241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D488FCAA-C342-AF5A-1B48-89F4CFF5A0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93D7B-E47C-5755-DFC3-38BCEB14D2B4}"/>
              </a:ext>
            </a:extLst>
          </p:cNvPr>
          <p:cNvSpPr>
            <a:spLocks noGrp="1"/>
          </p:cNvSpPr>
          <p:nvPr>
            <p:ph idx="1"/>
          </p:nvPr>
        </p:nvSpPr>
        <p:spPr>
          <a:xfrm>
            <a:off x="531641" y="464234"/>
            <a:ext cx="11482168" cy="2964766"/>
          </a:xfrm>
        </p:spPr>
        <p:txBody>
          <a:bodyPr>
            <a:normAutofit/>
          </a:bodyPr>
          <a:lstStyle/>
          <a:p>
            <a:pPr marL="0" indent="0">
              <a:lnSpc>
                <a:spcPct val="120000"/>
              </a:lnSpc>
              <a:buNone/>
            </a:pPr>
            <a:endParaRPr lang="en-US" sz="1400" b="1" dirty="0"/>
          </a:p>
          <a:p>
            <a:pPr>
              <a:buFont typeface="Wingdings" panose="05000000000000000000" pitchFamily="2" charset="2"/>
              <a:buChar char="§"/>
            </a:pPr>
            <a:endParaRPr lang="en-IN" sz="1800" b="1" dirty="0"/>
          </a:p>
        </p:txBody>
      </p:sp>
      <p:pic>
        <p:nvPicPr>
          <p:cNvPr id="4" name="Picture 3">
            <a:extLst>
              <a:ext uri="{FF2B5EF4-FFF2-40B4-BE49-F238E27FC236}">
                <a16:creationId xmlns:a16="http://schemas.microsoft.com/office/drawing/2014/main" id="{72EC12C5-1E96-6738-B8DF-6C392D6FC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904" y="915789"/>
            <a:ext cx="7135897" cy="5762913"/>
          </a:xfrm>
          <a:prstGeom prst="rect">
            <a:avLst/>
          </a:prstGeom>
        </p:spPr>
      </p:pic>
      <p:sp>
        <p:nvSpPr>
          <p:cNvPr id="5" name="TextBox 4">
            <a:extLst>
              <a:ext uri="{FF2B5EF4-FFF2-40B4-BE49-F238E27FC236}">
                <a16:creationId xmlns:a16="http://schemas.microsoft.com/office/drawing/2014/main" id="{A616117A-5DF5-38CF-9990-C66D02A6AB02}"/>
              </a:ext>
            </a:extLst>
          </p:cNvPr>
          <p:cNvSpPr txBox="1"/>
          <p:nvPr/>
        </p:nvSpPr>
        <p:spPr>
          <a:xfrm>
            <a:off x="2312904" y="505346"/>
            <a:ext cx="5724644" cy="369332"/>
          </a:xfrm>
          <a:prstGeom prst="rect">
            <a:avLst/>
          </a:prstGeom>
          <a:noFill/>
        </p:spPr>
        <p:txBody>
          <a:bodyPr wrap="none" rtlCol="0">
            <a:spAutoFit/>
          </a:bodyPr>
          <a:lstStyle/>
          <a:p>
            <a:r>
              <a:rPr lang="en-US" sz="1800" b="1" i="0" dirty="0">
                <a:solidFill>
                  <a:srgbClr val="222222"/>
                </a:solidFill>
                <a:effectLst/>
                <a:latin typeface="Arial" panose="020B0604020202020204" pitchFamily="34" charset="0"/>
              </a:rPr>
              <a:t>Popularity-based Music Recommendation System</a:t>
            </a:r>
            <a:r>
              <a:rPr lang="en-US" sz="1800" dirty="0">
                <a:solidFill>
                  <a:srgbClr val="222222"/>
                </a:solidFill>
                <a:latin typeface="Arial" panose="020B0604020202020204" pitchFamily="34" charset="0"/>
              </a:rPr>
              <a:t>:</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37334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91312A52-48E8-A51D-4C99-95994FD2CF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0B8D8-2F7E-5008-96AE-3DB27FE23887}"/>
              </a:ext>
            </a:extLst>
          </p:cNvPr>
          <p:cNvSpPr>
            <a:spLocks noGrp="1"/>
          </p:cNvSpPr>
          <p:nvPr>
            <p:ph idx="1"/>
          </p:nvPr>
        </p:nvSpPr>
        <p:spPr>
          <a:xfrm>
            <a:off x="506437" y="251791"/>
            <a:ext cx="11128717" cy="6430363"/>
          </a:xfrm>
        </p:spPr>
        <p:txBody>
          <a:bodyPr>
            <a:normAutofit/>
          </a:bodyPr>
          <a:lstStyle/>
          <a:p>
            <a:pPr marL="0" indent="0">
              <a:buNone/>
            </a:pPr>
            <a:endParaRPr lang="en-US" sz="2100" dirty="0"/>
          </a:p>
          <a:p>
            <a:pPr>
              <a:lnSpc>
                <a:spcPct val="120000"/>
              </a:lnSpc>
              <a:buFont typeface="Wingdings" panose="05000000000000000000" pitchFamily="2" charset="2"/>
              <a:buChar char="Ø"/>
            </a:pPr>
            <a:r>
              <a:rPr lang="en-US" sz="2800" b="1" dirty="0"/>
              <a:t>Advantages</a:t>
            </a:r>
          </a:p>
          <a:p>
            <a:pPr algn="l"/>
            <a:r>
              <a:rPr lang="en-IN" sz="2800" b="0" i="0" dirty="0">
                <a:solidFill>
                  <a:srgbClr val="222222"/>
                </a:solidFill>
                <a:effectLst/>
                <a:latin typeface="Arial" panose="020B0604020202020204" pitchFamily="34" charset="0"/>
              </a:rPr>
              <a:t>Simple implementation.</a:t>
            </a:r>
          </a:p>
          <a:p>
            <a:pPr algn="l"/>
            <a:r>
              <a:rPr lang="en-IN" sz="2800" b="0" i="0" dirty="0">
                <a:solidFill>
                  <a:srgbClr val="222222"/>
                </a:solidFill>
                <a:effectLst/>
                <a:latin typeface="Arial" panose="020B0604020202020204" pitchFamily="34" charset="0"/>
              </a:rPr>
              <a:t>Requires minimal computational resources.</a:t>
            </a:r>
          </a:p>
          <a:p>
            <a:pPr algn="l"/>
            <a:r>
              <a:rPr lang="en-IN" sz="2800" b="0" i="0" dirty="0">
                <a:solidFill>
                  <a:srgbClr val="222222"/>
                </a:solidFill>
                <a:effectLst/>
                <a:latin typeface="Arial" panose="020B0604020202020204" pitchFamily="34" charset="0"/>
              </a:rPr>
              <a:t>Easy to deploy and maintain.</a:t>
            </a:r>
          </a:p>
          <a:p>
            <a:pPr>
              <a:lnSpc>
                <a:spcPct val="120000"/>
              </a:lnSpc>
              <a:buFont typeface="Wingdings" panose="05000000000000000000" pitchFamily="2" charset="2"/>
              <a:buChar char="Ø"/>
            </a:pPr>
            <a:endParaRPr lang="en-US" sz="2800" b="1" dirty="0"/>
          </a:p>
          <a:p>
            <a:pPr marL="457200" lvl="1" indent="0">
              <a:buNone/>
            </a:pPr>
            <a:endParaRPr lang="en-US" sz="1800" dirty="0"/>
          </a:p>
          <a:p>
            <a:pPr>
              <a:buFont typeface="Wingdings" panose="05000000000000000000" pitchFamily="2" charset="2"/>
              <a:buChar char="Ø"/>
            </a:pPr>
            <a:r>
              <a:rPr lang="en-US" sz="2000" b="1" dirty="0"/>
              <a:t> </a:t>
            </a:r>
            <a:r>
              <a:rPr lang="en-US" sz="2800" b="1" dirty="0"/>
              <a:t>Disadvantages</a:t>
            </a:r>
          </a:p>
          <a:p>
            <a:pPr algn="l"/>
            <a:r>
              <a:rPr lang="en-US" sz="2800" b="0" i="0" dirty="0">
                <a:solidFill>
                  <a:srgbClr val="222222"/>
                </a:solidFill>
                <a:effectLst/>
                <a:latin typeface="Arial" panose="020B0604020202020204" pitchFamily="34" charset="0"/>
              </a:rPr>
              <a:t>Lacks personalization.</a:t>
            </a:r>
          </a:p>
          <a:p>
            <a:pPr algn="l"/>
            <a:r>
              <a:rPr lang="en-US" sz="2800" b="0" i="0" dirty="0">
                <a:solidFill>
                  <a:srgbClr val="222222"/>
                </a:solidFill>
                <a:effectLst/>
                <a:latin typeface="Arial" panose="020B0604020202020204" pitchFamily="34" charset="0"/>
              </a:rPr>
              <a:t>Recommendations are based on overall popularity.</a:t>
            </a:r>
          </a:p>
          <a:p>
            <a:pPr algn="l"/>
            <a:r>
              <a:rPr lang="en-US" sz="2800" b="0" i="0" dirty="0">
                <a:solidFill>
                  <a:srgbClr val="222222"/>
                </a:solidFill>
                <a:effectLst/>
                <a:latin typeface="Arial" panose="020B0604020202020204" pitchFamily="34" charset="0"/>
              </a:rPr>
              <a:t>May not cater to individual user preferences or niche tastes.</a:t>
            </a:r>
          </a:p>
          <a:p>
            <a:pPr>
              <a:buFont typeface="Wingdings" panose="05000000000000000000" pitchFamily="2" charset="2"/>
              <a:buChar char="Ø"/>
            </a:pPr>
            <a:endParaRPr lang="en-US" sz="2000" b="1" dirty="0"/>
          </a:p>
          <a:p>
            <a:pPr lvl="1"/>
            <a:endParaRPr lang="en-US" sz="1400" dirty="0"/>
          </a:p>
          <a:p>
            <a:pPr>
              <a:buFont typeface="Wingdings" panose="05000000000000000000" pitchFamily="2" charset="2"/>
              <a:buChar char="§"/>
            </a:pPr>
            <a:endParaRPr lang="en-IN" sz="1800" b="1" dirty="0"/>
          </a:p>
        </p:txBody>
      </p:sp>
    </p:spTree>
    <p:extLst>
      <p:ext uri="{BB962C8B-B14F-4D97-AF65-F5344CB8AC3E}">
        <p14:creationId xmlns:p14="http://schemas.microsoft.com/office/powerpoint/2010/main" val="407003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7C72EF-F3AF-422F-DF1C-13F4A8FFE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289" y="2013402"/>
            <a:ext cx="6197600" cy="4594401"/>
          </a:xfrm>
        </p:spPr>
      </p:pic>
      <p:sp>
        <p:nvSpPr>
          <p:cNvPr id="7" name="Title 6">
            <a:extLst>
              <a:ext uri="{FF2B5EF4-FFF2-40B4-BE49-F238E27FC236}">
                <a16:creationId xmlns:a16="http://schemas.microsoft.com/office/drawing/2014/main" id="{AF47A83E-7552-80EF-7376-D7820AFA7ECE}"/>
              </a:ext>
            </a:extLst>
          </p:cNvPr>
          <p:cNvSpPr>
            <a:spLocks noGrp="1"/>
          </p:cNvSpPr>
          <p:nvPr>
            <p:ph type="title"/>
          </p:nvPr>
        </p:nvSpPr>
        <p:spPr>
          <a:xfrm>
            <a:off x="2152114" y="250197"/>
            <a:ext cx="7729728" cy="1188720"/>
          </a:xfrm>
        </p:spPr>
        <p:txBody>
          <a:bodyPr/>
          <a:lstStyle/>
          <a:p>
            <a:r>
              <a:rPr lang="en-US" dirty="0"/>
              <a:t>Model evaluation</a:t>
            </a:r>
          </a:p>
        </p:txBody>
      </p:sp>
      <p:sp>
        <p:nvSpPr>
          <p:cNvPr id="8" name="TextBox 7">
            <a:extLst>
              <a:ext uri="{FF2B5EF4-FFF2-40B4-BE49-F238E27FC236}">
                <a16:creationId xmlns:a16="http://schemas.microsoft.com/office/drawing/2014/main" id="{441555DE-B487-ADD0-6BCA-355E52B1555C}"/>
              </a:ext>
            </a:extLst>
          </p:cNvPr>
          <p:cNvSpPr txBox="1"/>
          <p:nvPr/>
        </p:nvSpPr>
        <p:spPr>
          <a:xfrm>
            <a:off x="7337778" y="5317067"/>
            <a:ext cx="4429033" cy="923330"/>
          </a:xfrm>
          <a:prstGeom prst="rect">
            <a:avLst/>
          </a:prstGeom>
          <a:noFill/>
        </p:spPr>
        <p:txBody>
          <a:bodyPr wrap="none" rtlCol="0">
            <a:spAutoFit/>
          </a:bodyPr>
          <a:lstStyle/>
          <a:p>
            <a:r>
              <a:rPr lang="en-US" dirty="0"/>
              <a:t>Tried different model building and KNN gave </a:t>
            </a:r>
          </a:p>
          <a:p>
            <a:r>
              <a:rPr lang="en-US" dirty="0"/>
              <a:t>the best result, so moved forward using </a:t>
            </a:r>
          </a:p>
          <a:p>
            <a:r>
              <a:rPr lang="en-US" dirty="0"/>
              <a:t>K Nearest Neighbors Algorithm</a:t>
            </a:r>
          </a:p>
        </p:txBody>
      </p:sp>
    </p:spTree>
    <p:extLst>
      <p:ext uri="{BB962C8B-B14F-4D97-AF65-F5344CB8AC3E}">
        <p14:creationId xmlns:p14="http://schemas.microsoft.com/office/powerpoint/2010/main" val="6368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6556-6D1D-CEBF-7F5B-CF7726F55A40}"/>
              </a:ext>
            </a:extLst>
          </p:cNvPr>
          <p:cNvSpPr>
            <a:spLocks noGrp="1"/>
          </p:cNvSpPr>
          <p:nvPr>
            <p:ph type="title"/>
          </p:nvPr>
        </p:nvSpPr>
        <p:spPr/>
        <p:txBody>
          <a:bodyPr/>
          <a:lstStyle/>
          <a:p>
            <a:r>
              <a:rPr lang="en-US" sz="4400" b="1" dirty="0">
                <a:solidFill>
                  <a:schemeClr val="accent2">
                    <a:lumMod val="50000"/>
                  </a:schemeClr>
                </a:solidFill>
                <a:latin typeface="+mn-lt"/>
              </a:rPr>
              <a:t>8</a:t>
            </a:r>
            <a:r>
              <a:rPr lang="en-US" sz="4400" dirty="0">
                <a:solidFill>
                  <a:schemeClr val="accent2">
                    <a:lumMod val="50000"/>
                  </a:schemeClr>
                </a:solidFill>
                <a:latin typeface="+mn-lt"/>
              </a:rPr>
              <a:t>.</a:t>
            </a:r>
            <a:r>
              <a:rPr lang="en-US" sz="4400" b="1" dirty="0">
                <a:solidFill>
                  <a:schemeClr val="accent2">
                    <a:lumMod val="50000"/>
                  </a:schemeClr>
                </a:solidFill>
                <a:latin typeface="+mn-lt"/>
              </a:rPr>
              <a:t> Deployment</a:t>
            </a:r>
            <a:endParaRPr lang="en-IN" dirty="0"/>
          </a:p>
        </p:txBody>
      </p:sp>
      <p:sp>
        <p:nvSpPr>
          <p:cNvPr id="3" name="Content Placeholder 2">
            <a:extLst>
              <a:ext uri="{FF2B5EF4-FFF2-40B4-BE49-F238E27FC236}">
                <a16:creationId xmlns:a16="http://schemas.microsoft.com/office/drawing/2014/main" id="{EE5B5FA4-0160-2FA0-FCC1-A4F2DE0E7193}"/>
              </a:ext>
            </a:extLst>
          </p:cNvPr>
          <p:cNvSpPr>
            <a:spLocks noGrp="1"/>
          </p:cNvSpPr>
          <p:nvPr>
            <p:ph idx="1"/>
          </p:nvPr>
        </p:nvSpPr>
        <p:spPr/>
        <p:txBody>
          <a:bodyPr/>
          <a:lstStyle/>
          <a:p>
            <a:pPr marL="0" indent="0">
              <a:buNone/>
            </a:pPr>
            <a:r>
              <a:rPr lang="en-US" dirty="0"/>
              <a:t>﻿</a:t>
            </a:r>
            <a:r>
              <a:rPr lang="en-US" sz="2000" dirty="0"/>
              <a:t>Deployment is the process by which a ML model is moved from an offline environment and integrated into an existing production environment, such as a live application. It is a critical step that must be completed in order for a model to serve its intended purpose and solve the challenges it is designed for.</a:t>
            </a: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32414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B4B6C767-4234-E163-A47F-D31C9FE4A5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98B7E-E8F6-8730-83F3-455285C719E7}"/>
              </a:ext>
            </a:extLst>
          </p:cNvPr>
          <p:cNvSpPr>
            <a:spLocks noGrp="1"/>
          </p:cNvSpPr>
          <p:nvPr>
            <p:ph type="title"/>
          </p:nvPr>
        </p:nvSpPr>
        <p:spPr/>
        <p:txBody>
          <a:bodyPr>
            <a:normAutofit fontScale="90000"/>
          </a:bodyPr>
          <a:lstStyle/>
          <a:p>
            <a:r>
              <a:rPr lang="en-US" sz="3200" b="1" dirty="0"/>
              <a:t>Using </a:t>
            </a:r>
            <a:r>
              <a:rPr lang="en-US" sz="3200" b="1" dirty="0" err="1"/>
              <a:t>Streamlit</a:t>
            </a:r>
            <a:r>
              <a:rPr lang="en-US" sz="3200" b="1" dirty="0"/>
              <a:t> we have deployed our application</a:t>
            </a:r>
            <a:endParaRPr lang="en-IN" sz="3200" b="1" dirty="0"/>
          </a:p>
        </p:txBody>
      </p:sp>
      <p:pic>
        <p:nvPicPr>
          <p:cNvPr id="5" name="Content Placeholder 4">
            <a:extLst>
              <a:ext uri="{FF2B5EF4-FFF2-40B4-BE49-F238E27FC236}">
                <a16:creationId xmlns:a16="http://schemas.microsoft.com/office/drawing/2014/main" id="{D392C280-9ADD-11E3-D76F-38C960554F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44" y="2943225"/>
            <a:ext cx="5514622" cy="3101975"/>
          </a:xfrm>
        </p:spPr>
      </p:pic>
      <p:pic>
        <p:nvPicPr>
          <p:cNvPr id="7" name="Picture 6">
            <a:extLst>
              <a:ext uri="{FF2B5EF4-FFF2-40B4-BE49-F238E27FC236}">
                <a16:creationId xmlns:a16="http://schemas.microsoft.com/office/drawing/2014/main" id="{66B88866-D361-8284-D5EE-2C46E1E16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132" y="2943225"/>
            <a:ext cx="5514624" cy="3101976"/>
          </a:xfrm>
          <a:prstGeom prst="rect">
            <a:avLst/>
          </a:prstGeom>
        </p:spPr>
      </p:pic>
    </p:spTree>
    <p:extLst>
      <p:ext uri="{BB962C8B-B14F-4D97-AF65-F5344CB8AC3E}">
        <p14:creationId xmlns:p14="http://schemas.microsoft.com/office/powerpoint/2010/main" val="44507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21C3-4E87-8501-6268-08C05BBA7A18}"/>
              </a:ext>
            </a:extLst>
          </p:cNvPr>
          <p:cNvSpPr>
            <a:spLocks noGrp="1"/>
          </p:cNvSpPr>
          <p:nvPr>
            <p:ph type="title"/>
          </p:nvPr>
        </p:nvSpPr>
        <p:spPr/>
        <p:txBody>
          <a:bodyPr/>
          <a:lstStyle/>
          <a:p>
            <a:r>
              <a:rPr lang="en-US" sz="4400" b="1" dirty="0">
                <a:solidFill>
                  <a:schemeClr val="accent2">
                    <a:lumMod val="50000"/>
                  </a:schemeClr>
                </a:solidFill>
                <a:latin typeface="+mn-lt"/>
              </a:rPr>
              <a:t>8</a:t>
            </a:r>
            <a:r>
              <a:rPr lang="en-US" sz="4400" dirty="0">
                <a:solidFill>
                  <a:schemeClr val="accent2">
                    <a:lumMod val="50000"/>
                  </a:schemeClr>
                </a:solidFill>
                <a:latin typeface="+mn-lt"/>
              </a:rPr>
              <a:t>.</a:t>
            </a:r>
            <a:r>
              <a:rPr lang="en-US" sz="4400" b="1" dirty="0">
                <a:solidFill>
                  <a:schemeClr val="accent2">
                    <a:lumMod val="50000"/>
                  </a:schemeClr>
                </a:solidFill>
                <a:latin typeface="+mn-lt"/>
              </a:rPr>
              <a:t> Reference</a:t>
            </a:r>
            <a:endParaRPr lang="en-IN" dirty="0"/>
          </a:p>
        </p:txBody>
      </p:sp>
      <p:sp>
        <p:nvSpPr>
          <p:cNvPr id="4" name="Content Placeholder 2">
            <a:extLst>
              <a:ext uri="{FF2B5EF4-FFF2-40B4-BE49-F238E27FC236}">
                <a16:creationId xmlns:a16="http://schemas.microsoft.com/office/drawing/2014/main" id="{687C5E0A-5DCA-CC93-7A77-A403B3FC8E66}"/>
              </a:ext>
            </a:extLst>
          </p:cNvPr>
          <p:cNvSpPr txBox="1">
            <a:spLocks/>
          </p:cNvSpPr>
          <p:nvPr/>
        </p:nvSpPr>
        <p:spPr>
          <a:xfrm>
            <a:off x="1468820" y="2917324"/>
            <a:ext cx="10061028" cy="314714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Font typeface="Wingdings" panose="05000000000000000000" pitchFamily="2" charset="2"/>
              <a:buChar char="ü"/>
            </a:pPr>
            <a:r>
              <a:rPr lang="en-IN" sz="2000" dirty="0"/>
              <a:t>﻿Pandas documentation link:- </a:t>
            </a:r>
            <a:r>
              <a:rPr lang="en-IN" sz="2000" dirty="0">
                <a:hlinkClick r:id="rId2"/>
              </a:rPr>
              <a:t>https://pandas.pydata.org/docs/getting started/index.html</a:t>
            </a:r>
            <a:endParaRPr lang="en-IN" sz="2000" dirty="0"/>
          </a:p>
          <a:p>
            <a:pPr>
              <a:buFont typeface="Wingdings" panose="05000000000000000000" pitchFamily="2" charset="2"/>
              <a:buChar char="ü"/>
            </a:pPr>
            <a:r>
              <a:rPr lang="en-IN" sz="2000" dirty="0"/>
              <a:t> Matplotlib documentation:- </a:t>
            </a:r>
            <a:r>
              <a:rPr lang="en-IN" sz="2000" dirty="0">
                <a:hlinkClick r:id="rId3"/>
              </a:rPr>
              <a:t>https://matplotlib.org/stable/index.html</a:t>
            </a:r>
            <a:endParaRPr lang="en-IN" sz="2000" dirty="0"/>
          </a:p>
          <a:p>
            <a:pPr>
              <a:buFont typeface="Wingdings" panose="05000000000000000000" pitchFamily="2" charset="2"/>
              <a:buChar char="ü"/>
            </a:pPr>
            <a:r>
              <a:rPr lang="fr-FR" sz="2000" dirty="0" err="1"/>
              <a:t>Streamlit</a:t>
            </a:r>
            <a:r>
              <a:rPr lang="fr-FR" sz="2000" dirty="0"/>
              <a:t> documentation:- </a:t>
            </a:r>
            <a:r>
              <a:rPr lang="fr-FR" sz="2000" dirty="0">
                <a:hlinkClick r:id="rId4"/>
              </a:rPr>
              <a:t>https://docs.streamlit.io/library/get-started/main-concepts</a:t>
            </a:r>
            <a:endParaRPr lang="en-IN" sz="2000" dirty="0"/>
          </a:p>
          <a:p>
            <a:pPr>
              <a:buFont typeface="Wingdings" panose="05000000000000000000" pitchFamily="2" charset="2"/>
              <a:buChar char="ü"/>
            </a:pPr>
            <a:r>
              <a:rPr lang="en-IN" sz="2000" dirty="0"/>
              <a:t>Visual studio code :- https://</a:t>
            </a:r>
            <a:r>
              <a:rPr lang="en-IN" sz="2000" dirty="0" err="1"/>
              <a:t>code.visualstudio.com</a:t>
            </a:r>
            <a:r>
              <a:rPr lang="en-IN" sz="2000" dirty="0"/>
              <a:t>/learn</a:t>
            </a:r>
          </a:p>
          <a:p>
            <a:pPr>
              <a:buFont typeface="Wingdings" panose="05000000000000000000" pitchFamily="2" charset="2"/>
              <a:buChar char="ü"/>
            </a:pPr>
            <a:r>
              <a:rPr lang="fr-FR" sz="2000" dirty="0"/>
              <a:t>KNN documentation:- https://</a:t>
            </a:r>
            <a:r>
              <a:rPr lang="fr-FR" sz="2000" dirty="0" err="1"/>
              <a:t>scikitlearn.org</a:t>
            </a:r>
            <a:r>
              <a:rPr lang="fr-FR" sz="2000" dirty="0"/>
              <a:t>/stable/modules/</a:t>
            </a:r>
            <a:r>
              <a:rPr lang="fr-FR" sz="2000" dirty="0" err="1"/>
              <a:t>generated</a:t>
            </a:r>
            <a:r>
              <a:rPr lang="fr-FR" sz="2000" dirty="0"/>
              <a:t>/</a:t>
            </a:r>
            <a:r>
              <a:rPr lang="fr-FR" sz="2000" dirty="0" err="1"/>
              <a:t>sklearn.neighbors.KNeighbors</a:t>
            </a:r>
            <a:r>
              <a:rPr lang="fr-FR" sz="2000" dirty="0"/>
              <a:t> </a:t>
            </a:r>
            <a:r>
              <a:rPr lang="fr-FR" sz="2000" dirty="0" err="1"/>
              <a:t>Classifier.html</a:t>
            </a:r>
            <a:endParaRPr lang="en-IN" sz="2000" dirty="0"/>
          </a:p>
        </p:txBody>
      </p:sp>
    </p:spTree>
    <p:extLst>
      <p:ext uri="{BB962C8B-B14F-4D97-AF65-F5344CB8AC3E}">
        <p14:creationId xmlns:p14="http://schemas.microsoft.com/office/powerpoint/2010/main" val="70370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A0BC22BC-C14E-B21C-4F87-2DB5C34B759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818B15A-0819-671B-1EC5-18A63EDAEB41}"/>
              </a:ext>
            </a:extLst>
          </p:cNvPr>
          <p:cNvSpPr>
            <a:spLocks noGrp="1"/>
          </p:cNvSpPr>
          <p:nvPr>
            <p:ph idx="1"/>
          </p:nvPr>
        </p:nvSpPr>
        <p:spPr>
          <a:xfrm>
            <a:off x="838200" y="463826"/>
            <a:ext cx="10515600" cy="5713137"/>
          </a:xfrm>
        </p:spPr>
        <p:txBody>
          <a:bodyPr>
            <a:normAutofit/>
          </a:bodyPr>
          <a:lstStyle/>
          <a:p>
            <a:pPr marL="0" indent="0" algn="ctr">
              <a:buNone/>
            </a:pPr>
            <a:endParaRPr lang="en-US" sz="6000" b="1" dirty="0">
              <a:latin typeface="Alasassy Caps" panose="020F0502020204030204" pitchFamily="2" charset="0"/>
            </a:endParaRPr>
          </a:p>
          <a:p>
            <a:pPr marL="0" indent="0" algn="ctr">
              <a:buNone/>
            </a:pPr>
            <a:endParaRPr lang="en-US" sz="6000" b="1" dirty="0">
              <a:latin typeface="Alasassy Caps" panose="020F0502020204030204" pitchFamily="2" charset="0"/>
            </a:endParaRPr>
          </a:p>
        </p:txBody>
      </p:sp>
      <p:sp>
        <p:nvSpPr>
          <p:cNvPr id="8" name="Rectangle 7">
            <a:extLst>
              <a:ext uri="{FF2B5EF4-FFF2-40B4-BE49-F238E27FC236}">
                <a16:creationId xmlns:a16="http://schemas.microsoft.com/office/drawing/2014/main" id="{8BB90169-DED8-D523-8E21-7C4CE8E68D3E}"/>
              </a:ext>
            </a:extLst>
          </p:cNvPr>
          <p:cNvSpPr/>
          <p:nvPr/>
        </p:nvSpPr>
        <p:spPr>
          <a:xfrm>
            <a:off x="4102890" y="2649283"/>
            <a:ext cx="398621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Amasis MT Pro Black" panose="020F0502020204030204" pitchFamily="18" charset="0"/>
              </a:rPr>
              <a:t>Thank You</a:t>
            </a:r>
            <a:endParaRPr lang="en-IN"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611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11CA-D63E-3131-3986-9B2EA19E8C64}"/>
              </a:ext>
            </a:extLst>
          </p:cNvPr>
          <p:cNvSpPr>
            <a:spLocks noGrp="1"/>
          </p:cNvSpPr>
          <p:nvPr>
            <p:ph type="title"/>
          </p:nvPr>
        </p:nvSpPr>
        <p:spPr>
          <a:xfrm>
            <a:off x="838200" y="365125"/>
            <a:ext cx="10515600" cy="973345"/>
          </a:xfrm>
        </p:spPr>
        <p:txBody>
          <a:bodyPr/>
          <a:lstStyle/>
          <a:p>
            <a:r>
              <a:rPr lang="en-US" b="1" dirty="0">
                <a:solidFill>
                  <a:schemeClr val="accent2">
                    <a:lumMod val="50000"/>
                  </a:schemeClr>
                </a:solidFill>
                <a:latin typeface="+mn-lt"/>
              </a:rPr>
              <a:t>Contents</a:t>
            </a:r>
            <a:endParaRPr lang="en-IN" b="1" dirty="0">
              <a:solidFill>
                <a:schemeClr val="accent2">
                  <a:lumMod val="50000"/>
                </a:schemeClr>
              </a:solidFill>
              <a:latin typeface="+mn-lt"/>
            </a:endParaRPr>
          </a:p>
        </p:txBody>
      </p:sp>
      <p:sp>
        <p:nvSpPr>
          <p:cNvPr id="3" name="Content Placeholder 2">
            <a:extLst>
              <a:ext uri="{FF2B5EF4-FFF2-40B4-BE49-F238E27FC236}">
                <a16:creationId xmlns:a16="http://schemas.microsoft.com/office/drawing/2014/main" id="{7DA342CF-383E-AE3A-6BD7-1CB665523470}"/>
              </a:ext>
            </a:extLst>
          </p:cNvPr>
          <p:cNvSpPr>
            <a:spLocks noGrp="1"/>
          </p:cNvSpPr>
          <p:nvPr>
            <p:ph idx="1"/>
          </p:nvPr>
        </p:nvSpPr>
        <p:spPr>
          <a:xfrm>
            <a:off x="838200" y="1669774"/>
            <a:ext cx="10515600" cy="5075583"/>
          </a:xfrm>
        </p:spPr>
        <p:txBody>
          <a:bodyPr/>
          <a:lstStyle/>
          <a:p>
            <a:pPr marL="514350" indent="-514350">
              <a:buFont typeface="+mj-lt"/>
              <a:buAutoNum type="arabicPeriod"/>
            </a:pPr>
            <a:r>
              <a:rPr lang="en-US" dirty="0"/>
              <a:t>Project Architecture</a:t>
            </a:r>
          </a:p>
          <a:p>
            <a:pPr marL="514350" indent="-514350">
              <a:buFont typeface="+mj-lt"/>
              <a:buAutoNum type="arabicPeriod"/>
            </a:pPr>
            <a:r>
              <a:rPr lang="en-US" dirty="0"/>
              <a:t>Introduction</a:t>
            </a:r>
          </a:p>
          <a:p>
            <a:pPr marL="514350" indent="-514350">
              <a:buFont typeface="+mj-lt"/>
              <a:buAutoNum type="arabicPeriod"/>
            </a:pPr>
            <a:r>
              <a:rPr lang="en-US" dirty="0"/>
              <a:t>Data set Details</a:t>
            </a:r>
          </a:p>
          <a:p>
            <a:pPr marL="514350" indent="-514350">
              <a:buFont typeface="+mj-lt"/>
              <a:buAutoNum type="arabicPeriod"/>
            </a:pPr>
            <a:r>
              <a:rPr lang="en-US" dirty="0"/>
              <a:t>Data preprocessing and EDA</a:t>
            </a:r>
          </a:p>
          <a:p>
            <a:pPr marL="514350" indent="-514350">
              <a:buFont typeface="+mj-lt"/>
              <a:buAutoNum type="arabicPeriod"/>
            </a:pPr>
            <a:r>
              <a:rPr lang="en-US" dirty="0"/>
              <a:t>Visualization</a:t>
            </a:r>
          </a:p>
          <a:p>
            <a:pPr marL="514350" indent="-514350">
              <a:buFont typeface="+mj-lt"/>
              <a:buAutoNum type="arabicPeriod"/>
            </a:pPr>
            <a:r>
              <a:rPr lang="en-US" dirty="0"/>
              <a:t>Details about recommendation techniques</a:t>
            </a:r>
          </a:p>
          <a:p>
            <a:pPr marL="514350" indent="-514350">
              <a:buFont typeface="+mj-lt"/>
              <a:buAutoNum type="arabicPeriod"/>
            </a:pPr>
            <a:r>
              <a:rPr lang="en-US" dirty="0"/>
              <a:t>Model Evaluation</a:t>
            </a:r>
          </a:p>
          <a:p>
            <a:pPr marL="514350" indent="-514350">
              <a:buFont typeface="+mj-lt"/>
              <a:buAutoNum type="arabicPeriod"/>
            </a:pPr>
            <a:r>
              <a:rPr lang="en-US" dirty="0"/>
              <a:t>Deployment</a:t>
            </a:r>
          </a:p>
          <a:p>
            <a:pPr marL="514350" indent="-514350">
              <a:buFont typeface="+mj-lt"/>
              <a:buAutoNum type="arabicPeriod"/>
            </a:pPr>
            <a:r>
              <a:rPr lang="en-US" dirty="0"/>
              <a:t>Reference</a:t>
            </a:r>
          </a:p>
          <a:p>
            <a:pPr marL="514350" indent="-514350">
              <a:buFont typeface="+mj-lt"/>
              <a:buAutoNum type="arabicPeriod"/>
            </a:pPr>
            <a:endParaRPr lang="en-IN" dirty="0"/>
          </a:p>
        </p:txBody>
      </p:sp>
    </p:spTree>
    <p:extLst>
      <p:ext uri="{BB962C8B-B14F-4D97-AF65-F5344CB8AC3E}">
        <p14:creationId xmlns:p14="http://schemas.microsoft.com/office/powerpoint/2010/main" val="238787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7260-9DBE-C4EB-C288-34ED86B6B16D}"/>
              </a:ext>
            </a:extLst>
          </p:cNvPr>
          <p:cNvSpPr>
            <a:spLocks noGrp="1"/>
          </p:cNvSpPr>
          <p:nvPr>
            <p:ph type="title"/>
          </p:nvPr>
        </p:nvSpPr>
        <p:spPr>
          <a:xfrm>
            <a:off x="149290" y="1604866"/>
            <a:ext cx="3946849" cy="1399591"/>
          </a:xfrm>
          <a:noFill/>
        </p:spPr>
        <p:txBody>
          <a:bodyPr vert="horz" lIns="91440" tIns="45720" rIns="91440" bIns="45720" rtlCol="0" anchor="ctr">
            <a:normAutofit fontScale="90000"/>
          </a:bodyPr>
          <a:lstStyle/>
          <a:p>
            <a:pPr algn="ctr"/>
            <a:r>
              <a:rPr lang="en-US" sz="3600" b="1" kern="1200" dirty="0">
                <a:solidFill>
                  <a:srgbClr val="FFFFFF"/>
                </a:solidFill>
                <a:latin typeface="+mj-lt"/>
                <a:ea typeface="+mj-ea"/>
                <a:cs typeface="+mj-cs"/>
              </a:rPr>
              <a:t>1. Project Architecture</a:t>
            </a:r>
            <a:endParaRPr lang="en-US" sz="3600" kern="1200" dirty="0">
              <a:solidFill>
                <a:srgbClr val="FFFFFF"/>
              </a:solidFill>
              <a:latin typeface="+mj-lt"/>
              <a:ea typeface="+mj-ea"/>
              <a:cs typeface="+mj-cs"/>
            </a:endParaRPr>
          </a:p>
        </p:txBody>
      </p:sp>
      <p:pic>
        <p:nvPicPr>
          <p:cNvPr id="9" name="Content Placeholder 8" descr="A screenshot of a computer&#10;&#10;Description automatically generated">
            <a:extLst>
              <a:ext uri="{FF2B5EF4-FFF2-40B4-BE49-F238E27FC236}">
                <a16:creationId xmlns:a16="http://schemas.microsoft.com/office/drawing/2014/main" id="{15DCC6BE-F453-72FB-58F5-2356128772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1278" y="1"/>
            <a:ext cx="7388942" cy="6740012"/>
          </a:xfrm>
        </p:spPr>
      </p:pic>
    </p:spTree>
    <p:extLst>
      <p:ext uri="{BB962C8B-B14F-4D97-AF65-F5344CB8AC3E}">
        <p14:creationId xmlns:p14="http://schemas.microsoft.com/office/powerpoint/2010/main" val="339522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3DF3-483C-2765-6C9D-178EE3E58AA4}"/>
              </a:ext>
            </a:extLst>
          </p:cNvPr>
          <p:cNvSpPr>
            <a:spLocks noGrp="1"/>
          </p:cNvSpPr>
          <p:nvPr>
            <p:ph type="title"/>
          </p:nvPr>
        </p:nvSpPr>
        <p:spPr>
          <a:xfrm>
            <a:off x="655012" y="625152"/>
            <a:ext cx="4308874" cy="886407"/>
          </a:xfrm>
        </p:spPr>
        <p:txBody>
          <a:bodyPr vert="horz" lIns="91440" tIns="45720" rIns="91440" bIns="45720" rtlCol="0" anchor="ctr">
            <a:normAutofit fontScale="90000"/>
          </a:bodyPr>
          <a:lstStyle/>
          <a:p>
            <a:br>
              <a:rPr lang="en-US" sz="3300" dirty="0">
                <a:solidFill>
                  <a:schemeClr val="accent2">
                    <a:lumMod val="50000"/>
                  </a:schemeClr>
                </a:solidFill>
                <a:latin typeface="+mn-lt"/>
              </a:rPr>
            </a:br>
            <a:r>
              <a:rPr lang="en-US" sz="3300" dirty="0">
                <a:solidFill>
                  <a:schemeClr val="accent2">
                    <a:lumMod val="50000"/>
                  </a:schemeClr>
                </a:solidFill>
                <a:latin typeface="+mn-lt"/>
              </a:rPr>
              <a:t>2.</a:t>
            </a:r>
            <a:r>
              <a:rPr lang="en-US" sz="3300" b="1" dirty="0">
                <a:solidFill>
                  <a:schemeClr val="accent2">
                    <a:lumMod val="50000"/>
                  </a:schemeClr>
                </a:solidFill>
                <a:latin typeface="+mn-lt"/>
              </a:rPr>
              <a:t> Introduction</a:t>
            </a:r>
            <a:br>
              <a:rPr lang="en-US" sz="3300" dirty="0"/>
            </a:br>
            <a:endParaRPr lang="en-US" sz="3300" dirty="0"/>
          </a:p>
        </p:txBody>
      </p:sp>
      <p:sp>
        <p:nvSpPr>
          <p:cNvPr id="4" name="Text Placeholder 3">
            <a:extLst>
              <a:ext uri="{FF2B5EF4-FFF2-40B4-BE49-F238E27FC236}">
                <a16:creationId xmlns:a16="http://schemas.microsoft.com/office/drawing/2014/main" id="{22D73E51-6D42-BDCD-19ED-135ACABA80DD}"/>
              </a:ext>
            </a:extLst>
          </p:cNvPr>
          <p:cNvSpPr>
            <a:spLocks noGrp="1"/>
          </p:cNvSpPr>
          <p:nvPr>
            <p:ph type="body" sz="half" idx="2"/>
          </p:nvPr>
        </p:nvSpPr>
        <p:spPr>
          <a:xfrm>
            <a:off x="1156996" y="2127380"/>
            <a:ext cx="10655559" cy="4366727"/>
          </a:xfrm>
        </p:spPr>
        <p:txBody>
          <a:bodyPr vert="horz" lIns="91440" tIns="45720" rIns="91440" bIns="45720" rtlCol="0" anchor="ctr">
            <a:noAutofit/>
          </a:bodyPr>
          <a:lstStyle/>
          <a:p>
            <a:pPr algn="l"/>
            <a:r>
              <a:rPr lang="en-US" sz="2400" b="0" i="0" dirty="0">
                <a:solidFill>
                  <a:srgbClr val="222222"/>
                </a:solidFill>
                <a:effectLst/>
                <a:latin typeface="Arial" panose="020B0604020202020204" pitchFamily="34" charset="0"/>
              </a:rPr>
              <a:t>A Music Recommendation System revolutionizes the music listening experience by offering personalized song suggestions, utilizing algorithms that analyze user preferences and behaviors. By processing individual interactions and historical data, the system curates tailored playlists, introducing users to new artists and tracks aligned with their tastes. This not only enhances user satisfaction but also fosters a deeper connection between listeners and their music libraries, creating a more engaging and enjoyable musical journey.</a:t>
            </a:r>
          </a:p>
          <a:p>
            <a:br>
              <a:rPr lang="en-US" sz="2400" b="0" i="0" dirty="0">
                <a:solidFill>
                  <a:srgbClr val="222222"/>
                </a:solidFill>
                <a:effectLst/>
                <a:latin typeface="Arial" panose="020B0604020202020204" pitchFamily="34" charset="0"/>
              </a:rPr>
            </a:br>
            <a:endParaRPr lang="en-US" sz="2000" dirty="0"/>
          </a:p>
        </p:txBody>
      </p:sp>
    </p:spTree>
    <p:extLst>
      <p:ext uri="{BB962C8B-B14F-4D97-AF65-F5344CB8AC3E}">
        <p14:creationId xmlns:p14="http://schemas.microsoft.com/office/powerpoint/2010/main" val="73364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4A23-21C0-3B98-E61B-F55389DFE058}"/>
              </a:ext>
            </a:extLst>
          </p:cNvPr>
          <p:cNvSpPr>
            <a:spLocks noGrp="1"/>
          </p:cNvSpPr>
          <p:nvPr>
            <p:ph type="title"/>
          </p:nvPr>
        </p:nvSpPr>
        <p:spPr>
          <a:xfrm>
            <a:off x="387970" y="2648607"/>
            <a:ext cx="5340169" cy="1160759"/>
          </a:xfrm>
        </p:spPr>
        <p:txBody>
          <a:bodyPr>
            <a:noAutofit/>
          </a:bodyPr>
          <a:lstStyle/>
          <a:p>
            <a:r>
              <a:rPr lang="en-US" sz="4400" b="1" dirty="0">
                <a:solidFill>
                  <a:schemeClr val="accent2">
                    <a:lumMod val="50000"/>
                  </a:schemeClr>
                </a:solidFill>
                <a:latin typeface="+mn-lt"/>
              </a:rPr>
              <a:t>3</a:t>
            </a:r>
            <a:r>
              <a:rPr lang="en-US" sz="4400" dirty="0">
                <a:solidFill>
                  <a:schemeClr val="accent2">
                    <a:lumMod val="50000"/>
                  </a:schemeClr>
                </a:solidFill>
                <a:latin typeface="+mn-lt"/>
              </a:rPr>
              <a:t>.</a:t>
            </a:r>
            <a:r>
              <a:rPr lang="en-US" sz="4400" b="1" dirty="0">
                <a:solidFill>
                  <a:schemeClr val="accent2">
                    <a:lumMod val="50000"/>
                  </a:schemeClr>
                </a:solidFill>
                <a:latin typeface="+mn-lt"/>
              </a:rPr>
              <a:t> Datasets Details</a:t>
            </a:r>
            <a:endParaRPr lang="en-IN" sz="4400" dirty="0"/>
          </a:p>
        </p:txBody>
      </p:sp>
      <p:graphicFrame>
        <p:nvGraphicFramePr>
          <p:cNvPr id="5" name="Table 4">
            <a:extLst>
              <a:ext uri="{FF2B5EF4-FFF2-40B4-BE49-F238E27FC236}">
                <a16:creationId xmlns:a16="http://schemas.microsoft.com/office/drawing/2014/main" id="{48008363-B756-45B1-C752-D7C3A1A0A1A0}"/>
              </a:ext>
            </a:extLst>
          </p:cNvPr>
          <p:cNvGraphicFramePr>
            <a:graphicFrameLocks noGrp="1"/>
          </p:cNvGraphicFramePr>
          <p:nvPr>
            <p:extLst>
              <p:ext uri="{D42A27DB-BD31-4B8C-83A1-F6EECF244321}">
                <p14:modId xmlns:p14="http://schemas.microsoft.com/office/powerpoint/2010/main" val="3026195788"/>
              </p:ext>
            </p:extLst>
          </p:nvPr>
        </p:nvGraphicFramePr>
        <p:xfrm>
          <a:off x="6463862" y="283778"/>
          <a:ext cx="5340170" cy="6358759"/>
        </p:xfrm>
        <a:graphic>
          <a:graphicData uri="http://schemas.openxmlformats.org/drawingml/2006/table">
            <a:tbl>
              <a:tblPr firstRow="1" bandRow="1">
                <a:tableStyleId>{5C22544A-7EE6-4342-B048-85BDC9FD1C3A}</a:tableStyleId>
              </a:tblPr>
              <a:tblGrid>
                <a:gridCol w="4906974">
                  <a:extLst>
                    <a:ext uri="{9D8B030D-6E8A-4147-A177-3AD203B41FA5}">
                      <a16:colId xmlns:a16="http://schemas.microsoft.com/office/drawing/2014/main" val="3209380241"/>
                    </a:ext>
                  </a:extLst>
                </a:gridCol>
                <a:gridCol w="216598">
                  <a:extLst>
                    <a:ext uri="{9D8B030D-6E8A-4147-A177-3AD203B41FA5}">
                      <a16:colId xmlns:a16="http://schemas.microsoft.com/office/drawing/2014/main" val="1678329312"/>
                    </a:ext>
                  </a:extLst>
                </a:gridCol>
                <a:gridCol w="216598">
                  <a:extLst>
                    <a:ext uri="{9D8B030D-6E8A-4147-A177-3AD203B41FA5}">
                      <a16:colId xmlns:a16="http://schemas.microsoft.com/office/drawing/2014/main" val="3592836883"/>
                    </a:ext>
                  </a:extLst>
                </a:gridCol>
              </a:tblGrid>
              <a:tr h="1853982">
                <a:tc>
                  <a:txBody>
                    <a:bodyPr/>
                    <a:lstStyle/>
                    <a:p>
                      <a:pPr algn="ctr"/>
                      <a:r>
                        <a:rPr lang="en-US" sz="2400" b="0" dirty="0"/>
                        <a:t>Book Dataset</a:t>
                      </a:r>
                    </a:p>
                    <a:p>
                      <a:pPr marL="342900" indent="-342900" algn="ctr">
                        <a:buFont typeface="Wingdings" panose="05000000000000000000" pitchFamily="2" charset="2"/>
                        <a:buChar char="§"/>
                      </a:pPr>
                      <a:r>
                        <a:rPr lang="en-US" sz="1600" b="0" dirty="0"/>
                        <a:t>No. of rows : </a:t>
                      </a:r>
                      <a:r>
                        <a:rPr lang="en-IN" sz="1600" b="1" dirty="0"/>
                        <a:t>114000</a:t>
                      </a:r>
                      <a:endParaRPr lang="en-US" sz="1600" b="1" dirty="0"/>
                    </a:p>
                    <a:p>
                      <a:pPr marL="342900" indent="-342900" algn="ctr">
                        <a:buFont typeface="Wingdings" panose="05000000000000000000" pitchFamily="2" charset="2"/>
                        <a:buChar char="§"/>
                      </a:pPr>
                      <a:r>
                        <a:rPr lang="en-US" sz="1600" b="0" dirty="0"/>
                        <a:t>NO. of columns : 20</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70516882"/>
                  </a:ext>
                </a:extLst>
              </a:tr>
              <a:tr h="4504777">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613018054"/>
                  </a:ext>
                </a:extLst>
              </a:tr>
            </a:tbl>
          </a:graphicData>
        </a:graphic>
      </p:graphicFrame>
      <p:pic>
        <p:nvPicPr>
          <p:cNvPr id="4" name="Picture 3">
            <a:extLst>
              <a:ext uri="{FF2B5EF4-FFF2-40B4-BE49-F238E27FC236}">
                <a16:creationId xmlns:a16="http://schemas.microsoft.com/office/drawing/2014/main" id="{F3A32A36-F5AF-F39C-7327-DAC1EDE89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154" y="2221842"/>
            <a:ext cx="3949406" cy="4420695"/>
          </a:xfrm>
          <a:prstGeom prst="rect">
            <a:avLst/>
          </a:prstGeom>
        </p:spPr>
      </p:pic>
    </p:spTree>
    <p:extLst>
      <p:ext uri="{BB962C8B-B14F-4D97-AF65-F5344CB8AC3E}">
        <p14:creationId xmlns:p14="http://schemas.microsoft.com/office/powerpoint/2010/main" val="147165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786FEFBD-85BC-88C6-98E6-CA4D4D3DB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DA08BB-7A60-99F1-3407-DBC935721394}"/>
              </a:ext>
            </a:extLst>
          </p:cNvPr>
          <p:cNvSpPr>
            <a:spLocks noGrp="1"/>
          </p:cNvSpPr>
          <p:nvPr>
            <p:ph type="ctrTitle"/>
          </p:nvPr>
        </p:nvSpPr>
        <p:spPr>
          <a:xfrm>
            <a:off x="1497562" y="442602"/>
            <a:ext cx="8991600" cy="1645920"/>
          </a:xfrm>
        </p:spPr>
        <p:txBody>
          <a:bodyPr/>
          <a:lstStyle/>
          <a:p>
            <a:r>
              <a:rPr lang="en-US" b="1" dirty="0">
                <a:solidFill>
                  <a:schemeClr val="accent2">
                    <a:lumMod val="50000"/>
                  </a:schemeClr>
                </a:solidFill>
                <a:latin typeface="+mn-lt"/>
              </a:rPr>
              <a:t>4. Data preprocessing and EDA</a:t>
            </a:r>
            <a:endParaRPr lang="en-IN" b="1" dirty="0">
              <a:solidFill>
                <a:schemeClr val="accent2">
                  <a:lumMod val="50000"/>
                </a:schemeClr>
              </a:solidFill>
              <a:latin typeface="+mn-lt"/>
            </a:endParaRPr>
          </a:p>
        </p:txBody>
      </p:sp>
      <p:sp>
        <p:nvSpPr>
          <p:cNvPr id="3" name="Subtitle 2">
            <a:extLst>
              <a:ext uri="{FF2B5EF4-FFF2-40B4-BE49-F238E27FC236}">
                <a16:creationId xmlns:a16="http://schemas.microsoft.com/office/drawing/2014/main" id="{2DEFB416-E6CA-1485-145E-5DE963567A8F}"/>
              </a:ext>
            </a:extLst>
          </p:cNvPr>
          <p:cNvSpPr>
            <a:spLocks noGrp="1"/>
          </p:cNvSpPr>
          <p:nvPr>
            <p:ph type="subTitle" idx="1"/>
          </p:nvPr>
        </p:nvSpPr>
        <p:spPr>
          <a:xfrm>
            <a:off x="1194318" y="3256383"/>
            <a:ext cx="10011748" cy="2080727"/>
          </a:xfrm>
        </p:spPr>
        <p:txBody>
          <a:bodyPr>
            <a:noAutofit/>
          </a:bodyPr>
          <a:lstStyle/>
          <a:p>
            <a:r>
              <a:rPr lang="en-US" sz="2400" b="0" i="0" dirty="0">
                <a:solidFill>
                  <a:srgbClr val="222222"/>
                </a:solidFill>
                <a:effectLst/>
                <a:latin typeface="Arial" panose="020B0604020202020204" pitchFamily="34" charset="0"/>
              </a:rPr>
              <a:t>Music data preprocessing readies the data for analysis by converting audio files, extracting key features, and addressing data issues. Exploratory Data Analysis (EDA) involves visualizing patterns and relationships in the data. Both are essential to uncover insights and make informed decisions in music data analysis.</a:t>
            </a:r>
            <a:br>
              <a:rPr lang="en-US" sz="2400" dirty="0"/>
            </a:br>
            <a:endParaRPr lang="en-IN" sz="2400" dirty="0"/>
          </a:p>
        </p:txBody>
      </p:sp>
    </p:spTree>
    <p:extLst>
      <p:ext uri="{BB962C8B-B14F-4D97-AF65-F5344CB8AC3E}">
        <p14:creationId xmlns:p14="http://schemas.microsoft.com/office/powerpoint/2010/main" val="88778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3E6B-3FEA-4DF1-57A3-7567384B0D4F}"/>
              </a:ext>
            </a:extLst>
          </p:cNvPr>
          <p:cNvSpPr>
            <a:spLocks noGrp="1"/>
          </p:cNvSpPr>
          <p:nvPr>
            <p:ph type="title"/>
          </p:nvPr>
        </p:nvSpPr>
        <p:spPr>
          <a:xfrm>
            <a:off x="1046746" y="586822"/>
            <a:ext cx="3560252" cy="1645920"/>
          </a:xfrm>
        </p:spPr>
        <p:txBody>
          <a:bodyPr>
            <a:normAutofit fontScale="90000"/>
          </a:bodyPr>
          <a:lstStyle/>
          <a:p>
            <a:r>
              <a:rPr lang="en-US" sz="3200" b="1" dirty="0">
                <a:solidFill>
                  <a:schemeClr val="accent2">
                    <a:lumMod val="50000"/>
                  </a:schemeClr>
                </a:solidFill>
                <a:latin typeface="+mn-lt"/>
              </a:rPr>
              <a:t>Final Dataset Details</a:t>
            </a:r>
            <a:endParaRPr lang="en-IN" sz="3200" b="1" dirty="0">
              <a:solidFill>
                <a:schemeClr val="accent2">
                  <a:lumMod val="50000"/>
                </a:schemeClr>
              </a:solidFill>
              <a:latin typeface="+mn-lt"/>
            </a:endParaRPr>
          </a:p>
        </p:txBody>
      </p:sp>
      <p:pic>
        <p:nvPicPr>
          <p:cNvPr id="4" name="Content Placeholder 3">
            <a:extLst>
              <a:ext uri="{FF2B5EF4-FFF2-40B4-BE49-F238E27FC236}">
                <a16:creationId xmlns:a16="http://schemas.microsoft.com/office/drawing/2014/main" id="{8532D7EA-8DFD-E243-123C-95B9AEC72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331" y="3047214"/>
            <a:ext cx="9437337" cy="2971716"/>
          </a:xfrm>
        </p:spPr>
      </p:pic>
      <p:sp>
        <p:nvSpPr>
          <p:cNvPr id="7" name="TextBox 6">
            <a:extLst>
              <a:ext uri="{FF2B5EF4-FFF2-40B4-BE49-F238E27FC236}">
                <a16:creationId xmlns:a16="http://schemas.microsoft.com/office/drawing/2014/main" id="{FD5BCD80-2C93-5730-F8A1-C4C544219C46}"/>
              </a:ext>
            </a:extLst>
          </p:cNvPr>
          <p:cNvSpPr txBox="1"/>
          <p:nvPr/>
        </p:nvSpPr>
        <p:spPr>
          <a:xfrm>
            <a:off x="5407378" y="394119"/>
            <a:ext cx="4863704" cy="2031325"/>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After applying preprocessing </a:t>
            </a:r>
            <a:r>
              <a:rPr lang="en-US" b="1" dirty="0">
                <a:latin typeface="Times New Roman" panose="02020603050405020304" pitchFamily="18" charset="0"/>
                <a:cs typeface="Times New Roman" panose="02020603050405020304" pitchFamily="18" charset="0"/>
              </a:rPr>
              <a:t>on </a:t>
            </a:r>
            <a:r>
              <a:rPr lang="en-US" sz="1800" b="1" dirty="0">
                <a:latin typeface="Times New Roman" panose="02020603050405020304" pitchFamily="18" charset="0"/>
                <a:cs typeface="Times New Roman" panose="02020603050405020304" pitchFamily="18" charset="0"/>
              </a:rPr>
              <a:t>dataset,</a:t>
            </a:r>
          </a:p>
          <a:p>
            <a:r>
              <a:rPr lang="en-US" sz="1800" b="1"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Track_id</a:t>
            </a:r>
            <a:r>
              <a:rPr lang="en-US" dirty="0">
                <a:latin typeface="Times New Roman" panose="02020603050405020304" pitchFamily="18" charset="0"/>
                <a:cs typeface="Times New Roman" panose="02020603050405020304" pitchFamily="18" charset="0"/>
              </a:rPr>
              <a:t>        :   Number of unique entries: 89740 </a:t>
            </a:r>
          </a:p>
          <a:p>
            <a:r>
              <a:rPr lang="en-US" dirty="0">
                <a:latin typeface="Times New Roman" panose="02020603050405020304" pitchFamily="18" charset="0"/>
                <a:cs typeface="Times New Roman" panose="02020603050405020304" pitchFamily="18" charset="0"/>
              </a:rPr>
              <a:t>Artists            :   Number of unique entries: 31437</a:t>
            </a:r>
          </a:p>
          <a:p>
            <a:r>
              <a:rPr lang="en-US" dirty="0" err="1">
                <a:latin typeface="Times New Roman" panose="02020603050405020304" pitchFamily="18" charset="0"/>
                <a:cs typeface="Times New Roman" panose="02020603050405020304" pitchFamily="18" charset="0"/>
              </a:rPr>
              <a:t>Album_name</a:t>
            </a:r>
            <a:r>
              <a:rPr lang="en-US" dirty="0">
                <a:latin typeface="Times New Roman" panose="02020603050405020304" pitchFamily="18" charset="0"/>
                <a:cs typeface="Times New Roman" panose="02020603050405020304" pitchFamily="18" charset="0"/>
              </a:rPr>
              <a:t> :   Number of unique entries: 46589 </a:t>
            </a:r>
          </a:p>
          <a:p>
            <a:r>
              <a:rPr lang="en-US" dirty="0" err="1">
                <a:latin typeface="Times New Roman" panose="02020603050405020304" pitchFamily="18" charset="0"/>
                <a:cs typeface="Times New Roman" panose="02020603050405020304" pitchFamily="18" charset="0"/>
              </a:rPr>
              <a:t>Track_name</a:t>
            </a:r>
            <a:r>
              <a:rPr lang="en-US" dirty="0">
                <a:latin typeface="Times New Roman" panose="02020603050405020304" pitchFamily="18" charset="0"/>
                <a:cs typeface="Times New Roman" panose="02020603050405020304" pitchFamily="18" charset="0"/>
              </a:rPr>
              <a:t>   :   Number of unique entries: 73608 </a:t>
            </a:r>
          </a:p>
          <a:p>
            <a:r>
              <a:rPr lang="en-US" dirty="0" err="1">
                <a:latin typeface="Times New Roman" panose="02020603050405020304" pitchFamily="18" charset="0"/>
                <a:cs typeface="Times New Roman" panose="02020603050405020304" pitchFamily="18" charset="0"/>
              </a:rPr>
              <a:t>Track_genre</a:t>
            </a:r>
            <a:r>
              <a:rPr lang="en-US" dirty="0">
                <a:latin typeface="Times New Roman" panose="02020603050405020304" pitchFamily="18" charset="0"/>
                <a:cs typeface="Times New Roman" panose="02020603050405020304" pitchFamily="18" charset="0"/>
              </a:rPr>
              <a:t>   :   Number of unique entries: 114</a:t>
            </a:r>
          </a:p>
        </p:txBody>
      </p:sp>
    </p:spTree>
    <p:extLst>
      <p:ext uri="{BB962C8B-B14F-4D97-AF65-F5344CB8AC3E}">
        <p14:creationId xmlns:p14="http://schemas.microsoft.com/office/powerpoint/2010/main" val="39377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9065-DDA5-48EE-97A6-4E1025C5E5CD}"/>
              </a:ext>
            </a:extLst>
          </p:cNvPr>
          <p:cNvSpPr>
            <a:spLocks noGrp="1"/>
          </p:cNvSpPr>
          <p:nvPr>
            <p:ph type="title"/>
          </p:nvPr>
        </p:nvSpPr>
        <p:spPr>
          <a:xfrm>
            <a:off x="414131" y="414959"/>
            <a:ext cx="10515600" cy="1325563"/>
          </a:xfrm>
        </p:spPr>
        <p:txBody>
          <a:bodyPr/>
          <a:lstStyle/>
          <a:p>
            <a:r>
              <a:rPr lang="en-US" b="1" dirty="0">
                <a:solidFill>
                  <a:schemeClr val="accent2">
                    <a:lumMod val="50000"/>
                  </a:schemeClr>
                </a:solidFill>
                <a:latin typeface="+mn-lt"/>
              </a:rPr>
              <a:t>5</a:t>
            </a:r>
            <a:r>
              <a:rPr lang="en-US" sz="4400" dirty="0">
                <a:solidFill>
                  <a:schemeClr val="accent2">
                    <a:lumMod val="50000"/>
                  </a:schemeClr>
                </a:solidFill>
                <a:latin typeface="+mn-lt"/>
              </a:rPr>
              <a:t>.</a:t>
            </a:r>
            <a:r>
              <a:rPr lang="en-US" sz="4400" b="1" dirty="0">
                <a:solidFill>
                  <a:schemeClr val="accent2">
                    <a:lumMod val="50000"/>
                  </a:schemeClr>
                </a:solidFill>
                <a:latin typeface="+mn-lt"/>
              </a:rPr>
              <a:t> Visualization</a:t>
            </a:r>
            <a:endParaRPr lang="en-IN" dirty="0"/>
          </a:p>
        </p:txBody>
      </p:sp>
      <p:sp>
        <p:nvSpPr>
          <p:cNvPr id="6" name="Content Placeholder 2">
            <a:extLst>
              <a:ext uri="{FF2B5EF4-FFF2-40B4-BE49-F238E27FC236}">
                <a16:creationId xmlns:a16="http://schemas.microsoft.com/office/drawing/2014/main" id="{4FD72085-B9F7-A382-99F9-874004F957E8}"/>
              </a:ext>
            </a:extLst>
          </p:cNvPr>
          <p:cNvSpPr txBox="1">
            <a:spLocks/>
          </p:cNvSpPr>
          <p:nvPr/>
        </p:nvSpPr>
        <p:spPr>
          <a:xfrm>
            <a:off x="7023650" y="2659065"/>
            <a:ext cx="4751008" cy="4037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p>
          <a:p>
            <a:pPr marL="0" indent="0">
              <a:buFont typeface="Arial" panose="020B0604020202020204" pitchFamily="34" charset="0"/>
              <a:buNone/>
            </a:pPr>
            <a:endParaRPr lang="en-IN" sz="2000" dirty="0"/>
          </a:p>
        </p:txBody>
      </p:sp>
      <p:pic>
        <p:nvPicPr>
          <p:cNvPr id="5" name="Picture 4">
            <a:extLst>
              <a:ext uri="{FF2B5EF4-FFF2-40B4-BE49-F238E27FC236}">
                <a16:creationId xmlns:a16="http://schemas.microsoft.com/office/drawing/2014/main" id="{DBAC4809-39E8-1D55-B544-879322188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55" y="3429000"/>
            <a:ext cx="4237884" cy="3133291"/>
          </a:xfrm>
          <a:prstGeom prst="rect">
            <a:avLst/>
          </a:prstGeom>
        </p:spPr>
      </p:pic>
      <p:pic>
        <p:nvPicPr>
          <p:cNvPr id="8" name="Picture 7">
            <a:extLst>
              <a:ext uri="{FF2B5EF4-FFF2-40B4-BE49-F238E27FC236}">
                <a16:creationId xmlns:a16="http://schemas.microsoft.com/office/drawing/2014/main" id="{A2DCD7D5-4C52-B020-9EFC-57197770E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942" y="3599907"/>
            <a:ext cx="4036505" cy="2962384"/>
          </a:xfrm>
          <a:prstGeom prst="rect">
            <a:avLst/>
          </a:prstGeom>
        </p:spPr>
      </p:pic>
      <p:pic>
        <p:nvPicPr>
          <p:cNvPr id="10" name="Picture 9">
            <a:extLst>
              <a:ext uri="{FF2B5EF4-FFF2-40B4-BE49-F238E27FC236}">
                <a16:creationId xmlns:a16="http://schemas.microsoft.com/office/drawing/2014/main" id="{E23D1B10-B4F4-EFCD-DB0B-57F02493D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10" y="2142047"/>
            <a:ext cx="3165637" cy="2789437"/>
          </a:xfrm>
          <a:prstGeom prst="rect">
            <a:avLst/>
          </a:prstGeom>
        </p:spPr>
      </p:pic>
      <p:sp>
        <p:nvSpPr>
          <p:cNvPr id="11" name="TextBox 10">
            <a:extLst>
              <a:ext uri="{FF2B5EF4-FFF2-40B4-BE49-F238E27FC236}">
                <a16:creationId xmlns:a16="http://schemas.microsoft.com/office/drawing/2014/main" id="{63C951A6-8A1B-B193-1451-E2732574540E}"/>
              </a:ext>
            </a:extLst>
          </p:cNvPr>
          <p:cNvSpPr txBox="1"/>
          <p:nvPr/>
        </p:nvSpPr>
        <p:spPr>
          <a:xfrm>
            <a:off x="7989942" y="3230575"/>
            <a:ext cx="3350725" cy="369332"/>
          </a:xfrm>
          <a:prstGeom prst="rect">
            <a:avLst/>
          </a:prstGeom>
          <a:noFill/>
        </p:spPr>
        <p:txBody>
          <a:bodyPr wrap="none" rtlCol="0">
            <a:spAutoFit/>
          </a:bodyPr>
          <a:lstStyle/>
          <a:p>
            <a:r>
              <a:rPr lang="en-US" dirty="0"/>
              <a:t>Categories for the mood variable;</a:t>
            </a:r>
          </a:p>
        </p:txBody>
      </p:sp>
      <p:sp>
        <p:nvSpPr>
          <p:cNvPr id="12" name="TextBox 11">
            <a:extLst>
              <a:ext uri="{FF2B5EF4-FFF2-40B4-BE49-F238E27FC236}">
                <a16:creationId xmlns:a16="http://schemas.microsoft.com/office/drawing/2014/main" id="{756E9206-B8C9-89DA-46FE-FD10F3A1357B}"/>
              </a:ext>
            </a:extLst>
          </p:cNvPr>
          <p:cNvSpPr txBox="1"/>
          <p:nvPr/>
        </p:nvSpPr>
        <p:spPr>
          <a:xfrm>
            <a:off x="175888" y="3084199"/>
            <a:ext cx="1072834" cy="369332"/>
          </a:xfrm>
          <a:prstGeom prst="rect">
            <a:avLst/>
          </a:prstGeom>
          <a:noFill/>
        </p:spPr>
        <p:txBody>
          <a:bodyPr wrap="square" rtlCol="0">
            <a:spAutoFit/>
          </a:bodyPr>
          <a:lstStyle/>
          <a:p>
            <a:r>
              <a:rPr lang="en-US" dirty="0" err="1"/>
              <a:t>Histplot</a:t>
            </a:r>
            <a:r>
              <a:rPr lang="en-US" dirty="0"/>
              <a:t>;</a:t>
            </a:r>
          </a:p>
        </p:txBody>
      </p:sp>
      <p:sp>
        <p:nvSpPr>
          <p:cNvPr id="13" name="TextBox 12">
            <a:extLst>
              <a:ext uri="{FF2B5EF4-FFF2-40B4-BE49-F238E27FC236}">
                <a16:creationId xmlns:a16="http://schemas.microsoft.com/office/drawing/2014/main" id="{D68EBEE6-DC9E-73A8-1B03-556F5C9E1632}"/>
              </a:ext>
            </a:extLst>
          </p:cNvPr>
          <p:cNvSpPr txBox="1"/>
          <p:nvPr/>
        </p:nvSpPr>
        <p:spPr>
          <a:xfrm>
            <a:off x="4606382" y="1807419"/>
            <a:ext cx="926857" cy="369332"/>
          </a:xfrm>
          <a:prstGeom prst="rect">
            <a:avLst/>
          </a:prstGeom>
          <a:noFill/>
        </p:spPr>
        <p:txBody>
          <a:bodyPr wrap="none" rtlCol="0">
            <a:spAutoFit/>
          </a:bodyPr>
          <a:lstStyle/>
          <a:p>
            <a:r>
              <a:rPr lang="en-US" dirty="0" err="1"/>
              <a:t>Barplot</a:t>
            </a:r>
            <a:r>
              <a:rPr lang="en-US" dirty="0"/>
              <a:t>;</a:t>
            </a:r>
          </a:p>
        </p:txBody>
      </p:sp>
    </p:spTree>
    <p:extLst>
      <p:ext uri="{BB962C8B-B14F-4D97-AF65-F5344CB8AC3E}">
        <p14:creationId xmlns:p14="http://schemas.microsoft.com/office/powerpoint/2010/main" val="23448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60BB9082-B93B-EA64-175D-71EBBBE048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C4B81-6FC1-61DA-25B4-0449F021FCE2}"/>
              </a:ext>
            </a:extLst>
          </p:cNvPr>
          <p:cNvSpPr>
            <a:spLocks noGrp="1"/>
          </p:cNvSpPr>
          <p:nvPr>
            <p:ph idx="1"/>
          </p:nvPr>
        </p:nvSpPr>
        <p:spPr>
          <a:xfrm>
            <a:off x="744115" y="254904"/>
            <a:ext cx="5022203" cy="3551986"/>
          </a:xfrm>
        </p:spPr>
        <p:txBody>
          <a:bodyPr>
            <a:normAutofit/>
          </a:bodyPr>
          <a:lstStyle/>
          <a:p>
            <a:pPr>
              <a:buFont typeface="Wingdings" panose="05000000000000000000" pitchFamily="2" charset="2"/>
              <a:buChar char="v"/>
            </a:pPr>
            <a:r>
              <a:rPr lang="en-US" sz="2000" b="1" dirty="0"/>
              <a:t>Outliers</a:t>
            </a:r>
          </a:p>
          <a:p>
            <a:pPr marL="228600" lvl="1" indent="0">
              <a:buNone/>
            </a:pPr>
            <a:endParaRPr lang="en-US" sz="1600" b="1" dirty="0"/>
          </a:p>
          <a:p>
            <a:pPr lvl="1">
              <a:buFont typeface="Wingdings" panose="05000000000000000000" pitchFamily="2" charset="2"/>
              <a:buChar char="§"/>
            </a:pPr>
            <a:endParaRPr lang="en-US" sz="1600" b="1" dirty="0"/>
          </a:p>
          <a:p>
            <a:pPr marL="0" indent="0">
              <a:buNone/>
            </a:pPr>
            <a:endParaRPr lang="en-IN" sz="2000" dirty="0"/>
          </a:p>
        </p:txBody>
      </p:sp>
      <p:pic>
        <p:nvPicPr>
          <p:cNvPr id="4" name="Picture 3">
            <a:extLst>
              <a:ext uri="{FF2B5EF4-FFF2-40B4-BE49-F238E27FC236}">
                <a16:creationId xmlns:a16="http://schemas.microsoft.com/office/drawing/2014/main" id="{48B0A2CF-1243-2A9C-5C5C-7FB54B51F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37" y="2075566"/>
            <a:ext cx="5130181" cy="3687599"/>
          </a:xfrm>
          <a:prstGeom prst="rect">
            <a:avLst/>
          </a:prstGeom>
        </p:spPr>
      </p:pic>
      <p:pic>
        <p:nvPicPr>
          <p:cNvPr id="6" name="Picture 5">
            <a:extLst>
              <a:ext uri="{FF2B5EF4-FFF2-40B4-BE49-F238E27FC236}">
                <a16:creationId xmlns:a16="http://schemas.microsoft.com/office/drawing/2014/main" id="{C1BB2756-353F-8BF7-E0CF-14FDEBA8F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6912" y="2075566"/>
            <a:ext cx="5059315" cy="3687599"/>
          </a:xfrm>
          <a:prstGeom prst="rect">
            <a:avLst/>
          </a:prstGeom>
        </p:spPr>
      </p:pic>
      <p:sp>
        <p:nvSpPr>
          <p:cNvPr id="7" name="TextBox 6">
            <a:extLst>
              <a:ext uri="{FF2B5EF4-FFF2-40B4-BE49-F238E27FC236}">
                <a16:creationId xmlns:a16="http://schemas.microsoft.com/office/drawing/2014/main" id="{68E0AE48-8929-E60D-137F-72B31262D431}"/>
              </a:ext>
            </a:extLst>
          </p:cNvPr>
          <p:cNvSpPr txBox="1"/>
          <p:nvPr/>
        </p:nvSpPr>
        <p:spPr>
          <a:xfrm>
            <a:off x="1080770" y="703570"/>
            <a:ext cx="5576142" cy="923330"/>
          </a:xfrm>
          <a:prstGeom prst="rect">
            <a:avLst/>
          </a:prstGeom>
          <a:noFill/>
        </p:spPr>
        <p:txBody>
          <a:bodyPr wrap="none" rtlCol="0">
            <a:spAutoFit/>
          </a:bodyPr>
          <a:lstStyle/>
          <a:p>
            <a:pPr lvl="1">
              <a:buFont typeface="Wingdings" panose="05000000000000000000" pitchFamily="2" charset="2"/>
              <a:buChar char="§"/>
            </a:pPr>
            <a:r>
              <a:rPr lang="en-US" sz="1800" b="1" dirty="0"/>
              <a:t>There are many outliers in loudness column</a:t>
            </a:r>
          </a:p>
          <a:p>
            <a:pPr lvl="1">
              <a:buFont typeface="Wingdings" panose="05000000000000000000" pitchFamily="2" charset="2"/>
              <a:buChar char="§"/>
            </a:pPr>
            <a:r>
              <a:rPr lang="en-US" sz="1800" b="1" dirty="0"/>
              <a:t>Outliers are treated with mean value</a:t>
            </a:r>
          </a:p>
          <a:p>
            <a:endParaRPr lang="en-US" dirty="0"/>
          </a:p>
        </p:txBody>
      </p:sp>
    </p:spTree>
    <p:extLst>
      <p:ext uri="{BB962C8B-B14F-4D97-AF65-F5344CB8AC3E}">
        <p14:creationId xmlns:p14="http://schemas.microsoft.com/office/powerpoint/2010/main" val="37125784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1329</TotalTime>
  <Words>668</Words>
  <Application>Microsoft Macintosh PowerPoint</Application>
  <PresentationFormat>Widescreen</PresentationFormat>
  <Paragraphs>80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Agency FB</vt:lpstr>
      <vt:lpstr>Alasassy Caps</vt:lpstr>
      <vt:lpstr>Amasis MT Pro Black</vt:lpstr>
      <vt:lpstr>Arial</vt:lpstr>
      <vt:lpstr>Calibri</vt:lpstr>
      <vt:lpstr>Gill Sans MT</vt:lpstr>
      <vt:lpstr>Times New Roman</vt:lpstr>
      <vt:lpstr>Wingdings</vt:lpstr>
      <vt:lpstr>Parcel</vt:lpstr>
      <vt:lpstr>Music recommendations system</vt:lpstr>
      <vt:lpstr>Contents</vt:lpstr>
      <vt:lpstr>1. Project Architecture</vt:lpstr>
      <vt:lpstr> 2. Introduction </vt:lpstr>
      <vt:lpstr>3. Datasets Details</vt:lpstr>
      <vt:lpstr>4. Data preprocessing and EDA</vt:lpstr>
      <vt:lpstr>Final Dataset Details</vt:lpstr>
      <vt:lpstr>5. Visualization</vt:lpstr>
      <vt:lpstr>PowerPoint Presentation</vt:lpstr>
      <vt:lpstr>6. Recommendation Techniques</vt:lpstr>
      <vt:lpstr>PowerPoint Presentation</vt:lpstr>
      <vt:lpstr>PowerPoint Presentation</vt:lpstr>
      <vt:lpstr>Model evaluation</vt:lpstr>
      <vt:lpstr>8. Deployment</vt:lpstr>
      <vt:lpstr>Using Streamlit we have deployed our application</vt:lpstr>
      <vt:lpstr>8.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home</dc:creator>
  <cp:lastModifiedBy>George R</cp:lastModifiedBy>
  <cp:revision>41</cp:revision>
  <dcterms:created xsi:type="dcterms:W3CDTF">2024-01-30T19:00:55Z</dcterms:created>
  <dcterms:modified xsi:type="dcterms:W3CDTF">2024-02-09T12:47:34Z</dcterms:modified>
</cp:coreProperties>
</file>