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Gill Sans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GillSans-bold.fntdata"/><Relationship Id="rId25" Type="http://schemas.openxmlformats.org/officeDocument/2006/relationships/font" Target="fonts/GillSans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5811dbaec_6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a5811dbaec_6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5811dbaec_6_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a5811dbaec_6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5811dbaec_6_1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a5811dbaec_6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5811dbaec_6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a5811dbaec_6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5811dbaec_6_1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a5811dbaec_6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5811dbaec_6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a5811dbaec_6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5811dbaec_6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a5811dbaec_6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5811dbaec_6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a5811dbaec_6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5811dbaec_6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a5811dbaec_6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5811dbaec_6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a5811dbaec_6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5811dbaec_6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a5811dbaec_6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5811dbaec_6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a5811dbaec_6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5811dbaec_6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a5811dbaec_6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50"/>
              <a:buFont typeface="Gill Sans"/>
              <a:buNone/>
              <a:defRPr sz="285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" type="subTitle"/>
          </p:nvPr>
        </p:nvSpPr>
        <p:spPr>
          <a:xfrm>
            <a:off x="2021396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1pPr>
            <a:lvl2pPr lvl="1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3" name="Google Shape;133;p14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4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8" name="Google Shape;138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6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50"/>
              <a:buFont typeface="Gill Sans"/>
              <a:buNone/>
              <a:defRPr sz="285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1" type="body"/>
          </p:nvPr>
        </p:nvSpPr>
        <p:spPr>
          <a:xfrm>
            <a:off x="2021396" y="3264349"/>
            <a:ext cx="5101209" cy="94881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9" name="Google Shape;149;p17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7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1" type="body"/>
          </p:nvPr>
        </p:nvSpPr>
        <p:spPr>
          <a:xfrm>
            <a:off x="1186434" y="1978533"/>
            <a:ext cx="3203828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2" type="body"/>
          </p:nvPr>
        </p:nvSpPr>
        <p:spPr>
          <a:xfrm>
            <a:off x="4753737" y="1978533"/>
            <a:ext cx="3202685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118757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b="0" sz="1425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b="1" sz="1425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61" name="Google Shape;161;p19"/>
          <p:cNvSpPr txBox="1"/>
          <p:nvPr>
            <p:ph idx="2" type="body"/>
          </p:nvPr>
        </p:nvSpPr>
        <p:spPr>
          <a:xfrm>
            <a:off x="1187577" y="2357438"/>
            <a:ext cx="3202686" cy="1947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3" type="body"/>
          </p:nvPr>
        </p:nvSpPr>
        <p:spPr>
          <a:xfrm>
            <a:off x="4753737" y="2357438"/>
            <a:ext cx="3190113" cy="1947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4" type="body"/>
          </p:nvPr>
        </p:nvSpPr>
        <p:spPr>
          <a:xfrm>
            <a:off x="475373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b="0" sz="1425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b="1" sz="1425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64" name="Google Shape;164;p19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9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19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0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1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1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>
            <p:ph type="title"/>
          </p:nvPr>
        </p:nvSpPr>
        <p:spPr>
          <a:xfrm>
            <a:off x="603504" y="1682871"/>
            <a:ext cx="3364992" cy="85612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50"/>
              <a:buFont typeface="Gill Sans"/>
              <a:buNone/>
              <a:defRPr sz="165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5052060" y="603504"/>
            <a:ext cx="3611880" cy="3936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9087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Char char="•"/>
              <a:defRPr sz="1425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81" name="Google Shape;181;p22"/>
          <p:cNvSpPr txBox="1"/>
          <p:nvPr>
            <p:ph idx="2" type="body"/>
          </p:nvPr>
        </p:nvSpPr>
        <p:spPr>
          <a:xfrm>
            <a:off x="836676" y="2662439"/>
            <a:ext cx="2846070" cy="164552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125"/>
              <a:buNone/>
              <a:defRPr sz="1125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182" name="Google Shape;182;p22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2"/>
          <p:cNvSpPr txBox="1"/>
          <p:nvPr>
            <p:ph idx="11" type="ftr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2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606392" y="1682871"/>
            <a:ext cx="3371249" cy="8509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50"/>
              <a:buFont typeface="Gill Sans"/>
              <a:buNone/>
              <a:defRPr sz="165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3"/>
          <p:cNvSpPr/>
          <p:nvPr>
            <p:ph idx="2" type="pic"/>
          </p:nvPr>
        </p:nvSpPr>
        <p:spPr>
          <a:xfrm>
            <a:off x="4572000" y="0"/>
            <a:ext cx="4576573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836676" y="2662439"/>
            <a:ext cx="2846070" cy="1645528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125"/>
              <a:buNone/>
              <a:defRPr sz="1125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189" name="Google Shape;189;p23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3"/>
          <p:cNvSpPr txBox="1"/>
          <p:nvPr>
            <p:ph idx="11" type="ftr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 rot="5400000">
            <a:off x="3408756" y="243129"/>
            <a:ext cx="2326487" cy="5797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24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4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4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 rot="5400000">
            <a:off x="5108007" y="2084772"/>
            <a:ext cx="3737610" cy="973956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 rot="5400000">
            <a:off x="2128981" y="247317"/>
            <a:ext cx="3737610" cy="4648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5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5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5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solidFill>
            <a:schemeClr val="dk1"/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Gill Sans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3" name="Google Shape;213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13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chemeClr val="dk1"/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7" name="Google Shape;207;p26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8" name="Google Shape;208;p26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9" name="Google Shape;209;p26"/>
          <p:cNvSpPr/>
          <p:nvPr>
            <p:ph idx="12" type="sldNum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b="0" i="0" sz="825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ctrTitle"/>
          </p:nvPr>
        </p:nvSpPr>
        <p:spPr>
          <a:xfrm>
            <a:off x="603503" y="734082"/>
            <a:ext cx="4644691" cy="2062906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ill Sans"/>
              <a:buNone/>
            </a:pPr>
            <a:r>
              <a:rPr lang="en" sz="3200">
                <a:solidFill>
                  <a:srgbClr val="262626"/>
                </a:solidFill>
              </a:rPr>
              <a:t>IMAGE CAPTION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ill Sans"/>
              <a:buNone/>
            </a:pPr>
            <a:r>
              <a:rPr lang="en" sz="3200">
                <a:solidFill>
                  <a:srgbClr val="262626"/>
                </a:solidFill>
              </a:rPr>
              <a:t>- A DEEP LEARNING APPROACH</a:t>
            </a:r>
            <a:endParaRPr/>
          </a:p>
        </p:txBody>
      </p:sp>
      <p:sp>
        <p:nvSpPr>
          <p:cNvPr id="219" name="Google Shape;219;p28"/>
          <p:cNvSpPr txBox="1"/>
          <p:nvPr>
            <p:ph idx="1" type="subTitle"/>
          </p:nvPr>
        </p:nvSpPr>
        <p:spPr>
          <a:xfrm>
            <a:off x="603500" y="2963625"/>
            <a:ext cx="2525700" cy="20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sz="1062">
                <a:solidFill>
                  <a:srgbClr val="262626"/>
                </a:solidFill>
              </a:rPr>
              <a:t>Babandeep Singh</a:t>
            </a:r>
            <a:endParaRPr sz="1400"/>
          </a:p>
          <a:p>
            <a:pPr indent="-222250" lvl="0" marL="45720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sz="1062">
                <a:solidFill>
                  <a:srgbClr val="262626"/>
                </a:solidFill>
              </a:rPr>
              <a:t>Rahul Gera</a:t>
            </a:r>
            <a:endParaRPr sz="1400"/>
          </a:p>
          <a:p>
            <a:pPr indent="-222250" lvl="0" marL="45720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sz="1062">
                <a:solidFill>
                  <a:srgbClr val="262626"/>
                </a:solidFill>
              </a:rPr>
              <a:t>Robin Beura</a:t>
            </a:r>
            <a:endParaRPr sz="1062">
              <a:solidFill>
                <a:srgbClr val="262626"/>
              </a:solidFill>
            </a:endParaRPr>
          </a:p>
          <a:p>
            <a:pPr indent="-222250" lvl="0" marL="45720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sz="1062">
                <a:solidFill>
                  <a:srgbClr val="262626"/>
                </a:solidFill>
              </a:rPr>
              <a:t>Yash Patel</a:t>
            </a:r>
            <a:endParaRPr sz="1400"/>
          </a:p>
          <a:p>
            <a:pPr indent="-222250" lvl="0" marL="457200" rtl="0" algn="l">
              <a:lnSpc>
                <a:spcPct val="80000"/>
              </a:lnSpc>
              <a:spcBef>
                <a:spcPts val="160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n" sz="1062">
                <a:solidFill>
                  <a:srgbClr val="262626"/>
                </a:solidFill>
              </a:rPr>
              <a:t>Sanghamitra Muhuri</a:t>
            </a:r>
            <a:endParaRPr sz="1400"/>
          </a:p>
        </p:txBody>
      </p:sp>
      <p:pic>
        <p:nvPicPr>
          <p:cNvPr id="220" name="Google Shape;220;p28"/>
          <p:cNvPicPr preferRelativeResize="0"/>
          <p:nvPr/>
        </p:nvPicPr>
        <p:blipFill rotWithShape="1">
          <a:blip r:embed="rId3">
            <a:alphaModFix/>
          </a:blip>
          <a:srcRect b="0" l="26690" r="35108" t="0"/>
          <a:stretch/>
        </p:blipFill>
        <p:spPr>
          <a:xfrm>
            <a:off x="5650990" y="10"/>
            <a:ext cx="3493009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type="title"/>
          </p:nvPr>
        </p:nvSpPr>
        <p:spPr>
          <a:xfrm>
            <a:off x="480059" y="480059"/>
            <a:ext cx="2551898" cy="3954181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</a:pPr>
            <a:r>
              <a:rPr lang="en" sz="2000"/>
              <a:t>HIERARCHICAL RECURRENT NETWORKS</a:t>
            </a:r>
            <a:endParaRPr/>
          </a:p>
        </p:txBody>
      </p:sp>
      <p:sp>
        <p:nvSpPr>
          <p:cNvPr id="298" name="Google Shape;298;p37"/>
          <p:cNvSpPr txBox="1"/>
          <p:nvPr>
            <p:ph idx="1" type="body"/>
          </p:nvPr>
        </p:nvSpPr>
        <p:spPr>
          <a:xfrm>
            <a:off x="3504077" y="480059"/>
            <a:ext cx="5162304" cy="2219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" sz="1017"/>
              <a:t>Due to vanishing gradients, RNNs struggle to learn long-term dependencies. LSTM alleviates this problem through grating mechanism.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" sz="1017"/>
              <a:t>Alternatively, in HRNN architecture different parts of the model operate on different time scales.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" sz="1017"/>
              <a:t>Input image is decomposed by detecting regions - aggregating features across regions - producing vector representation for image semantics.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" sz="1017"/>
              <a:t>Vector is fed as input to HRNN with two levels - Sentence RNN and Word RNN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" sz="1017"/>
              <a:t>Sentence RNN receives pooled vector, user defined number of output sentences (S) and produces topic vector (P) which is input of Word RNN and specified size sentences are generated.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" sz="1017"/>
              <a:t>Word RNN is similar to the baseline RNN.</a:t>
            </a:r>
            <a:endParaRPr/>
          </a:p>
        </p:txBody>
      </p:sp>
      <p:sp>
        <p:nvSpPr>
          <p:cNvPr id="299" name="Google Shape;299;p37"/>
          <p:cNvSpPr/>
          <p:nvPr/>
        </p:nvSpPr>
        <p:spPr>
          <a:xfrm>
            <a:off x="3504167" y="2866644"/>
            <a:ext cx="5162213" cy="1551351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0" name="Google Shape;300;p37"/>
          <p:cNvSpPr/>
          <p:nvPr/>
        </p:nvSpPr>
        <p:spPr>
          <a:xfrm>
            <a:off x="3564958" y="2929087"/>
            <a:ext cx="5040630" cy="14264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01" name="Google Shape;30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6967" y="3024122"/>
            <a:ext cx="4896612" cy="1236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title"/>
          </p:nvPr>
        </p:nvSpPr>
        <p:spPr>
          <a:xfrm>
            <a:off x="622335" y="2031603"/>
            <a:ext cx="2774103" cy="108029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1800">
                <a:solidFill>
                  <a:schemeClr val="lt1"/>
                </a:solidFill>
              </a:rPr>
              <a:t>CONCLUSION</a:t>
            </a:r>
            <a:endParaRPr/>
          </a:p>
        </p:txBody>
      </p:sp>
      <p:sp>
        <p:nvSpPr>
          <p:cNvPr id="307" name="Google Shape;307;p38"/>
          <p:cNvSpPr/>
          <p:nvPr/>
        </p:nvSpPr>
        <p:spPr>
          <a:xfrm>
            <a:off x="3986295" y="-1"/>
            <a:ext cx="5157705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8" name="Google Shape;308;p38"/>
          <p:cNvSpPr txBox="1"/>
          <p:nvPr>
            <p:ph idx="1" type="body"/>
          </p:nvPr>
        </p:nvSpPr>
        <p:spPr>
          <a:xfrm>
            <a:off x="4536886" y="601978"/>
            <a:ext cx="4056522" cy="39395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Explored basic Encoder-Decoder architecture method to generate human like captions and how they can be improved through HRNNs, GANs or GPT3.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All models rely on dense captioning which initially segments the image and captures the regions of image to generate few sentences related to those regions.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Partially generated sentences are fed into the RNN architectures which generates the human-like captions. 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Utilizing regions of an image gives more control over variance and correlation with the caption generated.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By building models on top of ideology of object detection and huge vocabulary, one can achieve quality and qualified captions.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/>
          <p:nvPr>
            <p:ph type="title"/>
          </p:nvPr>
        </p:nvSpPr>
        <p:spPr>
          <a:xfrm>
            <a:off x="622335" y="2031603"/>
            <a:ext cx="2774103" cy="108029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1800">
                <a:solidFill>
                  <a:schemeClr val="lt1"/>
                </a:solidFill>
              </a:rPr>
              <a:t>FUTURE SCOPE</a:t>
            </a: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3986295" y="-1"/>
            <a:ext cx="5157705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5" name="Google Shape;315;p39"/>
          <p:cNvSpPr txBox="1"/>
          <p:nvPr>
            <p:ph idx="1" type="body"/>
          </p:nvPr>
        </p:nvSpPr>
        <p:spPr>
          <a:xfrm>
            <a:off x="4536886" y="601978"/>
            <a:ext cx="4056522" cy="39395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Exploration of more pre-trained encoders enabling to train a model quickly or without much computational resources.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Alternatively, building a corpora vocabulary of captions for individual users can help in more personalized captions.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/>
          <p:nvPr/>
        </p:nvSpPr>
        <p:spPr>
          <a:xfrm>
            <a:off x="4576054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1" name="Google Shape;321;p40"/>
          <p:cNvSpPr txBox="1"/>
          <p:nvPr>
            <p:ph type="title"/>
          </p:nvPr>
        </p:nvSpPr>
        <p:spPr>
          <a:xfrm>
            <a:off x="1200150" y="1925419"/>
            <a:ext cx="6743700" cy="1292662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</a:pPr>
            <a:r>
              <a:rPr lang="en">
                <a:solidFill>
                  <a:srgbClr val="262626"/>
                </a:solidFill>
              </a:rPr>
              <a:t>THANK YOU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</a:pPr>
            <a:r>
              <a:rPr lang="en">
                <a:solidFill>
                  <a:srgbClr val="262626"/>
                </a:solidFill>
              </a:rPr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937260" y="936117"/>
            <a:ext cx="7269480" cy="3271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796671" y="795528"/>
            <a:ext cx="7550658" cy="3552444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8" name="Google Shape;228;p29"/>
          <p:cNvSpPr txBox="1"/>
          <p:nvPr>
            <p:ph type="title"/>
          </p:nvPr>
        </p:nvSpPr>
        <p:spPr>
          <a:xfrm>
            <a:off x="1673352" y="350563"/>
            <a:ext cx="5797296" cy="89154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</a:pPr>
            <a:r>
              <a:rPr lang="en" sz="1800"/>
              <a:t>INTRODUCTION</a:t>
            </a:r>
            <a:endParaRPr/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1279546" y="1718446"/>
            <a:ext cx="6584634" cy="2159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" sz="1200">
                <a:solidFill>
                  <a:srgbClr val="404040"/>
                </a:solidFill>
              </a:rPr>
              <a:t>Image Captioning - Generating customized and personalized captions after learning features of an image and generating captions.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" sz="1200">
                <a:solidFill>
                  <a:srgbClr val="404040"/>
                </a:solidFill>
              </a:rPr>
              <a:t>Existing approaches have the key limitation of only describing images with a single high-level sentence - creating an upper-bound on the quantity and quality of information produced.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" sz="1200">
                <a:solidFill>
                  <a:srgbClr val="404040"/>
                </a:solidFill>
              </a:rPr>
              <a:t>Our Goal - Generating longer, richer sentences and paragraphs that could convey a story/message rather than just a description of the image.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" sz="1200">
                <a:solidFill>
                  <a:srgbClr val="404040"/>
                </a:solidFill>
              </a:rPr>
              <a:t>We explore few of the existing state-of-art techniques for image captioning and image paragraph captioning using the novel data from Instagram.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937260" y="936117"/>
            <a:ext cx="7269480" cy="3271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796671" y="795528"/>
            <a:ext cx="7550658" cy="3552444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7" name="Google Shape;237;p30"/>
          <p:cNvSpPr txBox="1"/>
          <p:nvPr>
            <p:ph type="title"/>
          </p:nvPr>
        </p:nvSpPr>
        <p:spPr>
          <a:xfrm>
            <a:off x="1673352" y="350563"/>
            <a:ext cx="5797296" cy="89154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</a:pPr>
            <a:r>
              <a:rPr lang="en" sz="1800"/>
              <a:t>MODELS USED</a:t>
            </a:r>
            <a:endParaRPr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1279546" y="1718446"/>
            <a:ext cx="6584634" cy="2159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" sz="1200">
                <a:solidFill>
                  <a:srgbClr val="404040"/>
                </a:solidFill>
              </a:rPr>
              <a:t>Standard MLE based Encoder-Decoder architecture for captioning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" sz="1200">
                <a:solidFill>
                  <a:srgbClr val="404040"/>
                </a:solidFill>
              </a:rPr>
              <a:t>Hierarchical RNNs for paragraph captioning (HRNN)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" sz="1200">
                <a:solidFill>
                  <a:srgbClr val="404040"/>
                </a:solidFill>
              </a:rPr>
              <a:t>Conditional Generative Adversarial Networks (GANs)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" sz="1200">
                <a:solidFill>
                  <a:srgbClr val="404040"/>
                </a:solidFill>
              </a:rPr>
              <a:t>Generative Pre-Trained Transformer (GPT)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ts val="1300"/>
              <a:buNone/>
            </a:pPr>
            <a:r>
              <a:rPr lang="en" sz="1200">
                <a:solidFill>
                  <a:srgbClr val="404040"/>
                </a:solidFill>
              </a:rPr>
              <a:t>Using the above models, we present a novel automatic image caption generation that measures the quality of generated captions by analyzing their semantic content. Our method closely resembles human annotation while offering the additional personal touch.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4" name="Google Shape;244;p31"/>
          <p:cNvSpPr/>
          <p:nvPr/>
        </p:nvSpPr>
        <p:spPr>
          <a:xfrm>
            <a:off x="937260" y="936117"/>
            <a:ext cx="7269480" cy="3271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5" name="Google Shape;245;p31"/>
          <p:cNvSpPr/>
          <p:nvPr/>
        </p:nvSpPr>
        <p:spPr>
          <a:xfrm>
            <a:off x="796671" y="795528"/>
            <a:ext cx="7550658" cy="3552444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6" name="Google Shape;246;p31"/>
          <p:cNvSpPr txBox="1"/>
          <p:nvPr>
            <p:ph type="title"/>
          </p:nvPr>
        </p:nvSpPr>
        <p:spPr>
          <a:xfrm>
            <a:off x="1673352" y="350563"/>
            <a:ext cx="5797296" cy="89154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</a:pPr>
            <a:r>
              <a:rPr lang="en" sz="1800"/>
              <a:t>DATASET DESCRIPTION/PRE-PROCESSING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1279550" y="1340200"/>
            <a:ext cx="6584700" cy="28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900">
                <a:solidFill>
                  <a:srgbClr val="404040"/>
                </a:solidFill>
              </a:rPr>
              <a:t>The novel dataset consists of images and human annotated captions.</a:t>
            </a:r>
            <a:endParaRPr sz="1250"/>
          </a:p>
          <a:p>
            <a:pPr indent="-2222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900">
                <a:solidFill>
                  <a:srgbClr val="404040"/>
                </a:solidFill>
              </a:rPr>
              <a:t>43,284 image-caption pairs created by automated web-scraping from three Instagram feeds - Natgeo, Natgeotravel and Natgeoyourshot.</a:t>
            </a:r>
            <a:endParaRPr sz="1250"/>
          </a:p>
          <a:p>
            <a:pPr indent="-2222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900">
                <a:solidFill>
                  <a:srgbClr val="404040"/>
                </a:solidFill>
              </a:rPr>
              <a:t>‘Nat-Geo’ group used to capture less variant caption data and structured captions in English.</a:t>
            </a:r>
            <a:endParaRPr sz="1250"/>
          </a:p>
          <a:p>
            <a:pPr indent="-2222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900">
                <a:solidFill>
                  <a:srgbClr val="404040"/>
                </a:solidFill>
              </a:rPr>
              <a:t>Extracted Image caption is structured as Photo by @username / caption</a:t>
            </a:r>
            <a:endParaRPr sz="1250"/>
          </a:p>
          <a:p>
            <a:pPr indent="-2222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900">
                <a:solidFill>
                  <a:srgbClr val="404040"/>
                </a:solidFill>
              </a:rPr>
              <a:t>For image data, we tried to retain the RGB 3 * H* W and customize images to our H*W constraints. </a:t>
            </a:r>
            <a:endParaRPr sz="1250"/>
          </a:p>
          <a:p>
            <a:pPr indent="-2222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900">
                <a:solidFill>
                  <a:srgbClr val="404040"/>
                </a:solidFill>
              </a:rPr>
              <a:t>For text data, the data cleaning process used: </a:t>
            </a:r>
            <a:endParaRPr sz="1250"/>
          </a:p>
          <a:p>
            <a:pPr indent="-222250" lvl="1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900">
                <a:solidFill>
                  <a:srgbClr val="404040"/>
                </a:solidFill>
              </a:rPr>
              <a:t>Removed ‘Photo’ by @username / from the caption </a:t>
            </a:r>
            <a:endParaRPr sz="1100"/>
          </a:p>
          <a:p>
            <a:pPr indent="-222250" lvl="1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900">
                <a:solidFill>
                  <a:srgbClr val="404040"/>
                </a:solidFill>
              </a:rPr>
              <a:t>Removed any special mentions formatted @username and hashtags</a:t>
            </a:r>
            <a:endParaRPr sz="1100"/>
          </a:p>
          <a:p>
            <a:pPr indent="-222250" lvl="1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900">
                <a:solidFill>
                  <a:srgbClr val="404040"/>
                </a:solidFill>
              </a:rPr>
              <a:t>Avoided removing any functional words/punctuation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3854196" y="723519"/>
            <a:ext cx="4569714" cy="89154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</a:pPr>
            <a:r>
              <a:rPr lang="en" sz="1800"/>
              <a:t>BASELINE MODEL ARCHITECTURE </a:t>
            </a:r>
            <a:endParaRPr/>
          </a:p>
        </p:txBody>
      </p:sp>
      <p:pic>
        <p:nvPicPr>
          <p:cNvPr id="253" name="Google Shape;25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142" y="723519"/>
            <a:ext cx="2904565" cy="1988945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54" name="Google Shape;25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938" y="3306062"/>
            <a:ext cx="3439258" cy="812580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3817234" y="1856358"/>
            <a:ext cx="4606675" cy="2556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/>
              <a:t>ENCODER - Convolutional Neural Network (CNN)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“Reads" an image, and extracts a high-level feature representation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Performance of model is highly reliant on CNN deployed.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ResNet model architecture -  performs best from both Top-1 and Top-5 accuracy, fewer parameters than VGG.</a:t>
            </a:r>
            <a:endParaRPr/>
          </a:p>
          <a:p>
            <a:pPr indent="-1397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idx="1" type="body"/>
          </p:nvPr>
        </p:nvSpPr>
        <p:spPr>
          <a:xfrm>
            <a:off x="737327" y="1050344"/>
            <a:ext cx="4472488" cy="3042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/>
              <a:t>DECODER - RNN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Generates words to represent the image with a full grammatically and stylistically correct sentence.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Extension of RNN - Long-Short Term Memory (LSTM) - memorizes long term dependencies through a memory cell.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Generates a caption by taking one word at every time step conditioned on the context vector, together with the hidden state and the earlier generated words.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Each new word added makes LSTM consume more time and storage, but the rewards are greater than drawbacks.</a:t>
            </a:r>
            <a:endParaRPr/>
          </a:p>
          <a:p>
            <a:pPr indent="-146050" lvl="0" marL="4572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ts val="13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261" name="Google Shape;261;p33"/>
          <p:cNvSpPr/>
          <p:nvPr/>
        </p:nvSpPr>
        <p:spPr>
          <a:xfrm>
            <a:off x="5540029" y="723519"/>
            <a:ext cx="2990088" cy="3702418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2" name="Google Shape;262;p33"/>
          <p:cNvSpPr/>
          <p:nvPr/>
        </p:nvSpPr>
        <p:spPr>
          <a:xfrm>
            <a:off x="5663473" y="846512"/>
            <a:ext cx="2743200" cy="34564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63" name="Google Shape;26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6917" y="1563722"/>
            <a:ext cx="2496312" cy="2022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idx="1" type="body"/>
          </p:nvPr>
        </p:nvSpPr>
        <p:spPr>
          <a:xfrm>
            <a:off x="4868327" y="3690320"/>
            <a:ext cx="4051012" cy="83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000"/>
              <a:t>Generated text detects crane present but misses out the granular details.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000"/>
              <a:t>BLEU score - 9.20e-232 : many overlapping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000"/>
              <a:t>instances suggests, model is able to capture the intricacies of the image and language.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9" name="Google Shape;269;p34"/>
          <p:cNvSpPr txBox="1"/>
          <p:nvPr>
            <p:ph idx="4294967295" type="body"/>
          </p:nvPr>
        </p:nvSpPr>
        <p:spPr>
          <a:xfrm>
            <a:off x="600201" y="3560638"/>
            <a:ext cx="3612954" cy="892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000"/>
              <a:t>Model captures nuances of the woman and standing, but fails to capture the regions appropriately and distinguish objects.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000"/>
              <a:t>BLEU score - 9.418e-232 : More apt overlapping of the words - difficult in this situation.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0" name="Google Shape;27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356" y="1470694"/>
            <a:ext cx="1711325" cy="17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8327" y="1470694"/>
            <a:ext cx="2207400" cy="1669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4"/>
          <p:cNvSpPr txBox="1"/>
          <p:nvPr/>
        </p:nvSpPr>
        <p:spPr>
          <a:xfrm>
            <a:off x="2423654" y="1650867"/>
            <a:ext cx="1789500" cy="143875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Gill Sans"/>
              <a:buNone/>
            </a:pPr>
            <a:r>
              <a:rPr b="0" i="0" lang="en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Ground Truth: a group of dusky leaf is resting after a morning spent feeding.</a:t>
            </a:r>
            <a:endParaRPr b="0" i="0" sz="10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Gill Sans"/>
              <a:buNone/>
            </a:pPr>
            <a:r>
              <a:rPr b="0" i="0" lang="en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Prediction: a woman stands in front of a buddhist temple in seoul south korea discriminator.</a:t>
            </a:r>
            <a:endParaRPr b="0" i="0" sz="10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3" name="Google Shape;273;p34"/>
          <p:cNvSpPr txBox="1"/>
          <p:nvPr/>
        </p:nvSpPr>
        <p:spPr>
          <a:xfrm>
            <a:off x="7118700" y="1233089"/>
            <a:ext cx="1933092" cy="227430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Ground Truth: a sandhill cranes flies over the platte river in nebraska joelsartore beautiful photooftheday nebraska stands in front of a buddhist temple in seoul south korea discriminator.</a:t>
            </a:r>
            <a:endParaRPr b="0" i="0" sz="10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Prediction : a sandhill cranes flies across the sandhill atlas in switzerland this is the first aerial photo of this site i have seen although it is a large and very large cranes that are usually very small they fly on the serengeti pillars and can dive into</a:t>
            </a:r>
            <a:endParaRPr b="0" i="0" sz="10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1272013" y="288308"/>
            <a:ext cx="5720457" cy="89154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</a:pPr>
            <a:r>
              <a:rPr b="0" i="0" lang="en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RESULTS AND ISSUES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603504" y="723519"/>
            <a:ext cx="4421124" cy="89154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</a:pPr>
            <a:r>
              <a:rPr lang="en" sz="1800"/>
              <a:t>GENERATIVE PRE-TRAINED TRANSFORMER (GPT)</a:t>
            </a:r>
            <a:endParaRPr/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602432" y="1978533"/>
            <a:ext cx="4472488" cy="2447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000"/>
              <a:t>GPT-3 is an autoregressive language model with 125 Billion to 175 Billion parameter variants.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000"/>
              <a:t>GPT utilizes embedding to capture information within reasonable dimensions and reduces the vectors with zeros.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000"/>
              <a:t>Positional encoding - captures sequential information of the text - acting as input for attention mechanism.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000"/>
              <a:t>GPT implements multi-head attention - multiple repeats of  the focussing process each with a different learned query, key, value projection weights.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000"/>
              <a:t>In Feed-Forward block, input is multiplied with learned weights and added with learned bias repetitively to get results and normalized. 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000"/>
              <a:t>Finally, learned sequences are reverse mapped to word encoding.</a:t>
            </a:r>
            <a:endParaRPr/>
          </a:p>
        </p:txBody>
      </p:sp>
      <p:sp>
        <p:nvSpPr>
          <p:cNvPr id="281" name="Google Shape;281;p35"/>
          <p:cNvSpPr/>
          <p:nvPr/>
        </p:nvSpPr>
        <p:spPr>
          <a:xfrm>
            <a:off x="5540029" y="723519"/>
            <a:ext cx="2990088" cy="3702418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2" name="Google Shape;282;p35"/>
          <p:cNvSpPr/>
          <p:nvPr/>
        </p:nvSpPr>
        <p:spPr>
          <a:xfrm>
            <a:off x="5663473" y="846512"/>
            <a:ext cx="2743200" cy="34564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iagram&#10;&#10;Description automatically generated" id="283" name="Google Shape;28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9816" y="969956"/>
            <a:ext cx="2190513" cy="3209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480059" y="480059"/>
            <a:ext cx="2551898" cy="3954181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</a:pPr>
            <a:r>
              <a:rPr lang="en" sz="2400"/>
              <a:t>GENERATIVE ADVERSARIAL NETWORKS (GANS)</a:t>
            </a:r>
            <a:endParaRPr sz="2400"/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3504077" y="480059"/>
            <a:ext cx="5162304" cy="2219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200"/>
              <a:t>Generative Adversarial Network (GAN), an adversarial framework between a structured paragraph generator and multi-level paragraph discriminator can establish an image caption generator method.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200"/>
              <a:t>The paragraph generator generates sentences recurrently by incorporating region-based visual and language attention mechanisms at each step.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200"/>
              <a:t>The discriminator access the generated sentences from two aspects, namely, plausibility at sentence level and topic-transition coherence at paragraph level or smoothness of semantic transition with preceding sentences.</a:t>
            </a:r>
            <a:endParaRPr/>
          </a:p>
        </p:txBody>
      </p:sp>
      <p:sp>
        <p:nvSpPr>
          <p:cNvPr id="290" name="Google Shape;290;p36"/>
          <p:cNvSpPr/>
          <p:nvPr/>
        </p:nvSpPr>
        <p:spPr>
          <a:xfrm>
            <a:off x="3504167" y="2866644"/>
            <a:ext cx="5162213" cy="1551351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3564958" y="2929087"/>
            <a:ext cx="5040630" cy="14264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92" name="Google Shape;29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6967" y="3066967"/>
            <a:ext cx="4896612" cy="1150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