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40" d="100"/>
          <a:sy n="40" d="100"/>
        </p:scale>
        <p:origin x="-152" y="28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667A5-C4E0-AC47-B010-DC7AC62988CF}" type="datetimeFigureOut">
              <a:rPr lang="en-US" smtClean="0"/>
              <a:t>7/21/17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B90DC-56BF-6746-8AC1-B258D485BE3C}" type="slidenum">
              <a:rPr lang="en-US" smtClean="0"/>
              <a:t>‹#›</a:t>
            </a:fld>
            <a:endParaRPr lang="en-US"/>
          </a:p>
        </p:txBody>
      </p:sp>
    </p:spTree>
    <p:extLst>
      <p:ext uri="{BB962C8B-B14F-4D97-AF65-F5344CB8AC3E}">
        <p14:creationId xmlns:p14="http://schemas.microsoft.com/office/powerpoint/2010/main" val="1520685521"/>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B90DC-56BF-6746-8AC1-B258D485BE3C}" type="slidenum">
              <a:rPr lang="en-US" smtClean="0"/>
              <a:t>1</a:t>
            </a:fld>
            <a:endParaRPr lang="en-US"/>
          </a:p>
        </p:txBody>
      </p:sp>
    </p:spTree>
    <p:extLst>
      <p:ext uri="{BB962C8B-B14F-4D97-AF65-F5344CB8AC3E}">
        <p14:creationId xmlns:p14="http://schemas.microsoft.com/office/powerpoint/2010/main" val="175362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ABD640-F593-7E44-B97D-3B0EE6507EB0}"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250438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BD640-F593-7E44-B97D-3B0EE6507EB0}"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170663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BD640-F593-7E44-B97D-3B0EE6507EB0}"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373005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BD640-F593-7E44-B97D-3B0EE6507EB0}"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269457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BD640-F593-7E44-B97D-3B0EE6507EB0}"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365296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ABD640-F593-7E44-B97D-3B0EE6507EB0}"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401690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ABD640-F593-7E44-B97D-3B0EE6507EB0}" type="datetimeFigureOut">
              <a:rPr lang="en-US" smtClean="0"/>
              <a:t>7/21/17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321700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ABD640-F593-7E44-B97D-3B0EE6507EB0}" type="datetimeFigureOut">
              <a:rPr lang="en-US" smtClean="0"/>
              <a:t>7/21/17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385061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BD640-F593-7E44-B97D-3B0EE6507EB0}" type="datetimeFigureOut">
              <a:rPr lang="en-US" smtClean="0"/>
              <a:t>7/21/17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2211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BD640-F593-7E44-B97D-3B0EE6507EB0}"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222451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BD640-F593-7E44-B97D-3B0EE6507EB0}"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EF48B-E553-DA42-8A6A-94A42F0FDB4E}" type="slidenum">
              <a:rPr lang="en-US" smtClean="0"/>
              <a:t>‹#›</a:t>
            </a:fld>
            <a:endParaRPr lang="en-US"/>
          </a:p>
        </p:txBody>
      </p:sp>
    </p:spTree>
    <p:extLst>
      <p:ext uri="{BB962C8B-B14F-4D97-AF65-F5344CB8AC3E}">
        <p14:creationId xmlns:p14="http://schemas.microsoft.com/office/powerpoint/2010/main" val="5362723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4ABD640-F593-7E44-B97D-3B0EE6507EB0}" type="datetimeFigureOut">
              <a:rPr lang="en-US" smtClean="0"/>
              <a:t>7/21/17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C0EEF48B-E553-DA42-8A6A-94A42F0FDB4E}" type="slidenum">
              <a:rPr lang="en-US" smtClean="0"/>
              <a:t>‹#›</a:t>
            </a:fld>
            <a:endParaRPr lang="en-US"/>
          </a:p>
        </p:txBody>
      </p:sp>
    </p:spTree>
    <p:extLst>
      <p:ext uri="{BB962C8B-B14F-4D97-AF65-F5344CB8AC3E}">
        <p14:creationId xmlns:p14="http://schemas.microsoft.com/office/powerpoint/2010/main" val="396880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65000"/>
                <a:lumOff val="35000"/>
              </a:schemeClr>
            </a:gs>
            <a:gs pos="100000">
              <a:srgbClr val="FFFFFF"/>
            </a:gs>
          </a:gsLst>
          <a:lin ang="16200000" scaled="0"/>
          <a:tileRect/>
        </a:gradFill>
        <a:effectLst/>
      </p:bgPr>
    </p:bg>
    <p:spTree>
      <p:nvGrpSpPr>
        <p:cNvPr id="1" name=""/>
        <p:cNvGrpSpPr/>
        <p:nvPr/>
      </p:nvGrpSpPr>
      <p:grpSpPr>
        <a:xfrm>
          <a:off x="0" y="0"/>
          <a:ext cx="0" cy="0"/>
          <a:chOff x="0" y="0"/>
          <a:chExt cx="0" cy="0"/>
        </a:xfrm>
      </p:grpSpPr>
      <p:sp>
        <p:nvSpPr>
          <p:cNvPr id="4" name="Rectangle 3"/>
          <p:cNvSpPr/>
          <p:nvPr/>
        </p:nvSpPr>
        <p:spPr>
          <a:xfrm>
            <a:off x="12700" y="0"/>
            <a:ext cx="43891200" cy="568926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464"/>
          <p:cNvSpPr txBox="1">
            <a:spLocks/>
          </p:cNvSpPr>
          <p:nvPr/>
        </p:nvSpPr>
        <p:spPr>
          <a:xfrm>
            <a:off x="882177" y="3705366"/>
            <a:ext cx="31998968" cy="2960954"/>
          </a:xfrm>
          <a:prstGeom prst="rect">
            <a:avLst/>
          </a:prstGeom>
        </p:spPr>
        <p:txBody>
          <a:bodyPr>
            <a:noAutofit/>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buNone/>
            </a:pPr>
            <a:r>
              <a:rPr lang="en-US" sz="6000" dirty="0" smtClean="0">
                <a:solidFill>
                  <a:srgbClr val="FFFFFF"/>
                </a:solidFill>
                <a:latin typeface="Arial"/>
                <a:cs typeface="Arial"/>
              </a:rPr>
              <a:t>Laboratory for Informatics and Computation in Open Neuroscience, Arizona State University</a:t>
            </a:r>
          </a:p>
        </p:txBody>
      </p:sp>
      <p:sp>
        <p:nvSpPr>
          <p:cNvPr id="6" name="Text Placeholder 465"/>
          <p:cNvSpPr txBox="1">
            <a:spLocks/>
          </p:cNvSpPr>
          <p:nvPr/>
        </p:nvSpPr>
        <p:spPr>
          <a:xfrm>
            <a:off x="882177" y="2284321"/>
            <a:ext cx="20481285" cy="1139031"/>
          </a:xfrm>
          <a:prstGeom prst="rect">
            <a:avLst/>
          </a:prstGeom>
        </p:spPr>
        <p:txBody>
          <a:bodyPr>
            <a:noAutofit/>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buNone/>
            </a:pPr>
            <a:r>
              <a:rPr lang="en-US" sz="8000" dirty="0" smtClean="0">
                <a:solidFill>
                  <a:srgbClr val="FFFFFF"/>
                </a:solidFill>
                <a:latin typeface="Arial"/>
                <a:cs typeface="Arial"/>
              </a:rPr>
              <a:t>Sharon Crook, Rick Gerkin, Kael Dai</a:t>
            </a:r>
            <a:endParaRPr lang="en-US" sz="8000" baseline="30000" dirty="0">
              <a:solidFill>
                <a:srgbClr val="FFFFFF"/>
              </a:solidFill>
              <a:latin typeface="Arial"/>
              <a:cs typeface="Arial"/>
            </a:endParaRPr>
          </a:p>
        </p:txBody>
      </p:sp>
      <p:sp>
        <p:nvSpPr>
          <p:cNvPr id="7" name="Text Placeholder 466"/>
          <p:cNvSpPr txBox="1">
            <a:spLocks/>
          </p:cNvSpPr>
          <p:nvPr/>
        </p:nvSpPr>
        <p:spPr>
          <a:xfrm>
            <a:off x="882177" y="622085"/>
            <a:ext cx="31759038" cy="1637973"/>
          </a:xfrm>
          <a:prstGeom prst="rect">
            <a:avLst/>
          </a:prstGeom>
        </p:spPr>
        <p:txBody>
          <a:bodyPr>
            <a:normAutofit/>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buNone/>
            </a:pPr>
            <a:r>
              <a:rPr lang="en-US" sz="9600" dirty="0" smtClean="0">
                <a:solidFill>
                  <a:schemeClr val="bg1"/>
                </a:solidFill>
                <a:latin typeface="Arial"/>
                <a:cs typeface="Arial"/>
              </a:rPr>
              <a:t>C</a:t>
            </a:r>
            <a:r>
              <a:rPr lang="en-US" sz="8000" dirty="0" smtClean="0">
                <a:solidFill>
                  <a:schemeClr val="bg1"/>
                </a:solidFill>
                <a:latin typeface="Arial"/>
                <a:cs typeface="Arial"/>
              </a:rPr>
              <a:t>REATING</a:t>
            </a:r>
            <a:r>
              <a:rPr lang="en-US" sz="9600" dirty="0" smtClean="0">
                <a:solidFill>
                  <a:schemeClr val="bg1"/>
                </a:solidFill>
                <a:latin typeface="Arial"/>
                <a:cs typeface="Arial"/>
              </a:rPr>
              <a:t> B</a:t>
            </a:r>
            <a:r>
              <a:rPr lang="en-US" sz="8000" dirty="0" smtClean="0">
                <a:solidFill>
                  <a:schemeClr val="bg1"/>
                </a:solidFill>
                <a:latin typeface="Arial"/>
                <a:cs typeface="Arial"/>
              </a:rPr>
              <a:t>ETTER</a:t>
            </a:r>
            <a:r>
              <a:rPr lang="en-US" sz="9600" dirty="0" smtClean="0">
                <a:solidFill>
                  <a:schemeClr val="bg1"/>
                </a:solidFill>
                <a:latin typeface="Arial"/>
                <a:cs typeface="Arial"/>
              </a:rPr>
              <a:t> R</a:t>
            </a:r>
            <a:r>
              <a:rPr lang="en-US" sz="8000" dirty="0" smtClean="0">
                <a:solidFill>
                  <a:schemeClr val="bg1"/>
                </a:solidFill>
                <a:latin typeface="Arial"/>
                <a:cs typeface="Arial"/>
              </a:rPr>
              <a:t>EDUCED</a:t>
            </a:r>
            <a:r>
              <a:rPr lang="en-US" sz="8800" dirty="0" smtClean="0">
                <a:solidFill>
                  <a:schemeClr val="bg1"/>
                </a:solidFill>
                <a:latin typeface="Arial"/>
                <a:cs typeface="Arial"/>
              </a:rPr>
              <a:t> </a:t>
            </a:r>
            <a:r>
              <a:rPr lang="en-US" sz="9600" dirty="0" smtClean="0">
                <a:solidFill>
                  <a:schemeClr val="bg1"/>
                </a:solidFill>
                <a:latin typeface="Arial"/>
                <a:cs typeface="Arial"/>
              </a:rPr>
              <a:t>N</a:t>
            </a:r>
            <a:r>
              <a:rPr lang="en-US" sz="8000" dirty="0" smtClean="0">
                <a:solidFill>
                  <a:schemeClr val="bg1"/>
                </a:solidFill>
                <a:latin typeface="Arial"/>
                <a:cs typeface="Arial"/>
              </a:rPr>
              <a:t>EURON</a:t>
            </a:r>
            <a:r>
              <a:rPr lang="en-US" sz="9600" dirty="0" smtClean="0">
                <a:solidFill>
                  <a:schemeClr val="bg1"/>
                </a:solidFill>
                <a:latin typeface="Arial"/>
                <a:cs typeface="Arial"/>
              </a:rPr>
              <a:t> M</a:t>
            </a:r>
            <a:r>
              <a:rPr lang="en-US" sz="8000" dirty="0" smtClean="0">
                <a:solidFill>
                  <a:schemeClr val="bg1"/>
                </a:solidFill>
                <a:latin typeface="Arial"/>
                <a:cs typeface="Arial"/>
              </a:rPr>
              <a:t>ODELS</a:t>
            </a:r>
            <a:endParaRPr lang="en-US" sz="8000" dirty="0">
              <a:solidFill>
                <a:schemeClr val="bg1"/>
              </a:solidFill>
              <a:latin typeface="Arial"/>
              <a:cs typeface="Arial"/>
            </a:endParaRPr>
          </a:p>
        </p:txBody>
      </p:sp>
      <p:sp>
        <p:nvSpPr>
          <p:cNvPr id="12" name="Rounded Rectangle 11"/>
          <p:cNvSpPr/>
          <p:nvPr/>
        </p:nvSpPr>
        <p:spPr>
          <a:xfrm>
            <a:off x="970763" y="6287725"/>
            <a:ext cx="10052050" cy="261800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
        <p:nvSpPr>
          <p:cNvPr id="13" name="Rectangle 12"/>
          <p:cNvSpPr/>
          <p:nvPr/>
        </p:nvSpPr>
        <p:spPr>
          <a:xfrm>
            <a:off x="0" y="5324586"/>
            <a:ext cx="43916600" cy="364681"/>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 Placeholder 449"/>
          <p:cNvSpPr txBox="1">
            <a:spLocks/>
          </p:cNvSpPr>
          <p:nvPr/>
        </p:nvSpPr>
        <p:spPr>
          <a:xfrm>
            <a:off x="954670" y="6536680"/>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ABSTRACT</a:t>
            </a:r>
            <a:endParaRPr lang="en-US" sz="3600" b="1" dirty="0">
              <a:solidFill>
                <a:srgbClr val="000000"/>
              </a:solidFill>
              <a:latin typeface="Arial"/>
              <a:cs typeface="Arial"/>
            </a:endParaRPr>
          </a:p>
        </p:txBody>
      </p:sp>
      <p:sp>
        <p:nvSpPr>
          <p:cNvPr id="19" name="Rounded Rectangle 18"/>
          <p:cNvSpPr/>
          <p:nvPr/>
        </p:nvSpPr>
        <p:spPr>
          <a:xfrm>
            <a:off x="11644610" y="6287725"/>
            <a:ext cx="10052050" cy="261800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mtClean="0">
                <a:ea typeface="SimSun" charset="0"/>
              </a:rPr>
              <a:t>model</a:t>
            </a:r>
            <a:endParaRPr lang="en-US" kern="1200" dirty="0"/>
          </a:p>
        </p:txBody>
      </p:sp>
      <p:sp>
        <p:nvSpPr>
          <p:cNvPr id="20" name="Rounded Rectangle 19"/>
          <p:cNvSpPr/>
          <p:nvPr/>
        </p:nvSpPr>
        <p:spPr>
          <a:xfrm>
            <a:off x="22318457" y="6336365"/>
            <a:ext cx="10052050" cy="2618008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
        <p:nvSpPr>
          <p:cNvPr id="21" name="Rounded Rectangle 20"/>
          <p:cNvSpPr/>
          <p:nvPr/>
        </p:nvSpPr>
        <p:spPr>
          <a:xfrm>
            <a:off x="32992304" y="6287725"/>
            <a:ext cx="10052050" cy="2622872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kern="1200"/>
          </a:p>
        </p:txBody>
      </p:sp>
      <p:sp>
        <p:nvSpPr>
          <p:cNvPr id="26" name="Text Placeholder 449"/>
          <p:cNvSpPr txBox="1">
            <a:spLocks/>
          </p:cNvSpPr>
          <p:nvPr/>
        </p:nvSpPr>
        <p:spPr>
          <a:xfrm>
            <a:off x="32995479" y="20315364"/>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R</a:t>
            </a:r>
            <a:r>
              <a:rPr lang="en-US" sz="3600" b="1" dirty="0" smtClean="0">
                <a:solidFill>
                  <a:schemeClr val="tx1">
                    <a:lumMod val="75000"/>
                    <a:lumOff val="25000"/>
                  </a:schemeClr>
                </a:solidFill>
                <a:latin typeface="Arial"/>
                <a:cs typeface="Arial"/>
              </a:rPr>
              <a:t>EFERENCES</a:t>
            </a:r>
            <a:endParaRPr lang="en-US" sz="3600" b="1" dirty="0">
              <a:solidFill>
                <a:schemeClr val="tx1">
                  <a:lumMod val="75000"/>
                  <a:lumOff val="25000"/>
                </a:schemeClr>
              </a:solidFill>
              <a:latin typeface="Arial"/>
              <a:cs typeface="Arial"/>
            </a:endParaRPr>
          </a:p>
        </p:txBody>
      </p:sp>
      <p:sp>
        <p:nvSpPr>
          <p:cNvPr id="27" name="Text Placeholder 449"/>
          <p:cNvSpPr txBox="1">
            <a:spLocks/>
          </p:cNvSpPr>
          <p:nvPr/>
        </p:nvSpPr>
        <p:spPr>
          <a:xfrm>
            <a:off x="32992304" y="6536680"/>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MODEL SHARING</a:t>
            </a:r>
            <a:endParaRPr lang="en-US" sz="3600" b="1" dirty="0">
              <a:solidFill>
                <a:schemeClr val="tx1">
                  <a:lumMod val="75000"/>
                  <a:lumOff val="25000"/>
                </a:schemeClr>
              </a:solidFill>
              <a:latin typeface="Arial"/>
              <a:cs typeface="Arial"/>
            </a:endParaRPr>
          </a:p>
        </p:txBody>
      </p:sp>
      <p:sp>
        <p:nvSpPr>
          <p:cNvPr id="28" name="Text Placeholder 449"/>
          <p:cNvSpPr txBox="1">
            <a:spLocks/>
          </p:cNvSpPr>
          <p:nvPr/>
        </p:nvSpPr>
        <p:spPr>
          <a:xfrm>
            <a:off x="32995479" y="28539773"/>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3600" b="1" dirty="0" smtClean="0">
                <a:solidFill>
                  <a:schemeClr val="tx1">
                    <a:lumMod val="75000"/>
                    <a:lumOff val="25000"/>
                  </a:schemeClr>
                </a:solidFill>
                <a:latin typeface="Arial"/>
                <a:cs typeface="Arial"/>
              </a:rPr>
              <a:t>ACKNOWLEDGEMENTS</a:t>
            </a:r>
            <a:endParaRPr lang="en-US" sz="3600" b="1" dirty="0">
              <a:solidFill>
                <a:schemeClr val="tx1">
                  <a:lumMod val="75000"/>
                  <a:lumOff val="25000"/>
                </a:schemeClr>
              </a:solidFill>
              <a:latin typeface="Arial"/>
              <a:cs typeface="Arial"/>
            </a:endParaRPr>
          </a:p>
        </p:txBody>
      </p:sp>
      <p:sp>
        <p:nvSpPr>
          <p:cNvPr id="29" name="Text Placeholder 462"/>
          <p:cNvSpPr txBox="1">
            <a:spLocks/>
          </p:cNvSpPr>
          <p:nvPr/>
        </p:nvSpPr>
        <p:spPr>
          <a:xfrm>
            <a:off x="33315842" y="29331013"/>
            <a:ext cx="9368399" cy="1212021"/>
          </a:xfrm>
          <a:prstGeom prst="rect">
            <a:avLst/>
          </a:prstGeom>
        </p:spPr>
        <p:txBody>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lgn="just">
              <a:buNone/>
            </a:pPr>
            <a:r>
              <a:rPr lang="en-US" sz="2400" dirty="0" smtClean="0">
                <a:latin typeface="Arial"/>
                <a:cs typeface="Arial"/>
              </a:rPr>
              <a:t>This work was supported in part by grant R01EB021711 from the National Institute of Biomedical Imaging and Bioengineering and by grant R01MH106674 from the National Institutes of Mental Health. </a:t>
            </a:r>
          </a:p>
          <a:p>
            <a:pPr marL="0" indent="0">
              <a:buNone/>
            </a:pPr>
            <a:endParaRPr lang="en-US" sz="2400" dirty="0"/>
          </a:p>
        </p:txBody>
      </p:sp>
      <p:sp>
        <p:nvSpPr>
          <p:cNvPr id="30" name="Text Placeholder 460"/>
          <p:cNvSpPr txBox="1">
            <a:spLocks/>
          </p:cNvSpPr>
          <p:nvPr/>
        </p:nvSpPr>
        <p:spPr>
          <a:xfrm>
            <a:off x="33314999" y="21138118"/>
            <a:ext cx="9241858" cy="7084066"/>
          </a:xfrm>
          <a:prstGeom prst="rect">
            <a:avLst/>
          </a:prstGeom>
        </p:spPr>
        <p:txBody>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457200" indent="-457200" algn="just">
              <a:buFont typeface="Arial"/>
              <a:buAutoNum type="arabicPeriod"/>
            </a:pPr>
            <a:r>
              <a:rPr lang="en-US" sz="2000" dirty="0">
                <a:latin typeface="Arial"/>
                <a:cs typeface="Arial"/>
              </a:rPr>
              <a:t>Website: </a:t>
            </a:r>
            <a:r>
              <a:rPr lang="en-US" sz="2000" b="1" dirty="0">
                <a:latin typeface="Arial"/>
                <a:cs typeface="Arial"/>
              </a:rPr>
              <a:t>NeuronUnit.</a:t>
            </a:r>
            <a:r>
              <a:rPr lang="en-US" sz="2000" dirty="0">
                <a:latin typeface="Arial"/>
                <a:cs typeface="Arial"/>
              </a:rPr>
              <a:t> http://</a:t>
            </a:r>
            <a:r>
              <a:rPr lang="en-US" sz="2000" dirty="0" err="1">
                <a:latin typeface="Arial"/>
                <a:cs typeface="Arial"/>
              </a:rPr>
              <a:t>github.com</a:t>
            </a:r>
            <a:r>
              <a:rPr lang="en-US" sz="2000" dirty="0">
                <a:latin typeface="Arial"/>
                <a:cs typeface="Arial"/>
              </a:rPr>
              <a:t>/</a:t>
            </a:r>
            <a:r>
              <a:rPr lang="en-US" sz="2000" dirty="0" err="1">
                <a:latin typeface="Arial"/>
                <a:cs typeface="Arial"/>
              </a:rPr>
              <a:t>scidash</a:t>
            </a:r>
            <a:r>
              <a:rPr lang="en-US" sz="2000" dirty="0">
                <a:latin typeface="Arial"/>
                <a:cs typeface="Arial"/>
              </a:rPr>
              <a:t>/</a:t>
            </a:r>
            <a:r>
              <a:rPr lang="en-US" sz="2000" dirty="0" err="1">
                <a:latin typeface="Arial"/>
                <a:cs typeface="Arial"/>
              </a:rPr>
              <a:t>neuronunit</a:t>
            </a:r>
            <a:endParaRPr lang="en-US" sz="2000" dirty="0">
              <a:latin typeface="Arial"/>
              <a:cs typeface="Arial"/>
            </a:endParaRPr>
          </a:p>
          <a:p>
            <a:pPr marL="457200" indent="-457200" algn="just">
              <a:buAutoNum type="arabicPeriod"/>
            </a:pPr>
            <a:r>
              <a:rPr lang="en-US" sz="2000" dirty="0" err="1" smtClean="0">
                <a:latin typeface="Arial"/>
                <a:cs typeface="Arial"/>
              </a:rPr>
              <a:t>Izhikevich</a:t>
            </a:r>
            <a:r>
              <a:rPr lang="en-US" sz="2000" dirty="0" smtClean="0">
                <a:latin typeface="Arial"/>
                <a:cs typeface="Arial"/>
              </a:rPr>
              <a:t> EM: </a:t>
            </a:r>
            <a:r>
              <a:rPr lang="en-US" sz="2000" b="1" dirty="0" smtClean="0">
                <a:latin typeface="Arial"/>
                <a:cs typeface="Arial"/>
              </a:rPr>
              <a:t>Dynamical Systems in Neuroscience. </a:t>
            </a:r>
            <a:r>
              <a:rPr lang="en-US" sz="2000" dirty="0" smtClean="0">
                <a:latin typeface="Arial"/>
                <a:cs typeface="Arial"/>
              </a:rPr>
              <a:t>MIT Press, 2007.</a:t>
            </a:r>
          </a:p>
          <a:p>
            <a:pPr marL="457200" indent="-457200" algn="just">
              <a:buFont typeface="+mj-lt"/>
              <a:buAutoNum type="arabicPeriod"/>
            </a:pPr>
            <a:r>
              <a:rPr lang="en-US" sz="2000" dirty="0" smtClean="0">
                <a:latin typeface="Arial"/>
                <a:cs typeface="Arial"/>
              </a:rPr>
              <a:t>Tripathy SJ, </a:t>
            </a:r>
            <a:r>
              <a:rPr lang="en-US" sz="2000" dirty="0" err="1" smtClean="0">
                <a:latin typeface="Arial"/>
                <a:cs typeface="Arial"/>
              </a:rPr>
              <a:t>Savitskaya</a:t>
            </a:r>
            <a:r>
              <a:rPr lang="en-US" sz="2000" dirty="0" smtClean="0">
                <a:latin typeface="Arial"/>
                <a:cs typeface="Arial"/>
              </a:rPr>
              <a:t> J, Burton SD, Urban NN, Gerkin RC: </a:t>
            </a:r>
            <a:r>
              <a:rPr lang="en-US" sz="2000" b="1" dirty="0" smtClean="0">
                <a:latin typeface="Arial"/>
                <a:cs typeface="Arial"/>
              </a:rPr>
              <a:t>NeuroElectro: a window to the world’s neuron electrophysiology data. </a:t>
            </a:r>
            <a:r>
              <a:rPr lang="en-US" sz="2000" i="1" dirty="0" smtClean="0">
                <a:latin typeface="Arial"/>
                <a:cs typeface="Arial"/>
              </a:rPr>
              <a:t>Frontiers in Neuroinformatics</a:t>
            </a:r>
            <a:r>
              <a:rPr lang="en-US" sz="2000" dirty="0" smtClean="0">
                <a:latin typeface="Arial"/>
                <a:cs typeface="Arial"/>
              </a:rPr>
              <a:t>, 2014, 8:40.</a:t>
            </a:r>
          </a:p>
          <a:p>
            <a:pPr marL="457200" indent="-457200" algn="just">
              <a:buFont typeface="+mj-lt"/>
              <a:buAutoNum type="arabicPeriod"/>
            </a:pPr>
            <a:r>
              <a:rPr lang="en-US" sz="2000" dirty="0" smtClean="0">
                <a:latin typeface="Arial"/>
                <a:cs typeface="Arial"/>
              </a:rPr>
              <a:t>Website: 2015 Allen Institute for Brain Science, </a:t>
            </a:r>
            <a:r>
              <a:rPr lang="en-US" sz="2000" b="1" dirty="0" smtClean="0">
                <a:latin typeface="Arial"/>
                <a:cs typeface="Arial"/>
              </a:rPr>
              <a:t>Allen Cell Types Database. </a:t>
            </a:r>
            <a:r>
              <a:rPr lang="en-US" sz="2000" dirty="0" smtClean="0">
                <a:latin typeface="Arial"/>
                <a:cs typeface="Arial"/>
              </a:rPr>
              <a:t>http://celltypes.brain-map.org</a:t>
            </a:r>
          </a:p>
          <a:p>
            <a:pPr marL="457200" indent="-457200" algn="just">
              <a:buFont typeface="+mj-lt"/>
              <a:buAutoNum type="arabicPeriod"/>
            </a:pPr>
            <a:r>
              <a:rPr lang="en-US" sz="2000" dirty="0">
                <a:latin typeface="Arial"/>
                <a:cs typeface="Arial"/>
              </a:rPr>
              <a:t>Gleeson P, Crook S, Cannon R, Hines M, Billings G, </a:t>
            </a:r>
            <a:r>
              <a:rPr lang="en-US" sz="2000" dirty="0" err="1">
                <a:latin typeface="Arial"/>
                <a:cs typeface="Arial"/>
              </a:rPr>
              <a:t>Farinella</a:t>
            </a:r>
            <a:r>
              <a:rPr lang="en-US" sz="2000" dirty="0">
                <a:latin typeface="Arial"/>
                <a:cs typeface="Arial"/>
              </a:rPr>
              <a:t> M, Morse TM, </a:t>
            </a:r>
            <a:r>
              <a:rPr lang="en-US" sz="2000" dirty="0" err="1">
                <a:latin typeface="Arial"/>
                <a:cs typeface="Arial"/>
              </a:rPr>
              <a:t>Davision</a:t>
            </a:r>
            <a:r>
              <a:rPr lang="en-US" sz="2000" dirty="0">
                <a:latin typeface="Arial"/>
                <a:cs typeface="Arial"/>
              </a:rPr>
              <a:t> A, Ray S, Bhalla U, Barnes SR, </a:t>
            </a:r>
            <a:r>
              <a:rPr lang="en-US" sz="2000" dirty="0" err="1">
                <a:latin typeface="Arial"/>
                <a:cs typeface="Arial"/>
              </a:rPr>
              <a:t>Dimitrova</a:t>
            </a:r>
            <a:r>
              <a:rPr lang="en-US" sz="2000" dirty="0">
                <a:latin typeface="Arial"/>
                <a:cs typeface="Arial"/>
              </a:rPr>
              <a:t> YD, Silver RA: </a:t>
            </a:r>
            <a:r>
              <a:rPr lang="en-US" sz="2000" b="1" dirty="0">
                <a:latin typeface="Arial"/>
                <a:cs typeface="Arial"/>
              </a:rPr>
              <a:t>NeuroML: a simulator-independent language for describing data-driving models of neurons and networks with a high degree of biological realism.</a:t>
            </a:r>
            <a:r>
              <a:rPr lang="en-US" sz="2000" dirty="0">
                <a:latin typeface="Arial"/>
                <a:cs typeface="Arial"/>
              </a:rPr>
              <a:t> </a:t>
            </a:r>
            <a:r>
              <a:rPr lang="en-US" sz="2000" i="1" dirty="0" err="1">
                <a:latin typeface="Arial"/>
                <a:cs typeface="Arial"/>
              </a:rPr>
              <a:t>PLoS</a:t>
            </a:r>
            <a:r>
              <a:rPr lang="en-US" sz="2000" i="1" dirty="0">
                <a:latin typeface="Arial"/>
                <a:cs typeface="Arial"/>
              </a:rPr>
              <a:t> Computational Biology,</a:t>
            </a:r>
            <a:r>
              <a:rPr lang="en-US" sz="2000" dirty="0">
                <a:latin typeface="Arial"/>
                <a:cs typeface="Arial"/>
              </a:rPr>
              <a:t> 2010, 6: e1000815</a:t>
            </a:r>
            <a:r>
              <a:rPr lang="en-US" sz="2000" dirty="0" smtClean="0">
                <a:latin typeface="Arial"/>
                <a:cs typeface="Arial"/>
              </a:rPr>
              <a:t>.</a:t>
            </a:r>
          </a:p>
          <a:p>
            <a:pPr marL="457200" indent="-457200" algn="just">
              <a:buFont typeface="+mj-lt"/>
              <a:buAutoNum type="arabicPeriod"/>
            </a:pPr>
            <a:r>
              <a:rPr lang="en-US" sz="2000" dirty="0" smtClean="0">
                <a:latin typeface="Arial"/>
                <a:cs typeface="Arial"/>
              </a:rPr>
              <a:t>Gleeson </a:t>
            </a:r>
            <a:r>
              <a:rPr lang="en-US" sz="2000" dirty="0">
                <a:latin typeface="Arial"/>
                <a:cs typeface="Arial"/>
              </a:rPr>
              <a:t>P, </a:t>
            </a:r>
            <a:r>
              <a:rPr lang="en-US" sz="2000" dirty="0" err="1">
                <a:latin typeface="Arial"/>
                <a:cs typeface="Arial"/>
              </a:rPr>
              <a:t>Piasini</a:t>
            </a:r>
            <a:r>
              <a:rPr lang="en-US" sz="2000" dirty="0">
                <a:latin typeface="Arial"/>
                <a:cs typeface="Arial"/>
              </a:rPr>
              <a:t> E, Crook S, Cannon R, Steuber V, Jaeger D, </a:t>
            </a:r>
            <a:r>
              <a:rPr lang="en-US" sz="2000" dirty="0" err="1">
                <a:latin typeface="Arial"/>
                <a:cs typeface="Arial"/>
              </a:rPr>
              <a:t>Solinas</a:t>
            </a:r>
            <a:r>
              <a:rPr lang="en-US" sz="2000" dirty="0">
                <a:latin typeface="Arial"/>
                <a:cs typeface="Arial"/>
              </a:rPr>
              <a:t> S, </a:t>
            </a:r>
            <a:r>
              <a:rPr lang="en-US" sz="2000" dirty="0" err="1">
                <a:latin typeface="Arial"/>
                <a:cs typeface="Arial"/>
              </a:rPr>
              <a:t>D'Angelo</a:t>
            </a:r>
            <a:r>
              <a:rPr lang="en-US" sz="2000" dirty="0">
                <a:latin typeface="Arial"/>
                <a:cs typeface="Arial"/>
              </a:rPr>
              <a:t> E, Silver RA: </a:t>
            </a:r>
            <a:r>
              <a:rPr lang="en-US" sz="2000" b="1" dirty="0">
                <a:latin typeface="Arial"/>
                <a:cs typeface="Arial"/>
              </a:rPr>
              <a:t>The Open Source Brain Initiative: enabling collaborative </a:t>
            </a:r>
            <a:r>
              <a:rPr lang="en-US" sz="2000" b="1" dirty="0" err="1">
                <a:latin typeface="Arial"/>
                <a:cs typeface="Arial"/>
              </a:rPr>
              <a:t>modelling</a:t>
            </a:r>
            <a:r>
              <a:rPr lang="en-US" sz="2000" b="1" dirty="0">
                <a:latin typeface="Arial"/>
                <a:cs typeface="Arial"/>
              </a:rPr>
              <a:t> in computational neuroscience.</a:t>
            </a:r>
            <a:r>
              <a:rPr lang="en-US" sz="2000" dirty="0">
                <a:latin typeface="Arial"/>
                <a:cs typeface="Arial"/>
              </a:rPr>
              <a:t> </a:t>
            </a:r>
            <a:r>
              <a:rPr lang="en-US" sz="2000" i="1" dirty="0">
                <a:latin typeface="Arial"/>
                <a:cs typeface="Arial"/>
              </a:rPr>
              <a:t>BMC Neuroscience</a:t>
            </a:r>
            <a:r>
              <a:rPr lang="en-US" sz="2000" dirty="0">
                <a:latin typeface="Arial"/>
                <a:cs typeface="Arial"/>
              </a:rPr>
              <a:t> 2012, 13(</a:t>
            </a:r>
            <a:r>
              <a:rPr lang="en-US" sz="2000" dirty="0" err="1">
                <a:latin typeface="Arial"/>
                <a:cs typeface="Arial"/>
              </a:rPr>
              <a:t>Suppl</a:t>
            </a:r>
            <a:r>
              <a:rPr lang="en-US" sz="2000" dirty="0">
                <a:latin typeface="Arial"/>
                <a:cs typeface="Arial"/>
              </a:rPr>
              <a:t> 1):O7</a:t>
            </a:r>
            <a:r>
              <a:rPr lang="en-US" sz="2000" dirty="0" smtClean="0">
                <a:latin typeface="Arial"/>
                <a:cs typeface="Arial"/>
              </a:rPr>
              <a:t>.</a:t>
            </a:r>
          </a:p>
          <a:p>
            <a:pPr marL="457200" indent="-457200" algn="just">
              <a:buFont typeface="+mj-lt"/>
              <a:buAutoNum type="arabicPeriod"/>
            </a:pPr>
            <a:r>
              <a:rPr lang="en-US" sz="2000" dirty="0">
                <a:latin typeface="Arial"/>
                <a:cs typeface="Arial"/>
              </a:rPr>
              <a:t>Birgiolas J, Dietrich S, Crook S, </a:t>
            </a:r>
            <a:r>
              <a:rPr lang="en-US" sz="2000" dirty="0" err="1">
                <a:latin typeface="Arial"/>
                <a:cs typeface="Arial"/>
              </a:rPr>
              <a:t>Rajadesingan</a:t>
            </a:r>
            <a:r>
              <a:rPr lang="en-US" sz="2000" dirty="0">
                <a:latin typeface="Arial"/>
                <a:cs typeface="Arial"/>
              </a:rPr>
              <a:t> A, Zhang C, </a:t>
            </a:r>
            <a:r>
              <a:rPr lang="en-US" sz="2000" dirty="0" err="1">
                <a:latin typeface="Arial"/>
                <a:cs typeface="Arial"/>
              </a:rPr>
              <a:t>Velugoti</a:t>
            </a:r>
            <a:r>
              <a:rPr lang="en-US" sz="2000" dirty="0">
                <a:latin typeface="Arial"/>
                <a:cs typeface="Arial"/>
              </a:rPr>
              <a:t> </a:t>
            </a:r>
            <a:r>
              <a:rPr lang="en-US" sz="2000" dirty="0" err="1">
                <a:latin typeface="Arial"/>
                <a:cs typeface="Arial"/>
              </a:rPr>
              <a:t>Penchala</a:t>
            </a:r>
            <a:r>
              <a:rPr lang="en-US" sz="2000" dirty="0">
                <a:latin typeface="Arial"/>
                <a:cs typeface="Arial"/>
              </a:rPr>
              <a:t> S, </a:t>
            </a:r>
            <a:r>
              <a:rPr lang="en-US" sz="2000" dirty="0" err="1">
                <a:latin typeface="Arial"/>
                <a:cs typeface="Arial"/>
              </a:rPr>
              <a:t>Addepalli</a:t>
            </a:r>
            <a:r>
              <a:rPr lang="en-US" sz="2000" dirty="0">
                <a:latin typeface="Arial"/>
                <a:cs typeface="Arial"/>
              </a:rPr>
              <a:t> V: </a:t>
            </a:r>
            <a:r>
              <a:rPr lang="en-US" sz="2000" b="1" dirty="0">
                <a:latin typeface="Arial"/>
                <a:cs typeface="Arial"/>
              </a:rPr>
              <a:t>Ontology-assisted keyword search for NeuroML models.</a:t>
            </a:r>
            <a:r>
              <a:rPr lang="en-US" sz="2000" dirty="0">
                <a:latin typeface="Arial"/>
                <a:cs typeface="Arial"/>
              </a:rPr>
              <a:t> In A Gupta and S </a:t>
            </a:r>
            <a:r>
              <a:rPr lang="en-US" sz="2000" dirty="0" err="1">
                <a:latin typeface="Arial"/>
                <a:cs typeface="Arial"/>
              </a:rPr>
              <a:t>Rathbun</a:t>
            </a:r>
            <a:r>
              <a:rPr lang="en-US" sz="2000" dirty="0">
                <a:latin typeface="Arial"/>
                <a:cs typeface="Arial"/>
              </a:rPr>
              <a:t>, </a:t>
            </a:r>
            <a:r>
              <a:rPr lang="en-US" sz="2000" dirty="0" err="1">
                <a:latin typeface="Arial"/>
                <a:cs typeface="Arial"/>
              </a:rPr>
              <a:t>Eds</a:t>
            </a:r>
            <a:r>
              <a:rPr lang="en-US" sz="2000" dirty="0">
                <a:latin typeface="Arial"/>
                <a:cs typeface="Arial"/>
              </a:rPr>
              <a:t>, </a:t>
            </a:r>
            <a:r>
              <a:rPr lang="en-US" sz="2000" i="1" dirty="0">
                <a:latin typeface="Arial"/>
                <a:cs typeface="Arial"/>
              </a:rPr>
              <a:t>Proceedings of the 27</a:t>
            </a:r>
            <a:r>
              <a:rPr lang="en-US" sz="2000" i="1" baseline="30000" dirty="0">
                <a:latin typeface="Arial"/>
                <a:cs typeface="Arial"/>
              </a:rPr>
              <a:t>th</a:t>
            </a:r>
            <a:r>
              <a:rPr lang="en-US" sz="2000" i="1" dirty="0">
                <a:latin typeface="Arial"/>
                <a:cs typeface="Arial"/>
              </a:rPr>
              <a:t> International Conference on Scientific and Statistical Database Management</a:t>
            </a:r>
            <a:r>
              <a:rPr lang="en-US" sz="2000" dirty="0">
                <a:latin typeface="Arial"/>
                <a:cs typeface="Arial"/>
              </a:rPr>
              <a:t>, ACM, New York, NY.</a:t>
            </a:r>
          </a:p>
          <a:p>
            <a:pPr marL="457200" indent="-457200" algn="just">
              <a:buFont typeface="+mj-lt"/>
              <a:buAutoNum type="arabicPeriod"/>
            </a:pPr>
            <a:endParaRPr lang="en-US" sz="2000" dirty="0">
              <a:latin typeface="Arial"/>
              <a:cs typeface="Arial"/>
            </a:endParaRPr>
          </a:p>
          <a:p>
            <a:pPr marL="0" indent="0" algn="just">
              <a:buNone/>
            </a:pPr>
            <a:endParaRPr lang="en-US" sz="2000" dirty="0" smtClean="0">
              <a:latin typeface="Arial"/>
              <a:cs typeface="Arial"/>
            </a:endParaRP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p:txBody>
      </p:sp>
      <p:sp>
        <p:nvSpPr>
          <p:cNvPr id="47" name="Text Box 3"/>
          <p:cNvSpPr txBox="1">
            <a:spLocks noChangeArrowheads="1"/>
          </p:cNvSpPr>
          <p:nvPr/>
        </p:nvSpPr>
        <p:spPr bwMode="auto">
          <a:xfrm>
            <a:off x="33333776" y="15777263"/>
            <a:ext cx="9394258" cy="4308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sz="2400">
                <a:solidFill>
                  <a:schemeClr val="tx1"/>
                </a:solidFill>
                <a:latin typeface="Arial" charset="0"/>
                <a:ea typeface="ＭＳ Ｐゴシック" charset="0"/>
              </a:defRPr>
            </a:lvl1pPr>
            <a:lvl2pPr marL="457200" fontAlgn="base">
              <a:spcBef>
                <a:spcPct val="0"/>
              </a:spcBef>
              <a:spcAft>
                <a:spcPct val="0"/>
              </a:spcAft>
              <a:defRPr sz="2400">
                <a:solidFill>
                  <a:schemeClr val="tx1"/>
                </a:solidFill>
                <a:latin typeface="Arial" charset="0"/>
                <a:ea typeface="ＭＳ Ｐゴシック" charset="0"/>
              </a:defRPr>
            </a:lvl2pPr>
            <a:lvl3pPr marL="914400" fontAlgn="base">
              <a:spcBef>
                <a:spcPct val="0"/>
              </a:spcBef>
              <a:spcAft>
                <a:spcPct val="0"/>
              </a:spcAft>
              <a:defRPr sz="2400">
                <a:solidFill>
                  <a:schemeClr val="tx1"/>
                </a:solidFill>
                <a:latin typeface="Arial" charset="0"/>
                <a:ea typeface="ＭＳ Ｐゴシック" charset="0"/>
              </a:defRPr>
            </a:lvl3pPr>
            <a:lvl4pPr marL="1371600" fontAlgn="base">
              <a:spcBef>
                <a:spcPct val="0"/>
              </a:spcBef>
              <a:spcAft>
                <a:spcPct val="0"/>
              </a:spcAft>
              <a:defRPr sz="2400">
                <a:solidFill>
                  <a:schemeClr val="tx1"/>
                </a:solidFill>
                <a:latin typeface="Arial" charset="0"/>
                <a:ea typeface="ＭＳ Ｐゴシック" charset="0"/>
              </a:defRPr>
            </a:lvl4pPr>
            <a:lvl5pPr marL="1828800" fontAlgn="base">
              <a:spcBef>
                <a:spcPct val="0"/>
              </a:spcBef>
              <a:spcAft>
                <a:spcPct val="0"/>
              </a:spcAft>
              <a:defRPr sz="2400">
                <a:solidFill>
                  <a:schemeClr val="tx1"/>
                </a:solidFill>
                <a:latin typeface="Arial" charset="0"/>
                <a:ea typeface="ＭＳ Ｐゴシック" charset="0"/>
              </a:defRPr>
            </a:lvl5pPr>
            <a:lvl6pPr marL="2286000" fontAlgn="base">
              <a:spcBef>
                <a:spcPct val="0"/>
              </a:spcBef>
              <a:spcAft>
                <a:spcPct val="0"/>
              </a:spcAft>
              <a:defRPr sz="2400">
                <a:solidFill>
                  <a:schemeClr val="tx1"/>
                </a:solidFill>
                <a:latin typeface="Arial" charset="0"/>
                <a:ea typeface="ＭＳ Ｐゴシック" charset="0"/>
              </a:defRPr>
            </a:lvl6pPr>
            <a:lvl7pPr marL="2743200" fontAlgn="base">
              <a:spcBef>
                <a:spcPct val="0"/>
              </a:spcBef>
              <a:spcAft>
                <a:spcPct val="0"/>
              </a:spcAft>
              <a:defRPr sz="2400">
                <a:solidFill>
                  <a:schemeClr val="tx1"/>
                </a:solidFill>
                <a:latin typeface="Arial" charset="0"/>
                <a:ea typeface="ＭＳ Ｐゴシック" charset="0"/>
              </a:defRPr>
            </a:lvl7pPr>
            <a:lvl8pPr marL="3200400" fontAlgn="base">
              <a:spcBef>
                <a:spcPct val="0"/>
              </a:spcBef>
              <a:spcAft>
                <a:spcPct val="0"/>
              </a:spcAft>
              <a:defRPr sz="2400">
                <a:solidFill>
                  <a:schemeClr val="tx1"/>
                </a:solidFill>
                <a:latin typeface="Arial" charset="0"/>
                <a:ea typeface="ＭＳ Ｐゴシック" charset="0"/>
              </a:defRPr>
            </a:lvl8pPr>
            <a:lvl9pPr marL="3657600" fontAlgn="base">
              <a:spcBef>
                <a:spcPct val="0"/>
              </a:spcBef>
              <a:spcAft>
                <a:spcPct val="0"/>
              </a:spcAft>
              <a:defRPr sz="2400">
                <a:solidFill>
                  <a:schemeClr val="tx1"/>
                </a:solidFill>
                <a:latin typeface="Arial" charset="0"/>
                <a:ea typeface="ＭＳ Ｐゴシック" charset="0"/>
              </a:defRPr>
            </a:lvl9pPr>
          </a:lstStyle>
          <a:p>
            <a:pPr marL="0" marR="0" lvl="0" indent="0" algn="just" defTabSz="914400" rtl="0" eaLnBrk="1" fontAlgn="base" latinLnBrk="0" hangingPunct="1">
              <a:lnSpc>
                <a:spcPct val="100000"/>
              </a:lnSpc>
              <a:spcBef>
                <a:spcPts val="600"/>
              </a:spcBef>
              <a:spcAft>
                <a:spcPts val="600"/>
              </a:spcAft>
              <a:buClrTx/>
              <a:buSzTx/>
              <a:buFontTx/>
              <a:buNone/>
              <a:tabLst/>
            </a:pPr>
            <a:r>
              <a:rPr lang="en-US" sz="2800" dirty="0" smtClean="0">
                <a:latin typeface="Arial"/>
                <a:ea typeface="SimSun" charset="0"/>
                <a:cs typeface="Arial"/>
              </a:rPr>
              <a:t>Open Source Brain [6] is a resource for sharing and collaboratively developing computational models of neural systems, where use of NeuroML is encouraged to ensure transparency, modularity, accessibility and cross simulator portability. OSB provides advanced facilities to analyze, visualize and transform models and to connect researchers interested in models of specific neurons, brain regions and disease states. Researchers can also obtain individual NeuroML models at NeuroML-</a:t>
            </a:r>
            <a:r>
              <a:rPr lang="en-US" sz="2800" dirty="0" err="1" smtClean="0">
                <a:latin typeface="Arial"/>
                <a:ea typeface="SimSun" charset="0"/>
                <a:cs typeface="Arial"/>
              </a:rPr>
              <a:t>DB.org</a:t>
            </a:r>
            <a:r>
              <a:rPr lang="en-US" sz="2800" dirty="0" smtClean="0">
                <a:latin typeface="Arial"/>
                <a:ea typeface="SimSun" charset="0"/>
                <a:cs typeface="Arial"/>
              </a:rPr>
              <a:t> [7] using a simple search tool.</a:t>
            </a:r>
            <a:endParaRPr kumimoji="0" lang="en-US" sz="2800" b="0" i="0" u="none" strike="noStrike" cap="none" normalizeH="0" baseline="0" dirty="0">
              <a:ln>
                <a:noFill/>
              </a:ln>
              <a:solidFill>
                <a:schemeClr val="tx1"/>
              </a:solidFill>
              <a:effectLst/>
              <a:latin typeface="Arial"/>
              <a:cs typeface="Arial"/>
            </a:endParaRPr>
          </a:p>
        </p:txBody>
      </p:sp>
      <p:pic>
        <p:nvPicPr>
          <p:cNvPr id="2" name="Picture 1" descr="NIH_Master_Logo_2Color-JP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2992" y="31089600"/>
            <a:ext cx="5882230" cy="906844"/>
          </a:xfrm>
          <a:prstGeom prst="rect">
            <a:avLst/>
          </a:prstGeom>
        </p:spPr>
      </p:pic>
      <p:sp>
        <p:nvSpPr>
          <p:cNvPr id="17" name="Text Placeholder 448"/>
          <p:cNvSpPr txBox="1">
            <a:spLocks/>
          </p:cNvSpPr>
          <p:nvPr/>
        </p:nvSpPr>
        <p:spPr>
          <a:xfrm>
            <a:off x="1178867" y="6287725"/>
            <a:ext cx="9600480" cy="5588344"/>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endParaRPr lang="en-US" sz="2600" dirty="0">
              <a:solidFill>
                <a:srgbClr val="000000"/>
              </a:solidFill>
              <a:latin typeface="Arial"/>
              <a:cs typeface="Arial"/>
            </a:endParaRPr>
          </a:p>
        </p:txBody>
      </p:sp>
      <p:pic>
        <p:nvPicPr>
          <p:cNvPr id="16" name="Picture 15" descr="logo_rgb-m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9765" y="-586436"/>
            <a:ext cx="8831435" cy="5210286"/>
          </a:xfrm>
          <a:prstGeom prst="rect">
            <a:avLst/>
          </a:prstGeom>
        </p:spPr>
      </p:pic>
      <p:sp>
        <p:nvSpPr>
          <p:cNvPr id="51" name="Text Placeholder 449"/>
          <p:cNvSpPr txBox="1">
            <a:spLocks/>
          </p:cNvSpPr>
          <p:nvPr/>
        </p:nvSpPr>
        <p:spPr>
          <a:xfrm>
            <a:off x="954670" y="11254279"/>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M</a:t>
            </a:r>
            <a:r>
              <a:rPr lang="en-US" sz="3600" b="1" dirty="0" smtClean="0">
                <a:solidFill>
                  <a:schemeClr val="tx1">
                    <a:lumMod val="75000"/>
                    <a:lumOff val="25000"/>
                  </a:schemeClr>
                </a:solidFill>
                <a:latin typeface="Arial"/>
                <a:cs typeface="Arial"/>
              </a:rPr>
              <a:t>ODEL </a:t>
            </a:r>
            <a:r>
              <a:rPr lang="en-US" sz="4000" b="1" dirty="0" smtClean="0">
                <a:solidFill>
                  <a:schemeClr val="tx1">
                    <a:lumMod val="75000"/>
                    <a:lumOff val="25000"/>
                  </a:schemeClr>
                </a:solidFill>
                <a:latin typeface="Arial"/>
                <a:cs typeface="Arial"/>
              </a:rPr>
              <a:t>V</a:t>
            </a:r>
            <a:r>
              <a:rPr lang="en-US" sz="3600" b="1" dirty="0" smtClean="0">
                <a:solidFill>
                  <a:schemeClr val="tx1">
                    <a:lumMod val="75000"/>
                    <a:lumOff val="25000"/>
                  </a:schemeClr>
                </a:solidFill>
                <a:latin typeface="Arial"/>
                <a:cs typeface="Arial"/>
              </a:rPr>
              <a:t>ALIDATION</a:t>
            </a:r>
            <a:endParaRPr lang="en-US" sz="3600" b="1" dirty="0">
              <a:solidFill>
                <a:srgbClr val="000000"/>
              </a:solidFill>
              <a:latin typeface="Arial"/>
              <a:cs typeface="Arial"/>
            </a:endParaRPr>
          </a:p>
        </p:txBody>
      </p:sp>
      <p:sp>
        <p:nvSpPr>
          <p:cNvPr id="56" name="Text Placeholder 448"/>
          <p:cNvSpPr txBox="1">
            <a:spLocks/>
          </p:cNvSpPr>
          <p:nvPr/>
        </p:nvSpPr>
        <p:spPr>
          <a:xfrm>
            <a:off x="11835904" y="7049020"/>
            <a:ext cx="9860755" cy="4821582"/>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Model parameters </a:t>
            </a:r>
            <a:r>
              <a:rPr lang="en-US" sz="2600" dirty="0">
                <a:solidFill>
                  <a:srgbClr val="000000"/>
                </a:solidFill>
                <a:latin typeface="Arial"/>
                <a:cs typeface="Arial"/>
              </a:rPr>
              <a:t>were varied </a:t>
            </a:r>
            <a:r>
              <a:rPr lang="en-US" sz="2600" dirty="0" smtClean="0">
                <a:solidFill>
                  <a:srgbClr val="000000"/>
                </a:solidFill>
                <a:latin typeface="Arial"/>
                <a:cs typeface="Arial"/>
              </a:rPr>
              <a:t>to fit the model </a:t>
            </a:r>
            <a:r>
              <a:rPr lang="en-US" sz="2600" dirty="0">
                <a:solidFill>
                  <a:srgbClr val="000000"/>
                </a:solidFill>
                <a:latin typeface="Arial"/>
                <a:cs typeface="Arial"/>
              </a:rPr>
              <a:t>neuron against </a:t>
            </a:r>
            <a:r>
              <a:rPr lang="en-US" sz="2600" dirty="0" smtClean="0">
                <a:solidFill>
                  <a:srgbClr val="000000"/>
                </a:solidFill>
                <a:latin typeface="Arial"/>
                <a:cs typeface="Arial"/>
              </a:rPr>
              <a:t>experimental </a:t>
            </a:r>
            <a:r>
              <a:rPr lang="en-US" sz="2600" dirty="0">
                <a:solidFill>
                  <a:srgbClr val="000000"/>
                </a:solidFill>
                <a:latin typeface="Arial"/>
                <a:cs typeface="Arial"/>
              </a:rPr>
              <a:t>examples </a:t>
            </a:r>
            <a:r>
              <a:rPr lang="en-US" sz="2600" dirty="0" smtClean="0">
                <a:solidFill>
                  <a:srgbClr val="000000"/>
                </a:solidFill>
                <a:latin typeface="Arial"/>
                <a:cs typeface="Arial"/>
              </a:rPr>
              <a:t>of resting </a:t>
            </a:r>
            <a:r>
              <a:rPr lang="en-US" sz="2600" dirty="0">
                <a:solidFill>
                  <a:srgbClr val="000000"/>
                </a:solidFill>
                <a:latin typeface="Arial"/>
                <a:cs typeface="Arial"/>
              </a:rPr>
              <a:t>potential, </a:t>
            </a:r>
            <a:r>
              <a:rPr lang="en-US" sz="2600" dirty="0" smtClean="0">
                <a:solidFill>
                  <a:srgbClr val="000000"/>
                </a:solidFill>
                <a:latin typeface="Arial"/>
                <a:cs typeface="Arial"/>
              </a:rPr>
              <a:t>action potential </a:t>
            </a:r>
            <a:r>
              <a:rPr lang="en-US" sz="2600" dirty="0">
                <a:solidFill>
                  <a:srgbClr val="000000"/>
                </a:solidFill>
                <a:latin typeface="Arial"/>
                <a:cs typeface="Arial"/>
              </a:rPr>
              <a:t>count, action potential width, and spike interval distribution. </a:t>
            </a:r>
            <a:r>
              <a:rPr lang="en-US" sz="2600" dirty="0" smtClean="0">
                <a:solidFill>
                  <a:srgbClr val="000000"/>
                </a:solidFill>
                <a:latin typeface="Arial"/>
                <a:cs typeface="Arial"/>
              </a:rPr>
              <a:t>The </a:t>
            </a:r>
            <a:r>
              <a:rPr lang="en-US" sz="2600" dirty="0">
                <a:solidFill>
                  <a:srgbClr val="000000"/>
                </a:solidFill>
                <a:latin typeface="Arial"/>
                <a:cs typeface="Arial"/>
              </a:rPr>
              <a:t>experimental data and metadata used to construct the tests were taken from both </a:t>
            </a:r>
            <a:r>
              <a:rPr lang="en-US" sz="2600" dirty="0" err="1" smtClean="0">
                <a:solidFill>
                  <a:srgbClr val="000000"/>
                </a:solidFill>
                <a:latin typeface="Arial"/>
                <a:cs typeface="Arial"/>
              </a:rPr>
              <a:t>NeuroElectro.org</a:t>
            </a:r>
            <a:r>
              <a:rPr lang="en-US" sz="2600" dirty="0" smtClean="0">
                <a:solidFill>
                  <a:srgbClr val="000000"/>
                </a:solidFill>
                <a:latin typeface="Arial"/>
                <a:cs typeface="Arial"/>
              </a:rPr>
              <a:t> </a:t>
            </a:r>
            <a:r>
              <a:rPr lang="en-US" sz="2800" dirty="0" smtClean="0">
                <a:solidFill>
                  <a:srgbClr val="000000"/>
                </a:solidFill>
              </a:rPr>
              <a:t>[</a:t>
            </a:r>
            <a:r>
              <a:rPr lang="en-US" sz="2800" dirty="0">
                <a:solidFill>
                  <a:srgbClr val="000000"/>
                </a:solidFill>
              </a:rPr>
              <a:t>3</a:t>
            </a:r>
            <a:r>
              <a:rPr lang="en-US" sz="2800" dirty="0" smtClean="0">
                <a:solidFill>
                  <a:srgbClr val="000000"/>
                </a:solidFill>
              </a:rPr>
              <a:t>] </a:t>
            </a:r>
            <a:r>
              <a:rPr lang="en-US" sz="2800" dirty="0">
                <a:solidFill>
                  <a:srgbClr val="000000"/>
                </a:solidFill>
              </a:rPr>
              <a:t>(</a:t>
            </a:r>
            <a:r>
              <a:rPr lang="en-US" sz="2800" dirty="0">
                <a:solidFill>
                  <a:srgbClr val="000000"/>
                </a:solidFill>
                <a:latin typeface="Arial"/>
                <a:cs typeface="Arial"/>
              </a:rPr>
              <a:t>reflecting literature-wide averages) and from the Allen Institute's Cell Types Database </a:t>
            </a:r>
            <a:r>
              <a:rPr lang="en-US" sz="2800" dirty="0" smtClean="0">
                <a:solidFill>
                  <a:srgbClr val="000000"/>
                </a:solidFill>
                <a:latin typeface="Arial"/>
                <a:cs typeface="Arial"/>
              </a:rPr>
              <a:t>[4] </a:t>
            </a:r>
            <a:r>
              <a:rPr lang="en-US" sz="2800" dirty="0">
                <a:solidFill>
                  <a:srgbClr val="000000"/>
                </a:solidFill>
                <a:latin typeface="Arial"/>
                <a:cs typeface="Arial"/>
              </a:rPr>
              <a:t>(</a:t>
            </a:r>
            <a:r>
              <a:rPr lang="en-US" sz="2800" dirty="0" smtClean="0">
                <a:solidFill>
                  <a:srgbClr val="000000"/>
                </a:solidFill>
                <a:latin typeface="Arial"/>
                <a:cs typeface="Arial"/>
              </a:rPr>
              <a:t>reflecting specific </a:t>
            </a:r>
            <a:r>
              <a:rPr lang="en-US" sz="2800" dirty="0">
                <a:solidFill>
                  <a:srgbClr val="000000"/>
                </a:solidFill>
                <a:latin typeface="Arial"/>
                <a:cs typeface="Arial"/>
              </a:rPr>
              <a:t>gold standard recordings)</a:t>
            </a:r>
            <a:r>
              <a:rPr lang="en-US" sz="2800" dirty="0" smtClean="0">
                <a:solidFill>
                  <a:srgbClr val="000000"/>
                </a:solidFill>
                <a:latin typeface="Arial"/>
                <a:cs typeface="Arial"/>
              </a:rPr>
              <a:t>. </a:t>
            </a:r>
            <a:r>
              <a:rPr lang="en-US" sz="2600" dirty="0">
                <a:solidFill>
                  <a:srgbClr val="000000"/>
                </a:solidFill>
                <a:latin typeface="Arial"/>
                <a:cs typeface="Arial"/>
              </a:rPr>
              <a:t>H</a:t>
            </a:r>
            <a:r>
              <a:rPr lang="en-US" sz="2600" dirty="0" smtClean="0">
                <a:solidFill>
                  <a:srgbClr val="000000"/>
                </a:solidFill>
                <a:latin typeface="Arial"/>
                <a:cs typeface="Arial"/>
              </a:rPr>
              <a:t>ere we use the layer </a:t>
            </a:r>
            <a:r>
              <a:rPr lang="en-US" sz="2600" dirty="0">
                <a:solidFill>
                  <a:srgbClr val="000000"/>
                </a:solidFill>
                <a:latin typeface="Arial"/>
                <a:cs typeface="Arial"/>
              </a:rPr>
              <a:t>5 </a:t>
            </a:r>
            <a:r>
              <a:rPr lang="en-US" sz="2600" dirty="0" smtClean="0">
                <a:solidFill>
                  <a:srgbClr val="000000"/>
                </a:solidFill>
                <a:latin typeface="Arial"/>
                <a:cs typeface="Arial"/>
              </a:rPr>
              <a:t>cortical pyramidal cell as an example cell type</a:t>
            </a:r>
            <a:r>
              <a:rPr lang="en-US" sz="2600" dirty="0" smtClean="0">
                <a:solidFill>
                  <a:srgbClr val="000000"/>
                </a:solidFill>
                <a:latin typeface="Arial"/>
                <a:cs typeface="Arial"/>
              </a:rPr>
              <a:t>.</a:t>
            </a:r>
          </a:p>
          <a:p>
            <a:pPr algn="just"/>
            <a:endParaRPr lang="en-US" sz="2600" dirty="0">
              <a:solidFill>
                <a:srgbClr val="000000"/>
              </a:solidFill>
              <a:latin typeface="Arial"/>
              <a:cs typeface="Arial"/>
            </a:endParaRPr>
          </a:p>
          <a:p>
            <a:pPr algn="just"/>
            <a:r>
              <a:rPr lang="en-US" sz="2600" dirty="0" smtClean="0">
                <a:solidFill>
                  <a:srgbClr val="000000"/>
                </a:solidFill>
                <a:latin typeface="Arial"/>
                <a:cs typeface="Arial"/>
              </a:rPr>
              <a:t>Genealogy history</a:t>
            </a:r>
            <a:endParaRPr lang="en-US" sz="2600" dirty="0">
              <a:solidFill>
                <a:srgbClr val="000000"/>
              </a:solidFill>
              <a:latin typeface="Arial"/>
              <a:cs typeface="Arial"/>
            </a:endParaRPr>
          </a:p>
        </p:txBody>
      </p:sp>
      <p:sp>
        <p:nvSpPr>
          <p:cNvPr id="57" name="Text Placeholder 448"/>
          <p:cNvSpPr txBox="1">
            <a:spLocks/>
          </p:cNvSpPr>
          <p:nvPr/>
        </p:nvSpPr>
        <p:spPr>
          <a:xfrm>
            <a:off x="11582116" y="26735165"/>
            <a:ext cx="10114543" cy="3636085"/>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Both </a:t>
            </a:r>
            <a:r>
              <a:rPr lang="en-US" sz="2600" dirty="0">
                <a:solidFill>
                  <a:srgbClr val="000000"/>
                </a:solidFill>
                <a:latin typeface="Arial"/>
                <a:cs typeface="Arial"/>
              </a:rPr>
              <a:t>the </a:t>
            </a:r>
            <a:r>
              <a:rPr lang="en-US" sz="2600" dirty="0" smtClean="0">
                <a:solidFill>
                  <a:srgbClr val="000000"/>
                </a:solidFill>
                <a:latin typeface="Arial"/>
                <a:cs typeface="Arial"/>
              </a:rPr>
              <a:t>model parameters </a:t>
            </a:r>
            <a:r>
              <a:rPr lang="en-US" sz="2600" dirty="0">
                <a:solidFill>
                  <a:srgbClr val="000000"/>
                </a:solidFill>
                <a:latin typeface="Arial"/>
                <a:cs typeface="Arial"/>
              </a:rPr>
              <a:t>and the specific details of each </a:t>
            </a:r>
            <a:r>
              <a:rPr lang="en-US" sz="2600" dirty="0" smtClean="0">
                <a:solidFill>
                  <a:srgbClr val="000000"/>
                </a:solidFill>
                <a:latin typeface="Arial"/>
                <a:cs typeface="Arial"/>
              </a:rPr>
              <a:t>simulation were identified </a:t>
            </a:r>
            <a:r>
              <a:rPr lang="en-US" sz="2600" dirty="0">
                <a:solidFill>
                  <a:srgbClr val="000000"/>
                </a:solidFill>
                <a:latin typeface="Arial"/>
                <a:cs typeface="Arial"/>
              </a:rPr>
              <a:t>and manipulated </a:t>
            </a:r>
            <a:r>
              <a:rPr lang="en-US" sz="2600" dirty="0" smtClean="0">
                <a:solidFill>
                  <a:srgbClr val="000000"/>
                </a:solidFill>
                <a:latin typeface="Arial"/>
                <a:cs typeface="Arial"/>
              </a:rPr>
              <a:t>using NeuronUnit </a:t>
            </a:r>
            <a:r>
              <a:rPr lang="en-US" sz="2600" dirty="0">
                <a:solidFill>
                  <a:srgbClr val="000000"/>
                </a:solidFill>
                <a:latin typeface="Arial"/>
                <a:cs typeface="Arial"/>
              </a:rPr>
              <a:t>to create simulations of instantiated </a:t>
            </a:r>
            <a:r>
              <a:rPr lang="en-US" sz="2600" dirty="0" err="1">
                <a:solidFill>
                  <a:srgbClr val="000000"/>
                </a:solidFill>
                <a:latin typeface="Arial"/>
                <a:cs typeface="Arial"/>
              </a:rPr>
              <a:t>Izhikevich</a:t>
            </a:r>
            <a:r>
              <a:rPr lang="en-US" sz="2600" dirty="0">
                <a:solidFill>
                  <a:srgbClr val="000000"/>
                </a:solidFill>
                <a:latin typeface="Arial"/>
                <a:cs typeface="Arial"/>
              </a:rPr>
              <a:t> model neurons undergoing specific </a:t>
            </a:r>
            <a:r>
              <a:rPr lang="en-US" sz="2600" dirty="0" smtClean="0">
                <a:solidFill>
                  <a:srgbClr val="000000"/>
                </a:solidFill>
                <a:latin typeface="Arial"/>
                <a:cs typeface="Arial"/>
              </a:rPr>
              <a:t>simulation protocols</a:t>
            </a:r>
            <a:r>
              <a:rPr lang="en-US" sz="2600" dirty="0">
                <a:solidFill>
                  <a:srgbClr val="000000"/>
                </a:solidFill>
                <a:latin typeface="Arial"/>
                <a:cs typeface="Arial"/>
              </a:rPr>
              <a:t>. Simulations were performed by creating NeuroML documents to describe the details of </a:t>
            </a:r>
            <a:r>
              <a:rPr lang="en-US" sz="2600" dirty="0" smtClean="0">
                <a:solidFill>
                  <a:srgbClr val="000000"/>
                </a:solidFill>
                <a:latin typeface="Arial"/>
                <a:cs typeface="Arial"/>
              </a:rPr>
              <a:t>the </a:t>
            </a:r>
            <a:r>
              <a:rPr lang="en-US" sz="2600" dirty="0" err="1" smtClean="0">
                <a:solidFill>
                  <a:srgbClr val="000000"/>
                </a:solidFill>
                <a:latin typeface="Arial"/>
                <a:cs typeface="Arial"/>
              </a:rPr>
              <a:t>Izhikevich</a:t>
            </a:r>
            <a:r>
              <a:rPr lang="en-US" sz="2600" dirty="0" smtClean="0">
                <a:solidFill>
                  <a:srgbClr val="000000"/>
                </a:solidFill>
                <a:latin typeface="Arial"/>
                <a:cs typeface="Arial"/>
              </a:rPr>
              <a:t> </a:t>
            </a:r>
            <a:r>
              <a:rPr lang="en-US" sz="2600" dirty="0">
                <a:solidFill>
                  <a:srgbClr val="000000"/>
                </a:solidFill>
                <a:latin typeface="Arial"/>
                <a:cs typeface="Arial"/>
              </a:rPr>
              <a:t>model and then using jNeuroML to automatically generate and run simulation code </a:t>
            </a:r>
            <a:r>
              <a:rPr lang="en-US" sz="2600" dirty="0" smtClean="0">
                <a:solidFill>
                  <a:srgbClr val="000000"/>
                </a:solidFill>
                <a:latin typeface="Arial"/>
                <a:cs typeface="Arial"/>
              </a:rPr>
              <a:t>[5]. </a:t>
            </a:r>
            <a:endParaRPr lang="en-US" sz="2600" dirty="0">
              <a:solidFill>
                <a:srgbClr val="000000"/>
              </a:solidFill>
              <a:latin typeface="Arial"/>
              <a:cs typeface="Arial"/>
            </a:endParaRPr>
          </a:p>
        </p:txBody>
      </p:sp>
      <p:pic>
        <p:nvPicPr>
          <p:cNvPr id="35" name="Picture 34" descr="Screen Shot 2016-05-02 at 8.35.3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0782" y="21272540"/>
            <a:ext cx="9448080" cy="4326764"/>
          </a:xfrm>
          <a:prstGeom prst="rect">
            <a:avLst/>
          </a:prstGeom>
        </p:spPr>
      </p:pic>
      <p:sp>
        <p:nvSpPr>
          <p:cNvPr id="59" name="Text Placeholder 448"/>
          <p:cNvSpPr txBox="1">
            <a:spLocks/>
          </p:cNvSpPr>
          <p:nvPr/>
        </p:nvSpPr>
        <p:spPr>
          <a:xfrm>
            <a:off x="1906364" y="31034368"/>
            <a:ext cx="7910736" cy="939988"/>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1400" dirty="0" smtClean="0">
                <a:solidFill>
                  <a:srgbClr val="000000"/>
                </a:solidFill>
                <a:latin typeface="Arial"/>
                <a:cs typeface="Arial"/>
              </a:rPr>
              <a:t>Electronic version and reproduction permissions freely available at www.izhikevich.com. </a:t>
            </a:r>
            <a:endParaRPr lang="en-US" sz="1400" dirty="0">
              <a:solidFill>
                <a:srgbClr val="000000"/>
              </a:solidFill>
              <a:latin typeface="Arial"/>
              <a:cs typeface="Arial"/>
            </a:endParaRPr>
          </a:p>
        </p:txBody>
      </p:sp>
      <p:pic>
        <p:nvPicPr>
          <p:cNvPr id="41" name="Picture 40" descr="figur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8067" y="20815409"/>
            <a:ext cx="9702080" cy="12229135"/>
          </a:xfrm>
          <a:prstGeom prst="rect">
            <a:avLst/>
          </a:prstGeom>
        </p:spPr>
      </p:pic>
      <p:sp>
        <p:nvSpPr>
          <p:cNvPr id="55" name="Text Placeholder 448"/>
          <p:cNvSpPr txBox="1">
            <a:spLocks/>
          </p:cNvSpPr>
          <p:nvPr/>
        </p:nvSpPr>
        <p:spPr>
          <a:xfrm>
            <a:off x="1034620" y="19924672"/>
            <a:ext cx="9888975" cy="1515678"/>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With </a:t>
            </a:r>
            <a:r>
              <a:rPr lang="en-US" sz="2600" dirty="0">
                <a:solidFill>
                  <a:srgbClr val="000000"/>
                </a:solidFill>
                <a:latin typeface="Arial"/>
                <a:cs typeface="Arial"/>
              </a:rPr>
              <a:t>this </a:t>
            </a:r>
            <a:r>
              <a:rPr lang="en-US" sz="2600" dirty="0" smtClean="0">
                <a:solidFill>
                  <a:srgbClr val="000000"/>
                </a:solidFill>
                <a:latin typeface="Arial"/>
                <a:cs typeface="Arial"/>
              </a:rPr>
              <a:t>example, </a:t>
            </a:r>
            <a:r>
              <a:rPr lang="en-US" sz="2600" dirty="0">
                <a:solidFill>
                  <a:srgbClr val="000000"/>
                </a:solidFill>
                <a:latin typeface="Arial"/>
                <a:cs typeface="Arial"/>
              </a:rPr>
              <a:t>we address </a:t>
            </a:r>
            <a:r>
              <a:rPr lang="en-US" sz="2600" dirty="0" smtClean="0">
                <a:solidFill>
                  <a:srgbClr val="000000"/>
                </a:solidFill>
                <a:latin typeface="Arial"/>
                <a:cs typeface="Arial"/>
              </a:rPr>
              <a:t>issues </a:t>
            </a:r>
            <a:r>
              <a:rPr lang="en-US" sz="2600" dirty="0">
                <a:solidFill>
                  <a:srgbClr val="000000"/>
                </a:solidFill>
                <a:latin typeface="Arial"/>
                <a:cs typeface="Arial"/>
              </a:rPr>
              <a:t>of transparency </a:t>
            </a:r>
            <a:r>
              <a:rPr lang="en-US" sz="2600" dirty="0" smtClean="0">
                <a:solidFill>
                  <a:srgbClr val="000000"/>
                </a:solidFill>
                <a:latin typeface="Arial"/>
                <a:cs typeface="Arial"/>
              </a:rPr>
              <a:t>and validation </a:t>
            </a:r>
            <a:r>
              <a:rPr lang="en-US" sz="2600" dirty="0">
                <a:solidFill>
                  <a:srgbClr val="000000"/>
                </a:solidFill>
                <a:latin typeface="Arial"/>
                <a:cs typeface="Arial"/>
              </a:rPr>
              <a:t>against experimental data for </a:t>
            </a:r>
            <a:r>
              <a:rPr lang="en-US" sz="2600" dirty="0" smtClean="0">
                <a:solidFill>
                  <a:srgbClr val="000000"/>
                </a:solidFill>
                <a:latin typeface="Arial"/>
                <a:cs typeface="Arial"/>
              </a:rPr>
              <a:t>one type </a:t>
            </a:r>
            <a:r>
              <a:rPr lang="en-US" sz="2600" dirty="0">
                <a:solidFill>
                  <a:srgbClr val="000000"/>
                </a:solidFill>
                <a:latin typeface="Arial"/>
                <a:cs typeface="Arial"/>
              </a:rPr>
              <a:t>of reduced neuron model -- the </a:t>
            </a:r>
            <a:r>
              <a:rPr lang="en-US" sz="2600" dirty="0" err="1">
                <a:solidFill>
                  <a:srgbClr val="000000"/>
                </a:solidFill>
                <a:latin typeface="Arial"/>
                <a:cs typeface="Arial"/>
              </a:rPr>
              <a:t>Izhikevich</a:t>
            </a:r>
            <a:r>
              <a:rPr lang="en-US" sz="2600" dirty="0">
                <a:solidFill>
                  <a:srgbClr val="000000"/>
                </a:solidFill>
                <a:latin typeface="Arial"/>
                <a:cs typeface="Arial"/>
              </a:rPr>
              <a:t> model </a:t>
            </a:r>
            <a:r>
              <a:rPr lang="en-US" sz="2600" dirty="0" smtClean="0">
                <a:solidFill>
                  <a:srgbClr val="000000"/>
                </a:solidFill>
                <a:latin typeface="Arial"/>
                <a:cs typeface="Arial"/>
              </a:rPr>
              <a:t>[2]</a:t>
            </a:r>
            <a:r>
              <a:rPr lang="en-US" sz="2600" dirty="0">
                <a:solidFill>
                  <a:srgbClr val="000000"/>
                </a:solidFill>
                <a:latin typeface="Arial"/>
                <a:cs typeface="Arial"/>
              </a:rPr>
              <a:t>. </a:t>
            </a:r>
          </a:p>
        </p:txBody>
      </p:sp>
      <p:pic>
        <p:nvPicPr>
          <p:cNvPr id="8" name="Picture 7" descr="Screen Shot 2016-05-13 at 8.56.42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60762" y="26267338"/>
            <a:ext cx="6670727" cy="4784162"/>
          </a:xfrm>
          <a:prstGeom prst="rect">
            <a:avLst/>
          </a:prstGeom>
        </p:spPr>
      </p:pic>
      <p:sp>
        <p:nvSpPr>
          <p:cNvPr id="44" name="Text Placeholder 448"/>
          <p:cNvSpPr txBox="1">
            <a:spLocks/>
          </p:cNvSpPr>
          <p:nvPr/>
        </p:nvSpPr>
        <p:spPr>
          <a:xfrm>
            <a:off x="22330079" y="6991125"/>
            <a:ext cx="10040427" cy="2711676"/>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Rheobase tests were run first, based on the Allen Cell Types data. Tests for action potential width use </a:t>
            </a:r>
            <a:r>
              <a:rPr lang="en-US" sz="2600" dirty="0" err="1" smtClean="0">
                <a:solidFill>
                  <a:srgbClr val="000000"/>
                </a:solidFill>
                <a:latin typeface="Arial"/>
                <a:cs typeface="Arial"/>
              </a:rPr>
              <a:t>rheobase</a:t>
            </a:r>
            <a:r>
              <a:rPr lang="en-US" sz="2600" dirty="0" smtClean="0">
                <a:solidFill>
                  <a:srgbClr val="000000"/>
                </a:solidFill>
                <a:latin typeface="Arial"/>
                <a:cs typeface="Arial"/>
              </a:rPr>
              <a:t> current in simulations so as to evoke one spike. Other tests may use different levels of current, such as 2x or 3x the </a:t>
            </a:r>
            <a:r>
              <a:rPr lang="en-US" sz="2600" dirty="0" err="1" smtClean="0">
                <a:solidFill>
                  <a:srgbClr val="000000"/>
                </a:solidFill>
                <a:latin typeface="Arial"/>
                <a:cs typeface="Arial"/>
              </a:rPr>
              <a:t>rheobase</a:t>
            </a:r>
            <a:r>
              <a:rPr lang="en-US" sz="2600" dirty="0" smtClean="0">
                <a:solidFill>
                  <a:srgbClr val="000000"/>
                </a:solidFill>
                <a:latin typeface="Arial"/>
                <a:cs typeface="Arial"/>
              </a:rPr>
              <a:t>, to evoke multiple spikes.</a:t>
            </a:r>
            <a:endParaRPr lang="en-US" sz="2600" dirty="0">
              <a:solidFill>
                <a:srgbClr val="000000"/>
              </a:solidFill>
              <a:latin typeface="Arial"/>
              <a:cs typeface="Arial"/>
            </a:endParaRPr>
          </a:p>
        </p:txBody>
      </p:sp>
      <p:sp>
        <p:nvSpPr>
          <p:cNvPr id="50" name="Text Placeholder 449"/>
          <p:cNvSpPr txBox="1">
            <a:spLocks/>
          </p:cNvSpPr>
          <p:nvPr/>
        </p:nvSpPr>
        <p:spPr>
          <a:xfrm>
            <a:off x="22321632" y="6536680"/>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RESULTS</a:t>
            </a:r>
            <a:endParaRPr lang="en-US" sz="3600" b="1" dirty="0">
              <a:solidFill>
                <a:schemeClr val="tx1">
                  <a:lumMod val="75000"/>
                  <a:lumOff val="25000"/>
                </a:schemeClr>
              </a:solidFill>
              <a:latin typeface="Arial"/>
              <a:cs typeface="Arial"/>
            </a:endParaRPr>
          </a:p>
        </p:txBody>
      </p:sp>
      <p:sp>
        <p:nvSpPr>
          <p:cNvPr id="54" name="Text Placeholder 448"/>
          <p:cNvSpPr txBox="1">
            <a:spLocks/>
          </p:cNvSpPr>
          <p:nvPr/>
        </p:nvSpPr>
        <p:spPr>
          <a:xfrm>
            <a:off x="1215655" y="14279362"/>
            <a:ext cx="9707940" cy="3961951"/>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We have developed a model validation framework, NeuronUnit, that employs suites of “tests” that evaluate model results against experimental data [1]. Model parameters are </a:t>
            </a:r>
            <a:r>
              <a:rPr lang="en-US" sz="2600" dirty="0">
                <a:solidFill>
                  <a:srgbClr val="000000"/>
                </a:solidFill>
                <a:latin typeface="Arial"/>
                <a:cs typeface="Arial"/>
              </a:rPr>
              <a:t>varied in order to </a:t>
            </a:r>
            <a:r>
              <a:rPr lang="en-US" sz="2600" dirty="0" smtClean="0">
                <a:solidFill>
                  <a:srgbClr val="000000"/>
                </a:solidFill>
                <a:latin typeface="Arial"/>
                <a:cs typeface="Arial"/>
              </a:rPr>
              <a:t>fit experimental </a:t>
            </a:r>
            <a:r>
              <a:rPr lang="en-US" sz="2600" dirty="0">
                <a:solidFill>
                  <a:srgbClr val="000000"/>
                </a:solidFill>
                <a:latin typeface="Arial"/>
                <a:cs typeface="Arial"/>
              </a:rPr>
              <a:t>data from multiple open source resources. </a:t>
            </a:r>
            <a:r>
              <a:rPr lang="en-US" sz="2600" dirty="0" smtClean="0">
                <a:solidFill>
                  <a:srgbClr val="000000"/>
                </a:solidFill>
                <a:latin typeface="Arial"/>
                <a:cs typeface="Arial"/>
              </a:rPr>
              <a:t>For parameter fitting, model </a:t>
            </a:r>
            <a:r>
              <a:rPr lang="en-US" sz="2600" dirty="0">
                <a:solidFill>
                  <a:srgbClr val="000000"/>
                </a:solidFill>
                <a:latin typeface="Arial"/>
                <a:cs typeface="Arial"/>
              </a:rPr>
              <a:t>templates are calibrated </a:t>
            </a:r>
            <a:r>
              <a:rPr lang="en-US" sz="2600" dirty="0" smtClean="0">
                <a:solidFill>
                  <a:srgbClr val="000000"/>
                </a:solidFill>
                <a:latin typeface="Arial"/>
                <a:cs typeface="Arial"/>
              </a:rPr>
              <a:t>to experimental </a:t>
            </a:r>
            <a:r>
              <a:rPr lang="en-US" sz="2600" dirty="0">
                <a:solidFill>
                  <a:srgbClr val="000000"/>
                </a:solidFill>
                <a:latin typeface="Arial"/>
                <a:cs typeface="Arial"/>
              </a:rPr>
              <a:t>data for specific neuron types using gradient descent on the NeuronUnit test suite </a:t>
            </a:r>
            <a:r>
              <a:rPr lang="en-US" sz="2600" dirty="0" smtClean="0">
                <a:solidFill>
                  <a:srgbClr val="000000"/>
                </a:solidFill>
                <a:latin typeface="Arial"/>
                <a:cs typeface="Arial"/>
              </a:rPr>
              <a:t>scores. </a:t>
            </a:r>
            <a:endParaRPr lang="en-US" sz="2600" dirty="0">
              <a:solidFill>
                <a:srgbClr val="000000"/>
              </a:solidFill>
              <a:latin typeface="Arial"/>
              <a:cs typeface="Arial"/>
            </a:endParaRPr>
          </a:p>
        </p:txBody>
      </p:sp>
      <p:sp>
        <p:nvSpPr>
          <p:cNvPr id="52" name="Text Placeholder 448"/>
          <p:cNvSpPr txBox="1">
            <a:spLocks/>
          </p:cNvSpPr>
          <p:nvPr/>
        </p:nvSpPr>
        <p:spPr>
          <a:xfrm>
            <a:off x="22249084" y="24721086"/>
            <a:ext cx="10094082" cy="1474123"/>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Parameter sweeps of two parameters where color map shows ensemble score across all experimental characteristics.</a:t>
            </a:r>
            <a:endParaRPr lang="en-US" sz="2600" dirty="0">
              <a:solidFill>
                <a:srgbClr val="000000"/>
              </a:solidFill>
              <a:latin typeface="Arial"/>
              <a:cs typeface="Arial"/>
            </a:endParaRPr>
          </a:p>
        </p:txBody>
      </p:sp>
      <p:pic>
        <p:nvPicPr>
          <p:cNvPr id="22" name="Picture 21" descr="Screen Shot 2016-05-15 at 11.42.10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72461" y="7682615"/>
            <a:ext cx="9339861" cy="7915136"/>
          </a:xfrm>
          <a:prstGeom prst="rect">
            <a:avLst/>
          </a:prstGeom>
        </p:spPr>
      </p:pic>
      <p:pic>
        <p:nvPicPr>
          <p:cNvPr id="10" name="Picture 9" descr="Screen Shot 2016-05-16 at 7.40.50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2534" y="18435455"/>
            <a:ext cx="9873147" cy="1757585"/>
          </a:xfrm>
          <a:prstGeom prst="rect">
            <a:avLst/>
          </a:prstGeom>
        </p:spPr>
      </p:pic>
      <p:sp>
        <p:nvSpPr>
          <p:cNvPr id="60" name="Text Placeholder 449"/>
          <p:cNvSpPr txBox="1">
            <a:spLocks/>
          </p:cNvSpPr>
          <p:nvPr/>
        </p:nvSpPr>
        <p:spPr>
          <a:xfrm>
            <a:off x="954670" y="17877959"/>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EXAMPLE</a:t>
            </a:r>
            <a:endParaRPr lang="en-US" sz="3600" b="1" dirty="0">
              <a:solidFill>
                <a:schemeClr val="tx1">
                  <a:lumMod val="75000"/>
                  <a:lumOff val="25000"/>
                </a:schemeClr>
              </a:solidFill>
              <a:latin typeface="Arial"/>
              <a:cs typeface="Arial"/>
            </a:endParaRPr>
          </a:p>
        </p:txBody>
      </p:sp>
      <p:sp>
        <p:nvSpPr>
          <p:cNvPr id="53" name="Text Placeholder 449"/>
          <p:cNvSpPr txBox="1">
            <a:spLocks/>
          </p:cNvSpPr>
          <p:nvPr/>
        </p:nvSpPr>
        <p:spPr>
          <a:xfrm>
            <a:off x="11647785" y="6637917"/>
            <a:ext cx="10048875" cy="754045"/>
          </a:xfrm>
          <a:prstGeom prst="rect">
            <a:avLst/>
          </a:prstGeom>
        </p:spPr>
        <p:txBody>
          <a:bodyPr vert="horz" lIns="438912" tIns="219456" rIns="438912" bIns="219456" rtlCol="0" anchor="ctr"/>
          <a:lstStyle>
            <a:defPPr>
              <a:defRPr lang="en-US"/>
            </a:defPPr>
            <a:lvl1pPr marL="0" algn="ctr"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4000" b="1" dirty="0" smtClean="0">
                <a:solidFill>
                  <a:schemeClr val="tx1">
                    <a:lumMod val="75000"/>
                    <a:lumOff val="25000"/>
                  </a:schemeClr>
                </a:solidFill>
                <a:latin typeface="Arial"/>
                <a:cs typeface="Arial"/>
              </a:rPr>
              <a:t>METHODS</a:t>
            </a:r>
            <a:endParaRPr lang="en-US" sz="3600" b="1" dirty="0">
              <a:solidFill>
                <a:srgbClr val="000000"/>
              </a:solidFill>
              <a:latin typeface="Arial"/>
              <a:cs typeface="Arial"/>
            </a:endParaRPr>
          </a:p>
        </p:txBody>
      </p:sp>
      <p:sp>
        <p:nvSpPr>
          <p:cNvPr id="23" name="Rectangle 22"/>
          <p:cNvSpPr/>
          <p:nvPr/>
        </p:nvSpPr>
        <p:spPr>
          <a:xfrm>
            <a:off x="12769481" y="30071738"/>
            <a:ext cx="7918819" cy="1569660"/>
          </a:xfrm>
          <a:prstGeom prst="rect">
            <a:avLst/>
          </a:prstGeom>
        </p:spPr>
        <p:txBody>
          <a:bodyPr wrap="square">
            <a:spAutoFit/>
          </a:bodyPr>
          <a:lstStyle/>
          <a:p>
            <a:r>
              <a:rPr lang="en-US" sz="2400" dirty="0">
                <a:latin typeface="Times New Roman"/>
                <a:cs typeface="Times New Roman"/>
              </a:rPr>
              <a:t>&lt;izhikevich2007Cell  </a:t>
            </a:r>
            <a:r>
              <a:rPr lang="en-US" sz="2400" dirty="0" smtClean="0">
                <a:latin typeface="Times New Roman"/>
                <a:cs typeface="Times New Roman"/>
              </a:rPr>
              <a:t>  id</a:t>
            </a:r>
            <a:r>
              <a:rPr lang="en-US" sz="2400" dirty="0">
                <a:latin typeface="Times New Roman"/>
                <a:cs typeface="Times New Roman"/>
              </a:rPr>
              <a:t>= “</a:t>
            </a:r>
            <a:r>
              <a:rPr lang="en-US" sz="2400" dirty="0" err="1">
                <a:latin typeface="Times New Roman"/>
                <a:cs typeface="Times New Roman"/>
              </a:rPr>
              <a:t>my_cell_model</a:t>
            </a:r>
            <a:r>
              <a:rPr lang="en-US" sz="2400" dirty="0">
                <a:latin typeface="Times New Roman"/>
                <a:cs typeface="Times New Roman"/>
              </a:rPr>
              <a:t>”  v0 = “-60mV”  C= “100pF”  k= “0.7nS_per_mV” </a:t>
            </a:r>
            <a:r>
              <a:rPr lang="en-US" sz="2400" dirty="0" err="1">
                <a:latin typeface="Times New Roman"/>
                <a:cs typeface="Times New Roman"/>
              </a:rPr>
              <a:t>vr</a:t>
            </a:r>
            <a:r>
              <a:rPr lang="en-US" sz="2400" dirty="0">
                <a:latin typeface="Times New Roman"/>
                <a:cs typeface="Times New Roman"/>
              </a:rPr>
              <a:t>= “-55mV” </a:t>
            </a:r>
            <a:r>
              <a:rPr lang="en-US" sz="2400" dirty="0" smtClean="0">
                <a:latin typeface="Times New Roman"/>
                <a:cs typeface="Times New Roman"/>
              </a:rPr>
              <a:t> </a:t>
            </a:r>
            <a:r>
              <a:rPr lang="en-US" sz="2400" dirty="0" err="1" smtClean="0">
                <a:latin typeface="Times New Roman"/>
                <a:cs typeface="Times New Roman"/>
              </a:rPr>
              <a:t>vt</a:t>
            </a:r>
            <a:r>
              <a:rPr lang="en-US" sz="2400" dirty="0" smtClean="0">
                <a:latin typeface="Times New Roman"/>
                <a:cs typeface="Times New Roman"/>
              </a:rPr>
              <a:t>= “-40mV” </a:t>
            </a:r>
            <a:r>
              <a:rPr lang="en-US" sz="2400" dirty="0" err="1" smtClean="0">
                <a:latin typeface="Times New Roman"/>
                <a:cs typeface="Times New Roman"/>
              </a:rPr>
              <a:t>vpeak</a:t>
            </a:r>
            <a:r>
              <a:rPr lang="en-US" sz="2400" dirty="0">
                <a:latin typeface="Times New Roman"/>
                <a:cs typeface="Times New Roman"/>
              </a:rPr>
              <a:t>= “35mV”  a= “0.03per_ms”  b= “-2nS” c= “-50mV” d= “100pA” /&gt;</a:t>
            </a:r>
          </a:p>
        </p:txBody>
      </p:sp>
      <p:sp>
        <p:nvSpPr>
          <p:cNvPr id="64" name="Text Placeholder 448"/>
          <p:cNvSpPr txBox="1">
            <a:spLocks/>
          </p:cNvSpPr>
          <p:nvPr/>
        </p:nvSpPr>
        <p:spPr>
          <a:xfrm>
            <a:off x="11620003" y="19594010"/>
            <a:ext cx="10102055" cy="1474123"/>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The goal of the NeuroElectro Project is to mine the literature for information about the electrophysiological properties of diverse neuron types and place it into a centralized database.</a:t>
            </a:r>
            <a:endParaRPr lang="en-US" sz="2600" dirty="0">
              <a:solidFill>
                <a:srgbClr val="000000"/>
              </a:solidFill>
              <a:latin typeface="Arial"/>
              <a:cs typeface="Arial"/>
            </a:endParaRPr>
          </a:p>
        </p:txBody>
      </p:sp>
      <p:sp>
        <p:nvSpPr>
          <p:cNvPr id="68" name="Text Placeholder 448"/>
          <p:cNvSpPr txBox="1">
            <a:spLocks/>
          </p:cNvSpPr>
          <p:nvPr/>
        </p:nvSpPr>
        <p:spPr>
          <a:xfrm>
            <a:off x="11582116" y="25337242"/>
            <a:ext cx="10114543" cy="1474123"/>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Allen Institute for Brain Science Cell Types database is available online.</a:t>
            </a:r>
            <a:endParaRPr lang="en-US" sz="2600" dirty="0">
              <a:solidFill>
                <a:srgbClr val="000000"/>
              </a:solidFill>
              <a:latin typeface="Arial"/>
              <a:cs typeface="Arial"/>
            </a:endParaRPr>
          </a:p>
        </p:txBody>
      </p:sp>
      <p:sp>
        <p:nvSpPr>
          <p:cNvPr id="69" name="Text Placeholder 448"/>
          <p:cNvSpPr txBox="1">
            <a:spLocks/>
          </p:cNvSpPr>
          <p:nvPr/>
        </p:nvSpPr>
        <p:spPr>
          <a:xfrm>
            <a:off x="22297439" y="30636269"/>
            <a:ext cx="9997372" cy="1474123"/>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Plot from the Injected Current Action Potential Width Test for the best model.</a:t>
            </a:r>
            <a:endParaRPr lang="en-US" sz="2600" dirty="0">
              <a:solidFill>
                <a:srgbClr val="000000"/>
              </a:solidFill>
              <a:latin typeface="Arial"/>
              <a:cs typeface="Arial"/>
            </a:endParaRPr>
          </a:p>
        </p:txBody>
      </p:sp>
      <p:sp>
        <p:nvSpPr>
          <p:cNvPr id="70" name="Text Placeholder 464"/>
          <p:cNvSpPr txBox="1">
            <a:spLocks/>
          </p:cNvSpPr>
          <p:nvPr/>
        </p:nvSpPr>
        <p:spPr>
          <a:xfrm>
            <a:off x="35356065" y="3705366"/>
            <a:ext cx="8071453" cy="1617368"/>
          </a:xfrm>
          <a:prstGeom prst="rect">
            <a:avLst/>
          </a:prstGeom>
        </p:spPr>
        <p:txBody>
          <a:bodyPr>
            <a:noAutofit/>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lgn="ctr">
              <a:buNone/>
            </a:pPr>
            <a:r>
              <a:rPr lang="en-US" sz="6000" dirty="0" smtClean="0">
                <a:solidFill>
                  <a:srgbClr val="FFFFFF"/>
                </a:solidFill>
                <a:latin typeface="Arial"/>
                <a:cs typeface="Arial"/>
              </a:rPr>
              <a:t>http://</a:t>
            </a:r>
            <a:r>
              <a:rPr lang="en-US" sz="6000" dirty="0" err="1" smtClean="0">
                <a:solidFill>
                  <a:srgbClr val="FFFFFF"/>
                </a:solidFill>
                <a:latin typeface="Arial"/>
                <a:cs typeface="Arial"/>
              </a:rPr>
              <a:t>iconlab.asu.edu</a:t>
            </a:r>
            <a:endParaRPr lang="en-US" sz="6000" dirty="0" smtClean="0">
              <a:solidFill>
                <a:srgbClr val="FFFFFF"/>
              </a:solidFill>
              <a:latin typeface="Arial"/>
              <a:cs typeface="Arial"/>
            </a:endParaRPr>
          </a:p>
        </p:txBody>
      </p:sp>
      <p:sp>
        <p:nvSpPr>
          <p:cNvPr id="71" name="Text Placeholder 448"/>
          <p:cNvSpPr txBox="1">
            <a:spLocks/>
          </p:cNvSpPr>
          <p:nvPr/>
        </p:nvSpPr>
        <p:spPr>
          <a:xfrm>
            <a:off x="22221745" y="17804841"/>
            <a:ext cx="10148761" cy="1474123"/>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Example showing top ten results for variation of four parameters. Other parameters set manually from previous tests.</a:t>
            </a:r>
            <a:endParaRPr lang="en-US" sz="2600" dirty="0">
              <a:solidFill>
                <a:srgbClr val="000000"/>
              </a:solidFill>
              <a:latin typeface="Arial"/>
              <a:cs typeface="Arial"/>
            </a:endParaRPr>
          </a:p>
        </p:txBody>
      </p:sp>
      <p:sp>
        <p:nvSpPr>
          <p:cNvPr id="72" name="Text Placeholder 448"/>
          <p:cNvSpPr txBox="1">
            <a:spLocks/>
          </p:cNvSpPr>
          <p:nvPr/>
        </p:nvSpPr>
        <p:spPr>
          <a:xfrm>
            <a:off x="22330080" y="12208270"/>
            <a:ext cx="9932090" cy="1474123"/>
          </a:xfrm>
          <a:prstGeom prst="rect">
            <a:avLst/>
          </a:prstGeom>
        </p:spPr>
        <p:txBody>
          <a:bodyPr vert="horz" lIns="438912" tIns="219456" rIns="438912" bIns="219456" rtlCol="0" anchor="ctr"/>
          <a:lstStyle>
            <a:defPPr>
              <a:defRPr lang="en-US"/>
            </a:defPPr>
            <a:lvl1pPr marL="0" algn="l" defTabSz="2194560" rtl="0" eaLnBrk="1" latinLnBrk="0" hangingPunct="1">
              <a:defRPr sz="5800" kern="1200">
                <a:solidFill>
                  <a:schemeClr val="tx1">
                    <a:tint val="75000"/>
                  </a:schemeClr>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pPr algn="just"/>
            <a:r>
              <a:rPr lang="en-US" sz="2600" dirty="0" smtClean="0">
                <a:solidFill>
                  <a:srgbClr val="000000"/>
                </a:solidFill>
                <a:latin typeface="Arial"/>
                <a:cs typeface="Arial"/>
              </a:rPr>
              <a:t>Example of results for tests as one parameter is varied. Other parameters are as in panel (a) of example behaviors. Colors show agreement with experimental data  (white best).</a:t>
            </a:r>
            <a:endParaRPr lang="en-US" sz="2600" dirty="0">
              <a:solidFill>
                <a:srgbClr val="000000"/>
              </a:solidFill>
              <a:latin typeface="Arial"/>
              <a:cs typeface="Arial"/>
            </a:endParaRPr>
          </a:p>
        </p:txBody>
      </p:sp>
      <p:sp>
        <p:nvSpPr>
          <p:cNvPr id="9" name="TextBox 8"/>
          <p:cNvSpPr txBox="1"/>
          <p:nvPr/>
        </p:nvSpPr>
        <p:spPr>
          <a:xfrm>
            <a:off x="1464234" y="6287725"/>
            <a:ext cx="9370688" cy="8494633"/>
          </a:xfrm>
          <a:prstGeom prst="rect">
            <a:avLst/>
          </a:prstGeom>
          <a:noFill/>
        </p:spPr>
        <p:txBody>
          <a:bodyPr wrap="square" rtlCol="0">
            <a:spAutoFit/>
          </a:bodyPr>
          <a:lstStyle/>
          <a:p>
            <a:r>
              <a:rPr lang="en-US" sz="2600" dirty="0"/>
              <a:t>Scientific insight is well-served by the discovery and optimization of abstract models that can reproduce experimental findings. </a:t>
            </a:r>
            <a:r>
              <a:rPr lang="en-US" sz="2600" dirty="0" err="1"/>
              <a:t>NeuroML</a:t>
            </a:r>
            <a:r>
              <a:rPr lang="en-US" sz="2600" dirty="0"/>
              <a:t> (</a:t>
            </a:r>
            <a:r>
              <a:rPr lang="en-US" sz="2600" dirty="0" err="1"/>
              <a:t>NeuroML.org</a:t>
            </a:r>
            <a:r>
              <a:rPr lang="en-US" sz="2600" dirty="0"/>
              <a:t>), a model description language for neuroscience, facilitates reproducibility and exchange of such models by providing an implementation-agnostic model description in a modular format. </a:t>
            </a:r>
            <a:r>
              <a:rPr lang="en-US" sz="2600" dirty="0" err="1"/>
              <a:t>NeuronUnit</a:t>
            </a:r>
            <a:r>
              <a:rPr lang="en-US" sz="2600" dirty="0"/>
              <a:t> (</a:t>
            </a:r>
            <a:r>
              <a:rPr lang="en-US" sz="2600" dirty="0" err="1"/>
              <a:t>neuronunit.scidash.org</a:t>
            </a:r>
            <a:r>
              <a:rPr lang="en-US" sz="2600" dirty="0"/>
              <a:t>) evaluates model accuracy by subjecting models to experimental data-driven validation tests, a formalization of the scientific method. In order to scale such tests to a wide variety of biological neuron types and a range of model classes, computationally efficient techniques for test-driven model optimization are needed. Here we use parallel genetic algorithms to efficiently sample a large model parameter space in the context of </a:t>
            </a:r>
            <a:r>
              <a:rPr lang="en-US" sz="2600" dirty="0" err="1"/>
              <a:t>NeuronUnit</a:t>
            </a:r>
            <a:r>
              <a:rPr lang="en-US" sz="2600" dirty="0"/>
              <a:t> testing of </a:t>
            </a:r>
            <a:r>
              <a:rPr lang="en-US" sz="2600" dirty="0" err="1"/>
              <a:t>NeuroML</a:t>
            </a:r>
            <a:r>
              <a:rPr lang="en-US" sz="2600" dirty="0"/>
              <a:t> models. This is accomplished using the Distributed Evolutionary Algorithm in Python (DEAP) library. We demonstrate the efficiency of this approach for a variety of model types, testing against experimental data from both </a:t>
            </a:r>
            <a:r>
              <a:rPr lang="en-US" sz="2600" dirty="0" err="1"/>
              <a:t>NeuroElectro.org</a:t>
            </a:r>
            <a:r>
              <a:rPr lang="en-US" sz="2600" dirty="0"/>
              <a:t> and the Allen Institute Cell Types database. For each model class and biological neuron type, we obtained an error surface via a Non-Dominated Sort Genetic Algorithm (NSGA), corresponding to plausible subsets of candidate parameter values that respect intrinsic biological diversity. </a:t>
            </a:r>
          </a:p>
        </p:txBody>
      </p:sp>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64902" y="20734412"/>
            <a:ext cx="3048000" cy="26670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06760" y="14328216"/>
            <a:ext cx="6353175" cy="3476625"/>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474194" y="12980971"/>
            <a:ext cx="8199459" cy="6149593"/>
          </a:xfrm>
          <a:prstGeom prst="rect">
            <a:avLst/>
          </a:prstGeom>
        </p:spPr>
      </p:pic>
    </p:spTree>
    <p:extLst>
      <p:ext uri="{BB962C8B-B14F-4D97-AF65-F5344CB8AC3E}">
        <p14:creationId xmlns:p14="http://schemas.microsoft.com/office/powerpoint/2010/main" val="2277674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3237</TotalTime>
  <Words>1095</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ＭＳ Ｐゴシック</vt:lpstr>
      <vt:lpstr>SimSun</vt:lpstr>
      <vt:lpstr>Times New Roman</vt:lpstr>
      <vt:lpstr>Arial</vt:lpstr>
      <vt:lpstr>Office Theme</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Crook</dc:creator>
  <cp:lastModifiedBy>Russell Jarvis (Student)</cp:lastModifiedBy>
  <cp:revision>92</cp:revision>
  <cp:lastPrinted>2014-07-21T17:21:19Z</cp:lastPrinted>
  <dcterms:created xsi:type="dcterms:W3CDTF">2014-07-14T19:08:49Z</dcterms:created>
  <dcterms:modified xsi:type="dcterms:W3CDTF">2017-07-21T04:01:30Z</dcterms:modified>
</cp:coreProperties>
</file>