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69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36" y="-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CD56A-FE59-43C5-BACC-ABFF0AB8BF4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E4ED3-2DA3-45EF-8BC0-0954F284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4ED3-2DA3-45EF-8BC0-0954F28443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request </a:t>
            </a:r>
            <a:r>
              <a:rPr lang="en-US" baseline="0" dirty="0" smtClean="0"/>
              <a:t>much more memory than actually used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4ED3-2DA3-45EF-8BC0-0954F28443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0318-2937-4551-B475-D25D51712C8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9EF4-445A-4426-BC3A-501B947A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onathan.net/2015/10/allocatorawarecontainer-propagation-pitfalls/" TargetMode="External"/><Relationship Id="rId2" Type="http://schemas.openxmlformats.org/officeDocument/2006/relationships/hyperlink" Target="https://en.cppreference.com/w/cpp/named_req/Alloc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named_req/AllocatorAwareContain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getov/PrivateAllocat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alloc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named_req/AllocatorAwareContain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en-US" dirty="0"/>
              <a:t>++ template class </a:t>
            </a:r>
            <a:r>
              <a:rPr lang="en-US" dirty="0" err="1"/>
              <a:t>PrivateAllocator</a:t>
            </a:r>
            <a:r>
              <a:rPr lang="en-US" dirty="0"/>
              <a:t>&lt;&gt;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</a:t>
            </a:r>
            <a:r>
              <a:rPr lang="en-US" dirty="0" err="1" smtClean="0"/>
              <a:t>std</a:t>
            </a:r>
            <a:r>
              <a:rPr lang="en-US" dirty="0" smtClean="0"/>
              <a:t>::allocator&lt;&gt; replacement</a:t>
            </a:r>
          </a:p>
          <a:p>
            <a:endParaRPr lang="en-US" dirty="0" smtClean="0"/>
          </a:p>
          <a:p>
            <a:r>
              <a:rPr lang="en-US" dirty="0" err="1" smtClean="0"/>
              <a:t>Radoslav</a:t>
            </a:r>
            <a:r>
              <a:rPr lang="en-US" dirty="0" smtClean="0"/>
              <a:t> </a:t>
            </a:r>
            <a:r>
              <a:rPr lang="en-US" sz="2800" dirty="0" err="1" smtClean="0"/>
              <a:t>Getov</a:t>
            </a:r>
            <a:endParaRPr lang="en-US" dirty="0" smtClean="0"/>
          </a:p>
          <a:p>
            <a:r>
              <a:rPr lang="en-US" dirty="0" smtClean="0"/>
              <a:t>getov@mail.com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4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/>
        </p:nvSpPr>
        <p:spPr>
          <a:xfrm>
            <a:off x="2342322" y="2895600"/>
            <a:ext cx="1219200" cy="2734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3874745" y="3437283"/>
            <a:ext cx="1219200" cy="2734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/>
          <p:cNvSpPr/>
          <p:nvPr/>
        </p:nvSpPr>
        <p:spPr>
          <a:xfrm>
            <a:off x="762000" y="2099605"/>
            <a:ext cx="1219200" cy="27349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Allocator Instances and Page Handles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9144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048000"/>
            <a:ext cx="914400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657600"/>
            <a:ext cx="9144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4495800"/>
            <a:ext cx="914400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646004"/>
            <a:ext cx="9144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4484204"/>
            <a:ext cx="914400" cy="838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22" y="1552129"/>
            <a:ext cx="1960146" cy="134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4" name="Straight Arrow Connector 1023"/>
          <p:cNvCxnSpPr/>
          <p:nvPr/>
        </p:nvCxnSpPr>
        <p:spPr>
          <a:xfrm>
            <a:off x="1524000" y="2628900"/>
            <a:ext cx="4856922" cy="1406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200400" y="2681066"/>
            <a:ext cx="3256722" cy="120513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4648200" y="2757266"/>
            <a:ext cx="1885122" cy="112893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7" idx="1"/>
          </p:cNvCxnSpPr>
          <p:nvPr/>
        </p:nvCxnSpPr>
        <p:spPr>
          <a:xfrm>
            <a:off x="1524000" y="3403324"/>
            <a:ext cx="914400" cy="1511576"/>
          </a:xfrm>
          <a:prstGeom prst="straightConnector1">
            <a:avLst/>
          </a:prstGeom>
          <a:ln w="349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9" idx="1"/>
          </p:cNvCxnSpPr>
          <p:nvPr/>
        </p:nvCxnSpPr>
        <p:spPr>
          <a:xfrm flipV="1">
            <a:off x="2895600" y="4903304"/>
            <a:ext cx="1066800" cy="11596"/>
          </a:xfrm>
          <a:prstGeom prst="straightConnector1">
            <a:avLst/>
          </a:prstGeom>
          <a:ln w="349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 flipV="1">
            <a:off x="1905000" y="3276600"/>
            <a:ext cx="2590800" cy="1507436"/>
          </a:xfrm>
          <a:prstGeom prst="straightConnector1">
            <a:avLst/>
          </a:prstGeom>
          <a:ln w="349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773455" y="4263095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Allocator 1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2365513" y="304800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Allocator 2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3897655" y="5400261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Allocator 3</a:t>
            </a:r>
            <a:endParaRPr lang="en-US" dirty="0"/>
          </a:p>
        </p:txBody>
      </p:sp>
      <p:sp>
        <p:nvSpPr>
          <p:cNvPr id="1048" name="TextBox 1047"/>
          <p:cNvSpPr txBox="1"/>
          <p:nvPr/>
        </p:nvSpPr>
        <p:spPr>
          <a:xfrm>
            <a:off x="6781800" y="2745936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List</a:t>
            </a:r>
            <a:endParaRPr lang="en-US" dirty="0"/>
          </a:p>
        </p:txBody>
      </p:sp>
      <p:sp>
        <p:nvSpPr>
          <p:cNvPr id="1049" name="TextBox 1048"/>
          <p:cNvSpPr txBox="1"/>
          <p:nvPr/>
        </p:nvSpPr>
        <p:spPr>
          <a:xfrm>
            <a:off x="3874745" y="2099605"/>
            <a:ext cx="145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pointers</a:t>
            </a:r>
          </a:p>
          <a:p>
            <a:endParaRPr lang="en-US" dirty="0"/>
          </a:p>
        </p:txBody>
      </p:sp>
      <p:sp>
        <p:nvSpPr>
          <p:cNvPr id="1050" name="TextBox 1049"/>
          <p:cNvSpPr txBox="1"/>
          <p:nvPr/>
        </p:nvSpPr>
        <p:spPr>
          <a:xfrm>
            <a:off x="304800" y="57695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Circular list of handles</a:t>
            </a:r>
            <a:endParaRPr lang="en-US" dirty="0"/>
          </a:p>
        </p:txBody>
      </p:sp>
      <p:cxnSp>
        <p:nvCxnSpPr>
          <p:cNvPr id="1052" name="Straight Connector 1051"/>
          <p:cNvCxnSpPr/>
          <p:nvPr/>
        </p:nvCxnSpPr>
        <p:spPr>
          <a:xfrm flipH="1">
            <a:off x="1371600" y="4343400"/>
            <a:ext cx="685800" cy="124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 flipH="1">
            <a:off x="1524000" y="4108588"/>
            <a:ext cx="1703663" cy="147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1790700" y="4953000"/>
            <a:ext cx="1770822" cy="6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5715000" y="3646004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Allocator instances created by copying each other (even if of different types) are linked in a circular list indicating mutual equality and shared </a:t>
            </a:r>
            <a:r>
              <a:rPr lang="en-US" dirty="0" err="1" smtClean="0"/>
              <a:t>PageList</a:t>
            </a:r>
            <a:r>
              <a:rPr lang="en-US" dirty="0" smtClean="0"/>
              <a:t> ownership.</a:t>
            </a:r>
            <a:endParaRPr lang="en-US" dirty="0"/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1676400" y="1676400"/>
            <a:ext cx="1275522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438400" y="1277034"/>
            <a:ext cx="141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handles</a:t>
            </a:r>
          </a:p>
          <a:p>
            <a:endParaRPr lang="en-US" dirty="0"/>
          </a:p>
        </p:txBody>
      </p:sp>
      <p:cxnSp>
        <p:nvCxnSpPr>
          <p:cNvPr id="236" name="Straight Connector 235"/>
          <p:cNvCxnSpPr>
            <a:endCxn id="220" idx="0"/>
          </p:cNvCxnSpPr>
          <p:nvPr/>
        </p:nvCxnSpPr>
        <p:spPr>
          <a:xfrm flipH="1">
            <a:off x="2951922" y="1676400"/>
            <a:ext cx="195743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3352800" y="1600199"/>
            <a:ext cx="990600" cy="205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2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Participating containers: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::vector&lt;&gt;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&lt;&gt;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::list&lt;&gt;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::multiset&lt;&gt;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unordered_multiset</a:t>
            </a:r>
            <a:r>
              <a:rPr lang="en-US" dirty="0" smtClean="0"/>
              <a:t>&lt;&gt;</a:t>
            </a:r>
          </a:p>
          <a:p>
            <a:r>
              <a:rPr lang="en-US" dirty="0" smtClean="0"/>
              <a:t>Participating algorithms: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ontainer fill</a:t>
            </a:r>
          </a:p>
          <a:p>
            <a:pPr lvl="1"/>
            <a:r>
              <a:rPr lang="en-US" dirty="0" smtClean="0"/>
              <a:t>container copy</a:t>
            </a:r>
          </a:p>
          <a:p>
            <a:pPr lvl="1"/>
            <a:r>
              <a:rPr lang="en-US" dirty="0" smtClean="0"/>
              <a:t>insert and remove each element</a:t>
            </a:r>
          </a:p>
          <a:p>
            <a:pPr lvl="1"/>
            <a:r>
              <a:rPr lang="en-US" dirty="0" smtClean="0"/>
              <a:t>read and write each element</a:t>
            </a:r>
          </a:p>
          <a:p>
            <a:r>
              <a:rPr lang="en-US" dirty="0" smtClean="0"/>
              <a:t>Participating allocators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::allocator&lt;&gt;</a:t>
            </a:r>
          </a:p>
          <a:p>
            <a:pPr lvl="1"/>
            <a:r>
              <a:rPr lang="en-US" dirty="0" err="1" smtClean="0"/>
              <a:t>rg_privateallocator</a:t>
            </a:r>
            <a:r>
              <a:rPr lang="en-US" dirty="0" smtClean="0"/>
              <a:t>::</a:t>
            </a:r>
            <a:r>
              <a:rPr lang="en-US" dirty="0" err="1" smtClean="0"/>
              <a:t>PrivateAllocator</a:t>
            </a:r>
            <a:r>
              <a:rPr lang="en-US" dirty="0" smtClean="0"/>
              <a:t>&lt;&gt;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2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 Results – Sample Raw </a:t>
            </a:r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Here’s an excerpt from one of the benchmark runs: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**************** Side by side benchmarks - COPY: ****************</a:t>
            </a:r>
          </a:p>
          <a:p>
            <a:pPr marL="0" indent="0">
              <a:buNone/>
            </a:pPr>
            <a:r>
              <a:rPr lang="en-US" sz="4000" dirty="0" smtClean="0"/>
              <a:t>vector&lt;&gt;:</a:t>
            </a:r>
          </a:p>
          <a:p>
            <a:pPr marL="0" indent="0">
              <a:buNone/>
            </a:pPr>
            <a:r>
              <a:rPr lang="en-US" sz="4000" dirty="0" smtClean="0"/>
              <a:t>   1 thread(s):   private = 57.3348/sec;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56.8293/sec (ratio = 1.0089)</a:t>
            </a:r>
          </a:p>
          <a:p>
            <a:pPr marL="0" indent="0">
              <a:buNone/>
            </a:pPr>
            <a:r>
              <a:rPr lang="en-US" sz="4000" dirty="0" smtClean="0"/>
              <a:t>   4 thread(s):   private = 104.289/sec;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100.497/sec (ratio = 1.03773)</a:t>
            </a:r>
          </a:p>
          <a:p>
            <a:pPr marL="0" indent="0">
              <a:buNone/>
            </a:pPr>
            <a:r>
              <a:rPr lang="en-US" sz="4000" dirty="0" err="1" smtClean="0"/>
              <a:t>forward_list</a:t>
            </a:r>
            <a:r>
              <a:rPr lang="en-US" sz="4000" dirty="0" smtClean="0"/>
              <a:t>&lt;&gt;:</a:t>
            </a:r>
          </a:p>
          <a:p>
            <a:pPr marL="0" indent="0">
              <a:buNone/>
            </a:pPr>
            <a:r>
              <a:rPr lang="en-US" sz="4000" dirty="0" smtClean="0"/>
              <a:t>   1 thread(s):   private = 9.87123/sec;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2.2804/sec (ratio = 4.32873)</a:t>
            </a:r>
          </a:p>
          <a:p>
            <a:pPr marL="0" indent="0">
              <a:buNone/>
            </a:pPr>
            <a:r>
              <a:rPr lang="en-US" sz="4000" dirty="0" smtClean="0"/>
              <a:t>   4 thread(s):   private = 24.6727/sec;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6.72451/sec (ratio = 3.66908)</a:t>
            </a:r>
          </a:p>
          <a:p>
            <a:pPr marL="0" indent="0">
              <a:buNone/>
            </a:pPr>
            <a:r>
              <a:rPr lang="en-US" sz="4000" dirty="0" smtClean="0"/>
              <a:t>list&lt;&gt;:</a:t>
            </a:r>
          </a:p>
          <a:p>
            <a:pPr marL="0" indent="0">
              <a:buNone/>
            </a:pPr>
            <a:r>
              <a:rPr lang="en-US" sz="4000" dirty="0" smtClean="0"/>
              <a:t>   1 thread(s):   private = 8.17871/sec;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2.47498/sec (ratio = 3.30455)</a:t>
            </a:r>
          </a:p>
          <a:p>
            <a:pPr marL="0" indent="0">
              <a:buNone/>
            </a:pPr>
            <a:r>
              <a:rPr lang="en-US" sz="4000" dirty="0" smtClean="0"/>
              <a:t>   4 thread(s):   private = 11.924/sec;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4.21078/sec (ratio = 2.83178)</a:t>
            </a:r>
          </a:p>
          <a:p>
            <a:pPr marL="0" indent="0">
              <a:buNone/>
            </a:pPr>
            <a:r>
              <a:rPr lang="en-US" sz="4000" dirty="0" smtClean="0"/>
              <a:t>multiset&lt;&gt;:</a:t>
            </a:r>
          </a:p>
          <a:p>
            <a:pPr marL="0" indent="0">
              <a:buNone/>
            </a:pPr>
            <a:r>
              <a:rPr lang="en-US" sz="4000" dirty="0" smtClean="0"/>
              <a:t>   1 thread(s):   private = 3.51651/sec;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1.59141/sec (ratio = 2.20968)</a:t>
            </a:r>
          </a:p>
          <a:p>
            <a:pPr marL="0" indent="0">
              <a:buNone/>
            </a:pPr>
            <a:r>
              <a:rPr lang="en-US" sz="4000" dirty="0" smtClean="0"/>
              <a:t>   4 thread(s):   private = 4.53427/sec;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1.33422/sec (ratio = 3.39843)</a:t>
            </a:r>
          </a:p>
          <a:p>
            <a:pPr marL="0" indent="0">
              <a:buNone/>
            </a:pPr>
            <a:r>
              <a:rPr lang="en-US" sz="4000" dirty="0" smtClean="0"/>
              <a:t>hash&lt;&gt;:</a:t>
            </a:r>
          </a:p>
          <a:p>
            <a:pPr marL="0" indent="0">
              <a:buNone/>
            </a:pPr>
            <a:r>
              <a:rPr lang="en-US" sz="4000" dirty="0" smtClean="0"/>
              <a:t>   1 thread(s):   private = 1.41262/sec;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0.972194/sec (ratio = 1.45302)</a:t>
            </a:r>
          </a:p>
          <a:p>
            <a:pPr marL="0" indent="0">
              <a:buNone/>
            </a:pPr>
            <a:r>
              <a:rPr lang="en-US" sz="4000" dirty="0" smtClean="0"/>
              <a:t>   4 thread(s):   private = 3.78552/sec; </a:t>
            </a:r>
            <a:r>
              <a:rPr lang="en-US" sz="4000" dirty="0" err="1" smtClean="0"/>
              <a:t>std</a:t>
            </a:r>
            <a:r>
              <a:rPr lang="en-US" sz="4000" dirty="0" smtClean="0"/>
              <a:t> = 2.82628/sec (ratio = 1.3394)</a:t>
            </a:r>
          </a:p>
        </p:txBody>
      </p:sp>
    </p:spTree>
    <p:extLst>
      <p:ext uri="{BB962C8B-B14F-4D97-AF65-F5344CB8AC3E}">
        <p14:creationId xmlns:p14="http://schemas.microsoft.com/office/powerpoint/2010/main" val="279666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Benchmarks were built and run on:</a:t>
            </a:r>
          </a:p>
          <a:p>
            <a:pPr lvl="1"/>
            <a:r>
              <a:rPr lang="en-US" dirty="0" smtClean="0"/>
              <a:t>MSVC32 and MSVC64 on Windows 10</a:t>
            </a:r>
          </a:p>
          <a:p>
            <a:pPr lvl="1"/>
            <a:r>
              <a:rPr lang="en-US" dirty="0" smtClean="0"/>
              <a:t>MinGW64 (i.e. </a:t>
            </a:r>
            <a:r>
              <a:rPr lang="en-US" dirty="0" err="1" smtClean="0"/>
              <a:t>gcc</a:t>
            </a:r>
            <a:r>
              <a:rPr lang="en-US" dirty="0" smtClean="0"/>
              <a:t>) on Windows 10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++64 on Linux (Ubuntu 18)</a:t>
            </a:r>
          </a:p>
          <a:p>
            <a:pPr lvl="1"/>
            <a:r>
              <a:rPr lang="en-US" dirty="0" smtClean="0"/>
              <a:t>Clang on OSX (v10.15)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r>
              <a:rPr lang="en-US" dirty="0" smtClean="0"/>
              <a:t>&lt;&gt;’ and ‘copy’ are seemingly the most-representative container and algorithm that would demonstrate the allocators’ differences.</a:t>
            </a:r>
          </a:p>
          <a:p>
            <a:r>
              <a:rPr lang="en-US" dirty="0" smtClean="0"/>
              <a:t>Some of the results running the above benchmark:</a:t>
            </a:r>
            <a:endParaRPr lang="en-US" dirty="0"/>
          </a:p>
          <a:p>
            <a:pPr lvl="1"/>
            <a:r>
              <a:rPr lang="en-US" dirty="0" err="1" smtClean="0"/>
              <a:t>PrivateAllocator</a:t>
            </a:r>
            <a:r>
              <a:rPr lang="en-US" dirty="0"/>
              <a:t>&lt;&gt; uses between 1x and 3x less memory than </a:t>
            </a:r>
            <a:r>
              <a:rPr lang="en-US" dirty="0" err="1"/>
              <a:t>std</a:t>
            </a:r>
            <a:r>
              <a:rPr lang="en-US" dirty="0"/>
              <a:t>::allocator</a:t>
            </a:r>
            <a:r>
              <a:rPr lang="en-US" dirty="0" smtClean="0"/>
              <a:t>&lt;&gt;;</a:t>
            </a:r>
          </a:p>
          <a:p>
            <a:pPr lvl="1"/>
            <a:r>
              <a:rPr lang="en-US" dirty="0" smtClean="0"/>
              <a:t>For 1-threads, </a:t>
            </a:r>
            <a:r>
              <a:rPr lang="en-US" dirty="0" err="1"/>
              <a:t>PrivateAllocator</a:t>
            </a:r>
            <a:r>
              <a:rPr lang="en-US" dirty="0"/>
              <a:t>&lt;&gt; is between and 2x and 9x times </a:t>
            </a:r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For 4-threads, </a:t>
            </a:r>
            <a:r>
              <a:rPr lang="en-US" dirty="0" err="1"/>
              <a:t>PrivateAllocator</a:t>
            </a:r>
            <a:r>
              <a:rPr lang="en-US" dirty="0"/>
              <a:t>&lt;&gt; is between and 3x and 20x times faster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</a:t>
            </a:r>
            <a:r>
              <a:rPr lang="en-US" dirty="0"/>
              <a:t>of the remaining benchmarks also show advantages of </a:t>
            </a:r>
            <a:r>
              <a:rPr lang="en-US" dirty="0" err="1"/>
              <a:t>PrivateAllocator</a:t>
            </a:r>
            <a:r>
              <a:rPr lang="en-US" dirty="0" smtClean="0"/>
              <a:t>&lt;&gt;.</a:t>
            </a:r>
          </a:p>
          <a:p>
            <a:r>
              <a:rPr lang="en-US" dirty="0" smtClean="0"/>
              <a:t>In a benchmark intended to assess memory usage </a:t>
            </a:r>
            <a:r>
              <a:rPr lang="en-US" dirty="0" err="1" smtClean="0"/>
              <a:t>PrivateAllocator</a:t>
            </a:r>
            <a:r>
              <a:rPr lang="en-US" dirty="0" smtClean="0"/>
              <a:t>&lt;&gt; uses up to 2x the memory for small (1 element) containers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3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relevant additional info </a:t>
            </a:r>
            <a:r>
              <a:rPr lang="en-US" sz="2800" dirty="0" smtClean="0"/>
              <a:t>about Allocator requirements, potential pitfalls, and more, can </a:t>
            </a:r>
            <a:r>
              <a:rPr lang="en-US" sz="2800" dirty="0"/>
              <a:t>be found here: </a:t>
            </a:r>
            <a:r>
              <a:rPr lang="en-US" sz="2800" dirty="0" smtClean="0"/>
              <a:t>  </a:t>
            </a:r>
            <a:r>
              <a:rPr lang="en-US" sz="1800" dirty="0" smtClean="0"/>
              <a:t>	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en.cppreference.com/w/cpp/named_req/Allocator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https://foonathan.net/2015/10/allocatorawarecontainer-propagation-pitfalls/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en.cppreference.com/w/cpp/named_req/AllocatorAwareContainer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https://github.com/rgetov/PrivateAllocator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smtClean="0"/>
              <a:t>Contains the implementation code, prebuilt benchmark executables for Linux, Windows, and OSX, and some benchmark results</a:t>
            </a:r>
          </a:p>
        </p:txBody>
      </p:sp>
    </p:spTree>
    <p:extLst>
      <p:ext uri="{BB962C8B-B14F-4D97-AF65-F5344CB8AC3E}">
        <p14:creationId xmlns:p14="http://schemas.microsoft.com/office/powerpoint/2010/main" val="217018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Radoslav</a:t>
            </a:r>
            <a:r>
              <a:rPr lang="en-US" sz="2400" dirty="0" smtClean="0"/>
              <a:t> </a:t>
            </a:r>
            <a:r>
              <a:rPr lang="en-US" sz="2000" dirty="0" err="1" smtClean="0"/>
              <a:t>Getov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getov@mail.com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0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Beneficial since allows efficient memory reuse</a:t>
            </a:r>
          </a:p>
          <a:p>
            <a:r>
              <a:rPr lang="en-US" dirty="0" smtClean="0"/>
              <a:t>Algorithmically difficult problem:</a:t>
            </a:r>
          </a:p>
          <a:p>
            <a:pPr lvl="1"/>
            <a:r>
              <a:rPr lang="en-US" dirty="0" smtClean="0"/>
              <a:t>Provably subject to unavoidable overhead</a:t>
            </a:r>
          </a:p>
          <a:p>
            <a:pPr lvl="1"/>
            <a:r>
              <a:rPr lang="en-US" dirty="0" smtClean="0"/>
              <a:t>Even more challenging with multithreading</a:t>
            </a:r>
          </a:p>
          <a:p>
            <a:r>
              <a:rPr lang="en-US" dirty="0" smtClean="0"/>
              <a:t>Prone to inefficiencies</a:t>
            </a:r>
          </a:p>
          <a:p>
            <a:pPr lvl="1"/>
            <a:r>
              <a:rPr lang="en-US" dirty="0" smtClean="0"/>
              <a:t>Relatively slow</a:t>
            </a:r>
          </a:p>
          <a:p>
            <a:pPr lvl="1"/>
            <a:r>
              <a:rPr lang="en-US" dirty="0" smtClean="0"/>
              <a:t>“One size fits all”</a:t>
            </a:r>
            <a:endParaRPr lang="en-US" dirty="0" smtClean="0"/>
          </a:p>
          <a:p>
            <a:r>
              <a:rPr lang="en-US" dirty="0" smtClean="0"/>
              <a:t>Prone to user errors</a:t>
            </a:r>
          </a:p>
          <a:p>
            <a:pPr lvl="1"/>
            <a:r>
              <a:rPr lang="en-US" dirty="0" smtClean="0"/>
              <a:t>Memory overruns</a:t>
            </a:r>
          </a:p>
          <a:p>
            <a:pPr lvl="1"/>
            <a:r>
              <a:rPr lang="en-US" dirty="0" smtClean="0"/>
              <a:t>Memory leaks</a:t>
            </a:r>
          </a:p>
          <a:p>
            <a:r>
              <a:rPr lang="en-US" dirty="0" smtClean="0"/>
              <a:t>In practice, small blocks matter the most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0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 Container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template “container” classes</a:t>
            </a:r>
          </a:p>
          <a:p>
            <a:r>
              <a:rPr lang="en-US" dirty="0" smtClean="0"/>
              <a:t>Most containers use dynamic memory allocation</a:t>
            </a:r>
          </a:p>
          <a:p>
            <a:r>
              <a:rPr lang="en-US" dirty="0" smtClean="0"/>
              <a:t>Allow parameterization through ‘Allocator’ parameter, e.g.:</a:t>
            </a:r>
          </a:p>
          <a:p>
            <a:pPr marL="800100" lvl="2" indent="0">
              <a:buNone/>
            </a:pPr>
            <a:r>
              <a:rPr lang="en-US" dirty="0"/>
              <a:t>template&lt;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class T,</a:t>
            </a:r>
            <a:br>
              <a:rPr lang="en-US" dirty="0"/>
            </a:br>
            <a:r>
              <a:rPr lang="en-US" dirty="0"/>
              <a:t>    class Allocator = </a:t>
            </a:r>
            <a:r>
              <a:rPr lang="en-US" dirty="0" err="1">
                <a:hlinkClick r:id="rId2"/>
              </a:rPr>
              <a:t>std</a:t>
            </a:r>
            <a:r>
              <a:rPr lang="en-US" dirty="0">
                <a:hlinkClick r:id="rId2"/>
              </a:rPr>
              <a:t>::allocator</a:t>
            </a:r>
            <a:r>
              <a:rPr lang="en-US" dirty="0"/>
              <a:t>&lt;T</a:t>
            </a:r>
            <a:r>
              <a:rPr lang="en-US" dirty="0" smtClean="0"/>
              <a:t>&gt;&gt;</a:t>
            </a:r>
            <a:r>
              <a:rPr lang="en-US" dirty="0"/>
              <a:t> 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class</a:t>
            </a:r>
            <a:r>
              <a:rPr lang="en-US" dirty="0"/>
              <a:t> 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Range- and Node- based containers experience different workloads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3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err="1" smtClean="0"/>
              <a:t>std</a:t>
            </a:r>
            <a:r>
              <a:rPr lang="en-US" dirty="0" smtClean="0"/>
              <a:t>::allocator&lt;&gt;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default Allocator used in STL</a:t>
            </a:r>
          </a:p>
          <a:p>
            <a:r>
              <a:rPr lang="en-US" dirty="0" smtClean="0"/>
              <a:t>Mandated by the standard to use raw allocation ::operator new() and ::operator delete()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Experiences the common general-purpose allocator issues:</a:t>
            </a:r>
          </a:p>
          <a:p>
            <a:pPr lvl="1"/>
            <a:r>
              <a:rPr lang="en-US" dirty="0" smtClean="0"/>
              <a:t>“One size fits all”</a:t>
            </a:r>
          </a:p>
          <a:p>
            <a:pPr lvl="1"/>
            <a:r>
              <a:rPr lang="en-US" dirty="0" smtClean="0"/>
              <a:t>Multi-threading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7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smtClean="0"/>
              <a:t>Container Allocators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Only serve the parent container</a:t>
            </a:r>
          </a:p>
          <a:p>
            <a:r>
              <a:rPr lang="en-US" sz="2800" dirty="0" smtClean="0"/>
              <a:t>Lifetime is bound to the lifetime of the owning container</a:t>
            </a:r>
          </a:p>
          <a:p>
            <a:r>
              <a:rPr lang="en-US" sz="2800" dirty="0" smtClean="0"/>
              <a:t>Can be optimized for the container workload</a:t>
            </a:r>
          </a:p>
          <a:p>
            <a:r>
              <a:rPr lang="en-US" sz="2800" dirty="0" smtClean="0"/>
              <a:t>No need for thread safety</a:t>
            </a:r>
          </a:p>
          <a:p>
            <a:r>
              <a:rPr lang="en-US" sz="2800" dirty="0" smtClean="0"/>
              <a:t>Can allocate large contiguous memory blocks even if serving small-block workloads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9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Allocator Aware Containers in C++11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Stateless allocators (like </a:t>
            </a:r>
            <a:r>
              <a:rPr lang="en-US" dirty="0" err="1" smtClean="0"/>
              <a:t>std</a:t>
            </a:r>
            <a:r>
              <a:rPr lang="en-US" dirty="0" smtClean="0"/>
              <a:t>::allocator&lt;&gt;) were always possible</a:t>
            </a:r>
          </a:p>
          <a:p>
            <a:r>
              <a:rPr lang="en-US" dirty="0" smtClean="0"/>
              <a:t>Impossible (or hard) to get/use private containers prior to C++11</a:t>
            </a:r>
          </a:p>
          <a:p>
            <a:r>
              <a:rPr lang="en-US" dirty="0" smtClean="0"/>
              <a:t>C++11 defines a coordination protocol for allocators and containers: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en.cppreference.com/w/cpp/named_req/AllocatorAwareContainer</a:t>
            </a:r>
            <a:endParaRPr lang="en-US" dirty="0" smtClean="0"/>
          </a:p>
          <a:p>
            <a:r>
              <a:rPr lang="en-US" dirty="0" smtClean="0"/>
              <a:t>The protocol is somewhat confusing and inconsistent:</a:t>
            </a:r>
          </a:p>
          <a:p>
            <a:pPr lvl="1"/>
            <a:r>
              <a:rPr lang="en-US" dirty="0" smtClean="0"/>
              <a:t>The notion of equal allocators</a:t>
            </a:r>
          </a:p>
          <a:p>
            <a:pPr lvl="1"/>
            <a:r>
              <a:rPr lang="en-US" dirty="0" smtClean="0"/>
              <a:t>Copy-constructor and assignment requirements</a:t>
            </a:r>
          </a:p>
          <a:p>
            <a:pPr lvl="1"/>
            <a:r>
              <a:rPr lang="en-US" dirty="0" smtClean="0"/>
              <a:t>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8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Allocator Requirements and Wish-List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Follow the Allocator protocol, as per the C++ standard</a:t>
            </a:r>
          </a:p>
          <a:p>
            <a:r>
              <a:rPr lang="en-US" dirty="0" smtClean="0"/>
              <a:t>Plug-in replacement for </a:t>
            </a:r>
            <a:r>
              <a:rPr lang="en-US" dirty="0" err="1" smtClean="0"/>
              <a:t>std</a:t>
            </a:r>
            <a:r>
              <a:rPr lang="en-US" dirty="0" smtClean="0"/>
              <a:t>::allocator&lt;&gt;</a:t>
            </a:r>
          </a:p>
          <a:p>
            <a:r>
              <a:rPr lang="en-US" dirty="0" smtClean="0"/>
              <a:t>Impose minimal memory overhead (both static and dynamic)</a:t>
            </a:r>
          </a:p>
          <a:p>
            <a:r>
              <a:rPr lang="en-US" dirty="0" smtClean="0"/>
              <a:t>Impose minimal run-time (speed) overhead: constructors, copies, and allocation services</a:t>
            </a:r>
          </a:p>
          <a:p>
            <a:r>
              <a:rPr lang="en-US" dirty="0" smtClean="0"/>
              <a:t>Demonstrate </a:t>
            </a:r>
            <a:r>
              <a:rPr lang="en-US" b="1" dirty="0" smtClean="0"/>
              <a:t>significant</a:t>
            </a:r>
            <a:r>
              <a:rPr lang="en-US" dirty="0" smtClean="0"/>
              <a:t> </a:t>
            </a:r>
            <a:r>
              <a:rPr lang="en-US" dirty="0" smtClean="0"/>
              <a:t>advantages </a:t>
            </a:r>
            <a:r>
              <a:rPr lang="en-US" dirty="0" smtClean="0"/>
              <a:t>(e.g. 2x faster/smaller/</a:t>
            </a:r>
            <a:r>
              <a:rPr lang="en-US" dirty="0" err="1" smtClean="0"/>
              <a:t>etc</a:t>
            </a:r>
            <a:r>
              <a:rPr lang="en-US" dirty="0" smtClean="0"/>
              <a:t>) over </a:t>
            </a:r>
            <a:r>
              <a:rPr lang="en-US" dirty="0" err="1" smtClean="0"/>
              <a:t>std</a:t>
            </a:r>
            <a:r>
              <a:rPr lang="en-US" dirty="0" smtClean="0"/>
              <a:t>::allocator&lt;&gt;</a:t>
            </a:r>
          </a:p>
          <a:p>
            <a:r>
              <a:rPr lang="en-US" dirty="0" smtClean="0"/>
              <a:t>Portable across many platform by sticking to standard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5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PrivateAllocator</a:t>
            </a:r>
            <a:r>
              <a:rPr lang="en-US" dirty="0" smtClean="0"/>
              <a:t>&lt;&gt;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Uses a backend allocator to get/free memory from the external environment</a:t>
            </a:r>
          </a:p>
          <a:p>
            <a:r>
              <a:rPr lang="en-US" dirty="0" smtClean="0"/>
              <a:t>Small-block allocator, works with a single block size (late-determined by the 1</a:t>
            </a:r>
            <a:r>
              <a:rPr lang="en-US" baseline="30000" dirty="0" smtClean="0"/>
              <a:t>st</a:t>
            </a:r>
            <a:r>
              <a:rPr lang="en-US" dirty="0" smtClean="0"/>
              <a:t> request)</a:t>
            </a:r>
          </a:p>
          <a:p>
            <a:r>
              <a:rPr lang="en-US" dirty="0" smtClean="0"/>
              <a:t>Allocates large contiguous “Pages” of memory and divides them internally to small “Blocks”</a:t>
            </a:r>
          </a:p>
          <a:p>
            <a:r>
              <a:rPr lang="en-US" dirty="0" smtClean="0"/>
              <a:t>Passes the larger size requests to the back-end allocator</a:t>
            </a:r>
          </a:p>
          <a:p>
            <a:r>
              <a:rPr lang="en-US" dirty="0" smtClean="0"/>
              <a:t>Page sizes grow exponentially in order to minimize memory overhead and to amortize external allocation cost</a:t>
            </a:r>
          </a:p>
          <a:p>
            <a:r>
              <a:rPr lang="en-US" dirty="0" smtClean="0"/>
              <a:t>Newly-created pages are pushed to a page list</a:t>
            </a:r>
          </a:p>
          <a:p>
            <a:r>
              <a:rPr lang="en-US" dirty="0" smtClean="0"/>
              <a:t>Free blocks are pushed to and taken from free-block list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Memory is only released upon destruction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Maintains relationship between the instances that were constructed from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Pages and Blocks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60" y="137664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9194" y="3434042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9194" y="1608555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9194" y="2218155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9194" y="2834381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9194" y="3434042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19194" y="4500842"/>
            <a:ext cx="5715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19194" y="4050268"/>
            <a:ext cx="571500" cy="450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41860" y="1598616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41860" y="2208216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41860" y="2824442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41860" y="3424103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41860" y="4490903"/>
            <a:ext cx="5715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41860" y="4040329"/>
            <a:ext cx="571500" cy="450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322660" y="1598616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22660" y="2208216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22660" y="2824442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22660" y="3424103"/>
            <a:ext cx="5715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2660" y="4490903"/>
            <a:ext cx="5715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22660" y="4040329"/>
            <a:ext cx="571500" cy="450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61060" y="2844320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61060" y="3443981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61060" y="4510781"/>
            <a:ext cx="5715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61060" y="4060207"/>
            <a:ext cx="571500" cy="450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80260" y="4490903"/>
            <a:ext cx="5715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80260" y="4040329"/>
            <a:ext cx="571500" cy="450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980260" y="3424103"/>
            <a:ext cx="5715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45" idx="1"/>
          </p:cNvCxnSpPr>
          <p:nvPr/>
        </p:nvCxnSpPr>
        <p:spPr>
          <a:xfrm flipV="1">
            <a:off x="1255860" y="4719503"/>
            <a:ext cx="1066800" cy="4970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0" idx="0"/>
          </p:cNvCxnSpPr>
          <p:nvPr/>
        </p:nvCxnSpPr>
        <p:spPr>
          <a:xfrm flipH="1" flipV="1">
            <a:off x="1304944" y="4050268"/>
            <a:ext cx="3529" cy="225287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0" idx="0"/>
          </p:cNvCxnSpPr>
          <p:nvPr/>
        </p:nvCxnSpPr>
        <p:spPr>
          <a:xfrm flipV="1">
            <a:off x="1294609" y="2218155"/>
            <a:ext cx="10335" cy="1368287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447009" y="1903416"/>
            <a:ext cx="875651" cy="59800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608410" y="2529581"/>
            <a:ext cx="933450" cy="980661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44" idx="3"/>
          </p:cNvCxnSpPr>
          <p:nvPr/>
        </p:nvCxnSpPr>
        <p:spPr>
          <a:xfrm flipH="1" flipV="1">
            <a:off x="2894160" y="3728903"/>
            <a:ext cx="933450" cy="86140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6" idx="1"/>
          </p:cNvCxnSpPr>
          <p:nvPr/>
        </p:nvCxnSpPr>
        <p:spPr>
          <a:xfrm flipV="1">
            <a:off x="2608410" y="2513016"/>
            <a:ext cx="933450" cy="1215888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922860" y="2529581"/>
            <a:ext cx="381000" cy="662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39" idx="1"/>
          </p:cNvCxnSpPr>
          <p:nvPr/>
        </p:nvCxnSpPr>
        <p:spPr>
          <a:xfrm>
            <a:off x="2703660" y="4704595"/>
            <a:ext cx="838200" cy="14908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1" idx="1"/>
          </p:cNvCxnSpPr>
          <p:nvPr/>
        </p:nvCxnSpPr>
        <p:spPr>
          <a:xfrm>
            <a:off x="3999060" y="4739381"/>
            <a:ext cx="762000" cy="0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1"/>
          </p:cNvCxnSpPr>
          <p:nvPr/>
        </p:nvCxnSpPr>
        <p:spPr>
          <a:xfrm flipV="1">
            <a:off x="5142060" y="4719503"/>
            <a:ext cx="838200" cy="27333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142060" y="1986242"/>
            <a:ext cx="1123950" cy="103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66010" y="2062442"/>
            <a:ext cx="0" cy="166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46810" y="1986242"/>
            <a:ext cx="1162050" cy="174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32660" y="17576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blocks</a:t>
            </a:r>
            <a:endParaRPr lang="en-US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2779860" y="1942308"/>
            <a:ext cx="1828800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922860" y="1942308"/>
            <a:ext cx="685800" cy="50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922860" y="1916668"/>
            <a:ext cx="685800" cy="189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08660" y="17576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blocks</a:t>
            </a:r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5046810" y="4760503"/>
            <a:ext cx="209550" cy="41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608410" y="4805642"/>
            <a:ext cx="222885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827610" y="4805642"/>
            <a:ext cx="1219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495800" y="5310124"/>
            <a:ext cx="310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Page-list pointers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1447009" y="4285494"/>
            <a:ext cx="1161401" cy="120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172231" y="5402709"/>
            <a:ext cx="201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Free-Block list head</a:t>
            </a:r>
          </a:p>
          <a:p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93317" y="5671282"/>
            <a:ext cx="2389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page</a:t>
            </a:r>
          </a:p>
          <a:p>
            <a:r>
              <a:rPr lang="en-US" dirty="0" smtClean="0"/>
              <a:t>(most-recently created)</a:t>
            </a:r>
            <a:endParaRPr lang="en-US" dirty="0"/>
          </a:p>
        </p:txBody>
      </p:sp>
      <p:sp>
        <p:nvSpPr>
          <p:cNvPr id="143" name="Up Arrow 142"/>
          <p:cNvSpPr/>
          <p:nvPr/>
        </p:nvSpPr>
        <p:spPr>
          <a:xfrm>
            <a:off x="1052293" y="4958042"/>
            <a:ext cx="484632" cy="704165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6361260" y="4743522"/>
            <a:ext cx="381000" cy="662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7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949</Words>
  <Application>Microsoft Office PowerPoint</Application>
  <PresentationFormat>On-screen Show (4:3)</PresentationFormat>
  <Paragraphs>145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C++ template class PrivateAllocator&lt;&gt; </vt:lpstr>
      <vt:lpstr>Dynamic Memory Allocation</vt:lpstr>
      <vt:lpstr>C++ Standard Container Library</vt:lpstr>
      <vt:lpstr>C++ std::allocator&lt;&gt;</vt:lpstr>
      <vt:lpstr>Private Container Allocators</vt:lpstr>
      <vt:lpstr>Allocator Aware Containers in C++11</vt:lpstr>
      <vt:lpstr>Custom Allocator Requirements and Wish-List</vt:lpstr>
      <vt:lpstr>PrivateAllocator&lt;&gt; Outline</vt:lpstr>
      <vt:lpstr>Pages and Blocks Diagram</vt:lpstr>
      <vt:lpstr>Allocator Instances and Page Handles</vt:lpstr>
      <vt:lpstr>Benchmarks</vt:lpstr>
      <vt:lpstr>Benchmark Results – Sample Raw Output</vt:lpstr>
      <vt:lpstr>Benchmark Results Summary</vt:lpstr>
      <vt:lpstr>Additional Information</vt:lpstr>
      <vt:lpstr>Github Repository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</dc:creator>
  <cp:lastModifiedBy>Rado</cp:lastModifiedBy>
  <cp:revision>39</cp:revision>
  <dcterms:created xsi:type="dcterms:W3CDTF">2019-11-04T21:30:32Z</dcterms:created>
  <dcterms:modified xsi:type="dcterms:W3CDTF">2019-11-05T01:18:01Z</dcterms:modified>
</cp:coreProperties>
</file>