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5" r:id="rId6"/>
    <p:sldId id="260" r:id="rId7"/>
    <p:sldId id="266"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D78E5A0-A7E2-D146-AA12-C4E454A5D72F}">
          <p14:sldIdLst>
            <p14:sldId id="256"/>
            <p14:sldId id="257"/>
            <p14:sldId id="258"/>
            <p14:sldId id="259"/>
            <p14:sldId id="265"/>
            <p14:sldId id="260"/>
            <p14:sldId id="266"/>
            <p14:sldId id="261"/>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66"/>
    <p:restoredTop sz="81508"/>
  </p:normalViewPr>
  <p:slideViewPr>
    <p:cSldViewPr snapToGrid="0" snapToObjects="1" showGuides="1">
      <p:cViewPr varScale="1">
        <p:scale>
          <a:sx n="116" d="100"/>
          <a:sy n="116" d="100"/>
        </p:scale>
        <p:origin x="198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9B232-0CCD-EA45-8373-748F71E32B73}" type="datetimeFigureOut">
              <a:rPr lang="en-US" smtClean="0"/>
              <a:t>4/6/20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207EC-944A-E74D-8503-F6C3FC26F6F0}" type="slidenum">
              <a:rPr lang="en-US" smtClean="0"/>
              <a:t>‹#›</a:t>
            </a:fld>
            <a:endParaRPr lang="en-US"/>
          </a:p>
        </p:txBody>
      </p:sp>
    </p:spTree>
    <p:extLst>
      <p:ext uri="{BB962C8B-B14F-4D97-AF65-F5344CB8AC3E}">
        <p14:creationId xmlns:p14="http://schemas.microsoft.com/office/powerpoint/2010/main" val="3197906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would like to acknowledge </a:t>
            </a:r>
            <a:r>
              <a:rPr lang="en-CA" dirty="0">
                <a:latin typeface="Calibri Light" panose="020F0302020204030204" pitchFamily="34" charset="0"/>
                <a:cs typeface="Calibri Light" panose="020F0302020204030204" pitchFamily="34" charset="0"/>
              </a:rPr>
              <a:t>Will Duguid, Katie Innes, Micah </a:t>
            </a:r>
            <a:r>
              <a:rPr lang="en-CA" dirty="0" err="1">
                <a:latin typeface="Calibri Light" panose="020F0302020204030204" pitchFamily="34" charset="0"/>
                <a:cs typeface="Calibri Light" panose="020F0302020204030204" pitchFamily="34" charset="0"/>
              </a:rPr>
              <a:t>Qunidazzi</a:t>
            </a:r>
            <a:r>
              <a:rPr lang="en-CA" dirty="0">
                <a:latin typeface="Calibri Light" panose="020F0302020204030204" pitchFamily="34" charset="0"/>
                <a:cs typeface="Calibri Light" panose="020F0302020204030204" pitchFamily="34" charset="0"/>
              </a:rPr>
              <a:t>, Nick </a:t>
            </a:r>
            <a:r>
              <a:rPr lang="en-CA" dirty="0" err="1">
                <a:latin typeface="Calibri Light" panose="020F0302020204030204" pitchFamily="34" charset="0"/>
                <a:cs typeface="Calibri Light" panose="020F0302020204030204" pitchFamily="34" charset="0"/>
              </a:rPr>
              <a:t>Bohlender</a:t>
            </a:r>
            <a:r>
              <a:rPr lang="en-CA" dirty="0">
                <a:latin typeface="Calibri Light" panose="020F0302020204030204" pitchFamily="34" charset="0"/>
                <a:cs typeface="Calibri Light" panose="020F0302020204030204" pitchFamily="34" charset="0"/>
              </a:rPr>
              <a:t>, and Francis </a:t>
            </a:r>
            <a:r>
              <a:rPr lang="en-CA" dirty="0" err="1">
                <a:latin typeface="Calibri Light" panose="020F0302020204030204" pitchFamily="34" charset="0"/>
                <a:cs typeface="Calibri Light" panose="020F0302020204030204" pitchFamily="34" charset="0"/>
              </a:rPr>
              <a:t>Juanes</a:t>
            </a:r>
            <a:r>
              <a:rPr lang="en-CA" dirty="0">
                <a:latin typeface="Calibri Light" panose="020F0302020204030204" pitchFamily="34" charset="0"/>
                <a:cs typeface="Calibri Light" panose="020F0302020204030204" pitchFamily="34" charset="0"/>
              </a:rPr>
              <a:t> for spearheading and supporting the Adult Salmon Diet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adult Chinook and Coho Salmon Diet Program (</a:t>
            </a:r>
            <a:r>
              <a:rPr lang="en-CA" sz="1200" kern="1200" dirty="0" err="1">
                <a:solidFill>
                  <a:schemeClr val="tx1"/>
                </a:solidFill>
                <a:effectLst/>
                <a:latin typeface="+mn-lt"/>
                <a:ea typeface="+mn-ea"/>
                <a:cs typeface="+mn-cs"/>
              </a:rPr>
              <a:t>Juanes</a:t>
            </a:r>
            <a:r>
              <a:rPr lang="en-CA" sz="1200" kern="1200" dirty="0">
                <a:solidFill>
                  <a:schemeClr val="tx1"/>
                </a:solidFill>
                <a:effectLst/>
                <a:latin typeface="+mn-lt"/>
                <a:ea typeface="+mn-ea"/>
                <a:cs typeface="+mn-cs"/>
              </a:rPr>
              <a:t> Lab) seeks to address basic knowledge gaps in our understanding of what salmon eat in this region by sourcing stomach samples collected by the recreational fishing community.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goal is to gather regional, seasonal and interannual diet data to monitor ecosystem response to environmental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1</a:t>
            </a:fld>
            <a:endParaRPr lang="en-US"/>
          </a:p>
        </p:txBody>
      </p:sp>
    </p:spTree>
    <p:extLst>
      <p:ext uri="{BB962C8B-B14F-4D97-AF65-F5344CB8AC3E}">
        <p14:creationId xmlns:p14="http://schemas.microsoft.com/office/powerpoint/2010/main" val="186901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Calibri Light" panose="020F0302020204030204" pitchFamily="34" charset="0"/>
                <a:cs typeface="Calibri Light" panose="020F0302020204030204" pitchFamily="34" charset="0"/>
              </a:rPr>
              <a:t>Pacific Herring have been found to be the </a:t>
            </a:r>
            <a:r>
              <a:rPr lang="en-CA" sz="1200" kern="1200" dirty="0">
                <a:solidFill>
                  <a:schemeClr val="tx1"/>
                </a:solidFill>
                <a:effectLst/>
                <a:latin typeface="+mn-lt"/>
                <a:ea typeface="+mn-ea"/>
                <a:cs typeface="+mn-cs"/>
              </a:rPr>
              <a:t>dominant fish consumed by Chinook Salmon throughout regions of the Salish Sea, throughout the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For this project we will investigate factors that may be important to the size of herring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want to know how Chinook size, catch location and time of year in the Salish Sea affect the size of herring prey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hypothesize that herring size will be positively linear with salmon length, collection day of year and latitude. However, a negative linear relationship with longitude may occur because more herring are known to distribute along western Strait of Georgia. Alternatively, a non-linear relationship with longitude is possible if maximum herring size occurs in mid-channel waters.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2</a:t>
            </a:fld>
            <a:endParaRPr lang="en-US"/>
          </a:p>
        </p:txBody>
      </p:sp>
    </p:spTree>
    <p:extLst>
      <p:ext uri="{BB962C8B-B14F-4D97-AF65-F5344CB8AC3E}">
        <p14:creationId xmlns:p14="http://schemas.microsoft.com/office/powerpoint/2010/main" val="81174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be assessing the relationship between herring size consumed by Chinook Salmon in the Salish Sea over the 2018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size of herring is estimated using otolith width (mm) measurements. Otoliths are paired aragonitic structures that grow inside the cranium of most teleost fishes like the rings of a tree. They are commonly used by fisheries scientists to assess growth trajectories, age and even migration patterns of individual fish. Previous work in our lab has found a positive, linear relationship between otolith width (mm) and length (mm) of herring from this dataset, and therefore we will use averaged left and right otolith width (mm) measurements from individual herring as a proxy for herring size in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model the response of otolith width to associated salmon catch data recorded by each angler and linked to each stomach sample. These variables include salmon catch day in the 2018 year, salmon length, longitude and latitude.</a:t>
            </a:r>
          </a:p>
          <a:p>
            <a:endParaRPr lang="en-US" dirty="0"/>
          </a:p>
          <a:p>
            <a:r>
              <a:rPr lang="en-US" dirty="0"/>
              <a:t>We will only look at Chinook Salmon collected in the Canadian Salish Sea during the 2018 year.</a:t>
            </a:r>
          </a:p>
        </p:txBody>
      </p:sp>
      <p:sp>
        <p:nvSpPr>
          <p:cNvPr id="4" name="Slide Number Placeholder 3"/>
          <p:cNvSpPr>
            <a:spLocks noGrp="1"/>
          </p:cNvSpPr>
          <p:nvPr>
            <p:ph type="sldNum" sz="quarter" idx="5"/>
          </p:nvPr>
        </p:nvSpPr>
        <p:spPr/>
        <p:txBody>
          <a:bodyPr/>
          <a:lstStyle/>
          <a:p>
            <a:fld id="{0B1207EC-944A-E74D-8503-F6C3FC26F6F0}" type="slidenum">
              <a:rPr lang="en-US" smtClean="0"/>
              <a:t>3</a:t>
            </a:fld>
            <a:endParaRPr lang="en-US"/>
          </a:p>
        </p:txBody>
      </p:sp>
    </p:spTree>
    <p:extLst>
      <p:ext uri="{BB962C8B-B14F-4D97-AF65-F5344CB8AC3E}">
        <p14:creationId xmlns:p14="http://schemas.microsoft.com/office/powerpoint/2010/main" val="244140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AIC to compare candidate linear mixed-effects models fit with maximum likelihood estimation.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a:t>
            </a:r>
            <a:r>
              <a:rPr lang="en-CA" sz="1200" kern="1200" dirty="0">
                <a:solidFill>
                  <a:schemeClr val="tx1"/>
                </a:solidFill>
                <a:effectLst/>
                <a:latin typeface="+mn-lt"/>
                <a:ea typeface="+mn-ea"/>
                <a:cs typeface="+mn-cs"/>
              </a:rPr>
              <a:t>included a random intercept corresponding to individual salmon (salmon id) to avoid autocorrelation from non-independence of multiple herring that may occur in a single salmon or experimental unit. It is likely that multiple herring in one stomach have similar sizes if they travel in the same school targeted by an individual salmon. Also, salmon id had greater than 10 levels suggested by </a:t>
            </a:r>
            <a:r>
              <a:rPr lang="en-CA" sz="1200" kern="1200" dirty="0" err="1">
                <a:solidFill>
                  <a:schemeClr val="tx1"/>
                </a:solidFill>
                <a:effectLst/>
                <a:latin typeface="+mn-lt"/>
                <a:ea typeface="+mn-ea"/>
                <a:cs typeface="+mn-cs"/>
              </a:rPr>
              <a:t>Zuur</a:t>
            </a:r>
            <a:r>
              <a:rPr lang="en-CA" sz="1200" kern="1200" dirty="0">
                <a:solidFill>
                  <a:schemeClr val="tx1"/>
                </a:solidFill>
                <a:effectLst/>
                <a:latin typeface="+mn-lt"/>
                <a:ea typeface="+mn-ea"/>
                <a:cs typeface="+mn-cs"/>
              </a:rPr>
              <a:t> et al. (2007) to be suitable characteristics of a random intercept.</a:t>
            </a:r>
          </a:p>
          <a:p>
            <a:endParaRPr lang="en-US" dirty="0"/>
          </a:p>
          <a:p>
            <a:r>
              <a:rPr lang="en-US" dirty="0"/>
              <a:t>We used a linear mixed-effects model as our response variable, otolith width (mm), was normally distributed and explanatory variables show few missing values or outliers.</a:t>
            </a:r>
          </a:p>
          <a:p>
            <a:endParaRPr lang="en-US" dirty="0"/>
          </a:p>
          <a:p>
            <a:r>
              <a:rPr lang="en-US" dirty="0"/>
              <a:t>We chose AIC </a:t>
            </a:r>
            <a:r>
              <a:rPr lang="en-CA" sz="1200" kern="1200" dirty="0">
                <a:solidFill>
                  <a:schemeClr val="tx1"/>
                </a:solidFill>
                <a:effectLst/>
                <a:latin typeface="+mn-lt"/>
                <a:ea typeface="+mn-ea"/>
                <a:cs typeface="+mn-cs"/>
              </a:rPr>
              <a:t>because it is flexible when comparing complex, non-nested models with parameters estimated from ecological field studies. AIC is also commonly used in ecosystem studies where parameter estimates are relatively imprecise. We accept that the optimal AIC model may be selected over the true model, given the current sample size and our ecological understanding of the system.</a:t>
            </a:r>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4</a:t>
            </a:fld>
            <a:endParaRPr lang="en-US"/>
          </a:p>
        </p:txBody>
      </p:sp>
    </p:spTree>
    <p:extLst>
      <p:ext uri="{BB962C8B-B14F-4D97-AF65-F5344CB8AC3E}">
        <p14:creationId xmlns:p14="http://schemas.microsoft.com/office/powerpoint/2010/main" val="34018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82E2-CEEB-0649-98E5-CD46E5BFAC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CA1ED6-E7D3-734B-87C2-7EE596AD92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78AB27-3154-0346-9A67-14E8E3E85464}"/>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BB4548EC-2B7A-284C-919B-B8A0834C6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0A572-91BD-7443-9F3E-2B7BBDF490AA}"/>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373712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EB1F-A866-CD46-9C41-A5D2B02A51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EC8002-187D-A74B-BC80-29A0A3BFF3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BBA4A-56CC-4943-9366-2F214D2A0CA4}"/>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9598A55E-5F3E-D04C-B974-CE88C64AC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DD50C-23D5-8C4B-83E5-A8F5416A1752}"/>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424259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05CE5-7508-0341-A7E5-EE845B7C63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466CA6-E6A7-1646-95B9-C7297C6831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C0488-7AF5-9841-8D52-4BFE65E7A0EE}"/>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1474CADA-1E37-7946-A7F2-DE4A222C6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DA6A0-0077-3145-BA55-382BEE08C540}"/>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9216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1C78-1A43-B24A-8AD1-2DE3E418C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688FB-4564-084B-8173-8263D67DB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004A4-A828-E542-8A10-5D8225C9D806}"/>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06D7FD54-81D6-264B-9AD7-A572A837D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BABDD-8274-D441-BDC6-D74A99D1F1A5}"/>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423146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7CB1-A429-A84C-A268-73E6E17D3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A80DE3-44DE-4846-A7AF-D97BA2CC2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46B7B-1606-2142-841C-A1DD2997F286}"/>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C3D542CA-D081-ED4E-870C-CEFDC792B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95E60-FB04-EC4B-A6E1-D632BB98283B}"/>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7096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5D11-CCED-1546-B741-5D08EAE5F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C054DC-1C0D-DA42-8A8D-172D74BA6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428750-0EDB-9549-B197-A3FCA911DF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BF761-31BF-364E-A2AF-11782BBF7A27}"/>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a:extLst>
              <a:ext uri="{FF2B5EF4-FFF2-40B4-BE49-F238E27FC236}">
                <a16:creationId xmlns:a16="http://schemas.microsoft.com/office/drawing/2014/main" id="{2AA1A4FF-D62A-DB4F-A39E-BC565FE99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A024F-A560-4143-AE18-DA5870CB0021}"/>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38393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8F05-BF9F-BB4A-868C-746750517B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49527A-812C-BA46-88FF-47D087FE02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8CBB9D-CD55-AF45-8E9D-4149D07BE0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B3ED07-CBDF-2D49-8770-7B2EF983B6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9A8D31-D31B-9040-8673-2488598E25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535385-DA56-A048-995B-5EC565E231C2}"/>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8" name="Footer Placeholder 7">
            <a:extLst>
              <a:ext uri="{FF2B5EF4-FFF2-40B4-BE49-F238E27FC236}">
                <a16:creationId xmlns:a16="http://schemas.microsoft.com/office/drawing/2014/main" id="{0EFCE63B-0A44-AE43-BD6E-59BCB8642E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5C6990-B061-1F4B-A29E-EB69CCAE0AF6}"/>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66015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DD85-63CC-E04F-BC90-631C23D95D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8F9E0A-23F6-1842-925E-FC380387AEF6}"/>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4" name="Footer Placeholder 3">
            <a:extLst>
              <a:ext uri="{FF2B5EF4-FFF2-40B4-BE49-F238E27FC236}">
                <a16:creationId xmlns:a16="http://schemas.microsoft.com/office/drawing/2014/main" id="{D49E4CEB-DFF8-3846-984C-EF9F7F304B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6A678-F68C-E341-B081-207A36177BC8}"/>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902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481EF-9529-4E43-BF76-1EEFFF939CEF}"/>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3" name="Footer Placeholder 2">
            <a:extLst>
              <a:ext uri="{FF2B5EF4-FFF2-40B4-BE49-F238E27FC236}">
                <a16:creationId xmlns:a16="http://schemas.microsoft.com/office/drawing/2014/main" id="{254A5DE5-3AC9-924B-B441-B51860E87B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3CB877-840E-1E46-A747-D0D5C0B2B286}"/>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84639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0F57-AF6E-5B4B-8B14-6D9E4F173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374BAD-98D7-1A41-B0DC-9D361CE77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733398-AEB6-0B44-A34A-5AFB6E883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40040-5761-EC40-AF86-8E08D572F790}"/>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a:extLst>
              <a:ext uri="{FF2B5EF4-FFF2-40B4-BE49-F238E27FC236}">
                <a16:creationId xmlns:a16="http://schemas.microsoft.com/office/drawing/2014/main" id="{B4BCAA70-B7E7-D44A-84FE-60B5F9EAD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7D5D5-3372-5E49-B76B-5139D83EDC28}"/>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26315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7B0D-ED5B-5A4C-90AA-C7F72F035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41E400-3254-A948-9E79-3E26F4DEBC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9E8130-296B-F543-8B9E-4F740865F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D318B1-023B-8542-8BB6-9B8A0CAA98A9}"/>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a:extLst>
              <a:ext uri="{FF2B5EF4-FFF2-40B4-BE49-F238E27FC236}">
                <a16:creationId xmlns:a16="http://schemas.microsoft.com/office/drawing/2014/main" id="{D6E27C49-E702-2C49-9591-86D50859D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4C9A55-8147-5A47-AF46-D86A4FF572F3}"/>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606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31A53-74F7-B845-873F-A0A0225D7E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0435A3-2078-8D42-9DE5-E88C3802A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29874-A47E-604A-B920-0739C71E5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0694A949-7CFE-CF49-85F6-E9CB54613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AE8801-015B-1F4A-9026-3D494396D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45EF1-5A01-7642-A410-89E6A09F0A89}" type="slidenum">
              <a:rPr lang="en-US" smtClean="0"/>
              <a:t>‹#›</a:t>
            </a:fld>
            <a:endParaRPr lang="en-US"/>
          </a:p>
        </p:txBody>
      </p:sp>
    </p:spTree>
    <p:extLst>
      <p:ext uri="{BB962C8B-B14F-4D97-AF65-F5344CB8AC3E}">
        <p14:creationId xmlns:p14="http://schemas.microsoft.com/office/powerpoint/2010/main" val="851228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CD56EF-C542-FE41-81F4-1205B0D564FC}"/>
              </a:ext>
            </a:extLst>
          </p:cNvPr>
          <p:cNvPicPr>
            <a:picLocks noChangeAspect="1"/>
          </p:cNvPicPr>
          <p:nvPr/>
        </p:nvPicPr>
        <p:blipFill rotWithShape="1">
          <a:blip r:embed="rId3">
            <a:extLst>
              <a:ext uri="{28A0092B-C50C-407E-A947-70E740481C1C}">
                <a14:useLocalDpi xmlns:a14="http://schemas.microsoft.com/office/drawing/2010/main" val="0"/>
              </a:ext>
            </a:extLst>
          </a:blip>
          <a:srcRect l="9039" t="14207" r="13439" b="335"/>
          <a:stretch/>
        </p:blipFill>
        <p:spPr>
          <a:xfrm rot="16200000">
            <a:off x="4151234" y="-672430"/>
            <a:ext cx="3889531" cy="7622621"/>
          </a:xfrm>
          <a:prstGeom prst="rect">
            <a:avLst/>
          </a:prstGeom>
        </p:spPr>
      </p:pic>
      <p:pic>
        <p:nvPicPr>
          <p:cNvPr id="5" name="Picture 4">
            <a:extLst>
              <a:ext uri="{FF2B5EF4-FFF2-40B4-BE49-F238E27FC236}">
                <a16:creationId xmlns:a16="http://schemas.microsoft.com/office/drawing/2014/main" id="{35B41FAD-2780-8B4E-AE81-A42197BED522}"/>
              </a:ext>
            </a:extLst>
          </p:cNvPr>
          <p:cNvPicPr>
            <a:picLocks noChangeAspect="1"/>
          </p:cNvPicPr>
          <p:nvPr/>
        </p:nvPicPr>
        <p:blipFill>
          <a:blip r:embed="rId4"/>
          <a:stretch>
            <a:fillRect/>
          </a:stretch>
        </p:blipFill>
        <p:spPr>
          <a:xfrm>
            <a:off x="8129274" y="5120592"/>
            <a:ext cx="1787272" cy="949284"/>
          </a:xfrm>
          <a:prstGeom prst="rect">
            <a:avLst/>
          </a:prstGeom>
        </p:spPr>
      </p:pic>
      <p:pic>
        <p:nvPicPr>
          <p:cNvPr id="6" name="Picture 2" descr="Image result for university of victoria logo">
            <a:extLst>
              <a:ext uri="{FF2B5EF4-FFF2-40B4-BE49-F238E27FC236}">
                <a16:creationId xmlns:a16="http://schemas.microsoft.com/office/drawing/2014/main" id="{240F12A1-2DE5-BB4A-AD28-0F8975BDE3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1936" y="5955731"/>
            <a:ext cx="2029619" cy="78423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74D25B2C-4F58-BF4B-B6E4-01542DD34BCA}"/>
              </a:ext>
            </a:extLst>
          </p:cNvPr>
          <p:cNvSpPr>
            <a:spLocks noGrp="1"/>
          </p:cNvSpPr>
          <p:nvPr>
            <p:ph type="title"/>
          </p:nvPr>
        </p:nvSpPr>
        <p:spPr>
          <a:xfrm>
            <a:off x="838200" y="82601"/>
            <a:ext cx="10515600" cy="1325563"/>
          </a:xfrm>
        </p:spPr>
        <p:txBody>
          <a:bodyPr>
            <a:normAutofit/>
          </a:bodyPr>
          <a:lstStyle/>
          <a:p>
            <a:pPr algn="ctr"/>
            <a:r>
              <a:rPr lang="en-US" dirty="0"/>
              <a:t>Adult Salmon Diet Program</a:t>
            </a:r>
          </a:p>
        </p:txBody>
      </p:sp>
      <p:sp>
        <p:nvSpPr>
          <p:cNvPr id="11" name="Content Placeholder 10">
            <a:extLst>
              <a:ext uri="{FF2B5EF4-FFF2-40B4-BE49-F238E27FC236}">
                <a16:creationId xmlns:a16="http://schemas.microsoft.com/office/drawing/2014/main" id="{18C7ECAD-E52F-A64C-A893-CE9ADC7BD0A9}"/>
              </a:ext>
            </a:extLst>
          </p:cNvPr>
          <p:cNvSpPr>
            <a:spLocks noGrp="1"/>
          </p:cNvSpPr>
          <p:nvPr>
            <p:ph idx="1"/>
          </p:nvPr>
        </p:nvSpPr>
        <p:spPr>
          <a:xfrm>
            <a:off x="2284688" y="5392620"/>
            <a:ext cx="10515600" cy="1325563"/>
          </a:xfrm>
        </p:spPr>
        <p:txBody>
          <a:bodyPr>
            <a:normAutofit/>
          </a:bodyPr>
          <a:lstStyle/>
          <a:p>
            <a:pPr marL="0" indent="0">
              <a:buNone/>
            </a:pPr>
            <a:r>
              <a:rPr lang="en-US" sz="2400" dirty="0"/>
              <a:t>ES 482/582 Data Project</a:t>
            </a:r>
            <a:br>
              <a:rPr lang="en-US" sz="2400" dirty="0"/>
            </a:br>
            <a:r>
              <a:rPr lang="en-US" sz="2400" dirty="0"/>
              <a:t>By Rebecca Hansen and Jessica </a:t>
            </a:r>
            <a:r>
              <a:rPr lang="en-US" sz="2400" dirty="0" err="1"/>
              <a:t>Qualley</a:t>
            </a:r>
            <a:br>
              <a:rPr lang="en-US" sz="2400" dirty="0"/>
            </a:br>
            <a:r>
              <a:rPr lang="en-US" sz="2400" dirty="0"/>
              <a:t>April 3, 2020</a:t>
            </a:r>
          </a:p>
        </p:txBody>
      </p:sp>
    </p:spTree>
    <p:extLst>
      <p:ext uri="{BB962C8B-B14F-4D97-AF65-F5344CB8AC3E}">
        <p14:creationId xmlns:p14="http://schemas.microsoft.com/office/powerpoint/2010/main" val="53421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A905-8869-754F-9794-41EECCE8C81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10FE687-2C9E-AE41-B3DB-AA057D8176E0}"/>
              </a:ext>
            </a:extLst>
          </p:cNvPr>
          <p:cNvSpPr>
            <a:spLocks noGrp="1"/>
          </p:cNvSpPr>
          <p:nvPr>
            <p:ph idx="1"/>
          </p:nvPr>
        </p:nvSpPr>
        <p:spPr/>
        <p:txBody>
          <a:bodyPr/>
          <a:lstStyle/>
          <a:p>
            <a:r>
              <a:rPr lang="en-US" dirty="0"/>
              <a:t>Research question</a:t>
            </a:r>
          </a:p>
          <a:p>
            <a:r>
              <a:rPr lang="en-US" dirty="0"/>
              <a:t>Hypotheses</a:t>
            </a:r>
          </a:p>
        </p:txBody>
      </p:sp>
    </p:spTree>
    <p:extLst>
      <p:ext uri="{BB962C8B-B14F-4D97-AF65-F5344CB8AC3E}">
        <p14:creationId xmlns:p14="http://schemas.microsoft.com/office/powerpoint/2010/main" val="178202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AB2C-76D9-5E41-96F9-AD241258A499}"/>
              </a:ext>
            </a:extLst>
          </p:cNvPr>
          <p:cNvSpPr>
            <a:spLocks noGrp="1"/>
          </p:cNvSpPr>
          <p:nvPr>
            <p:ph type="title"/>
          </p:nvPr>
        </p:nvSpPr>
        <p:spPr/>
        <p:txBody>
          <a:bodyPr/>
          <a:lstStyle/>
          <a:p>
            <a:r>
              <a:rPr lang="en-US" dirty="0"/>
              <a:t>Description of Data</a:t>
            </a:r>
          </a:p>
        </p:txBody>
      </p:sp>
      <p:sp>
        <p:nvSpPr>
          <p:cNvPr id="3" name="Content Placeholder 2">
            <a:extLst>
              <a:ext uri="{FF2B5EF4-FFF2-40B4-BE49-F238E27FC236}">
                <a16:creationId xmlns:a16="http://schemas.microsoft.com/office/drawing/2014/main" id="{ADAB7883-B5EF-3148-B8CF-B82BB0A4E499}"/>
              </a:ext>
            </a:extLst>
          </p:cNvPr>
          <p:cNvSpPr>
            <a:spLocks noGrp="1"/>
          </p:cNvSpPr>
          <p:nvPr>
            <p:ph idx="1"/>
          </p:nvPr>
        </p:nvSpPr>
        <p:spPr/>
        <p:txBody>
          <a:bodyPr/>
          <a:lstStyle/>
          <a:p>
            <a:r>
              <a:rPr lang="en-US" dirty="0"/>
              <a:t>Data collection</a:t>
            </a:r>
          </a:p>
          <a:p>
            <a:r>
              <a:rPr lang="en-US" dirty="0"/>
              <a:t>Response variable</a:t>
            </a:r>
          </a:p>
          <a:p>
            <a:r>
              <a:rPr lang="en-US" dirty="0"/>
              <a:t>Explanatory variables</a:t>
            </a:r>
          </a:p>
          <a:p>
            <a:endParaRPr lang="en-US" dirty="0"/>
          </a:p>
        </p:txBody>
      </p:sp>
    </p:spTree>
    <p:extLst>
      <p:ext uri="{BB962C8B-B14F-4D97-AF65-F5344CB8AC3E}">
        <p14:creationId xmlns:p14="http://schemas.microsoft.com/office/powerpoint/2010/main" val="162603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E0E7-F8E7-9B44-94E4-CF9B05CC2C9C}"/>
              </a:ext>
            </a:extLst>
          </p:cNvPr>
          <p:cNvSpPr>
            <a:spLocks noGrp="1"/>
          </p:cNvSpPr>
          <p:nvPr>
            <p:ph type="title"/>
          </p:nvPr>
        </p:nvSpPr>
        <p:spPr/>
        <p:txBody>
          <a:bodyPr/>
          <a:lstStyle/>
          <a:p>
            <a:r>
              <a:rPr lang="en-US" dirty="0"/>
              <a:t>Statistical Methods</a:t>
            </a:r>
          </a:p>
        </p:txBody>
      </p:sp>
      <p:sp>
        <p:nvSpPr>
          <p:cNvPr id="3" name="Content Placeholder 2">
            <a:extLst>
              <a:ext uri="{FF2B5EF4-FFF2-40B4-BE49-F238E27FC236}">
                <a16:creationId xmlns:a16="http://schemas.microsoft.com/office/drawing/2014/main" id="{90558E49-E018-6C42-863E-8CEB33A15802}"/>
              </a:ext>
            </a:extLst>
          </p:cNvPr>
          <p:cNvSpPr>
            <a:spLocks noGrp="1"/>
          </p:cNvSpPr>
          <p:nvPr>
            <p:ph idx="1"/>
          </p:nvPr>
        </p:nvSpPr>
        <p:spPr/>
        <p:txBody>
          <a:bodyPr/>
          <a:lstStyle/>
          <a:p>
            <a:r>
              <a:rPr lang="en-US" dirty="0"/>
              <a:t>What kind of model</a:t>
            </a:r>
          </a:p>
          <a:p>
            <a:r>
              <a:rPr lang="en-US" dirty="0"/>
              <a:t>Why</a:t>
            </a:r>
          </a:p>
          <a:p>
            <a:r>
              <a:rPr lang="en-US" dirty="0"/>
              <a:t>Probability distribution for response</a:t>
            </a:r>
          </a:p>
          <a:p>
            <a:r>
              <a:rPr lang="en-US" dirty="0"/>
              <a:t>Random effects and non-independence</a:t>
            </a:r>
          </a:p>
        </p:txBody>
      </p:sp>
    </p:spTree>
    <p:extLst>
      <p:ext uri="{BB962C8B-B14F-4D97-AF65-F5344CB8AC3E}">
        <p14:creationId xmlns:p14="http://schemas.microsoft.com/office/powerpoint/2010/main" val="423427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F9DCC9C-FAF5-CB4C-830C-27537C7ECA6F}"/>
              </a:ext>
            </a:extLst>
          </p:cNvPr>
          <p:cNvSpPr>
            <a:spLocks noGrp="1"/>
          </p:cNvSpPr>
          <p:nvPr>
            <p:ph idx="1"/>
          </p:nvPr>
        </p:nvSpPr>
        <p:spPr/>
        <p:txBody>
          <a:bodyPr/>
          <a:lstStyle/>
          <a:p>
            <a:r>
              <a:rPr lang="en-US" dirty="0"/>
              <a:t>Plot “response relative to explanatory with model”</a:t>
            </a:r>
          </a:p>
        </p:txBody>
      </p:sp>
    </p:spTree>
    <p:extLst>
      <p:ext uri="{BB962C8B-B14F-4D97-AF65-F5344CB8AC3E}">
        <p14:creationId xmlns:p14="http://schemas.microsoft.com/office/powerpoint/2010/main" val="215436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F9DCC9C-FAF5-CB4C-830C-27537C7ECA6F}"/>
              </a:ext>
            </a:extLst>
          </p:cNvPr>
          <p:cNvSpPr>
            <a:spLocks noGrp="1"/>
          </p:cNvSpPr>
          <p:nvPr>
            <p:ph idx="1"/>
          </p:nvPr>
        </p:nvSpPr>
        <p:spPr/>
        <p:txBody>
          <a:bodyPr/>
          <a:lstStyle/>
          <a:p>
            <a:r>
              <a:rPr lang="en-US" dirty="0"/>
              <a:t>In the context of results and hypotheses</a:t>
            </a:r>
          </a:p>
        </p:txBody>
      </p:sp>
    </p:spTree>
    <p:extLst>
      <p:ext uri="{BB962C8B-B14F-4D97-AF65-F5344CB8AC3E}">
        <p14:creationId xmlns:p14="http://schemas.microsoft.com/office/powerpoint/2010/main" val="1633210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5C8EA41-AC53-CD4C-9EA9-0760B2BBB009}"/>
              </a:ext>
            </a:extLst>
          </p:cNvPr>
          <p:cNvSpPr>
            <a:spLocks noGrp="1"/>
          </p:cNvSpPr>
          <p:nvPr>
            <p:ph idx="1"/>
          </p:nvPr>
        </p:nvSpPr>
        <p:spPr/>
        <p:txBody>
          <a:bodyPr/>
          <a:lstStyle/>
          <a:p>
            <a:r>
              <a:rPr lang="en-US" dirty="0"/>
              <a:t>Limitations to data analysis approach</a:t>
            </a:r>
          </a:p>
        </p:txBody>
      </p:sp>
    </p:spTree>
    <p:extLst>
      <p:ext uri="{BB962C8B-B14F-4D97-AF65-F5344CB8AC3E}">
        <p14:creationId xmlns:p14="http://schemas.microsoft.com/office/powerpoint/2010/main" val="2666073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5C8EA41-AC53-CD4C-9EA9-0760B2BBB009}"/>
              </a:ext>
            </a:extLst>
          </p:cNvPr>
          <p:cNvSpPr>
            <a:spLocks noGrp="1"/>
          </p:cNvSpPr>
          <p:nvPr>
            <p:ph idx="1"/>
          </p:nvPr>
        </p:nvSpPr>
        <p:spPr/>
        <p:txBody>
          <a:bodyPr/>
          <a:lstStyle/>
          <a:p>
            <a:r>
              <a:rPr lang="en-US" dirty="0"/>
              <a:t>Results in context of existing knowledge</a:t>
            </a:r>
          </a:p>
          <a:p>
            <a:r>
              <a:rPr lang="en-US" dirty="0"/>
              <a:t>Future research questions</a:t>
            </a:r>
          </a:p>
        </p:txBody>
      </p:sp>
    </p:spTree>
    <p:extLst>
      <p:ext uri="{BB962C8B-B14F-4D97-AF65-F5344CB8AC3E}">
        <p14:creationId xmlns:p14="http://schemas.microsoft.com/office/powerpoint/2010/main" val="363849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13EC-885D-48FC-97AF-EA861EA43DDB}"/>
              </a:ext>
            </a:extLst>
          </p:cNvPr>
          <p:cNvSpPr>
            <a:spLocks noGrp="1"/>
          </p:cNvSpPr>
          <p:nvPr>
            <p:ph type="title"/>
          </p:nvPr>
        </p:nvSpPr>
        <p:spPr/>
        <p:txBody>
          <a:bodyPr/>
          <a:lstStyle/>
          <a:p>
            <a:r>
              <a:rPr lang="en-CA" dirty="0"/>
              <a:t>Checklist</a:t>
            </a:r>
          </a:p>
        </p:txBody>
      </p:sp>
      <p:sp>
        <p:nvSpPr>
          <p:cNvPr id="3" name="Content Placeholder 2">
            <a:extLst>
              <a:ext uri="{FF2B5EF4-FFF2-40B4-BE49-F238E27FC236}">
                <a16:creationId xmlns:a16="http://schemas.microsoft.com/office/drawing/2014/main" id="{83895A00-7982-4E95-82C2-C49F273FBD45}"/>
              </a:ext>
            </a:extLst>
          </p:cNvPr>
          <p:cNvSpPr>
            <a:spLocks noGrp="1"/>
          </p:cNvSpPr>
          <p:nvPr>
            <p:ph idx="1"/>
          </p:nvPr>
        </p:nvSpPr>
        <p:spPr/>
        <p:txBody>
          <a:bodyPr/>
          <a:lstStyle/>
          <a:p>
            <a:r>
              <a:rPr lang="en-CA" dirty="0"/>
              <a:t>PDF file</a:t>
            </a:r>
          </a:p>
          <a:p>
            <a:r>
              <a:rPr lang="en-CA" dirty="0"/>
              <a:t>10 slides max</a:t>
            </a:r>
          </a:p>
          <a:p>
            <a:r>
              <a:rPr lang="en-CA" dirty="0"/>
              <a:t>2 slides of plots min</a:t>
            </a:r>
          </a:p>
          <a:p>
            <a:r>
              <a:rPr lang="en-CA" dirty="0"/>
              <a:t>Complete sentences</a:t>
            </a:r>
          </a:p>
        </p:txBody>
      </p:sp>
    </p:spTree>
    <p:extLst>
      <p:ext uri="{BB962C8B-B14F-4D97-AF65-F5344CB8AC3E}">
        <p14:creationId xmlns:p14="http://schemas.microsoft.com/office/powerpoint/2010/main" val="1894726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713</Words>
  <Application>Microsoft Macintosh PowerPoint</Application>
  <PresentationFormat>Widescreen</PresentationFormat>
  <Paragraphs>58</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Adult Salmon Diet Program</vt:lpstr>
      <vt:lpstr>Introduction</vt:lpstr>
      <vt:lpstr>Description of Data</vt:lpstr>
      <vt:lpstr>Statistical Methods</vt:lpstr>
      <vt:lpstr>Results</vt:lpstr>
      <vt:lpstr>Results</vt:lpstr>
      <vt:lpstr>Discussion</vt:lpstr>
      <vt:lpstr>Discussion</vt:lpstr>
      <vt:lpstr>Checklist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Qualley</dc:creator>
  <cp:lastModifiedBy>Jessica Qualley</cp:lastModifiedBy>
  <cp:revision>19</cp:revision>
  <dcterms:created xsi:type="dcterms:W3CDTF">2020-04-01T16:47:32Z</dcterms:created>
  <dcterms:modified xsi:type="dcterms:W3CDTF">2020-04-06T19:26:05Z</dcterms:modified>
</cp:coreProperties>
</file>