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6" r:id="rId1"/>
  </p:sldMasterIdLst>
  <p:notesMasterIdLst>
    <p:notesMasterId r:id="rId13"/>
  </p:notesMasterIdLst>
  <p:sldIdLst>
    <p:sldId id="256" r:id="rId2"/>
    <p:sldId id="257" r:id="rId3"/>
    <p:sldId id="258" r:id="rId4"/>
    <p:sldId id="259" r:id="rId5"/>
    <p:sldId id="268" r:id="rId6"/>
    <p:sldId id="265" r:id="rId7"/>
    <p:sldId id="260" r:id="rId8"/>
    <p:sldId id="267" r:id="rId9"/>
    <p:sldId id="266" r:id="rId10"/>
    <p:sldId id="261"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D78E5A0-A7E2-D146-AA12-C4E454A5D72F}">
          <p14:sldIdLst>
            <p14:sldId id="256"/>
            <p14:sldId id="257"/>
            <p14:sldId id="258"/>
            <p14:sldId id="259"/>
            <p14:sldId id="268"/>
            <p14:sldId id="265"/>
            <p14:sldId id="260"/>
            <p14:sldId id="267"/>
            <p14:sldId id="266"/>
            <p14:sldId id="261"/>
            <p14:sldId id="264"/>
          </p14:sldIdLst>
        </p14:section>
      </p14:sectionLst>
    </p:ex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71"/>
    <p:restoredTop sz="81412"/>
  </p:normalViewPr>
  <p:slideViewPr>
    <p:cSldViewPr snapToGrid="0" snapToObjects="1" showGuides="1">
      <p:cViewPr varScale="1">
        <p:scale>
          <a:sx n="116" d="100"/>
          <a:sy n="116" d="100"/>
        </p:scale>
        <p:origin x="904" y="184"/>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7A0520-2764-4C8F-9AE0-DB732A67FFED}"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8B5945AF-6974-4C42-85DE-6FE5B77CAAD0}">
      <dgm:prSet custT="1"/>
      <dgm:spPr/>
      <dgm:t>
        <a:bodyPr/>
        <a:lstStyle/>
        <a:p>
          <a:r>
            <a:rPr lang="en-US" sz="2000" dirty="0"/>
            <a:t>Data collection</a:t>
          </a:r>
        </a:p>
      </dgm:t>
    </dgm:pt>
    <dgm:pt modelId="{B1E30F8F-A431-4AC2-9AC6-64ABBF0D16B1}" type="parTrans" cxnId="{10DE1866-6007-4F52-914D-F4842E3BB28B}">
      <dgm:prSet/>
      <dgm:spPr/>
      <dgm:t>
        <a:bodyPr/>
        <a:lstStyle/>
        <a:p>
          <a:endParaRPr lang="en-US" sz="2000"/>
        </a:p>
      </dgm:t>
    </dgm:pt>
    <dgm:pt modelId="{145EB648-2E3B-44D3-A0E9-770EA0C1B91C}" type="sibTrans" cxnId="{10DE1866-6007-4F52-914D-F4842E3BB28B}">
      <dgm:prSet/>
      <dgm:spPr/>
      <dgm:t>
        <a:bodyPr/>
        <a:lstStyle/>
        <a:p>
          <a:endParaRPr lang="en-US" sz="2000"/>
        </a:p>
      </dgm:t>
    </dgm:pt>
    <dgm:pt modelId="{8B3E616F-C7D6-4D3D-8241-73AF0A807405}">
      <dgm:prSet custT="1"/>
      <dgm:spPr/>
      <dgm:t>
        <a:bodyPr/>
        <a:lstStyle/>
        <a:p>
          <a:r>
            <a:rPr lang="en-US" sz="2000"/>
            <a:t>Herring otoliths</a:t>
          </a:r>
        </a:p>
      </dgm:t>
    </dgm:pt>
    <dgm:pt modelId="{ED0A0C16-1BFA-4131-9F43-B913CBCC6020}" type="parTrans" cxnId="{3D182FFE-29F5-4C52-A3C3-A6C6EBDFCD33}">
      <dgm:prSet/>
      <dgm:spPr/>
      <dgm:t>
        <a:bodyPr/>
        <a:lstStyle/>
        <a:p>
          <a:endParaRPr lang="en-US" sz="2000"/>
        </a:p>
      </dgm:t>
    </dgm:pt>
    <dgm:pt modelId="{919D7636-CC40-40B0-9532-4D593730811A}" type="sibTrans" cxnId="{3D182FFE-29F5-4C52-A3C3-A6C6EBDFCD33}">
      <dgm:prSet/>
      <dgm:spPr/>
      <dgm:t>
        <a:bodyPr/>
        <a:lstStyle/>
        <a:p>
          <a:endParaRPr lang="en-US" sz="2000"/>
        </a:p>
      </dgm:t>
    </dgm:pt>
    <dgm:pt modelId="{CC2CAAE7-9139-44C8-B54C-559EFF786698}">
      <dgm:prSet custT="1"/>
      <dgm:spPr/>
      <dgm:t>
        <a:bodyPr/>
        <a:lstStyle/>
        <a:p>
          <a:r>
            <a:rPr lang="en-US" sz="2000" dirty="0"/>
            <a:t>Recreationally-caught salmon catch data</a:t>
          </a:r>
        </a:p>
      </dgm:t>
    </dgm:pt>
    <dgm:pt modelId="{C8F38EC0-DABF-46D3-8282-825847FF2365}" type="parTrans" cxnId="{236E6CE1-1BFF-4F35-A1C1-0FE79B30233D}">
      <dgm:prSet/>
      <dgm:spPr/>
      <dgm:t>
        <a:bodyPr/>
        <a:lstStyle/>
        <a:p>
          <a:endParaRPr lang="en-US" sz="2000"/>
        </a:p>
      </dgm:t>
    </dgm:pt>
    <dgm:pt modelId="{A91CB704-B96D-4732-A2F0-FB4CA1AC0C7B}" type="sibTrans" cxnId="{236E6CE1-1BFF-4F35-A1C1-0FE79B30233D}">
      <dgm:prSet/>
      <dgm:spPr/>
      <dgm:t>
        <a:bodyPr/>
        <a:lstStyle/>
        <a:p>
          <a:endParaRPr lang="en-US" sz="2000"/>
        </a:p>
      </dgm:t>
    </dgm:pt>
    <dgm:pt modelId="{9D259188-6A99-40D5-8EA9-0C64AEB35365}">
      <dgm:prSet custT="1"/>
      <dgm:spPr/>
      <dgm:t>
        <a:bodyPr/>
        <a:lstStyle/>
        <a:p>
          <a:r>
            <a:rPr lang="en-US" sz="2000" dirty="0"/>
            <a:t>Response variable</a:t>
          </a:r>
        </a:p>
      </dgm:t>
    </dgm:pt>
    <dgm:pt modelId="{F5213E94-BBDB-491E-94FB-E0D7D4BD3B8E}" type="parTrans" cxnId="{441B2EEF-7328-4725-B16B-4116B5E4F453}">
      <dgm:prSet/>
      <dgm:spPr/>
      <dgm:t>
        <a:bodyPr/>
        <a:lstStyle/>
        <a:p>
          <a:endParaRPr lang="en-US" sz="2000"/>
        </a:p>
      </dgm:t>
    </dgm:pt>
    <dgm:pt modelId="{3A2FCF98-8EB3-418D-B30C-798F5EFF2FF9}" type="sibTrans" cxnId="{441B2EEF-7328-4725-B16B-4116B5E4F453}">
      <dgm:prSet/>
      <dgm:spPr/>
      <dgm:t>
        <a:bodyPr/>
        <a:lstStyle/>
        <a:p>
          <a:endParaRPr lang="en-US" sz="2000"/>
        </a:p>
      </dgm:t>
    </dgm:pt>
    <dgm:pt modelId="{A86D5FF5-643F-4950-981C-E0DC1848B3EA}">
      <dgm:prSet custT="1"/>
      <dgm:spPr/>
      <dgm:t>
        <a:bodyPr/>
        <a:lstStyle/>
        <a:p>
          <a:r>
            <a:rPr lang="en-US" sz="2000"/>
            <a:t>Otolith width (mm) ~ proxy for herring size</a:t>
          </a:r>
        </a:p>
      </dgm:t>
    </dgm:pt>
    <dgm:pt modelId="{F21D4C55-A62B-4BB3-80A2-6BD611ABF74B}" type="parTrans" cxnId="{B66B2597-CED4-4354-B8DC-D394A0348CD0}">
      <dgm:prSet/>
      <dgm:spPr/>
      <dgm:t>
        <a:bodyPr/>
        <a:lstStyle/>
        <a:p>
          <a:endParaRPr lang="en-US" sz="2000"/>
        </a:p>
      </dgm:t>
    </dgm:pt>
    <dgm:pt modelId="{9E22D705-561B-41D2-94A3-6A1DBB9EA16E}" type="sibTrans" cxnId="{B66B2597-CED4-4354-B8DC-D394A0348CD0}">
      <dgm:prSet/>
      <dgm:spPr/>
      <dgm:t>
        <a:bodyPr/>
        <a:lstStyle/>
        <a:p>
          <a:endParaRPr lang="en-US" sz="2000"/>
        </a:p>
      </dgm:t>
    </dgm:pt>
    <dgm:pt modelId="{D0560927-EC29-4DAE-A6B8-DB41B3BE44A1}">
      <dgm:prSet custT="1"/>
      <dgm:spPr/>
      <dgm:t>
        <a:bodyPr/>
        <a:lstStyle/>
        <a:p>
          <a:r>
            <a:rPr lang="en-US" sz="2000" dirty="0"/>
            <a:t>Explanatory variables</a:t>
          </a:r>
        </a:p>
      </dgm:t>
    </dgm:pt>
    <dgm:pt modelId="{E9959DDF-DD7E-4CA3-BCBF-624AB268D8CC}" type="parTrans" cxnId="{29628A50-01D9-4346-8D80-F434D85AC7A9}">
      <dgm:prSet/>
      <dgm:spPr/>
      <dgm:t>
        <a:bodyPr/>
        <a:lstStyle/>
        <a:p>
          <a:endParaRPr lang="en-US" sz="2000"/>
        </a:p>
      </dgm:t>
    </dgm:pt>
    <dgm:pt modelId="{2D3DF4F7-04B1-4F56-9E9E-0A6B2E1B9B54}" type="sibTrans" cxnId="{29628A50-01D9-4346-8D80-F434D85AC7A9}">
      <dgm:prSet/>
      <dgm:spPr/>
      <dgm:t>
        <a:bodyPr/>
        <a:lstStyle/>
        <a:p>
          <a:endParaRPr lang="en-US" sz="2000"/>
        </a:p>
      </dgm:t>
    </dgm:pt>
    <dgm:pt modelId="{09682588-D3C6-4778-981A-D5364B733FD9}">
      <dgm:prSet custT="1"/>
      <dgm:spPr/>
      <dgm:t>
        <a:bodyPr/>
        <a:lstStyle/>
        <a:p>
          <a:r>
            <a:rPr lang="en-US" sz="2000"/>
            <a:t>Collection day in 2018</a:t>
          </a:r>
        </a:p>
      </dgm:t>
    </dgm:pt>
    <dgm:pt modelId="{98C43AD8-9C76-4F23-BC62-8D9211286AE1}" type="parTrans" cxnId="{8FABFF88-744C-4971-BCEF-ACF423B3D9E1}">
      <dgm:prSet/>
      <dgm:spPr/>
      <dgm:t>
        <a:bodyPr/>
        <a:lstStyle/>
        <a:p>
          <a:endParaRPr lang="en-US" sz="2000"/>
        </a:p>
      </dgm:t>
    </dgm:pt>
    <dgm:pt modelId="{04F41029-6065-4CF6-820A-27500A26B0B5}" type="sibTrans" cxnId="{8FABFF88-744C-4971-BCEF-ACF423B3D9E1}">
      <dgm:prSet/>
      <dgm:spPr/>
      <dgm:t>
        <a:bodyPr/>
        <a:lstStyle/>
        <a:p>
          <a:endParaRPr lang="en-US" sz="2000"/>
        </a:p>
      </dgm:t>
    </dgm:pt>
    <dgm:pt modelId="{42C608DF-D208-47D0-A4A5-0318AEAA01B3}">
      <dgm:prSet custT="1"/>
      <dgm:spPr/>
      <dgm:t>
        <a:bodyPr/>
        <a:lstStyle/>
        <a:p>
          <a:r>
            <a:rPr lang="en-US" sz="2000" dirty="0"/>
            <a:t>Salmon length (cm)</a:t>
          </a:r>
        </a:p>
      </dgm:t>
    </dgm:pt>
    <dgm:pt modelId="{5C7577AF-74D5-4C13-B76E-CC0B47882624}" type="parTrans" cxnId="{D3290CA4-5F3D-47DA-9D60-B4DE928CA62B}">
      <dgm:prSet/>
      <dgm:spPr/>
      <dgm:t>
        <a:bodyPr/>
        <a:lstStyle/>
        <a:p>
          <a:endParaRPr lang="en-US" sz="2000"/>
        </a:p>
      </dgm:t>
    </dgm:pt>
    <dgm:pt modelId="{4233107A-8002-4264-844E-2051FDEB15F2}" type="sibTrans" cxnId="{D3290CA4-5F3D-47DA-9D60-B4DE928CA62B}">
      <dgm:prSet/>
      <dgm:spPr/>
      <dgm:t>
        <a:bodyPr/>
        <a:lstStyle/>
        <a:p>
          <a:endParaRPr lang="en-US" sz="2000"/>
        </a:p>
      </dgm:t>
    </dgm:pt>
    <dgm:pt modelId="{21DB5743-0C4C-431C-898D-AFE203F0CB13}">
      <dgm:prSet custT="1"/>
      <dgm:spPr/>
      <dgm:t>
        <a:bodyPr/>
        <a:lstStyle/>
        <a:p>
          <a:r>
            <a:rPr lang="en-US" sz="2000"/>
            <a:t>Latitude</a:t>
          </a:r>
        </a:p>
      </dgm:t>
    </dgm:pt>
    <dgm:pt modelId="{9BBDB77A-4F06-4423-BB88-C42F161B913D}" type="parTrans" cxnId="{956EB9AC-A7EC-4052-8F83-ACAC5A689997}">
      <dgm:prSet/>
      <dgm:spPr/>
      <dgm:t>
        <a:bodyPr/>
        <a:lstStyle/>
        <a:p>
          <a:endParaRPr lang="en-US" sz="2000"/>
        </a:p>
      </dgm:t>
    </dgm:pt>
    <dgm:pt modelId="{AD80BCBE-793C-4B75-9A36-4A1A197DBB75}" type="sibTrans" cxnId="{956EB9AC-A7EC-4052-8F83-ACAC5A689997}">
      <dgm:prSet/>
      <dgm:spPr/>
      <dgm:t>
        <a:bodyPr/>
        <a:lstStyle/>
        <a:p>
          <a:endParaRPr lang="en-US" sz="2000"/>
        </a:p>
      </dgm:t>
    </dgm:pt>
    <dgm:pt modelId="{676881B3-C391-47D3-B7E2-3C975AEBA86F}">
      <dgm:prSet custT="1"/>
      <dgm:spPr/>
      <dgm:t>
        <a:bodyPr/>
        <a:lstStyle/>
        <a:p>
          <a:r>
            <a:rPr lang="en-US" sz="2000"/>
            <a:t>Longitude</a:t>
          </a:r>
        </a:p>
      </dgm:t>
    </dgm:pt>
    <dgm:pt modelId="{0884D53C-FEC1-4F21-BB75-489BD8829B84}" type="parTrans" cxnId="{674844AB-9620-49C2-BCCD-C7B2AE04DF3D}">
      <dgm:prSet/>
      <dgm:spPr/>
      <dgm:t>
        <a:bodyPr/>
        <a:lstStyle/>
        <a:p>
          <a:endParaRPr lang="en-US" sz="2000"/>
        </a:p>
      </dgm:t>
    </dgm:pt>
    <dgm:pt modelId="{9C651F43-65E1-4716-BC7A-0889DD8B87BE}" type="sibTrans" cxnId="{674844AB-9620-49C2-BCCD-C7B2AE04DF3D}">
      <dgm:prSet/>
      <dgm:spPr/>
      <dgm:t>
        <a:bodyPr/>
        <a:lstStyle/>
        <a:p>
          <a:endParaRPr lang="en-US" sz="2000"/>
        </a:p>
      </dgm:t>
    </dgm:pt>
    <dgm:pt modelId="{0D295A89-1988-BA47-848E-D0D03775692E}" type="pres">
      <dgm:prSet presAssocID="{297A0520-2764-4C8F-9AE0-DB732A67FFED}" presName="Name0" presStyleCnt="0">
        <dgm:presLayoutVars>
          <dgm:dir/>
          <dgm:animLvl val="lvl"/>
          <dgm:resizeHandles val="exact"/>
        </dgm:presLayoutVars>
      </dgm:prSet>
      <dgm:spPr/>
    </dgm:pt>
    <dgm:pt modelId="{D62DBD94-B368-774B-87C9-2F3FA2C44C99}" type="pres">
      <dgm:prSet presAssocID="{8B5945AF-6974-4C42-85DE-6FE5B77CAAD0}" presName="linNode" presStyleCnt="0"/>
      <dgm:spPr/>
    </dgm:pt>
    <dgm:pt modelId="{1B419109-793A-C548-906A-3E4EC6136ECF}" type="pres">
      <dgm:prSet presAssocID="{8B5945AF-6974-4C42-85DE-6FE5B77CAAD0}" presName="parentText" presStyleLbl="alignNode1" presStyleIdx="0" presStyleCnt="3" custScaleX="129289">
        <dgm:presLayoutVars>
          <dgm:chMax val="1"/>
          <dgm:bulletEnabled/>
        </dgm:presLayoutVars>
      </dgm:prSet>
      <dgm:spPr/>
    </dgm:pt>
    <dgm:pt modelId="{8A7AFA50-C14A-A443-8EA4-D394A74BFAC9}" type="pres">
      <dgm:prSet presAssocID="{8B5945AF-6974-4C42-85DE-6FE5B77CAAD0}" presName="descendantText" presStyleLbl="alignAccFollowNode1" presStyleIdx="0" presStyleCnt="3">
        <dgm:presLayoutVars>
          <dgm:bulletEnabled/>
        </dgm:presLayoutVars>
      </dgm:prSet>
      <dgm:spPr/>
    </dgm:pt>
    <dgm:pt modelId="{720E4EC1-EAE9-1946-8463-BC7AC05BA326}" type="pres">
      <dgm:prSet presAssocID="{145EB648-2E3B-44D3-A0E9-770EA0C1B91C}" presName="sp" presStyleCnt="0"/>
      <dgm:spPr/>
    </dgm:pt>
    <dgm:pt modelId="{3EE0B20F-9445-EF48-B834-F20C5DD10D8D}" type="pres">
      <dgm:prSet presAssocID="{9D259188-6A99-40D5-8EA9-0C64AEB35365}" presName="linNode" presStyleCnt="0"/>
      <dgm:spPr/>
    </dgm:pt>
    <dgm:pt modelId="{BECE8E23-732B-9B45-8B64-11217D7FC135}" type="pres">
      <dgm:prSet presAssocID="{9D259188-6A99-40D5-8EA9-0C64AEB35365}" presName="parentText" presStyleLbl="alignNode1" presStyleIdx="1" presStyleCnt="3" custScaleX="130845">
        <dgm:presLayoutVars>
          <dgm:chMax val="1"/>
          <dgm:bulletEnabled/>
        </dgm:presLayoutVars>
      </dgm:prSet>
      <dgm:spPr/>
    </dgm:pt>
    <dgm:pt modelId="{D06FFDFD-F336-D048-8B07-764097B87509}" type="pres">
      <dgm:prSet presAssocID="{9D259188-6A99-40D5-8EA9-0C64AEB35365}" presName="descendantText" presStyleLbl="alignAccFollowNode1" presStyleIdx="1" presStyleCnt="3">
        <dgm:presLayoutVars>
          <dgm:bulletEnabled/>
        </dgm:presLayoutVars>
      </dgm:prSet>
      <dgm:spPr/>
    </dgm:pt>
    <dgm:pt modelId="{8EBA90F1-B46D-F344-8FC2-A1B348ED3AC8}" type="pres">
      <dgm:prSet presAssocID="{3A2FCF98-8EB3-418D-B30C-798F5EFF2FF9}" presName="sp" presStyleCnt="0"/>
      <dgm:spPr/>
    </dgm:pt>
    <dgm:pt modelId="{D5C80AFA-2D45-C249-9F7D-1AE88C634097}" type="pres">
      <dgm:prSet presAssocID="{D0560927-EC29-4DAE-A6B8-DB41B3BE44A1}" presName="linNode" presStyleCnt="0"/>
      <dgm:spPr/>
    </dgm:pt>
    <dgm:pt modelId="{DF12F43D-8357-EB47-A4C0-35CA4A3F29E9}" type="pres">
      <dgm:prSet presAssocID="{D0560927-EC29-4DAE-A6B8-DB41B3BE44A1}" presName="parentText" presStyleLbl="alignNode1" presStyleIdx="2" presStyleCnt="3" custScaleX="129289">
        <dgm:presLayoutVars>
          <dgm:chMax val="1"/>
          <dgm:bulletEnabled/>
        </dgm:presLayoutVars>
      </dgm:prSet>
      <dgm:spPr/>
    </dgm:pt>
    <dgm:pt modelId="{79C994EE-5A2E-8D44-91DC-12CD97F62F4A}" type="pres">
      <dgm:prSet presAssocID="{D0560927-EC29-4DAE-A6B8-DB41B3BE44A1}" presName="descendantText" presStyleLbl="alignAccFollowNode1" presStyleIdx="2" presStyleCnt="3">
        <dgm:presLayoutVars>
          <dgm:bulletEnabled/>
        </dgm:presLayoutVars>
      </dgm:prSet>
      <dgm:spPr/>
    </dgm:pt>
  </dgm:ptLst>
  <dgm:cxnLst>
    <dgm:cxn modelId="{198E4900-501C-2A46-9FE3-CE4FC21FF13F}" type="presOf" srcId="{8B5945AF-6974-4C42-85DE-6FE5B77CAAD0}" destId="{1B419109-793A-C548-906A-3E4EC6136ECF}" srcOrd="0" destOrd="0" presId="urn:microsoft.com/office/officeart/2016/7/layout/VerticalSolidActionList"/>
    <dgm:cxn modelId="{29628A50-01D9-4346-8D80-F434D85AC7A9}" srcId="{297A0520-2764-4C8F-9AE0-DB732A67FFED}" destId="{D0560927-EC29-4DAE-A6B8-DB41B3BE44A1}" srcOrd="2" destOrd="0" parTransId="{E9959DDF-DD7E-4CA3-BCBF-624AB268D8CC}" sibTransId="{2D3DF4F7-04B1-4F56-9E9E-0A6B2E1B9B54}"/>
    <dgm:cxn modelId="{484DF257-622D-8F49-A9E1-5C53BBD6989F}" type="presOf" srcId="{8B3E616F-C7D6-4D3D-8241-73AF0A807405}" destId="{8A7AFA50-C14A-A443-8EA4-D394A74BFAC9}" srcOrd="0" destOrd="0" presId="urn:microsoft.com/office/officeart/2016/7/layout/VerticalSolidActionList"/>
    <dgm:cxn modelId="{10DE1866-6007-4F52-914D-F4842E3BB28B}" srcId="{297A0520-2764-4C8F-9AE0-DB732A67FFED}" destId="{8B5945AF-6974-4C42-85DE-6FE5B77CAAD0}" srcOrd="0" destOrd="0" parTransId="{B1E30F8F-A431-4AC2-9AC6-64ABBF0D16B1}" sibTransId="{145EB648-2E3B-44D3-A0E9-770EA0C1B91C}"/>
    <dgm:cxn modelId="{C7BE2867-9893-3248-B435-5974809AB438}" type="presOf" srcId="{42C608DF-D208-47D0-A4A5-0318AEAA01B3}" destId="{79C994EE-5A2E-8D44-91DC-12CD97F62F4A}" srcOrd="0" destOrd="1" presId="urn:microsoft.com/office/officeart/2016/7/layout/VerticalSolidActionList"/>
    <dgm:cxn modelId="{0916DD6E-0B82-9C49-9EFE-03B57969AC2B}" type="presOf" srcId="{9D259188-6A99-40D5-8EA9-0C64AEB35365}" destId="{BECE8E23-732B-9B45-8B64-11217D7FC135}" srcOrd="0" destOrd="0" presId="urn:microsoft.com/office/officeart/2016/7/layout/VerticalSolidActionList"/>
    <dgm:cxn modelId="{9DAB7478-DE8F-6E4D-A7E5-F8D2154272C6}" type="presOf" srcId="{09682588-D3C6-4778-981A-D5364B733FD9}" destId="{79C994EE-5A2E-8D44-91DC-12CD97F62F4A}" srcOrd="0" destOrd="0" presId="urn:microsoft.com/office/officeart/2016/7/layout/VerticalSolidActionList"/>
    <dgm:cxn modelId="{EA2AA387-761C-704E-8050-F9E3E79A063F}" type="presOf" srcId="{21DB5743-0C4C-431C-898D-AFE203F0CB13}" destId="{79C994EE-5A2E-8D44-91DC-12CD97F62F4A}" srcOrd="0" destOrd="2" presId="urn:microsoft.com/office/officeart/2016/7/layout/VerticalSolidActionList"/>
    <dgm:cxn modelId="{8FABFF88-744C-4971-BCEF-ACF423B3D9E1}" srcId="{D0560927-EC29-4DAE-A6B8-DB41B3BE44A1}" destId="{09682588-D3C6-4778-981A-D5364B733FD9}" srcOrd="0" destOrd="0" parTransId="{98C43AD8-9C76-4F23-BC62-8D9211286AE1}" sibTransId="{04F41029-6065-4CF6-820A-27500A26B0B5}"/>
    <dgm:cxn modelId="{C90DE295-1F1C-A342-8531-BE10946EC553}" type="presOf" srcId="{D0560927-EC29-4DAE-A6B8-DB41B3BE44A1}" destId="{DF12F43D-8357-EB47-A4C0-35CA4A3F29E9}" srcOrd="0" destOrd="0" presId="urn:microsoft.com/office/officeart/2016/7/layout/VerticalSolidActionList"/>
    <dgm:cxn modelId="{B66B2597-CED4-4354-B8DC-D394A0348CD0}" srcId="{9D259188-6A99-40D5-8EA9-0C64AEB35365}" destId="{A86D5FF5-643F-4950-981C-E0DC1848B3EA}" srcOrd="0" destOrd="0" parTransId="{F21D4C55-A62B-4BB3-80A2-6BD611ABF74B}" sibTransId="{9E22D705-561B-41D2-94A3-6A1DBB9EA16E}"/>
    <dgm:cxn modelId="{D3290CA4-5F3D-47DA-9D60-B4DE928CA62B}" srcId="{D0560927-EC29-4DAE-A6B8-DB41B3BE44A1}" destId="{42C608DF-D208-47D0-A4A5-0318AEAA01B3}" srcOrd="1" destOrd="0" parTransId="{5C7577AF-74D5-4C13-B76E-CC0B47882624}" sibTransId="{4233107A-8002-4264-844E-2051FDEB15F2}"/>
    <dgm:cxn modelId="{674844AB-9620-49C2-BCCD-C7B2AE04DF3D}" srcId="{D0560927-EC29-4DAE-A6B8-DB41B3BE44A1}" destId="{676881B3-C391-47D3-B7E2-3C975AEBA86F}" srcOrd="3" destOrd="0" parTransId="{0884D53C-FEC1-4F21-BB75-489BD8829B84}" sibTransId="{9C651F43-65E1-4716-BC7A-0889DD8B87BE}"/>
    <dgm:cxn modelId="{956EB9AC-A7EC-4052-8F83-ACAC5A689997}" srcId="{D0560927-EC29-4DAE-A6B8-DB41B3BE44A1}" destId="{21DB5743-0C4C-431C-898D-AFE203F0CB13}" srcOrd="2" destOrd="0" parTransId="{9BBDB77A-4F06-4423-BB88-C42F161B913D}" sibTransId="{AD80BCBE-793C-4B75-9A36-4A1A197DBB75}"/>
    <dgm:cxn modelId="{81FE35B7-07FA-A843-A45B-499D759EDBDB}" type="presOf" srcId="{676881B3-C391-47D3-B7E2-3C975AEBA86F}" destId="{79C994EE-5A2E-8D44-91DC-12CD97F62F4A}" srcOrd="0" destOrd="3" presId="urn:microsoft.com/office/officeart/2016/7/layout/VerticalSolidActionList"/>
    <dgm:cxn modelId="{FC5046CF-6550-8544-A6FA-04851FEB5ACE}" type="presOf" srcId="{A86D5FF5-643F-4950-981C-E0DC1848B3EA}" destId="{D06FFDFD-F336-D048-8B07-764097B87509}" srcOrd="0" destOrd="0" presId="urn:microsoft.com/office/officeart/2016/7/layout/VerticalSolidActionList"/>
    <dgm:cxn modelId="{236E6CE1-1BFF-4F35-A1C1-0FE79B30233D}" srcId="{8B5945AF-6974-4C42-85DE-6FE5B77CAAD0}" destId="{CC2CAAE7-9139-44C8-B54C-559EFF786698}" srcOrd="1" destOrd="0" parTransId="{C8F38EC0-DABF-46D3-8282-825847FF2365}" sibTransId="{A91CB704-B96D-4732-A2F0-FB4CA1AC0C7B}"/>
    <dgm:cxn modelId="{706FBAE3-1684-9042-B7A4-4C187F54A6C6}" type="presOf" srcId="{CC2CAAE7-9139-44C8-B54C-559EFF786698}" destId="{8A7AFA50-C14A-A443-8EA4-D394A74BFAC9}" srcOrd="0" destOrd="1" presId="urn:microsoft.com/office/officeart/2016/7/layout/VerticalSolidActionList"/>
    <dgm:cxn modelId="{4D31D1EA-E9F7-CE4F-BC59-D2BE2A61AB6C}" type="presOf" srcId="{297A0520-2764-4C8F-9AE0-DB732A67FFED}" destId="{0D295A89-1988-BA47-848E-D0D03775692E}" srcOrd="0" destOrd="0" presId="urn:microsoft.com/office/officeart/2016/7/layout/VerticalSolidActionList"/>
    <dgm:cxn modelId="{441B2EEF-7328-4725-B16B-4116B5E4F453}" srcId="{297A0520-2764-4C8F-9AE0-DB732A67FFED}" destId="{9D259188-6A99-40D5-8EA9-0C64AEB35365}" srcOrd="1" destOrd="0" parTransId="{F5213E94-BBDB-491E-94FB-E0D7D4BD3B8E}" sibTransId="{3A2FCF98-8EB3-418D-B30C-798F5EFF2FF9}"/>
    <dgm:cxn modelId="{3D182FFE-29F5-4C52-A3C3-A6C6EBDFCD33}" srcId="{8B5945AF-6974-4C42-85DE-6FE5B77CAAD0}" destId="{8B3E616F-C7D6-4D3D-8241-73AF0A807405}" srcOrd="0" destOrd="0" parTransId="{ED0A0C16-1BFA-4131-9F43-B913CBCC6020}" sibTransId="{919D7636-CC40-40B0-9532-4D593730811A}"/>
    <dgm:cxn modelId="{9408CF5B-78BB-5E49-98EA-446321D26870}" type="presParOf" srcId="{0D295A89-1988-BA47-848E-D0D03775692E}" destId="{D62DBD94-B368-774B-87C9-2F3FA2C44C99}" srcOrd="0" destOrd="0" presId="urn:microsoft.com/office/officeart/2016/7/layout/VerticalSolidActionList"/>
    <dgm:cxn modelId="{1FDAAE89-0AEF-BC4B-B650-60D86E278214}" type="presParOf" srcId="{D62DBD94-B368-774B-87C9-2F3FA2C44C99}" destId="{1B419109-793A-C548-906A-3E4EC6136ECF}" srcOrd="0" destOrd="0" presId="urn:microsoft.com/office/officeart/2016/7/layout/VerticalSolidActionList"/>
    <dgm:cxn modelId="{20259534-A61B-A948-8838-0D47C7B0E58D}" type="presParOf" srcId="{D62DBD94-B368-774B-87C9-2F3FA2C44C99}" destId="{8A7AFA50-C14A-A443-8EA4-D394A74BFAC9}" srcOrd="1" destOrd="0" presId="urn:microsoft.com/office/officeart/2016/7/layout/VerticalSolidActionList"/>
    <dgm:cxn modelId="{9B5D6F11-9574-4B46-A4D4-3A92E03B5C4E}" type="presParOf" srcId="{0D295A89-1988-BA47-848E-D0D03775692E}" destId="{720E4EC1-EAE9-1946-8463-BC7AC05BA326}" srcOrd="1" destOrd="0" presId="urn:microsoft.com/office/officeart/2016/7/layout/VerticalSolidActionList"/>
    <dgm:cxn modelId="{1A05A853-FD09-644A-A856-BD7B30EB1EE8}" type="presParOf" srcId="{0D295A89-1988-BA47-848E-D0D03775692E}" destId="{3EE0B20F-9445-EF48-B834-F20C5DD10D8D}" srcOrd="2" destOrd="0" presId="urn:microsoft.com/office/officeart/2016/7/layout/VerticalSolidActionList"/>
    <dgm:cxn modelId="{0C802736-5B5A-8541-947C-1F7A515037AD}" type="presParOf" srcId="{3EE0B20F-9445-EF48-B834-F20C5DD10D8D}" destId="{BECE8E23-732B-9B45-8B64-11217D7FC135}" srcOrd="0" destOrd="0" presId="urn:microsoft.com/office/officeart/2016/7/layout/VerticalSolidActionList"/>
    <dgm:cxn modelId="{A24B8201-448F-DA45-B07B-D96E5282FA00}" type="presParOf" srcId="{3EE0B20F-9445-EF48-B834-F20C5DD10D8D}" destId="{D06FFDFD-F336-D048-8B07-764097B87509}" srcOrd="1" destOrd="0" presId="urn:microsoft.com/office/officeart/2016/7/layout/VerticalSolidActionList"/>
    <dgm:cxn modelId="{7E0E92ED-524E-E64C-8346-7F2523E230E7}" type="presParOf" srcId="{0D295A89-1988-BA47-848E-D0D03775692E}" destId="{8EBA90F1-B46D-F344-8FC2-A1B348ED3AC8}" srcOrd="3" destOrd="0" presId="urn:microsoft.com/office/officeart/2016/7/layout/VerticalSolidActionList"/>
    <dgm:cxn modelId="{8D0F4AD3-B18F-AF41-9E92-D0ADFEDD98E4}" type="presParOf" srcId="{0D295A89-1988-BA47-848E-D0D03775692E}" destId="{D5C80AFA-2D45-C249-9F7D-1AE88C634097}" srcOrd="4" destOrd="0" presId="urn:microsoft.com/office/officeart/2016/7/layout/VerticalSolidActionList"/>
    <dgm:cxn modelId="{48D22553-E7A2-494C-B424-0C37E2885144}" type="presParOf" srcId="{D5C80AFA-2D45-C249-9F7D-1AE88C634097}" destId="{DF12F43D-8357-EB47-A4C0-35CA4A3F29E9}" srcOrd="0" destOrd="0" presId="urn:microsoft.com/office/officeart/2016/7/layout/VerticalSolidActionList"/>
    <dgm:cxn modelId="{56CD8F21-9920-254F-B544-D1BEEA241903}" type="presParOf" srcId="{D5C80AFA-2D45-C249-9F7D-1AE88C634097}" destId="{79C994EE-5A2E-8D44-91DC-12CD97F62F4A}"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BCDCB4-EEF9-41C1-81FE-79947AA3C4DB}"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n-US"/>
        </a:p>
      </dgm:t>
    </dgm:pt>
    <dgm:pt modelId="{50CCE8C1-96AF-4331-9A36-5000DBE83E63}">
      <dgm:prSet/>
      <dgm:spPr/>
      <dgm:t>
        <a:bodyPr/>
        <a:lstStyle/>
        <a:p>
          <a:r>
            <a:rPr lang="en-US" dirty="0"/>
            <a:t>1. Linear mixed-effects models fit with maximum likelihood estimation</a:t>
          </a:r>
        </a:p>
      </dgm:t>
    </dgm:pt>
    <dgm:pt modelId="{476E8A15-C068-418E-8773-607755510021}" type="parTrans" cxnId="{69AAC923-81BF-440C-921C-940BF0B6393A}">
      <dgm:prSet/>
      <dgm:spPr/>
      <dgm:t>
        <a:bodyPr/>
        <a:lstStyle/>
        <a:p>
          <a:endParaRPr lang="en-US"/>
        </a:p>
      </dgm:t>
    </dgm:pt>
    <dgm:pt modelId="{E21875A3-100D-4AFF-B7CC-72BD9D389FE6}" type="sibTrans" cxnId="{69AAC923-81BF-440C-921C-940BF0B6393A}">
      <dgm:prSet/>
      <dgm:spPr/>
      <dgm:t>
        <a:bodyPr/>
        <a:lstStyle/>
        <a:p>
          <a:endParaRPr lang="en-US"/>
        </a:p>
      </dgm:t>
    </dgm:pt>
    <dgm:pt modelId="{AD116BD0-3C86-4D3B-A2F8-35B8385FD208}">
      <dgm:prSet/>
      <dgm:spPr/>
      <dgm:t>
        <a:bodyPr/>
        <a:lstStyle/>
        <a:p>
          <a:r>
            <a:rPr lang="en-US"/>
            <a:t>Random intercept corresponding to salmon ID</a:t>
          </a:r>
        </a:p>
      </dgm:t>
    </dgm:pt>
    <dgm:pt modelId="{793DF6B1-4B98-46C5-B892-00F3D730B4E7}" type="parTrans" cxnId="{38C38D3D-462D-4C53-88D0-DB64F7734256}">
      <dgm:prSet/>
      <dgm:spPr/>
      <dgm:t>
        <a:bodyPr/>
        <a:lstStyle/>
        <a:p>
          <a:endParaRPr lang="en-US"/>
        </a:p>
      </dgm:t>
    </dgm:pt>
    <dgm:pt modelId="{2807683D-DAD6-47B8-800F-EE6975C69FED}" type="sibTrans" cxnId="{38C38D3D-462D-4C53-88D0-DB64F7734256}">
      <dgm:prSet/>
      <dgm:spPr/>
      <dgm:t>
        <a:bodyPr/>
        <a:lstStyle/>
        <a:p>
          <a:endParaRPr lang="en-US"/>
        </a:p>
      </dgm:t>
    </dgm:pt>
    <dgm:pt modelId="{DFAB2CE5-FD77-4AD5-9399-A12215F25683}">
      <dgm:prSet/>
      <dgm:spPr/>
      <dgm:t>
        <a:bodyPr/>
        <a:lstStyle/>
        <a:p>
          <a:r>
            <a:rPr lang="en-US"/>
            <a:t>2. Akaike Information Criterion (AIC)</a:t>
          </a:r>
        </a:p>
      </dgm:t>
    </dgm:pt>
    <dgm:pt modelId="{FBC9FDE6-C936-4743-B6F4-8FDDB6E84F15}" type="parTrans" cxnId="{152E1FC0-9010-4214-989E-ACC18E76D291}">
      <dgm:prSet/>
      <dgm:spPr/>
      <dgm:t>
        <a:bodyPr/>
        <a:lstStyle/>
        <a:p>
          <a:endParaRPr lang="en-US"/>
        </a:p>
      </dgm:t>
    </dgm:pt>
    <dgm:pt modelId="{7157B128-6E5E-44D9-9BAE-32CA2A3380B3}" type="sibTrans" cxnId="{152E1FC0-9010-4214-989E-ACC18E76D291}">
      <dgm:prSet/>
      <dgm:spPr/>
      <dgm:t>
        <a:bodyPr/>
        <a:lstStyle/>
        <a:p>
          <a:endParaRPr lang="en-US"/>
        </a:p>
      </dgm:t>
    </dgm:pt>
    <dgm:pt modelId="{0C95A4E1-262D-4E19-ACB7-A38805AED670}">
      <dgm:prSet/>
      <dgm:spPr/>
      <dgm:t>
        <a:bodyPr/>
        <a:lstStyle/>
        <a:p>
          <a:r>
            <a:rPr lang="en-US" dirty="0"/>
            <a:t>Advantages of LME and AIC?</a:t>
          </a:r>
        </a:p>
      </dgm:t>
    </dgm:pt>
    <dgm:pt modelId="{D525BD72-AC8A-4763-8964-2CC2F7A6E903}" type="parTrans" cxnId="{ED9FD8D7-BA40-4B48-9A92-DA18CE13162F}">
      <dgm:prSet/>
      <dgm:spPr/>
      <dgm:t>
        <a:bodyPr/>
        <a:lstStyle/>
        <a:p>
          <a:endParaRPr lang="en-US"/>
        </a:p>
      </dgm:t>
    </dgm:pt>
    <dgm:pt modelId="{F9BDE7C9-1C84-49B4-8B13-9C129045A970}" type="sibTrans" cxnId="{ED9FD8D7-BA40-4B48-9A92-DA18CE13162F}">
      <dgm:prSet/>
      <dgm:spPr/>
      <dgm:t>
        <a:bodyPr/>
        <a:lstStyle/>
        <a:p>
          <a:endParaRPr lang="en-US"/>
        </a:p>
      </dgm:t>
    </dgm:pt>
    <dgm:pt modelId="{963E4C02-2D06-4D55-828F-964C83EE32E4}">
      <dgm:prSet/>
      <dgm:spPr/>
      <dgm:t>
        <a:bodyPr/>
        <a:lstStyle/>
        <a:p>
          <a:r>
            <a:rPr lang="en-US"/>
            <a:t>Response normally distributed</a:t>
          </a:r>
        </a:p>
      </dgm:t>
    </dgm:pt>
    <dgm:pt modelId="{0A2BFB30-5821-4D71-A0E1-D750127A9613}" type="parTrans" cxnId="{C696AC63-EED7-4A64-8765-6DDCB7B8534B}">
      <dgm:prSet/>
      <dgm:spPr/>
      <dgm:t>
        <a:bodyPr/>
        <a:lstStyle/>
        <a:p>
          <a:endParaRPr lang="en-US"/>
        </a:p>
      </dgm:t>
    </dgm:pt>
    <dgm:pt modelId="{E5666B12-3AEC-40EB-8D7B-A1FF7179D77C}" type="sibTrans" cxnId="{C696AC63-EED7-4A64-8765-6DDCB7B8534B}">
      <dgm:prSet/>
      <dgm:spPr/>
      <dgm:t>
        <a:bodyPr/>
        <a:lstStyle/>
        <a:p>
          <a:endParaRPr lang="en-US"/>
        </a:p>
      </dgm:t>
    </dgm:pt>
    <dgm:pt modelId="{4DBB116F-3746-43D2-B665-E776645284DF}">
      <dgm:prSet/>
      <dgm:spPr/>
      <dgm:t>
        <a:bodyPr/>
        <a:lstStyle/>
        <a:p>
          <a:r>
            <a:rPr lang="en-US"/>
            <a:t>Compare complex, non-nested models</a:t>
          </a:r>
        </a:p>
      </dgm:t>
    </dgm:pt>
    <dgm:pt modelId="{91DB206D-EBD3-4F7A-8590-3EC9DF056653}" type="parTrans" cxnId="{D8A02140-2206-4FAE-9B03-E178B696FB74}">
      <dgm:prSet/>
      <dgm:spPr/>
      <dgm:t>
        <a:bodyPr/>
        <a:lstStyle/>
        <a:p>
          <a:endParaRPr lang="en-US"/>
        </a:p>
      </dgm:t>
    </dgm:pt>
    <dgm:pt modelId="{22AAB314-9420-49F1-BA8D-35682DEE5FDD}" type="sibTrans" cxnId="{D8A02140-2206-4FAE-9B03-E178B696FB74}">
      <dgm:prSet/>
      <dgm:spPr/>
      <dgm:t>
        <a:bodyPr/>
        <a:lstStyle/>
        <a:p>
          <a:endParaRPr lang="en-US"/>
        </a:p>
      </dgm:t>
    </dgm:pt>
    <dgm:pt modelId="{D96713FE-930C-4C89-96C9-796B5EDC58FF}">
      <dgm:prSet/>
      <dgm:spPr/>
      <dgm:t>
        <a:bodyPr/>
        <a:lstStyle/>
        <a:p>
          <a:r>
            <a:rPr lang="en-US"/>
            <a:t>Common in ecosystem studies where parameter estimates imprecise</a:t>
          </a:r>
        </a:p>
      </dgm:t>
    </dgm:pt>
    <dgm:pt modelId="{136DADE0-F75D-43AE-A2F9-D3EFE3FFFA6B}" type="parTrans" cxnId="{CCBBEC6C-D1A5-486D-84BC-78E74D572399}">
      <dgm:prSet/>
      <dgm:spPr/>
      <dgm:t>
        <a:bodyPr/>
        <a:lstStyle/>
        <a:p>
          <a:endParaRPr lang="en-US"/>
        </a:p>
      </dgm:t>
    </dgm:pt>
    <dgm:pt modelId="{1795F154-CAB8-4D7C-9A7D-B63A586BFBC8}" type="sibTrans" cxnId="{CCBBEC6C-D1A5-486D-84BC-78E74D572399}">
      <dgm:prSet/>
      <dgm:spPr/>
      <dgm:t>
        <a:bodyPr/>
        <a:lstStyle/>
        <a:p>
          <a:endParaRPr lang="en-US"/>
        </a:p>
      </dgm:t>
    </dgm:pt>
    <dgm:pt modelId="{16E66102-371B-2644-A9B0-338D201B9294}" type="pres">
      <dgm:prSet presAssocID="{8DBCDCB4-EEF9-41C1-81FE-79947AA3C4DB}" presName="diagram" presStyleCnt="0">
        <dgm:presLayoutVars>
          <dgm:chPref val="1"/>
          <dgm:dir/>
          <dgm:animOne val="branch"/>
          <dgm:animLvl val="lvl"/>
          <dgm:resizeHandles val="exact"/>
        </dgm:presLayoutVars>
      </dgm:prSet>
      <dgm:spPr/>
    </dgm:pt>
    <dgm:pt modelId="{0DE3F66E-AB02-E147-B7D0-D450C8554833}" type="pres">
      <dgm:prSet presAssocID="{50CCE8C1-96AF-4331-9A36-5000DBE83E63}" presName="root1" presStyleCnt="0"/>
      <dgm:spPr/>
    </dgm:pt>
    <dgm:pt modelId="{DA635CDC-CEAB-8D4B-B350-871DE3032519}" type="pres">
      <dgm:prSet presAssocID="{50CCE8C1-96AF-4331-9A36-5000DBE83E63}" presName="LevelOneTextNode" presStyleLbl="node0" presStyleIdx="0" presStyleCnt="3">
        <dgm:presLayoutVars>
          <dgm:chPref val="3"/>
        </dgm:presLayoutVars>
      </dgm:prSet>
      <dgm:spPr/>
    </dgm:pt>
    <dgm:pt modelId="{1A2C8CAB-9737-C347-B811-C6C3D48BAADC}" type="pres">
      <dgm:prSet presAssocID="{50CCE8C1-96AF-4331-9A36-5000DBE83E63}" presName="level2hierChild" presStyleCnt="0"/>
      <dgm:spPr/>
    </dgm:pt>
    <dgm:pt modelId="{10F5A7A1-6F60-B742-A661-1C491886E9C6}" type="pres">
      <dgm:prSet presAssocID="{793DF6B1-4B98-46C5-B892-00F3D730B4E7}" presName="conn2-1" presStyleLbl="parChTrans1D2" presStyleIdx="0" presStyleCnt="4"/>
      <dgm:spPr/>
    </dgm:pt>
    <dgm:pt modelId="{7793BE38-4391-1D4D-ABFC-E267BDB90586}" type="pres">
      <dgm:prSet presAssocID="{793DF6B1-4B98-46C5-B892-00F3D730B4E7}" presName="connTx" presStyleLbl="parChTrans1D2" presStyleIdx="0" presStyleCnt="4"/>
      <dgm:spPr/>
    </dgm:pt>
    <dgm:pt modelId="{AD01DA5F-F9B9-8142-89A0-A6684347DDEA}" type="pres">
      <dgm:prSet presAssocID="{AD116BD0-3C86-4D3B-A2F8-35B8385FD208}" presName="root2" presStyleCnt="0"/>
      <dgm:spPr/>
    </dgm:pt>
    <dgm:pt modelId="{8C8EAE79-1CA5-2B43-9089-9E39FCE1636C}" type="pres">
      <dgm:prSet presAssocID="{AD116BD0-3C86-4D3B-A2F8-35B8385FD208}" presName="LevelTwoTextNode" presStyleLbl="node2" presStyleIdx="0" presStyleCnt="4">
        <dgm:presLayoutVars>
          <dgm:chPref val="3"/>
        </dgm:presLayoutVars>
      </dgm:prSet>
      <dgm:spPr/>
    </dgm:pt>
    <dgm:pt modelId="{054D7758-0CC4-3349-A3F1-D4DD125F1861}" type="pres">
      <dgm:prSet presAssocID="{AD116BD0-3C86-4D3B-A2F8-35B8385FD208}" presName="level3hierChild" presStyleCnt="0"/>
      <dgm:spPr/>
    </dgm:pt>
    <dgm:pt modelId="{4DDA3A20-BA0D-FA45-AB68-FC3D1D24F869}" type="pres">
      <dgm:prSet presAssocID="{DFAB2CE5-FD77-4AD5-9399-A12215F25683}" presName="root1" presStyleCnt="0"/>
      <dgm:spPr/>
    </dgm:pt>
    <dgm:pt modelId="{0AAC5219-45B1-484B-A200-3C79411741F5}" type="pres">
      <dgm:prSet presAssocID="{DFAB2CE5-FD77-4AD5-9399-A12215F25683}" presName="LevelOneTextNode" presStyleLbl="node0" presStyleIdx="1" presStyleCnt="3">
        <dgm:presLayoutVars>
          <dgm:chPref val="3"/>
        </dgm:presLayoutVars>
      </dgm:prSet>
      <dgm:spPr/>
    </dgm:pt>
    <dgm:pt modelId="{5769D6AB-B699-D441-8FE4-27031F7C8336}" type="pres">
      <dgm:prSet presAssocID="{DFAB2CE5-FD77-4AD5-9399-A12215F25683}" presName="level2hierChild" presStyleCnt="0"/>
      <dgm:spPr/>
    </dgm:pt>
    <dgm:pt modelId="{E5687BF2-A79F-244D-AE49-3FBE6C1C88C8}" type="pres">
      <dgm:prSet presAssocID="{0C95A4E1-262D-4E19-ACB7-A38805AED670}" presName="root1" presStyleCnt="0"/>
      <dgm:spPr/>
    </dgm:pt>
    <dgm:pt modelId="{4045CE16-E47D-4147-ADD3-9D7B1F9B1E95}" type="pres">
      <dgm:prSet presAssocID="{0C95A4E1-262D-4E19-ACB7-A38805AED670}" presName="LevelOneTextNode" presStyleLbl="node0" presStyleIdx="2" presStyleCnt="3">
        <dgm:presLayoutVars>
          <dgm:chPref val="3"/>
        </dgm:presLayoutVars>
      </dgm:prSet>
      <dgm:spPr/>
    </dgm:pt>
    <dgm:pt modelId="{E6BAB5DB-AADC-DE42-BD31-18E89FB70CD8}" type="pres">
      <dgm:prSet presAssocID="{0C95A4E1-262D-4E19-ACB7-A38805AED670}" presName="level2hierChild" presStyleCnt="0"/>
      <dgm:spPr/>
    </dgm:pt>
    <dgm:pt modelId="{DC799E38-EA97-494A-A050-73455285DEEA}" type="pres">
      <dgm:prSet presAssocID="{0A2BFB30-5821-4D71-A0E1-D750127A9613}" presName="conn2-1" presStyleLbl="parChTrans1D2" presStyleIdx="1" presStyleCnt="4"/>
      <dgm:spPr/>
    </dgm:pt>
    <dgm:pt modelId="{92F8E101-6E38-BE46-94D1-06250D0D8A1A}" type="pres">
      <dgm:prSet presAssocID="{0A2BFB30-5821-4D71-A0E1-D750127A9613}" presName="connTx" presStyleLbl="parChTrans1D2" presStyleIdx="1" presStyleCnt="4"/>
      <dgm:spPr/>
    </dgm:pt>
    <dgm:pt modelId="{FC0DE34E-5608-744B-8096-431709487338}" type="pres">
      <dgm:prSet presAssocID="{963E4C02-2D06-4D55-828F-964C83EE32E4}" presName="root2" presStyleCnt="0"/>
      <dgm:spPr/>
    </dgm:pt>
    <dgm:pt modelId="{E8490DBD-9045-BF43-A20D-86733FF15A63}" type="pres">
      <dgm:prSet presAssocID="{963E4C02-2D06-4D55-828F-964C83EE32E4}" presName="LevelTwoTextNode" presStyleLbl="node2" presStyleIdx="1" presStyleCnt="4">
        <dgm:presLayoutVars>
          <dgm:chPref val="3"/>
        </dgm:presLayoutVars>
      </dgm:prSet>
      <dgm:spPr/>
    </dgm:pt>
    <dgm:pt modelId="{8547F7D8-C5EA-B64E-AA54-B1FB6B73944E}" type="pres">
      <dgm:prSet presAssocID="{963E4C02-2D06-4D55-828F-964C83EE32E4}" presName="level3hierChild" presStyleCnt="0"/>
      <dgm:spPr/>
    </dgm:pt>
    <dgm:pt modelId="{4FF8A282-69A3-B045-84FF-808D94DCB60E}" type="pres">
      <dgm:prSet presAssocID="{91DB206D-EBD3-4F7A-8590-3EC9DF056653}" presName="conn2-1" presStyleLbl="parChTrans1D2" presStyleIdx="2" presStyleCnt="4"/>
      <dgm:spPr/>
    </dgm:pt>
    <dgm:pt modelId="{BFF4978E-947C-AA46-8DBF-BC4DA7DC64CD}" type="pres">
      <dgm:prSet presAssocID="{91DB206D-EBD3-4F7A-8590-3EC9DF056653}" presName="connTx" presStyleLbl="parChTrans1D2" presStyleIdx="2" presStyleCnt="4"/>
      <dgm:spPr/>
    </dgm:pt>
    <dgm:pt modelId="{AFC12941-57EF-F049-BED5-3EA4055C4810}" type="pres">
      <dgm:prSet presAssocID="{4DBB116F-3746-43D2-B665-E776645284DF}" presName="root2" presStyleCnt="0"/>
      <dgm:spPr/>
    </dgm:pt>
    <dgm:pt modelId="{1265E470-36B3-2344-B164-D7838CBF6E18}" type="pres">
      <dgm:prSet presAssocID="{4DBB116F-3746-43D2-B665-E776645284DF}" presName="LevelTwoTextNode" presStyleLbl="node2" presStyleIdx="2" presStyleCnt="4">
        <dgm:presLayoutVars>
          <dgm:chPref val="3"/>
        </dgm:presLayoutVars>
      </dgm:prSet>
      <dgm:spPr/>
    </dgm:pt>
    <dgm:pt modelId="{BC2DC704-42CF-BC48-A91E-3229ACE3DC4C}" type="pres">
      <dgm:prSet presAssocID="{4DBB116F-3746-43D2-B665-E776645284DF}" presName="level3hierChild" presStyleCnt="0"/>
      <dgm:spPr/>
    </dgm:pt>
    <dgm:pt modelId="{52261F02-7788-4444-B4A2-BCE3A9F71FA1}" type="pres">
      <dgm:prSet presAssocID="{136DADE0-F75D-43AE-A2F9-D3EFE3FFFA6B}" presName="conn2-1" presStyleLbl="parChTrans1D2" presStyleIdx="3" presStyleCnt="4"/>
      <dgm:spPr/>
    </dgm:pt>
    <dgm:pt modelId="{EBD4E140-24D5-EF4C-8810-6082EA960E5A}" type="pres">
      <dgm:prSet presAssocID="{136DADE0-F75D-43AE-A2F9-D3EFE3FFFA6B}" presName="connTx" presStyleLbl="parChTrans1D2" presStyleIdx="3" presStyleCnt="4"/>
      <dgm:spPr/>
    </dgm:pt>
    <dgm:pt modelId="{F3F05DF1-187F-2C49-A7BA-8B5AA9977542}" type="pres">
      <dgm:prSet presAssocID="{D96713FE-930C-4C89-96C9-796B5EDC58FF}" presName="root2" presStyleCnt="0"/>
      <dgm:spPr/>
    </dgm:pt>
    <dgm:pt modelId="{F1859255-EE4F-D144-9DF4-36F37160FF74}" type="pres">
      <dgm:prSet presAssocID="{D96713FE-930C-4C89-96C9-796B5EDC58FF}" presName="LevelTwoTextNode" presStyleLbl="node2" presStyleIdx="3" presStyleCnt="4">
        <dgm:presLayoutVars>
          <dgm:chPref val="3"/>
        </dgm:presLayoutVars>
      </dgm:prSet>
      <dgm:spPr/>
    </dgm:pt>
    <dgm:pt modelId="{2D2E7617-0594-FD40-8FA0-B93E364DE859}" type="pres">
      <dgm:prSet presAssocID="{D96713FE-930C-4C89-96C9-796B5EDC58FF}" presName="level3hierChild" presStyleCnt="0"/>
      <dgm:spPr/>
    </dgm:pt>
  </dgm:ptLst>
  <dgm:cxnLst>
    <dgm:cxn modelId="{9DFB0A02-25B9-6D44-BFCD-35DD3715FFC4}" type="presOf" srcId="{DFAB2CE5-FD77-4AD5-9399-A12215F25683}" destId="{0AAC5219-45B1-484B-A200-3C79411741F5}" srcOrd="0" destOrd="0" presId="urn:microsoft.com/office/officeart/2005/8/layout/hierarchy2"/>
    <dgm:cxn modelId="{C6039A15-2610-1144-BFEE-4129005E8456}" type="presOf" srcId="{8DBCDCB4-EEF9-41C1-81FE-79947AA3C4DB}" destId="{16E66102-371B-2644-A9B0-338D201B9294}" srcOrd="0" destOrd="0" presId="urn:microsoft.com/office/officeart/2005/8/layout/hierarchy2"/>
    <dgm:cxn modelId="{57C11116-2971-8148-BE0F-6326FF138B1A}" type="presOf" srcId="{793DF6B1-4B98-46C5-B892-00F3D730B4E7}" destId="{10F5A7A1-6F60-B742-A661-1C491886E9C6}" srcOrd="0" destOrd="0" presId="urn:microsoft.com/office/officeart/2005/8/layout/hierarchy2"/>
    <dgm:cxn modelId="{09E2BB17-A848-7E4B-ACAD-2E4C70BA6941}" type="presOf" srcId="{AD116BD0-3C86-4D3B-A2F8-35B8385FD208}" destId="{8C8EAE79-1CA5-2B43-9089-9E39FCE1636C}" srcOrd="0" destOrd="0" presId="urn:microsoft.com/office/officeart/2005/8/layout/hierarchy2"/>
    <dgm:cxn modelId="{6E39DC1A-EE46-FC43-B1F9-96611CE59FB8}" type="presOf" srcId="{136DADE0-F75D-43AE-A2F9-D3EFE3FFFA6B}" destId="{EBD4E140-24D5-EF4C-8810-6082EA960E5A}" srcOrd="1" destOrd="0" presId="urn:microsoft.com/office/officeart/2005/8/layout/hierarchy2"/>
    <dgm:cxn modelId="{69AAC923-81BF-440C-921C-940BF0B6393A}" srcId="{8DBCDCB4-EEF9-41C1-81FE-79947AA3C4DB}" destId="{50CCE8C1-96AF-4331-9A36-5000DBE83E63}" srcOrd="0" destOrd="0" parTransId="{476E8A15-C068-418E-8773-607755510021}" sibTransId="{E21875A3-100D-4AFF-B7CC-72BD9D389FE6}"/>
    <dgm:cxn modelId="{214A1336-DDD9-EA42-B99F-2A20D3ABA816}" type="presOf" srcId="{91DB206D-EBD3-4F7A-8590-3EC9DF056653}" destId="{BFF4978E-947C-AA46-8DBF-BC4DA7DC64CD}" srcOrd="1" destOrd="0" presId="urn:microsoft.com/office/officeart/2005/8/layout/hierarchy2"/>
    <dgm:cxn modelId="{69AC8839-3401-7545-9C8B-5AD3D7B58070}" type="presOf" srcId="{0A2BFB30-5821-4D71-A0E1-D750127A9613}" destId="{92F8E101-6E38-BE46-94D1-06250D0D8A1A}" srcOrd="1" destOrd="0" presId="urn:microsoft.com/office/officeart/2005/8/layout/hierarchy2"/>
    <dgm:cxn modelId="{38C38D3D-462D-4C53-88D0-DB64F7734256}" srcId="{50CCE8C1-96AF-4331-9A36-5000DBE83E63}" destId="{AD116BD0-3C86-4D3B-A2F8-35B8385FD208}" srcOrd="0" destOrd="0" parTransId="{793DF6B1-4B98-46C5-B892-00F3D730B4E7}" sibTransId="{2807683D-DAD6-47B8-800F-EE6975C69FED}"/>
    <dgm:cxn modelId="{D8A02140-2206-4FAE-9B03-E178B696FB74}" srcId="{0C95A4E1-262D-4E19-ACB7-A38805AED670}" destId="{4DBB116F-3746-43D2-B665-E776645284DF}" srcOrd="1" destOrd="0" parTransId="{91DB206D-EBD3-4F7A-8590-3EC9DF056653}" sibTransId="{22AAB314-9420-49F1-BA8D-35682DEE5FDD}"/>
    <dgm:cxn modelId="{46CA9D4F-75CC-CB4B-A601-78AB2C844B00}" type="presOf" srcId="{0A2BFB30-5821-4D71-A0E1-D750127A9613}" destId="{DC799E38-EA97-494A-A050-73455285DEEA}" srcOrd="0" destOrd="0" presId="urn:microsoft.com/office/officeart/2005/8/layout/hierarchy2"/>
    <dgm:cxn modelId="{C696AC63-EED7-4A64-8765-6DDCB7B8534B}" srcId="{0C95A4E1-262D-4E19-ACB7-A38805AED670}" destId="{963E4C02-2D06-4D55-828F-964C83EE32E4}" srcOrd="0" destOrd="0" parTransId="{0A2BFB30-5821-4D71-A0E1-D750127A9613}" sibTransId="{E5666B12-3AEC-40EB-8D7B-A1FF7179D77C}"/>
    <dgm:cxn modelId="{AF3B0368-6692-5E49-8FC2-1F1F274A05E7}" type="presOf" srcId="{91DB206D-EBD3-4F7A-8590-3EC9DF056653}" destId="{4FF8A282-69A3-B045-84FF-808D94DCB60E}" srcOrd="0" destOrd="0" presId="urn:microsoft.com/office/officeart/2005/8/layout/hierarchy2"/>
    <dgm:cxn modelId="{CCBBEC6C-D1A5-486D-84BC-78E74D572399}" srcId="{0C95A4E1-262D-4E19-ACB7-A38805AED670}" destId="{D96713FE-930C-4C89-96C9-796B5EDC58FF}" srcOrd="2" destOrd="0" parTransId="{136DADE0-F75D-43AE-A2F9-D3EFE3FFFA6B}" sibTransId="{1795F154-CAB8-4D7C-9A7D-B63A586BFBC8}"/>
    <dgm:cxn modelId="{75F5FE6D-5157-C948-BC23-A3F85FF493B3}" type="presOf" srcId="{D96713FE-930C-4C89-96C9-796B5EDC58FF}" destId="{F1859255-EE4F-D144-9DF4-36F37160FF74}" srcOrd="0" destOrd="0" presId="urn:microsoft.com/office/officeart/2005/8/layout/hierarchy2"/>
    <dgm:cxn modelId="{D4CD3C78-7DB0-CA46-9B8A-9D6517DBEB39}" type="presOf" srcId="{4DBB116F-3746-43D2-B665-E776645284DF}" destId="{1265E470-36B3-2344-B164-D7838CBF6E18}" srcOrd="0" destOrd="0" presId="urn:microsoft.com/office/officeart/2005/8/layout/hierarchy2"/>
    <dgm:cxn modelId="{5ECA1879-6866-C242-A3E2-149452A30613}" type="presOf" srcId="{50CCE8C1-96AF-4331-9A36-5000DBE83E63}" destId="{DA635CDC-CEAB-8D4B-B350-871DE3032519}" srcOrd="0" destOrd="0" presId="urn:microsoft.com/office/officeart/2005/8/layout/hierarchy2"/>
    <dgm:cxn modelId="{F57E878A-5C4F-8A40-8A35-98C190A03B78}" type="presOf" srcId="{136DADE0-F75D-43AE-A2F9-D3EFE3FFFA6B}" destId="{52261F02-7788-4444-B4A2-BCE3A9F71FA1}" srcOrd="0" destOrd="0" presId="urn:microsoft.com/office/officeart/2005/8/layout/hierarchy2"/>
    <dgm:cxn modelId="{3D3857A5-C960-8A42-AF8A-4E80CE917D52}" type="presOf" srcId="{793DF6B1-4B98-46C5-B892-00F3D730B4E7}" destId="{7793BE38-4391-1D4D-ABFC-E267BDB90586}" srcOrd="1" destOrd="0" presId="urn:microsoft.com/office/officeart/2005/8/layout/hierarchy2"/>
    <dgm:cxn modelId="{571DC4B2-0133-0A4E-936E-C4C71695E544}" type="presOf" srcId="{0C95A4E1-262D-4E19-ACB7-A38805AED670}" destId="{4045CE16-E47D-4147-ADD3-9D7B1F9B1E95}" srcOrd="0" destOrd="0" presId="urn:microsoft.com/office/officeart/2005/8/layout/hierarchy2"/>
    <dgm:cxn modelId="{152E1FC0-9010-4214-989E-ACC18E76D291}" srcId="{8DBCDCB4-EEF9-41C1-81FE-79947AA3C4DB}" destId="{DFAB2CE5-FD77-4AD5-9399-A12215F25683}" srcOrd="1" destOrd="0" parTransId="{FBC9FDE6-C936-4743-B6F4-8FDDB6E84F15}" sibTransId="{7157B128-6E5E-44D9-9BAE-32CA2A3380B3}"/>
    <dgm:cxn modelId="{515489CF-CFD8-1541-ABD4-7AEC889B6B11}" type="presOf" srcId="{963E4C02-2D06-4D55-828F-964C83EE32E4}" destId="{E8490DBD-9045-BF43-A20D-86733FF15A63}" srcOrd="0" destOrd="0" presId="urn:microsoft.com/office/officeart/2005/8/layout/hierarchy2"/>
    <dgm:cxn modelId="{ED9FD8D7-BA40-4B48-9A92-DA18CE13162F}" srcId="{8DBCDCB4-EEF9-41C1-81FE-79947AA3C4DB}" destId="{0C95A4E1-262D-4E19-ACB7-A38805AED670}" srcOrd="2" destOrd="0" parTransId="{D525BD72-AC8A-4763-8964-2CC2F7A6E903}" sibTransId="{F9BDE7C9-1C84-49B4-8B13-9C129045A970}"/>
    <dgm:cxn modelId="{0AB7660F-9B84-EB42-9B75-1761BE8A7146}" type="presParOf" srcId="{16E66102-371B-2644-A9B0-338D201B9294}" destId="{0DE3F66E-AB02-E147-B7D0-D450C8554833}" srcOrd="0" destOrd="0" presId="urn:microsoft.com/office/officeart/2005/8/layout/hierarchy2"/>
    <dgm:cxn modelId="{B8070A00-D5CA-544C-BABB-B23424226045}" type="presParOf" srcId="{0DE3F66E-AB02-E147-B7D0-D450C8554833}" destId="{DA635CDC-CEAB-8D4B-B350-871DE3032519}" srcOrd="0" destOrd="0" presId="urn:microsoft.com/office/officeart/2005/8/layout/hierarchy2"/>
    <dgm:cxn modelId="{9BE61886-5477-F34F-998E-1AB719885567}" type="presParOf" srcId="{0DE3F66E-AB02-E147-B7D0-D450C8554833}" destId="{1A2C8CAB-9737-C347-B811-C6C3D48BAADC}" srcOrd="1" destOrd="0" presId="urn:microsoft.com/office/officeart/2005/8/layout/hierarchy2"/>
    <dgm:cxn modelId="{1D9B2AF9-FDD2-C749-8872-CC0CB44CAF88}" type="presParOf" srcId="{1A2C8CAB-9737-C347-B811-C6C3D48BAADC}" destId="{10F5A7A1-6F60-B742-A661-1C491886E9C6}" srcOrd="0" destOrd="0" presId="urn:microsoft.com/office/officeart/2005/8/layout/hierarchy2"/>
    <dgm:cxn modelId="{D1D13052-B1CE-6642-ACA5-34AFE2BEBFA3}" type="presParOf" srcId="{10F5A7A1-6F60-B742-A661-1C491886E9C6}" destId="{7793BE38-4391-1D4D-ABFC-E267BDB90586}" srcOrd="0" destOrd="0" presId="urn:microsoft.com/office/officeart/2005/8/layout/hierarchy2"/>
    <dgm:cxn modelId="{A282941A-CC00-304A-805F-411F022DB9E2}" type="presParOf" srcId="{1A2C8CAB-9737-C347-B811-C6C3D48BAADC}" destId="{AD01DA5F-F9B9-8142-89A0-A6684347DDEA}" srcOrd="1" destOrd="0" presId="urn:microsoft.com/office/officeart/2005/8/layout/hierarchy2"/>
    <dgm:cxn modelId="{1DA50BEA-06D1-234D-B891-845BC4F0ED30}" type="presParOf" srcId="{AD01DA5F-F9B9-8142-89A0-A6684347DDEA}" destId="{8C8EAE79-1CA5-2B43-9089-9E39FCE1636C}" srcOrd="0" destOrd="0" presId="urn:microsoft.com/office/officeart/2005/8/layout/hierarchy2"/>
    <dgm:cxn modelId="{00DBEBBD-0429-BB49-9E7E-342528F8826B}" type="presParOf" srcId="{AD01DA5F-F9B9-8142-89A0-A6684347DDEA}" destId="{054D7758-0CC4-3349-A3F1-D4DD125F1861}" srcOrd="1" destOrd="0" presId="urn:microsoft.com/office/officeart/2005/8/layout/hierarchy2"/>
    <dgm:cxn modelId="{E32162BB-25EB-DC46-B98A-1CE3F3C48C00}" type="presParOf" srcId="{16E66102-371B-2644-A9B0-338D201B9294}" destId="{4DDA3A20-BA0D-FA45-AB68-FC3D1D24F869}" srcOrd="1" destOrd="0" presId="urn:microsoft.com/office/officeart/2005/8/layout/hierarchy2"/>
    <dgm:cxn modelId="{34CDF18D-52ED-F548-972C-64E995EBAA25}" type="presParOf" srcId="{4DDA3A20-BA0D-FA45-AB68-FC3D1D24F869}" destId="{0AAC5219-45B1-484B-A200-3C79411741F5}" srcOrd="0" destOrd="0" presId="urn:microsoft.com/office/officeart/2005/8/layout/hierarchy2"/>
    <dgm:cxn modelId="{FC0CDC90-0818-6C42-9249-BB14659F842A}" type="presParOf" srcId="{4DDA3A20-BA0D-FA45-AB68-FC3D1D24F869}" destId="{5769D6AB-B699-D441-8FE4-27031F7C8336}" srcOrd="1" destOrd="0" presId="urn:microsoft.com/office/officeart/2005/8/layout/hierarchy2"/>
    <dgm:cxn modelId="{D8318409-7CE8-8D4C-B34A-772669183A08}" type="presParOf" srcId="{16E66102-371B-2644-A9B0-338D201B9294}" destId="{E5687BF2-A79F-244D-AE49-3FBE6C1C88C8}" srcOrd="2" destOrd="0" presId="urn:microsoft.com/office/officeart/2005/8/layout/hierarchy2"/>
    <dgm:cxn modelId="{037B6C56-B2C5-A44E-B3E3-D0F16E37683E}" type="presParOf" srcId="{E5687BF2-A79F-244D-AE49-3FBE6C1C88C8}" destId="{4045CE16-E47D-4147-ADD3-9D7B1F9B1E95}" srcOrd="0" destOrd="0" presId="urn:microsoft.com/office/officeart/2005/8/layout/hierarchy2"/>
    <dgm:cxn modelId="{196F97CD-1B18-204F-9A14-9EECFF5754F4}" type="presParOf" srcId="{E5687BF2-A79F-244D-AE49-3FBE6C1C88C8}" destId="{E6BAB5DB-AADC-DE42-BD31-18E89FB70CD8}" srcOrd="1" destOrd="0" presId="urn:microsoft.com/office/officeart/2005/8/layout/hierarchy2"/>
    <dgm:cxn modelId="{9B1D7593-D2FB-7D47-951D-FBAEB048A8FD}" type="presParOf" srcId="{E6BAB5DB-AADC-DE42-BD31-18E89FB70CD8}" destId="{DC799E38-EA97-494A-A050-73455285DEEA}" srcOrd="0" destOrd="0" presId="urn:microsoft.com/office/officeart/2005/8/layout/hierarchy2"/>
    <dgm:cxn modelId="{29D64056-3342-2442-B16C-E0312561CD18}" type="presParOf" srcId="{DC799E38-EA97-494A-A050-73455285DEEA}" destId="{92F8E101-6E38-BE46-94D1-06250D0D8A1A}" srcOrd="0" destOrd="0" presId="urn:microsoft.com/office/officeart/2005/8/layout/hierarchy2"/>
    <dgm:cxn modelId="{3D72A649-432F-8845-8A86-232279FB251A}" type="presParOf" srcId="{E6BAB5DB-AADC-DE42-BD31-18E89FB70CD8}" destId="{FC0DE34E-5608-744B-8096-431709487338}" srcOrd="1" destOrd="0" presId="urn:microsoft.com/office/officeart/2005/8/layout/hierarchy2"/>
    <dgm:cxn modelId="{60202F5A-834C-E643-93F6-35955B845014}" type="presParOf" srcId="{FC0DE34E-5608-744B-8096-431709487338}" destId="{E8490DBD-9045-BF43-A20D-86733FF15A63}" srcOrd="0" destOrd="0" presId="urn:microsoft.com/office/officeart/2005/8/layout/hierarchy2"/>
    <dgm:cxn modelId="{9DD5EE81-A842-2B47-AB1D-A946536D2537}" type="presParOf" srcId="{FC0DE34E-5608-744B-8096-431709487338}" destId="{8547F7D8-C5EA-B64E-AA54-B1FB6B73944E}" srcOrd="1" destOrd="0" presId="urn:microsoft.com/office/officeart/2005/8/layout/hierarchy2"/>
    <dgm:cxn modelId="{72BD0626-8ACF-F54A-98C2-1AE61D4D60B4}" type="presParOf" srcId="{E6BAB5DB-AADC-DE42-BD31-18E89FB70CD8}" destId="{4FF8A282-69A3-B045-84FF-808D94DCB60E}" srcOrd="2" destOrd="0" presId="urn:microsoft.com/office/officeart/2005/8/layout/hierarchy2"/>
    <dgm:cxn modelId="{F60E23BC-3028-3749-9502-44275C904192}" type="presParOf" srcId="{4FF8A282-69A3-B045-84FF-808D94DCB60E}" destId="{BFF4978E-947C-AA46-8DBF-BC4DA7DC64CD}" srcOrd="0" destOrd="0" presId="urn:microsoft.com/office/officeart/2005/8/layout/hierarchy2"/>
    <dgm:cxn modelId="{21844F74-D1E3-7F4B-A6C4-ECC56698DC0D}" type="presParOf" srcId="{E6BAB5DB-AADC-DE42-BD31-18E89FB70CD8}" destId="{AFC12941-57EF-F049-BED5-3EA4055C4810}" srcOrd="3" destOrd="0" presId="urn:microsoft.com/office/officeart/2005/8/layout/hierarchy2"/>
    <dgm:cxn modelId="{8BA81F9C-1B52-4B4E-A4E3-6C3670411D66}" type="presParOf" srcId="{AFC12941-57EF-F049-BED5-3EA4055C4810}" destId="{1265E470-36B3-2344-B164-D7838CBF6E18}" srcOrd="0" destOrd="0" presId="urn:microsoft.com/office/officeart/2005/8/layout/hierarchy2"/>
    <dgm:cxn modelId="{221D4174-5FF1-D741-8C06-0B356B425D3F}" type="presParOf" srcId="{AFC12941-57EF-F049-BED5-3EA4055C4810}" destId="{BC2DC704-42CF-BC48-A91E-3229ACE3DC4C}" srcOrd="1" destOrd="0" presId="urn:microsoft.com/office/officeart/2005/8/layout/hierarchy2"/>
    <dgm:cxn modelId="{F3919F53-A9D9-4942-8525-594CD9D9B568}" type="presParOf" srcId="{E6BAB5DB-AADC-DE42-BD31-18E89FB70CD8}" destId="{52261F02-7788-4444-B4A2-BCE3A9F71FA1}" srcOrd="4" destOrd="0" presId="urn:microsoft.com/office/officeart/2005/8/layout/hierarchy2"/>
    <dgm:cxn modelId="{37B1E4CE-3B6D-4D43-B900-ED7725BBFF75}" type="presParOf" srcId="{52261F02-7788-4444-B4A2-BCE3A9F71FA1}" destId="{EBD4E140-24D5-EF4C-8810-6082EA960E5A}" srcOrd="0" destOrd="0" presId="urn:microsoft.com/office/officeart/2005/8/layout/hierarchy2"/>
    <dgm:cxn modelId="{E4F85716-D367-DF43-B101-35DF8D8DBF3B}" type="presParOf" srcId="{E6BAB5DB-AADC-DE42-BD31-18E89FB70CD8}" destId="{F3F05DF1-187F-2C49-A7BA-8B5AA9977542}" srcOrd="5" destOrd="0" presId="urn:microsoft.com/office/officeart/2005/8/layout/hierarchy2"/>
    <dgm:cxn modelId="{6AB0F485-00FD-D049-9577-E27FE5DC91FE}" type="presParOf" srcId="{F3F05DF1-187F-2C49-A7BA-8B5AA9977542}" destId="{F1859255-EE4F-D144-9DF4-36F37160FF74}" srcOrd="0" destOrd="0" presId="urn:microsoft.com/office/officeart/2005/8/layout/hierarchy2"/>
    <dgm:cxn modelId="{9B251D61-63D2-EC48-A285-FD1B7FF744A5}" type="presParOf" srcId="{F3F05DF1-187F-2C49-A7BA-8B5AA9977542}" destId="{2D2E7617-0594-FD40-8FA0-B93E364DE85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218DBB-8CDF-4DF1-A27B-6C7A9F9AB89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182435D-F2CE-43B8-9583-72B7A9323F2B}">
      <dgm:prSet/>
      <dgm:spPr/>
      <dgm:t>
        <a:bodyPr/>
        <a:lstStyle/>
        <a:p>
          <a:r>
            <a:rPr lang="en-US" dirty="0"/>
            <a:t>Longitude – reflects spatial size distribution of herring in Salish Sea</a:t>
          </a:r>
        </a:p>
      </dgm:t>
    </dgm:pt>
    <dgm:pt modelId="{0B623C76-D660-4B61-B5E3-4D6F721CE836}" type="parTrans" cxnId="{25EDB4D6-3126-4B51-8996-F734951040DE}">
      <dgm:prSet/>
      <dgm:spPr/>
      <dgm:t>
        <a:bodyPr/>
        <a:lstStyle/>
        <a:p>
          <a:endParaRPr lang="en-US"/>
        </a:p>
      </dgm:t>
    </dgm:pt>
    <dgm:pt modelId="{038283D6-53E6-40B5-A5DA-05CB89CACB75}" type="sibTrans" cxnId="{25EDB4D6-3126-4B51-8996-F734951040DE}">
      <dgm:prSet/>
      <dgm:spPr/>
      <dgm:t>
        <a:bodyPr/>
        <a:lstStyle/>
        <a:p>
          <a:endParaRPr lang="en-US"/>
        </a:p>
      </dgm:t>
    </dgm:pt>
    <dgm:pt modelId="{A0A67769-404E-4846-8573-1A934C2B7381}">
      <dgm:prSet/>
      <dgm:spPr/>
      <dgm:t>
        <a:bodyPr/>
        <a:lstStyle/>
        <a:p>
          <a:r>
            <a:rPr lang="en-US" dirty="0"/>
            <a:t>Solution: model capture location as a categorical variable</a:t>
          </a:r>
        </a:p>
      </dgm:t>
    </dgm:pt>
    <dgm:pt modelId="{ADF684C6-84FB-431E-972E-2DB36F5BC5D1}" type="parTrans" cxnId="{7F4FCBF4-7CBE-4C33-A4FE-048886831F26}">
      <dgm:prSet/>
      <dgm:spPr/>
      <dgm:t>
        <a:bodyPr/>
        <a:lstStyle/>
        <a:p>
          <a:endParaRPr lang="en-US"/>
        </a:p>
      </dgm:t>
    </dgm:pt>
    <dgm:pt modelId="{D338031A-7D2C-4E66-9084-013A4B819ECE}" type="sibTrans" cxnId="{7F4FCBF4-7CBE-4C33-A4FE-048886831F26}">
      <dgm:prSet/>
      <dgm:spPr/>
      <dgm:t>
        <a:bodyPr/>
        <a:lstStyle/>
        <a:p>
          <a:endParaRPr lang="en-US"/>
        </a:p>
      </dgm:t>
    </dgm:pt>
    <dgm:pt modelId="{9DFD051A-EA57-4E26-B9BA-FEACAAB68855}">
      <dgm:prSet/>
      <dgm:spPr/>
      <dgm:t>
        <a:bodyPr/>
        <a:lstStyle/>
        <a:p>
          <a:r>
            <a:rPr lang="en-US" dirty="0"/>
            <a:t>Day of Year – reflects two or more herring age classes</a:t>
          </a:r>
        </a:p>
      </dgm:t>
    </dgm:pt>
    <dgm:pt modelId="{35A1C988-6160-49E8-AF6E-033E0E167601}" type="parTrans" cxnId="{67A15AEB-F1C3-4036-8B4B-6761FBA199B4}">
      <dgm:prSet/>
      <dgm:spPr/>
      <dgm:t>
        <a:bodyPr/>
        <a:lstStyle/>
        <a:p>
          <a:endParaRPr lang="en-US"/>
        </a:p>
      </dgm:t>
    </dgm:pt>
    <dgm:pt modelId="{1003F75C-4C8A-4F96-934E-C8E651DC3490}" type="sibTrans" cxnId="{67A15AEB-F1C3-4036-8B4B-6761FBA199B4}">
      <dgm:prSet/>
      <dgm:spPr/>
      <dgm:t>
        <a:bodyPr/>
        <a:lstStyle/>
        <a:p>
          <a:endParaRPr lang="en-US"/>
        </a:p>
      </dgm:t>
    </dgm:pt>
    <dgm:pt modelId="{B2362366-1B8F-4310-ADDD-82E28D2EB482}">
      <dgm:prSet/>
      <dgm:spPr/>
      <dgm:t>
        <a:bodyPr/>
        <a:lstStyle/>
        <a:p>
          <a:r>
            <a:rPr lang="en-US" dirty="0"/>
            <a:t>Solution : model age classes separately</a:t>
          </a:r>
        </a:p>
      </dgm:t>
    </dgm:pt>
    <dgm:pt modelId="{9136294B-C99F-4923-B3F8-38ED16B00A29}" type="parTrans" cxnId="{A38D697B-36E3-47A7-90B7-F7C15E0E2F1E}">
      <dgm:prSet/>
      <dgm:spPr/>
      <dgm:t>
        <a:bodyPr/>
        <a:lstStyle/>
        <a:p>
          <a:endParaRPr lang="en-US"/>
        </a:p>
      </dgm:t>
    </dgm:pt>
    <dgm:pt modelId="{D2282EE6-A698-4E8F-8E69-13CAB9237732}" type="sibTrans" cxnId="{A38D697B-36E3-47A7-90B7-F7C15E0E2F1E}">
      <dgm:prSet/>
      <dgm:spPr/>
      <dgm:t>
        <a:bodyPr/>
        <a:lstStyle/>
        <a:p>
          <a:endParaRPr lang="en-US"/>
        </a:p>
      </dgm:t>
    </dgm:pt>
    <dgm:pt modelId="{C6C58EA6-9517-4FB2-AD6E-78968716878D}">
      <dgm:prSet/>
      <dgm:spPr/>
      <dgm:t>
        <a:bodyPr/>
        <a:lstStyle/>
        <a:p>
          <a:r>
            <a:rPr lang="en-US" dirty="0"/>
            <a:t>Salmon length – few salmon below &lt;62cm</a:t>
          </a:r>
        </a:p>
      </dgm:t>
    </dgm:pt>
    <dgm:pt modelId="{AA5936F1-29F2-4F8D-BAE4-07B1CE0D1DB7}" type="parTrans" cxnId="{E42F5637-184A-4596-A0F0-386A22FFCD5A}">
      <dgm:prSet/>
      <dgm:spPr/>
      <dgm:t>
        <a:bodyPr/>
        <a:lstStyle/>
        <a:p>
          <a:endParaRPr lang="en-US"/>
        </a:p>
      </dgm:t>
    </dgm:pt>
    <dgm:pt modelId="{FFCEDD6F-2503-42EB-B1B6-0C18E429DDEA}" type="sibTrans" cxnId="{E42F5637-184A-4596-A0F0-386A22FFCD5A}">
      <dgm:prSet/>
      <dgm:spPr/>
      <dgm:t>
        <a:bodyPr/>
        <a:lstStyle/>
        <a:p>
          <a:endParaRPr lang="en-US"/>
        </a:p>
      </dgm:t>
    </dgm:pt>
    <dgm:pt modelId="{8B3452BA-F613-43EF-8659-A4AFABE2FD1D}">
      <dgm:prSet/>
      <dgm:spPr/>
      <dgm:t>
        <a:bodyPr/>
        <a:lstStyle/>
        <a:p>
          <a:r>
            <a:rPr lang="en-US" dirty="0"/>
            <a:t>Solution : model with and without fish &lt; 62cm</a:t>
          </a:r>
        </a:p>
      </dgm:t>
    </dgm:pt>
    <dgm:pt modelId="{7EA234D5-BA3F-4612-ADA7-67A6CD3261E5}" type="parTrans" cxnId="{EBDC193A-4B91-44BE-8947-1BB5027C9CB9}">
      <dgm:prSet/>
      <dgm:spPr/>
      <dgm:t>
        <a:bodyPr/>
        <a:lstStyle/>
        <a:p>
          <a:endParaRPr lang="en-US"/>
        </a:p>
      </dgm:t>
    </dgm:pt>
    <dgm:pt modelId="{39F1E869-C5F8-44DB-A336-AD8EFEBF3F61}" type="sibTrans" cxnId="{EBDC193A-4B91-44BE-8947-1BB5027C9CB9}">
      <dgm:prSet/>
      <dgm:spPr/>
      <dgm:t>
        <a:bodyPr/>
        <a:lstStyle/>
        <a:p>
          <a:endParaRPr lang="en-US"/>
        </a:p>
      </dgm:t>
    </dgm:pt>
    <dgm:pt modelId="{7AAED7A9-360E-4340-B8B8-BE30C56173FF}" type="pres">
      <dgm:prSet presAssocID="{31218DBB-8CDF-4DF1-A27B-6C7A9F9AB896}" presName="root" presStyleCnt="0">
        <dgm:presLayoutVars>
          <dgm:dir/>
          <dgm:resizeHandles val="exact"/>
        </dgm:presLayoutVars>
      </dgm:prSet>
      <dgm:spPr/>
    </dgm:pt>
    <dgm:pt modelId="{0704A0EE-99FD-4ABA-915F-274905A2C14D}" type="pres">
      <dgm:prSet presAssocID="{2182435D-F2CE-43B8-9583-72B7A9323F2B}" presName="compNode" presStyleCnt="0"/>
      <dgm:spPr/>
    </dgm:pt>
    <dgm:pt modelId="{594F9333-B2E7-4E09-ADEF-8443D6BB6FB6}" type="pres">
      <dgm:prSet presAssocID="{2182435D-F2CE-43B8-9583-72B7A9323F2B}" presName="bgRect" presStyleLbl="bgShp" presStyleIdx="0" presStyleCnt="3"/>
      <dgm:spPr/>
    </dgm:pt>
    <dgm:pt modelId="{79D2998A-11FB-489A-BD73-B8156D666AB5}" type="pres">
      <dgm:prSet presAssocID="{2182435D-F2CE-43B8-9583-72B7A9323F2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sh"/>
        </a:ext>
      </dgm:extLst>
    </dgm:pt>
    <dgm:pt modelId="{63A4B51E-E28B-4EF4-B4E3-968A478FCCB4}" type="pres">
      <dgm:prSet presAssocID="{2182435D-F2CE-43B8-9583-72B7A9323F2B}" presName="spaceRect" presStyleCnt="0"/>
      <dgm:spPr/>
    </dgm:pt>
    <dgm:pt modelId="{15F235F2-5831-4948-8096-6CFFCFE99CE3}" type="pres">
      <dgm:prSet presAssocID="{2182435D-F2CE-43B8-9583-72B7A9323F2B}" presName="parTx" presStyleLbl="revTx" presStyleIdx="0" presStyleCnt="6" custLinFactNeighborX="-9669">
        <dgm:presLayoutVars>
          <dgm:chMax val="0"/>
          <dgm:chPref val="0"/>
        </dgm:presLayoutVars>
      </dgm:prSet>
      <dgm:spPr/>
    </dgm:pt>
    <dgm:pt modelId="{C4AE1EE0-E66A-42EE-AACF-3CBC83AF71EC}" type="pres">
      <dgm:prSet presAssocID="{2182435D-F2CE-43B8-9583-72B7A9323F2B}" presName="desTx" presStyleLbl="revTx" presStyleIdx="1" presStyleCnt="6" custScaleX="132065" custScaleY="103091">
        <dgm:presLayoutVars/>
      </dgm:prSet>
      <dgm:spPr/>
    </dgm:pt>
    <dgm:pt modelId="{ED8744E1-D28B-45C1-AD89-3D7578B07F44}" type="pres">
      <dgm:prSet presAssocID="{038283D6-53E6-40B5-A5DA-05CB89CACB75}" presName="sibTrans" presStyleCnt="0"/>
      <dgm:spPr/>
    </dgm:pt>
    <dgm:pt modelId="{497EC885-B850-436D-96BC-134F54F5CA3E}" type="pres">
      <dgm:prSet presAssocID="{9DFD051A-EA57-4E26-B9BA-FEACAAB68855}" presName="compNode" presStyleCnt="0"/>
      <dgm:spPr/>
    </dgm:pt>
    <dgm:pt modelId="{9929EC9C-D6E8-41E7-A2D1-3DFF057F68F6}" type="pres">
      <dgm:prSet presAssocID="{9DFD051A-EA57-4E26-B9BA-FEACAAB68855}" presName="bgRect" presStyleLbl="bgShp" presStyleIdx="1" presStyleCnt="3"/>
      <dgm:spPr/>
    </dgm:pt>
    <dgm:pt modelId="{596F61AA-CAC7-4DAF-9E79-51C16610EE59}" type="pres">
      <dgm:prSet presAssocID="{9DFD051A-EA57-4E26-B9BA-FEACAAB6885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E1AC85E1-BE4A-46ED-986D-7D67F48CC936}" type="pres">
      <dgm:prSet presAssocID="{9DFD051A-EA57-4E26-B9BA-FEACAAB68855}" presName="spaceRect" presStyleCnt="0"/>
      <dgm:spPr/>
    </dgm:pt>
    <dgm:pt modelId="{81B3C337-E3FE-4558-9CE9-FFFF98D1C95A}" type="pres">
      <dgm:prSet presAssocID="{9DFD051A-EA57-4E26-B9BA-FEACAAB68855}" presName="parTx" presStyleLbl="revTx" presStyleIdx="2" presStyleCnt="6" custLinFactNeighborX="-5202" custLinFactNeighborY="0">
        <dgm:presLayoutVars>
          <dgm:chMax val="0"/>
          <dgm:chPref val="0"/>
        </dgm:presLayoutVars>
      </dgm:prSet>
      <dgm:spPr/>
    </dgm:pt>
    <dgm:pt modelId="{D8108B24-A0B6-49A1-BEF2-5D106F920639}" type="pres">
      <dgm:prSet presAssocID="{9DFD051A-EA57-4E26-B9BA-FEACAAB68855}" presName="desTx" presStyleLbl="revTx" presStyleIdx="3" presStyleCnt="6" custScaleX="126516" custScaleY="123383">
        <dgm:presLayoutVars/>
      </dgm:prSet>
      <dgm:spPr/>
    </dgm:pt>
    <dgm:pt modelId="{F043E7B4-8DC9-412F-9F91-4254064B0B34}" type="pres">
      <dgm:prSet presAssocID="{1003F75C-4C8A-4F96-934E-C8E651DC3490}" presName="sibTrans" presStyleCnt="0"/>
      <dgm:spPr/>
    </dgm:pt>
    <dgm:pt modelId="{6337751F-D15B-485D-9FF0-E06EA62BE01C}" type="pres">
      <dgm:prSet presAssocID="{C6C58EA6-9517-4FB2-AD6E-78968716878D}" presName="compNode" presStyleCnt="0"/>
      <dgm:spPr/>
    </dgm:pt>
    <dgm:pt modelId="{653CBBE0-705B-4885-B066-D87581E2FA0E}" type="pres">
      <dgm:prSet presAssocID="{C6C58EA6-9517-4FB2-AD6E-78968716878D}" presName="bgRect" presStyleLbl="bgShp" presStyleIdx="2" presStyleCnt="3"/>
      <dgm:spPr/>
    </dgm:pt>
    <dgm:pt modelId="{A10D4CA1-A8F4-4612-8CEC-767604C23EF4}" type="pres">
      <dgm:prSet presAssocID="{C6C58EA6-9517-4FB2-AD6E-78968716878D}"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ishing"/>
        </a:ext>
      </dgm:extLst>
    </dgm:pt>
    <dgm:pt modelId="{956FF2E4-A271-4E07-A0FB-DCA83E32DEDC}" type="pres">
      <dgm:prSet presAssocID="{C6C58EA6-9517-4FB2-AD6E-78968716878D}" presName="spaceRect" presStyleCnt="0"/>
      <dgm:spPr/>
    </dgm:pt>
    <dgm:pt modelId="{6AA86F2E-68E5-4C15-B1B5-CBAB7C729ED9}" type="pres">
      <dgm:prSet presAssocID="{C6C58EA6-9517-4FB2-AD6E-78968716878D}" presName="parTx" presStyleLbl="revTx" presStyleIdx="4" presStyleCnt="6" custLinFactNeighborX="-2972" custLinFactNeighborY="43">
        <dgm:presLayoutVars>
          <dgm:chMax val="0"/>
          <dgm:chPref val="0"/>
        </dgm:presLayoutVars>
      </dgm:prSet>
      <dgm:spPr/>
    </dgm:pt>
    <dgm:pt modelId="{46B62B52-2165-45C6-ACE6-CB9111B33EB4}" type="pres">
      <dgm:prSet presAssocID="{C6C58EA6-9517-4FB2-AD6E-78968716878D}" presName="desTx" presStyleLbl="revTx" presStyleIdx="5" presStyleCnt="6" custScaleX="116061" custScaleY="122538">
        <dgm:presLayoutVars/>
      </dgm:prSet>
      <dgm:spPr/>
    </dgm:pt>
  </dgm:ptLst>
  <dgm:cxnLst>
    <dgm:cxn modelId="{B9897219-95CE-4FF1-87D2-F34ED9681285}" type="presOf" srcId="{B2362366-1B8F-4310-ADDD-82E28D2EB482}" destId="{D8108B24-A0B6-49A1-BEF2-5D106F920639}" srcOrd="0" destOrd="0" presId="urn:microsoft.com/office/officeart/2018/2/layout/IconVerticalSolidList"/>
    <dgm:cxn modelId="{E42F5637-184A-4596-A0F0-386A22FFCD5A}" srcId="{31218DBB-8CDF-4DF1-A27B-6C7A9F9AB896}" destId="{C6C58EA6-9517-4FB2-AD6E-78968716878D}" srcOrd="2" destOrd="0" parTransId="{AA5936F1-29F2-4F8D-BAE4-07B1CE0D1DB7}" sibTransId="{FFCEDD6F-2503-42EB-B1B6-0C18E429DDEA}"/>
    <dgm:cxn modelId="{EBDC193A-4B91-44BE-8947-1BB5027C9CB9}" srcId="{C6C58EA6-9517-4FB2-AD6E-78968716878D}" destId="{8B3452BA-F613-43EF-8659-A4AFABE2FD1D}" srcOrd="0" destOrd="0" parTransId="{7EA234D5-BA3F-4612-ADA7-67A6CD3261E5}" sibTransId="{39F1E869-C5F8-44DB-A336-AD8EFEBF3F61}"/>
    <dgm:cxn modelId="{7B76EF66-247B-4C9A-AF8D-90918F769D17}" type="presOf" srcId="{8B3452BA-F613-43EF-8659-A4AFABE2FD1D}" destId="{46B62B52-2165-45C6-ACE6-CB9111B33EB4}" srcOrd="0" destOrd="0" presId="urn:microsoft.com/office/officeart/2018/2/layout/IconVerticalSolidList"/>
    <dgm:cxn modelId="{071CEB6C-5700-4BA1-B2D3-E664329367B7}" type="presOf" srcId="{31218DBB-8CDF-4DF1-A27B-6C7A9F9AB896}" destId="{7AAED7A9-360E-4340-B8B8-BE30C56173FF}" srcOrd="0" destOrd="0" presId="urn:microsoft.com/office/officeart/2018/2/layout/IconVerticalSolidList"/>
    <dgm:cxn modelId="{C157E377-A0E2-4FD7-A1AF-165B80665BC5}" type="presOf" srcId="{A0A67769-404E-4846-8573-1A934C2B7381}" destId="{C4AE1EE0-E66A-42EE-AACF-3CBC83AF71EC}" srcOrd="0" destOrd="0" presId="urn:microsoft.com/office/officeart/2018/2/layout/IconVerticalSolidList"/>
    <dgm:cxn modelId="{A38D697B-36E3-47A7-90B7-F7C15E0E2F1E}" srcId="{9DFD051A-EA57-4E26-B9BA-FEACAAB68855}" destId="{B2362366-1B8F-4310-ADDD-82E28D2EB482}" srcOrd="0" destOrd="0" parTransId="{9136294B-C99F-4923-B3F8-38ED16B00A29}" sibTransId="{D2282EE6-A698-4E8F-8E69-13CAB9237732}"/>
    <dgm:cxn modelId="{1EC98BB8-3A1F-48E7-B3A4-017053F16335}" type="presOf" srcId="{2182435D-F2CE-43B8-9583-72B7A9323F2B}" destId="{15F235F2-5831-4948-8096-6CFFCFE99CE3}" srcOrd="0" destOrd="0" presId="urn:microsoft.com/office/officeart/2018/2/layout/IconVerticalSolidList"/>
    <dgm:cxn modelId="{8E79EED0-06ED-402B-9AA5-FED999AE32D4}" type="presOf" srcId="{9DFD051A-EA57-4E26-B9BA-FEACAAB68855}" destId="{81B3C337-E3FE-4558-9CE9-FFFF98D1C95A}" srcOrd="0" destOrd="0" presId="urn:microsoft.com/office/officeart/2018/2/layout/IconVerticalSolidList"/>
    <dgm:cxn modelId="{25EDB4D6-3126-4B51-8996-F734951040DE}" srcId="{31218DBB-8CDF-4DF1-A27B-6C7A9F9AB896}" destId="{2182435D-F2CE-43B8-9583-72B7A9323F2B}" srcOrd="0" destOrd="0" parTransId="{0B623C76-D660-4B61-B5E3-4D6F721CE836}" sibTransId="{038283D6-53E6-40B5-A5DA-05CB89CACB75}"/>
    <dgm:cxn modelId="{34E79EEA-C6D7-4B28-AE43-36B72449D752}" type="presOf" srcId="{C6C58EA6-9517-4FB2-AD6E-78968716878D}" destId="{6AA86F2E-68E5-4C15-B1B5-CBAB7C729ED9}" srcOrd="0" destOrd="0" presId="urn:microsoft.com/office/officeart/2018/2/layout/IconVerticalSolidList"/>
    <dgm:cxn modelId="{67A15AEB-F1C3-4036-8B4B-6761FBA199B4}" srcId="{31218DBB-8CDF-4DF1-A27B-6C7A9F9AB896}" destId="{9DFD051A-EA57-4E26-B9BA-FEACAAB68855}" srcOrd="1" destOrd="0" parTransId="{35A1C988-6160-49E8-AF6E-033E0E167601}" sibTransId="{1003F75C-4C8A-4F96-934E-C8E651DC3490}"/>
    <dgm:cxn modelId="{7F4FCBF4-7CBE-4C33-A4FE-048886831F26}" srcId="{2182435D-F2CE-43B8-9583-72B7A9323F2B}" destId="{A0A67769-404E-4846-8573-1A934C2B7381}" srcOrd="0" destOrd="0" parTransId="{ADF684C6-84FB-431E-972E-2DB36F5BC5D1}" sibTransId="{D338031A-7D2C-4E66-9084-013A4B819ECE}"/>
    <dgm:cxn modelId="{24139B94-4809-49A1-80F7-9DAE43D4BE97}" type="presParOf" srcId="{7AAED7A9-360E-4340-B8B8-BE30C56173FF}" destId="{0704A0EE-99FD-4ABA-915F-274905A2C14D}" srcOrd="0" destOrd="0" presId="urn:microsoft.com/office/officeart/2018/2/layout/IconVerticalSolidList"/>
    <dgm:cxn modelId="{A1D69C95-17C4-4A7E-95D3-CF0FCC71F17A}" type="presParOf" srcId="{0704A0EE-99FD-4ABA-915F-274905A2C14D}" destId="{594F9333-B2E7-4E09-ADEF-8443D6BB6FB6}" srcOrd="0" destOrd="0" presId="urn:microsoft.com/office/officeart/2018/2/layout/IconVerticalSolidList"/>
    <dgm:cxn modelId="{65EF1C50-AD18-4B5C-96F1-BB15B743A13E}" type="presParOf" srcId="{0704A0EE-99FD-4ABA-915F-274905A2C14D}" destId="{79D2998A-11FB-489A-BD73-B8156D666AB5}" srcOrd="1" destOrd="0" presId="urn:microsoft.com/office/officeart/2018/2/layout/IconVerticalSolidList"/>
    <dgm:cxn modelId="{8FEDDA04-E470-4D2B-BF79-D5C9880B4A1A}" type="presParOf" srcId="{0704A0EE-99FD-4ABA-915F-274905A2C14D}" destId="{63A4B51E-E28B-4EF4-B4E3-968A478FCCB4}" srcOrd="2" destOrd="0" presId="urn:microsoft.com/office/officeart/2018/2/layout/IconVerticalSolidList"/>
    <dgm:cxn modelId="{E0C36A25-3654-423A-965B-AF34FE2C8727}" type="presParOf" srcId="{0704A0EE-99FD-4ABA-915F-274905A2C14D}" destId="{15F235F2-5831-4948-8096-6CFFCFE99CE3}" srcOrd="3" destOrd="0" presId="urn:microsoft.com/office/officeart/2018/2/layout/IconVerticalSolidList"/>
    <dgm:cxn modelId="{5548DDC3-2B37-4CF1-8EA1-397770360839}" type="presParOf" srcId="{0704A0EE-99FD-4ABA-915F-274905A2C14D}" destId="{C4AE1EE0-E66A-42EE-AACF-3CBC83AF71EC}" srcOrd="4" destOrd="0" presId="urn:microsoft.com/office/officeart/2018/2/layout/IconVerticalSolidList"/>
    <dgm:cxn modelId="{4B055F42-48EE-4D0F-92F5-2467AB91252E}" type="presParOf" srcId="{7AAED7A9-360E-4340-B8B8-BE30C56173FF}" destId="{ED8744E1-D28B-45C1-AD89-3D7578B07F44}" srcOrd="1" destOrd="0" presId="urn:microsoft.com/office/officeart/2018/2/layout/IconVerticalSolidList"/>
    <dgm:cxn modelId="{D2DBA5AD-9BE0-446C-9A8B-6CA0DBEFD356}" type="presParOf" srcId="{7AAED7A9-360E-4340-B8B8-BE30C56173FF}" destId="{497EC885-B850-436D-96BC-134F54F5CA3E}" srcOrd="2" destOrd="0" presId="urn:microsoft.com/office/officeart/2018/2/layout/IconVerticalSolidList"/>
    <dgm:cxn modelId="{EFD1A89A-6632-4575-8B6E-BC04D29BDC61}" type="presParOf" srcId="{497EC885-B850-436D-96BC-134F54F5CA3E}" destId="{9929EC9C-D6E8-41E7-A2D1-3DFF057F68F6}" srcOrd="0" destOrd="0" presId="urn:microsoft.com/office/officeart/2018/2/layout/IconVerticalSolidList"/>
    <dgm:cxn modelId="{2DEA1E66-84B3-42A0-A01C-2FD3A1766AE3}" type="presParOf" srcId="{497EC885-B850-436D-96BC-134F54F5CA3E}" destId="{596F61AA-CAC7-4DAF-9E79-51C16610EE59}" srcOrd="1" destOrd="0" presId="urn:microsoft.com/office/officeart/2018/2/layout/IconVerticalSolidList"/>
    <dgm:cxn modelId="{DBED0D3D-29EB-4599-84AE-ABB09C5888F6}" type="presParOf" srcId="{497EC885-B850-436D-96BC-134F54F5CA3E}" destId="{E1AC85E1-BE4A-46ED-986D-7D67F48CC936}" srcOrd="2" destOrd="0" presId="urn:microsoft.com/office/officeart/2018/2/layout/IconVerticalSolidList"/>
    <dgm:cxn modelId="{69EFD655-493F-48E3-92B4-CF029659EB38}" type="presParOf" srcId="{497EC885-B850-436D-96BC-134F54F5CA3E}" destId="{81B3C337-E3FE-4558-9CE9-FFFF98D1C95A}" srcOrd="3" destOrd="0" presId="urn:microsoft.com/office/officeart/2018/2/layout/IconVerticalSolidList"/>
    <dgm:cxn modelId="{6A9BDB21-6A3B-4262-B189-882BF1A806D0}" type="presParOf" srcId="{497EC885-B850-436D-96BC-134F54F5CA3E}" destId="{D8108B24-A0B6-49A1-BEF2-5D106F920639}" srcOrd="4" destOrd="0" presId="urn:microsoft.com/office/officeart/2018/2/layout/IconVerticalSolidList"/>
    <dgm:cxn modelId="{B106509F-8E21-4C39-BC2B-3468BD0E422C}" type="presParOf" srcId="{7AAED7A9-360E-4340-B8B8-BE30C56173FF}" destId="{F043E7B4-8DC9-412F-9F91-4254064B0B34}" srcOrd="3" destOrd="0" presId="urn:microsoft.com/office/officeart/2018/2/layout/IconVerticalSolidList"/>
    <dgm:cxn modelId="{78EE87D5-ABDE-402C-BD7F-0A395CCA85DA}" type="presParOf" srcId="{7AAED7A9-360E-4340-B8B8-BE30C56173FF}" destId="{6337751F-D15B-485D-9FF0-E06EA62BE01C}" srcOrd="4" destOrd="0" presId="urn:microsoft.com/office/officeart/2018/2/layout/IconVerticalSolidList"/>
    <dgm:cxn modelId="{270AD223-55EE-42BD-B583-F95AEECE46B3}" type="presParOf" srcId="{6337751F-D15B-485D-9FF0-E06EA62BE01C}" destId="{653CBBE0-705B-4885-B066-D87581E2FA0E}" srcOrd="0" destOrd="0" presId="urn:microsoft.com/office/officeart/2018/2/layout/IconVerticalSolidList"/>
    <dgm:cxn modelId="{0EC7D4E6-EF5B-4899-9EB4-F41BA5CD3A71}" type="presParOf" srcId="{6337751F-D15B-485D-9FF0-E06EA62BE01C}" destId="{A10D4CA1-A8F4-4612-8CEC-767604C23EF4}" srcOrd="1" destOrd="0" presId="urn:microsoft.com/office/officeart/2018/2/layout/IconVerticalSolidList"/>
    <dgm:cxn modelId="{762391E0-00F6-463A-9DC8-6050D91F30D2}" type="presParOf" srcId="{6337751F-D15B-485D-9FF0-E06EA62BE01C}" destId="{956FF2E4-A271-4E07-A0FB-DCA83E32DEDC}" srcOrd="2" destOrd="0" presId="urn:microsoft.com/office/officeart/2018/2/layout/IconVerticalSolidList"/>
    <dgm:cxn modelId="{975289E4-D976-42B9-8C45-7177B49D20C9}" type="presParOf" srcId="{6337751F-D15B-485D-9FF0-E06EA62BE01C}" destId="{6AA86F2E-68E5-4C15-B1B5-CBAB7C729ED9}" srcOrd="3" destOrd="0" presId="urn:microsoft.com/office/officeart/2018/2/layout/IconVerticalSolidList"/>
    <dgm:cxn modelId="{E202DCB3-EB0C-475D-8923-7011AD13BC00}" type="presParOf" srcId="{6337751F-D15B-485D-9FF0-E06EA62BE01C}" destId="{46B62B52-2165-45C6-ACE6-CB9111B33EB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AFA50-C14A-A443-8EA4-D394A74BFAC9}">
      <dsp:nvSpPr>
        <dsp:cNvPr id="0" name=""/>
        <dsp:cNvSpPr/>
      </dsp:nvSpPr>
      <dsp:spPr>
        <a:xfrm>
          <a:off x="1652546" y="1720"/>
          <a:ext cx="5109094" cy="17632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131" tIns="447858" rIns="99131" bIns="447858" numCol="1" spcCol="1270" anchor="ctr" anchorCtr="0">
          <a:noAutofit/>
        </a:bodyPr>
        <a:lstStyle/>
        <a:p>
          <a:pPr marL="0" lvl="0" indent="0" algn="l" defTabSz="889000">
            <a:lnSpc>
              <a:spcPct val="90000"/>
            </a:lnSpc>
            <a:spcBef>
              <a:spcPct val="0"/>
            </a:spcBef>
            <a:spcAft>
              <a:spcPct val="35000"/>
            </a:spcAft>
            <a:buNone/>
          </a:pPr>
          <a:r>
            <a:rPr lang="en-US" sz="2000" kern="1200"/>
            <a:t>Herring otoliths</a:t>
          </a:r>
        </a:p>
        <a:p>
          <a:pPr marL="0" lvl="0" indent="0" algn="l" defTabSz="889000">
            <a:lnSpc>
              <a:spcPct val="90000"/>
            </a:lnSpc>
            <a:spcBef>
              <a:spcPct val="0"/>
            </a:spcBef>
            <a:spcAft>
              <a:spcPct val="35000"/>
            </a:spcAft>
            <a:buNone/>
          </a:pPr>
          <a:r>
            <a:rPr lang="en-US" sz="2000" kern="1200" dirty="0"/>
            <a:t>Recreationally-caught salmon catch data</a:t>
          </a:r>
        </a:p>
      </dsp:txBody>
      <dsp:txXfrm>
        <a:off x="1652546" y="1720"/>
        <a:ext cx="5109094" cy="1763220"/>
      </dsp:txXfrm>
    </dsp:sp>
    <dsp:sp modelId="{1B419109-793A-C548-906A-3E4EC6136ECF}">
      <dsp:nvSpPr>
        <dsp:cNvPr id="0" name=""/>
        <dsp:cNvSpPr/>
      </dsp:nvSpPr>
      <dsp:spPr>
        <a:xfrm>
          <a:off x="1172" y="1720"/>
          <a:ext cx="1651374" cy="176322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589" tIns="174167" rIns="67589" bIns="174167" numCol="1" spcCol="1270" anchor="ctr" anchorCtr="0">
          <a:noAutofit/>
        </a:bodyPr>
        <a:lstStyle/>
        <a:p>
          <a:pPr marL="0" lvl="0" indent="0" algn="ctr" defTabSz="889000">
            <a:lnSpc>
              <a:spcPct val="90000"/>
            </a:lnSpc>
            <a:spcBef>
              <a:spcPct val="0"/>
            </a:spcBef>
            <a:spcAft>
              <a:spcPct val="35000"/>
            </a:spcAft>
            <a:buNone/>
          </a:pPr>
          <a:r>
            <a:rPr lang="en-US" sz="2000" kern="1200" dirty="0"/>
            <a:t>Data collection</a:t>
          </a:r>
        </a:p>
      </dsp:txBody>
      <dsp:txXfrm>
        <a:off x="1172" y="1720"/>
        <a:ext cx="1651374" cy="1763220"/>
      </dsp:txXfrm>
    </dsp:sp>
    <dsp:sp modelId="{D06FFDFD-F336-D048-8B07-764097B87509}">
      <dsp:nvSpPr>
        <dsp:cNvPr id="0" name=""/>
        <dsp:cNvSpPr/>
      </dsp:nvSpPr>
      <dsp:spPr>
        <a:xfrm>
          <a:off x="1667236" y="1870733"/>
          <a:ext cx="5093244" cy="176322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823" tIns="447858" rIns="98823" bIns="447858" numCol="1" spcCol="1270" anchor="ctr" anchorCtr="0">
          <a:noAutofit/>
        </a:bodyPr>
        <a:lstStyle/>
        <a:p>
          <a:pPr marL="0" lvl="0" indent="0" algn="l" defTabSz="889000">
            <a:lnSpc>
              <a:spcPct val="90000"/>
            </a:lnSpc>
            <a:spcBef>
              <a:spcPct val="0"/>
            </a:spcBef>
            <a:spcAft>
              <a:spcPct val="35000"/>
            </a:spcAft>
            <a:buNone/>
          </a:pPr>
          <a:r>
            <a:rPr lang="en-US" sz="2000" kern="1200"/>
            <a:t>Otolith width (mm) ~ proxy for herring size</a:t>
          </a:r>
        </a:p>
      </dsp:txBody>
      <dsp:txXfrm>
        <a:off x="1667236" y="1870733"/>
        <a:ext cx="5093244" cy="1763220"/>
      </dsp:txXfrm>
    </dsp:sp>
    <dsp:sp modelId="{BECE8E23-732B-9B45-8B64-11217D7FC135}">
      <dsp:nvSpPr>
        <dsp:cNvPr id="0" name=""/>
        <dsp:cNvSpPr/>
      </dsp:nvSpPr>
      <dsp:spPr>
        <a:xfrm>
          <a:off x="1172" y="1870733"/>
          <a:ext cx="1666063" cy="176322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379" tIns="174167" rIns="67379" bIns="174167" numCol="1" spcCol="1270" anchor="ctr" anchorCtr="0">
          <a:noAutofit/>
        </a:bodyPr>
        <a:lstStyle/>
        <a:p>
          <a:pPr marL="0" lvl="0" indent="0" algn="ctr" defTabSz="889000">
            <a:lnSpc>
              <a:spcPct val="90000"/>
            </a:lnSpc>
            <a:spcBef>
              <a:spcPct val="0"/>
            </a:spcBef>
            <a:spcAft>
              <a:spcPct val="35000"/>
            </a:spcAft>
            <a:buNone/>
          </a:pPr>
          <a:r>
            <a:rPr lang="en-US" sz="2000" kern="1200" dirty="0"/>
            <a:t>Response variable</a:t>
          </a:r>
        </a:p>
      </dsp:txBody>
      <dsp:txXfrm>
        <a:off x="1172" y="1870733"/>
        <a:ext cx="1666063" cy="1763220"/>
      </dsp:txXfrm>
    </dsp:sp>
    <dsp:sp modelId="{79C994EE-5A2E-8D44-91DC-12CD97F62F4A}">
      <dsp:nvSpPr>
        <dsp:cNvPr id="0" name=""/>
        <dsp:cNvSpPr/>
      </dsp:nvSpPr>
      <dsp:spPr>
        <a:xfrm>
          <a:off x="1652546" y="3739747"/>
          <a:ext cx="5109094" cy="176322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131" tIns="447858" rIns="99131" bIns="447858" numCol="1" spcCol="1270" anchor="ctr" anchorCtr="0">
          <a:noAutofit/>
        </a:bodyPr>
        <a:lstStyle/>
        <a:p>
          <a:pPr marL="0" lvl="0" indent="0" algn="l" defTabSz="889000">
            <a:lnSpc>
              <a:spcPct val="90000"/>
            </a:lnSpc>
            <a:spcBef>
              <a:spcPct val="0"/>
            </a:spcBef>
            <a:spcAft>
              <a:spcPct val="35000"/>
            </a:spcAft>
            <a:buNone/>
          </a:pPr>
          <a:r>
            <a:rPr lang="en-US" sz="2000" kern="1200"/>
            <a:t>Collection day in 2018</a:t>
          </a:r>
        </a:p>
        <a:p>
          <a:pPr marL="0" lvl="0" indent="0" algn="l" defTabSz="889000">
            <a:lnSpc>
              <a:spcPct val="90000"/>
            </a:lnSpc>
            <a:spcBef>
              <a:spcPct val="0"/>
            </a:spcBef>
            <a:spcAft>
              <a:spcPct val="35000"/>
            </a:spcAft>
            <a:buNone/>
          </a:pPr>
          <a:r>
            <a:rPr lang="en-US" sz="2000" kern="1200" dirty="0"/>
            <a:t>Salmon length (cm)</a:t>
          </a:r>
        </a:p>
        <a:p>
          <a:pPr marL="0" lvl="0" indent="0" algn="l" defTabSz="889000">
            <a:lnSpc>
              <a:spcPct val="90000"/>
            </a:lnSpc>
            <a:spcBef>
              <a:spcPct val="0"/>
            </a:spcBef>
            <a:spcAft>
              <a:spcPct val="35000"/>
            </a:spcAft>
            <a:buNone/>
          </a:pPr>
          <a:r>
            <a:rPr lang="en-US" sz="2000" kern="1200"/>
            <a:t>Latitude</a:t>
          </a:r>
        </a:p>
        <a:p>
          <a:pPr marL="0" lvl="0" indent="0" algn="l" defTabSz="889000">
            <a:lnSpc>
              <a:spcPct val="90000"/>
            </a:lnSpc>
            <a:spcBef>
              <a:spcPct val="0"/>
            </a:spcBef>
            <a:spcAft>
              <a:spcPct val="35000"/>
            </a:spcAft>
            <a:buNone/>
          </a:pPr>
          <a:r>
            <a:rPr lang="en-US" sz="2000" kern="1200"/>
            <a:t>Longitude</a:t>
          </a:r>
        </a:p>
      </dsp:txBody>
      <dsp:txXfrm>
        <a:off x="1652546" y="3739747"/>
        <a:ext cx="5109094" cy="1763220"/>
      </dsp:txXfrm>
    </dsp:sp>
    <dsp:sp modelId="{DF12F43D-8357-EB47-A4C0-35CA4A3F29E9}">
      <dsp:nvSpPr>
        <dsp:cNvPr id="0" name=""/>
        <dsp:cNvSpPr/>
      </dsp:nvSpPr>
      <dsp:spPr>
        <a:xfrm>
          <a:off x="1172" y="3739747"/>
          <a:ext cx="1651374" cy="176322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589" tIns="174167" rIns="67589" bIns="174167" numCol="1" spcCol="1270" anchor="ctr" anchorCtr="0">
          <a:noAutofit/>
        </a:bodyPr>
        <a:lstStyle/>
        <a:p>
          <a:pPr marL="0" lvl="0" indent="0" algn="ctr" defTabSz="889000">
            <a:lnSpc>
              <a:spcPct val="90000"/>
            </a:lnSpc>
            <a:spcBef>
              <a:spcPct val="0"/>
            </a:spcBef>
            <a:spcAft>
              <a:spcPct val="35000"/>
            </a:spcAft>
            <a:buNone/>
          </a:pPr>
          <a:r>
            <a:rPr lang="en-US" sz="2000" kern="1200" dirty="0"/>
            <a:t>Explanatory variables</a:t>
          </a:r>
        </a:p>
      </dsp:txBody>
      <dsp:txXfrm>
        <a:off x="1172" y="3739747"/>
        <a:ext cx="1651374" cy="17632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35CDC-CEAB-8D4B-B350-871DE3032519}">
      <dsp:nvSpPr>
        <dsp:cNvPr id="0" name=""/>
        <dsp:cNvSpPr/>
      </dsp:nvSpPr>
      <dsp:spPr>
        <a:xfrm>
          <a:off x="2911506" y="1062"/>
          <a:ext cx="1955244" cy="97762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1. Linear mixed-effects models fit with maximum likelihood estimation</a:t>
          </a:r>
        </a:p>
      </dsp:txBody>
      <dsp:txXfrm>
        <a:off x="2940140" y="29696"/>
        <a:ext cx="1897976" cy="920354"/>
      </dsp:txXfrm>
    </dsp:sp>
    <dsp:sp modelId="{10F5A7A1-6F60-B742-A661-1C491886E9C6}">
      <dsp:nvSpPr>
        <dsp:cNvPr id="0" name=""/>
        <dsp:cNvSpPr/>
      </dsp:nvSpPr>
      <dsp:spPr>
        <a:xfrm>
          <a:off x="4866751" y="469658"/>
          <a:ext cx="782097" cy="40429"/>
        </a:xfrm>
        <a:custGeom>
          <a:avLst/>
          <a:gdLst/>
          <a:ahLst/>
          <a:cxnLst/>
          <a:rect l="0" t="0" r="0" b="0"/>
          <a:pathLst>
            <a:path>
              <a:moveTo>
                <a:pt x="0" y="20214"/>
              </a:moveTo>
              <a:lnTo>
                <a:pt x="782097"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8247" y="470321"/>
        <a:ext cx="39104" cy="39104"/>
      </dsp:txXfrm>
    </dsp:sp>
    <dsp:sp modelId="{8C8EAE79-1CA5-2B43-9089-9E39FCE1636C}">
      <dsp:nvSpPr>
        <dsp:cNvPr id="0" name=""/>
        <dsp:cNvSpPr/>
      </dsp:nvSpPr>
      <dsp:spPr>
        <a:xfrm>
          <a:off x="5648848" y="1062"/>
          <a:ext cx="1955244" cy="9776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Random intercept corresponding to salmon ID</a:t>
          </a:r>
        </a:p>
      </dsp:txBody>
      <dsp:txXfrm>
        <a:off x="5677482" y="29696"/>
        <a:ext cx="1897976" cy="920354"/>
      </dsp:txXfrm>
    </dsp:sp>
    <dsp:sp modelId="{0AAC5219-45B1-484B-A200-3C79411741F5}">
      <dsp:nvSpPr>
        <dsp:cNvPr id="0" name=""/>
        <dsp:cNvSpPr/>
      </dsp:nvSpPr>
      <dsp:spPr>
        <a:xfrm>
          <a:off x="2911506" y="1125328"/>
          <a:ext cx="1955244" cy="97762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2. Akaike Information Criterion (AIC)</a:t>
          </a:r>
        </a:p>
      </dsp:txBody>
      <dsp:txXfrm>
        <a:off x="2940140" y="1153962"/>
        <a:ext cx="1897976" cy="920354"/>
      </dsp:txXfrm>
    </dsp:sp>
    <dsp:sp modelId="{4045CE16-E47D-4147-ADD3-9D7B1F9B1E95}">
      <dsp:nvSpPr>
        <dsp:cNvPr id="0" name=""/>
        <dsp:cNvSpPr/>
      </dsp:nvSpPr>
      <dsp:spPr>
        <a:xfrm>
          <a:off x="2911506" y="2249593"/>
          <a:ext cx="1955244" cy="97762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Advantages of LME and AIC?</a:t>
          </a:r>
        </a:p>
      </dsp:txBody>
      <dsp:txXfrm>
        <a:off x="2940140" y="2278227"/>
        <a:ext cx="1897976" cy="920354"/>
      </dsp:txXfrm>
    </dsp:sp>
    <dsp:sp modelId="{DC799E38-EA97-494A-A050-73455285DEEA}">
      <dsp:nvSpPr>
        <dsp:cNvPr id="0" name=""/>
        <dsp:cNvSpPr/>
      </dsp:nvSpPr>
      <dsp:spPr>
        <a:xfrm rot="18289469">
          <a:off x="4573028" y="2156057"/>
          <a:ext cx="1369543" cy="40429"/>
        </a:xfrm>
        <a:custGeom>
          <a:avLst/>
          <a:gdLst/>
          <a:ahLst/>
          <a:cxnLst/>
          <a:rect l="0" t="0" r="0" b="0"/>
          <a:pathLst>
            <a:path>
              <a:moveTo>
                <a:pt x="0" y="20214"/>
              </a:moveTo>
              <a:lnTo>
                <a:pt x="1369543"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3561" y="2142033"/>
        <a:ext cx="68477" cy="68477"/>
      </dsp:txXfrm>
    </dsp:sp>
    <dsp:sp modelId="{E8490DBD-9045-BF43-A20D-86733FF15A63}">
      <dsp:nvSpPr>
        <dsp:cNvPr id="0" name=""/>
        <dsp:cNvSpPr/>
      </dsp:nvSpPr>
      <dsp:spPr>
        <a:xfrm>
          <a:off x="5648848" y="1125328"/>
          <a:ext cx="1955244" cy="9776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Response normally distributed</a:t>
          </a:r>
        </a:p>
      </dsp:txBody>
      <dsp:txXfrm>
        <a:off x="5677482" y="1153962"/>
        <a:ext cx="1897976" cy="920354"/>
      </dsp:txXfrm>
    </dsp:sp>
    <dsp:sp modelId="{4FF8A282-69A3-B045-84FF-808D94DCB60E}">
      <dsp:nvSpPr>
        <dsp:cNvPr id="0" name=""/>
        <dsp:cNvSpPr/>
      </dsp:nvSpPr>
      <dsp:spPr>
        <a:xfrm>
          <a:off x="4866751" y="2718189"/>
          <a:ext cx="782097" cy="40429"/>
        </a:xfrm>
        <a:custGeom>
          <a:avLst/>
          <a:gdLst/>
          <a:ahLst/>
          <a:cxnLst/>
          <a:rect l="0" t="0" r="0" b="0"/>
          <a:pathLst>
            <a:path>
              <a:moveTo>
                <a:pt x="0" y="20214"/>
              </a:moveTo>
              <a:lnTo>
                <a:pt x="782097"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8247" y="2718852"/>
        <a:ext cx="39104" cy="39104"/>
      </dsp:txXfrm>
    </dsp:sp>
    <dsp:sp modelId="{1265E470-36B3-2344-B164-D7838CBF6E18}">
      <dsp:nvSpPr>
        <dsp:cNvPr id="0" name=""/>
        <dsp:cNvSpPr/>
      </dsp:nvSpPr>
      <dsp:spPr>
        <a:xfrm>
          <a:off x="5648848" y="2249593"/>
          <a:ext cx="1955244" cy="9776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Compare complex, non-nested models</a:t>
          </a:r>
        </a:p>
      </dsp:txBody>
      <dsp:txXfrm>
        <a:off x="5677482" y="2278227"/>
        <a:ext cx="1897976" cy="920354"/>
      </dsp:txXfrm>
    </dsp:sp>
    <dsp:sp modelId="{52261F02-7788-4444-B4A2-BCE3A9F71FA1}">
      <dsp:nvSpPr>
        <dsp:cNvPr id="0" name=""/>
        <dsp:cNvSpPr/>
      </dsp:nvSpPr>
      <dsp:spPr>
        <a:xfrm rot="3310531">
          <a:off x="4573028" y="3280322"/>
          <a:ext cx="1369543" cy="40429"/>
        </a:xfrm>
        <a:custGeom>
          <a:avLst/>
          <a:gdLst/>
          <a:ahLst/>
          <a:cxnLst/>
          <a:rect l="0" t="0" r="0" b="0"/>
          <a:pathLst>
            <a:path>
              <a:moveTo>
                <a:pt x="0" y="20214"/>
              </a:moveTo>
              <a:lnTo>
                <a:pt x="1369543"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3561" y="3266298"/>
        <a:ext cx="68477" cy="68477"/>
      </dsp:txXfrm>
    </dsp:sp>
    <dsp:sp modelId="{F1859255-EE4F-D144-9DF4-36F37160FF74}">
      <dsp:nvSpPr>
        <dsp:cNvPr id="0" name=""/>
        <dsp:cNvSpPr/>
      </dsp:nvSpPr>
      <dsp:spPr>
        <a:xfrm>
          <a:off x="5648848" y="3373859"/>
          <a:ext cx="1955244" cy="9776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Common in ecosystem studies where parameter estimates imprecise</a:t>
          </a:r>
        </a:p>
      </dsp:txBody>
      <dsp:txXfrm>
        <a:off x="5677482" y="3402493"/>
        <a:ext cx="1897976" cy="9203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F9333-B2E7-4E09-ADEF-8443D6BB6FB6}">
      <dsp:nvSpPr>
        <dsp:cNvPr id="0" name=""/>
        <dsp:cNvSpPr/>
      </dsp:nvSpPr>
      <dsp:spPr>
        <a:xfrm>
          <a:off x="-152203" y="32924"/>
          <a:ext cx="6588691" cy="14727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D2998A-11FB-489A-BD73-B8156D666AB5}">
      <dsp:nvSpPr>
        <dsp:cNvPr id="0" name=""/>
        <dsp:cNvSpPr/>
      </dsp:nvSpPr>
      <dsp:spPr>
        <a:xfrm>
          <a:off x="293301" y="364291"/>
          <a:ext cx="810008" cy="8100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F235F2-5831-4948-8096-6CFFCFE99CE3}">
      <dsp:nvSpPr>
        <dsp:cNvPr id="0" name=""/>
        <dsp:cNvSpPr/>
      </dsp:nvSpPr>
      <dsp:spPr>
        <a:xfrm>
          <a:off x="1262136" y="32924"/>
          <a:ext cx="2964910" cy="1472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65" tIns="155865" rIns="155865" bIns="155865" numCol="1" spcCol="1270" anchor="ctr" anchorCtr="0">
          <a:noAutofit/>
        </a:bodyPr>
        <a:lstStyle/>
        <a:p>
          <a:pPr marL="0" lvl="0" indent="0" algn="l" defTabSz="977900">
            <a:lnSpc>
              <a:spcPct val="90000"/>
            </a:lnSpc>
            <a:spcBef>
              <a:spcPct val="0"/>
            </a:spcBef>
            <a:spcAft>
              <a:spcPct val="35000"/>
            </a:spcAft>
            <a:buNone/>
          </a:pPr>
          <a:r>
            <a:rPr lang="en-US" sz="2200" kern="1200" dirty="0"/>
            <a:t>Longitude – reflects spatial size distribution of herring in Salish Sea</a:t>
          </a:r>
        </a:p>
      </dsp:txBody>
      <dsp:txXfrm>
        <a:off x="1262136" y="32924"/>
        <a:ext cx="2964910" cy="1472741"/>
      </dsp:txXfrm>
    </dsp:sp>
    <dsp:sp modelId="{C4AE1EE0-E66A-42EE-AACF-3CBC83AF71EC}">
      <dsp:nvSpPr>
        <dsp:cNvPr id="0" name=""/>
        <dsp:cNvSpPr/>
      </dsp:nvSpPr>
      <dsp:spPr>
        <a:xfrm>
          <a:off x="4205991" y="10163"/>
          <a:ext cx="2534903" cy="1518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65" tIns="155865" rIns="155865" bIns="155865" numCol="1" spcCol="1270" anchor="ctr" anchorCtr="0">
          <a:noAutofit/>
        </a:bodyPr>
        <a:lstStyle/>
        <a:p>
          <a:pPr marL="0" lvl="0" indent="0" algn="l" defTabSz="755650">
            <a:lnSpc>
              <a:spcPct val="90000"/>
            </a:lnSpc>
            <a:spcBef>
              <a:spcPct val="0"/>
            </a:spcBef>
            <a:spcAft>
              <a:spcPct val="35000"/>
            </a:spcAft>
            <a:buNone/>
          </a:pPr>
          <a:r>
            <a:rPr lang="en-US" sz="1700" kern="1200" dirty="0"/>
            <a:t>Solution: model capture location as a categorical variable</a:t>
          </a:r>
        </a:p>
      </dsp:txBody>
      <dsp:txXfrm>
        <a:off x="4205991" y="10163"/>
        <a:ext cx="2534903" cy="1518264"/>
      </dsp:txXfrm>
    </dsp:sp>
    <dsp:sp modelId="{9929EC9C-D6E8-41E7-A2D1-3DFF057F68F6}">
      <dsp:nvSpPr>
        <dsp:cNvPr id="0" name=""/>
        <dsp:cNvSpPr/>
      </dsp:nvSpPr>
      <dsp:spPr>
        <a:xfrm>
          <a:off x="-152203" y="2068798"/>
          <a:ext cx="6588691" cy="14727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6F61AA-CAC7-4DAF-9E79-51C16610EE59}">
      <dsp:nvSpPr>
        <dsp:cNvPr id="0" name=""/>
        <dsp:cNvSpPr/>
      </dsp:nvSpPr>
      <dsp:spPr>
        <a:xfrm>
          <a:off x="293301" y="2400165"/>
          <a:ext cx="810008" cy="8100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B3C337-E3FE-4558-9CE9-FFFF98D1C95A}">
      <dsp:nvSpPr>
        <dsp:cNvPr id="0" name=""/>
        <dsp:cNvSpPr/>
      </dsp:nvSpPr>
      <dsp:spPr>
        <a:xfrm>
          <a:off x="1394579" y="2068798"/>
          <a:ext cx="2964910" cy="1472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65" tIns="155865" rIns="155865" bIns="155865" numCol="1" spcCol="1270" anchor="ctr" anchorCtr="0">
          <a:noAutofit/>
        </a:bodyPr>
        <a:lstStyle/>
        <a:p>
          <a:pPr marL="0" lvl="0" indent="0" algn="l" defTabSz="977900">
            <a:lnSpc>
              <a:spcPct val="90000"/>
            </a:lnSpc>
            <a:spcBef>
              <a:spcPct val="0"/>
            </a:spcBef>
            <a:spcAft>
              <a:spcPct val="35000"/>
            </a:spcAft>
            <a:buNone/>
          </a:pPr>
          <a:r>
            <a:rPr lang="en-US" sz="2200" kern="1200" dirty="0"/>
            <a:t>Day of Year – reflects two or more herring age classes</a:t>
          </a:r>
        </a:p>
      </dsp:txBody>
      <dsp:txXfrm>
        <a:off x="1394579" y="2068798"/>
        <a:ext cx="2964910" cy="1472741"/>
      </dsp:txXfrm>
    </dsp:sp>
    <dsp:sp modelId="{D8108B24-A0B6-49A1-BEF2-5D106F920639}">
      <dsp:nvSpPr>
        <dsp:cNvPr id="0" name=""/>
        <dsp:cNvSpPr/>
      </dsp:nvSpPr>
      <dsp:spPr>
        <a:xfrm>
          <a:off x="4259245" y="1896612"/>
          <a:ext cx="2428393" cy="1817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65" tIns="155865" rIns="155865" bIns="155865" numCol="1" spcCol="1270" anchor="ctr" anchorCtr="0">
          <a:noAutofit/>
        </a:bodyPr>
        <a:lstStyle/>
        <a:p>
          <a:pPr marL="0" lvl="0" indent="0" algn="l" defTabSz="755650">
            <a:lnSpc>
              <a:spcPct val="90000"/>
            </a:lnSpc>
            <a:spcBef>
              <a:spcPct val="0"/>
            </a:spcBef>
            <a:spcAft>
              <a:spcPct val="35000"/>
            </a:spcAft>
            <a:buNone/>
          </a:pPr>
          <a:r>
            <a:rPr lang="en-US" sz="1700" kern="1200" dirty="0"/>
            <a:t>Solution : model age classes separately</a:t>
          </a:r>
        </a:p>
      </dsp:txBody>
      <dsp:txXfrm>
        <a:off x="4259245" y="1896612"/>
        <a:ext cx="2428393" cy="1817113"/>
      </dsp:txXfrm>
    </dsp:sp>
    <dsp:sp modelId="{653CBBE0-705B-4885-B066-D87581E2FA0E}">
      <dsp:nvSpPr>
        <dsp:cNvPr id="0" name=""/>
        <dsp:cNvSpPr/>
      </dsp:nvSpPr>
      <dsp:spPr>
        <a:xfrm>
          <a:off x="-152203" y="4247874"/>
          <a:ext cx="6588691" cy="14727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0D4CA1-A8F4-4612-8CEC-767604C23EF4}">
      <dsp:nvSpPr>
        <dsp:cNvPr id="0" name=""/>
        <dsp:cNvSpPr/>
      </dsp:nvSpPr>
      <dsp:spPr>
        <a:xfrm>
          <a:off x="293301" y="4579241"/>
          <a:ext cx="810008" cy="81000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A86F2E-68E5-4C15-B1B5-CBAB7C729ED9}">
      <dsp:nvSpPr>
        <dsp:cNvPr id="0" name=""/>
        <dsp:cNvSpPr/>
      </dsp:nvSpPr>
      <dsp:spPr>
        <a:xfrm>
          <a:off x="1460696" y="4248508"/>
          <a:ext cx="2964910" cy="1472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65" tIns="155865" rIns="155865" bIns="155865" numCol="1" spcCol="1270" anchor="ctr" anchorCtr="0">
          <a:noAutofit/>
        </a:bodyPr>
        <a:lstStyle/>
        <a:p>
          <a:pPr marL="0" lvl="0" indent="0" algn="l" defTabSz="977900">
            <a:lnSpc>
              <a:spcPct val="90000"/>
            </a:lnSpc>
            <a:spcBef>
              <a:spcPct val="0"/>
            </a:spcBef>
            <a:spcAft>
              <a:spcPct val="35000"/>
            </a:spcAft>
            <a:buNone/>
          </a:pPr>
          <a:r>
            <a:rPr lang="en-US" sz="2200" kern="1200" dirty="0"/>
            <a:t>Salmon length – few salmon below &lt;62cm</a:t>
          </a:r>
        </a:p>
      </dsp:txBody>
      <dsp:txXfrm>
        <a:off x="1460696" y="4248508"/>
        <a:ext cx="2964910" cy="1472741"/>
      </dsp:txXfrm>
    </dsp:sp>
    <dsp:sp modelId="{46B62B52-2165-45C6-ACE6-CB9111B33EB4}">
      <dsp:nvSpPr>
        <dsp:cNvPr id="0" name=""/>
        <dsp:cNvSpPr/>
      </dsp:nvSpPr>
      <dsp:spPr>
        <a:xfrm>
          <a:off x="4359584" y="4081911"/>
          <a:ext cx="2227716" cy="1804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65" tIns="155865" rIns="155865" bIns="155865" numCol="1" spcCol="1270" anchor="ctr" anchorCtr="0">
          <a:noAutofit/>
        </a:bodyPr>
        <a:lstStyle/>
        <a:p>
          <a:pPr marL="0" lvl="0" indent="0" algn="l" defTabSz="755650">
            <a:lnSpc>
              <a:spcPct val="90000"/>
            </a:lnSpc>
            <a:spcBef>
              <a:spcPct val="0"/>
            </a:spcBef>
            <a:spcAft>
              <a:spcPct val="35000"/>
            </a:spcAft>
            <a:buNone/>
          </a:pPr>
          <a:r>
            <a:rPr lang="en-US" sz="1700" kern="1200" dirty="0"/>
            <a:t>Solution : model with and without fish &lt; 62cm</a:t>
          </a:r>
        </a:p>
      </dsp:txBody>
      <dsp:txXfrm>
        <a:off x="4359584" y="4081911"/>
        <a:ext cx="2227716" cy="180466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9B232-0CCD-EA45-8373-748F71E32B73}" type="datetimeFigureOut">
              <a:rPr lang="en-US" smtClean="0"/>
              <a:t>4/6/20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207EC-944A-E74D-8503-F6C3FC26F6F0}" type="slidenum">
              <a:rPr lang="en-US" smtClean="0"/>
              <a:t>‹#›</a:t>
            </a:fld>
            <a:endParaRPr lang="en-US"/>
          </a:p>
        </p:txBody>
      </p:sp>
    </p:spTree>
    <p:extLst>
      <p:ext uri="{BB962C8B-B14F-4D97-AF65-F5344CB8AC3E}">
        <p14:creationId xmlns:p14="http://schemas.microsoft.com/office/powerpoint/2010/main" val="3197906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we would like to acknowledge </a:t>
            </a:r>
            <a:r>
              <a:rPr lang="en-CA" dirty="0">
                <a:latin typeface="Calibri Light" panose="020F0302020204030204" pitchFamily="34" charset="0"/>
                <a:cs typeface="Calibri Light" panose="020F0302020204030204" pitchFamily="34" charset="0"/>
              </a:rPr>
              <a:t>Will Duguid, Katie Innes, Micah </a:t>
            </a:r>
            <a:r>
              <a:rPr lang="en-CA" dirty="0" err="1">
                <a:latin typeface="Calibri Light" panose="020F0302020204030204" pitchFamily="34" charset="0"/>
                <a:cs typeface="Calibri Light" panose="020F0302020204030204" pitchFamily="34" charset="0"/>
              </a:rPr>
              <a:t>Qunidazzi</a:t>
            </a:r>
            <a:r>
              <a:rPr lang="en-CA" dirty="0">
                <a:latin typeface="Calibri Light" panose="020F0302020204030204" pitchFamily="34" charset="0"/>
                <a:cs typeface="Calibri Light" panose="020F0302020204030204" pitchFamily="34" charset="0"/>
              </a:rPr>
              <a:t>, Nick </a:t>
            </a:r>
            <a:r>
              <a:rPr lang="en-CA" dirty="0" err="1">
                <a:latin typeface="Calibri Light" panose="020F0302020204030204" pitchFamily="34" charset="0"/>
                <a:cs typeface="Calibri Light" panose="020F0302020204030204" pitchFamily="34" charset="0"/>
              </a:rPr>
              <a:t>Bohlender</a:t>
            </a:r>
            <a:r>
              <a:rPr lang="en-CA" dirty="0">
                <a:latin typeface="Calibri Light" panose="020F0302020204030204" pitchFamily="34" charset="0"/>
                <a:cs typeface="Calibri Light" panose="020F0302020204030204" pitchFamily="34" charset="0"/>
              </a:rPr>
              <a:t>, and Francis </a:t>
            </a:r>
            <a:r>
              <a:rPr lang="en-CA" dirty="0" err="1">
                <a:latin typeface="Calibri Light" panose="020F0302020204030204" pitchFamily="34" charset="0"/>
                <a:cs typeface="Calibri Light" panose="020F0302020204030204" pitchFamily="34" charset="0"/>
              </a:rPr>
              <a:t>Juanes</a:t>
            </a:r>
            <a:r>
              <a:rPr lang="en-CA" dirty="0">
                <a:latin typeface="Calibri Light" panose="020F0302020204030204" pitchFamily="34" charset="0"/>
                <a:cs typeface="Calibri Light" panose="020F0302020204030204" pitchFamily="34" charset="0"/>
              </a:rPr>
              <a:t> for spearheading and supporting the Adult Salmon Diet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adult Chinook and Coho Salmon Diet Program (</a:t>
            </a:r>
            <a:r>
              <a:rPr lang="en-CA" sz="1200" kern="1200" dirty="0" err="1">
                <a:solidFill>
                  <a:schemeClr val="tx1"/>
                </a:solidFill>
                <a:effectLst/>
                <a:latin typeface="+mn-lt"/>
                <a:ea typeface="+mn-ea"/>
                <a:cs typeface="+mn-cs"/>
              </a:rPr>
              <a:t>Juanes</a:t>
            </a:r>
            <a:r>
              <a:rPr lang="en-CA" sz="1200" kern="1200" dirty="0">
                <a:solidFill>
                  <a:schemeClr val="tx1"/>
                </a:solidFill>
                <a:effectLst/>
                <a:latin typeface="+mn-lt"/>
                <a:ea typeface="+mn-ea"/>
                <a:cs typeface="+mn-cs"/>
              </a:rPr>
              <a:t> Lab) seeks to address basic knowledge gaps in our understanding of what salmon eat in this region by sourcing stomach samples collected by the recreational fishing community.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goal is to gather regional, seasonal and interannual diet data to monitor ecosystem response to environmental change.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207EC-944A-E74D-8503-F6C3FC26F6F0}" type="slidenum">
              <a:rPr lang="en-US" smtClean="0"/>
              <a:t>1</a:t>
            </a:fld>
            <a:endParaRPr lang="en-US"/>
          </a:p>
        </p:txBody>
      </p:sp>
    </p:spTree>
    <p:extLst>
      <p:ext uri="{BB962C8B-B14F-4D97-AF65-F5344CB8AC3E}">
        <p14:creationId xmlns:p14="http://schemas.microsoft.com/office/powerpoint/2010/main" val="1869013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importance and relationship between otolith width/herring size and longitudinal and otolith width/herring size and day of year could be reflecting real ecological patterns related to herring in the Salish Sea.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Herring abundance is reported to be highest along east coast Vancouver Island and near Hornby/Denman Island during peak spawning in mid-March (</a:t>
            </a:r>
            <a:r>
              <a:rPr lang="en-CA" sz="1200" kern="1200" dirty="0" err="1">
                <a:solidFill>
                  <a:schemeClr val="tx1"/>
                </a:solidFill>
                <a:effectLst/>
                <a:latin typeface="+mn-lt"/>
                <a:ea typeface="+mn-ea"/>
                <a:cs typeface="+mn-cs"/>
              </a:rPr>
              <a:t>Therriault</a:t>
            </a:r>
            <a:r>
              <a:rPr lang="en-CA" sz="1200" kern="1200" dirty="0">
                <a:solidFill>
                  <a:schemeClr val="tx1"/>
                </a:solidFill>
                <a:effectLst/>
                <a:latin typeface="+mn-lt"/>
                <a:ea typeface="+mn-ea"/>
                <a:cs typeface="+mn-cs"/>
              </a:rPr>
              <a:t> et al. 2009).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Furthermore, a greater contribution of large herring consumed in western regions followed by the appearance of small juvenile herring entering diets, post-hatching in June may be driving the observed trends with longitude and day of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Although salmon length is a poor predictor of herring size consumed, the overall trend suggests prey size range increases with salmon size which is consistent with findings in other marine predators (Scharf et al. 2000).</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10</a:t>
            </a:fld>
            <a:endParaRPr lang="en-US"/>
          </a:p>
        </p:txBody>
      </p:sp>
    </p:spTree>
    <p:extLst>
      <p:ext uri="{BB962C8B-B14F-4D97-AF65-F5344CB8AC3E}">
        <p14:creationId xmlns:p14="http://schemas.microsoft.com/office/powerpoint/2010/main" val="271438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latin typeface="Calibri Light" panose="020F0302020204030204" pitchFamily="34" charset="0"/>
                <a:cs typeface="Calibri Light" panose="020F0302020204030204" pitchFamily="34" charset="0"/>
              </a:rPr>
              <a:t>Pacific Herring have been found to be the </a:t>
            </a:r>
            <a:r>
              <a:rPr lang="en-CA" sz="1200" kern="1200" dirty="0">
                <a:solidFill>
                  <a:schemeClr val="tx1"/>
                </a:solidFill>
                <a:effectLst/>
                <a:latin typeface="+mn-lt"/>
                <a:ea typeface="+mn-ea"/>
                <a:cs typeface="+mn-cs"/>
              </a:rPr>
              <a:t>dominant fish consumed by Chinook Salmon throughout regions of the Salish Sea, throughout the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For this project we will investigate factors that may be important to the size of herring consumed by Chinook Salmon.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want to know how Chinook size, catch location and time of year in the Salish Sea affect the size of herring prey consumed by Chinook salmon.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hypothesize that herring size will be positively linear with salmon length, collection day of year and latitude. However, a negative linear relationship with longitude may occur because more herring are known to distribute along western Strait of Georgia. Alternatively, a non-linear relationship with longitude is possible if maximum herring size occurs in mid-channel waters.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also expect an interaction between salmon length and latitude, because of higher productivity in northern regions. An interaction between salmon length and longitude is possible if mainland and Vancouver Island stocks differ in size. We expect an interaction between salmon length and day of year as each age class grows.</a:t>
            </a:r>
            <a:r>
              <a:rPr lang="en-CA" dirty="0">
                <a:effectLst/>
              </a:rPr>
              <a:t>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207EC-944A-E74D-8503-F6C3FC26F6F0}" type="slidenum">
              <a:rPr lang="en-US" smtClean="0"/>
              <a:t>2</a:t>
            </a:fld>
            <a:endParaRPr lang="en-US"/>
          </a:p>
        </p:txBody>
      </p:sp>
    </p:spTree>
    <p:extLst>
      <p:ext uri="{BB962C8B-B14F-4D97-AF65-F5344CB8AC3E}">
        <p14:creationId xmlns:p14="http://schemas.microsoft.com/office/powerpoint/2010/main" val="811748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will be assessing the relationship between herring size consumed by Chinook Salmon in the Salish Sea over the 2018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size of herring is estimated using otolith width (mm) measurements. Otoliths are paired aragonitic structures that grow inside the cranium of most teleost fishes like the rings of a tree. They are commonly used by fisheries scientists to assess growth trajectories, age and even migration patterns of individual fish. Previous work in our lab has found a positive, linear relationship between otolith width (mm) and length (mm) of herring from this dataset, and therefore we will use averaged left and right otolith width (mm) measurements from individual herring as a proxy for herring size in this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will model the response of otolith width to associated salmon catch data recorded by each angler and linked to each stomach sample. Explanatory variables include salmon catch day in the 2018 year, salmon length, longitude and latitude.</a:t>
            </a:r>
          </a:p>
          <a:p>
            <a:endParaRPr lang="en-US" dirty="0"/>
          </a:p>
          <a:p>
            <a:r>
              <a:rPr lang="en-US" dirty="0"/>
              <a:t>We will only look at Chinook Salmon collected in the Canadian Salish Sea during the 2018 year.</a:t>
            </a:r>
          </a:p>
        </p:txBody>
      </p:sp>
      <p:sp>
        <p:nvSpPr>
          <p:cNvPr id="4" name="Slide Number Placeholder 3"/>
          <p:cNvSpPr>
            <a:spLocks noGrp="1"/>
          </p:cNvSpPr>
          <p:nvPr>
            <p:ph type="sldNum" sz="quarter" idx="5"/>
          </p:nvPr>
        </p:nvSpPr>
        <p:spPr/>
        <p:txBody>
          <a:bodyPr/>
          <a:lstStyle/>
          <a:p>
            <a:fld id="{0B1207EC-944A-E74D-8503-F6C3FC26F6F0}" type="slidenum">
              <a:rPr lang="en-US" smtClean="0"/>
              <a:t>3</a:t>
            </a:fld>
            <a:endParaRPr lang="en-US"/>
          </a:p>
        </p:txBody>
      </p:sp>
    </p:spTree>
    <p:extLst>
      <p:ext uri="{BB962C8B-B14F-4D97-AF65-F5344CB8AC3E}">
        <p14:creationId xmlns:p14="http://schemas.microsoft.com/office/powerpoint/2010/main" val="244140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AIC to compare candidate linear mixed-effects models fit with maximum likelihood estimation.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 </a:t>
            </a:r>
            <a:r>
              <a:rPr lang="en-CA" sz="1200" kern="1200" dirty="0">
                <a:solidFill>
                  <a:schemeClr val="tx1"/>
                </a:solidFill>
                <a:effectLst/>
                <a:latin typeface="+mn-lt"/>
                <a:ea typeface="+mn-ea"/>
                <a:cs typeface="+mn-cs"/>
              </a:rPr>
              <a:t>included a random intercept corresponding to individual salmon (salmon id) to avoid autocorrelation from non-independence of multiple herring that may occur in a single salmon or experimental unit. It is likely that multiple herring in one stomach have similar sizes if they travel in the same school targeted by an individual salmon. Also, salmon id had greater than 10 levels suggested by </a:t>
            </a:r>
            <a:r>
              <a:rPr lang="en-CA" sz="1200" kern="1200" dirty="0" err="1">
                <a:solidFill>
                  <a:schemeClr val="tx1"/>
                </a:solidFill>
                <a:effectLst/>
                <a:latin typeface="+mn-lt"/>
                <a:ea typeface="+mn-ea"/>
                <a:cs typeface="+mn-cs"/>
              </a:rPr>
              <a:t>Zuur</a:t>
            </a:r>
            <a:r>
              <a:rPr lang="en-CA" sz="1200" kern="1200" dirty="0">
                <a:solidFill>
                  <a:schemeClr val="tx1"/>
                </a:solidFill>
                <a:effectLst/>
                <a:latin typeface="+mn-lt"/>
                <a:ea typeface="+mn-ea"/>
                <a:cs typeface="+mn-cs"/>
              </a:rPr>
              <a:t> et al. (2007) to be suitable characteristics of a random intercept.</a:t>
            </a:r>
          </a:p>
          <a:p>
            <a:endParaRPr lang="en-US" dirty="0"/>
          </a:p>
          <a:p>
            <a:r>
              <a:rPr lang="en-US" dirty="0"/>
              <a:t>We used a linear mixed-effects model as our response variable, otolith width (mm), was normally distributed and explanatory variables show few missing values or outliers.</a:t>
            </a:r>
          </a:p>
          <a:p>
            <a:endParaRPr lang="en-US" dirty="0"/>
          </a:p>
          <a:p>
            <a:r>
              <a:rPr lang="en-US" dirty="0"/>
              <a:t>We chose AIC </a:t>
            </a:r>
            <a:r>
              <a:rPr lang="en-CA" sz="1200" kern="1200" dirty="0">
                <a:solidFill>
                  <a:schemeClr val="tx1"/>
                </a:solidFill>
                <a:effectLst/>
                <a:latin typeface="+mn-lt"/>
                <a:ea typeface="+mn-ea"/>
                <a:cs typeface="+mn-cs"/>
              </a:rPr>
              <a:t>because it is flexible when comparing complex, non-nested models with parameters estimated from ecological field studies. AIC is also commonly used in ecosystem studies where parameter estimates are relatively imprecise. We accept that the optimal AIC model may be selected over the true model, given the current sample size and our ecological understanding of the system.</a:t>
            </a:r>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4</a:t>
            </a:fld>
            <a:endParaRPr lang="en-US"/>
          </a:p>
        </p:txBody>
      </p:sp>
    </p:spTree>
    <p:extLst>
      <p:ext uri="{BB962C8B-B14F-4D97-AF65-F5344CB8AC3E}">
        <p14:creationId xmlns:p14="http://schemas.microsoft.com/office/powerpoint/2010/main" val="340181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AIC shows that model 11 and 6 best explain variation in otolith width/herring size. Although, the first X models have similar delta AIC values and weights.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One thing to note is that model 11 and 6 are very similar in structure and include collection day of year and longitude. The only difference being that model 11 also includes salmon length.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One thing to consider is that these AIC results only pick the simplest model out of the set of candidate models that we decided to compare based on our understanding of the ecosystem.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5</a:t>
            </a:fld>
            <a:endParaRPr lang="en-US"/>
          </a:p>
        </p:txBody>
      </p:sp>
    </p:spTree>
    <p:extLst>
      <p:ext uri="{BB962C8B-B14F-4D97-AF65-F5344CB8AC3E}">
        <p14:creationId xmlns:p14="http://schemas.microsoft.com/office/powerpoint/2010/main" val="3860927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Model 11 and 6 coefficient plots show that longitude and day of year have a small, negative relationship with otolith and therefore are useful predictors since the confidence intervals do not overlap with zero.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However, salmon length is not a useful predictor as the confidence interval overlaps with zero. Although, salmon length does have a small positive relationship with otolith width.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207EC-944A-E74D-8503-F6C3FC26F6F0}" type="slidenum">
              <a:rPr lang="en-US" smtClean="0"/>
              <a:t>6</a:t>
            </a:fld>
            <a:endParaRPr lang="en-US"/>
          </a:p>
        </p:txBody>
      </p:sp>
    </p:spTree>
    <p:extLst>
      <p:ext uri="{BB962C8B-B14F-4D97-AF65-F5344CB8AC3E}">
        <p14:creationId xmlns:p14="http://schemas.microsoft.com/office/powerpoint/2010/main" val="3738067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results generally support our hypothesis for a positive relationship between otolith width versus salmon length and negative linear relationship with longitude.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However, the negative relationship between otolith width and collection day contradict our hypothesis of a positive relationship between these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Interestingly, longitude better describes otolith width compared to latitude.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Therefore, we conclude that longitude and collection day of year are the best explanatory variables (tested in this statistical exercise) that describe the variation in herring size consumed by Chinook Salmon in the Salish Sea in 2018.</a:t>
            </a: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7</a:t>
            </a:fld>
            <a:endParaRPr lang="en-US"/>
          </a:p>
        </p:txBody>
      </p:sp>
    </p:spTree>
    <p:extLst>
      <p:ext uri="{BB962C8B-B14F-4D97-AF65-F5344CB8AC3E}">
        <p14:creationId xmlns:p14="http://schemas.microsoft.com/office/powerpoint/2010/main" val="509343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Both models overpredict otolith width between longitude -124.0 to -125.0.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Both model overpredict otolith width between 0 to 50 days and underpredict otolith width between 125 to 175 days.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Model 11 overpredicts for salmon between 40 cm to 60 cm.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Overall, Model 11 and 6 does not fit the data well and residual plots suggest that there are violations of linear model assumptions.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8</a:t>
            </a:fld>
            <a:endParaRPr lang="en-US"/>
          </a:p>
        </p:txBody>
      </p:sp>
    </p:spTree>
    <p:extLst>
      <p:ext uri="{BB962C8B-B14F-4D97-AF65-F5344CB8AC3E}">
        <p14:creationId xmlns:p14="http://schemas.microsoft.com/office/powerpoint/2010/main" val="602934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limitations of these models are that longitude is not necessarily capturing east-west patterns from shallow to deep water, but rather the spatial size distribution of herring in westerly regions near Comox Valley and easterly regions near San Juan Islands.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If we model capture location as a categorical variable instead of a continuous longitude, this will allow us to interpret regional patterns better.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Another limitation is that otolith width versus collection day may represent two or more herring age classes that are available to salmon.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If we model these age classes separately, we may see that a different set of factors are better for explaining variation in otolith width/herring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Alternatively, we could model herring size as a quadratic relationship.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 third limitation is that otolith width versus salmon length shows few salmon below 62cm in addition to model overprediction in this range. This could be due to gape limitation or size restrictions &gt;62cm for recreational catch.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may want to generate models with and without fish &lt;62cm to determine whether omitting this subset is justified and changes our result.</a:t>
            </a: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9</a:t>
            </a:fld>
            <a:endParaRPr lang="en-US"/>
          </a:p>
        </p:txBody>
      </p:sp>
    </p:spTree>
    <p:extLst>
      <p:ext uri="{BB962C8B-B14F-4D97-AF65-F5344CB8AC3E}">
        <p14:creationId xmlns:p14="http://schemas.microsoft.com/office/powerpoint/2010/main" val="404611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105818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112459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468345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920742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418906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52D604-0742-9243-810E-1096192DBA15}" type="datetimeFigureOut">
              <a:rPr lang="en-US" smtClean="0"/>
              <a:t>4/6/20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36241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52D604-0742-9243-810E-1096192DBA15}" type="datetimeFigureOut">
              <a:rPr lang="en-US" smtClean="0"/>
              <a:t>4/6/20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22990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52D604-0742-9243-810E-1096192DBA15}" type="datetimeFigureOut">
              <a:rPr lang="en-US" smtClean="0"/>
              <a:t>4/6/20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209205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2D604-0742-9243-810E-1096192DBA15}" type="datetimeFigureOut">
              <a:rPr lang="en-US" smtClean="0"/>
              <a:t>4/6/20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238005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52D604-0742-9243-810E-1096192DBA15}" type="datetimeFigureOut">
              <a:rPr lang="en-US" smtClean="0"/>
              <a:t>4/6/20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1698218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52D604-0742-9243-810E-1096192DBA15}" type="datetimeFigureOut">
              <a:rPr lang="en-US" smtClean="0"/>
              <a:t>4/6/20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119850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2D604-0742-9243-810E-1096192DBA15}" type="datetimeFigureOut">
              <a:rPr lang="en-US" smtClean="0"/>
              <a:t>4/6/20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45EF1-5A01-7642-A410-89E6A09F0A89}" type="slidenum">
              <a:rPr lang="en-US" smtClean="0"/>
              <a:t>‹#›</a:t>
            </a:fld>
            <a:endParaRPr lang="en-US"/>
          </a:p>
        </p:txBody>
      </p:sp>
    </p:spTree>
    <p:extLst>
      <p:ext uri="{BB962C8B-B14F-4D97-AF65-F5344CB8AC3E}">
        <p14:creationId xmlns:p14="http://schemas.microsoft.com/office/powerpoint/2010/main" val="1325492006"/>
      </p:ext>
    </p:extLst>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CD56EF-C542-FE41-81F4-1205B0D564FC}"/>
              </a:ext>
            </a:extLst>
          </p:cNvPr>
          <p:cNvPicPr>
            <a:picLocks noChangeAspect="1"/>
          </p:cNvPicPr>
          <p:nvPr/>
        </p:nvPicPr>
        <p:blipFill rotWithShape="1">
          <a:blip r:embed="rId3">
            <a:extLst>
              <a:ext uri="{28A0092B-C50C-407E-A947-70E740481C1C}">
                <a14:useLocalDpi xmlns:a14="http://schemas.microsoft.com/office/drawing/2010/main" val="0"/>
              </a:ext>
            </a:extLst>
          </a:blip>
          <a:srcRect l="9039" t="14207" r="13439" b="335"/>
          <a:stretch/>
        </p:blipFill>
        <p:spPr>
          <a:xfrm rot="16200000">
            <a:off x="4141999" y="-418823"/>
            <a:ext cx="3889531" cy="7622621"/>
          </a:xfrm>
          <a:prstGeom prst="rect">
            <a:avLst/>
          </a:prstGeom>
        </p:spPr>
      </p:pic>
      <p:pic>
        <p:nvPicPr>
          <p:cNvPr id="5" name="Picture 4">
            <a:extLst>
              <a:ext uri="{FF2B5EF4-FFF2-40B4-BE49-F238E27FC236}">
                <a16:creationId xmlns:a16="http://schemas.microsoft.com/office/drawing/2014/main" id="{35B41FAD-2780-8B4E-AE81-A42197BED522}"/>
              </a:ext>
            </a:extLst>
          </p:cNvPr>
          <p:cNvPicPr>
            <a:picLocks noChangeAspect="1"/>
          </p:cNvPicPr>
          <p:nvPr/>
        </p:nvPicPr>
        <p:blipFill>
          <a:blip r:embed="rId4"/>
          <a:stretch>
            <a:fillRect/>
          </a:stretch>
        </p:blipFill>
        <p:spPr>
          <a:xfrm>
            <a:off x="8120040" y="5601000"/>
            <a:ext cx="1787272" cy="949284"/>
          </a:xfrm>
          <a:prstGeom prst="rect">
            <a:avLst/>
          </a:prstGeom>
        </p:spPr>
      </p:pic>
      <p:sp>
        <p:nvSpPr>
          <p:cNvPr id="7" name="Title 6">
            <a:extLst>
              <a:ext uri="{FF2B5EF4-FFF2-40B4-BE49-F238E27FC236}">
                <a16:creationId xmlns:a16="http://schemas.microsoft.com/office/drawing/2014/main" id="{74D25B2C-4F58-BF4B-B6E4-01542DD34BCA}"/>
              </a:ext>
            </a:extLst>
          </p:cNvPr>
          <p:cNvSpPr>
            <a:spLocks noGrp="1"/>
          </p:cNvSpPr>
          <p:nvPr>
            <p:ph type="title"/>
          </p:nvPr>
        </p:nvSpPr>
        <p:spPr>
          <a:xfrm>
            <a:off x="838200" y="82601"/>
            <a:ext cx="10515600" cy="1325563"/>
          </a:xfrm>
        </p:spPr>
        <p:txBody>
          <a:bodyPr>
            <a:normAutofit/>
          </a:bodyPr>
          <a:lstStyle/>
          <a:p>
            <a:pPr algn="ctr"/>
            <a:r>
              <a:rPr lang="en-US" sz="4800" dirty="0"/>
              <a:t>Adult Salmon Diet Program</a:t>
            </a:r>
          </a:p>
        </p:txBody>
      </p:sp>
      <p:sp>
        <p:nvSpPr>
          <p:cNvPr id="11" name="Content Placeholder 10">
            <a:extLst>
              <a:ext uri="{FF2B5EF4-FFF2-40B4-BE49-F238E27FC236}">
                <a16:creationId xmlns:a16="http://schemas.microsoft.com/office/drawing/2014/main" id="{18C7ECAD-E52F-A64C-A893-CE9ADC7BD0A9}"/>
              </a:ext>
            </a:extLst>
          </p:cNvPr>
          <p:cNvSpPr>
            <a:spLocks noGrp="1"/>
          </p:cNvSpPr>
          <p:nvPr>
            <p:ph idx="1"/>
          </p:nvPr>
        </p:nvSpPr>
        <p:spPr>
          <a:xfrm>
            <a:off x="2284688" y="5392620"/>
            <a:ext cx="10515600" cy="1325563"/>
          </a:xfrm>
        </p:spPr>
        <p:txBody>
          <a:bodyPr>
            <a:normAutofit/>
          </a:bodyPr>
          <a:lstStyle/>
          <a:p>
            <a:pPr marL="0" indent="0">
              <a:buNone/>
            </a:pPr>
            <a:r>
              <a:rPr lang="en-US" sz="2400" dirty="0"/>
              <a:t>ES 482/582 Data Project (</a:t>
            </a:r>
            <a:r>
              <a:rPr lang="en-US" sz="2400" dirty="0" err="1"/>
              <a:t>UVic</a:t>
            </a:r>
            <a:r>
              <a:rPr lang="en-US" sz="2400" dirty="0"/>
              <a:t>)</a:t>
            </a:r>
            <a:br>
              <a:rPr lang="en-US" sz="2400" dirty="0"/>
            </a:br>
            <a:r>
              <a:rPr lang="en-US" sz="2400" dirty="0"/>
              <a:t>By Rebecca Hansen and Jessica </a:t>
            </a:r>
            <a:r>
              <a:rPr lang="en-US" sz="2400" dirty="0" err="1"/>
              <a:t>Qualley</a:t>
            </a:r>
            <a:br>
              <a:rPr lang="en-US" sz="2400" dirty="0"/>
            </a:br>
            <a:r>
              <a:rPr lang="en-US" sz="2400" dirty="0"/>
              <a:t>April 3, 2020</a:t>
            </a:r>
          </a:p>
        </p:txBody>
      </p:sp>
      <p:sp>
        <p:nvSpPr>
          <p:cNvPr id="2" name="TextBox 1">
            <a:extLst>
              <a:ext uri="{FF2B5EF4-FFF2-40B4-BE49-F238E27FC236}">
                <a16:creationId xmlns:a16="http://schemas.microsoft.com/office/drawing/2014/main" id="{CCB850D5-60F0-A544-A783-A80F8FF12702}"/>
              </a:ext>
            </a:extLst>
          </p:cNvPr>
          <p:cNvSpPr txBox="1"/>
          <p:nvPr/>
        </p:nvSpPr>
        <p:spPr>
          <a:xfrm>
            <a:off x="1024569" y="385590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34210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6FC29-4DE0-2945-8D76-00CE391102A3}"/>
              </a:ext>
            </a:extLst>
          </p:cNvPr>
          <p:cNvSpPr>
            <a:spLocks noGrp="1"/>
          </p:cNvSpPr>
          <p:nvPr>
            <p:ph type="title"/>
          </p:nvPr>
        </p:nvSpPr>
        <p:spPr>
          <a:xfrm>
            <a:off x="686834" y="1153572"/>
            <a:ext cx="3200400" cy="4461163"/>
          </a:xfrm>
        </p:spPr>
        <p:txBody>
          <a:bodyPr>
            <a:normAutofit/>
          </a:bodyPr>
          <a:lstStyle/>
          <a:p>
            <a:r>
              <a:rPr lang="en-US">
                <a:solidFill>
                  <a:srgbClr val="FFFFFF"/>
                </a:solidFill>
              </a:rPr>
              <a:t>Discussion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5C8EA41-AC53-CD4C-9EA9-0760B2BBB009}"/>
              </a:ext>
            </a:extLst>
          </p:cNvPr>
          <p:cNvSpPr>
            <a:spLocks noGrp="1"/>
          </p:cNvSpPr>
          <p:nvPr>
            <p:ph idx="1"/>
          </p:nvPr>
        </p:nvSpPr>
        <p:spPr>
          <a:xfrm>
            <a:off x="4447308" y="591344"/>
            <a:ext cx="6906491" cy="5585619"/>
          </a:xfrm>
        </p:spPr>
        <p:txBody>
          <a:bodyPr anchor="ctr">
            <a:normAutofit/>
          </a:bodyPr>
          <a:lstStyle/>
          <a:p>
            <a:pPr marL="0" indent="0">
              <a:buNone/>
            </a:pPr>
            <a:r>
              <a:rPr lang="en-US" dirty="0"/>
              <a:t>The importance </a:t>
            </a:r>
            <a:r>
              <a:rPr lang="en-US" dirty="0">
                <a:solidFill>
                  <a:srgbClr val="FF0000"/>
                </a:solidFill>
              </a:rPr>
              <a:t>longitude</a:t>
            </a:r>
            <a:r>
              <a:rPr lang="en-US" dirty="0"/>
              <a:t> and </a:t>
            </a:r>
            <a:r>
              <a:rPr lang="en-US" dirty="0">
                <a:solidFill>
                  <a:srgbClr val="FF0000"/>
                </a:solidFill>
              </a:rPr>
              <a:t>day of year </a:t>
            </a:r>
            <a:r>
              <a:rPr lang="en-US" dirty="0"/>
              <a:t>for explaining variation in herring size may reflect:</a:t>
            </a:r>
          </a:p>
          <a:p>
            <a:endParaRPr lang="en-US" sz="2200" dirty="0"/>
          </a:p>
          <a:p>
            <a:pPr marL="514350" indent="-514350">
              <a:buAutoNum type="arabicPeriod"/>
            </a:pPr>
            <a:r>
              <a:rPr lang="en-US" sz="2200" dirty="0"/>
              <a:t>High herring abundance observed along east coast Vancouver Island</a:t>
            </a:r>
          </a:p>
          <a:p>
            <a:pPr marL="514350" indent="-514350">
              <a:buAutoNum type="arabicPeriod"/>
            </a:pPr>
            <a:r>
              <a:rPr lang="en-US" sz="2200" dirty="0"/>
              <a:t>High abundance of large herring near Hornby/Denman Island during spring spawning</a:t>
            </a:r>
          </a:p>
          <a:p>
            <a:pPr marL="514350" indent="-514350">
              <a:buAutoNum type="arabicPeriod"/>
            </a:pPr>
            <a:r>
              <a:rPr lang="en-US" sz="2200" dirty="0"/>
              <a:t>Small, young-of-the-year juvenile herring in June diets</a:t>
            </a:r>
          </a:p>
          <a:p>
            <a:pPr marL="514350" indent="-514350">
              <a:buAutoNum type="arabicPeriod"/>
            </a:pPr>
            <a:endParaRPr lang="en-US" sz="2200" dirty="0"/>
          </a:p>
          <a:p>
            <a:pPr marL="0" indent="0">
              <a:buNone/>
            </a:pPr>
            <a:r>
              <a:rPr lang="en-US" sz="2200" dirty="0"/>
              <a:t>Salmon length?</a:t>
            </a:r>
          </a:p>
          <a:p>
            <a:pPr marL="0" indent="0">
              <a:buNone/>
            </a:pPr>
            <a:r>
              <a:rPr lang="en-US" sz="2200" dirty="0"/>
              <a:t>Not important predictor but…</a:t>
            </a:r>
          </a:p>
          <a:p>
            <a:pPr marL="0" indent="0">
              <a:buNone/>
            </a:pPr>
            <a:r>
              <a:rPr lang="en-US" sz="2200" dirty="0"/>
              <a:t>Increasing prey size with increasing predator size is consistent with other studies</a:t>
            </a:r>
          </a:p>
          <a:p>
            <a:pPr marL="514350" indent="-514350">
              <a:buAutoNum type="arabicPeriod"/>
            </a:pPr>
            <a:endParaRPr lang="en-US" sz="2200" dirty="0"/>
          </a:p>
          <a:p>
            <a:pPr marL="514350" indent="-514350">
              <a:buAutoNum type="arabicPeriod"/>
            </a:pPr>
            <a:endParaRPr lang="en-US" sz="2200" dirty="0"/>
          </a:p>
        </p:txBody>
      </p:sp>
    </p:spTree>
    <p:extLst>
      <p:ext uri="{BB962C8B-B14F-4D97-AF65-F5344CB8AC3E}">
        <p14:creationId xmlns:p14="http://schemas.microsoft.com/office/powerpoint/2010/main" val="3638490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13EC-885D-48FC-97AF-EA861EA43DDB}"/>
              </a:ext>
            </a:extLst>
          </p:cNvPr>
          <p:cNvSpPr>
            <a:spLocks noGrp="1"/>
          </p:cNvSpPr>
          <p:nvPr>
            <p:ph type="title"/>
          </p:nvPr>
        </p:nvSpPr>
        <p:spPr/>
        <p:txBody>
          <a:bodyPr/>
          <a:lstStyle/>
          <a:p>
            <a:r>
              <a:rPr lang="en-CA" dirty="0"/>
              <a:t>Checklist</a:t>
            </a:r>
          </a:p>
        </p:txBody>
      </p:sp>
      <p:sp>
        <p:nvSpPr>
          <p:cNvPr id="3" name="Content Placeholder 2">
            <a:extLst>
              <a:ext uri="{FF2B5EF4-FFF2-40B4-BE49-F238E27FC236}">
                <a16:creationId xmlns:a16="http://schemas.microsoft.com/office/drawing/2014/main" id="{83895A00-7982-4E95-82C2-C49F273FBD45}"/>
              </a:ext>
            </a:extLst>
          </p:cNvPr>
          <p:cNvSpPr>
            <a:spLocks noGrp="1"/>
          </p:cNvSpPr>
          <p:nvPr>
            <p:ph idx="1"/>
          </p:nvPr>
        </p:nvSpPr>
        <p:spPr/>
        <p:txBody>
          <a:bodyPr/>
          <a:lstStyle/>
          <a:p>
            <a:r>
              <a:rPr lang="en-CA" dirty="0"/>
              <a:t>PDF file</a:t>
            </a:r>
          </a:p>
          <a:p>
            <a:r>
              <a:rPr lang="en-CA" dirty="0"/>
              <a:t>10 slides max</a:t>
            </a:r>
          </a:p>
          <a:p>
            <a:r>
              <a:rPr lang="en-CA" dirty="0"/>
              <a:t>2 slides of plots min</a:t>
            </a:r>
          </a:p>
          <a:p>
            <a:r>
              <a:rPr lang="en-CA" dirty="0"/>
              <a:t>Complete sentences</a:t>
            </a:r>
          </a:p>
        </p:txBody>
      </p:sp>
    </p:spTree>
    <p:extLst>
      <p:ext uri="{BB962C8B-B14F-4D97-AF65-F5344CB8AC3E}">
        <p14:creationId xmlns:p14="http://schemas.microsoft.com/office/powerpoint/2010/main" val="189472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FE687-2C9E-AE41-B3DB-AA057D8176E0}"/>
              </a:ext>
            </a:extLst>
          </p:cNvPr>
          <p:cNvSpPr>
            <a:spLocks noGrp="1"/>
          </p:cNvSpPr>
          <p:nvPr>
            <p:ph idx="1"/>
          </p:nvPr>
        </p:nvSpPr>
        <p:spPr>
          <a:xfrm>
            <a:off x="1281630" y="-242371"/>
            <a:ext cx="10289754" cy="1292090"/>
          </a:xfrm>
        </p:spPr>
        <p:txBody>
          <a:bodyPr>
            <a:noAutofit/>
          </a:bodyPr>
          <a:lstStyle/>
          <a:p>
            <a:pPr marL="0" lvl="0" indent="0">
              <a:spcBef>
                <a:spcPts val="0"/>
              </a:spcBef>
              <a:spcAft>
                <a:spcPts val="600"/>
              </a:spcAft>
              <a:buNone/>
              <a:defRPr/>
            </a:pPr>
            <a:endParaRPr lang="en-CA" sz="4000" dirty="0">
              <a:solidFill>
                <a:srgbClr val="FFC000"/>
              </a:solidFill>
            </a:endParaRPr>
          </a:p>
          <a:p>
            <a:pPr marL="0" indent="0">
              <a:spcBef>
                <a:spcPts val="0"/>
              </a:spcBef>
              <a:spcAft>
                <a:spcPts val="600"/>
              </a:spcAft>
              <a:buNone/>
              <a:defRPr/>
            </a:pPr>
            <a:r>
              <a:rPr lang="en-CA" sz="4000" dirty="0">
                <a:solidFill>
                  <a:srgbClr val="FFC000"/>
                </a:solidFill>
              </a:rPr>
              <a:t>How does Chinook size, catch location and time of year in the Salish Sea affect the size of herring prey consumed by Chinook salmon?</a:t>
            </a:r>
          </a:p>
          <a:p>
            <a:pPr marL="0" lvl="0" indent="0">
              <a:spcBef>
                <a:spcPts val="0"/>
              </a:spcBef>
              <a:spcAft>
                <a:spcPts val="600"/>
              </a:spcAft>
              <a:buNone/>
              <a:defRPr/>
            </a:pPr>
            <a:endParaRPr lang="en-US" sz="4000" dirty="0">
              <a:solidFill>
                <a:srgbClr val="FFC000"/>
              </a:solidFill>
            </a:endParaRPr>
          </a:p>
          <a:p>
            <a:pPr marL="0" lvl="0" indent="0">
              <a:spcBef>
                <a:spcPts val="0"/>
              </a:spcBef>
              <a:spcAft>
                <a:spcPts val="600"/>
              </a:spcAft>
              <a:buNone/>
              <a:defRPr/>
            </a:pPr>
            <a:endParaRPr lang="en-US" sz="4000" dirty="0">
              <a:solidFill>
                <a:srgbClr val="FFC000"/>
              </a:solidFill>
            </a:endParaRPr>
          </a:p>
          <a:p>
            <a:pPr marL="0" lvl="0" indent="0">
              <a:spcBef>
                <a:spcPts val="0"/>
              </a:spcBef>
              <a:spcAft>
                <a:spcPts val="600"/>
              </a:spcAft>
              <a:buNone/>
              <a:defRPr/>
            </a:pPr>
            <a:endParaRPr lang="en-US" sz="4000" dirty="0">
              <a:solidFill>
                <a:srgbClr val="FFC000"/>
              </a:solidFill>
            </a:endParaRPr>
          </a:p>
        </p:txBody>
      </p:sp>
      <p:graphicFrame>
        <p:nvGraphicFramePr>
          <p:cNvPr id="5" name="Table 4">
            <a:extLst>
              <a:ext uri="{FF2B5EF4-FFF2-40B4-BE49-F238E27FC236}">
                <a16:creationId xmlns:a16="http://schemas.microsoft.com/office/drawing/2014/main" id="{1C62167C-B3D4-254E-AF82-BABD1947FCE1}"/>
              </a:ext>
            </a:extLst>
          </p:cNvPr>
          <p:cNvGraphicFramePr>
            <a:graphicFrameLocks noGrp="1"/>
          </p:cNvGraphicFramePr>
          <p:nvPr>
            <p:extLst>
              <p:ext uri="{D42A27DB-BD31-4B8C-83A1-F6EECF244321}">
                <p14:modId xmlns:p14="http://schemas.microsoft.com/office/powerpoint/2010/main" val="3047246236"/>
              </p:ext>
            </p:extLst>
          </p:nvPr>
        </p:nvGraphicFramePr>
        <p:xfrm>
          <a:off x="1024569" y="2622009"/>
          <a:ext cx="5600241" cy="3091148"/>
        </p:xfrm>
        <a:graphic>
          <a:graphicData uri="http://schemas.openxmlformats.org/drawingml/2006/table">
            <a:tbl>
              <a:tblPr firstRow="1" bandRow="1">
                <a:tableStyleId>{5940675A-B579-460E-94D1-54222C63F5DA}</a:tableStyleId>
              </a:tblPr>
              <a:tblGrid>
                <a:gridCol w="3398495">
                  <a:extLst>
                    <a:ext uri="{9D8B030D-6E8A-4147-A177-3AD203B41FA5}">
                      <a16:colId xmlns:a16="http://schemas.microsoft.com/office/drawing/2014/main" val="3899611520"/>
                    </a:ext>
                  </a:extLst>
                </a:gridCol>
                <a:gridCol w="2201746">
                  <a:extLst>
                    <a:ext uri="{9D8B030D-6E8A-4147-A177-3AD203B41FA5}">
                      <a16:colId xmlns:a16="http://schemas.microsoft.com/office/drawing/2014/main" val="2787339403"/>
                    </a:ext>
                  </a:extLst>
                </a:gridCol>
              </a:tblGrid>
              <a:tr h="772787">
                <a:tc>
                  <a:txBody>
                    <a:bodyPr/>
                    <a:lstStyle/>
                    <a:p>
                      <a:r>
                        <a:rPr lang="en-US" sz="2000" b="1" dirty="0"/>
                        <a:t>Response vs. Explanatory Variable</a:t>
                      </a:r>
                    </a:p>
                  </a:txBody>
                  <a:tcPr marL="104431" marR="104431" marT="52215" marB="52215">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1" dirty="0"/>
                        <a:t>Hypotheses</a:t>
                      </a:r>
                    </a:p>
                  </a:txBody>
                  <a:tcPr marL="104431" marR="104431" marT="52215" marB="52215">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7708660"/>
                  </a:ext>
                </a:extLst>
              </a:tr>
              <a:tr h="772787">
                <a:tc>
                  <a:txBody>
                    <a:bodyPr/>
                    <a:lstStyle/>
                    <a:p>
                      <a:r>
                        <a:rPr lang="en-US" sz="2000" dirty="0"/>
                        <a:t>Herring size vs. salmon length </a:t>
                      </a:r>
                    </a:p>
                  </a:txBody>
                  <a:tcPr marL="104431" marR="104431" marT="52215" marB="52215">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positive, linear</a:t>
                      </a:r>
                    </a:p>
                  </a:txBody>
                  <a:tcPr marL="104431" marR="104431" marT="52215" marB="52215">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8546890"/>
                  </a:ext>
                </a:extLst>
              </a:tr>
              <a:tr h="772787">
                <a:tc>
                  <a:txBody>
                    <a:bodyPr/>
                    <a:lstStyle/>
                    <a:p>
                      <a:r>
                        <a:rPr lang="en-US" sz="2000" dirty="0"/>
                        <a:t>Herring size vs. collection day of year </a:t>
                      </a:r>
                    </a:p>
                  </a:txBody>
                  <a:tcPr marL="104431" marR="104431" marT="52215" marB="52215">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positive, linear</a:t>
                      </a:r>
                    </a:p>
                  </a:txBody>
                  <a:tcPr marL="104431" marR="104431" marT="52215" marB="52215">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0886165"/>
                  </a:ext>
                </a:extLst>
              </a:tr>
              <a:tr h="772787">
                <a:tc>
                  <a:txBody>
                    <a:bodyPr/>
                    <a:lstStyle/>
                    <a:p>
                      <a:r>
                        <a:rPr lang="en-US" sz="2000" dirty="0"/>
                        <a:t>Herring size vs. longitude </a:t>
                      </a:r>
                    </a:p>
                  </a:txBody>
                  <a:tcPr marL="104431" marR="104431" marT="52215" marB="52215">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negative, linear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nonlinear</a:t>
                      </a:r>
                    </a:p>
                  </a:txBody>
                  <a:tcPr marL="104431" marR="104431" marT="52215" marB="52215">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82184625"/>
                  </a:ext>
                </a:extLst>
              </a:tr>
            </a:tbl>
          </a:graphicData>
        </a:graphic>
      </p:graphicFrame>
      <p:graphicFrame>
        <p:nvGraphicFramePr>
          <p:cNvPr id="4" name="Table 3">
            <a:extLst>
              <a:ext uri="{FF2B5EF4-FFF2-40B4-BE49-F238E27FC236}">
                <a16:creationId xmlns:a16="http://schemas.microsoft.com/office/drawing/2014/main" id="{CD156AEE-E7D7-D14E-89F0-5249FA54708B}"/>
              </a:ext>
            </a:extLst>
          </p:cNvPr>
          <p:cNvGraphicFramePr>
            <a:graphicFrameLocks noGrp="1"/>
          </p:cNvGraphicFramePr>
          <p:nvPr>
            <p:extLst>
              <p:ext uri="{D42A27DB-BD31-4B8C-83A1-F6EECF244321}">
                <p14:modId xmlns:p14="http://schemas.microsoft.com/office/powerpoint/2010/main" val="1136610972"/>
              </p:ext>
            </p:extLst>
          </p:nvPr>
        </p:nvGraphicFramePr>
        <p:xfrm>
          <a:off x="7253995" y="3000157"/>
          <a:ext cx="4064000" cy="158496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036605424"/>
                    </a:ext>
                  </a:extLst>
                </a:gridCol>
              </a:tblGrid>
              <a:tr h="370840">
                <a:tc>
                  <a:txBody>
                    <a:bodyPr/>
                    <a:lstStyle/>
                    <a:p>
                      <a:pPr algn="ctr"/>
                      <a:r>
                        <a:rPr lang="en-US" sz="2000" b="1" dirty="0"/>
                        <a:t>Interactions</a:t>
                      </a: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91426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Salmon length : latitude</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56461727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Salmon length : longitude</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195421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Salmon length : collection day of year</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64709612"/>
                  </a:ext>
                </a:extLst>
              </a:tr>
            </a:tbl>
          </a:graphicData>
        </a:graphic>
      </p:graphicFrame>
    </p:spTree>
    <p:extLst>
      <p:ext uri="{BB962C8B-B14F-4D97-AF65-F5344CB8AC3E}">
        <p14:creationId xmlns:p14="http://schemas.microsoft.com/office/powerpoint/2010/main" val="1782020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AB2C-76D9-5E41-96F9-AD241258A499}"/>
              </a:ext>
            </a:extLst>
          </p:cNvPr>
          <p:cNvSpPr>
            <a:spLocks noGrp="1"/>
          </p:cNvSpPr>
          <p:nvPr>
            <p:ph type="title"/>
          </p:nvPr>
        </p:nvSpPr>
        <p:spPr>
          <a:xfrm>
            <a:off x="838200" y="620392"/>
            <a:ext cx="3374136" cy="5504688"/>
          </a:xfrm>
        </p:spPr>
        <p:txBody>
          <a:bodyPr vert="horz" lIns="91440" tIns="45720" rIns="91440" bIns="45720" rtlCol="0">
            <a:normAutofit/>
          </a:bodyPr>
          <a:lstStyle/>
          <a:p>
            <a:r>
              <a:rPr lang="en-US"/>
              <a:t>Description of Data</a:t>
            </a:r>
          </a:p>
        </p:txBody>
      </p:sp>
      <p:graphicFrame>
        <p:nvGraphicFramePr>
          <p:cNvPr id="5" name="Content Placeholder 2">
            <a:extLst>
              <a:ext uri="{FF2B5EF4-FFF2-40B4-BE49-F238E27FC236}">
                <a16:creationId xmlns:a16="http://schemas.microsoft.com/office/drawing/2014/main" id="{C5D281C7-3F09-4B3D-BEB7-175A1C9A9DF9}"/>
              </a:ext>
            </a:extLst>
          </p:cNvPr>
          <p:cNvGraphicFramePr>
            <a:graphicFrameLocks noGrp="1"/>
          </p:cNvGraphicFramePr>
          <p:nvPr>
            <p:ph idx="1"/>
            <p:extLst>
              <p:ext uri="{D42A27DB-BD31-4B8C-83A1-F6EECF244321}">
                <p14:modId xmlns:p14="http://schemas.microsoft.com/office/powerpoint/2010/main" val="4115732948"/>
              </p:ext>
            </p:extLst>
          </p:nvPr>
        </p:nvGraphicFramePr>
        <p:xfrm>
          <a:off x="4594034" y="620392"/>
          <a:ext cx="6762814"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603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0E0E7-F8E7-9B44-94E4-CF9B05CC2C9C}"/>
              </a:ext>
            </a:extLst>
          </p:cNvPr>
          <p:cNvSpPr>
            <a:spLocks noGrp="1"/>
          </p:cNvSpPr>
          <p:nvPr>
            <p:ph type="title"/>
          </p:nvPr>
        </p:nvSpPr>
        <p:spPr/>
        <p:txBody>
          <a:bodyPr>
            <a:normAutofit/>
          </a:bodyPr>
          <a:lstStyle/>
          <a:p>
            <a:pPr algn="ctr"/>
            <a:r>
              <a:rPr lang="en-US"/>
              <a:t>Statistical Methods</a:t>
            </a:r>
          </a:p>
        </p:txBody>
      </p:sp>
      <p:graphicFrame>
        <p:nvGraphicFramePr>
          <p:cNvPr id="5" name="Content Placeholder 2">
            <a:extLst>
              <a:ext uri="{FF2B5EF4-FFF2-40B4-BE49-F238E27FC236}">
                <a16:creationId xmlns:a16="http://schemas.microsoft.com/office/drawing/2014/main" id="{770201E6-FBE6-497A-92BF-2261B6DA14EA}"/>
              </a:ext>
            </a:extLst>
          </p:cNvPr>
          <p:cNvGraphicFramePr>
            <a:graphicFrameLocks noGrp="1"/>
          </p:cNvGraphicFramePr>
          <p:nvPr>
            <p:ph idx="1"/>
            <p:extLst>
              <p:ext uri="{D42A27DB-BD31-4B8C-83A1-F6EECF244321}">
                <p14:modId xmlns:p14="http://schemas.microsoft.com/office/powerpoint/2010/main" val="99224699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427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9C9C-61A5-0B40-9553-BFB149B7ABC2}"/>
              </a:ext>
            </a:extLst>
          </p:cNvPr>
          <p:cNvSpPr>
            <a:spLocks noGrp="1"/>
          </p:cNvSpPr>
          <p:nvPr>
            <p:ph type="title"/>
          </p:nvPr>
        </p:nvSpPr>
        <p:spPr/>
        <p:txBody>
          <a:bodyPr/>
          <a:lstStyle/>
          <a:p>
            <a:r>
              <a:rPr lang="en-US" dirty="0"/>
              <a:t>AIC results</a:t>
            </a:r>
          </a:p>
        </p:txBody>
      </p:sp>
      <p:sp>
        <p:nvSpPr>
          <p:cNvPr id="3" name="Content Placeholder 2">
            <a:extLst>
              <a:ext uri="{FF2B5EF4-FFF2-40B4-BE49-F238E27FC236}">
                <a16:creationId xmlns:a16="http://schemas.microsoft.com/office/drawing/2014/main" id="{4B5E2422-6BD1-E844-82B3-39DAACD2E1B2}"/>
              </a:ext>
            </a:extLst>
          </p:cNvPr>
          <p:cNvSpPr>
            <a:spLocks noGrp="1"/>
          </p:cNvSpPr>
          <p:nvPr>
            <p:ph idx="1"/>
          </p:nvPr>
        </p:nvSpPr>
        <p:spPr/>
        <p:txBody>
          <a:bodyPr/>
          <a:lstStyle/>
          <a:p>
            <a:pPr marL="0" indent="0">
              <a:buNone/>
            </a:pPr>
            <a:r>
              <a:rPr lang="en-US" dirty="0"/>
              <a:t>Model 11 &lt;- </a:t>
            </a:r>
            <a:r>
              <a:rPr lang="en-US" dirty="0" err="1"/>
              <a:t>oto.width</a:t>
            </a:r>
            <a:r>
              <a:rPr lang="en-US" dirty="0"/>
              <a:t> ~ day of year + longitude + salmon length + random effect (salmon ID)</a:t>
            </a:r>
          </a:p>
          <a:p>
            <a:pPr marL="0" indent="0">
              <a:buNone/>
            </a:pPr>
            <a:r>
              <a:rPr lang="en-US" dirty="0"/>
              <a:t>Model 6 &lt;- </a:t>
            </a:r>
            <a:r>
              <a:rPr lang="en-US" dirty="0" err="1"/>
              <a:t>oto.width</a:t>
            </a:r>
            <a:r>
              <a:rPr lang="en-US" dirty="0"/>
              <a:t> ~ day of year + longitude + random effect (salmon ID)</a:t>
            </a:r>
          </a:p>
          <a:p>
            <a:pPr marL="0" indent="0">
              <a:buNone/>
            </a:pPr>
            <a:endParaRPr lang="en-US" dirty="0"/>
          </a:p>
        </p:txBody>
      </p:sp>
    </p:spTree>
    <p:extLst>
      <p:ext uri="{BB962C8B-B14F-4D97-AF65-F5344CB8AC3E}">
        <p14:creationId xmlns:p14="http://schemas.microsoft.com/office/powerpoint/2010/main" val="169831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A8B7-F65A-4144-B8CA-2814837B984F}"/>
              </a:ext>
            </a:extLst>
          </p:cNvPr>
          <p:cNvSpPr>
            <a:spLocks noGrp="1"/>
          </p:cNvSpPr>
          <p:nvPr>
            <p:ph type="title"/>
          </p:nvPr>
        </p:nvSpPr>
        <p:spPr/>
        <p:txBody>
          <a:bodyPr/>
          <a:lstStyle/>
          <a:p>
            <a:r>
              <a:rPr lang="en-US" dirty="0"/>
              <a:t>Coefficients plot</a:t>
            </a:r>
          </a:p>
        </p:txBody>
      </p:sp>
      <p:sp>
        <p:nvSpPr>
          <p:cNvPr id="3" name="Content Placeholder 2">
            <a:extLst>
              <a:ext uri="{FF2B5EF4-FFF2-40B4-BE49-F238E27FC236}">
                <a16:creationId xmlns:a16="http://schemas.microsoft.com/office/drawing/2014/main" id="{EF9DCC9C-FAF5-CB4C-830C-27537C7ECA6F}"/>
              </a:ext>
            </a:extLst>
          </p:cNvPr>
          <p:cNvSpPr>
            <a:spLocks noGrp="1"/>
          </p:cNvSpPr>
          <p:nvPr>
            <p:ph idx="1"/>
          </p:nvPr>
        </p:nvSpPr>
        <p:spPr/>
        <p:txBody>
          <a:bodyPr/>
          <a:lstStyle/>
          <a:p>
            <a:r>
              <a:rPr lang="en-US" dirty="0"/>
              <a:t>Model 11</a:t>
            </a:r>
          </a:p>
          <a:p>
            <a:r>
              <a:rPr lang="en-US" dirty="0"/>
              <a:t>Model 6</a:t>
            </a:r>
          </a:p>
        </p:txBody>
      </p:sp>
    </p:spTree>
    <p:extLst>
      <p:ext uri="{BB962C8B-B14F-4D97-AF65-F5344CB8AC3E}">
        <p14:creationId xmlns:p14="http://schemas.microsoft.com/office/powerpoint/2010/main" val="2154362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3AAFA8B7-F65A-4144-B8CA-2814837B984F}"/>
              </a:ext>
            </a:extLst>
          </p:cNvPr>
          <p:cNvSpPr>
            <a:spLocks noGrp="1"/>
          </p:cNvSpPr>
          <p:nvPr>
            <p:ph type="title"/>
          </p:nvPr>
        </p:nvSpPr>
        <p:spPr>
          <a:xfrm>
            <a:off x="838200" y="365125"/>
            <a:ext cx="10515599" cy="1325563"/>
          </a:xfrm>
        </p:spPr>
        <p:txBody>
          <a:bodyPr vert="horz" lIns="91440" tIns="45720" rIns="91440" bIns="45720" rtlCol="0" anchor="ctr">
            <a:normAutofit/>
          </a:bodyPr>
          <a:lstStyle/>
          <a:p>
            <a:r>
              <a:rPr lang="en-US" kern="1200" dirty="0">
                <a:solidFill>
                  <a:schemeClr val="tx1"/>
                </a:solidFill>
                <a:latin typeface="+mj-lt"/>
                <a:ea typeface="+mj-ea"/>
                <a:cs typeface="+mj-cs"/>
              </a:rPr>
              <a:t>Results</a:t>
            </a:r>
          </a:p>
        </p:txBody>
      </p:sp>
      <p:sp>
        <p:nvSpPr>
          <p:cNvPr id="7" name="TextBox 6">
            <a:extLst>
              <a:ext uri="{FF2B5EF4-FFF2-40B4-BE49-F238E27FC236}">
                <a16:creationId xmlns:a16="http://schemas.microsoft.com/office/drawing/2014/main" id="{1AF451CB-3F8F-3542-B7C5-3E0173794E91}"/>
              </a:ext>
            </a:extLst>
          </p:cNvPr>
          <p:cNvSpPr txBox="1"/>
          <p:nvPr/>
        </p:nvSpPr>
        <p:spPr>
          <a:xfrm>
            <a:off x="417385" y="2742519"/>
            <a:ext cx="5393361" cy="3174535"/>
          </a:xfrm>
          <a:prstGeom prst="rect">
            <a:avLst/>
          </a:prstGeom>
        </p:spPr>
        <p:txBody>
          <a:bodyPr vert="horz" lIns="91440" tIns="45720" rIns="91440" bIns="45720" rtlCol="0">
            <a:normAutofit/>
          </a:bodyPr>
          <a:lstStyle/>
          <a:p>
            <a:pPr marL="342900" indent="-285750" defTabSz="914400">
              <a:lnSpc>
                <a:spcPct val="90000"/>
              </a:lnSpc>
              <a:spcAft>
                <a:spcPts val="600"/>
              </a:spcAft>
              <a:buFont typeface="Wingdings" pitchFamily="2" charset="2"/>
              <a:buChar char="ü"/>
            </a:pPr>
            <a:r>
              <a:rPr lang="en-US" sz="4000" dirty="0">
                <a:solidFill>
                  <a:srgbClr val="FF0000"/>
                </a:solidFill>
              </a:rPr>
              <a:t>Longitude</a:t>
            </a:r>
          </a:p>
          <a:p>
            <a:pPr marL="342900" indent="-285750" defTabSz="914400">
              <a:lnSpc>
                <a:spcPct val="90000"/>
              </a:lnSpc>
              <a:spcAft>
                <a:spcPts val="600"/>
              </a:spcAft>
              <a:buFont typeface="Wingdings" pitchFamily="2" charset="2"/>
              <a:buChar char="ü"/>
            </a:pPr>
            <a:endParaRPr lang="en-US" sz="4000" dirty="0">
              <a:solidFill>
                <a:srgbClr val="FF0000"/>
              </a:solidFill>
            </a:endParaRPr>
          </a:p>
          <a:p>
            <a:pPr marL="342900" indent="-285750" defTabSz="914400">
              <a:lnSpc>
                <a:spcPct val="90000"/>
              </a:lnSpc>
              <a:spcAft>
                <a:spcPts val="600"/>
              </a:spcAft>
              <a:buFont typeface="Wingdings" pitchFamily="2" charset="2"/>
              <a:buChar char="ü"/>
            </a:pPr>
            <a:r>
              <a:rPr lang="en-US" sz="4000" dirty="0">
                <a:solidFill>
                  <a:srgbClr val="FF0000"/>
                </a:solidFill>
              </a:rPr>
              <a:t>Collection Day of Year</a:t>
            </a:r>
          </a:p>
        </p:txBody>
      </p:sp>
      <p:sp>
        <p:nvSpPr>
          <p:cNvPr id="16" name="Oval 15">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 name="Table 3">
            <a:extLst>
              <a:ext uri="{FF2B5EF4-FFF2-40B4-BE49-F238E27FC236}">
                <a16:creationId xmlns:a16="http://schemas.microsoft.com/office/drawing/2014/main" id="{26A2151F-1280-C740-B620-2B26AE53B849}"/>
              </a:ext>
            </a:extLst>
          </p:cNvPr>
          <p:cNvGraphicFramePr>
            <a:graphicFrameLocks noGrp="1"/>
          </p:cNvGraphicFramePr>
          <p:nvPr>
            <p:extLst>
              <p:ext uri="{D42A27DB-BD31-4B8C-83A1-F6EECF244321}">
                <p14:modId xmlns:p14="http://schemas.microsoft.com/office/powerpoint/2010/main" val="2032574833"/>
              </p:ext>
            </p:extLst>
          </p:nvPr>
        </p:nvGraphicFramePr>
        <p:xfrm>
          <a:off x="6007128" y="2037684"/>
          <a:ext cx="5291900" cy="3696808"/>
        </p:xfrm>
        <a:graphic>
          <a:graphicData uri="http://schemas.openxmlformats.org/drawingml/2006/table">
            <a:tbl>
              <a:tblPr firstRow="1" bandRow="1">
                <a:tableStyleId>{5940675A-B579-460E-94D1-54222C63F5DA}</a:tableStyleId>
              </a:tblPr>
              <a:tblGrid>
                <a:gridCol w="2238264">
                  <a:extLst>
                    <a:ext uri="{9D8B030D-6E8A-4147-A177-3AD203B41FA5}">
                      <a16:colId xmlns:a16="http://schemas.microsoft.com/office/drawing/2014/main" val="3899611520"/>
                    </a:ext>
                  </a:extLst>
                </a:gridCol>
                <a:gridCol w="1631510">
                  <a:extLst>
                    <a:ext uri="{9D8B030D-6E8A-4147-A177-3AD203B41FA5}">
                      <a16:colId xmlns:a16="http://schemas.microsoft.com/office/drawing/2014/main" val="2787339403"/>
                    </a:ext>
                  </a:extLst>
                </a:gridCol>
                <a:gridCol w="1422126">
                  <a:extLst>
                    <a:ext uri="{9D8B030D-6E8A-4147-A177-3AD203B41FA5}">
                      <a16:colId xmlns:a16="http://schemas.microsoft.com/office/drawing/2014/main" val="3028820060"/>
                    </a:ext>
                  </a:extLst>
                </a:gridCol>
              </a:tblGrid>
              <a:tr h="869173">
                <a:tc>
                  <a:txBody>
                    <a:bodyPr/>
                    <a:lstStyle/>
                    <a:p>
                      <a:pPr algn="l"/>
                      <a:r>
                        <a:rPr lang="en-US" sz="2000" b="1" dirty="0"/>
                        <a:t>Response vs. Explanatory Variable</a:t>
                      </a:r>
                    </a:p>
                  </a:txBody>
                  <a:tcPr marL="86003" marR="86003" marT="43001" marB="4300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b="1" dirty="0"/>
                        <a:t>Hypotheses</a:t>
                      </a:r>
                    </a:p>
                  </a:txBody>
                  <a:tcPr marL="86003" marR="86003" marT="43001" marB="4300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b="1" dirty="0"/>
                        <a:t>Results</a:t>
                      </a:r>
                    </a:p>
                  </a:txBody>
                  <a:tcPr marL="86003" marR="86003" marT="43001" marB="4300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7708660"/>
                  </a:ext>
                </a:extLst>
              </a:tr>
              <a:tr h="618157">
                <a:tc>
                  <a:txBody>
                    <a:bodyPr/>
                    <a:lstStyle/>
                    <a:p>
                      <a:r>
                        <a:rPr lang="en-US" sz="2000" dirty="0"/>
                        <a:t>Herring size vs. salmon length </a:t>
                      </a:r>
                    </a:p>
                  </a:txBody>
                  <a:tcPr marL="86003" marR="86003" marT="43001" marB="43001">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positive, linear</a:t>
                      </a:r>
                    </a:p>
                  </a:txBody>
                  <a:tcPr marL="86003" marR="86003" marT="43001" marB="43001">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positive, linear</a:t>
                      </a:r>
                    </a:p>
                  </a:txBody>
                  <a:tcPr marL="86003" marR="86003" marT="43001" marB="43001">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8546890"/>
                  </a:ext>
                </a:extLst>
              </a:tr>
              <a:tr h="869173">
                <a:tc>
                  <a:txBody>
                    <a:bodyPr/>
                    <a:lstStyle/>
                    <a:p>
                      <a:r>
                        <a:rPr lang="en-US" sz="2000"/>
                        <a:t>Herring size vs. collection day of year </a:t>
                      </a:r>
                    </a:p>
                  </a:txBody>
                  <a:tcPr marL="86003" marR="86003" marT="43001" marB="4300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positive, linear</a:t>
                      </a:r>
                    </a:p>
                  </a:txBody>
                  <a:tcPr marL="86003" marR="86003" marT="43001" marB="4300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negative, linear</a:t>
                      </a:r>
                    </a:p>
                  </a:txBody>
                  <a:tcPr marL="86003" marR="86003" marT="43001" marB="4300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0886165"/>
                  </a:ext>
                </a:extLst>
              </a:tr>
              <a:tr h="869173">
                <a:tc>
                  <a:txBody>
                    <a:bodyPr/>
                    <a:lstStyle/>
                    <a:p>
                      <a:r>
                        <a:rPr lang="en-US" sz="2000"/>
                        <a:t>Herring size vs. longitude </a:t>
                      </a:r>
                    </a:p>
                  </a:txBody>
                  <a:tcPr marL="86003" marR="86003" marT="43001" marB="4300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negative, linear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nonlinear</a:t>
                      </a:r>
                    </a:p>
                  </a:txBody>
                  <a:tcPr marL="86003" marR="86003" marT="43001" marB="4300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negative, linear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txBody>
                  <a:tcPr marL="86003" marR="86003" marT="43001" marB="4300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82184625"/>
                  </a:ext>
                </a:extLst>
              </a:tr>
            </a:tbl>
          </a:graphicData>
        </a:graphic>
      </p:graphicFrame>
    </p:spTree>
    <p:extLst>
      <p:ext uri="{BB962C8B-B14F-4D97-AF65-F5344CB8AC3E}">
        <p14:creationId xmlns:p14="http://schemas.microsoft.com/office/powerpoint/2010/main" val="1633210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728B6-9FF2-E144-9A3C-7A6938AF403D}"/>
              </a:ext>
            </a:extLst>
          </p:cNvPr>
          <p:cNvSpPr>
            <a:spLocks noGrp="1"/>
          </p:cNvSpPr>
          <p:nvPr>
            <p:ph type="title"/>
          </p:nvPr>
        </p:nvSpPr>
        <p:spPr/>
        <p:txBody>
          <a:bodyPr/>
          <a:lstStyle/>
          <a:p>
            <a:r>
              <a:rPr lang="en-US" dirty="0"/>
              <a:t>Model vs. data</a:t>
            </a:r>
          </a:p>
        </p:txBody>
      </p:sp>
      <p:sp>
        <p:nvSpPr>
          <p:cNvPr id="3" name="Content Placeholder 2">
            <a:extLst>
              <a:ext uri="{FF2B5EF4-FFF2-40B4-BE49-F238E27FC236}">
                <a16:creationId xmlns:a16="http://schemas.microsoft.com/office/drawing/2014/main" id="{D033DE1A-8062-0643-90AB-0BD81CBFD40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14392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6FC29-4DE0-2945-8D76-00CE391102A3}"/>
              </a:ext>
            </a:extLst>
          </p:cNvPr>
          <p:cNvSpPr>
            <a:spLocks noGrp="1"/>
          </p:cNvSpPr>
          <p:nvPr>
            <p:ph type="title"/>
          </p:nvPr>
        </p:nvSpPr>
        <p:spPr>
          <a:xfrm>
            <a:off x="594360" y="637125"/>
            <a:ext cx="3802276" cy="5256371"/>
          </a:xfrm>
        </p:spPr>
        <p:txBody>
          <a:bodyPr>
            <a:normAutofit/>
          </a:bodyPr>
          <a:lstStyle/>
          <a:p>
            <a:pPr algn="ctr"/>
            <a:r>
              <a:rPr lang="en-US" sz="4800" dirty="0">
                <a:solidFill>
                  <a:schemeClr val="bg1"/>
                </a:solidFill>
              </a:rPr>
              <a:t>Limitations</a:t>
            </a:r>
          </a:p>
        </p:txBody>
      </p:sp>
      <p:graphicFrame>
        <p:nvGraphicFramePr>
          <p:cNvPr id="6" name="Content Placeholder 2">
            <a:extLst>
              <a:ext uri="{FF2B5EF4-FFF2-40B4-BE49-F238E27FC236}">
                <a16:creationId xmlns:a16="http://schemas.microsoft.com/office/drawing/2014/main" id="{668D51B3-7C76-48E1-B6A4-32861A9C7E09}"/>
              </a:ext>
            </a:extLst>
          </p:cNvPr>
          <p:cNvGraphicFramePr>
            <a:graphicFrameLocks noGrp="1"/>
          </p:cNvGraphicFramePr>
          <p:nvPr>
            <p:ph idx="1"/>
            <p:extLst>
              <p:ext uri="{D42A27DB-BD31-4B8C-83A1-F6EECF244321}">
                <p14:modId xmlns:p14="http://schemas.microsoft.com/office/powerpoint/2010/main" val="4023124547"/>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60735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1777</Words>
  <Application>Microsoft Macintosh PowerPoint</Application>
  <PresentationFormat>Widescreen</PresentationFormat>
  <Paragraphs>159</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Adult Salmon Diet Program</vt:lpstr>
      <vt:lpstr>PowerPoint Presentation</vt:lpstr>
      <vt:lpstr>Description of Data</vt:lpstr>
      <vt:lpstr>Statistical Methods</vt:lpstr>
      <vt:lpstr>AIC results</vt:lpstr>
      <vt:lpstr>Coefficients plot</vt:lpstr>
      <vt:lpstr>Results</vt:lpstr>
      <vt:lpstr>Model vs. data</vt:lpstr>
      <vt:lpstr>Limitations</vt:lpstr>
      <vt:lpstr>Discussion</vt:lpstr>
      <vt:lpstr>Checklist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Adult Salmon Diet Program</dc:title>
  <dc:creator>Jessica Qualley</dc:creator>
  <cp:lastModifiedBy>Jessica Qualley</cp:lastModifiedBy>
  <cp:revision>3</cp:revision>
  <dcterms:created xsi:type="dcterms:W3CDTF">2020-04-07T00:22:39Z</dcterms:created>
  <dcterms:modified xsi:type="dcterms:W3CDTF">2020-04-07T00:27:12Z</dcterms:modified>
</cp:coreProperties>
</file>