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73" r:id="rId4"/>
    <p:sldId id="274" r:id="rId5"/>
    <p:sldId id="275" r:id="rId6"/>
    <p:sldId id="278" r:id="rId7"/>
    <p:sldId id="279" r:id="rId8"/>
    <p:sldId id="281" r:id="rId9"/>
    <p:sldId id="280" r:id="rId10"/>
    <p:sldId id="268" r:id="rId11"/>
    <p:sldId id="267" r:id="rId12"/>
    <p:sldId id="270" r:id="rId13"/>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Boyer" initials="SAB" lastIdx="1" clrIdx="0">
    <p:extLst>
      <p:ext uri="{19B8F6BF-5375-455C-9EA6-DF929625EA0E}">
        <p15:presenceInfo xmlns:p15="http://schemas.microsoft.com/office/powerpoint/2012/main" userId="S::AG17627@tn.gov::1ef367af-868c-42bf-8f42-563a190215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4" y="19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7FAEF-0E67-4888-8C8F-E2A1EE092D59}"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5E4664D2-BEF0-4C28-A61A-229484393BF3}">
      <dgm:prSet phldrT="[Text]" custT="1"/>
      <dgm:spPr/>
      <dgm:t>
        <a:bodyPr/>
        <a:lstStyle/>
        <a:p>
          <a:r>
            <a:rPr lang="en-US" sz="1100" b="1" i="0" u="none" dirty="0"/>
            <a:t>Asphalt 8: Airborne</a:t>
          </a:r>
          <a:endParaRPr lang="en-US" sz="1100" b="1" dirty="0"/>
        </a:p>
        <a:p>
          <a:r>
            <a:rPr lang="en-US" sz="1100" b="1" i="0" u="none" dirty="0"/>
            <a:t>Bullet Force</a:t>
          </a:r>
          <a:endParaRPr lang="en-US" sz="1100" b="1" dirty="0"/>
        </a:p>
        <a:p>
          <a:r>
            <a:rPr lang="en-US" sz="1100" b="1" i="0" u="none" dirty="0"/>
            <a:t>Choices: Stories You Play</a:t>
          </a:r>
          <a:endParaRPr lang="en-US" sz="1100" b="1" dirty="0"/>
        </a:p>
        <a:p>
          <a:r>
            <a:rPr lang="en-US" sz="1100" b="1" i="0" u="none" dirty="0"/>
            <a:t>Deck Heroes: Legacy</a:t>
          </a:r>
          <a:endParaRPr lang="en-US" sz="1100" b="1" dirty="0"/>
        </a:p>
        <a:p>
          <a:r>
            <a:rPr lang="en-US" sz="1100" b="1" dirty="0"/>
            <a:t>Call of Duty: Heroes</a:t>
          </a:r>
        </a:p>
        <a:p>
          <a:r>
            <a:rPr lang="en-US" sz="1100" b="1" i="0" u="none" dirty="0"/>
            <a:t>Fallout Shelter</a:t>
          </a:r>
          <a:endParaRPr lang="en-US" sz="1100" b="1" dirty="0"/>
        </a:p>
        <a:p>
          <a:r>
            <a:rPr lang="en-US" sz="1100" b="1" i="0" u="none" dirty="0"/>
            <a:t>Final Fantasy Brave Exvius</a:t>
          </a:r>
          <a:endParaRPr lang="en-US" sz="1100" b="1" dirty="0"/>
        </a:p>
        <a:p>
          <a:r>
            <a:rPr lang="en-US" sz="1100" b="1" i="0" u="none" dirty="0"/>
            <a:t>Hungry Shark Evolution</a:t>
          </a:r>
          <a:endParaRPr lang="en-US" sz="1100" b="1" dirty="0"/>
        </a:p>
        <a:p>
          <a:r>
            <a:rPr lang="en-US" sz="1100" b="1" i="0" u="none" dirty="0"/>
            <a:t>Hungry Shark World</a:t>
          </a:r>
          <a:endParaRPr lang="en-US" sz="1100" b="1" dirty="0"/>
        </a:p>
        <a:p>
          <a:r>
            <a:rPr lang="en-US" sz="1100" b="1" i="0" u="none" dirty="0"/>
            <a:t>PewDiePie's Tuber Simulator</a:t>
          </a:r>
          <a:endParaRPr lang="en-US" sz="1100" b="1" dirty="0"/>
        </a:p>
      </dgm:t>
    </dgm:pt>
    <dgm:pt modelId="{5ED8A650-9A81-4534-9D88-49F4384F57AE}" type="parTrans" cxnId="{3BBEB81E-1F59-41E2-A46A-A0A64C8E3502}">
      <dgm:prSet/>
      <dgm:spPr/>
      <dgm:t>
        <a:bodyPr/>
        <a:lstStyle/>
        <a:p>
          <a:endParaRPr lang="en-US"/>
        </a:p>
      </dgm:t>
    </dgm:pt>
    <dgm:pt modelId="{39939F4F-EA70-450E-9C26-E955D022DD28}" type="sibTrans" cxnId="{3BBEB81E-1F59-41E2-A46A-A0A64C8E3502}">
      <dgm:prSet/>
      <dgm:spPr/>
      <dgm:t>
        <a:bodyPr/>
        <a:lstStyle/>
        <a:p>
          <a:endParaRPr lang="en-US"/>
        </a:p>
      </dgm:t>
    </dgm:pt>
    <dgm:pt modelId="{8F41E7F6-13A7-4725-B7C8-2698BDE4A3CA}">
      <dgm:prSet phldrT="[Text]"/>
      <dgm:spPr/>
      <dgm:t>
        <a:bodyPr/>
        <a:lstStyle/>
        <a:p>
          <a:r>
            <a:rPr lang="en-US" dirty="0"/>
            <a:t>Rating</a:t>
          </a:r>
        </a:p>
        <a:p>
          <a:r>
            <a:rPr lang="en-US" dirty="0"/>
            <a:t>&gt; 4.5</a:t>
          </a:r>
        </a:p>
      </dgm:t>
    </dgm:pt>
    <dgm:pt modelId="{14529EF7-8980-4096-9165-041066F07946}" type="parTrans" cxnId="{4D1430F5-8358-4B95-8346-D048E459968D}">
      <dgm:prSet/>
      <dgm:spPr/>
      <dgm:t>
        <a:bodyPr/>
        <a:lstStyle/>
        <a:p>
          <a:endParaRPr lang="en-US"/>
        </a:p>
      </dgm:t>
    </dgm:pt>
    <dgm:pt modelId="{D387D852-A857-4B98-90F3-7924734469E1}" type="sibTrans" cxnId="{4D1430F5-8358-4B95-8346-D048E459968D}">
      <dgm:prSet/>
      <dgm:spPr/>
      <dgm:t>
        <a:bodyPr/>
        <a:lstStyle/>
        <a:p>
          <a:endParaRPr lang="en-US"/>
        </a:p>
      </dgm:t>
    </dgm:pt>
    <dgm:pt modelId="{FBD5AB6A-3550-4932-A2AC-77519764BA3B}">
      <dgm:prSet phldrT="[Text]"/>
      <dgm:spPr/>
      <dgm:t>
        <a:bodyPr/>
        <a:lstStyle/>
        <a:p>
          <a:r>
            <a:rPr lang="en-US" dirty="0"/>
            <a:t>Review Count</a:t>
          </a:r>
        </a:p>
        <a:p>
          <a:r>
            <a:rPr lang="en-US" dirty="0"/>
            <a:t>&gt; 445K</a:t>
          </a:r>
        </a:p>
      </dgm:t>
    </dgm:pt>
    <dgm:pt modelId="{8AA117C9-3468-4AC0-98B5-FB140DE9A4FD}" type="parTrans" cxnId="{037150F3-1873-4892-9D13-2DBCCA6AEC19}">
      <dgm:prSet/>
      <dgm:spPr/>
      <dgm:t>
        <a:bodyPr/>
        <a:lstStyle/>
        <a:p>
          <a:endParaRPr lang="en-US"/>
        </a:p>
      </dgm:t>
    </dgm:pt>
    <dgm:pt modelId="{25558A21-B74C-4EAE-8C2C-6AE2A76DFB26}" type="sibTrans" cxnId="{037150F3-1873-4892-9D13-2DBCCA6AEC19}">
      <dgm:prSet/>
      <dgm:spPr/>
      <dgm:t>
        <a:bodyPr/>
        <a:lstStyle/>
        <a:p>
          <a:endParaRPr lang="en-US"/>
        </a:p>
      </dgm:t>
    </dgm:pt>
    <dgm:pt modelId="{6246A33B-2CC6-46E9-B5FF-22D16D7F9ADE}">
      <dgm:prSet phldrT="[Text]"/>
      <dgm:spPr/>
      <dgm:t>
        <a:bodyPr/>
        <a:lstStyle/>
        <a:p>
          <a:r>
            <a:rPr lang="en-US" dirty="0"/>
            <a:t>Install Count</a:t>
          </a:r>
        </a:p>
        <a:p>
          <a:r>
            <a:rPr lang="en-US"/>
            <a:t>&gt; 5M</a:t>
          </a:r>
          <a:endParaRPr lang="en-US" dirty="0"/>
        </a:p>
      </dgm:t>
    </dgm:pt>
    <dgm:pt modelId="{2B38E084-82A4-484C-9F8A-DC45DCF7EA30}" type="parTrans" cxnId="{4780C1D1-06A4-4F50-8B3B-4131FFD47F4E}">
      <dgm:prSet/>
      <dgm:spPr/>
      <dgm:t>
        <a:bodyPr/>
        <a:lstStyle/>
        <a:p>
          <a:endParaRPr lang="en-US"/>
        </a:p>
      </dgm:t>
    </dgm:pt>
    <dgm:pt modelId="{B10DD9D3-F59E-472B-92A3-8259974260EA}" type="sibTrans" cxnId="{4780C1D1-06A4-4F50-8B3B-4131FFD47F4E}">
      <dgm:prSet/>
      <dgm:spPr/>
      <dgm:t>
        <a:bodyPr/>
        <a:lstStyle/>
        <a:p>
          <a:endParaRPr lang="en-US"/>
        </a:p>
      </dgm:t>
    </dgm:pt>
    <dgm:pt modelId="{01356C3C-0D5C-42C6-B678-565323CE1AA2}">
      <dgm:prSet/>
      <dgm:spPr/>
      <dgm:t>
        <a:bodyPr/>
        <a:lstStyle/>
        <a:p>
          <a:r>
            <a:rPr lang="en-US" dirty="0"/>
            <a:t>Demographic and Genre</a:t>
          </a:r>
        </a:p>
        <a:p>
          <a:r>
            <a:rPr lang="en-US" dirty="0"/>
            <a:t>Age 13-34</a:t>
          </a:r>
        </a:p>
      </dgm:t>
    </dgm:pt>
    <dgm:pt modelId="{90D0C833-E645-4467-8992-83521A553F93}" type="parTrans" cxnId="{4D18A368-A9CD-4CBC-8331-C896D40A142C}">
      <dgm:prSet/>
      <dgm:spPr/>
      <dgm:t>
        <a:bodyPr/>
        <a:lstStyle/>
        <a:p>
          <a:endParaRPr lang="en-US"/>
        </a:p>
      </dgm:t>
    </dgm:pt>
    <dgm:pt modelId="{D37DF727-CC26-494F-9369-DFE2FCE7C851}" type="sibTrans" cxnId="{4D18A368-A9CD-4CBC-8331-C896D40A142C}">
      <dgm:prSet/>
      <dgm:spPr/>
      <dgm:t>
        <a:bodyPr/>
        <a:lstStyle/>
        <a:p>
          <a:endParaRPr lang="en-US"/>
        </a:p>
      </dgm:t>
    </dgm:pt>
    <dgm:pt modelId="{9064AF4B-E3FF-49E2-9EA9-5F4E9C22D68A}">
      <dgm:prSet/>
      <dgm:spPr/>
      <dgm:t>
        <a:bodyPr/>
        <a:lstStyle/>
        <a:p>
          <a:r>
            <a:rPr lang="en-US" dirty="0"/>
            <a:t>Shared Platform</a:t>
          </a:r>
        </a:p>
      </dgm:t>
    </dgm:pt>
    <dgm:pt modelId="{7BBB2531-36CF-4AB8-86AE-596026429360}" type="parTrans" cxnId="{29DAE5BD-AE49-4DF4-9D60-175F65BC6425}">
      <dgm:prSet/>
      <dgm:spPr/>
      <dgm:t>
        <a:bodyPr/>
        <a:lstStyle/>
        <a:p>
          <a:endParaRPr lang="en-US"/>
        </a:p>
      </dgm:t>
    </dgm:pt>
    <dgm:pt modelId="{3F0EAA5B-74CE-4E6D-96F5-09D15A8F3BF8}" type="sibTrans" cxnId="{29DAE5BD-AE49-4DF4-9D60-175F65BC6425}">
      <dgm:prSet/>
      <dgm:spPr/>
      <dgm:t>
        <a:bodyPr/>
        <a:lstStyle/>
        <a:p>
          <a:endParaRPr lang="en-US"/>
        </a:p>
      </dgm:t>
    </dgm:pt>
    <dgm:pt modelId="{7D0F7A5D-23E8-409B-981B-3485A2E86B07}" type="pres">
      <dgm:prSet presAssocID="{B207FAEF-0E67-4888-8C8F-E2A1EE092D59}" presName="cycle" presStyleCnt="0">
        <dgm:presLayoutVars>
          <dgm:chMax val="1"/>
          <dgm:dir/>
          <dgm:animLvl val="ctr"/>
          <dgm:resizeHandles val="exact"/>
        </dgm:presLayoutVars>
      </dgm:prSet>
      <dgm:spPr/>
    </dgm:pt>
    <dgm:pt modelId="{470E709E-EB7B-4565-8605-22C9CB3B7A38}" type="pres">
      <dgm:prSet presAssocID="{5E4664D2-BEF0-4C28-A61A-229484393BF3}" presName="centerShape" presStyleLbl="node0" presStyleIdx="0" presStyleCnt="1" custScaleX="163360" custScaleY="163360"/>
      <dgm:spPr/>
    </dgm:pt>
    <dgm:pt modelId="{1984E66A-AD9B-4471-8AD5-59BB18A8E3F3}" type="pres">
      <dgm:prSet presAssocID="{14529EF7-8980-4096-9165-041066F07946}" presName="parTrans" presStyleLbl="bgSibTrans2D1" presStyleIdx="0" presStyleCnt="5"/>
      <dgm:spPr/>
    </dgm:pt>
    <dgm:pt modelId="{6C4463F1-2C89-4257-BE64-F2051BC7958E}" type="pres">
      <dgm:prSet presAssocID="{8F41E7F6-13A7-4725-B7C8-2698BDE4A3CA}" presName="node" presStyleLbl="node1" presStyleIdx="0" presStyleCnt="5" custScaleX="70008" custScaleY="70008" custRadScaleRad="145611" custRadScaleInc="33407">
        <dgm:presLayoutVars>
          <dgm:bulletEnabled val="1"/>
        </dgm:presLayoutVars>
      </dgm:prSet>
      <dgm:spPr/>
    </dgm:pt>
    <dgm:pt modelId="{8C0590BC-B553-433C-A467-3D50B1430337}" type="pres">
      <dgm:prSet presAssocID="{8AA117C9-3468-4AC0-98B5-FB140DE9A4FD}" presName="parTrans" presStyleLbl="bgSibTrans2D1" presStyleIdx="1" presStyleCnt="5"/>
      <dgm:spPr/>
    </dgm:pt>
    <dgm:pt modelId="{2A46C28E-916F-424D-9256-57D6C7334851}" type="pres">
      <dgm:prSet presAssocID="{FBD5AB6A-3550-4932-A2AC-77519764BA3B}" presName="node" presStyleLbl="node1" presStyleIdx="1" presStyleCnt="5" custScaleX="70008" custScaleY="70008" custRadScaleRad="133865" custRadScaleInc="-7047">
        <dgm:presLayoutVars>
          <dgm:bulletEnabled val="1"/>
        </dgm:presLayoutVars>
      </dgm:prSet>
      <dgm:spPr/>
    </dgm:pt>
    <dgm:pt modelId="{0C7020F6-0FA5-4082-BAA6-931C7A2E4BE2}" type="pres">
      <dgm:prSet presAssocID="{2B38E084-82A4-484C-9F8A-DC45DCF7EA30}" presName="parTrans" presStyleLbl="bgSibTrans2D1" presStyleIdx="2" presStyleCnt="5"/>
      <dgm:spPr/>
    </dgm:pt>
    <dgm:pt modelId="{D4A9E418-1BBB-4FBB-AF6E-1FB49A23E654}" type="pres">
      <dgm:prSet presAssocID="{6246A33B-2CC6-46E9-B5FF-22D16D7F9ADE}" presName="node" presStyleLbl="node1" presStyleIdx="2" presStyleCnt="5" custScaleX="70008" custScaleY="70008" custRadScaleRad="131115" custRadScaleInc="128964">
        <dgm:presLayoutVars>
          <dgm:bulletEnabled val="1"/>
        </dgm:presLayoutVars>
      </dgm:prSet>
      <dgm:spPr/>
    </dgm:pt>
    <dgm:pt modelId="{E3BB1618-2D7D-45EF-BA0A-911DC293457B}" type="pres">
      <dgm:prSet presAssocID="{7BBB2531-36CF-4AB8-86AE-596026429360}" presName="parTrans" presStyleLbl="bgSibTrans2D1" presStyleIdx="3" presStyleCnt="5" custAng="21490337" custLinFactNeighborX="-293" custLinFactNeighborY="-846"/>
      <dgm:spPr/>
    </dgm:pt>
    <dgm:pt modelId="{B745F4B5-0596-4B6F-8CBB-0A1EBD1FB264}" type="pres">
      <dgm:prSet presAssocID="{9064AF4B-E3FF-49E2-9EA9-5F4E9C22D68A}" presName="node" presStyleLbl="node1" presStyleIdx="3" presStyleCnt="5" custScaleX="72484" custScaleY="64848" custRadScaleRad="94439" custRadScaleInc="-124520">
        <dgm:presLayoutVars>
          <dgm:bulletEnabled val="1"/>
        </dgm:presLayoutVars>
      </dgm:prSet>
      <dgm:spPr/>
    </dgm:pt>
    <dgm:pt modelId="{46AC0B1A-85B8-482C-BF5F-D47DAE9061B4}" type="pres">
      <dgm:prSet presAssocID="{90D0C833-E645-4467-8992-83521A553F93}" presName="parTrans" presStyleLbl="bgSibTrans2D1" presStyleIdx="4" presStyleCnt="5"/>
      <dgm:spPr/>
    </dgm:pt>
    <dgm:pt modelId="{8C615BDD-7A26-455E-9BE7-6C6C715B4BAC}" type="pres">
      <dgm:prSet presAssocID="{01356C3C-0D5C-42C6-B678-565323CE1AA2}" presName="node" presStyleLbl="node1" presStyleIdx="4" presStyleCnt="5" custScaleX="70008" custScaleY="70008" custRadScaleRad="146733" custRadScaleInc="-30129">
        <dgm:presLayoutVars>
          <dgm:bulletEnabled val="1"/>
        </dgm:presLayoutVars>
      </dgm:prSet>
      <dgm:spPr/>
    </dgm:pt>
  </dgm:ptLst>
  <dgm:cxnLst>
    <dgm:cxn modelId="{3760E504-1A77-48BB-98B5-12C4D24A4353}" type="presOf" srcId="{7BBB2531-36CF-4AB8-86AE-596026429360}" destId="{E3BB1618-2D7D-45EF-BA0A-911DC293457B}" srcOrd="0" destOrd="0" presId="urn:microsoft.com/office/officeart/2005/8/layout/radial4"/>
    <dgm:cxn modelId="{DB219F0D-73D3-459E-808E-14A729703023}" type="presOf" srcId="{9064AF4B-E3FF-49E2-9EA9-5F4E9C22D68A}" destId="{B745F4B5-0596-4B6F-8CBB-0A1EBD1FB264}" srcOrd="0" destOrd="0" presId="urn:microsoft.com/office/officeart/2005/8/layout/radial4"/>
    <dgm:cxn modelId="{97E1CC1B-A687-482D-A5F6-29E7499DCD74}" type="presOf" srcId="{8F41E7F6-13A7-4725-B7C8-2698BDE4A3CA}" destId="{6C4463F1-2C89-4257-BE64-F2051BC7958E}" srcOrd="0" destOrd="0" presId="urn:microsoft.com/office/officeart/2005/8/layout/radial4"/>
    <dgm:cxn modelId="{3BBEB81E-1F59-41E2-A46A-A0A64C8E3502}" srcId="{B207FAEF-0E67-4888-8C8F-E2A1EE092D59}" destId="{5E4664D2-BEF0-4C28-A61A-229484393BF3}" srcOrd="0" destOrd="0" parTransId="{5ED8A650-9A81-4534-9D88-49F4384F57AE}" sibTransId="{39939F4F-EA70-450E-9C26-E955D022DD28}"/>
    <dgm:cxn modelId="{BB86D83C-0B0A-4991-810C-5455F9B9CA8B}" type="presOf" srcId="{2B38E084-82A4-484C-9F8A-DC45DCF7EA30}" destId="{0C7020F6-0FA5-4082-BAA6-931C7A2E4BE2}" srcOrd="0" destOrd="0" presId="urn:microsoft.com/office/officeart/2005/8/layout/radial4"/>
    <dgm:cxn modelId="{9F177A68-DE43-4052-95E1-C14FA2F08E8F}" type="presOf" srcId="{6246A33B-2CC6-46E9-B5FF-22D16D7F9ADE}" destId="{D4A9E418-1BBB-4FBB-AF6E-1FB49A23E654}" srcOrd="0" destOrd="0" presId="urn:microsoft.com/office/officeart/2005/8/layout/radial4"/>
    <dgm:cxn modelId="{4D18A368-A9CD-4CBC-8331-C896D40A142C}" srcId="{5E4664D2-BEF0-4C28-A61A-229484393BF3}" destId="{01356C3C-0D5C-42C6-B678-565323CE1AA2}" srcOrd="4" destOrd="0" parTransId="{90D0C833-E645-4467-8992-83521A553F93}" sibTransId="{D37DF727-CC26-494F-9369-DFE2FCE7C851}"/>
    <dgm:cxn modelId="{5357F356-5BC8-4FDE-A4D9-6487FE33EFC2}" type="presOf" srcId="{90D0C833-E645-4467-8992-83521A553F93}" destId="{46AC0B1A-85B8-482C-BF5F-D47DAE9061B4}" srcOrd="0" destOrd="0" presId="urn:microsoft.com/office/officeart/2005/8/layout/radial4"/>
    <dgm:cxn modelId="{19FA9857-0BC1-4357-8206-7B9DF4AFD2E8}" type="presOf" srcId="{FBD5AB6A-3550-4932-A2AC-77519764BA3B}" destId="{2A46C28E-916F-424D-9256-57D6C7334851}" srcOrd="0" destOrd="0" presId="urn:microsoft.com/office/officeart/2005/8/layout/radial4"/>
    <dgm:cxn modelId="{71BB4899-3FD5-42A4-BB82-6DA2AB5AD119}" type="presOf" srcId="{14529EF7-8980-4096-9165-041066F07946}" destId="{1984E66A-AD9B-4471-8AD5-59BB18A8E3F3}" srcOrd="0" destOrd="0" presId="urn:microsoft.com/office/officeart/2005/8/layout/radial4"/>
    <dgm:cxn modelId="{CE8CFCB8-4BC1-4B26-8B96-0A5635746DB1}" type="presOf" srcId="{8AA117C9-3468-4AC0-98B5-FB140DE9A4FD}" destId="{8C0590BC-B553-433C-A467-3D50B1430337}" srcOrd="0" destOrd="0" presId="urn:microsoft.com/office/officeart/2005/8/layout/radial4"/>
    <dgm:cxn modelId="{29DAE5BD-AE49-4DF4-9D60-175F65BC6425}" srcId="{5E4664D2-BEF0-4C28-A61A-229484393BF3}" destId="{9064AF4B-E3FF-49E2-9EA9-5F4E9C22D68A}" srcOrd="3" destOrd="0" parTransId="{7BBB2531-36CF-4AB8-86AE-596026429360}" sibTransId="{3F0EAA5B-74CE-4E6D-96F5-09D15A8F3BF8}"/>
    <dgm:cxn modelId="{A7D6BFCD-9FF7-4BC2-8E4A-0C366613EBE6}" type="presOf" srcId="{01356C3C-0D5C-42C6-B678-565323CE1AA2}" destId="{8C615BDD-7A26-455E-9BE7-6C6C715B4BAC}" srcOrd="0" destOrd="0" presId="urn:microsoft.com/office/officeart/2005/8/layout/radial4"/>
    <dgm:cxn modelId="{4780C1D1-06A4-4F50-8B3B-4131FFD47F4E}" srcId="{5E4664D2-BEF0-4C28-A61A-229484393BF3}" destId="{6246A33B-2CC6-46E9-B5FF-22D16D7F9ADE}" srcOrd="2" destOrd="0" parTransId="{2B38E084-82A4-484C-9F8A-DC45DCF7EA30}" sibTransId="{B10DD9D3-F59E-472B-92A3-8259974260EA}"/>
    <dgm:cxn modelId="{58A849D8-A404-4C2B-AE4E-C5A1A5729701}" type="presOf" srcId="{5E4664D2-BEF0-4C28-A61A-229484393BF3}" destId="{470E709E-EB7B-4565-8605-22C9CB3B7A38}" srcOrd="0" destOrd="0" presId="urn:microsoft.com/office/officeart/2005/8/layout/radial4"/>
    <dgm:cxn modelId="{719C3BF1-5DF8-4394-BD7B-177181964535}" type="presOf" srcId="{B207FAEF-0E67-4888-8C8F-E2A1EE092D59}" destId="{7D0F7A5D-23E8-409B-981B-3485A2E86B07}" srcOrd="0" destOrd="0" presId="urn:microsoft.com/office/officeart/2005/8/layout/radial4"/>
    <dgm:cxn modelId="{037150F3-1873-4892-9D13-2DBCCA6AEC19}" srcId="{5E4664D2-BEF0-4C28-A61A-229484393BF3}" destId="{FBD5AB6A-3550-4932-A2AC-77519764BA3B}" srcOrd="1" destOrd="0" parTransId="{8AA117C9-3468-4AC0-98B5-FB140DE9A4FD}" sibTransId="{25558A21-B74C-4EAE-8C2C-6AE2A76DFB26}"/>
    <dgm:cxn modelId="{4D1430F5-8358-4B95-8346-D048E459968D}" srcId="{5E4664D2-BEF0-4C28-A61A-229484393BF3}" destId="{8F41E7F6-13A7-4725-B7C8-2698BDE4A3CA}" srcOrd="0" destOrd="0" parTransId="{14529EF7-8980-4096-9165-041066F07946}" sibTransId="{D387D852-A857-4B98-90F3-7924734469E1}"/>
    <dgm:cxn modelId="{AF1851D1-2100-4E83-94F1-2AA56B7A3AB0}" type="presParOf" srcId="{7D0F7A5D-23E8-409B-981B-3485A2E86B07}" destId="{470E709E-EB7B-4565-8605-22C9CB3B7A38}" srcOrd="0" destOrd="0" presId="urn:microsoft.com/office/officeart/2005/8/layout/radial4"/>
    <dgm:cxn modelId="{68182E38-D491-43E7-B358-F57E57C30507}" type="presParOf" srcId="{7D0F7A5D-23E8-409B-981B-3485A2E86B07}" destId="{1984E66A-AD9B-4471-8AD5-59BB18A8E3F3}" srcOrd="1" destOrd="0" presId="urn:microsoft.com/office/officeart/2005/8/layout/radial4"/>
    <dgm:cxn modelId="{B2FF0511-7CBB-461A-AEA3-8B54D1670C96}" type="presParOf" srcId="{7D0F7A5D-23E8-409B-981B-3485A2E86B07}" destId="{6C4463F1-2C89-4257-BE64-F2051BC7958E}" srcOrd="2" destOrd="0" presId="urn:microsoft.com/office/officeart/2005/8/layout/radial4"/>
    <dgm:cxn modelId="{72090DC9-78AF-448A-8768-06BE276945F1}" type="presParOf" srcId="{7D0F7A5D-23E8-409B-981B-3485A2E86B07}" destId="{8C0590BC-B553-433C-A467-3D50B1430337}" srcOrd="3" destOrd="0" presId="urn:microsoft.com/office/officeart/2005/8/layout/radial4"/>
    <dgm:cxn modelId="{B4EC8C02-29E0-497A-883A-CB3D8726F1A5}" type="presParOf" srcId="{7D0F7A5D-23E8-409B-981B-3485A2E86B07}" destId="{2A46C28E-916F-424D-9256-57D6C7334851}" srcOrd="4" destOrd="0" presId="urn:microsoft.com/office/officeart/2005/8/layout/radial4"/>
    <dgm:cxn modelId="{5C5BB5FB-D348-4803-B55B-676338FE08BD}" type="presParOf" srcId="{7D0F7A5D-23E8-409B-981B-3485A2E86B07}" destId="{0C7020F6-0FA5-4082-BAA6-931C7A2E4BE2}" srcOrd="5" destOrd="0" presId="urn:microsoft.com/office/officeart/2005/8/layout/radial4"/>
    <dgm:cxn modelId="{FF0B8700-EC12-422A-B1FE-43B3B8F524B4}" type="presParOf" srcId="{7D0F7A5D-23E8-409B-981B-3485A2E86B07}" destId="{D4A9E418-1BBB-4FBB-AF6E-1FB49A23E654}" srcOrd="6" destOrd="0" presId="urn:microsoft.com/office/officeart/2005/8/layout/radial4"/>
    <dgm:cxn modelId="{178F2BCC-342E-48E3-B191-516847F2D017}" type="presParOf" srcId="{7D0F7A5D-23E8-409B-981B-3485A2E86B07}" destId="{E3BB1618-2D7D-45EF-BA0A-911DC293457B}" srcOrd="7" destOrd="0" presId="urn:microsoft.com/office/officeart/2005/8/layout/radial4"/>
    <dgm:cxn modelId="{CFD23A42-0506-45B2-8EE7-4483D25DBF4F}" type="presParOf" srcId="{7D0F7A5D-23E8-409B-981B-3485A2E86B07}" destId="{B745F4B5-0596-4B6F-8CBB-0A1EBD1FB264}" srcOrd="8" destOrd="0" presId="urn:microsoft.com/office/officeart/2005/8/layout/radial4"/>
    <dgm:cxn modelId="{CFFD98D4-F218-4B2F-A72D-EAC401946627}" type="presParOf" srcId="{7D0F7A5D-23E8-409B-981B-3485A2E86B07}" destId="{46AC0B1A-85B8-482C-BF5F-D47DAE9061B4}" srcOrd="9" destOrd="0" presId="urn:microsoft.com/office/officeart/2005/8/layout/radial4"/>
    <dgm:cxn modelId="{17B7B326-708A-4F3F-B763-94486BC8D978}" type="presParOf" srcId="{7D0F7A5D-23E8-409B-981B-3485A2E86B07}" destId="{8C615BDD-7A26-455E-9BE7-6C6C715B4BAC}"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E709E-EB7B-4565-8605-22C9CB3B7A38}">
      <dsp:nvSpPr>
        <dsp:cNvPr id="0" name=""/>
        <dsp:cNvSpPr/>
      </dsp:nvSpPr>
      <dsp:spPr>
        <a:xfrm>
          <a:off x="3945361" y="1494209"/>
          <a:ext cx="2983700" cy="29837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u="none" kern="1200" dirty="0"/>
            <a:t>Asphalt 8: Airborne</a:t>
          </a:r>
          <a:endParaRPr lang="en-US" sz="1100" b="1" kern="1200" dirty="0"/>
        </a:p>
        <a:p>
          <a:pPr marL="0" lvl="0" indent="0" algn="ctr" defTabSz="488950">
            <a:lnSpc>
              <a:spcPct val="90000"/>
            </a:lnSpc>
            <a:spcBef>
              <a:spcPct val="0"/>
            </a:spcBef>
            <a:spcAft>
              <a:spcPct val="35000"/>
            </a:spcAft>
            <a:buNone/>
          </a:pPr>
          <a:r>
            <a:rPr lang="en-US" sz="1100" b="1" i="0" u="none" kern="1200" dirty="0"/>
            <a:t>Bullet Force</a:t>
          </a:r>
          <a:endParaRPr lang="en-US" sz="1100" b="1" kern="1200" dirty="0"/>
        </a:p>
        <a:p>
          <a:pPr marL="0" lvl="0" indent="0" algn="ctr" defTabSz="488950">
            <a:lnSpc>
              <a:spcPct val="90000"/>
            </a:lnSpc>
            <a:spcBef>
              <a:spcPct val="0"/>
            </a:spcBef>
            <a:spcAft>
              <a:spcPct val="35000"/>
            </a:spcAft>
            <a:buNone/>
          </a:pPr>
          <a:r>
            <a:rPr lang="en-US" sz="1100" b="1" i="0" u="none" kern="1200" dirty="0"/>
            <a:t>Choices: Stories You Play</a:t>
          </a:r>
          <a:endParaRPr lang="en-US" sz="1100" b="1" kern="1200" dirty="0"/>
        </a:p>
        <a:p>
          <a:pPr marL="0" lvl="0" indent="0" algn="ctr" defTabSz="488950">
            <a:lnSpc>
              <a:spcPct val="90000"/>
            </a:lnSpc>
            <a:spcBef>
              <a:spcPct val="0"/>
            </a:spcBef>
            <a:spcAft>
              <a:spcPct val="35000"/>
            </a:spcAft>
            <a:buNone/>
          </a:pPr>
          <a:r>
            <a:rPr lang="en-US" sz="1100" b="1" i="0" u="none" kern="1200" dirty="0"/>
            <a:t>Deck Heroes: Legacy</a:t>
          </a:r>
          <a:endParaRPr lang="en-US" sz="1100" b="1" kern="1200" dirty="0"/>
        </a:p>
        <a:p>
          <a:pPr marL="0" lvl="0" indent="0" algn="ctr" defTabSz="488950">
            <a:lnSpc>
              <a:spcPct val="90000"/>
            </a:lnSpc>
            <a:spcBef>
              <a:spcPct val="0"/>
            </a:spcBef>
            <a:spcAft>
              <a:spcPct val="35000"/>
            </a:spcAft>
            <a:buNone/>
          </a:pPr>
          <a:r>
            <a:rPr lang="en-US" sz="1100" b="1" kern="1200" dirty="0"/>
            <a:t>Call of Duty: Heroes</a:t>
          </a:r>
        </a:p>
        <a:p>
          <a:pPr marL="0" lvl="0" indent="0" algn="ctr" defTabSz="488950">
            <a:lnSpc>
              <a:spcPct val="90000"/>
            </a:lnSpc>
            <a:spcBef>
              <a:spcPct val="0"/>
            </a:spcBef>
            <a:spcAft>
              <a:spcPct val="35000"/>
            </a:spcAft>
            <a:buNone/>
          </a:pPr>
          <a:r>
            <a:rPr lang="en-US" sz="1100" b="1" i="0" u="none" kern="1200" dirty="0"/>
            <a:t>Fallout Shelter</a:t>
          </a:r>
          <a:endParaRPr lang="en-US" sz="1100" b="1" kern="1200" dirty="0"/>
        </a:p>
        <a:p>
          <a:pPr marL="0" lvl="0" indent="0" algn="ctr" defTabSz="488950">
            <a:lnSpc>
              <a:spcPct val="90000"/>
            </a:lnSpc>
            <a:spcBef>
              <a:spcPct val="0"/>
            </a:spcBef>
            <a:spcAft>
              <a:spcPct val="35000"/>
            </a:spcAft>
            <a:buNone/>
          </a:pPr>
          <a:r>
            <a:rPr lang="en-US" sz="1100" b="1" i="0" u="none" kern="1200" dirty="0"/>
            <a:t>Final Fantasy Brave Exvius</a:t>
          </a:r>
          <a:endParaRPr lang="en-US" sz="1100" b="1" kern="1200" dirty="0"/>
        </a:p>
        <a:p>
          <a:pPr marL="0" lvl="0" indent="0" algn="ctr" defTabSz="488950">
            <a:lnSpc>
              <a:spcPct val="90000"/>
            </a:lnSpc>
            <a:spcBef>
              <a:spcPct val="0"/>
            </a:spcBef>
            <a:spcAft>
              <a:spcPct val="35000"/>
            </a:spcAft>
            <a:buNone/>
          </a:pPr>
          <a:r>
            <a:rPr lang="en-US" sz="1100" b="1" i="0" u="none" kern="1200" dirty="0"/>
            <a:t>Hungry Shark Evolution</a:t>
          </a:r>
          <a:endParaRPr lang="en-US" sz="1100" b="1" kern="1200" dirty="0"/>
        </a:p>
        <a:p>
          <a:pPr marL="0" lvl="0" indent="0" algn="ctr" defTabSz="488950">
            <a:lnSpc>
              <a:spcPct val="90000"/>
            </a:lnSpc>
            <a:spcBef>
              <a:spcPct val="0"/>
            </a:spcBef>
            <a:spcAft>
              <a:spcPct val="35000"/>
            </a:spcAft>
            <a:buNone/>
          </a:pPr>
          <a:r>
            <a:rPr lang="en-US" sz="1100" b="1" i="0" u="none" kern="1200" dirty="0"/>
            <a:t>Hungry Shark World</a:t>
          </a:r>
          <a:endParaRPr lang="en-US" sz="1100" b="1" kern="1200" dirty="0"/>
        </a:p>
        <a:p>
          <a:pPr marL="0" lvl="0" indent="0" algn="ctr" defTabSz="488950">
            <a:lnSpc>
              <a:spcPct val="90000"/>
            </a:lnSpc>
            <a:spcBef>
              <a:spcPct val="0"/>
            </a:spcBef>
            <a:spcAft>
              <a:spcPct val="35000"/>
            </a:spcAft>
            <a:buNone/>
          </a:pPr>
          <a:r>
            <a:rPr lang="en-US" sz="1100" b="1" i="0" u="none" kern="1200" dirty="0"/>
            <a:t>PewDiePie's Tuber Simulator</a:t>
          </a:r>
          <a:endParaRPr lang="en-US" sz="1100" b="1" kern="1200" dirty="0"/>
        </a:p>
      </dsp:txBody>
      <dsp:txXfrm>
        <a:off x="4382314" y="1931162"/>
        <a:ext cx="2109794" cy="2109794"/>
      </dsp:txXfrm>
    </dsp:sp>
    <dsp:sp modelId="{1984E66A-AD9B-4471-8AD5-59BB18A8E3F3}">
      <dsp:nvSpPr>
        <dsp:cNvPr id="0" name=""/>
        <dsp:cNvSpPr/>
      </dsp:nvSpPr>
      <dsp:spPr>
        <a:xfrm rot="11521591">
          <a:off x="1588917" y="2149263"/>
          <a:ext cx="2284229" cy="5205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4463F1-2C89-4257-BE64-F2051BC7958E}">
      <dsp:nvSpPr>
        <dsp:cNvPr id="0" name=""/>
        <dsp:cNvSpPr/>
      </dsp:nvSpPr>
      <dsp:spPr>
        <a:xfrm>
          <a:off x="1006619" y="1685664"/>
          <a:ext cx="1214732" cy="97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Rating</a:t>
          </a:r>
        </a:p>
        <a:p>
          <a:pPr marL="0" lvl="0" indent="0" algn="ctr" defTabSz="577850">
            <a:lnSpc>
              <a:spcPct val="90000"/>
            </a:lnSpc>
            <a:spcBef>
              <a:spcPct val="0"/>
            </a:spcBef>
            <a:spcAft>
              <a:spcPct val="35000"/>
            </a:spcAft>
            <a:buNone/>
          </a:pPr>
          <a:r>
            <a:rPr lang="en-US" sz="1300" kern="1200" dirty="0"/>
            <a:t>&gt; 4.5</a:t>
          </a:r>
        </a:p>
      </dsp:txBody>
      <dsp:txXfrm>
        <a:off x="1035082" y="1714127"/>
        <a:ext cx="1157806" cy="914860"/>
      </dsp:txXfrm>
    </dsp:sp>
    <dsp:sp modelId="{8C0590BC-B553-433C-A467-3D50B1430337}">
      <dsp:nvSpPr>
        <dsp:cNvPr id="0" name=""/>
        <dsp:cNvSpPr/>
      </dsp:nvSpPr>
      <dsp:spPr>
        <a:xfrm rot="13347785">
          <a:off x="2525614" y="970103"/>
          <a:ext cx="1986243" cy="5205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46C28E-916F-424D-9256-57D6C7334851}">
      <dsp:nvSpPr>
        <dsp:cNvPr id="0" name=""/>
        <dsp:cNvSpPr/>
      </dsp:nvSpPr>
      <dsp:spPr>
        <a:xfrm>
          <a:off x="2178731" y="74008"/>
          <a:ext cx="1214732" cy="97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Review Count</a:t>
          </a:r>
        </a:p>
        <a:p>
          <a:pPr marL="0" lvl="0" indent="0" algn="ctr" defTabSz="577850">
            <a:lnSpc>
              <a:spcPct val="90000"/>
            </a:lnSpc>
            <a:spcBef>
              <a:spcPct val="0"/>
            </a:spcBef>
            <a:spcAft>
              <a:spcPct val="35000"/>
            </a:spcAft>
            <a:buNone/>
          </a:pPr>
          <a:r>
            <a:rPr lang="en-US" sz="1300" kern="1200" dirty="0"/>
            <a:t>&gt; 445K</a:t>
          </a:r>
        </a:p>
      </dsp:txBody>
      <dsp:txXfrm>
        <a:off x="2207194" y="102471"/>
        <a:ext cx="1157806" cy="914860"/>
      </dsp:txXfrm>
    </dsp:sp>
    <dsp:sp modelId="{0C7020F6-0FA5-4082-BAA6-931C7A2E4BE2}">
      <dsp:nvSpPr>
        <dsp:cNvPr id="0" name=""/>
        <dsp:cNvSpPr/>
      </dsp:nvSpPr>
      <dsp:spPr>
        <a:xfrm rot="18985622">
          <a:off x="6334867" y="960114"/>
          <a:ext cx="1916478" cy="5205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A9E418-1BBB-4FBB-AF6E-1FB49A23E654}">
      <dsp:nvSpPr>
        <dsp:cNvPr id="0" name=""/>
        <dsp:cNvSpPr/>
      </dsp:nvSpPr>
      <dsp:spPr>
        <a:xfrm>
          <a:off x="7379981" y="73998"/>
          <a:ext cx="1214732" cy="97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Install Count</a:t>
          </a:r>
        </a:p>
        <a:p>
          <a:pPr marL="0" lvl="0" indent="0" algn="ctr" defTabSz="577850">
            <a:lnSpc>
              <a:spcPct val="90000"/>
            </a:lnSpc>
            <a:spcBef>
              <a:spcPct val="0"/>
            </a:spcBef>
            <a:spcAft>
              <a:spcPct val="35000"/>
            </a:spcAft>
            <a:buNone/>
          </a:pPr>
          <a:r>
            <a:rPr lang="en-US" sz="1300" kern="1200"/>
            <a:t>&gt; 5M</a:t>
          </a:r>
          <a:endParaRPr lang="en-US" sz="1300" kern="1200" dirty="0"/>
        </a:p>
      </dsp:txBody>
      <dsp:txXfrm>
        <a:off x="7408444" y="102461"/>
        <a:ext cx="1157806" cy="914860"/>
      </dsp:txXfrm>
    </dsp:sp>
    <dsp:sp modelId="{E3BB1618-2D7D-45EF-BA0A-911DC293457B}">
      <dsp:nvSpPr>
        <dsp:cNvPr id="0" name=""/>
        <dsp:cNvSpPr/>
      </dsp:nvSpPr>
      <dsp:spPr>
        <a:xfrm rot="16100705">
          <a:off x="4947462" y="679136"/>
          <a:ext cx="986039" cy="5205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45F4B5-0596-4B6F-8CBB-0A1EBD1FB264}">
      <dsp:nvSpPr>
        <dsp:cNvPr id="0" name=""/>
        <dsp:cNvSpPr/>
      </dsp:nvSpPr>
      <dsp:spPr>
        <a:xfrm>
          <a:off x="4816010" y="712"/>
          <a:ext cx="1257694" cy="900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Shared Platform</a:t>
          </a:r>
        </a:p>
      </dsp:txBody>
      <dsp:txXfrm>
        <a:off x="4842375" y="27077"/>
        <a:ext cx="1204964" cy="847429"/>
      </dsp:txXfrm>
    </dsp:sp>
    <dsp:sp modelId="{46AC0B1A-85B8-482C-BF5F-D47DAE9061B4}">
      <dsp:nvSpPr>
        <dsp:cNvPr id="0" name=""/>
        <dsp:cNvSpPr/>
      </dsp:nvSpPr>
      <dsp:spPr>
        <a:xfrm rot="20949214">
          <a:off x="7013948" y="2202129"/>
          <a:ext cx="2312693" cy="5205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615BDD-7A26-455E-9BE7-6C6C715B4BAC}">
      <dsp:nvSpPr>
        <dsp:cNvPr id="0" name=""/>
        <dsp:cNvSpPr/>
      </dsp:nvSpPr>
      <dsp:spPr>
        <a:xfrm>
          <a:off x="8698618" y="1758907"/>
          <a:ext cx="1214732" cy="97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Demographic and Genre</a:t>
          </a:r>
        </a:p>
        <a:p>
          <a:pPr marL="0" lvl="0" indent="0" algn="ctr" defTabSz="577850">
            <a:lnSpc>
              <a:spcPct val="90000"/>
            </a:lnSpc>
            <a:spcBef>
              <a:spcPct val="0"/>
            </a:spcBef>
            <a:spcAft>
              <a:spcPct val="35000"/>
            </a:spcAft>
            <a:buNone/>
          </a:pPr>
          <a:r>
            <a:rPr lang="en-US" sz="1300" kern="1200" dirty="0"/>
            <a:t>Age 13-34</a:t>
          </a:r>
        </a:p>
      </dsp:txBody>
      <dsp:txXfrm>
        <a:off x="8727081" y="1787370"/>
        <a:ext cx="1157806" cy="91486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575A091A-197B-495A-9EC6-8F41B87CCE57}" type="datetimeFigureOut">
              <a:rPr lang="en-US" smtClean="0"/>
              <a:t>3/2/2021</a:t>
            </a:fld>
            <a:endParaRPr lang="en-US"/>
          </a:p>
        </p:txBody>
      </p:sp>
      <p:sp>
        <p:nvSpPr>
          <p:cNvPr id="4" name="Slide Image Placeholder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5867400"/>
            <a:ext cx="5486400" cy="48006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99AB4E5A-B658-40AF-9EFA-89902EDACFFC}" type="slidenum">
              <a:rPr lang="en-US" smtClean="0"/>
              <a:t>‹#›</a:t>
            </a:fld>
            <a:endParaRPr lang="en-US"/>
          </a:p>
        </p:txBody>
      </p:sp>
    </p:spTree>
    <p:extLst>
      <p:ext uri="{BB962C8B-B14F-4D97-AF65-F5344CB8AC3E}">
        <p14:creationId xmlns:p14="http://schemas.microsoft.com/office/powerpoint/2010/main" val="418670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YoY growth was 20%...but can this growth continue?</a:t>
            </a:r>
          </a:p>
        </p:txBody>
      </p:sp>
      <p:sp>
        <p:nvSpPr>
          <p:cNvPr id="4" name="Slide Number Placeholder 3"/>
          <p:cNvSpPr>
            <a:spLocks noGrp="1"/>
          </p:cNvSpPr>
          <p:nvPr>
            <p:ph type="sldNum" sz="quarter" idx="5"/>
          </p:nvPr>
        </p:nvSpPr>
        <p:spPr/>
        <p:txBody>
          <a:bodyPr/>
          <a:lstStyle/>
          <a:p>
            <a:fld id="{99AB4E5A-B658-40AF-9EFA-89902EDACFFC}" type="slidenum">
              <a:rPr lang="en-US" smtClean="0"/>
              <a:t>4</a:t>
            </a:fld>
            <a:endParaRPr lang="en-US"/>
          </a:p>
        </p:txBody>
      </p:sp>
    </p:spTree>
    <p:extLst>
      <p:ext uri="{BB962C8B-B14F-4D97-AF65-F5344CB8AC3E}">
        <p14:creationId xmlns:p14="http://schemas.microsoft.com/office/powerpoint/2010/main" val="425256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So clearly games is the hottest genre in our market research, but how does that translate to % share in App/Play stores?</a:t>
            </a:r>
          </a:p>
        </p:txBody>
      </p:sp>
      <p:sp>
        <p:nvSpPr>
          <p:cNvPr id="4" name="Slide Number Placeholder 3"/>
          <p:cNvSpPr>
            <a:spLocks noGrp="1"/>
          </p:cNvSpPr>
          <p:nvPr>
            <p:ph type="sldNum" sz="quarter" idx="5"/>
          </p:nvPr>
        </p:nvSpPr>
        <p:spPr/>
        <p:txBody>
          <a:bodyPr/>
          <a:lstStyle/>
          <a:p>
            <a:fld id="{99AB4E5A-B658-40AF-9EFA-89902EDACFFC}" type="slidenum">
              <a:rPr lang="en-US" smtClean="0"/>
              <a:t>5</a:t>
            </a:fld>
            <a:endParaRPr lang="en-US"/>
          </a:p>
        </p:txBody>
      </p:sp>
    </p:spTree>
    <p:extLst>
      <p:ext uri="{BB962C8B-B14F-4D97-AF65-F5344CB8AC3E}">
        <p14:creationId xmlns:p14="http://schemas.microsoft.com/office/powerpoint/2010/main" val="218194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4400"/>
            </a:lvl1pPr>
          </a:lstStyle>
          <a:p>
            <a:pPr>
              <a:defRPr/>
            </a:pPr>
            <a:r>
              <a:rPr lang="en-US"/>
              <a:t>Click to edit Master title style</a:t>
            </a:r>
            <a:endParaRPr/>
          </a:p>
        </p:txBody>
      </p:sp>
      <p:sp>
        <p:nvSpPr>
          <p:cNvPr id="5" name="Subtitle 2"/>
          <p:cNvSpPr>
            <a:spLocks noGrp="1"/>
          </p:cNvSpPr>
          <p:nvPr>
            <p:ph type="subTitle" idx="1"/>
          </p:nvPr>
        </p:nvSpPr>
        <p:spPr bwMode="auto">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6" name="Date Placeholder 3"/>
          <p:cNvSpPr>
            <a:spLocks noGrp="1"/>
          </p:cNvSpPr>
          <p:nvPr>
            <p:ph type="dt" sz="half" idx="10"/>
          </p:nvPr>
        </p:nvSpPr>
        <p:spPr bwMode="auto"/>
        <p:txBody>
          <a:bodyPr/>
          <a:lstStyle>
            <a:lvl1pPr>
              <a:defRPr>
                <a:latin typeface="+mn-lt"/>
              </a:defRPr>
            </a:lvl1pPr>
          </a:lstStyle>
          <a:p>
            <a:pPr>
              <a:defRPr/>
            </a:pPr>
            <a:fld id="{11A6662E-FAF4-44BC-88B5-85A7CBFB6D30}" type="datetime1">
              <a:rPr lang="en-US"/>
              <a:t>3/2/2021</a:t>
            </a:fld>
            <a:endParaRPr lang="en-US"/>
          </a:p>
        </p:txBody>
      </p:sp>
      <p:sp>
        <p:nvSpPr>
          <p:cNvPr id="7" name="Footer Placeholder 4"/>
          <p:cNvSpPr>
            <a:spLocks noGrp="1"/>
          </p:cNvSpPr>
          <p:nvPr>
            <p:ph type="ftr" sz="quarter" idx="11"/>
          </p:nvPr>
        </p:nvSpPr>
        <p:spPr bwMode="auto"/>
        <p:txBody>
          <a:bodyPr/>
          <a:lstStyle>
            <a:lvl1pPr>
              <a:defRPr>
                <a:latin typeface="+mn-lt"/>
              </a:defRPr>
            </a:lvl1pPr>
          </a:lstStyle>
          <a:p>
            <a:pPr>
              <a:defRPr/>
            </a:pPr>
            <a:endParaRPr lang="en-US"/>
          </a:p>
        </p:txBody>
      </p:sp>
      <p:sp>
        <p:nvSpPr>
          <p:cNvPr id="8" name="Slide Number Placeholder 5"/>
          <p:cNvSpPr>
            <a:spLocks noGrp="1"/>
          </p:cNvSpPr>
          <p:nvPr>
            <p:ph type="sldNum" sz="quarter" idx="12"/>
          </p:nvPr>
        </p:nvSpPr>
        <p:spPr bwMode="auto"/>
        <p:txBody>
          <a:bodyPr/>
          <a:lstStyle>
            <a:lvl1pPr>
              <a:defRPr>
                <a:latin typeface="+mn-lt"/>
              </a:defRPr>
            </a:lvl1pPr>
          </a:lstStyle>
          <a:p>
            <a:pPr>
              <a:defRPr/>
            </a:pPr>
            <a:fld id="{73B850FF-6169-4056-8077-06FFA93A5366}"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a:p>
        </p:txBody>
      </p:sp>
      <p:sp>
        <p:nvSpPr>
          <p:cNvPr id="5"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p:cNvSpPr>
            <a:spLocks noGrp="1"/>
          </p:cNvSpPr>
          <p:nvPr>
            <p:ph type="dt" sz="half" idx="10"/>
          </p:nvPr>
        </p:nvSpPr>
        <p:spPr bwMode="auto"/>
        <p:txBody>
          <a:bodyPr/>
          <a:lstStyle/>
          <a:p>
            <a:pPr>
              <a:defRPr/>
            </a:pPr>
            <a:fld id="{4C559632-1575-4E14-B53B-3DC3D5ED3947}" type="datetime1">
              <a:rPr lang="en-US"/>
              <a:t>3/2/2021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5"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p:cNvSpPr>
            <a:spLocks noGrp="1"/>
          </p:cNvSpPr>
          <p:nvPr>
            <p:ph type="dt" sz="half" idx="10"/>
          </p:nvPr>
        </p:nvSpPr>
        <p:spPr bwMode="auto"/>
        <p:txBody>
          <a:bodyPr/>
          <a:lstStyle/>
          <a:p>
            <a:pPr>
              <a:defRPr/>
            </a:pPr>
            <a:fld id="{CC4A6868-2568-4CC9-B302-F37117B01A6E}" type="datetime1">
              <a:rPr lang="en-US"/>
              <a:t>3/2/2021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8200" y="365760"/>
            <a:ext cx="10515600" cy="1325563"/>
          </a:xfrm>
        </p:spPr>
        <p:txBody>
          <a:bodyPr/>
          <a:lstStyle/>
          <a:p>
            <a:pPr>
              <a:defRPr/>
            </a:pPr>
            <a:r>
              <a:rPr lang="en-US"/>
              <a:t>Click to edit Master title style</a:t>
            </a:r>
            <a:endParaRPr/>
          </a:p>
        </p:txBody>
      </p:sp>
      <p:sp>
        <p:nvSpPr>
          <p:cNvPr id="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p:cNvSpPr>
            <a:spLocks noGrp="1"/>
          </p:cNvSpPr>
          <p:nvPr>
            <p:ph type="dt" sz="half" idx="10"/>
          </p:nvPr>
        </p:nvSpPr>
        <p:spPr bwMode="auto"/>
        <p:txBody>
          <a:bodyPr/>
          <a:lstStyle/>
          <a:p>
            <a:pPr>
              <a:defRPr/>
            </a:pPr>
            <a:fld id="{0055F08A-1E71-4B2B-BB49-E743F2903911}" type="datetime1">
              <a:rPr lang="en-US"/>
              <a:t>3/2/2021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0" y="1709738"/>
            <a:ext cx="10515600" cy="2852737"/>
          </a:xfrm>
        </p:spPr>
        <p:txBody>
          <a:bodyPr anchor="b"/>
          <a:lstStyle>
            <a:lvl1pPr>
              <a:defRPr sz="4400"/>
            </a:lvl1pPr>
          </a:lstStyle>
          <a:p>
            <a:pPr>
              <a:defRPr/>
            </a:pPr>
            <a:r>
              <a:rPr lang="en-US"/>
              <a:t>Click to edit Master title style</a:t>
            </a:r>
          </a:p>
        </p:txBody>
      </p:sp>
      <p:sp>
        <p:nvSpPr>
          <p:cNvPr id="5" name="Text Placeholder 2"/>
          <p:cNvSpPr>
            <a:spLocks noGrp="1"/>
          </p:cNvSpPr>
          <p:nvPr>
            <p:ph type="body" idx="1"/>
          </p:nvPr>
        </p:nvSpPr>
        <p:spPr bwMode="auto">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p:cNvSpPr>
            <a:spLocks noGrp="1"/>
          </p:cNvSpPr>
          <p:nvPr>
            <p:ph type="dt" sz="half" idx="10"/>
          </p:nvPr>
        </p:nvSpPr>
        <p:spPr bwMode="auto"/>
        <p:txBody>
          <a:bodyPr/>
          <a:lstStyle/>
          <a:p>
            <a:pPr>
              <a:defRPr/>
            </a:pPr>
            <a:fld id="{15417D9E-721A-44BB-8863-9873FE64DA75}" type="datetime1">
              <a:rPr lang="en-US"/>
              <a:t>3/2/2021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8200" y="365760"/>
            <a:ext cx="10515600" cy="1325563"/>
          </a:xfrm>
        </p:spPr>
        <p:txBody>
          <a:bodyPr/>
          <a:lstStyle/>
          <a:p>
            <a:pPr>
              <a:defRPr/>
            </a:pPr>
            <a:r>
              <a:rPr lang="en-US"/>
              <a:t>Click to edit Master title style</a:t>
            </a:r>
            <a:endParaRPr/>
          </a:p>
        </p:txBody>
      </p:sp>
      <p:sp>
        <p:nvSpPr>
          <p:cNvPr id="5"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4"/>
          <p:cNvSpPr>
            <a:spLocks noGrp="1"/>
          </p:cNvSpPr>
          <p:nvPr>
            <p:ph type="dt" sz="half" idx="10"/>
          </p:nvPr>
        </p:nvSpPr>
        <p:spPr bwMode="auto"/>
        <p:txBody>
          <a:bodyPr/>
          <a:lstStyle/>
          <a:p>
            <a:pPr>
              <a:defRPr/>
            </a:pPr>
            <a:fld id="{5F31DA2F-80B8-49CF-99FB-5ABCA53A607A}" type="datetime1">
              <a:rPr lang="en-US"/>
              <a:t>3/2/2021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5" name="Text Placeholder 2"/>
          <p:cNvSpPr>
            <a:spLocks noGrp="1"/>
          </p:cNvSpPr>
          <p:nvPr>
            <p:ph type="body" idx="1"/>
          </p:nvPr>
        </p:nvSpPr>
        <p:spPr bwMode="auto">
          <a:xfrm>
            <a:off x="839788" y="175259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p:cNvSpPr>
            <a:spLocks noGrp="1"/>
          </p:cNvSpPr>
          <p:nvPr>
            <p:ph sz="half" idx="2"/>
          </p:nvPr>
        </p:nvSpPr>
        <p:spPr bwMode="auto">
          <a:xfrm>
            <a:off x="839788" y="2666999"/>
            <a:ext cx="5157787" cy="3522663"/>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Text Placeholder 4"/>
          <p:cNvSpPr>
            <a:spLocks noGrp="1"/>
          </p:cNvSpPr>
          <p:nvPr>
            <p:ph type="body" sz="quarter" idx="3"/>
          </p:nvPr>
        </p:nvSpPr>
        <p:spPr bwMode="auto">
          <a:xfrm>
            <a:off x="6172200" y="175259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p:cNvSpPr>
            <a:spLocks noGrp="1"/>
          </p:cNvSpPr>
          <p:nvPr>
            <p:ph sz="quarter" idx="4"/>
          </p:nvPr>
        </p:nvSpPr>
        <p:spPr bwMode="auto">
          <a:xfrm>
            <a:off x="6172200" y="2666999"/>
            <a:ext cx="5183188" cy="3522663"/>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 name="Date Placeholder 6"/>
          <p:cNvSpPr>
            <a:spLocks noGrp="1"/>
          </p:cNvSpPr>
          <p:nvPr>
            <p:ph type="dt" sz="half" idx="10"/>
          </p:nvPr>
        </p:nvSpPr>
        <p:spPr bwMode="auto"/>
        <p:txBody>
          <a:bodyPr/>
          <a:lstStyle/>
          <a:p>
            <a:pPr>
              <a:defRPr/>
            </a:pPr>
            <a:fld id="{28852172-E6C9-4B6C-929A-A9DE3837BBF1}" type="datetime1">
              <a:rPr lang="en-US"/>
              <a:t>3/2/2021</a:t>
            </a:fld>
            <a:endParaRPr lang="en-US"/>
          </a:p>
        </p:txBody>
      </p:sp>
      <p:sp>
        <p:nvSpPr>
          <p:cNvPr id="10" name="Footer Placeholder 7"/>
          <p:cNvSpPr>
            <a:spLocks noGrp="1"/>
          </p:cNvSpPr>
          <p:nvPr>
            <p:ph type="ftr" sz="quarter" idx="11"/>
          </p:nvPr>
        </p:nvSpPr>
        <p:spPr bwMode="auto"/>
        <p:txBody>
          <a:bodyPr/>
          <a:lstStyle/>
          <a:p>
            <a:pPr>
              <a:defRPr/>
            </a:pPr>
            <a:endParaRPr lang="en-US"/>
          </a:p>
        </p:txBody>
      </p:sp>
      <p:sp>
        <p:nvSpPr>
          <p:cNvPr id="11" name="Slide Number Placeholder 8"/>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8200" y="365760"/>
            <a:ext cx="10515600" cy="1325563"/>
          </a:xfrm>
        </p:spPr>
        <p:txBody>
          <a:bodyPr/>
          <a:lstStyle/>
          <a:p>
            <a:pPr>
              <a:defRPr/>
            </a:pPr>
            <a:r>
              <a:rPr lang="en-US"/>
              <a:t>Click to edit Master title style</a:t>
            </a:r>
            <a:endParaRPr/>
          </a:p>
        </p:txBody>
      </p:sp>
      <p:sp>
        <p:nvSpPr>
          <p:cNvPr id="5" name="Date Placeholder 2"/>
          <p:cNvSpPr>
            <a:spLocks noGrp="1"/>
          </p:cNvSpPr>
          <p:nvPr>
            <p:ph type="dt" sz="half" idx="10"/>
          </p:nvPr>
        </p:nvSpPr>
        <p:spPr bwMode="auto"/>
        <p:txBody>
          <a:bodyPr/>
          <a:lstStyle/>
          <a:p>
            <a:pPr>
              <a:defRPr/>
            </a:pPr>
            <a:fld id="{3AB41CFF-90C9-47B3-9DA1-F2BF8D839F7E}" type="datetime1">
              <a:rPr lang="en-US"/>
              <a:t>3/2/2021</a:t>
            </a:fld>
            <a:endParaRPr lang="en-US"/>
          </a:p>
        </p:txBody>
      </p:sp>
      <p:sp>
        <p:nvSpPr>
          <p:cNvPr id="6" name="Footer Placeholder 3"/>
          <p:cNvSpPr>
            <a:spLocks noGrp="1"/>
          </p:cNvSpPr>
          <p:nvPr>
            <p:ph type="ftr" sz="quarter" idx="11"/>
          </p:nvPr>
        </p:nvSpPr>
        <p:spPr bwMode="auto"/>
        <p:txBody>
          <a:bodyPr/>
          <a:lstStyle/>
          <a:p>
            <a:pPr>
              <a:defRPr/>
            </a:pPr>
            <a:endParaRPr lang="en-US"/>
          </a:p>
        </p:txBody>
      </p:sp>
      <p:sp>
        <p:nvSpPr>
          <p:cNvPr id="7" name="Slide Number Placeholder 4"/>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F06048FA-06AB-4884-A69B-986B96E68A24}" type="datetime1">
              <a:rPr lang="en-US"/>
              <a:t>3/2/2021</a:t>
            </a:fld>
            <a:endParaRPr lang="en-US"/>
          </a:p>
        </p:txBody>
      </p:sp>
      <p:sp>
        <p:nvSpPr>
          <p:cNvPr id="5" name="Footer Placeholder 2"/>
          <p:cNvSpPr>
            <a:spLocks noGrp="1"/>
          </p:cNvSpPr>
          <p:nvPr>
            <p:ph type="ftr" sz="quarter" idx="1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5"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50DB7ABA-0172-4F9C-889D-567164F66BCD}" type="datetime1">
              <a:rPr lang="en-US"/>
              <a:t>3/2/2021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5"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6"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78AC6A5B-8AE7-4A41-B5A7-9ADC6686DC18}" type="datetime1">
              <a:rPr lang="en-US"/>
              <a:t>3/2/2021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Rectangle 11"/>
          <p:cNvSpPr/>
          <p:nvPr/>
        </p:nvSpPr>
        <p:spPr bwMode="auto">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pic>
        <p:nvPicPr>
          <p:cNvPr id="5" name="Picture 39"/>
          <p:cNvPicPr>
            <a:picLocks noChangeAspect="1"/>
          </p:cNvPicPr>
          <p:nvPr/>
        </p:nvPicPr>
        <p:blipFill>
          <a:blip r:embed="rId13">
            <a:alphaModFix amt="35000"/>
          </a:blip>
          <a:stretch/>
        </p:blipFill>
        <p:spPr bwMode="auto">
          <a:xfrm>
            <a:off x="0" y="1"/>
            <a:ext cx="12192000" cy="1392401"/>
          </a:xfrm>
          <a:prstGeom prst="rect">
            <a:avLst/>
          </a:prstGeom>
        </p:spPr>
      </p:pic>
      <p:sp>
        <p:nvSpPr>
          <p:cNvPr id="6" name="Title Placeholder 1"/>
          <p:cNvSpPr>
            <a:spLocks noGrp="1"/>
          </p:cNvSpPr>
          <p:nvPr>
            <p:ph type="title"/>
          </p:nvPr>
        </p:nvSpPr>
        <p:spPr bwMode="auto">
          <a:xfrm>
            <a:off x="838200" y="425450"/>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7" name="Text Placeholder 2"/>
          <p:cNvSpPr>
            <a:spLocks noGrp="1"/>
          </p:cNvSpPr>
          <p:nvPr>
            <p:ph type="body" idx="1"/>
          </p:nvPr>
        </p:nvSpPr>
        <p:spPr bwMode="auto">
          <a:xfrm>
            <a:off x="838200" y="1949450"/>
            <a:ext cx="10515600" cy="41957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Date Placeholder 3"/>
          <p:cNvSpPr>
            <a:spLocks noGrp="1"/>
          </p:cNvSpPr>
          <p:nvPr>
            <p:ph type="dt" sz="half" idx="2"/>
          </p:nvPr>
        </p:nvSpPr>
        <p:spPr bwMode="auto">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pPr>
              <a:defRPr/>
            </a:pPr>
            <a:fld id="{57E0CF6C-748E-4B7A-BC8B-3011EF78ED13}" type="datetime1">
              <a:rPr lang="en-US"/>
              <a:t>3/2/2021</a:t>
            </a:fld>
            <a:endParaRPr lang="en-US"/>
          </a:p>
        </p:txBody>
      </p:sp>
      <p:sp>
        <p:nvSpPr>
          <p:cNvPr id="9" name="Footer Placeholder 4"/>
          <p:cNvSpPr>
            <a:spLocks noGrp="1"/>
          </p:cNvSpPr>
          <p:nvPr>
            <p:ph type="ftr" sz="quarter" idx="3"/>
          </p:nvPr>
        </p:nvSpPr>
        <p:spPr bwMode="auto">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pPr>
              <a:defRPr/>
            </a:pPr>
            <a:endParaRPr lang="en-US"/>
          </a:p>
        </p:txBody>
      </p:sp>
      <p:sp>
        <p:nvSpPr>
          <p:cNvPr id="10" name="Slide Number Placeholder 5"/>
          <p:cNvSpPr>
            <a:spLocks noGrp="1"/>
          </p:cNvSpPr>
          <p:nvPr>
            <p:ph type="sldNum" sz="quarter" idx="4"/>
          </p:nvPr>
        </p:nvSpPr>
        <p:spPr bwMode="auto">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pPr>
              <a:defRPr/>
            </a:pPr>
            <a:fld id="{73B850FF-6169-4056-8077-06FFA93A5366}"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a:lnSpc>
          <a:spcPct val="100000"/>
        </a:lnSpc>
        <a:spcBef>
          <a:spcPts val="0"/>
        </a:spcBef>
        <a:buNone/>
        <a:defRPr sz="4400" b="1">
          <a:solidFill>
            <a:schemeClr val="bg1"/>
          </a:solidFill>
          <a:latin typeface="+mj-lt"/>
          <a:ea typeface="+mj-ea"/>
          <a:cs typeface="+mj-cs"/>
        </a:defRPr>
      </a:lvl1pPr>
    </p:titleStyle>
    <p:bodyStyle>
      <a:lvl1pPr marL="228600" indent="-228600" algn="l" defTabSz="914400">
        <a:lnSpc>
          <a:spcPct val="110000"/>
        </a:lnSpc>
        <a:spcBef>
          <a:spcPts val="1000"/>
        </a:spcBef>
        <a:buClr>
          <a:schemeClr val="accent1"/>
        </a:buClr>
        <a:buFont typeface="Arial"/>
        <a:buChar char="•"/>
        <a:defRPr sz="2800">
          <a:solidFill>
            <a:schemeClr val="bg1"/>
          </a:solidFill>
          <a:latin typeface="+mn-lt"/>
          <a:ea typeface="+mn-ea"/>
          <a:cs typeface="+mn-cs"/>
        </a:defRPr>
      </a:lvl1pPr>
      <a:lvl2pPr marL="685800" indent="-228600" algn="l" defTabSz="914400">
        <a:lnSpc>
          <a:spcPct val="110000"/>
        </a:lnSpc>
        <a:spcBef>
          <a:spcPts val="500"/>
        </a:spcBef>
        <a:buClr>
          <a:schemeClr val="accent1"/>
        </a:buClr>
        <a:buFont typeface="Arial"/>
        <a:buChar char="•"/>
        <a:defRPr sz="2400">
          <a:solidFill>
            <a:schemeClr val="bg1"/>
          </a:solidFill>
          <a:latin typeface="+mn-lt"/>
          <a:ea typeface="+mn-ea"/>
          <a:cs typeface="+mn-cs"/>
        </a:defRPr>
      </a:lvl2pPr>
      <a:lvl3pPr marL="1143000" indent="-228600" algn="l" defTabSz="914400">
        <a:lnSpc>
          <a:spcPct val="110000"/>
        </a:lnSpc>
        <a:spcBef>
          <a:spcPts val="500"/>
        </a:spcBef>
        <a:buClr>
          <a:schemeClr val="accent1"/>
        </a:buClr>
        <a:buFont typeface="Arial"/>
        <a:buChar char="•"/>
        <a:defRPr sz="2000">
          <a:solidFill>
            <a:schemeClr val="bg1"/>
          </a:solidFill>
          <a:latin typeface="+mn-lt"/>
          <a:ea typeface="+mn-ea"/>
          <a:cs typeface="+mn-cs"/>
        </a:defRPr>
      </a:lvl3pPr>
      <a:lvl4pPr marL="1600200" indent="-228600" algn="l" defTabSz="914400">
        <a:lnSpc>
          <a:spcPct val="110000"/>
        </a:lnSpc>
        <a:spcBef>
          <a:spcPts val="500"/>
        </a:spcBef>
        <a:buClr>
          <a:schemeClr val="accent1"/>
        </a:buClr>
        <a:buFont typeface="Arial"/>
        <a:buChar char="•"/>
        <a:defRPr sz="1800">
          <a:solidFill>
            <a:schemeClr val="bg1"/>
          </a:solidFill>
          <a:latin typeface="+mn-lt"/>
          <a:ea typeface="+mn-ea"/>
          <a:cs typeface="+mn-cs"/>
        </a:defRPr>
      </a:lvl4pPr>
      <a:lvl5pPr marL="2057400" indent="-228600" algn="l" defTabSz="914400">
        <a:lnSpc>
          <a:spcPct val="110000"/>
        </a:lnSpc>
        <a:spcBef>
          <a:spcPts val="500"/>
        </a:spcBef>
        <a:buClr>
          <a:schemeClr val="accent1"/>
        </a:buClr>
        <a:buFont typeface="Arial"/>
        <a:buChar char="•"/>
        <a:defRPr sz="1800">
          <a:solidFill>
            <a:schemeClr val="bg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4" name="Rectangle 66"/>
          <p:cNvSpPr>
            <a:spLocks noGrp="1" noRot="1" noChangeAspect="1" noMove="1" noResize="1" noEditPoints="1" noAdjustHandles="1" noChangeArrowheads="1" noChangeShapeType="1" noTextEdit="1"/>
          </p:cNvSpPr>
          <p:nvPr/>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5" name="Rectangle 68"/>
          <p:cNvSpPr>
            <a:spLocks noGrp="1" noRot="1" noChangeAspect="1" noMove="1" noResize="1" noEditPoints="1" noAdjustHandles="1" noChangeArrowheads="1" noChangeShapeType="1" noTextEdit="1"/>
          </p:cNvSpPr>
          <p:nvPr/>
        </p:nvSpPr>
        <p:spPr bwMode="auto">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7" name="Title 1"/>
          <p:cNvSpPr>
            <a:spLocks noGrp="1"/>
          </p:cNvSpPr>
          <p:nvPr>
            <p:ph type="ctrTitle"/>
          </p:nvPr>
        </p:nvSpPr>
        <p:spPr bwMode="auto">
          <a:xfrm>
            <a:off x="1293876" y="304801"/>
            <a:ext cx="9601200" cy="1534297"/>
          </a:xfrm>
        </p:spPr>
        <p:txBody>
          <a:bodyPr anchor="b">
            <a:normAutofit/>
            <a:scene3d>
              <a:camera prst="orthographicFront"/>
              <a:lightRig rig="soft" dir="t">
                <a:rot lat="0" lon="0" rev="15600000"/>
              </a:lightRig>
            </a:scene3d>
            <a:sp3d extrusionH="57150" prstMaterial="softEdge">
              <a:bevelT w="25400" h="38100"/>
            </a:sp3d>
          </a:bodyPr>
          <a:lstStyle/>
          <a:p>
            <a:pPr>
              <a:defRPr/>
            </a:pPr>
            <a:r>
              <a:rPr lang="en-US" dirty="0">
                <a:ln/>
                <a:solidFill>
                  <a:schemeClr val="accent4"/>
                </a:solidFill>
              </a:rPr>
              <a:t>ELEGANT MANGOES DATA ANALYTICS</a:t>
            </a:r>
            <a:endParaRPr dirty="0">
              <a:ln/>
              <a:solidFill>
                <a:schemeClr val="accent4"/>
              </a:solidFill>
            </a:endParaRPr>
          </a:p>
        </p:txBody>
      </p:sp>
      <p:pic>
        <p:nvPicPr>
          <p:cNvPr id="9" name="Picture 72"/>
          <p:cNvPicPr>
            <a:picLocks noGrp="1" noRot="1" noChangeAspect="1" noMove="1" noResize="1" noEditPoints="1" noAdjustHandles="1" noChangeArrowheads="1" noChangeShapeType="1" noCrop="1"/>
          </p:cNvPicPr>
          <p:nvPr/>
        </p:nvPicPr>
        <p:blipFill>
          <a:blip r:embed="rId2">
            <a:duotone>
              <a:schemeClr val="accent1">
                <a:shade val="45000"/>
                <a:satMod val="135000"/>
              </a:schemeClr>
              <a:prstClr val="white"/>
            </a:duotone>
          </a:blip>
          <a:srcRect r="46048"/>
          <a:stretch/>
        </p:blipFill>
        <p:spPr bwMode="auto">
          <a:xfrm>
            <a:off x="10820400" y="3144779"/>
            <a:ext cx="1371600" cy="2548349"/>
          </a:xfrm>
          <a:prstGeom prst="rect">
            <a:avLst/>
          </a:prstGeom>
        </p:spPr>
      </p:pic>
      <p:pic>
        <p:nvPicPr>
          <p:cNvPr id="10" name="Picture 3"/>
          <p:cNvPicPr>
            <a:picLocks noChangeAspect="1"/>
          </p:cNvPicPr>
          <p:nvPr/>
        </p:nvPicPr>
        <p:blipFill>
          <a:blip r:embed="rId3"/>
          <a:srcRect t="25340" r="-1" b="25339"/>
          <a:stretch/>
        </p:blipFill>
        <p:spPr bwMode="auto">
          <a:xfrm>
            <a:off x="552382" y="3281362"/>
            <a:ext cx="11084188" cy="3585047"/>
          </a:xfrm>
          <a:custGeom>
            <a:avLst/>
            <a:gdLst/>
            <a:ahLst/>
            <a:cxnLst/>
            <a:rect l="l" t="t" r="r" b="b"/>
            <a:pathLst>
              <a:path w="11084189" h="3854030" extrusionOk="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pic>
        <p:nvPicPr>
          <p:cNvPr id="11" name="Picture 6"/>
          <p:cNvPicPr>
            <a:picLocks noChangeAspect="1"/>
          </p:cNvPicPr>
          <p:nvPr/>
        </p:nvPicPr>
        <p:blipFill>
          <a:blip r:embed="rId4"/>
          <a:stretch/>
        </p:blipFill>
        <p:spPr bwMode="auto">
          <a:xfrm>
            <a:off x="246205" y="280209"/>
            <a:ext cx="1044623" cy="1038273"/>
          </a:xfrm>
          <a:prstGeom prst="ellipse">
            <a:avLst/>
          </a:prstGeom>
          <a:ln>
            <a:noFill/>
          </a:ln>
          <a:effectLst>
            <a:outerShdw blurRad="190500" dist="228600" dir="2700000" algn="ctr">
              <a:srgbClr val="000000">
                <a:alpha val="30000"/>
              </a:srgbClr>
            </a:outerShdw>
            <a:softEdge rad="112500"/>
          </a:effectLst>
          <a:scene3d>
            <a:camera prst="orthographicFront">
              <a:rot lat="0" lon="0" rev="0"/>
            </a:camera>
            <a:lightRig rig="glow" dir="t">
              <a:rot lat="0" lon="0" rev="4800000"/>
            </a:lightRig>
          </a:scene3d>
          <a:sp3d prstMaterial="matte">
            <a:bevelT w="127000" h="63500"/>
          </a:sp3d>
        </p:spPr>
      </p:pic>
      <p:sp>
        <p:nvSpPr>
          <p:cNvPr id="12" name="Subtitle 2"/>
          <p:cNvSpPr>
            <a:spLocks noGrp="1"/>
          </p:cNvSpPr>
          <p:nvPr/>
        </p:nvSpPr>
        <p:spPr bwMode="auto">
          <a:xfrm>
            <a:off x="839416" y="2063535"/>
            <a:ext cx="10513168" cy="1094718"/>
          </a:xfrm>
        </p:spPr>
        <p:txBody>
          <a:bodyPr vert="horz" lIns="91440" tIns="45720" rIns="91440" bIns="45720" rtlCol="0" anchor="t">
            <a:noAutofit/>
          </a:bodyPr>
          <a:lstStyle>
            <a:lvl1pPr marL="0" indent="0" algn="ctr" defTabSz="914400">
              <a:lnSpc>
                <a:spcPct val="110000"/>
              </a:lnSpc>
              <a:spcBef>
                <a:spcPts val="999"/>
              </a:spcBef>
              <a:buClr>
                <a:schemeClr val="accent1"/>
              </a:buClr>
              <a:buFont typeface="Arial"/>
              <a:buNone/>
              <a:defRPr sz="2000">
                <a:solidFill>
                  <a:schemeClr val="bg1"/>
                </a:solidFill>
                <a:latin typeface="+mn-lt"/>
                <a:ea typeface="+mn-lt"/>
                <a:cs typeface="+mn-lt"/>
              </a:defRPr>
            </a:lvl1pPr>
            <a:lvl2pPr marL="457200" indent="0" algn="ctr" defTabSz="914400">
              <a:lnSpc>
                <a:spcPct val="110000"/>
              </a:lnSpc>
              <a:spcBef>
                <a:spcPts val="499"/>
              </a:spcBef>
              <a:buClr>
                <a:schemeClr val="accent1"/>
              </a:buClr>
              <a:buFont typeface="Arial"/>
              <a:buNone/>
              <a:defRPr sz="2000">
                <a:solidFill>
                  <a:schemeClr val="bg1"/>
                </a:solidFill>
                <a:latin typeface="+mn-lt"/>
                <a:ea typeface="+mn-ea"/>
                <a:cs typeface="+mn-cs"/>
              </a:defRPr>
            </a:lvl2pPr>
            <a:lvl3pPr marL="914400" indent="0" algn="ctr" defTabSz="914400">
              <a:lnSpc>
                <a:spcPct val="110000"/>
              </a:lnSpc>
              <a:spcBef>
                <a:spcPts val="499"/>
              </a:spcBef>
              <a:buClr>
                <a:schemeClr val="accent1"/>
              </a:buClr>
              <a:buFont typeface="Arial"/>
              <a:buNone/>
              <a:defRPr sz="1800">
                <a:solidFill>
                  <a:schemeClr val="bg1"/>
                </a:solidFill>
                <a:latin typeface="+mn-lt"/>
                <a:ea typeface="+mn-ea"/>
                <a:cs typeface="+mn-cs"/>
              </a:defRPr>
            </a:lvl3pPr>
            <a:lvl4pPr marL="13716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4pPr>
            <a:lvl5pPr marL="18288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5pPr>
            <a:lvl6pPr marL="2286000" indent="0" algn="ctr" defTabSz="914400">
              <a:lnSpc>
                <a:spcPct val="90000"/>
              </a:lnSpc>
              <a:spcBef>
                <a:spcPts val="499"/>
              </a:spcBef>
              <a:buFont typeface="Arial"/>
              <a:buNone/>
              <a:defRPr sz="1600">
                <a:solidFill>
                  <a:schemeClr val="tx1"/>
                </a:solidFill>
                <a:latin typeface="+mn-lt"/>
                <a:ea typeface="+mn-ea"/>
                <a:cs typeface="+mn-cs"/>
              </a:defRPr>
            </a:lvl6pPr>
            <a:lvl7pPr marL="2743200" indent="0" algn="ctr" defTabSz="914400">
              <a:lnSpc>
                <a:spcPct val="90000"/>
              </a:lnSpc>
              <a:spcBef>
                <a:spcPts val="499"/>
              </a:spcBef>
              <a:buFont typeface="Arial"/>
              <a:buNone/>
              <a:defRPr sz="1600">
                <a:solidFill>
                  <a:schemeClr val="tx1"/>
                </a:solidFill>
                <a:latin typeface="+mn-lt"/>
                <a:ea typeface="+mn-ea"/>
                <a:cs typeface="+mn-cs"/>
              </a:defRPr>
            </a:lvl7pPr>
            <a:lvl8pPr marL="3200400" indent="0" algn="ctr" defTabSz="914400">
              <a:lnSpc>
                <a:spcPct val="90000"/>
              </a:lnSpc>
              <a:spcBef>
                <a:spcPts val="499"/>
              </a:spcBef>
              <a:buFont typeface="Arial"/>
              <a:buNone/>
              <a:defRPr sz="1600">
                <a:solidFill>
                  <a:schemeClr val="tx1"/>
                </a:solidFill>
                <a:latin typeface="+mn-lt"/>
                <a:ea typeface="+mn-ea"/>
                <a:cs typeface="+mn-cs"/>
              </a:defRPr>
            </a:lvl8pPr>
            <a:lvl9pPr marL="3657600" indent="0" algn="ctr" defTabSz="914400">
              <a:lnSpc>
                <a:spcPct val="90000"/>
              </a:lnSpc>
              <a:spcBef>
                <a:spcPts val="499"/>
              </a:spcBef>
              <a:buFont typeface="Arial"/>
              <a:buNone/>
              <a:defRPr sz="1600">
                <a:solidFill>
                  <a:schemeClr val="tx1"/>
                </a:solidFill>
                <a:latin typeface="+mn-lt"/>
                <a:ea typeface="+mn-ea"/>
                <a:cs typeface="+mn-cs"/>
              </a:defRPr>
            </a:lvl9pPr>
          </a:lstStyle>
          <a:p>
            <a:pPr>
              <a:defRPr/>
            </a:pPr>
            <a:r>
              <a:rPr lang="en-US" sz="3200" dirty="0">
                <a:ln w="0"/>
                <a:solidFill>
                  <a:schemeClr val="accent1"/>
                </a:solidFill>
                <a:effectLst>
                  <a:outerShdw blurRad="38100" dist="25400" dir="5400000" algn="ctr" rotWithShape="0">
                    <a:srgbClr val="6E747A">
                      <a:alpha val="43000"/>
                    </a:srgbClr>
                  </a:outerShdw>
                </a:effectLst>
              </a:rPr>
              <a:t>App acquisition recommendation report for </a:t>
            </a:r>
          </a:p>
          <a:p>
            <a:pPr>
              <a:defRPr/>
            </a:pPr>
            <a:r>
              <a:rPr lang="en-US" sz="3200" dirty="0">
                <a:ln w="0"/>
                <a:solidFill>
                  <a:schemeClr val="accent1"/>
                </a:solidFill>
                <a:effectLst>
                  <a:outerShdw blurRad="38100" dist="25400" dir="5400000" algn="ctr" rotWithShape="0">
                    <a:srgbClr val="6E747A">
                      <a:alpha val="43000"/>
                    </a:srgbClr>
                  </a:outerShdw>
                </a:effectLst>
              </a:rPr>
              <a:t>App Trader</a:t>
            </a:r>
            <a:r>
              <a:rPr lang="en-US" sz="900" baseline="90000" dirty="0">
                <a:ln w="0"/>
                <a:solidFill>
                  <a:schemeClr val="accent1"/>
                </a:solidFill>
                <a:effectLst>
                  <a:outerShdw blurRad="38100" dist="25400" dir="5400000" algn="ctr" rotWithShape="0">
                    <a:srgbClr val="6E747A">
                      <a:alpha val="43000"/>
                    </a:srgbClr>
                  </a:outerShdw>
                </a:effectLst>
              </a:rPr>
              <a:t>TM</a:t>
            </a:r>
            <a:endParaRPr sz="900" baseline="90000" dirty="0">
              <a:ln w="0"/>
              <a:solidFill>
                <a:schemeClr val="accent1"/>
              </a:solidFill>
              <a:effectLst>
                <a:outerShdw blurRad="38100" dist="25400" dir="5400000" algn="ctr" rotWithShape="0">
                  <a:srgbClr val="6E747A">
                    <a:alpha val="43000"/>
                  </a:srgbClr>
                </a:outerShdw>
              </a:effectLst>
            </a:endParaRPr>
          </a:p>
        </p:txBody>
      </p:sp>
      <p:sp>
        <p:nvSpPr>
          <p:cNvPr id="13" name="Subtitle 2"/>
          <p:cNvSpPr>
            <a:spLocks noGrp="1"/>
          </p:cNvSpPr>
          <p:nvPr/>
        </p:nvSpPr>
        <p:spPr bwMode="auto">
          <a:xfrm>
            <a:off x="2811290" y="4174434"/>
            <a:ext cx="6309046" cy="890236"/>
          </a:xfrm>
        </p:spPr>
        <p:txBody>
          <a:bodyPr vert="horz" lIns="91440" tIns="45720" rIns="91440" bIns="45720" rtlCol="0" anchor="t">
            <a:normAutofit lnSpcReduction="10000"/>
          </a:bodyPr>
          <a:lstStyle>
            <a:lvl1pPr marL="0" indent="0" algn="ctr" defTabSz="914400">
              <a:lnSpc>
                <a:spcPct val="110000"/>
              </a:lnSpc>
              <a:spcBef>
                <a:spcPts val="999"/>
              </a:spcBef>
              <a:buClr>
                <a:schemeClr val="accent1"/>
              </a:buClr>
              <a:buFont typeface="Arial"/>
              <a:buNone/>
              <a:defRPr sz="2000">
                <a:solidFill>
                  <a:schemeClr val="bg1"/>
                </a:solidFill>
                <a:latin typeface="+mn-lt"/>
                <a:ea typeface="+mn-lt"/>
                <a:cs typeface="+mn-lt"/>
              </a:defRPr>
            </a:lvl1pPr>
            <a:lvl2pPr marL="457200" indent="0" algn="ctr" defTabSz="914400">
              <a:lnSpc>
                <a:spcPct val="110000"/>
              </a:lnSpc>
              <a:spcBef>
                <a:spcPts val="499"/>
              </a:spcBef>
              <a:buClr>
                <a:schemeClr val="accent1"/>
              </a:buClr>
              <a:buFont typeface="Arial"/>
              <a:buNone/>
              <a:defRPr sz="2000">
                <a:solidFill>
                  <a:schemeClr val="bg1"/>
                </a:solidFill>
                <a:latin typeface="+mn-lt"/>
                <a:ea typeface="+mn-ea"/>
                <a:cs typeface="+mn-cs"/>
              </a:defRPr>
            </a:lvl2pPr>
            <a:lvl3pPr marL="914400" indent="0" algn="ctr" defTabSz="914400">
              <a:lnSpc>
                <a:spcPct val="110000"/>
              </a:lnSpc>
              <a:spcBef>
                <a:spcPts val="499"/>
              </a:spcBef>
              <a:buClr>
                <a:schemeClr val="accent1"/>
              </a:buClr>
              <a:buFont typeface="Arial"/>
              <a:buNone/>
              <a:defRPr sz="1800">
                <a:solidFill>
                  <a:schemeClr val="bg1"/>
                </a:solidFill>
                <a:latin typeface="+mn-lt"/>
                <a:ea typeface="+mn-ea"/>
                <a:cs typeface="+mn-cs"/>
              </a:defRPr>
            </a:lvl3pPr>
            <a:lvl4pPr marL="13716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4pPr>
            <a:lvl5pPr marL="18288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5pPr>
            <a:lvl6pPr marL="2286000" indent="0" algn="ctr" defTabSz="914400">
              <a:lnSpc>
                <a:spcPct val="90000"/>
              </a:lnSpc>
              <a:spcBef>
                <a:spcPts val="499"/>
              </a:spcBef>
              <a:buFont typeface="Arial"/>
              <a:buNone/>
              <a:defRPr sz="1600">
                <a:solidFill>
                  <a:schemeClr val="tx1"/>
                </a:solidFill>
                <a:latin typeface="+mn-lt"/>
                <a:ea typeface="+mn-ea"/>
                <a:cs typeface="+mn-cs"/>
              </a:defRPr>
            </a:lvl6pPr>
            <a:lvl7pPr marL="2743200" indent="0" algn="ctr" defTabSz="914400">
              <a:lnSpc>
                <a:spcPct val="90000"/>
              </a:lnSpc>
              <a:spcBef>
                <a:spcPts val="499"/>
              </a:spcBef>
              <a:buFont typeface="Arial"/>
              <a:buNone/>
              <a:defRPr sz="1600">
                <a:solidFill>
                  <a:schemeClr val="tx1"/>
                </a:solidFill>
                <a:latin typeface="+mn-lt"/>
                <a:ea typeface="+mn-ea"/>
                <a:cs typeface="+mn-cs"/>
              </a:defRPr>
            </a:lvl7pPr>
            <a:lvl8pPr marL="3200400" indent="0" algn="ctr" defTabSz="914400">
              <a:lnSpc>
                <a:spcPct val="90000"/>
              </a:lnSpc>
              <a:spcBef>
                <a:spcPts val="499"/>
              </a:spcBef>
              <a:buFont typeface="Arial"/>
              <a:buNone/>
              <a:defRPr sz="1600">
                <a:solidFill>
                  <a:schemeClr val="tx1"/>
                </a:solidFill>
                <a:latin typeface="+mn-lt"/>
                <a:ea typeface="+mn-ea"/>
                <a:cs typeface="+mn-cs"/>
              </a:defRPr>
            </a:lvl8pPr>
            <a:lvl9pPr marL="3657600" indent="0" algn="ctr" defTabSz="914400">
              <a:lnSpc>
                <a:spcPct val="90000"/>
              </a:lnSpc>
              <a:spcBef>
                <a:spcPts val="499"/>
              </a:spcBef>
              <a:buFont typeface="Arial"/>
              <a:buNone/>
              <a:defRPr sz="1600">
                <a:solidFill>
                  <a:schemeClr val="tx1"/>
                </a:solidFill>
                <a:latin typeface="+mn-lt"/>
                <a:ea typeface="+mn-ea"/>
                <a:cs typeface="+mn-cs"/>
              </a:defRPr>
            </a:lvl9pPr>
          </a:lstStyle>
          <a:p>
            <a:pPr>
              <a:defRPr/>
            </a:pPr>
            <a:r>
              <a:rPr lang="en-US" sz="2200" dirty="0">
                <a:solidFill>
                  <a:schemeClr val="tx2"/>
                </a:solidFill>
                <a:latin typeface="Biome Light" panose="020B0502040204020203" pitchFamily="34" charset="0"/>
                <a:cs typeface="Biome Light" panose="020B0502040204020203" pitchFamily="34" charset="0"/>
              </a:rPr>
              <a:t>Rachel Hertel, Trey Bourgeois, Tim Pearson,</a:t>
            </a:r>
          </a:p>
          <a:p>
            <a:pPr>
              <a:defRPr/>
            </a:pPr>
            <a:r>
              <a:rPr lang="en-US" sz="2200" dirty="0">
                <a:solidFill>
                  <a:schemeClr val="tx2"/>
                </a:solidFill>
                <a:latin typeface="Biome Light" panose="020B0502040204020203" pitchFamily="34" charset="0"/>
                <a:cs typeface="Biome Light" panose="020B0502040204020203" pitchFamily="34" charset="0"/>
              </a:rPr>
              <a:t>Scott Boyer and  Yared Gabre </a:t>
            </a:r>
            <a:endParaRPr dirty="0">
              <a:latin typeface="Biome Light" panose="020B0502040204020203" pitchFamily="34" charset="0"/>
              <a:cs typeface="Biome Light" panose="020B0502040204020203" pitchFamily="34" charset="0"/>
            </a:endParaRPr>
          </a:p>
        </p:txBody>
      </p:sp>
      <p:pic>
        <p:nvPicPr>
          <p:cNvPr id="1026" name="Picture 2" descr="Apptrade.io (@theapptrade) | Twitter">
            <a:extLst>
              <a:ext uri="{FF2B5EF4-FFF2-40B4-BE49-F238E27FC236}">
                <a16:creationId xmlns:a16="http://schemas.microsoft.com/office/drawing/2014/main" id="{D83BC402-5A2D-448D-ACA4-CF14C05BD97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4990" y="334966"/>
            <a:ext cx="1089720" cy="1089720"/>
          </a:xfrm>
          <a:prstGeom prst="roundRect">
            <a:avLst>
              <a:gd name="adj" fmla="val 16667"/>
            </a:avLst>
          </a:prstGeom>
          <a:ln>
            <a:noFill/>
          </a:ln>
          <a:effectLst>
            <a:outerShdw blurRad="190500" dist="228600" dir="2700000" algn="tl" rotWithShape="0">
              <a:srgbClr val="000000">
                <a:alpha val="3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6807CDA6-36BD-4AC3-A0D5-D7DA50CDC10C}"/>
              </a:ext>
            </a:extLst>
          </p:cNvPr>
          <p:cNvPicPr>
            <a:picLocks noChangeAspect="1"/>
          </p:cNvPicPr>
          <p:nvPr/>
        </p:nvPicPr>
        <p:blipFill>
          <a:blip r:embed="rId4"/>
          <a:stretch/>
        </p:blipFill>
        <p:spPr bwMode="auto">
          <a:xfrm>
            <a:off x="2094270" y="4091829"/>
            <a:ext cx="658249" cy="654248"/>
          </a:xfrm>
          <a:prstGeom prst="ellipse">
            <a:avLst/>
          </a:prstGeom>
          <a:ln>
            <a:noFill/>
          </a:ln>
          <a:effectLst>
            <a:outerShdw blurRad="76200" dist="38100" dir="7800000" algn="ctr">
              <a:srgbClr val="000000">
                <a:alpha val="40000"/>
              </a:srgbClr>
            </a:outerShdw>
            <a:softEdge rad="112500"/>
          </a:effectLst>
          <a:scene3d>
            <a:camera prst="orthographicFront">
              <a:rot lat="0" lon="0" rev="0"/>
            </a:camera>
            <a:lightRig rig="glow" dir="t">
              <a:rot lat="0" lon="0" rev="4800000"/>
            </a:lightRig>
          </a:scene3d>
          <a:sp3d prstMaterial="matte">
            <a:bevelT w="127000" h="63500"/>
          </a:sp3d>
        </p:spPr>
      </p:pic>
      <p:pic>
        <p:nvPicPr>
          <p:cNvPr id="2" name="Picture 2" descr="Acquire | LinkedIn">
            <a:extLst>
              <a:ext uri="{FF2B5EF4-FFF2-40B4-BE49-F238E27FC236}">
                <a16:creationId xmlns:a16="http://schemas.microsoft.com/office/drawing/2014/main" id="{3162AF64-C3B4-401B-A727-B73B041791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680" y="5350669"/>
            <a:ext cx="683032" cy="6830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5" name="Subtitle 2">
            <a:extLst>
              <a:ext uri="{FF2B5EF4-FFF2-40B4-BE49-F238E27FC236}">
                <a16:creationId xmlns:a16="http://schemas.microsoft.com/office/drawing/2014/main" id="{FF9CD483-3A19-48C3-AEA5-72007F6D7DFF}"/>
              </a:ext>
            </a:extLst>
          </p:cNvPr>
          <p:cNvSpPr>
            <a:spLocks noGrp="1"/>
          </p:cNvSpPr>
          <p:nvPr/>
        </p:nvSpPr>
        <p:spPr bwMode="auto">
          <a:xfrm>
            <a:off x="1469338" y="5480114"/>
            <a:ext cx="10315372" cy="962442"/>
          </a:xfrm>
        </p:spPr>
        <p:txBody>
          <a:bodyPr vert="horz" lIns="91440" tIns="45720" rIns="91440" bIns="45720" rtlCol="0" anchor="t">
            <a:normAutofit/>
          </a:bodyPr>
          <a:lstStyle>
            <a:lvl1pPr marL="0" indent="0" algn="ctr" defTabSz="914400">
              <a:lnSpc>
                <a:spcPct val="110000"/>
              </a:lnSpc>
              <a:spcBef>
                <a:spcPts val="999"/>
              </a:spcBef>
              <a:buClr>
                <a:schemeClr val="accent1"/>
              </a:buClr>
              <a:buFont typeface="Arial"/>
              <a:buNone/>
              <a:defRPr sz="2000">
                <a:solidFill>
                  <a:schemeClr val="bg1"/>
                </a:solidFill>
                <a:latin typeface="+mn-lt"/>
                <a:ea typeface="+mn-lt"/>
                <a:cs typeface="+mn-lt"/>
              </a:defRPr>
            </a:lvl1pPr>
            <a:lvl2pPr marL="457200" indent="0" algn="ctr" defTabSz="914400">
              <a:lnSpc>
                <a:spcPct val="110000"/>
              </a:lnSpc>
              <a:spcBef>
                <a:spcPts val="499"/>
              </a:spcBef>
              <a:buClr>
                <a:schemeClr val="accent1"/>
              </a:buClr>
              <a:buFont typeface="Arial"/>
              <a:buNone/>
              <a:defRPr sz="2000">
                <a:solidFill>
                  <a:schemeClr val="bg1"/>
                </a:solidFill>
                <a:latin typeface="+mn-lt"/>
                <a:ea typeface="+mn-ea"/>
                <a:cs typeface="+mn-cs"/>
              </a:defRPr>
            </a:lvl2pPr>
            <a:lvl3pPr marL="914400" indent="0" algn="ctr" defTabSz="914400">
              <a:lnSpc>
                <a:spcPct val="110000"/>
              </a:lnSpc>
              <a:spcBef>
                <a:spcPts val="499"/>
              </a:spcBef>
              <a:buClr>
                <a:schemeClr val="accent1"/>
              </a:buClr>
              <a:buFont typeface="Arial"/>
              <a:buNone/>
              <a:defRPr sz="1800">
                <a:solidFill>
                  <a:schemeClr val="bg1"/>
                </a:solidFill>
                <a:latin typeface="+mn-lt"/>
                <a:ea typeface="+mn-ea"/>
                <a:cs typeface="+mn-cs"/>
              </a:defRPr>
            </a:lvl3pPr>
            <a:lvl4pPr marL="13716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4pPr>
            <a:lvl5pPr marL="18288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5pPr>
            <a:lvl6pPr marL="2286000" indent="0" algn="ctr" defTabSz="914400">
              <a:lnSpc>
                <a:spcPct val="90000"/>
              </a:lnSpc>
              <a:spcBef>
                <a:spcPts val="499"/>
              </a:spcBef>
              <a:buFont typeface="Arial"/>
              <a:buNone/>
              <a:defRPr sz="1600">
                <a:solidFill>
                  <a:schemeClr val="tx1"/>
                </a:solidFill>
                <a:latin typeface="+mn-lt"/>
                <a:ea typeface="+mn-ea"/>
                <a:cs typeface="+mn-cs"/>
              </a:defRPr>
            </a:lvl6pPr>
            <a:lvl7pPr marL="2743200" indent="0" algn="ctr" defTabSz="914400">
              <a:lnSpc>
                <a:spcPct val="90000"/>
              </a:lnSpc>
              <a:spcBef>
                <a:spcPts val="499"/>
              </a:spcBef>
              <a:buFont typeface="Arial"/>
              <a:buNone/>
              <a:defRPr sz="1600">
                <a:solidFill>
                  <a:schemeClr val="tx1"/>
                </a:solidFill>
                <a:latin typeface="+mn-lt"/>
                <a:ea typeface="+mn-ea"/>
                <a:cs typeface="+mn-cs"/>
              </a:defRPr>
            </a:lvl7pPr>
            <a:lvl8pPr marL="3200400" indent="0" algn="ctr" defTabSz="914400">
              <a:lnSpc>
                <a:spcPct val="90000"/>
              </a:lnSpc>
              <a:spcBef>
                <a:spcPts val="499"/>
              </a:spcBef>
              <a:buFont typeface="Arial"/>
              <a:buNone/>
              <a:defRPr sz="1600">
                <a:solidFill>
                  <a:schemeClr val="tx1"/>
                </a:solidFill>
                <a:latin typeface="+mn-lt"/>
                <a:ea typeface="+mn-ea"/>
                <a:cs typeface="+mn-cs"/>
              </a:defRPr>
            </a:lvl8pPr>
            <a:lvl9pPr marL="3657600" indent="0" algn="ctr" defTabSz="914400">
              <a:lnSpc>
                <a:spcPct val="90000"/>
              </a:lnSpc>
              <a:spcBef>
                <a:spcPts val="499"/>
              </a:spcBef>
              <a:buFont typeface="Arial"/>
              <a:buNone/>
              <a:defRPr sz="1600">
                <a:solidFill>
                  <a:schemeClr val="tx1"/>
                </a:solidFill>
                <a:latin typeface="+mn-lt"/>
                <a:ea typeface="+mn-ea"/>
                <a:cs typeface="+mn-cs"/>
              </a:defRPr>
            </a:lvl9pPr>
          </a:lstStyle>
          <a:p>
            <a:pPr>
              <a:defRPr/>
            </a:pPr>
            <a:r>
              <a:rPr lang="en-US" sz="2200" dirty="0">
                <a:solidFill>
                  <a:schemeClr val="tx2"/>
                </a:solidFill>
                <a:latin typeface="Biome Light" panose="020B0502040204020203" pitchFamily="34" charset="0"/>
                <a:cs typeface="Biome Light" panose="020B0502040204020203" pitchFamily="34" charset="0"/>
              </a:rPr>
              <a:t>Acquisition and Merger Consultants</a:t>
            </a:r>
            <a:endParaRPr dirty="0">
              <a:latin typeface="Biome Light" panose="020B0502040204020203" pitchFamily="34" charset="0"/>
              <a:cs typeface="Biome Light" panose="020B0502040204020203" pitchFamily="34" charset="0"/>
            </a:endParaRPr>
          </a:p>
        </p:txBody>
      </p:sp>
      <p:sp>
        <p:nvSpPr>
          <p:cNvPr id="3" name="Rectangle 2">
            <a:extLst>
              <a:ext uri="{FF2B5EF4-FFF2-40B4-BE49-F238E27FC236}">
                <a16:creationId xmlns:a16="http://schemas.microsoft.com/office/drawing/2014/main" id="{71D401BF-559E-46BB-86A4-E8AC74013ECF}"/>
              </a:ext>
            </a:extLst>
          </p:cNvPr>
          <p:cNvSpPr/>
          <p:nvPr/>
        </p:nvSpPr>
        <p:spPr>
          <a:xfrm>
            <a:off x="0" y="4091830"/>
            <a:ext cx="2258908" cy="654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dirty="0">
                <a:ln/>
                <a:solidFill>
                  <a:schemeClr val="accent1"/>
                </a:solidFill>
              </a:rPr>
              <a:t>Elegant Mangoes</a:t>
            </a:r>
          </a:p>
        </p:txBody>
      </p:sp>
      <p:sp>
        <p:nvSpPr>
          <p:cNvPr id="6" name="TextBox 5">
            <a:extLst>
              <a:ext uri="{FF2B5EF4-FFF2-40B4-BE49-F238E27FC236}">
                <a16:creationId xmlns:a16="http://schemas.microsoft.com/office/drawing/2014/main" id="{A735AACC-F36D-4A52-BB13-9C13B0B7E8C6}"/>
              </a:ext>
            </a:extLst>
          </p:cNvPr>
          <p:cNvSpPr txBox="1"/>
          <p:nvPr/>
        </p:nvSpPr>
        <p:spPr>
          <a:xfrm>
            <a:off x="1127448" y="5501994"/>
            <a:ext cx="2099605" cy="369332"/>
          </a:xfrm>
          <a:prstGeom prst="rect">
            <a:avLst/>
          </a:prstGeom>
          <a:noFill/>
        </p:spPr>
        <p:txBody>
          <a:bodyPr wrap="square" rtlCol="0">
            <a:spAutoFit/>
          </a:bodyPr>
          <a:lstStyle/>
          <a:p>
            <a:r>
              <a:rPr lang="en-US" b="1" dirty="0">
                <a:solidFill>
                  <a:schemeClr val="accent1"/>
                </a:solidFill>
              </a:rPr>
              <a:t>Acquire Better</a:t>
            </a:r>
            <a:r>
              <a:rPr lang="en-US" sz="800" baseline="90000" dirty="0">
                <a:solidFill>
                  <a:schemeClr val="accent1"/>
                </a:solidFill>
              </a:rPr>
              <a:t>TM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useBgFill="1">
        <p:nvSpPr>
          <p:cNvPr id="4" name="Rectangle 66"/>
          <p:cNvSpPr>
            <a:spLocks noGrp="1" noRot="1" noChangeAspect="1" noMove="1" noResize="1" noEditPoints="1" noAdjustHandles="1" noChangeArrowheads="1" noChangeShapeType="1" noTextEdit="1"/>
          </p:cNvSpPr>
          <p:nvPr/>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5" name="Rectangle 68"/>
          <p:cNvSpPr>
            <a:spLocks noGrp="1" noRot="1" noChangeAspect="1" noMove="1" noResize="1" noEditPoints="1" noAdjustHandles="1" noChangeArrowheads="1" noChangeShapeType="1" noTextEdit="1"/>
          </p:cNvSpPr>
          <p:nvPr/>
        </p:nvSpPr>
        <p:spPr bwMode="auto">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0" i="0" dirty="0">
              <a:solidFill>
                <a:srgbClr val="1D1C1D"/>
              </a:solidFill>
              <a:effectLst/>
              <a:latin typeface="Slack-Lato"/>
            </a:endParaRPr>
          </a:p>
          <a:p>
            <a:pPr algn="ctr">
              <a:defRPr/>
            </a:pPr>
            <a:endParaRPr lang="en-US" dirty="0">
              <a:solidFill>
                <a:srgbClr val="1D1C1D"/>
              </a:solidFill>
              <a:latin typeface="Slack-Lato"/>
            </a:endParaRPr>
          </a:p>
          <a:p>
            <a:pPr algn="ctr">
              <a:defRPr/>
            </a:pPr>
            <a:endParaRPr lang="en-US" b="0" i="0" dirty="0">
              <a:solidFill>
                <a:srgbClr val="1D1C1D"/>
              </a:solidFill>
              <a:effectLst/>
              <a:latin typeface="Slack-Lato"/>
            </a:endParaRPr>
          </a:p>
          <a:p>
            <a:pPr algn="ctr">
              <a:defRPr/>
            </a:pPr>
            <a:endParaRPr lang="en-US" dirty="0">
              <a:solidFill>
                <a:srgbClr val="1D1C1D"/>
              </a:solidFill>
              <a:latin typeface="Slack-Lato"/>
            </a:endParaRPr>
          </a:p>
          <a:p>
            <a:pPr algn="ctr">
              <a:defRPr/>
            </a:pPr>
            <a:endParaRPr lang="en-US" b="0" i="0" dirty="0">
              <a:solidFill>
                <a:srgbClr val="1D1C1D"/>
              </a:solidFill>
              <a:effectLst/>
              <a:latin typeface="Slack-Lato"/>
            </a:endParaRPr>
          </a:p>
          <a:p>
            <a:pPr algn="ctr">
              <a:defRPr/>
            </a:pPr>
            <a:endParaRPr lang="en-US" dirty="0">
              <a:solidFill>
                <a:srgbClr val="1D1C1D"/>
              </a:solidFill>
              <a:latin typeface="Slack-Lato"/>
            </a:endParaRPr>
          </a:p>
        </p:txBody>
      </p:sp>
      <p:pic>
        <p:nvPicPr>
          <p:cNvPr id="6" name="Picture 70"/>
          <p:cNvPicPr>
            <a:picLocks noGrp="1" noRot="1" noChangeAspect="1" noMove="1" noResize="1" noEditPoints="1" noAdjustHandles="1" noChangeArrowheads="1" noChangeShapeType="1" noCrop="1"/>
          </p:cNvPicPr>
          <p:nvPr/>
        </p:nvPicPr>
        <p:blipFill>
          <a:blip r:embed="rId2">
            <a:duotone>
              <a:schemeClr val="accent1">
                <a:shade val="45000"/>
                <a:satMod val="135000"/>
              </a:schemeClr>
              <a:prstClr val="white"/>
            </a:duotone>
          </a:blip>
          <a:srcRect t="37018" r="40625"/>
          <a:stretch/>
        </p:blipFill>
        <p:spPr bwMode="auto">
          <a:xfrm rot="16199999">
            <a:off x="43976" y="-43974"/>
            <a:ext cx="1447800" cy="1535750"/>
          </a:xfrm>
          <a:prstGeom prst="rect">
            <a:avLst/>
          </a:prstGeom>
        </p:spPr>
      </p:pic>
      <p:pic>
        <p:nvPicPr>
          <p:cNvPr id="9" name="Picture 72"/>
          <p:cNvPicPr>
            <a:picLocks noGrp="1" noRot="1" noChangeAspect="1" noMove="1" noResize="1" noEditPoints="1" noAdjustHandles="1" noChangeArrowheads="1" noChangeShapeType="1" noCrop="1"/>
          </p:cNvPicPr>
          <p:nvPr/>
        </p:nvPicPr>
        <p:blipFill>
          <a:blip r:embed="rId3">
            <a:duotone>
              <a:schemeClr val="accent1">
                <a:shade val="45000"/>
                <a:satMod val="135000"/>
              </a:schemeClr>
              <a:prstClr val="white"/>
            </a:duotone>
          </a:blip>
          <a:srcRect r="46048"/>
          <a:stretch/>
        </p:blipFill>
        <p:spPr bwMode="auto">
          <a:xfrm>
            <a:off x="10820400" y="3144779"/>
            <a:ext cx="1371600" cy="2548349"/>
          </a:xfrm>
          <a:prstGeom prst="rect">
            <a:avLst/>
          </a:prstGeom>
        </p:spPr>
      </p:pic>
      <p:graphicFrame>
        <p:nvGraphicFramePr>
          <p:cNvPr id="13" name="Table 12">
            <a:extLst>
              <a:ext uri="{FF2B5EF4-FFF2-40B4-BE49-F238E27FC236}">
                <a16:creationId xmlns:a16="http://schemas.microsoft.com/office/drawing/2014/main" id="{8DB7F675-8090-4273-A96B-564F40212B9D}"/>
              </a:ext>
            </a:extLst>
          </p:cNvPr>
          <p:cNvGraphicFramePr>
            <a:graphicFrameLocks noGrp="1"/>
          </p:cNvGraphicFramePr>
          <p:nvPr>
            <p:extLst>
              <p:ext uri="{D42A27DB-BD31-4B8C-83A1-F6EECF244321}">
                <p14:modId xmlns:p14="http://schemas.microsoft.com/office/powerpoint/2010/main" val="3847394667"/>
              </p:ext>
            </p:extLst>
          </p:nvPr>
        </p:nvGraphicFramePr>
        <p:xfrm>
          <a:off x="2386064" y="404664"/>
          <a:ext cx="7416824" cy="5357428"/>
        </p:xfrm>
        <a:graphic>
          <a:graphicData uri="http://schemas.openxmlformats.org/drawingml/2006/table">
            <a:tbl>
              <a:tblPr>
                <a:tableStyleId>{5C22544A-7EE6-4342-B048-85BDC9FD1C3A}</a:tableStyleId>
              </a:tblPr>
              <a:tblGrid>
                <a:gridCol w="7416824">
                  <a:extLst>
                    <a:ext uri="{9D8B030D-6E8A-4147-A177-3AD203B41FA5}">
                      <a16:colId xmlns:a16="http://schemas.microsoft.com/office/drawing/2014/main" val="24150573"/>
                    </a:ext>
                  </a:extLst>
                </a:gridCol>
              </a:tblGrid>
              <a:tr h="591817">
                <a:tc>
                  <a:txBody>
                    <a:bodyPr/>
                    <a:lstStyle/>
                    <a:p>
                      <a:pPr algn="ctr" fontAlgn="b"/>
                      <a:r>
                        <a:rPr lang="en-US" sz="3600" b="1" dirty="0">
                          <a:ln/>
                          <a:solidFill>
                            <a:schemeClr val="accent4"/>
                          </a:solidFill>
                          <a:latin typeface="+mj-lt"/>
                          <a:ea typeface="+mj-ea"/>
                          <a:cs typeface="+mj-cs"/>
                        </a:rPr>
                        <a:t>TOP 10 APPS BLACK FRIDAY 2021 DEBUT EVENT</a:t>
                      </a:r>
                    </a:p>
                  </a:txBody>
                  <a:tcPr marL="9525" marR="9525" marT="9525" marB="0" anchor="b"/>
                </a:tc>
                <a:extLst>
                  <a:ext uri="{0D108BD9-81ED-4DB2-BD59-A6C34878D82A}">
                    <a16:rowId xmlns:a16="http://schemas.microsoft.com/office/drawing/2014/main" val="3395640015"/>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PewDiePie's Tuber Simulator</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4044802140"/>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Deck Heroes: Legacy</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767755829"/>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Choices: Stories You Play</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2513376956"/>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Final Fantasy Brave Exvius</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2891795923"/>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Fallout Shelter</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2028988194"/>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Earn to Die 2</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4285185860"/>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Bullet Force</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2204624285"/>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Hungry Shark World</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4121499192"/>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Asphalt 8: Airborne</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3797427374"/>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Hungry Shark Evolution</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860275553"/>
                  </a:ext>
                </a:extLst>
              </a:tr>
              <a:tr h="326971">
                <a:tc>
                  <a:txBody>
                    <a:bodyPr/>
                    <a:lstStyle/>
                    <a:p>
                      <a:pPr marL="0" indent="0" algn="l" fontAlgn="b">
                        <a:buFont typeface="Arial" panose="020B0604020202020204" pitchFamily="34" charset="0"/>
                        <a:buNone/>
                      </a:pPr>
                      <a:r>
                        <a:rPr lang="en-US" sz="1800" b="1" i="1" u="none" strike="noStrike" dirty="0">
                          <a:effectLst>
                            <a:outerShdw blurRad="38100" dist="38100" dir="2700000" algn="tl">
                              <a:srgbClr val="000000">
                                <a:alpha val="43137"/>
                              </a:srgbClr>
                            </a:outerShdw>
                          </a:effectLst>
                        </a:rPr>
                        <a:t>ALTERNATES</a:t>
                      </a:r>
                      <a:endParaRPr lang="en-US" sz="1800" b="1" i="1"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590374896"/>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Call of Duty: Heroes </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1946027160"/>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Injustice: Gods Among Us </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4111507492"/>
                  </a:ext>
                </a:extLst>
              </a:tr>
            </a:tbl>
          </a:graphicData>
        </a:graphic>
      </p:graphicFrame>
      <p:pic>
        <p:nvPicPr>
          <p:cNvPr id="14" name="Picture 6">
            <a:extLst>
              <a:ext uri="{FF2B5EF4-FFF2-40B4-BE49-F238E27FC236}">
                <a16:creationId xmlns:a16="http://schemas.microsoft.com/office/drawing/2014/main" id="{FC3309AF-A10F-43E9-A74D-8A6339365D85}"/>
              </a:ext>
            </a:extLst>
          </p:cNvPr>
          <p:cNvPicPr>
            <a:picLocks noChangeAspect="1"/>
          </p:cNvPicPr>
          <p:nvPr/>
        </p:nvPicPr>
        <p:blipFill>
          <a:blip r:embed="rId4"/>
          <a:stretch/>
        </p:blipFill>
        <p:spPr bwMode="auto">
          <a:xfrm>
            <a:off x="9624392" y="6020450"/>
            <a:ext cx="683033" cy="678881"/>
          </a:xfrm>
          <a:prstGeom prst="ellipse">
            <a:avLst/>
          </a:prstGeom>
          <a:ln>
            <a:noFill/>
          </a:ln>
          <a:effectLst>
            <a:outerShdw blurRad="76200" dist="38100" dir="7800000" algn="ctr">
              <a:srgbClr val="000000">
                <a:alpha val="40000"/>
              </a:srgbClr>
            </a:outerShdw>
            <a:softEdge rad="112500"/>
          </a:effectLst>
          <a:scene3d>
            <a:camera prst="orthographicFront">
              <a:rot lat="0" lon="0" rev="0"/>
            </a:camera>
            <a:lightRig rig="glow" dir="t">
              <a:rot lat="0" lon="0" rev="4800000"/>
            </a:lightRig>
          </a:scene3d>
          <a:sp3d prstMaterial="matte">
            <a:bevelT w="127000" h="63500"/>
          </a:sp3d>
        </p:spPr>
      </p:pic>
      <p:pic>
        <p:nvPicPr>
          <p:cNvPr id="15" name="Picture 2" descr="Acquire | LinkedIn">
            <a:extLst>
              <a:ext uri="{FF2B5EF4-FFF2-40B4-BE49-F238E27FC236}">
                <a16:creationId xmlns:a16="http://schemas.microsoft.com/office/drawing/2014/main" id="{B3BE43AE-99A2-4BDC-9E92-BD17CD2C9F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78884" y="6020450"/>
            <a:ext cx="683032" cy="6830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6" name="Picture 2" descr="Apptrade.io (@theapptrade) | Twitter">
            <a:extLst>
              <a:ext uri="{FF2B5EF4-FFF2-40B4-BE49-F238E27FC236}">
                <a16:creationId xmlns:a16="http://schemas.microsoft.com/office/drawing/2014/main" id="{3DF97CD8-EA22-407A-89BB-98703EEA0C0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76001" y="6057345"/>
            <a:ext cx="641986" cy="6419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51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4" name="Rectangle 66"/>
          <p:cNvSpPr>
            <a:spLocks noGrp="1" noRot="1" noChangeAspect="1" noMove="1" noResize="1" noEditPoints="1" noAdjustHandles="1" noChangeArrowheads="1" noChangeShapeType="1" noTextEdit="1"/>
          </p:cNvSpPr>
          <p:nvPr/>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5" name="Rectangle 68"/>
          <p:cNvSpPr>
            <a:spLocks noGrp="1" noRot="1" noChangeAspect="1" noMove="1" noResize="1" noEditPoints="1" noAdjustHandles="1" noChangeArrowheads="1" noChangeShapeType="1" noTextEdit="1"/>
          </p:cNvSpPr>
          <p:nvPr/>
        </p:nvSpPr>
        <p:spPr bwMode="auto">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7" name="Title 1"/>
          <p:cNvSpPr>
            <a:spLocks noGrp="1"/>
          </p:cNvSpPr>
          <p:nvPr>
            <p:ph type="ctrTitle"/>
          </p:nvPr>
        </p:nvSpPr>
        <p:spPr bwMode="auto">
          <a:xfrm>
            <a:off x="1142151" y="-291552"/>
            <a:ext cx="9601200" cy="1038273"/>
          </a:xfrm>
        </p:spPr>
        <p:txBody>
          <a:bodyPr anchor="b">
            <a:normAutofit/>
          </a:bodyPr>
          <a:lstStyle/>
          <a:p>
            <a:pPr>
              <a:defRPr/>
            </a:pPr>
            <a:r>
              <a:rPr lang="en-US" dirty="0">
                <a:ln/>
                <a:solidFill>
                  <a:schemeClr val="accent4"/>
                </a:solidFill>
              </a:rPr>
              <a:t>Final Report</a:t>
            </a:r>
            <a:endParaRPr dirty="0">
              <a:ln/>
              <a:solidFill>
                <a:schemeClr val="accent4"/>
              </a:solidFill>
            </a:endParaRPr>
          </a:p>
        </p:txBody>
      </p:sp>
      <p:sp>
        <p:nvSpPr>
          <p:cNvPr id="8" name="Subtitle 2"/>
          <p:cNvSpPr>
            <a:spLocks noGrp="1"/>
          </p:cNvSpPr>
          <p:nvPr>
            <p:ph type="subTitle" idx="1"/>
          </p:nvPr>
        </p:nvSpPr>
        <p:spPr bwMode="auto">
          <a:xfrm>
            <a:off x="1561250" y="1013784"/>
            <a:ext cx="8763001" cy="5826233"/>
          </a:xfrm>
        </p:spPr>
        <p:txBody>
          <a:bodyPr anchor="t">
            <a:normAutofit fontScale="25000" lnSpcReduction="20000"/>
          </a:bodyPr>
          <a:lstStyle/>
          <a:p>
            <a:pPr>
              <a:defRPr/>
            </a:pPr>
            <a:r>
              <a:rPr lang="en-US" sz="8400" dirty="0">
                <a:solidFill>
                  <a:schemeClr val="tx2"/>
                </a:solidFill>
              </a:rPr>
              <a:t>Based on the thorough analytics we did and the report we got from Acquire Better (a third-party company specialized in merger and acquisitions) we came  to the conclusion and recommend the following top 10 apps to acquire</a:t>
            </a:r>
          </a:p>
          <a:p>
            <a:pPr algn="just">
              <a:defRPr/>
            </a:pPr>
            <a:r>
              <a:rPr lang="en-US" sz="8400" dirty="0">
                <a:solidFill>
                  <a:schemeClr val="tx2"/>
                </a:solidFill>
              </a:rPr>
              <a:t>We chose these based on a few factors, starting with our initial research showing that teens were the largest demographic for downloads, and games was the most popular genre. We also considered review counts, install counts, and most importantly rating and longevity. We decided this factor carried the most weight when making our choices, because the longer the life, the more money both the developers and App Trader will earn. While we also considered selling price, our other factors filtered out anything that wasn't free.</a:t>
            </a:r>
            <a:br>
              <a:rPr lang="en-US" sz="8400" dirty="0">
                <a:solidFill>
                  <a:schemeClr val="tx2"/>
                </a:solidFill>
              </a:rPr>
            </a:br>
            <a:r>
              <a:rPr lang="en-US" sz="8400" dirty="0">
                <a:solidFill>
                  <a:schemeClr val="tx2"/>
                </a:solidFill>
              </a:rPr>
              <a:t>In addition to this analysis, we also took into consideration more qualitative information about these apps relating to ethics and cybersecurity. Due to PewDiePie's possible ties to white nationalism, we've offered a few alternatives</a:t>
            </a:r>
          </a:p>
        </p:txBody>
      </p:sp>
      <p:pic>
        <p:nvPicPr>
          <p:cNvPr id="9" name="Picture 72"/>
          <p:cNvPicPr>
            <a:picLocks noGrp="1" noRot="1" noChangeAspect="1" noMove="1" noResize="1" noEditPoints="1" noAdjustHandles="1" noChangeArrowheads="1" noChangeShapeType="1" noCrop="1"/>
          </p:cNvPicPr>
          <p:nvPr/>
        </p:nvPicPr>
        <p:blipFill>
          <a:blip r:embed="rId2">
            <a:duotone>
              <a:schemeClr val="accent1">
                <a:shade val="45000"/>
                <a:satMod val="135000"/>
              </a:schemeClr>
              <a:prstClr val="white"/>
            </a:duotone>
          </a:blip>
          <a:srcRect r="46048"/>
          <a:stretch/>
        </p:blipFill>
        <p:spPr bwMode="auto">
          <a:xfrm>
            <a:off x="10820400" y="3144779"/>
            <a:ext cx="1371600" cy="2548349"/>
          </a:xfrm>
          <a:prstGeom prst="rect">
            <a:avLst/>
          </a:prstGeom>
        </p:spPr>
      </p:pic>
      <p:pic>
        <p:nvPicPr>
          <p:cNvPr id="10" name="Picture 3"/>
          <p:cNvPicPr>
            <a:picLocks noChangeAspect="1"/>
          </p:cNvPicPr>
          <p:nvPr/>
        </p:nvPicPr>
        <p:blipFill>
          <a:blip r:embed="rId3"/>
          <a:srcRect t="25340" r="-1" b="25339"/>
          <a:stretch/>
        </p:blipFill>
        <p:spPr bwMode="auto">
          <a:xfrm>
            <a:off x="552380" y="6093296"/>
            <a:ext cx="11084189" cy="3854030"/>
          </a:xfrm>
          <a:custGeom>
            <a:avLst/>
            <a:gdLst/>
            <a:ahLst/>
            <a:cxnLst/>
            <a:rect l="l" t="t" r="r" b="b"/>
            <a:pathLst>
              <a:path w="11084189" h="3854030" extrusionOk="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pic>
        <p:nvPicPr>
          <p:cNvPr id="12" name="Picture 6">
            <a:extLst>
              <a:ext uri="{FF2B5EF4-FFF2-40B4-BE49-F238E27FC236}">
                <a16:creationId xmlns:a16="http://schemas.microsoft.com/office/drawing/2014/main" id="{73EEB4E7-FA22-4F7F-B016-AED41BA8DEE5}"/>
              </a:ext>
            </a:extLst>
          </p:cNvPr>
          <p:cNvPicPr>
            <a:picLocks noChangeAspect="1"/>
          </p:cNvPicPr>
          <p:nvPr/>
        </p:nvPicPr>
        <p:blipFill>
          <a:blip r:embed="rId4"/>
          <a:stretch/>
        </p:blipFill>
        <p:spPr bwMode="auto">
          <a:xfrm>
            <a:off x="97528" y="336828"/>
            <a:ext cx="1044623" cy="1038273"/>
          </a:xfrm>
          <a:prstGeom prst="ellipse">
            <a:avLst/>
          </a:prstGeom>
          <a:ln>
            <a:noFill/>
          </a:ln>
          <a:effectLst>
            <a:outerShdw blurRad="190500" dist="228600" dir="2700000" algn="ctr">
              <a:srgbClr val="000000">
                <a:alpha val="30000"/>
              </a:srgbClr>
            </a:outerShdw>
            <a:softEdge rad="11250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37137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useBgFill="1">
        <p:nvSpPr>
          <p:cNvPr id="4" name="Rectangle 66"/>
          <p:cNvSpPr>
            <a:spLocks noGrp="1" noRot="1" noChangeAspect="1" noMove="1" noResize="1" noEditPoints="1" noAdjustHandles="1" noChangeArrowheads="1" noChangeShapeType="1" noTextEdit="1"/>
          </p:cNvSpPr>
          <p:nvPr/>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5" name="Rectangle 68"/>
          <p:cNvSpPr>
            <a:spLocks noGrp="1" noRot="1" noChangeAspect="1" noMove="1" noResize="1" noEditPoints="1" noAdjustHandles="1" noChangeArrowheads="1" noChangeShapeType="1" noTextEdit="1"/>
          </p:cNvSpPr>
          <p:nvPr/>
        </p:nvSpPr>
        <p:spPr bwMode="auto">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pic>
        <p:nvPicPr>
          <p:cNvPr id="6" name="Picture 70"/>
          <p:cNvPicPr>
            <a:picLocks noGrp="1" noRot="1" noChangeAspect="1" noMove="1" noResize="1" noEditPoints="1" noAdjustHandles="1" noChangeArrowheads="1" noChangeShapeType="1" noCrop="1"/>
          </p:cNvPicPr>
          <p:nvPr/>
        </p:nvPicPr>
        <p:blipFill>
          <a:blip r:embed="rId2">
            <a:duotone>
              <a:schemeClr val="accent1">
                <a:shade val="45000"/>
                <a:satMod val="135000"/>
              </a:schemeClr>
              <a:prstClr val="white"/>
            </a:duotone>
          </a:blip>
          <a:srcRect t="37018" r="40625"/>
          <a:stretch/>
        </p:blipFill>
        <p:spPr bwMode="auto">
          <a:xfrm rot="16199999">
            <a:off x="43976" y="-43974"/>
            <a:ext cx="1447800" cy="1535750"/>
          </a:xfrm>
          <a:prstGeom prst="rect">
            <a:avLst/>
          </a:prstGeom>
        </p:spPr>
      </p:pic>
      <p:pic>
        <p:nvPicPr>
          <p:cNvPr id="9" name="Picture 72"/>
          <p:cNvPicPr>
            <a:picLocks noGrp="1" noRot="1" noChangeAspect="1" noMove="1" noResize="1" noEditPoints="1" noAdjustHandles="1" noChangeArrowheads="1" noChangeShapeType="1" noCrop="1"/>
          </p:cNvPicPr>
          <p:nvPr/>
        </p:nvPicPr>
        <p:blipFill>
          <a:blip r:embed="rId3">
            <a:duotone>
              <a:schemeClr val="accent1">
                <a:shade val="45000"/>
                <a:satMod val="135000"/>
              </a:schemeClr>
              <a:prstClr val="white"/>
            </a:duotone>
          </a:blip>
          <a:srcRect r="46048"/>
          <a:stretch/>
        </p:blipFill>
        <p:spPr bwMode="auto">
          <a:xfrm>
            <a:off x="10820400" y="3144779"/>
            <a:ext cx="1371600" cy="2548349"/>
          </a:xfrm>
          <a:prstGeom prst="rect">
            <a:avLst/>
          </a:prstGeom>
        </p:spPr>
      </p:pic>
      <p:sp>
        <p:nvSpPr>
          <p:cNvPr id="2" name="AutoShape 2">
            <a:extLst>
              <a:ext uri="{FF2B5EF4-FFF2-40B4-BE49-F238E27FC236}">
                <a16:creationId xmlns:a16="http://schemas.microsoft.com/office/drawing/2014/main" id="{0CA03BA5-AC96-4F5E-BB88-30A01804BB43}"/>
              </a:ext>
            </a:extLst>
          </p:cNvPr>
          <p:cNvSpPr>
            <a:spLocks noChangeAspect="1" noChangeArrowheads="1"/>
          </p:cNvSpPr>
          <p:nvPr/>
        </p:nvSpPr>
        <p:spPr bwMode="auto">
          <a:xfrm>
            <a:off x="6600056" y="3194240"/>
            <a:ext cx="3320752" cy="33207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971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4" name="Rectangle 66"/>
          <p:cNvSpPr>
            <a:spLocks noGrp="1" noRot="1" noChangeAspect="1" noMove="1" noResize="1" noEditPoints="1" noAdjustHandles="1" noChangeArrowheads="1" noChangeShapeType="1" noTextEdit="1"/>
          </p:cNvSpPr>
          <p:nvPr/>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5" name="Rectangle 68"/>
          <p:cNvSpPr>
            <a:spLocks noGrp="1" noRot="1" noChangeAspect="1" noMove="1" noResize="1" noEditPoints="1" noAdjustHandles="1" noChangeArrowheads="1" noChangeShapeType="1" noTextEdit="1"/>
          </p:cNvSpPr>
          <p:nvPr/>
        </p:nvSpPr>
        <p:spPr bwMode="auto">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7" name="Title 1"/>
          <p:cNvSpPr>
            <a:spLocks noGrp="1"/>
          </p:cNvSpPr>
          <p:nvPr>
            <p:ph type="ctrTitle"/>
          </p:nvPr>
        </p:nvSpPr>
        <p:spPr bwMode="auto">
          <a:xfrm>
            <a:off x="1293876" y="326948"/>
            <a:ext cx="9601200" cy="1038273"/>
          </a:xfrm>
        </p:spPr>
        <p:txBody>
          <a:bodyPr anchor="b">
            <a:normAutofit/>
          </a:bodyPr>
          <a:lstStyle/>
          <a:p>
            <a:pPr>
              <a:defRPr/>
            </a:pPr>
            <a:r>
              <a:rPr lang="en-US" dirty="0">
                <a:ln/>
                <a:solidFill>
                  <a:schemeClr val="accent4"/>
                </a:solidFill>
              </a:rPr>
              <a:t>App</a:t>
            </a:r>
            <a:r>
              <a:rPr lang="en-US" dirty="0">
                <a:solidFill>
                  <a:schemeClr val="tx2"/>
                </a:solidFill>
              </a:rPr>
              <a:t> </a:t>
            </a:r>
            <a:r>
              <a:rPr lang="en-US" dirty="0">
                <a:ln/>
                <a:solidFill>
                  <a:schemeClr val="accent4"/>
                </a:solidFill>
              </a:rPr>
              <a:t>Acquisition Strategy</a:t>
            </a:r>
            <a:endParaRPr dirty="0">
              <a:ln/>
              <a:solidFill>
                <a:schemeClr val="accent4"/>
              </a:solidFill>
            </a:endParaRPr>
          </a:p>
        </p:txBody>
      </p:sp>
      <p:sp>
        <p:nvSpPr>
          <p:cNvPr id="8" name="Subtitle 2"/>
          <p:cNvSpPr>
            <a:spLocks noGrp="1"/>
          </p:cNvSpPr>
          <p:nvPr>
            <p:ph type="subTitle" idx="1"/>
          </p:nvPr>
        </p:nvSpPr>
        <p:spPr bwMode="auto">
          <a:xfrm>
            <a:off x="1780433" y="1634008"/>
            <a:ext cx="8763001" cy="962442"/>
          </a:xfrm>
        </p:spPr>
        <p:txBody>
          <a:bodyPr anchor="t">
            <a:noAutofit/>
          </a:bodyPr>
          <a:lstStyle/>
          <a:p>
            <a:pPr>
              <a:defRPr/>
            </a:pPr>
            <a:r>
              <a:rPr lang="en-US" sz="2800" dirty="0">
                <a:solidFill>
                  <a:schemeClr val="tx2"/>
                </a:solidFill>
              </a:rPr>
              <a:t>Elegant Mangoes evaluated App Store and Google Play platforms to identify the 10 best Apps for App Trader to acquire for  Black Friday 2021</a:t>
            </a:r>
          </a:p>
        </p:txBody>
      </p:sp>
      <p:pic>
        <p:nvPicPr>
          <p:cNvPr id="9" name="Picture 72"/>
          <p:cNvPicPr>
            <a:picLocks noGrp="1" noRot="1" noChangeAspect="1" noMove="1" noResize="1" noEditPoints="1" noAdjustHandles="1" noChangeArrowheads="1" noChangeShapeType="1" noCrop="1"/>
          </p:cNvPicPr>
          <p:nvPr/>
        </p:nvPicPr>
        <p:blipFill>
          <a:blip r:embed="rId2">
            <a:duotone>
              <a:schemeClr val="accent1">
                <a:shade val="45000"/>
                <a:satMod val="135000"/>
              </a:schemeClr>
              <a:prstClr val="white"/>
            </a:duotone>
          </a:blip>
          <a:srcRect r="46048"/>
          <a:stretch/>
        </p:blipFill>
        <p:spPr bwMode="auto">
          <a:xfrm>
            <a:off x="10820400" y="3144779"/>
            <a:ext cx="1371600" cy="2548349"/>
          </a:xfrm>
          <a:prstGeom prst="rect">
            <a:avLst/>
          </a:prstGeom>
        </p:spPr>
      </p:pic>
      <p:pic>
        <p:nvPicPr>
          <p:cNvPr id="10" name="Picture 3"/>
          <p:cNvPicPr>
            <a:picLocks noChangeAspect="1"/>
          </p:cNvPicPr>
          <p:nvPr/>
        </p:nvPicPr>
        <p:blipFill>
          <a:blip r:embed="rId3">
            <a:alphaModFix/>
          </a:blip>
          <a:srcRect t="25340" r="-1" b="25339"/>
          <a:stretch/>
        </p:blipFill>
        <p:spPr bwMode="auto">
          <a:xfrm>
            <a:off x="619838" y="3003970"/>
            <a:ext cx="11084189" cy="3854030"/>
          </a:xfrm>
          <a:custGeom>
            <a:avLst/>
            <a:gdLst/>
            <a:ahLst/>
            <a:cxnLst/>
            <a:rect l="l" t="t" r="r" b="b"/>
            <a:pathLst>
              <a:path w="11084189" h="3854030" extrusionOk="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sp>
        <p:nvSpPr>
          <p:cNvPr id="11" name="Subtitle 2"/>
          <p:cNvSpPr>
            <a:spLocks/>
          </p:cNvSpPr>
          <p:nvPr/>
        </p:nvSpPr>
        <p:spPr bwMode="auto">
          <a:xfrm>
            <a:off x="3358172" y="4086369"/>
            <a:ext cx="5472608" cy="2383533"/>
          </a:xfrm>
          <a:prstGeom prst="rect">
            <a:avLst/>
          </a:prstGeom>
        </p:spPr>
        <p:txBody>
          <a:bodyPr vert="horz" lIns="91440" tIns="45720" rIns="91440" bIns="45720" rtlCol="0" anchor="t">
            <a:normAutofit fontScale="92500" lnSpcReduction="20000"/>
          </a:bodyPr>
          <a:lstStyle>
            <a:lvl1pPr marL="0" indent="0" algn="ctr" defTabSz="914400">
              <a:lnSpc>
                <a:spcPct val="110000"/>
              </a:lnSpc>
              <a:spcBef>
                <a:spcPts val="1000"/>
              </a:spcBef>
              <a:buClr>
                <a:schemeClr val="accent1"/>
              </a:buClr>
              <a:buFont typeface="Arial"/>
              <a:buNone/>
              <a:defRPr sz="2000">
                <a:solidFill>
                  <a:schemeClr val="bg1"/>
                </a:solidFill>
                <a:latin typeface="+mn-lt"/>
                <a:ea typeface="+mn-ea"/>
                <a:cs typeface="+mn-cs"/>
              </a:defRPr>
            </a:lvl1pPr>
            <a:lvl2pPr marL="457200" indent="0" algn="ctr" defTabSz="914400">
              <a:lnSpc>
                <a:spcPct val="110000"/>
              </a:lnSpc>
              <a:spcBef>
                <a:spcPts val="500"/>
              </a:spcBef>
              <a:buClr>
                <a:schemeClr val="accent1"/>
              </a:buClr>
              <a:buFont typeface="Arial"/>
              <a:buNone/>
              <a:defRPr sz="2000">
                <a:solidFill>
                  <a:schemeClr val="bg1"/>
                </a:solidFill>
                <a:latin typeface="+mn-lt"/>
                <a:ea typeface="+mn-ea"/>
                <a:cs typeface="+mn-cs"/>
              </a:defRPr>
            </a:lvl2pPr>
            <a:lvl3pPr marL="914400" indent="0" algn="ctr" defTabSz="914400">
              <a:lnSpc>
                <a:spcPct val="110000"/>
              </a:lnSpc>
              <a:spcBef>
                <a:spcPts val="500"/>
              </a:spcBef>
              <a:buClr>
                <a:schemeClr val="accent1"/>
              </a:buClr>
              <a:buFont typeface="Arial"/>
              <a:buNone/>
              <a:defRPr sz="1800">
                <a:solidFill>
                  <a:schemeClr val="bg1"/>
                </a:solidFill>
                <a:latin typeface="+mn-lt"/>
                <a:ea typeface="+mn-ea"/>
                <a:cs typeface="+mn-cs"/>
              </a:defRPr>
            </a:lvl3pPr>
            <a:lvl4pPr marL="1371600" indent="0" algn="ctr" defTabSz="914400">
              <a:lnSpc>
                <a:spcPct val="110000"/>
              </a:lnSpc>
              <a:spcBef>
                <a:spcPts val="500"/>
              </a:spcBef>
              <a:buClr>
                <a:schemeClr val="accent1"/>
              </a:buClr>
              <a:buFont typeface="Arial"/>
              <a:buNone/>
              <a:defRPr sz="1600">
                <a:solidFill>
                  <a:schemeClr val="bg1"/>
                </a:solidFill>
                <a:latin typeface="+mn-lt"/>
                <a:ea typeface="+mn-ea"/>
                <a:cs typeface="+mn-cs"/>
              </a:defRPr>
            </a:lvl4pPr>
            <a:lvl5pPr marL="1828800" indent="0" algn="ctr" defTabSz="914400">
              <a:lnSpc>
                <a:spcPct val="110000"/>
              </a:lnSpc>
              <a:spcBef>
                <a:spcPts val="500"/>
              </a:spcBef>
              <a:buClr>
                <a:schemeClr val="accent1"/>
              </a:buClr>
              <a:buFont typeface="Arial"/>
              <a:buNone/>
              <a:defRPr sz="1600">
                <a:solidFill>
                  <a:schemeClr val="bg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Rating</a:t>
            </a:r>
            <a:endParaRPr sz="2200" b="1" dirty="0">
              <a:solidFill>
                <a:schemeClr val="tx2"/>
              </a:solidFill>
              <a:effectLst>
                <a:outerShdw blurRad="38100" dist="38100" dir="2700000" algn="tl">
                  <a:srgbClr val="000000">
                    <a:alpha val="43137"/>
                  </a:srgbClr>
                </a:outerShdw>
              </a:effectLst>
            </a:endParaRPr>
          </a:p>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Install Count</a:t>
            </a:r>
          </a:p>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Review Count</a:t>
            </a:r>
          </a:p>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Shared Platform Availability </a:t>
            </a:r>
            <a:endParaRPr sz="2200" b="1" dirty="0">
              <a:solidFill>
                <a:schemeClr val="tx2"/>
              </a:solidFill>
              <a:effectLst>
                <a:outerShdw blurRad="38100" dist="38100" dir="2700000" algn="tl">
                  <a:srgbClr val="000000">
                    <a:alpha val="43137"/>
                  </a:srgbClr>
                </a:outerShdw>
              </a:effectLst>
            </a:endParaRPr>
          </a:p>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Target Demographic?</a:t>
            </a:r>
            <a:endParaRPr sz="2200" b="1" dirty="0">
              <a:solidFill>
                <a:schemeClr val="tx2"/>
              </a:solidFill>
              <a:effectLst>
                <a:outerShdw blurRad="38100" dist="38100" dir="2700000" algn="tl">
                  <a:srgbClr val="000000">
                    <a:alpha val="43137"/>
                  </a:srgbClr>
                </a:outerShdw>
              </a:effectLst>
            </a:endParaRPr>
          </a:p>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Target Genre?</a:t>
            </a:r>
            <a:endParaRPr sz="2200" b="1" dirty="0">
              <a:solidFill>
                <a:schemeClr val="tx2"/>
              </a:solidFill>
              <a:effectLst>
                <a:outerShdw blurRad="38100" dist="38100" dir="2700000" algn="tl">
                  <a:srgbClr val="000000">
                    <a:alpha val="43137"/>
                  </a:srgbClr>
                </a:outerShdw>
              </a:effectLst>
            </a:endParaRPr>
          </a:p>
        </p:txBody>
      </p:sp>
      <p:pic>
        <p:nvPicPr>
          <p:cNvPr id="12" name="Picture 6">
            <a:extLst>
              <a:ext uri="{FF2B5EF4-FFF2-40B4-BE49-F238E27FC236}">
                <a16:creationId xmlns:a16="http://schemas.microsoft.com/office/drawing/2014/main" id="{73EEB4E7-FA22-4F7F-B016-AED41BA8DEE5}"/>
              </a:ext>
            </a:extLst>
          </p:cNvPr>
          <p:cNvPicPr>
            <a:picLocks noChangeAspect="1"/>
          </p:cNvPicPr>
          <p:nvPr/>
        </p:nvPicPr>
        <p:blipFill>
          <a:blip r:embed="rId4"/>
          <a:stretch/>
        </p:blipFill>
        <p:spPr bwMode="auto">
          <a:xfrm>
            <a:off x="249253" y="326917"/>
            <a:ext cx="1044623" cy="1038273"/>
          </a:xfrm>
          <a:prstGeom prst="ellipse">
            <a:avLst/>
          </a:prstGeom>
          <a:ln>
            <a:noFill/>
          </a:ln>
          <a:effectLst>
            <a:outerShdw blurRad="190500" dist="228600" dir="2700000" algn="ctr">
              <a:srgbClr val="000000">
                <a:alpha val="30000"/>
              </a:srgbClr>
            </a:outerShdw>
            <a:softEdge rad="112500"/>
          </a:effectLst>
          <a:scene3d>
            <a:camera prst="orthographicFront">
              <a:rot lat="0" lon="0" rev="0"/>
            </a:camera>
            <a:lightRig rig="glow" dir="t">
              <a:rot lat="0" lon="0" rev="4800000"/>
            </a:lightRig>
          </a:scene3d>
          <a:sp3d prstMaterial="matte">
            <a:bevelT w="127000" h="63500"/>
          </a:sp3d>
        </p:spPr>
      </p:pic>
      <p:sp>
        <p:nvSpPr>
          <p:cNvPr id="13" name="Subtitle 2">
            <a:extLst>
              <a:ext uri="{FF2B5EF4-FFF2-40B4-BE49-F238E27FC236}">
                <a16:creationId xmlns:a16="http://schemas.microsoft.com/office/drawing/2014/main" id="{DC38A8CF-DE78-44F7-8A01-78463689FE61}"/>
              </a:ext>
            </a:extLst>
          </p:cNvPr>
          <p:cNvSpPr>
            <a:spLocks/>
          </p:cNvSpPr>
          <p:nvPr/>
        </p:nvSpPr>
        <p:spPr bwMode="auto">
          <a:xfrm>
            <a:off x="4511824" y="3536259"/>
            <a:ext cx="3024336" cy="407170"/>
          </a:xfrm>
          <a:prstGeom prst="rect">
            <a:avLst/>
          </a:prstGeom>
        </p:spPr>
        <p:txBody>
          <a:bodyPr vert="horz" lIns="91440" tIns="45720" rIns="91440" bIns="45720" rtlCol="0" anchor="t">
            <a:normAutofit fontScale="92500"/>
          </a:bodyPr>
          <a:lstStyle>
            <a:lvl1pPr marL="0" indent="0" algn="ctr" defTabSz="914400">
              <a:lnSpc>
                <a:spcPct val="110000"/>
              </a:lnSpc>
              <a:spcBef>
                <a:spcPts val="1000"/>
              </a:spcBef>
              <a:buClr>
                <a:schemeClr val="accent1"/>
              </a:buClr>
              <a:buFont typeface="Arial"/>
              <a:buNone/>
              <a:defRPr sz="2000">
                <a:solidFill>
                  <a:schemeClr val="bg1"/>
                </a:solidFill>
                <a:latin typeface="+mn-lt"/>
                <a:ea typeface="+mn-ea"/>
                <a:cs typeface="+mn-cs"/>
              </a:defRPr>
            </a:lvl1pPr>
            <a:lvl2pPr marL="457200" indent="0" algn="ctr" defTabSz="914400">
              <a:lnSpc>
                <a:spcPct val="110000"/>
              </a:lnSpc>
              <a:spcBef>
                <a:spcPts val="500"/>
              </a:spcBef>
              <a:buClr>
                <a:schemeClr val="accent1"/>
              </a:buClr>
              <a:buFont typeface="Arial"/>
              <a:buNone/>
              <a:defRPr sz="2000">
                <a:solidFill>
                  <a:schemeClr val="bg1"/>
                </a:solidFill>
                <a:latin typeface="+mn-lt"/>
                <a:ea typeface="+mn-ea"/>
                <a:cs typeface="+mn-cs"/>
              </a:defRPr>
            </a:lvl2pPr>
            <a:lvl3pPr marL="914400" indent="0" algn="ctr" defTabSz="914400">
              <a:lnSpc>
                <a:spcPct val="110000"/>
              </a:lnSpc>
              <a:spcBef>
                <a:spcPts val="500"/>
              </a:spcBef>
              <a:buClr>
                <a:schemeClr val="accent1"/>
              </a:buClr>
              <a:buFont typeface="Arial"/>
              <a:buNone/>
              <a:defRPr sz="1800">
                <a:solidFill>
                  <a:schemeClr val="bg1"/>
                </a:solidFill>
                <a:latin typeface="+mn-lt"/>
                <a:ea typeface="+mn-ea"/>
                <a:cs typeface="+mn-cs"/>
              </a:defRPr>
            </a:lvl3pPr>
            <a:lvl4pPr marL="1371600" indent="0" algn="ctr" defTabSz="914400">
              <a:lnSpc>
                <a:spcPct val="110000"/>
              </a:lnSpc>
              <a:spcBef>
                <a:spcPts val="500"/>
              </a:spcBef>
              <a:buClr>
                <a:schemeClr val="accent1"/>
              </a:buClr>
              <a:buFont typeface="Arial"/>
              <a:buNone/>
              <a:defRPr sz="1600">
                <a:solidFill>
                  <a:schemeClr val="bg1"/>
                </a:solidFill>
                <a:latin typeface="+mn-lt"/>
                <a:ea typeface="+mn-ea"/>
                <a:cs typeface="+mn-cs"/>
              </a:defRPr>
            </a:lvl4pPr>
            <a:lvl5pPr marL="1828800" indent="0" algn="ctr" defTabSz="914400">
              <a:lnSpc>
                <a:spcPct val="110000"/>
              </a:lnSpc>
              <a:spcBef>
                <a:spcPts val="500"/>
              </a:spcBef>
              <a:buClr>
                <a:schemeClr val="accent1"/>
              </a:buClr>
              <a:buFont typeface="Arial"/>
              <a:buNone/>
              <a:defRPr sz="1600">
                <a:solidFill>
                  <a:schemeClr val="bg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lgn="l">
              <a:defRPr/>
            </a:pPr>
            <a:r>
              <a:rPr lang="en-US" sz="2200" dirty="0">
                <a:solidFill>
                  <a:schemeClr val="tx2"/>
                </a:solidFill>
                <a:effectLst>
                  <a:outerShdw blurRad="38100" dist="38100" dir="2700000" algn="tl">
                    <a:srgbClr val="000000">
                      <a:alpha val="43137"/>
                    </a:srgbClr>
                  </a:outerShdw>
                </a:effectLst>
              </a:rPr>
              <a:t>Key Metrics Considered</a:t>
            </a:r>
            <a:endParaRPr sz="2200" dirty="0">
              <a:solidFill>
                <a:schemeClr val="tx2"/>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4F3D-A67B-4194-AE5A-7296EF865CDD}"/>
              </a:ext>
            </a:extLst>
          </p:cNvPr>
          <p:cNvSpPr>
            <a:spLocks noGrp="1"/>
          </p:cNvSpPr>
          <p:nvPr>
            <p:ph type="title"/>
          </p:nvPr>
        </p:nvSpPr>
        <p:spPr/>
        <p:txBody>
          <a:bodyPr>
            <a:normAutofit fontScale="90000"/>
          </a:bodyPr>
          <a:lstStyle/>
          <a:p>
            <a:r>
              <a:rPr lang="en-US" dirty="0"/>
              <a:t>Target Demographic: Teens &amp; Millennials</a:t>
            </a:r>
          </a:p>
        </p:txBody>
      </p:sp>
      <p:sp>
        <p:nvSpPr>
          <p:cNvPr id="4" name="Content Placeholder 3">
            <a:extLst>
              <a:ext uri="{FF2B5EF4-FFF2-40B4-BE49-F238E27FC236}">
                <a16:creationId xmlns:a16="http://schemas.microsoft.com/office/drawing/2014/main" id="{A8B848CE-4D43-44B9-A8F6-444C97738F2E}"/>
              </a:ext>
            </a:extLst>
          </p:cNvPr>
          <p:cNvSpPr>
            <a:spLocks noGrp="1"/>
          </p:cNvSpPr>
          <p:nvPr>
            <p:ph sz="half" idx="2"/>
          </p:nvPr>
        </p:nvSpPr>
        <p:spPr>
          <a:xfrm>
            <a:off x="6172200" y="1825625"/>
            <a:ext cx="5252392" cy="4351338"/>
          </a:xfrm>
        </p:spPr>
        <p:txBody>
          <a:bodyPr/>
          <a:lstStyle/>
          <a:p>
            <a:r>
              <a:rPr lang="en-US" dirty="0"/>
              <a:t>Teens and Millennials download more apps per month than any other demographic segment, with over nearly </a:t>
            </a:r>
            <a:r>
              <a:rPr lang="en-US" b="1" dirty="0"/>
              <a:t>80%</a:t>
            </a:r>
            <a:r>
              <a:rPr lang="en-US" dirty="0"/>
              <a:t> of this segment downloading at least one or more apps per month</a:t>
            </a:r>
          </a:p>
          <a:p>
            <a:endParaRPr lang="en-US" dirty="0"/>
          </a:p>
        </p:txBody>
      </p:sp>
      <p:pic>
        <p:nvPicPr>
          <p:cNvPr id="5" name="Content Placeholder 4">
            <a:extLst>
              <a:ext uri="{FF2B5EF4-FFF2-40B4-BE49-F238E27FC236}">
                <a16:creationId xmlns:a16="http://schemas.microsoft.com/office/drawing/2014/main" id="{C15C05A4-5AF3-42CC-B1D0-DC8BD6334365}"/>
              </a:ext>
            </a:extLst>
          </p:cNvPr>
          <p:cNvPicPr>
            <a:picLocks noGrp="1" noChangeAspect="1"/>
          </p:cNvPicPr>
          <p:nvPr>
            <p:ph sz="half" idx="1"/>
          </p:nvPr>
        </p:nvPicPr>
        <p:blipFill rotWithShape="1">
          <a:blip r:embed="rId2"/>
          <a:srcRect l="3218" t="13665" r="39396" b="13665"/>
          <a:stretch/>
        </p:blipFill>
        <p:spPr>
          <a:xfrm>
            <a:off x="838200" y="2255310"/>
            <a:ext cx="5181600" cy="3491967"/>
          </a:xfrm>
          <a:prstGeom prst="rect">
            <a:avLst/>
          </a:prstGeom>
        </p:spPr>
      </p:pic>
      <p:sp>
        <p:nvSpPr>
          <p:cNvPr id="6" name="TextBox 5">
            <a:extLst>
              <a:ext uri="{FF2B5EF4-FFF2-40B4-BE49-F238E27FC236}">
                <a16:creationId xmlns:a16="http://schemas.microsoft.com/office/drawing/2014/main" id="{F8CCDE34-F440-439F-948A-5E28AA9EB056}"/>
              </a:ext>
            </a:extLst>
          </p:cNvPr>
          <p:cNvSpPr txBox="1"/>
          <p:nvPr/>
        </p:nvSpPr>
        <p:spPr>
          <a:xfrm>
            <a:off x="838200" y="1732090"/>
            <a:ext cx="5181600" cy="523220"/>
          </a:xfrm>
          <a:prstGeom prst="rect">
            <a:avLst/>
          </a:prstGeom>
          <a:solidFill>
            <a:schemeClr val="bg1">
              <a:lumMod val="95000"/>
            </a:schemeClr>
          </a:solidFill>
        </p:spPr>
        <p:txBody>
          <a:bodyPr wrap="square" rtlCol="0">
            <a:spAutoFit/>
          </a:bodyPr>
          <a:lstStyle/>
          <a:p>
            <a:r>
              <a:rPr lang="en-US" sz="1400" dirty="0"/>
              <a:t>Share of mobile device owners who download apps at least once a month or more, by age group, United States</a:t>
            </a:r>
          </a:p>
        </p:txBody>
      </p:sp>
      <p:sp>
        <p:nvSpPr>
          <p:cNvPr id="7" name="TextBox 6">
            <a:extLst>
              <a:ext uri="{FF2B5EF4-FFF2-40B4-BE49-F238E27FC236}">
                <a16:creationId xmlns:a16="http://schemas.microsoft.com/office/drawing/2014/main" id="{36F46A8D-67CE-436B-A285-1E35F98224DC}"/>
              </a:ext>
            </a:extLst>
          </p:cNvPr>
          <p:cNvSpPr txBox="1"/>
          <p:nvPr/>
        </p:nvSpPr>
        <p:spPr>
          <a:xfrm>
            <a:off x="3211488" y="5758818"/>
            <a:ext cx="2808312" cy="253916"/>
          </a:xfrm>
          <a:prstGeom prst="rect">
            <a:avLst/>
          </a:prstGeom>
          <a:solidFill>
            <a:schemeClr val="bg1">
              <a:lumMod val="95000"/>
            </a:schemeClr>
          </a:solidFill>
        </p:spPr>
        <p:txBody>
          <a:bodyPr wrap="square" rtlCol="0">
            <a:spAutoFit/>
          </a:bodyPr>
          <a:lstStyle/>
          <a:p>
            <a:pPr algn="r"/>
            <a:r>
              <a:rPr lang="en-US" sz="1050" dirty="0"/>
              <a:t>Source: Statista 2021, data as of April 2018</a:t>
            </a:r>
          </a:p>
        </p:txBody>
      </p:sp>
    </p:spTree>
    <p:extLst>
      <p:ext uri="{BB962C8B-B14F-4D97-AF65-F5344CB8AC3E}">
        <p14:creationId xmlns:p14="http://schemas.microsoft.com/office/powerpoint/2010/main" val="240390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AE6E-CEFF-4315-97B8-C88DF7DBF671}"/>
              </a:ext>
            </a:extLst>
          </p:cNvPr>
          <p:cNvSpPr>
            <a:spLocks noGrp="1"/>
          </p:cNvSpPr>
          <p:nvPr>
            <p:ph type="title"/>
          </p:nvPr>
        </p:nvSpPr>
        <p:spPr/>
        <p:txBody>
          <a:bodyPr/>
          <a:lstStyle/>
          <a:p>
            <a:r>
              <a:rPr lang="en-US" dirty="0"/>
              <a:t>Target Genre: Games</a:t>
            </a:r>
          </a:p>
        </p:txBody>
      </p:sp>
      <p:sp>
        <p:nvSpPr>
          <p:cNvPr id="4" name="Content Placeholder 3">
            <a:extLst>
              <a:ext uri="{FF2B5EF4-FFF2-40B4-BE49-F238E27FC236}">
                <a16:creationId xmlns:a16="http://schemas.microsoft.com/office/drawing/2014/main" id="{D82C7AC0-B550-447B-9E3A-37D5E0F46154}"/>
              </a:ext>
            </a:extLst>
          </p:cNvPr>
          <p:cNvSpPr>
            <a:spLocks noGrp="1"/>
          </p:cNvSpPr>
          <p:nvPr>
            <p:ph sz="half" idx="2"/>
          </p:nvPr>
        </p:nvSpPr>
        <p:spPr>
          <a:xfrm>
            <a:off x="6888088" y="1881765"/>
            <a:ext cx="4465712" cy="3900091"/>
          </a:xfrm>
        </p:spPr>
        <p:txBody>
          <a:bodyPr/>
          <a:lstStyle/>
          <a:p>
            <a:r>
              <a:rPr lang="en-US" dirty="0"/>
              <a:t>Games is the hottest genre in the app market, with </a:t>
            </a:r>
            <a:r>
              <a:rPr lang="en-US" b="1" dirty="0"/>
              <a:t>20% YoY growth </a:t>
            </a:r>
            <a:r>
              <a:rPr lang="en-US" dirty="0"/>
              <a:t>in weekly downloads since Q2 2019</a:t>
            </a:r>
          </a:p>
        </p:txBody>
      </p:sp>
      <p:pic>
        <p:nvPicPr>
          <p:cNvPr id="6" name="Content Placeholder 5">
            <a:extLst>
              <a:ext uri="{FF2B5EF4-FFF2-40B4-BE49-F238E27FC236}">
                <a16:creationId xmlns:a16="http://schemas.microsoft.com/office/drawing/2014/main" id="{D15DE0F5-1319-4795-AECC-96D6CB56AA60}"/>
              </a:ext>
            </a:extLst>
          </p:cNvPr>
          <p:cNvPicPr>
            <a:picLocks noGrp="1" noChangeAspect="1"/>
          </p:cNvPicPr>
          <p:nvPr>
            <p:ph sz="half" idx="1"/>
          </p:nvPr>
        </p:nvPicPr>
        <p:blipFill rotWithShape="1">
          <a:blip r:embed="rId3"/>
          <a:srcRect b="9955"/>
          <a:stretch/>
        </p:blipFill>
        <p:spPr bwMode="auto">
          <a:xfrm>
            <a:off x="329356" y="2083990"/>
            <a:ext cx="6449688" cy="3495639"/>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8332E4C3-EF58-48F3-9665-A3E8A39B27F7}"/>
              </a:ext>
            </a:extLst>
          </p:cNvPr>
          <p:cNvSpPr txBox="1"/>
          <p:nvPr/>
        </p:nvSpPr>
        <p:spPr>
          <a:xfrm>
            <a:off x="3970732" y="5579629"/>
            <a:ext cx="2808312" cy="253916"/>
          </a:xfrm>
          <a:prstGeom prst="rect">
            <a:avLst/>
          </a:prstGeom>
          <a:solidFill>
            <a:schemeClr val="bg1">
              <a:lumMod val="95000"/>
            </a:schemeClr>
          </a:solidFill>
        </p:spPr>
        <p:txBody>
          <a:bodyPr wrap="square" rtlCol="0">
            <a:spAutoFit/>
          </a:bodyPr>
          <a:lstStyle/>
          <a:p>
            <a:pPr algn="r"/>
            <a:r>
              <a:rPr lang="en-US" sz="1050" dirty="0"/>
              <a:t>Source: App Annie via VentureBeat</a:t>
            </a:r>
          </a:p>
        </p:txBody>
      </p:sp>
      <p:sp>
        <p:nvSpPr>
          <p:cNvPr id="8" name="TextBox 7">
            <a:extLst>
              <a:ext uri="{FF2B5EF4-FFF2-40B4-BE49-F238E27FC236}">
                <a16:creationId xmlns:a16="http://schemas.microsoft.com/office/drawing/2014/main" id="{8633BD81-876B-4CC0-A354-B92856CF177E}"/>
              </a:ext>
            </a:extLst>
          </p:cNvPr>
          <p:cNvSpPr txBox="1"/>
          <p:nvPr/>
        </p:nvSpPr>
        <p:spPr>
          <a:xfrm>
            <a:off x="329356" y="1745436"/>
            <a:ext cx="6449688" cy="338554"/>
          </a:xfrm>
          <a:prstGeom prst="rect">
            <a:avLst/>
          </a:prstGeom>
          <a:solidFill>
            <a:schemeClr val="bg1">
              <a:lumMod val="95000"/>
            </a:schemeClr>
          </a:solidFill>
        </p:spPr>
        <p:txBody>
          <a:bodyPr wrap="square" rtlCol="0">
            <a:spAutoFit/>
          </a:bodyPr>
          <a:lstStyle/>
          <a:p>
            <a:r>
              <a:rPr lang="en-US" sz="1600" b="1" dirty="0"/>
              <a:t>Average global weekly game downloads, Q1 2019 – Q2 2020</a:t>
            </a:r>
          </a:p>
        </p:txBody>
      </p:sp>
    </p:spTree>
    <p:extLst>
      <p:ext uri="{BB962C8B-B14F-4D97-AF65-F5344CB8AC3E}">
        <p14:creationId xmlns:p14="http://schemas.microsoft.com/office/powerpoint/2010/main" val="775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63F4-60DE-4FDA-BE9A-095971A40849}"/>
              </a:ext>
            </a:extLst>
          </p:cNvPr>
          <p:cNvSpPr>
            <a:spLocks noGrp="1"/>
          </p:cNvSpPr>
          <p:nvPr>
            <p:ph type="title"/>
          </p:nvPr>
        </p:nvSpPr>
        <p:spPr/>
        <p:txBody>
          <a:bodyPr/>
          <a:lstStyle/>
          <a:p>
            <a:r>
              <a:rPr lang="en-US" dirty="0"/>
              <a:t>Forecasted Growth in Games</a:t>
            </a:r>
          </a:p>
        </p:txBody>
      </p:sp>
      <p:sp>
        <p:nvSpPr>
          <p:cNvPr id="4" name="Content Placeholder 3">
            <a:extLst>
              <a:ext uri="{FF2B5EF4-FFF2-40B4-BE49-F238E27FC236}">
                <a16:creationId xmlns:a16="http://schemas.microsoft.com/office/drawing/2014/main" id="{E5562B90-D587-483A-A684-41F99F902C73}"/>
              </a:ext>
            </a:extLst>
          </p:cNvPr>
          <p:cNvSpPr>
            <a:spLocks noGrp="1"/>
          </p:cNvSpPr>
          <p:nvPr>
            <p:ph sz="half" idx="2"/>
          </p:nvPr>
        </p:nvSpPr>
        <p:spPr/>
        <p:txBody>
          <a:bodyPr>
            <a:normAutofit lnSpcReduction="10000"/>
          </a:bodyPr>
          <a:lstStyle/>
          <a:p>
            <a:r>
              <a:rPr lang="en-US" dirty="0"/>
              <a:t>Global growth of the Games genre is expected to continue, with over </a:t>
            </a:r>
            <a:r>
              <a:rPr lang="en-US" b="1" dirty="0"/>
              <a:t>2.5 billion global users</a:t>
            </a:r>
            <a:r>
              <a:rPr lang="en-US" dirty="0"/>
              <a:t> by 2023  and forecasted revenue of </a:t>
            </a:r>
            <a:r>
              <a:rPr lang="en-US" b="1" dirty="0"/>
              <a:t>$200 billion </a:t>
            </a:r>
          </a:p>
          <a:p>
            <a:r>
              <a:rPr lang="en-US" b="1" dirty="0"/>
              <a:t>59%</a:t>
            </a:r>
            <a:r>
              <a:rPr lang="en-US" dirty="0"/>
              <a:t> of mobile gamers are in the teen/millennial demographic</a:t>
            </a:r>
            <a:r>
              <a:rPr lang="en-US" sz="2000" dirty="0"/>
              <a:t>*</a:t>
            </a:r>
          </a:p>
        </p:txBody>
      </p:sp>
      <p:pic>
        <p:nvPicPr>
          <p:cNvPr id="8" name="Content Placeholder 7">
            <a:extLst>
              <a:ext uri="{FF2B5EF4-FFF2-40B4-BE49-F238E27FC236}">
                <a16:creationId xmlns:a16="http://schemas.microsoft.com/office/drawing/2014/main" id="{5767B1AA-E179-4CFD-895C-029B9BF8DAC5}"/>
              </a:ext>
            </a:extLst>
          </p:cNvPr>
          <p:cNvPicPr>
            <a:picLocks noGrp="1" noChangeAspect="1"/>
          </p:cNvPicPr>
          <p:nvPr>
            <p:ph sz="half" idx="1"/>
          </p:nvPr>
        </p:nvPicPr>
        <p:blipFill>
          <a:blip r:embed="rId3"/>
          <a:stretch>
            <a:fillRect/>
          </a:stretch>
        </p:blipFill>
        <p:spPr>
          <a:xfrm>
            <a:off x="838200" y="2521410"/>
            <a:ext cx="5181600" cy="2959768"/>
          </a:xfrm>
          <a:prstGeom prst="rect">
            <a:avLst/>
          </a:prstGeom>
        </p:spPr>
      </p:pic>
      <p:sp>
        <p:nvSpPr>
          <p:cNvPr id="9" name="TextBox 8">
            <a:extLst>
              <a:ext uri="{FF2B5EF4-FFF2-40B4-BE49-F238E27FC236}">
                <a16:creationId xmlns:a16="http://schemas.microsoft.com/office/drawing/2014/main" id="{C7D55760-1442-48F0-BD9F-5A968B58F760}"/>
              </a:ext>
            </a:extLst>
          </p:cNvPr>
          <p:cNvSpPr txBox="1"/>
          <p:nvPr/>
        </p:nvSpPr>
        <p:spPr>
          <a:xfrm>
            <a:off x="838200" y="2213633"/>
            <a:ext cx="5181600" cy="338554"/>
          </a:xfrm>
          <a:prstGeom prst="rect">
            <a:avLst/>
          </a:prstGeom>
          <a:solidFill>
            <a:schemeClr val="bg1">
              <a:lumMod val="95000"/>
            </a:schemeClr>
          </a:solidFill>
        </p:spPr>
        <p:txBody>
          <a:bodyPr wrap="square" rtlCol="0">
            <a:spAutoFit/>
          </a:bodyPr>
          <a:lstStyle/>
          <a:p>
            <a:r>
              <a:rPr lang="en-US" sz="1600" b="1" dirty="0"/>
              <a:t>2015-2023 Forecasted Growth in Global Gamers</a:t>
            </a:r>
          </a:p>
        </p:txBody>
      </p:sp>
      <p:sp>
        <p:nvSpPr>
          <p:cNvPr id="10" name="TextBox 9">
            <a:extLst>
              <a:ext uri="{FF2B5EF4-FFF2-40B4-BE49-F238E27FC236}">
                <a16:creationId xmlns:a16="http://schemas.microsoft.com/office/drawing/2014/main" id="{99A5CD9A-0E14-43C3-8FE6-71EF082A96BE}"/>
              </a:ext>
            </a:extLst>
          </p:cNvPr>
          <p:cNvSpPr txBox="1"/>
          <p:nvPr/>
        </p:nvSpPr>
        <p:spPr>
          <a:xfrm>
            <a:off x="1991544" y="5483406"/>
            <a:ext cx="4028256" cy="253916"/>
          </a:xfrm>
          <a:prstGeom prst="rect">
            <a:avLst/>
          </a:prstGeom>
          <a:solidFill>
            <a:schemeClr val="bg1">
              <a:lumMod val="95000"/>
            </a:schemeClr>
          </a:solidFill>
        </p:spPr>
        <p:txBody>
          <a:bodyPr wrap="square" rtlCol="0">
            <a:spAutoFit/>
          </a:bodyPr>
          <a:lstStyle/>
          <a:p>
            <a:pPr algn="r"/>
            <a:r>
              <a:rPr lang="en-US" sz="1050" dirty="0"/>
              <a:t>Source: Newzoo 2020 Global Games Market Report</a:t>
            </a:r>
          </a:p>
        </p:txBody>
      </p:sp>
      <p:sp>
        <p:nvSpPr>
          <p:cNvPr id="7" name="TextBox 6">
            <a:extLst>
              <a:ext uri="{FF2B5EF4-FFF2-40B4-BE49-F238E27FC236}">
                <a16:creationId xmlns:a16="http://schemas.microsoft.com/office/drawing/2014/main" id="{2C07E8FB-C15C-458D-9197-8C1AFEF4F3E8}"/>
              </a:ext>
            </a:extLst>
          </p:cNvPr>
          <p:cNvSpPr txBox="1"/>
          <p:nvPr/>
        </p:nvSpPr>
        <p:spPr>
          <a:xfrm>
            <a:off x="1995666" y="5737322"/>
            <a:ext cx="4028256" cy="253916"/>
          </a:xfrm>
          <a:prstGeom prst="rect">
            <a:avLst/>
          </a:prstGeom>
          <a:solidFill>
            <a:schemeClr val="bg1">
              <a:lumMod val="95000"/>
            </a:schemeClr>
          </a:solidFill>
        </p:spPr>
        <p:txBody>
          <a:bodyPr wrap="square" rtlCol="0">
            <a:spAutoFit/>
          </a:bodyPr>
          <a:lstStyle/>
          <a:p>
            <a:pPr algn="r"/>
            <a:r>
              <a:rPr lang="en-US" sz="1050" dirty="0"/>
              <a:t>*Source: Statista 2020</a:t>
            </a:r>
          </a:p>
        </p:txBody>
      </p:sp>
    </p:spTree>
    <p:extLst>
      <p:ext uri="{BB962C8B-B14F-4D97-AF65-F5344CB8AC3E}">
        <p14:creationId xmlns:p14="http://schemas.microsoft.com/office/powerpoint/2010/main" val="372121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FB8C-60DA-423E-BA1F-7A021FF9BCC2}"/>
              </a:ext>
            </a:extLst>
          </p:cNvPr>
          <p:cNvSpPr>
            <a:spLocks noGrp="1"/>
          </p:cNvSpPr>
          <p:nvPr>
            <p:ph type="title"/>
          </p:nvPr>
        </p:nvSpPr>
        <p:spPr/>
        <p:txBody>
          <a:bodyPr>
            <a:normAutofit fontScale="90000"/>
          </a:bodyPr>
          <a:lstStyle/>
          <a:p>
            <a:r>
              <a:rPr lang="en-US" dirty="0"/>
              <a:t>Game Genre in App Store/Google Play</a:t>
            </a:r>
          </a:p>
        </p:txBody>
      </p:sp>
      <p:pic>
        <p:nvPicPr>
          <p:cNvPr id="9" name="Content Placeholder 8">
            <a:extLst>
              <a:ext uri="{FF2B5EF4-FFF2-40B4-BE49-F238E27FC236}">
                <a16:creationId xmlns:a16="http://schemas.microsoft.com/office/drawing/2014/main" id="{255F88F5-C6BF-4BB9-8511-062D76E7B77A}"/>
              </a:ext>
            </a:extLst>
          </p:cNvPr>
          <p:cNvPicPr>
            <a:picLocks noGrp="1" noChangeAspect="1"/>
          </p:cNvPicPr>
          <p:nvPr>
            <p:ph sz="half" idx="2"/>
          </p:nvPr>
        </p:nvPicPr>
        <p:blipFill>
          <a:blip r:embed="rId2"/>
          <a:stretch>
            <a:fillRect/>
          </a:stretch>
        </p:blipFill>
        <p:spPr>
          <a:xfrm>
            <a:off x="6888088" y="2043801"/>
            <a:ext cx="4465712" cy="3374093"/>
          </a:xfrm>
          <a:prstGeom prst="rect">
            <a:avLst/>
          </a:prstGeom>
        </p:spPr>
      </p:pic>
      <p:pic>
        <p:nvPicPr>
          <p:cNvPr id="8" name="Content Placeholder 7">
            <a:extLst>
              <a:ext uri="{FF2B5EF4-FFF2-40B4-BE49-F238E27FC236}">
                <a16:creationId xmlns:a16="http://schemas.microsoft.com/office/drawing/2014/main" id="{B2F4ED85-E9B1-4AF0-A354-0F800C2A3306}"/>
              </a:ext>
            </a:extLst>
          </p:cNvPr>
          <p:cNvPicPr>
            <a:picLocks noGrp="1" noChangeAspect="1"/>
          </p:cNvPicPr>
          <p:nvPr>
            <p:ph sz="half" idx="1"/>
          </p:nvPr>
        </p:nvPicPr>
        <p:blipFill>
          <a:blip r:embed="rId3"/>
          <a:stretch>
            <a:fillRect/>
          </a:stretch>
        </p:blipFill>
        <p:spPr>
          <a:xfrm>
            <a:off x="1546668" y="2051517"/>
            <a:ext cx="4473132" cy="3366377"/>
          </a:xfrm>
          <a:prstGeom prst="rect">
            <a:avLst/>
          </a:prstGeom>
        </p:spPr>
      </p:pic>
      <p:sp>
        <p:nvSpPr>
          <p:cNvPr id="10" name="Rectangle 9">
            <a:extLst>
              <a:ext uri="{FF2B5EF4-FFF2-40B4-BE49-F238E27FC236}">
                <a16:creationId xmlns:a16="http://schemas.microsoft.com/office/drawing/2014/main" id="{A1A22B6C-48A5-4EDF-AD64-701C113D59FE}"/>
              </a:ext>
            </a:extLst>
          </p:cNvPr>
          <p:cNvSpPr/>
          <p:nvPr/>
        </p:nvSpPr>
        <p:spPr bwMode="auto">
          <a:xfrm>
            <a:off x="1542716" y="1522628"/>
            <a:ext cx="4473132" cy="5288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Top App Store app categories. Q2, 2020</a:t>
            </a:r>
          </a:p>
        </p:txBody>
      </p:sp>
      <p:sp>
        <p:nvSpPr>
          <p:cNvPr id="11" name="Rectangle 10">
            <a:extLst>
              <a:ext uri="{FF2B5EF4-FFF2-40B4-BE49-F238E27FC236}">
                <a16:creationId xmlns:a16="http://schemas.microsoft.com/office/drawing/2014/main" id="{40023F58-2265-42CA-BBB5-470314A234CC}"/>
              </a:ext>
            </a:extLst>
          </p:cNvPr>
          <p:cNvSpPr/>
          <p:nvPr/>
        </p:nvSpPr>
        <p:spPr bwMode="auto">
          <a:xfrm>
            <a:off x="6888088" y="1498383"/>
            <a:ext cx="4465712" cy="5288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Top Google Play app categories. Q2, 2020</a:t>
            </a:r>
          </a:p>
        </p:txBody>
      </p:sp>
      <p:sp>
        <p:nvSpPr>
          <p:cNvPr id="12" name="TextBox 11">
            <a:extLst>
              <a:ext uri="{FF2B5EF4-FFF2-40B4-BE49-F238E27FC236}">
                <a16:creationId xmlns:a16="http://schemas.microsoft.com/office/drawing/2014/main" id="{2C461301-DBAE-428F-A3C1-809FEF6D0B54}"/>
              </a:ext>
            </a:extLst>
          </p:cNvPr>
          <p:cNvSpPr txBox="1"/>
          <p:nvPr/>
        </p:nvSpPr>
        <p:spPr>
          <a:xfrm>
            <a:off x="4073849" y="5417894"/>
            <a:ext cx="1941999" cy="253916"/>
          </a:xfrm>
          <a:prstGeom prst="rect">
            <a:avLst/>
          </a:prstGeom>
          <a:solidFill>
            <a:schemeClr val="bg1">
              <a:lumMod val="95000"/>
            </a:schemeClr>
          </a:solidFill>
        </p:spPr>
        <p:txBody>
          <a:bodyPr wrap="square" rtlCol="0">
            <a:spAutoFit/>
          </a:bodyPr>
          <a:lstStyle/>
          <a:p>
            <a:pPr algn="r"/>
            <a:r>
              <a:rPr lang="en-US" sz="1050" dirty="0"/>
              <a:t>Source: </a:t>
            </a:r>
            <a:r>
              <a:rPr lang="en-US" sz="1050" dirty="0" err="1"/>
              <a:t>SensorTower</a:t>
            </a:r>
            <a:r>
              <a:rPr lang="en-US" sz="1050" dirty="0"/>
              <a:t> 2020</a:t>
            </a:r>
          </a:p>
        </p:txBody>
      </p:sp>
      <p:sp>
        <p:nvSpPr>
          <p:cNvPr id="13" name="TextBox 12">
            <a:extLst>
              <a:ext uri="{FF2B5EF4-FFF2-40B4-BE49-F238E27FC236}">
                <a16:creationId xmlns:a16="http://schemas.microsoft.com/office/drawing/2014/main" id="{AA042026-0874-47FB-B1CC-37070AFB134F}"/>
              </a:ext>
            </a:extLst>
          </p:cNvPr>
          <p:cNvSpPr txBox="1"/>
          <p:nvPr/>
        </p:nvSpPr>
        <p:spPr>
          <a:xfrm>
            <a:off x="9411801" y="5414204"/>
            <a:ext cx="1941999" cy="253916"/>
          </a:xfrm>
          <a:prstGeom prst="rect">
            <a:avLst/>
          </a:prstGeom>
          <a:solidFill>
            <a:schemeClr val="bg1">
              <a:lumMod val="95000"/>
            </a:schemeClr>
          </a:solidFill>
        </p:spPr>
        <p:txBody>
          <a:bodyPr wrap="square" rtlCol="0">
            <a:spAutoFit/>
          </a:bodyPr>
          <a:lstStyle/>
          <a:p>
            <a:pPr algn="r"/>
            <a:r>
              <a:rPr lang="en-US" sz="1050" dirty="0"/>
              <a:t>Source: </a:t>
            </a:r>
            <a:r>
              <a:rPr lang="en-US" sz="1050" dirty="0" err="1"/>
              <a:t>SensorTower</a:t>
            </a:r>
            <a:r>
              <a:rPr lang="en-US" sz="1050" dirty="0"/>
              <a:t> 2020</a:t>
            </a:r>
          </a:p>
        </p:txBody>
      </p:sp>
      <p:sp>
        <p:nvSpPr>
          <p:cNvPr id="14" name="Content Placeholder 3">
            <a:extLst>
              <a:ext uri="{FF2B5EF4-FFF2-40B4-BE49-F238E27FC236}">
                <a16:creationId xmlns:a16="http://schemas.microsoft.com/office/drawing/2014/main" id="{A9F22087-E570-41FD-AA66-209F439A67CB}"/>
              </a:ext>
            </a:extLst>
          </p:cNvPr>
          <p:cNvSpPr txBox="1">
            <a:spLocks/>
          </p:cNvSpPr>
          <p:nvPr/>
        </p:nvSpPr>
        <p:spPr bwMode="auto">
          <a:xfrm>
            <a:off x="1055440" y="6021288"/>
            <a:ext cx="10214276" cy="648072"/>
          </a:xfrm>
          <a:prstGeom prst="rect">
            <a:avLst/>
          </a:prstGeom>
        </p:spPr>
        <p:txBody>
          <a:bodyPr vert="horz" lIns="91440" tIns="45720" rIns="91440" bIns="45720" rtlCol="0">
            <a:normAutofit fontScale="70000" lnSpcReduction="20000"/>
          </a:bodyPr>
          <a:lstStyle>
            <a:lvl1pPr marL="228600" indent="-228600" algn="l" defTabSz="914400">
              <a:lnSpc>
                <a:spcPct val="110000"/>
              </a:lnSpc>
              <a:spcBef>
                <a:spcPts val="1000"/>
              </a:spcBef>
              <a:buClr>
                <a:schemeClr val="accent1"/>
              </a:buClr>
              <a:buFont typeface="Arial"/>
              <a:buChar char="•"/>
              <a:defRPr sz="2800">
                <a:solidFill>
                  <a:schemeClr val="bg1"/>
                </a:solidFill>
                <a:latin typeface="+mn-lt"/>
                <a:ea typeface="+mn-ea"/>
                <a:cs typeface="+mn-cs"/>
              </a:defRPr>
            </a:lvl1pPr>
            <a:lvl2pPr marL="685800" indent="-228600" algn="l" defTabSz="914400">
              <a:lnSpc>
                <a:spcPct val="110000"/>
              </a:lnSpc>
              <a:spcBef>
                <a:spcPts val="500"/>
              </a:spcBef>
              <a:buClr>
                <a:schemeClr val="accent1"/>
              </a:buClr>
              <a:buFont typeface="Arial"/>
              <a:buChar char="•"/>
              <a:defRPr sz="2400">
                <a:solidFill>
                  <a:schemeClr val="bg1"/>
                </a:solidFill>
                <a:latin typeface="+mn-lt"/>
                <a:ea typeface="+mn-ea"/>
                <a:cs typeface="+mn-cs"/>
              </a:defRPr>
            </a:lvl2pPr>
            <a:lvl3pPr marL="1143000" indent="-228600" algn="l" defTabSz="914400">
              <a:lnSpc>
                <a:spcPct val="110000"/>
              </a:lnSpc>
              <a:spcBef>
                <a:spcPts val="500"/>
              </a:spcBef>
              <a:buClr>
                <a:schemeClr val="accent1"/>
              </a:buClr>
              <a:buFont typeface="Arial"/>
              <a:buChar char="•"/>
              <a:defRPr sz="2000">
                <a:solidFill>
                  <a:schemeClr val="bg1"/>
                </a:solidFill>
                <a:latin typeface="+mn-lt"/>
                <a:ea typeface="+mn-ea"/>
                <a:cs typeface="+mn-cs"/>
              </a:defRPr>
            </a:lvl3pPr>
            <a:lvl4pPr marL="1600200" indent="-228600" algn="l" defTabSz="914400">
              <a:lnSpc>
                <a:spcPct val="110000"/>
              </a:lnSpc>
              <a:spcBef>
                <a:spcPts val="500"/>
              </a:spcBef>
              <a:buClr>
                <a:schemeClr val="accent1"/>
              </a:buClr>
              <a:buFont typeface="Arial"/>
              <a:buChar char="•"/>
              <a:defRPr sz="1800">
                <a:solidFill>
                  <a:schemeClr val="bg1"/>
                </a:solidFill>
                <a:latin typeface="+mn-lt"/>
                <a:ea typeface="+mn-ea"/>
                <a:cs typeface="+mn-cs"/>
              </a:defRPr>
            </a:lvl4pPr>
            <a:lvl5pPr marL="2057400" indent="-228600" algn="l" defTabSz="914400">
              <a:lnSpc>
                <a:spcPct val="110000"/>
              </a:lnSpc>
              <a:spcBef>
                <a:spcPts val="500"/>
              </a:spcBef>
              <a:buClr>
                <a:schemeClr val="accent1"/>
              </a:buClr>
              <a:buFont typeface="Arial"/>
              <a:buChar char="•"/>
              <a:defRPr sz="1800">
                <a:solidFill>
                  <a:schemeClr val="bg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r>
              <a:rPr lang="en-US" dirty="0"/>
              <a:t>Dominance of Games is reflected by its highest percentage share of genres in App Store (</a:t>
            </a:r>
            <a:r>
              <a:rPr lang="en-US" b="1" dirty="0"/>
              <a:t>46%</a:t>
            </a:r>
            <a:r>
              <a:rPr lang="en-US" dirty="0"/>
              <a:t>) and Google Play (</a:t>
            </a:r>
            <a:r>
              <a:rPr lang="en-US" b="1" dirty="0"/>
              <a:t>74%</a:t>
            </a:r>
            <a:r>
              <a:rPr lang="en-US" dirty="0"/>
              <a:t>) in 2020</a:t>
            </a:r>
          </a:p>
        </p:txBody>
      </p:sp>
    </p:spTree>
    <p:extLst>
      <p:ext uri="{BB962C8B-B14F-4D97-AF65-F5344CB8AC3E}">
        <p14:creationId xmlns:p14="http://schemas.microsoft.com/office/powerpoint/2010/main" val="366703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FD37-06B1-4749-91BC-285C8CB8A4E9}"/>
              </a:ext>
            </a:extLst>
          </p:cNvPr>
          <p:cNvSpPr>
            <a:spLocks noGrp="1"/>
          </p:cNvSpPr>
          <p:nvPr>
            <p:ph type="title"/>
          </p:nvPr>
        </p:nvSpPr>
        <p:spPr/>
        <p:txBody>
          <a:bodyPr/>
          <a:lstStyle/>
          <a:p>
            <a:r>
              <a:rPr lang="en-US" dirty="0"/>
              <a:t>10 Apps for Black Friday</a:t>
            </a:r>
          </a:p>
        </p:txBody>
      </p:sp>
      <p:graphicFrame>
        <p:nvGraphicFramePr>
          <p:cNvPr id="5" name="Diagram 4">
            <a:extLst>
              <a:ext uri="{FF2B5EF4-FFF2-40B4-BE49-F238E27FC236}">
                <a16:creationId xmlns:a16="http://schemas.microsoft.com/office/drawing/2014/main" id="{0C7110F0-66CC-4FC6-B218-C3681E961BB6}"/>
              </a:ext>
            </a:extLst>
          </p:cNvPr>
          <p:cNvGraphicFramePr/>
          <p:nvPr>
            <p:extLst>
              <p:ext uri="{D42A27DB-BD31-4B8C-83A1-F6EECF244321}">
                <p14:modId xmlns:p14="http://schemas.microsoft.com/office/powerpoint/2010/main" val="696168523"/>
              </p:ext>
            </p:extLst>
          </p:nvPr>
        </p:nvGraphicFramePr>
        <p:xfrm>
          <a:off x="838200" y="1844824"/>
          <a:ext cx="10874424" cy="4293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7">
            <a:extLst>
              <a:ext uri="{FF2B5EF4-FFF2-40B4-BE49-F238E27FC236}">
                <a16:creationId xmlns:a16="http://schemas.microsoft.com/office/drawing/2014/main" id="{97EBE748-AECE-4AD7-94FE-C30DA7987275}"/>
              </a:ext>
            </a:extLst>
          </p:cNvPr>
          <p:cNvGraphicFramePr>
            <a:graphicFrameLocks noGrp="1"/>
          </p:cNvGraphicFramePr>
          <p:nvPr>
            <p:extLst>
              <p:ext uri="{D42A27DB-BD31-4B8C-83A1-F6EECF244321}">
                <p14:modId xmlns:p14="http://schemas.microsoft.com/office/powerpoint/2010/main" val="1663382718"/>
              </p:ext>
            </p:extLst>
          </p:nvPr>
        </p:nvGraphicFramePr>
        <p:xfrm>
          <a:off x="8760296" y="5517232"/>
          <a:ext cx="2880320" cy="893701"/>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121856221"/>
                    </a:ext>
                  </a:extLst>
                </a:gridCol>
              </a:tblGrid>
              <a:tr h="314935">
                <a:tc>
                  <a:txBody>
                    <a:bodyPr/>
                    <a:lstStyle/>
                    <a:p>
                      <a:pPr algn="ctr"/>
                      <a:r>
                        <a:rPr lang="en-US" sz="1300" b="0" dirty="0">
                          <a:solidFill>
                            <a:schemeClr val="bg2"/>
                          </a:solidFill>
                        </a:rPr>
                        <a:t>Alternate Recommendations</a:t>
                      </a:r>
                    </a:p>
                  </a:txBody>
                  <a:tcPr/>
                </a:tc>
                <a:extLst>
                  <a:ext uri="{0D108BD9-81ED-4DB2-BD59-A6C34878D82A}">
                    <a16:rowId xmlns:a16="http://schemas.microsoft.com/office/drawing/2014/main" val="724716372"/>
                  </a:ext>
                </a:extLst>
              </a:tr>
              <a:tr h="289383">
                <a:tc>
                  <a:txBody>
                    <a:bodyPr/>
                    <a:lstStyle/>
                    <a:p>
                      <a:pPr marL="0" marR="0" lvl="0" indent="0" algn="ctr" defTabSz="914400" eaLnBrk="1" fontAlgn="b"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a:solidFill>
                            <a:schemeClr val="bg2"/>
                          </a:solidFill>
                          <a:effectLst>
                            <a:outerShdw blurRad="38100" dist="38100" dir="2700000" algn="tl">
                              <a:srgbClr val="000000">
                                <a:alpha val="43137"/>
                              </a:srgbClr>
                            </a:outerShdw>
                          </a:effectLst>
                        </a:rPr>
                        <a:t>Injustice: Gods Among Us  </a:t>
                      </a:r>
                      <a:endParaRPr lang="en-US" sz="1200" b="0" i="0" u="none" strike="noStrike" dirty="0">
                        <a:solidFill>
                          <a:schemeClr val="bg2"/>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839276129"/>
                  </a:ext>
                </a:extLst>
              </a:tr>
              <a:tr h="289383">
                <a:tc>
                  <a:txBody>
                    <a:bodyPr/>
                    <a:lstStyle/>
                    <a:p>
                      <a:pPr marL="0" indent="0" algn="ctr" fontAlgn="b">
                        <a:buFont typeface="Arial" panose="020B0604020202020204" pitchFamily="34" charset="0"/>
                        <a:buNone/>
                      </a:pPr>
                      <a:r>
                        <a:rPr lang="en-US" sz="1200" b="0" i="0" u="none" strike="noStrike" dirty="0">
                          <a:solidFill>
                            <a:schemeClr val="bg2"/>
                          </a:solidFill>
                          <a:effectLst>
                            <a:outerShdw blurRad="38100" dist="38100" dir="2700000" algn="tl">
                              <a:srgbClr val="000000">
                                <a:alpha val="43137"/>
                              </a:srgbClr>
                            </a:outerShdw>
                          </a:effectLst>
                          <a:latin typeface="Calibri" panose="020F0502020204030204" pitchFamily="34" charset="0"/>
                        </a:rPr>
                        <a:t>The Simpsons: Tapped Out</a:t>
                      </a:r>
                    </a:p>
                  </a:txBody>
                  <a:tcPr marL="9525" marR="9525" marT="9525" marB="0" anchor="b">
                    <a:solidFill>
                      <a:schemeClr val="accent1"/>
                    </a:solidFill>
                  </a:tcPr>
                </a:tc>
                <a:extLst>
                  <a:ext uri="{0D108BD9-81ED-4DB2-BD59-A6C34878D82A}">
                    <a16:rowId xmlns:a16="http://schemas.microsoft.com/office/drawing/2014/main" val="300004270"/>
                  </a:ext>
                </a:extLst>
              </a:tr>
            </a:tbl>
          </a:graphicData>
        </a:graphic>
      </p:graphicFrame>
    </p:spTree>
    <p:extLst>
      <p:ext uri="{BB962C8B-B14F-4D97-AF65-F5344CB8AC3E}">
        <p14:creationId xmlns:p14="http://schemas.microsoft.com/office/powerpoint/2010/main" val="323359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C165-7AD2-4B73-9D56-7FBC03386DEB}"/>
              </a:ext>
            </a:extLst>
          </p:cNvPr>
          <p:cNvSpPr>
            <a:spLocks noGrp="1"/>
          </p:cNvSpPr>
          <p:nvPr>
            <p:ph type="title"/>
          </p:nvPr>
        </p:nvSpPr>
        <p:spPr>
          <a:xfrm>
            <a:off x="767408" y="404664"/>
            <a:ext cx="10515600" cy="1325563"/>
          </a:xfrm>
        </p:spPr>
        <p:txBody>
          <a:bodyPr>
            <a:normAutofit fontScale="90000"/>
          </a:bodyPr>
          <a:lstStyle/>
          <a:p>
            <a:r>
              <a:rPr lang="en-US" dirty="0"/>
              <a:t>Additional Considerations: Our work with Acquire Better</a:t>
            </a:r>
          </a:p>
        </p:txBody>
      </p:sp>
      <p:sp>
        <p:nvSpPr>
          <p:cNvPr id="3" name="Content Placeholder 2">
            <a:extLst>
              <a:ext uri="{FF2B5EF4-FFF2-40B4-BE49-F238E27FC236}">
                <a16:creationId xmlns:a16="http://schemas.microsoft.com/office/drawing/2014/main" id="{AD0D5EC6-7CFA-43B3-9CEA-6C172C4985F6}"/>
              </a:ext>
            </a:extLst>
          </p:cNvPr>
          <p:cNvSpPr>
            <a:spLocks noGrp="1"/>
          </p:cNvSpPr>
          <p:nvPr>
            <p:ph sz="half" idx="1"/>
          </p:nvPr>
        </p:nvSpPr>
        <p:spPr>
          <a:xfrm>
            <a:off x="838200" y="1825625"/>
            <a:ext cx="10515600" cy="4351338"/>
          </a:xfrm>
        </p:spPr>
        <p:txBody>
          <a:bodyPr/>
          <a:lstStyle/>
          <a:p>
            <a:r>
              <a:rPr lang="en-US" dirty="0"/>
              <a:t>Acquire Better, an acquisition and merger consultancy, has identified risk associated with PewDiePie, the inspiration for PewDiePie Simulator </a:t>
            </a:r>
          </a:p>
          <a:p>
            <a:pPr marL="0" indent="0">
              <a:buNone/>
            </a:pPr>
            <a:endParaRPr lang="en-US" dirty="0"/>
          </a:p>
        </p:txBody>
      </p:sp>
      <p:pic>
        <p:nvPicPr>
          <p:cNvPr id="4" name="Picture 3">
            <a:extLst>
              <a:ext uri="{FF2B5EF4-FFF2-40B4-BE49-F238E27FC236}">
                <a16:creationId xmlns:a16="http://schemas.microsoft.com/office/drawing/2014/main" id="{7D95DF90-7346-4AE8-81C2-16CD17474285}"/>
              </a:ext>
            </a:extLst>
          </p:cNvPr>
          <p:cNvPicPr>
            <a:picLocks noChangeAspect="1"/>
          </p:cNvPicPr>
          <p:nvPr/>
        </p:nvPicPr>
        <p:blipFill>
          <a:blip r:embed="rId2"/>
          <a:stretch>
            <a:fillRect/>
          </a:stretch>
        </p:blipFill>
        <p:spPr>
          <a:xfrm>
            <a:off x="695400" y="3573016"/>
            <a:ext cx="6000529" cy="1330146"/>
          </a:xfrm>
          <a:prstGeom prst="rect">
            <a:avLst/>
          </a:prstGeom>
        </p:spPr>
      </p:pic>
      <p:pic>
        <p:nvPicPr>
          <p:cNvPr id="5" name="Picture 4">
            <a:extLst>
              <a:ext uri="{FF2B5EF4-FFF2-40B4-BE49-F238E27FC236}">
                <a16:creationId xmlns:a16="http://schemas.microsoft.com/office/drawing/2014/main" id="{31607F03-7363-4570-BA84-A54B510D2FB6}"/>
              </a:ext>
            </a:extLst>
          </p:cNvPr>
          <p:cNvPicPr>
            <a:picLocks noChangeAspect="1"/>
          </p:cNvPicPr>
          <p:nvPr/>
        </p:nvPicPr>
        <p:blipFill>
          <a:blip r:embed="rId3"/>
          <a:stretch>
            <a:fillRect/>
          </a:stretch>
        </p:blipFill>
        <p:spPr>
          <a:xfrm>
            <a:off x="7104112" y="2924944"/>
            <a:ext cx="4543911" cy="2338692"/>
          </a:xfrm>
          <a:prstGeom prst="rect">
            <a:avLst/>
          </a:prstGeom>
        </p:spPr>
      </p:pic>
      <p:pic>
        <p:nvPicPr>
          <p:cNvPr id="6" name="Picture 5">
            <a:extLst>
              <a:ext uri="{FF2B5EF4-FFF2-40B4-BE49-F238E27FC236}">
                <a16:creationId xmlns:a16="http://schemas.microsoft.com/office/drawing/2014/main" id="{1BEDA93B-AC6C-4691-96B0-966C07417489}"/>
              </a:ext>
            </a:extLst>
          </p:cNvPr>
          <p:cNvPicPr>
            <a:picLocks noChangeAspect="1"/>
          </p:cNvPicPr>
          <p:nvPr/>
        </p:nvPicPr>
        <p:blipFill>
          <a:blip r:embed="rId4"/>
          <a:stretch>
            <a:fillRect/>
          </a:stretch>
        </p:blipFill>
        <p:spPr>
          <a:xfrm>
            <a:off x="335360" y="5099530"/>
            <a:ext cx="7920880" cy="1263425"/>
          </a:xfrm>
          <a:prstGeom prst="rect">
            <a:avLst/>
          </a:prstGeom>
        </p:spPr>
      </p:pic>
    </p:spTree>
    <p:extLst>
      <p:ext uri="{BB962C8B-B14F-4D97-AF65-F5344CB8AC3E}">
        <p14:creationId xmlns:p14="http://schemas.microsoft.com/office/powerpoint/2010/main" val="116062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C165-7AD2-4B73-9D56-7FBC03386DEB}"/>
              </a:ext>
            </a:extLst>
          </p:cNvPr>
          <p:cNvSpPr>
            <a:spLocks noGrp="1"/>
          </p:cNvSpPr>
          <p:nvPr>
            <p:ph type="title"/>
          </p:nvPr>
        </p:nvSpPr>
        <p:spPr/>
        <p:txBody>
          <a:bodyPr/>
          <a:lstStyle/>
          <a:p>
            <a:r>
              <a:rPr lang="en-US" dirty="0"/>
              <a:t>Return on Investment</a:t>
            </a:r>
          </a:p>
        </p:txBody>
      </p:sp>
      <p:sp>
        <p:nvSpPr>
          <p:cNvPr id="3" name="Content Placeholder 2">
            <a:extLst>
              <a:ext uri="{FF2B5EF4-FFF2-40B4-BE49-F238E27FC236}">
                <a16:creationId xmlns:a16="http://schemas.microsoft.com/office/drawing/2014/main" id="{AD0D5EC6-7CFA-43B3-9CEA-6C172C4985F6}"/>
              </a:ext>
            </a:extLst>
          </p:cNvPr>
          <p:cNvSpPr>
            <a:spLocks noGrp="1"/>
          </p:cNvSpPr>
          <p:nvPr>
            <p:ph sz="half" idx="1"/>
          </p:nvPr>
        </p:nvSpPr>
        <p:spPr>
          <a:xfrm>
            <a:off x="838200" y="1825625"/>
            <a:ext cx="10515600" cy="4351338"/>
          </a:xfrm>
        </p:spPr>
        <p:txBody>
          <a:bodyPr/>
          <a:lstStyle/>
          <a:p>
            <a:r>
              <a:rPr lang="en-US" dirty="0"/>
              <a:t>Average longevity per app: </a:t>
            </a:r>
            <a:r>
              <a:rPr lang="en-US" b="1" dirty="0"/>
              <a:t>10 years</a:t>
            </a:r>
          </a:p>
          <a:p>
            <a:r>
              <a:rPr lang="en-US" dirty="0"/>
              <a:t>Average Annual Income per app: </a:t>
            </a:r>
            <a:r>
              <a:rPr lang="en-US" b="1" dirty="0"/>
              <a:t>$120K</a:t>
            </a:r>
          </a:p>
          <a:p>
            <a:r>
              <a:rPr lang="en-US" dirty="0"/>
              <a:t>Income Over 10 years per app: </a:t>
            </a:r>
            <a:r>
              <a:rPr lang="en-US" b="1" dirty="0"/>
              <a:t>$1.2M</a:t>
            </a:r>
          </a:p>
          <a:p>
            <a:r>
              <a:rPr lang="en-US" dirty="0"/>
              <a:t>Total Projected 10-year income (all apps): </a:t>
            </a:r>
            <a:r>
              <a:rPr lang="en-US" b="1" u="sng" dirty="0"/>
              <a:t>$12M</a:t>
            </a:r>
          </a:p>
          <a:p>
            <a:endParaRPr lang="en-US" dirty="0"/>
          </a:p>
        </p:txBody>
      </p:sp>
    </p:spTree>
    <p:extLst>
      <p:ext uri="{BB962C8B-B14F-4D97-AF65-F5344CB8AC3E}">
        <p14:creationId xmlns:p14="http://schemas.microsoft.com/office/powerpoint/2010/main" val="2953401405"/>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TotalTime>
  <Words>715</Words>
  <Application>Microsoft Office PowerPoint</Application>
  <DocSecurity>0</DocSecurity>
  <PresentationFormat>Widescreen</PresentationFormat>
  <Paragraphs>92</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AvenirNext LT Pro Medium</vt:lpstr>
      <vt:lpstr>Biome Light</vt:lpstr>
      <vt:lpstr>Calibri</vt:lpstr>
      <vt:lpstr>Slack-Lato</vt:lpstr>
      <vt:lpstr>BlockprintVTI</vt:lpstr>
      <vt:lpstr>ELEGANT MANGOES DATA ANALYTICS</vt:lpstr>
      <vt:lpstr>App Acquisition Strategy</vt:lpstr>
      <vt:lpstr>Target Demographic: Teens &amp; Millennials</vt:lpstr>
      <vt:lpstr>Target Genre: Games</vt:lpstr>
      <vt:lpstr>Forecasted Growth in Games</vt:lpstr>
      <vt:lpstr>Game Genre in App Store/Google Play</vt:lpstr>
      <vt:lpstr>10 Apps for Black Friday</vt:lpstr>
      <vt:lpstr>Additional Considerations: Our work with Acquire Better</vt:lpstr>
      <vt:lpstr>Return on Investment</vt:lpstr>
      <vt:lpstr>PowerPoint Presentation</vt:lpstr>
      <vt:lpstr>Final Report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MANGOS DATA ANALYTICS</dc:title>
  <dc:subject/>
  <dc:creator>Yared Gabre</dc:creator>
  <cp:keywords/>
  <dc:description/>
  <cp:lastModifiedBy>Scott A. Boyer</cp:lastModifiedBy>
  <cp:revision>68</cp:revision>
  <dcterms:created xsi:type="dcterms:W3CDTF">2021-02-27T15:23:35Z</dcterms:created>
  <dcterms:modified xsi:type="dcterms:W3CDTF">2021-03-03T02:54:50Z</dcterms:modified>
  <cp:category/>
  <dc:identifier/>
  <cp:contentStatus/>
  <dc:language/>
  <cp:version/>
</cp:coreProperties>
</file>