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[data-1614443643081.csv]PIVOT!PivotTable5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TOP 10 APPS BY REVIEW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686792870649792E-2"/>
          <c:y val="0.15717451016297382"/>
          <c:w val="0.96626414258700422"/>
          <c:h val="0.562837523216574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PIVOT!$A$4:$A$14</c:f>
              <c:strCache>
                <c:ptCount val="10"/>
                <c:pt idx="0">
                  <c:v>Asphalt 8: Airborne</c:v>
                </c:pt>
                <c:pt idx="1">
                  <c:v>Hungry Shark Evolution</c:v>
                </c:pt>
                <c:pt idx="2">
                  <c:v>Fallout Shelter</c:v>
                </c:pt>
                <c:pt idx="3">
                  <c:v>PewDiePie's Tuber Simulator</c:v>
                </c:pt>
                <c:pt idx="4">
                  <c:v>Earn to Die 2</c:v>
                </c:pt>
                <c:pt idx="5">
                  <c:v>Hungry Shark World</c:v>
                </c:pt>
                <c:pt idx="6">
                  <c:v>Choices: Stories You Play</c:v>
                </c:pt>
                <c:pt idx="7">
                  <c:v>FINAL FANTASY BRAVE EXVIUS</c:v>
                </c:pt>
                <c:pt idx="8">
                  <c:v>Bullet Force</c:v>
                </c:pt>
                <c:pt idx="9">
                  <c:v>Deck Heroes: Legacy</c:v>
                </c:pt>
              </c:strCache>
            </c:strRef>
          </c:cat>
          <c:val>
            <c:numRef>
              <c:f>PIVOT!$B$4:$B$14</c:f>
              <c:numCache>
                <c:formatCode>General</c:formatCode>
                <c:ptCount val="10"/>
                <c:pt idx="0">
                  <c:v>8389714</c:v>
                </c:pt>
                <c:pt idx="1">
                  <c:v>6074627</c:v>
                </c:pt>
                <c:pt idx="2">
                  <c:v>2721923</c:v>
                </c:pt>
                <c:pt idx="3">
                  <c:v>1499466</c:v>
                </c:pt>
                <c:pt idx="4">
                  <c:v>1327269</c:v>
                </c:pt>
                <c:pt idx="5">
                  <c:v>1243017</c:v>
                </c:pt>
                <c:pt idx="6">
                  <c:v>807338</c:v>
                </c:pt>
                <c:pt idx="7">
                  <c:v>745684</c:v>
                </c:pt>
                <c:pt idx="8">
                  <c:v>634159</c:v>
                </c:pt>
                <c:pt idx="9">
                  <c:v>466495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C3-41D5-9B38-8022BE01C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483616575"/>
        <c:axId val="1483618655"/>
      </c:barChart>
      <c:catAx>
        <c:axId val="148361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18655"/>
        <c:crosses val="autoZero"/>
        <c:auto val="1"/>
        <c:lblAlgn val="ctr"/>
        <c:lblOffset val="100"/>
        <c:noMultiLvlLbl val="0"/>
      </c:catAx>
      <c:valAx>
        <c:axId val="1483618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16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1A6662E-FAF4-44BC-88B5-85A7CBFB6D30}" type="datetime1">
              <a:rPr lang="en-US"/>
              <a:t>2/27/2021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559632-1575-4E14-B53B-3DC3D5ED3947}" type="datetime1">
              <a:rPr lang="en-US"/>
              <a:t>2/27/2021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4A6868-2568-4CC9-B302-F37117B01A6E}" type="datetime1">
              <a:rPr lang="en-US"/>
              <a:t>2/27/2021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055F08A-1E71-4B2B-BB49-E743F2903911}" type="datetime1">
              <a:rPr lang="en-US"/>
              <a:t>2/27/2021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417D9E-721A-44BB-8863-9873FE64DA75}" type="datetime1">
              <a:rPr lang="en-US"/>
              <a:t>2/27/2021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31DA2F-80B8-49CF-99FB-5ABCA53A607A}" type="datetime1">
              <a:rPr lang="en-US"/>
              <a:t>2/27/2021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75259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666999"/>
            <a:ext cx="5157787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75259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666999"/>
            <a:ext cx="5183188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852172-E6C9-4B6C-929A-A9DE3837BBF1}" type="datetime1">
              <a:rPr lang="en-US"/>
              <a:t>2/27/2021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B41CFF-90C9-47B3-9DA1-F2BF8D839F7E}" type="datetime1">
              <a:rPr lang="en-US"/>
              <a:t>2/27/2021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6048FA-06AB-4884-A69B-986B96E68A24}" type="datetime1">
              <a:rPr lang="en-US"/>
              <a:t>2/27/2021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DB7ABA-0172-4F9C-889D-567164F66BCD}" type="datetime1">
              <a:rPr lang="en-US"/>
              <a:t>2/27/2021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AC6A5B-8AE7-4A41-B5A7-9ADC6686DC18}" type="datetime1">
              <a:rPr lang="en-US"/>
              <a:t>2/27/2021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 bwMode="auto"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5" name="Picture 39"/>
          <p:cNvPicPr>
            <a:picLocks noChangeAspect="1"/>
          </p:cNvPicPr>
          <p:nvPr/>
        </p:nvPicPr>
        <p:blipFill>
          <a:blip r:embed="rId13">
            <a:alphaModFix amt="35000"/>
          </a:blip>
          <a:stretch/>
        </p:blipFill>
        <p:spPr bwMode="auto"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E0CF6C-748E-4B7A-BC8B-3011EF78ED13}" type="datetime1">
              <a:rPr lang="en-US"/>
              <a:t>2/27/2021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100000"/>
        </a:lnSpc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Clr>
          <a:schemeClr val="accent1"/>
        </a:buClr>
        <a:buFont typeface="Arial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04801"/>
            <a:ext cx="9601200" cy="1534297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ELEGANT MANGOES DATA ANALYTICS</a:t>
            </a:r>
            <a:endParaRPr dirty="0">
              <a:ln/>
              <a:solidFill>
                <a:schemeClr val="accent4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dirty="0"/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619839" y="3272951"/>
            <a:ext cx="11084188" cy="3585047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6205" y="280209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Subtitle 2"/>
          <p:cNvSpPr>
            <a:spLocks noGrp="1"/>
          </p:cNvSpPr>
          <p:nvPr/>
        </p:nvSpPr>
        <p:spPr bwMode="auto">
          <a:xfrm>
            <a:off x="1523999" y="2063535"/>
            <a:ext cx="8763000" cy="9624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acquisition recommendation report for App TRADER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 bwMode="auto">
          <a:xfrm>
            <a:off x="1584802" y="4616700"/>
            <a:ext cx="10315372" cy="9624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Rachel Hertel, Trey </a:t>
            </a:r>
            <a:r>
              <a:rPr lang="en-US" sz="2200" dirty="0" err="1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Bourgois</a:t>
            </a: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, Tim Pearson, Scott Boyer and  Yared Gabre 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pic>
        <p:nvPicPr>
          <p:cNvPr id="1026" name="Picture 2" descr="Apptrade.io (@theapptrade) | Twitter">
            <a:extLst>
              <a:ext uri="{FF2B5EF4-FFF2-40B4-BE49-F238E27FC236}">
                <a16:creationId xmlns:a16="http://schemas.microsoft.com/office/drawing/2014/main" id="{D83BC402-5A2D-448D-ACA4-CF14C05B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1999450"/>
            <a:ext cx="641986" cy="641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807CDA6-36BD-4AC3-A0D5-D7DA50CD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13263" y="4106991"/>
            <a:ext cx="658249" cy="654248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" name="Picture 2" descr="Acquire | LinkedIn">
            <a:extLst>
              <a:ext uri="{FF2B5EF4-FFF2-40B4-BE49-F238E27FC236}">
                <a16:creationId xmlns:a16="http://schemas.microsoft.com/office/drawing/2014/main" id="{3162AF64-C3B4-401B-A727-B73B041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9" y="5344895"/>
            <a:ext cx="683032" cy="683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FF9CD483-3A19-48C3-AEA5-72007F6D7DFF}"/>
              </a:ext>
            </a:extLst>
          </p:cNvPr>
          <p:cNvSpPr>
            <a:spLocks noGrp="1"/>
          </p:cNvSpPr>
          <p:nvPr/>
        </p:nvSpPr>
        <p:spPr bwMode="auto">
          <a:xfrm>
            <a:off x="1469338" y="5480114"/>
            <a:ext cx="10315372" cy="9624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Acquire Better- Acquisition and Merger Consultants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401BF-559E-46BB-86A4-E8AC74013ECF}"/>
              </a:ext>
            </a:extLst>
          </p:cNvPr>
          <p:cNvSpPr/>
          <p:nvPr/>
        </p:nvSpPr>
        <p:spPr>
          <a:xfrm>
            <a:off x="-456728" y="4777612"/>
            <a:ext cx="2626267" cy="31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Elegant Mangoes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26948"/>
            <a:ext cx="9601200" cy="103827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ln/>
                <a:solidFill>
                  <a:schemeClr val="accent4"/>
                </a:solidFill>
              </a:rPr>
              <a:t>Acquisition Strategy</a:t>
            </a:r>
            <a:endParaRPr dirty="0">
              <a:ln/>
              <a:solidFill>
                <a:schemeClr val="accent4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1780433" y="1634008"/>
            <a:ext cx="8763001" cy="962442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2200" dirty="0">
                <a:solidFill>
                  <a:schemeClr val="tx2"/>
                </a:solidFill>
              </a:rPr>
              <a:t>Elegant Mangoes working with </a:t>
            </a:r>
            <a:r>
              <a:rPr lang="en-US" sz="2200" dirty="0" err="1">
                <a:solidFill>
                  <a:schemeClr val="tx2"/>
                </a:solidFill>
              </a:rPr>
              <a:t>AcquireBetter</a:t>
            </a:r>
            <a:r>
              <a:rPr lang="en-US" sz="2200" dirty="0">
                <a:solidFill>
                  <a:schemeClr val="tx2"/>
                </a:solidFill>
              </a:rPr>
              <a:t> has put in place 5 factors to consider for acquisition..</a:t>
            </a: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11" name="Subtitle 2"/>
          <p:cNvSpPr>
            <a:spLocks/>
          </p:cNvSpPr>
          <p:nvPr/>
        </p:nvSpPr>
        <p:spPr bwMode="auto">
          <a:xfrm>
            <a:off x="2279576" y="2998999"/>
            <a:ext cx="8763001" cy="238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rationale behind the acquisition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Impacts on financial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Trends and history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Ongoing Cost of Running the app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Issues and Baggage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73EEB4E7-FA22-4F7F-B016-AED41BA8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7528" y="336828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3968" b="1524"/>
          <a:stretch/>
        </p:blipFill>
        <p:spPr bwMode="auto">
          <a:xfrm>
            <a:off x="371045" y="908720"/>
            <a:ext cx="5695264" cy="478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716" r="2250" b="10101"/>
          <a:stretch/>
        </p:blipFill>
        <p:spPr bwMode="auto">
          <a:xfrm>
            <a:off x="6472518" y="905698"/>
            <a:ext cx="5143880" cy="478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7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6" name="Picture 7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7018" r="40625"/>
          <a:stretch/>
        </p:blipFill>
        <p:spPr bwMode="auto">
          <a:xfrm rot="16199999">
            <a:off x="43976" y="-43974"/>
            <a:ext cx="1447800" cy="1535750"/>
          </a:xfrm>
          <a:prstGeom prst="rect">
            <a:avLst/>
          </a:prstGeom>
        </p:spPr>
      </p:pic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9955"/>
          <a:stretch/>
        </p:blipFill>
        <p:spPr bwMode="auto">
          <a:xfrm>
            <a:off x="91689" y="372492"/>
            <a:ext cx="5930749" cy="2990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7922" y="3494904"/>
            <a:ext cx="5914516" cy="321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3501" b="12459"/>
          <a:stretch/>
        </p:blipFill>
        <p:spPr bwMode="auto">
          <a:xfrm>
            <a:off x="6199662" y="372492"/>
            <a:ext cx="5707604" cy="2990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53EF23-E87B-458B-8DDF-435263F5AA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38" t="2748" r="8620" b="2843"/>
          <a:stretch/>
        </p:blipFill>
        <p:spPr bwMode="auto">
          <a:xfrm>
            <a:off x="6199662" y="3494903"/>
            <a:ext cx="5707603" cy="321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9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6" name="Picture 7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7018" r="40625"/>
          <a:stretch/>
        </p:blipFill>
        <p:spPr bwMode="auto">
          <a:xfrm rot="16199999">
            <a:off x="43976" y="-43974"/>
            <a:ext cx="1447800" cy="1535750"/>
          </a:xfrm>
          <a:prstGeom prst="rect">
            <a:avLst/>
          </a:prstGeom>
        </p:spPr>
      </p:pic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32720" y="30731"/>
            <a:ext cx="4961756" cy="2974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136133" y="3144779"/>
            <a:ext cx="6339228" cy="3373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05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26948"/>
            <a:ext cx="9601200" cy="103827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Final Report</a:t>
            </a:r>
            <a:endParaRPr dirty="0">
              <a:ln/>
              <a:solidFill>
                <a:schemeClr val="accent4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1780433" y="1634008"/>
            <a:ext cx="8763001" cy="962442"/>
          </a:xfrm>
        </p:spPr>
        <p:txBody>
          <a:bodyPr anchor="t">
            <a:normAutofit fontScale="85000" lnSpcReduction="10000"/>
          </a:bodyPr>
          <a:lstStyle/>
          <a:p>
            <a:pPr>
              <a:defRPr/>
            </a:pPr>
            <a:r>
              <a:rPr lang="en-US" sz="2200" dirty="0">
                <a:solidFill>
                  <a:schemeClr val="tx2"/>
                </a:solidFill>
              </a:rPr>
              <a:t>Based on the thorough analytics we did and the report we got from Acquire better ( a third-party company specialized in merger and acquisitions) we came  to the conclusion and recommend the following top 10 apps to acquire</a:t>
            </a: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11" name="Subtitle 2"/>
          <p:cNvSpPr>
            <a:spLocks/>
          </p:cNvSpPr>
          <p:nvPr/>
        </p:nvSpPr>
        <p:spPr bwMode="auto">
          <a:xfrm>
            <a:off x="2279576" y="2998999"/>
            <a:ext cx="8763001" cy="238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 longevity 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not  involved on a security breach that was not reported on time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support terrorism, 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73EEB4E7-FA22-4F7F-B016-AED41BA8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7528" y="336828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7137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CA9AC8-E052-4C6B-98D8-D5D86582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198913"/>
              </p:ext>
            </p:extLst>
          </p:nvPr>
        </p:nvGraphicFramePr>
        <p:xfrm>
          <a:off x="191344" y="260648"/>
          <a:ext cx="11881320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51341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142</Words>
  <Application>Microsoft Office PowerPoint</Application>
  <DocSecurity>0</DocSecurity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Biome Light</vt:lpstr>
      <vt:lpstr>BlockprintVTI</vt:lpstr>
      <vt:lpstr>ELEGANT MANGOES DATA ANALYTICS</vt:lpstr>
      <vt:lpstr>App Acquisition Strategy</vt:lpstr>
      <vt:lpstr>PowerPoint Presentation</vt:lpstr>
      <vt:lpstr>PowerPoint Presentation</vt:lpstr>
      <vt:lpstr>PowerPoint Presentation</vt:lpstr>
      <vt:lpstr>Final Report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MANGOS DATA ANALYTICS</dc:title>
  <dc:subject/>
  <dc:creator>Yared Gabre</dc:creator>
  <cp:keywords/>
  <dc:description/>
  <cp:lastModifiedBy>Trey Bourgeois</cp:lastModifiedBy>
  <cp:revision>15</cp:revision>
  <dcterms:created xsi:type="dcterms:W3CDTF">2021-02-27T15:23:35Z</dcterms:created>
  <dcterms:modified xsi:type="dcterms:W3CDTF">2021-02-27T17:30:20Z</dcterms:modified>
  <cp:category/>
  <dc:identifier/>
  <cp:contentStatus/>
  <dc:language/>
  <cp:version/>
</cp:coreProperties>
</file>