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3" r:id="rId4"/>
    <p:sldId id="274" r:id="rId5"/>
    <p:sldId id="275" r:id="rId6"/>
    <p:sldId id="278" r:id="rId7"/>
    <p:sldId id="279" r:id="rId8"/>
    <p:sldId id="281" r:id="rId9"/>
    <p:sldId id="280" r:id="rId1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A. Boyer" initials="SAB" lastIdx="1" clrIdx="0">
    <p:extLst>
      <p:ext uri="{19B8F6BF-5375-455C-9EA6-DF929625EA0E}">
        <p15:presenceInfo xmlns:p15="http://schemas.microsoft.com/office/powerpoint/2012/main" userId="S::AG17627@tn.gov::1ef367af-868c-42bf-8f42-563a190215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7FAEF-0E67-4888-8C8F-E2A1EE092D5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664D2-BEF0-4C28-A61A-229484393BF3}">
      <dgm:prSet phldrT="[Text]" custT="1"/>
      <dgm:spPr/>
      <dgm:t>
        <a:bodyPr/>
        <a:lstStyle/>
        <a:p>
          <a:r>
            <a:rPr lang="en-US" sz="1100" b="1" i="0" u="none" dirty="0"/>
            <a:t>Asphalt 8: Airborne</a:t>
          </a:r>
          <a:endParaRPr lang="en-US" sz="1100" b="1" dirty="0"/>
        </a:p>
        <a:p>
          <a:r>
            <a:rPr lang="en-US" sz="1100" b="1" i="0" u="none" dirty="0"/>
            <a:t>Bullet Force</a:t>
          </a:r>
          <a:endParaRPr lang="en-US" sz="1100" b="1" dirty="0"/>
        </a:p>
        <a:p>
          <a:r>
            <a:rPr lang="en-US" sz="1100" b="1" i="0" u="none" dirty="0"/>
            <a:t>Choices: Stories You Play</a:t>
          </a:r>
          <a:endParaRPr lang="en-US" sz="1100" b="1" dirty="0"/>
        </a:p>
        <a:p>
          <a:r>
            <a:rPr lang="en-US" sz="1100" b="1" i="0" u="none" dirty="0"/>
            <a:t>Deck Heroes: Legacy</a:t>
          </a:r>
          <a:endParaRPr lang="en-US" sz="1100" b="1" dirty="0"/>
        </a:p>
        <a:p>
          <a:r>
            <a:rPr lang="en-US" sz="1100" b="1" dirty="0"/>
            <a:t>Call of Duty: Heroes</a:t>
          </a:r>
        </a:p>
        <a:p>
          <a:r>
            <a:rPr lang="en-US" sz="1100" b="1" i="0" u="none" dirty="0"/>
            <a:t>Fallout Shelter</a:t>
          </a:r>
          <a:endParaRPr lang="en-US" sz="1100" b="1" dirty="0"/>
        </a:p>
        <a:p>
          <a:r>
            <a:rPr lang="en-US" sz="1100" b="1" i="0" u="none" dirty="0"/>
            <a:t>Final Fantasy Brave Exvius</a:t>
          </a:r>
          <a:endParaRPr lang="en-US" sz="1100" b="1" dirty="0"/>
        </a:p>
        <a:p>
          <a:r>
            <a:rPr lang="en-US" sz="1100" b="1" i="0" u="none" dirty="0"/>
            <a:t>Hungry Shark Evolution</a:t>
          </a:r>
          <a:endParaRPr lang="en-US" sz="1100" b="1" dirty="0"/>
        </a:p>
        <a:p>
          <a:r>
            <a:rPr lang="en-US" sz="1100" b="1" i="0" u="none" dirty="0"/>
            <a:t>Hungry Shark World</a:t>
          </a:r>
          <a:endParaRPr lang="en-US" sz="1100" b="1" dirty="0"/>
        </a:p>
        <a:p>
          <a:r>
            <a:rPr lang="en-US" sz="1100" b="1" i="0" u="none" dirty="0"/>
            <a:t>PewDiePie's Tuber Simulator</a:t>
          </a:r>
          <a:endParaRPr lang="en-US" sz="1100" b="1" dirty="0"/>
        </a:p>
      </dgm:t>
    </dgm:pt>
    <dgm:pt modelId="{5ED8A650-9A81-4534-9D88-49F4384F57AE}" type="parTrans" cxnId="{3BBEB81E-1F59-41E2-A46A-A0A64C8E3502}">
      <dgm:prSet/>
      <dgm:spPr/>
      <dgm:t>
        <a:bodyPr/>
        <a:lstStyle/>
        <a:p>
          <a:endParaRPr lang="en-US"/>
        </a:p>
      </dgm:t>
    </dgm:pt>
    <dgm:pt modelId="{39939F4F-EA70-450E-9C26-E955D022DD28}" type="sibTrans" cxnId="{3BBEB81E-1F59-41E2-A46A-A0A64C8E3502}">
      <dgm:prSet/>
      <dgm:spPr/>
      <dgm:t>
        <a:bodyPr/>
        <a:lstStyle/>
        <a:p>
          <a:endParaRPr lang="en-US"/>
        </a:p>
      </dgm:t>
    </dgm:pt>
    <dgm:pt modelId="{8F41E7F6-13A7-4725-B7C8-2698BDE4A3CA}">
      <dgm:prSet phldrT="[Text]"/>
      <dgm:spPr/>
      <dgm:t>
        <a:bodyPr/>
        <a:lstStyle/>
        <a:p>
          <a:r>
            <a:rPr lang="en-US" dirty="0"/>
            <a:t>Rating</a:t>
          </a:r>
        </a:p>
        <a:p>
          <a:r>
            <a:rPr lang="en-US" dirty="0"/>
            <a:t>&gt; 4.5</a:t>
          </a:r>
        </a:p>
      </dgm:t>
    </dgm:pt>
    <dgm:pt modelId="{14529EF7-8980-4096-9165-041066F07946}" type="parTrans" cxnId="{4D1430F5-8358-4B95-8346-D048E459968D}">
      <dgm:prSet/>
      <dgm:spPr/>
      <dgm:t>
        <a:bodyPr/>
        <a:lstStyle/>
        <a:p>
          <a:endParaRPr lang="en-US"/>
        </a:p>
      </dgm:t>
    </dgm:pt>
    <dgm:pt modelId="{D387D852-A857-4B98-90F3-7924734469E1}" type="sibTrans" cxnId="{4D1430F5-8358-4B95-8346-D048E459968D}">
      <dgm:prSet/>
      <dgm:spPr/>
      <dgm:t>
        <a:bodyPr/>
        <a:lstStyle/>
        <a:p>
          <a:endParaRPr lang="en-US"/>
        </a:p>
      </dgm:t>
    </dgm:pt>
    <dgm:pt modelId="{FBD5AB6A-3550-4932-A2AC-77519764BA3B}">
      <dgm:prSet phldrT="[Text]"/>
      <dgm:spPr/>
      <dgm:t>
        <a:bodyPr/>
        <a:lstStyle/>
        <a:p>
          <a:r>
            <a:rPr lang="en-US" dirty="0"/>
            <a:t>Review Count</a:t>
          </a:r>
        </a:p>
        <a:p>
          <a:r>
            <a:rPr lang="en-US" dirty="0"/>
            <a:t>&gt; 445K</a:t>
          </a:r>
        </a:p>
      </dgm:t>
    </dgm:pt>
    <dgm:pt modelId="{8AA117C9-3468-4AC0-98B5-FB140DE9A4FD}" type="parTrans" cxnId="{037150F3-1873-4892-9D13-2DBCCA6AEC19}">
      <dgm:prSet/>
      <dgm:spPr/>
      <dgm:t>
        <a:bodyPr/>
        <a:lstStyle/>
        <a:p>
          <a:endParaRPr lang="en-US"/>
        </a:p>
      </dgm:t>
    </dgm:pt>
    <dgm:pt modelId="{25558A21-B74C-4EAE-8C2C-6AE2A76DFB26}" type="sibTrans" cxnId="{037150F3-1873-4892-9D13-2DBCCA6AEC19}">
      <dgm:prSet/>
      <dgm:spPr/>
      <dgm:t>
        <a:bodyPr/>
        <a:lstStyle/>
        <a:p>
          <a:endParaRPr lang="en-US"/>
        </a:p>
      </dgm:t>
    </dgm:pt>
    <dgm:pt modelId="{6246A33B-2CC6-46E9-B5FF-22D16D7F9ADE}">
      <dgm:prSet phldrT="[Text]"/>
      <dgm:spPr/>
      <dgm:t>
        <a:bodyPr/>
        <a:lstStyle/>
        <a:p>
          <a:r>
            <a:rPr lang="en-US" dirty="0"/>
            <a:t>Install Count</a:t>
          </a:r>
        </a:p>
        <a:p>
          <a:r>
            <a:rPr lang="en-US"/>
            <a:t>&gt; 5M</a:t>
          </a:r>
          <a:endParaRPr lang="en-US" dirty="0"/>
        </a:p>
      </dgm:t>
    </dgm:pt>
    <dgm:pt modelId="{2B38E084-82A4-484C-9F8A-DC45DCF7EA30}" type="parTrans" cxnId="{4780C1D1-06A4-4F50-8B3B-4131FFD47F4E}">
      <dgm:prSet/>
      <dgm:spPr/>
      <dgm:t>
        <a:bodyPr/>
        <a:lstStyle/>
        <a:p>
          <a:endParaRPr lang="en-US"/>
        </a:p>
      </dgm:t>
    </dgm:pt>
    <dgm:pt modelId="{B10DD9D3-F59E-472B-92A3-8259974260EA}" type="sibTrans" cxnId="{4780C1D1-06A4-4F50-8B3B-4131FFD47F4E}">
      <dgm:prSet/>
      <dgm:spPr/>
      <dgm:t>
        <a:bodyPr/>
        <a:lstStyle/>
        <a:p>
          <a:endParaRPr lang="en-US"/>
        </a:p>
      </dgm:t>
    </dgm:pt>
    <dgm:pt modelId="{01356C3C-0D5C-42C6-B678-565323CE1AA2}">
      <dgm:prSet/>
      <dgm:spPr/>
      <dgm:t>
        <a:bodyPr/>
        <a:lstStyle/>
        <a:p>
          <a:r>
            <a:rPr lang="en-US" dirty="0"/>
            <a:t>Demographic and Genre</a:t>
          </a:r>
        </a:p>
        <a:p>
          <a:r>
            <a:rPr lang="en-US" dirty="0"/>
            <a:t>Age 13-34</a:t>
          </a:r>
        </a:p>
      </dgm:t>
    </dgm:pt>
    <dgm:pt modelId="{90D0C833-E645-4467-8992-83521A553F93}" type="parTrans" cxnId="{4D18A368-A9CD-4CBC-8331-C896D40A142C}">
      <dgm:prSet/>
      <dgm:spPr/>
      <dgm:t>
        <a:bodyPr/>
        <a:lstStyle/>
        <a:p>
          <a:endParaRPr lang="en-US"/>
        </a:p>
      </dgm:t>
    </dgm:pt>
    <dgm:pt modelId="{D37DF727-CC26-494F-9369-DFE2FCE7C851}" type="sibTrans" cxnId="{4D18A368-A9CD-4CBC-8331-C896D40A142C}">
      <dgm:prSet/>
      <dgm:spPr/>
      <dgm:t>
        <a:bodyPr/>
        <a:lstStyle/>
        <a:p>
          <a:endParaRPr lang="en-US"/>
        </a:p>
      </dgm:t>
    </dgm:pt>
    <dgm:pt modelId="{9064AF4B-E3FF-49E2-9EA9-5F4E9C22D68A}">
      <dgm:prSet/>
      <dgm:spPr/>
      <dgm:t>
        <a:bodyPr/>
        <a:lstStyle/>
        <a:p>
          <a:r>
            <a:rPr lang="en-US" dirty="0"/>
            <a:t>Shared Platform</a:t>
          </a:r>
        </a:p>
      </dgm:t>
    </dgm:pt>
    <dgm:pt modelId="{7BBB2531-36CF-4AB8-86AE-596026429360}" type="parTrans" cxnId="{29DAE5BD-AE49-4DF4-9D60-175F65BC6425}">
      <dgm:prSet/>
      <dgm:spPr/>
      <dgm:t>
        <a:bodyPr/>
        <a:lstStyle/>
        <a:p>
          <a:endParaRPr lang="en-US"/>
        </a:p>
      </dgm:t>
    </dgm:pt>
    <dgm:pt modelId="{3F0EAA5B-74CE-4E6D-96F5-09D15A8F3BF8}" type="sibTrans" cxnId="{29DAE5BD-AE49-4DF4-9D60-175F65BC6425}">
      <dgm:prSet/>
      <dgm:spPr/>
      <dgm:t>
        <a:bodyPr/>
        <a:lstStyle/>
        <a:p>
          <a:endParaRPr lang="en-US"/>
        </a:p>
      </dgm:t>
    </dgm:pt>
    <dgm:pt modelId="{7D0F7A5D-23E8-409B-981B-3485A2E86B07}" type="pres">
      <dgm:prSet presAssocID="{B207FAEF-0E67-4888-8C8F-E2A1EE092D5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0E709E-EB7B-4565-8605-22C9CB3B7A38}" type="pres">
      <dgm:prSet presAssocID="{5E4664D2-BEF0-4C28-A61A-229484393BF3}" presName="centerShape" presStyleLbl="node0" presStyleIdx="0" presStyleCnt="1" custScaleX="163360" custScaleY="163360"/>
      <dgm:spPr/>
    </dgm:pt>
    <dgm:pt modelId="{1984E66A-AD9B-4471-8AD5-59BB18A8E3F3}" type="pres">
      <dgm:prSet presAssocID="{14529EF7-8980-4096-9165-041066F07946}" presName="parTrans" presStyleLbl="bgSibTrans2D1" presStyleIdx="0" presStyleCnt="5"/>
      <dgm:spPr/>
    </dgm:pt>
    <dgm:pt modelId="{6C4463F1-2C89-4257-BE64-F2051BC7958E}" type="pres">
      <dgm:prSet presAssocID="{8F41E7F6-13A7-4725-B7C8-2698BDE4A3CA}" presName="node" presStyleLbl="node1" presStyleIdx="0" presStyleCnt="5" custScaleX="70008" custScaleY="70008" custRadScaleRad="145611" custRadScaleInc="33407">
        <dgm:presLayoutVars>
          <dgm:bulletEnabled val="1"/>
        </dgm:presLayoutVars>
      </dgm:prSet>
      <dgm:spPr/>
    </dgm:pt>
    <dgm:pt modelId="{8C0590BC-B553-433C-A467-3D50B1430337}" type="pres">
      <dgm:prSet presAssocID="{8AA117C9-3468-4AC0-98B5-FB140DE9A4FD}" presName="parTrans" presStyleLbl="bgSibTrans2D1" presStyleIdx="1" presStyleCnt="5"/>
      <dgm:spPr/>
    </dgm:pt>
    <dgm:pt modelId="{2A46C28E-916F-424D-9256-57D6C7334851}" type="pres">
      <dgm:prSet presAssocID="{FBD5AB6A-3550-4932-A2AC-77519764BA3B}" presName="node" presStyleLbl="node1" presStyleIdx="1" presStyleCnt="5" custScaleX="70008" custScaleY="70008" custRadScaleRad="133865" custRadScaleInc="-7047">
        <dgm:presLayoutVars>
          <dgm:bulletEnabled val="1"/>
        </dgm:presLayoutVars>
      </dgm:prSet>
      <dgm:spPr/>
    </dgm:pt>
    <dgm:pt modelId="{0C7020F6-0FA5-4082-BAA6-931C7A2E4BE2}" type="pres">
      <dgm:prSet presAssocID="{2B38E084-82A4-484C-9F8A-DC45DCF7EA30}" presName="parTrans" presStyleLbl="bgSibTrans2D1" presStyleIdx="2" presStyleCnt="5"/>
      <dgm:spPr/>
    </dgm:pt>
    <dgm:pt modelId="{D4A9E418-1BBB-4FBB-AF6E-1FB49A23E654}" type="pres">
      <dgm:prSet presAssocID="{6246A33B-2CC6-46E9-B5FF-22D16D7F9ADE}" presName="node" presStyleLbl="node1" presStyleIdx="2" presStyleCnt="5" custScaleX="70008" custScaleY="70008" custRadScaleRad="131115" custRadScaleInc="128964">
        <dgm:presLayoutVars>
          <dgm:bulletEnabled val="1"/>
        </dgm:presLayoutVars>
      </dgm:prSet>
      <dgm:spPr/>
    </dgm:pt>
    <dgm:pt modelId="{E3BB1618-2D7D-45EF-BA0A-911DC293457B}" type="pres">
      <dgm:prSet presAssocID="{7BBB2531-36CF-4AB8-86AE-596026429360}" presName="parTrans" presStyleLbl="bgSibTrans2D1" presStyleIdx="3" presStyleCnt="5" custAng="21490337" custLinFactNeighborX="-293" custLinFactNeighborY="-846"/>
      <dgm:spPr/>
    </dgm:pt>
    <dgm:pt modelId="{B745F4B5-0596-4B6F-8CBB-0A1EBD1FB264}" type="pres">
      <dgm:prSet presAssocID="{9064AF4B-E3FF-49E2-9EA9-5F4E9C22D68A}" presName="node" presStyleLbl="node1" presStyleIdx="3" presStyleCnt="5" custScaleX="72484" custScaleY="64848" custRadScaleRad="94439" custRadScaleInc="-124520">
        <dgm:presLayoutVars>
          <dgm:bulletEnabled val="1"/>
        </dgm:presLayoutVars>
      </dgm:prSet>
      <dgm:spPr/>
    </dgm:pt>
    <dgm:pt modelId="{46AC0B1A-85B8-482C-BF5F-D47DAE9061B4}" type="pres">
      <dgm:prSet presAssocID="{90D0C833-E645-4467-8992-83521A553F93}" presName="parTrans" presStyleLbl="bgSibTrans2D1" presStyleIdx="4" presStyleCnt="5"/>
      <dgm:spPr/>
    </dgm:pt>
    <dgm:pt modelId="{8C615BDD-7A26-455E-9BE7-6C6C715B4BAC}" type="pres">
      <dgm:prSet presAssocID="{01356C3C-0D5C-42C6-B678-565323CE1AA2}" presName="node" presStyleLbl="node1" presStyleIdx="4" presStyleCnt="5" custScaleX="70008" custScaleY="70008" custRadScaleRad="146733" custRadScaleInc="-30129">
        <dgm:presLayoutVars>
          <dgm:bulletEnabled val="1"/>
        </dgm:presLayoutVars>
      </dgm:prSet>
      <dgm:spPr/>
    </dgm:pt>
  </dgm:ptLst>
  <dgm:cxnLst>
    <dgm:cxn modelId="{3760E504-1A77-48BB-98B5-12C4D24A4353}" type="presOf" srcId="{7BBB2531-36CF-4AB8-86AE-596026429360}" destId="{E3BB1618-2D7D-45EF-BA0A-911DC293457B}" srcOrd="0" destOrd="0" presId="urn:microsoft.com/office/officeart/2005/8/layout/radial4"/>
    <dgm:cxn modelId="{DB219F0D-73D3-459E-808E-14A729703023}" type="presOf" srcId="{9064AF4B-E3FF-49E2-9EA9-5F4E9C22D68A}" destId="{B745F4B5-0596-4B6F-8CBB-0A1EBD1FB264}" srcOrd="0" destOrd="0" presId="urn:microsoft.com/office/officeart/2005/8/layout/radial4"/>
    <dgm:cxn modelId="{97E1CC1B-A687-482D-A5F6-29E7499DCD74}" type="presOf" srcId="{8F41E7F6-13A7-4725-B7C8-2698BDE4A3CA}" destId="{6C4463F1-2C89-4257-BE64-F2051BC7958E}" srcOrd="0" destOrd="0" presId="urn:microsoft.com/office/officeart/2005/8/layout/radial4"/>
    <dgm:cxn modelId="{3BBEB81E-1F59-41E2-A46A-A0A64C8E3502}" srcId="{B207FAEF-0E67-4888-8C8F-E2A1EE092D59}" destId="{5E4664D2-BEF0-4C28-A61A-229484393BF3}" srcOrd="0" destOrd="0" parTransId="{5ED8A650-9A81-4534-9D88-49F4384F57AE}" sibTransId="{39939F4F-EA70-450E-9C26-E955D022DD28}"/>
    <dgm:cxn modelId="{BB86D83C-0B0A-4991-810C-5455F9B9CA8B}" type="presOf" srcId="{2B38E084-82A4-484C-9F8A-DC45DCF7EA30}" destId="{0C7020F6-0FA5-4082-BAA6-931C7A2E4BE2}" srcOrd="0" destOrd="0" presId="urn:microsoft.com/office/officeart/2005/8/layout/radial4"/>
    <dgm:cxn modelId="{9F177A68-DE43-4052-95E1-C14FA2F08E8F}" type="presOf" srcId="{6246A33B-2CC6-46E9-B5FF-22D16D7F9ADE}" destId="{D4A9E418-1BBB-4FBB-AF6E-1FB49A23E654}" srcOrd="0" destOrd="0" presId="urn:microsoft.com/office/officeart/2005/8/layout/radial4"/>
    <dgm:cxn modelId="{4D18A368-A9CD-4CBC-8331-C896D40A142C}" srcId="{5E4664D2-BEF0-4C28-A61A-229484393BF3}" destId="{01356C3C-0D5C-42C6-B678-565323CE1AA2}" srcOrd="4" destOrd="0" parTransId="{90D0C833-E645-4467-8992-83521A553F93}" sibTransId="{D37DF727-CC26-494F-9369-DFE2FCE7C851}"/>
    <dgm:cxn modelId="{5357F356-5BC8-4FDE-A4D9-6487FE33EFC2}" type="presOf" srcId="{90D0C833-E645-4467-8992-83521A553F93}" destId="{46AC0B1A-85B8-482C-BF5F-D47DAE9061B4}" srcOrd="0" destOrd="0" presId="urn:microsoft.com/office/officeart/2005/8/layout/radial4"/>
    <dgm:cxn modelId="{19FA9857-0BC1-4357-8206-7B9DF4AFD2E8}" type="presOf" srcId="{FBD5AB6A-3550-4932-A2AC-77519764BA3B}" destId="{2A46C28E-916F-424D-9256-57D6C7334851}" srcOrd="0" destOrd="0" presId="urn:microsoft.com/office/officeart/2005/8/layout/radial4"/>
    <dgm:cxn modelId="{71BB4899-3FD5-42A4-BB82-6DA2AB5AD119}" type="presOf" srcId="{14529EF7-8980-4096-9165-041066F07946}" destId="{1984E66A-AD9B-4471-8AD5-59BB18A8E3F3}" srcOrd="0" destOrd="0" presId="urn:microsoft.com/office/officeart/2005/8/layout/radial4"/>
    <dgm:cxn modelId="{CE8CFCB8-4BC1-4B26-8B96-0A5635746DB1}" type="presOf" srcId="{8AA117C9-3468-4AC0-98B5-FB140DE9A4FD}" destId="{8C0590BC-B553-433C-A467-3D50B1430337}" srcOrd="0" destOrd="0" presId="urn:microsoft.com/office/officeart/2005/8/layout/radial4"/>
    <dgm:cxn modelId="{29DAE5BD-AE49-4DF4-9D60-175F65BC6425}" srcId="{5E4664D2-BEF0-4C28-A61A-229484393BF3}" destId="{9064AF4B-E3FF-49E2-9EA9-5F4E9C22D68A}" srcOrd="3" destOrd="0" parTransId="{7BBB2531-36CF-4AB8-86AE-596026429360}" sibTransId="{3F0EAA5B-74CE-4E6D-96F5-09D15A8F3BF8}"/>
    <dgm:cxn modelId="{A7D6BFCD-9FF7-4BC2-8E4A-0C366613EBE6}" type="presOf" srcId="{01356C3C-0D5C-42C6-B678-565323CE1AA2}" destId="{8C615BDD-7A26-455E-9BE7-6C6C715B4BAC}" srcOrd="0" destOrd="0" presId="urn:microsoft.com/office/officeart/2005/8/layout/radial4"/>
    <dgm:cxn modelId="{4780C1D1-06A4-4F50-8B3B-4131FFD47F4E}" srcId="{5E4664D2-BEF0-4C28-A61A-229484393BF3}" destId="{6246A33B-2CC6-46E9-B5FF-22D16D7F9ADE}" srcOrd="2" destOrd="0" parTransId="{2B38E084-82A4-484C-9F8A-DC45DCF7EA30}" sibTransId="{B10DD9D3-F59E-472B-92A3-8259974260EA}"/>
    <dgm:cxn modelId="{58A849D8-A404-4C2B-AE4E-C5A1A5729701}" type="presOf" srcId="{5E4664D2-BEF0-4C28-A61A-229484393BF3}" destId="{470E709E-EB7B-4565-8605-22C9CB3B7A38}" srcOrd="0" destOrd="0" presId="urn:microsoft.com/office/officeart/2005/8/layout/radial4"/>
    <dgm:cxn modelId="{719C3BF1-5DF8-4394-BD7B-177181964535}" type="presOf" srcId="{B207FAEF-0E67-4888-8C8F-E2A1EE092D59}" destId="{7D0F7A5D-23E8-409B-981B-3485A2E86B07}" srcOrd="0" destOrd="0" presId="urn:microsoft.com/office/officeart/2005/8/layout/radial4"/>
    <dgm:cxn modelId="{037150F3-1873-4892-9D13-2DBCCA6AEC19}" srcId="{5E4664D2-BEF0-4C28-A61A-229484393BF3}" destId="{FBD5AB6A-3550-4932-A2AC-77519764BA3B}" srcOrd="1" destOrd="0" parTransId="{8AA117C9-3468-4AC0-98B5-FB140DE9A4FD}" sibTransId="{25558A21-B74C-4EAE-8C2C-6AE2A76DFB26}"/>
    <dgm:cxn modelId="{4D1430F5-8358-4B95-8346-D048E459968D}" srcId="{5E4664D2-BEF0-4C28-A61A-229484393BF3}" destId="{8F41E7F6-13A7-4725-B7C8-2698BDE4A3CA}" srcOrd="0" destOrd="0" parTransId="{14529EF7-8980-4096-9165-041066F07946}" sibTransId="{D387D852-A857-4B98-90F3-7924734469E1}"/>
    <dgm:cxn modelId="{AF1851D1-2100-4E83-94F1-2AA56B7A3AB0}" type="presParOf" srcId="{7D0F7A5D-23E8-409B-981B-3485A2E86B07}" destId="{470E709E-EB7B-4565-8605-22C9CB3B7A38}" srcOrd="0" destOrd="0" presId="urn:microsoft.com/office/officeart/2005/8/layout/radial4"/>
    <dgm:cxn modelId="{68182E38-D491-43E7-B358-F57E57C30507}" type="presParOf" srcId="{7D0F7A5D-23E8-409B-981B-3485A2E86B07}" destId="{1984E66A-AD9B-4471-8AD5-59BB18A8E3F3}" srcOrd="1" destOrd="0" presId="urn:microsoft.com/office/officeart/2005/8/layout/radial4"/>
    <dgm:cxn modelId="{B2FF0511-7CBB-461A-AEA3-8B54D1670C96}" type="presParOf" srcId="{7D0F7A5D-23E8-409B-981B-3485A2E86B07}" destId="{6C4463F1-2C89-4257-BE64-F2051BC7958E}" srcOrd="2" destOrd="0" presId="urn:microsoft.com/office/officeart/2005/8/layout/radial4"/>
    <dgm:cxn modelId="{72090DC9-78AF-448A-8768-06BE276945F1}" type="presParOf" srcId="{7D0F7A5D-23E8-409B-981B-3485A2E86B07}" destId="{8C0590BC-B553-433C-A467-3D50B1430337}" srcOrd="3" destOrd="0" presId="urn:microsoft.com/office/officeart/2005/8/layout/radial4"/>
    <dgm:cxn modelId="{B4EC8C02-29E0-497A-883A-CB3D8726F1A5}" type="presParOf" srcId="{7D0F7A5D-23E8-409B-981B-3485A2E86B07}" destId="{2A46C28E-916F-424D-9256-57D6C7334851}" srcOrd="4" destOrd="0" presId="urn:microsoft.com/office/officeart/2005/8/layout/radial4"/>
    <dgm:cxn modelId="{5C5BB5FB-D348-4803-B55B-676338FE08BD}" type="presParOf" srcId="{7D0F7A5D-23E8-409B-981B-3485A2E86B07}" destId="{0C7020F6-0FA5-4082-BAA6-931C7A2E4BE2}" srcOrd="5" destOrd="0" presId="urn:microsoft.com/office/officeart/2005/8/layout/radial4"/>
    <dgm:cxn modelId="{FF0B8700-EC12-422A-B1FE-43B3B8F524B4}" type="presParOf" srcId="{7D0F7A5D-23E8-409B-981B-3485A2E86B07}" destId="{D4A9E418-1BBB-4FBB-AF6E-1FB49A23E654}" srcOrd="6" destOrd="0" presId="urn:microsoft.com/office/officeart/2005/8/layout/radial4"/>
    <dgm:cxn modelId="{178F2BCC-342E-48E3-B191-516847F2D017}" type="presParOf" srcId="{7D0F7A5D-23E8-409B-981B-3485A2E86B07}" destId="{E3BB1618-2D7D-45EF-BA0A-911DC293457B}" srcOrd="7" destOrd="0" presId="urn:microsoft.com/office/officeart/2005/8/layout/radial4"/>
    <dgm:cxn modelId="{CFD23A42-0506-45B2-8EE7-4483D25DBF4F}" type="presParOf" srcId="{7D0F7A5D-23E8-409B-981B-3485A2E86B07}" destId="{B745F4B5-0596-4B6F-8CBB-0A1EBD1FB264}" srcOrd="8" destOrd="0" presId="urn:microsoft.com/office/officeart/2005/8/layout/radial4"/>
    <dgm:cxn modelId="{CFFD98D4-F218-4B2F-A72D-EAC401946627}" type="presParOf" srcId="{7D0F7A5D-23E8-409B-981B-3485A2E86B07}" destId="{46AC0B1A-85B8-482C-BF5F-D47DAE9061B4}" srcOrd="9" destOrd="0" presId="urn:microsoft.com/office/officeart/2005/8/layout/radial4"/>
    <dgm:cxn modelId="{17B7B326-708A-4F3F-B763-94486BC8D978}" type="presParOf" srcId="{7D0F7A5D-23E8-409B-981B-3485A2E86B07}" destId="{8C615BDD-7A26-455E-9BE7-6C6C715B4BA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E709E-EB7B-4565-8605-22C9CB3B7A38}">
      <dsp:nvSpPr>
        <dsp:cNvPr id="0" name=""/>
        <dsp:cNvSpPr/>
      </dsp:nvSpPr>
      <dsp:spPr>
        <a:xfrm>
          <a:off x="3945361" y="1494209"/>
          <a:ext cx="2983700" cy="2983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Asphalt 8: Airborne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Bullet Force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Choices: Stories You Play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Deck Heroes: Legacy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Call of Duty: Heroes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Fallout Shelter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Final Fantasy Brave Exvius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Hungry Shark Evolution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Hungry Shark World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PewDiePie's Tuber Simulator</a:t>
          </a:r>
          <a:endParaRPr lang="en-US" sz="1100" b="1" kern="1200" dirty="0"/>
        </a:p>
      </dsp:txBody>
      <dsp:txXfrm>
        <a:off x="4382314" y="1931162"/>
        <a:ext cx="2109794" cy="2109794"/>
      </dsp:txXfrm>
    </dsp:sp>
    <dsp:sp modelId="{1984E66A-AD9B-4471-8AD5-59BB18A8E3F3}">
      <dsp:nvSpPr>
        <dsp:cNvPr id="0" name=""/>
        <dsp:cNvSpPr/>
      </dsp:nvSpPr>
      <dsp:spPr>
        <a:xfrm rot="11521591">
          <a:off x="1588917" y="2149263"/>
          <a:ext cx="2284229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463F1-2C89-4257-BE64-F2051BC7958E}">
      <dsp:nvSpPr>
        <dsp:cNvPr id="0" name=""/>
        <dsp:cNvSpPr/>
      </dsp:nvSpPr>
      <dsp:spPr>
        <a:xfrm>
          <a:off x="1006619" y="1685664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Rating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&gt; 4.5</a:t>
          </a:r>
        </a:p>
      </dsp:txBody>
      <dsp:txXfrm>
        <a:off x="1035082" y="1714127"/>
        <a:ext cx="1157806" cy="914860"/>
      </dsp:txXfrm>
    </dsp:sp>
    <dsp:sp modelId="{8C0590BC-B553-433C-A467-3D50B1430337}">
      <dsp:nvSpPr>
        <dsp:cNvPr id="0" name=""/>
        <dsp:cNvSpPr/>
      </dsp:nvSpPr>
      <dsp:spPr>
        <a:xfrm rot="13347785">
          <a:off x="2525614" y="970103"/>
          <a:ext cx="1986243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6C28E-916F-424D-9256-57D6C7334851}">
      <dsp:nvSpPr>
        <dsp:cNvPr id="0" name=""/>
        <dsp:cNvSpPr/>
      </dsp:nvSpPr>
      <dsp:spPr>
        <a:xfrm>
          <a:off x="2178731" y="74008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 Count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&gt; 445K</a:t>
          </a:r>
        </a:p>
      </dsp:txBody>
      <dsp:txXfrm>
        <a:off x="2207194" y="102471"/>
        <a:ext cx="1157806" cy="914860"/>
      </dsp:txXfrm>
    </dsp:sp>
    <dsp:sp modelId="{0C7020F6-0FA5-4082-BAA6-931C7A2E4BE2}">
      <dsp:nvSpPr>
        <dsp:cNvPr id="0" name=""/>
        <dsp:cNvSpPr/>
      </dsp:nvSpPr>
      <dsp:spPr>
        <a:xfrm rot="18985622">
          <a:off x="6334867" y="960114"/>
          <a:ext cx="1916478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9E418-1BBB-4FBB-AF6E-1FB49A23E654}">
      <dsp:nvSpPr>
        <dsp:cNvPr id="0" name=""/>
        <dsp:cNvSpPr/>
      </dsp:nvSpPr>
      <dsp:spPr>
        <a:xfrm>
          <a:off x="7379981" y="73998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Install Count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&gt; 5M</a:t>
          </a:r>
          <a:endParaRPr lang="en-US" sz="1300" kern="1200" dirty="0"/>
        </a:p>
      </dsp:txBody>
      <dsp:txXfrm>
        <a:off x="7408444" y="102461"/>
        <a:ext cx="1157806" cy="914860"/>
      </dsp:txXfrm>
    </dsp:sp>
    <dsp:sp modelId="{E3BB1618-2D7D-45EF-BA0A-911DC293457B}">
      <dsp:nvSpPr>
        <dsp:cNvPr id="0" name=""/>
        <dsp:cNvSpPr/>
      </dsp:nvSpPr>
      <dsp:spPr>
        <a:xfrm rot="16100705">
          <a:off x="4947462" y="679136"/>
          <a:ext cx="986039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5F4B5-0596-4B6F-8CBB-0A1EBD1FB264}">
      <dsp:nvSpPr>
        <dsp:cNvPr id="0" name=""/>
        <dsp:cNvSpPr/>
      </dsp:nvSpPr>
      <dsp:spPr>
        <a:xfrm>
          <a:off x="4816010" y="712"/>
          <a:ext cx="1257694" cy="900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Shared Platform</a:t>
          </a:r>
        </a:p>
      </dsp:txBody>
      <dsp:txXfrm>
        <a:off x="4842375" y="27077"/>
        <a:ext cx="1204964" cy="847429"/>
      </dsp:txXfrm>
    </dsp:sp>
    <dsp:sp modelId="{46AC0B1A-85B8-482C-BF5F-D47DAE9061B4}">
      <dsp:nvSpPr>
        <dsp:cNvPr id="0" name=""/>
        <dsp:cNvSpPr/>
      </dsp:nvSpPr>
      <dsp:spPr>
        <a:xfrm rot="20949214">
          <a:off x="7013948" y="2202129"/>
          <a:ext cx="2312693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15BDD-7A26-455E-9BE7-6C6C715B4BAC}">
      <dsp:nvSpPr>
        <dsp:cNvPr id="0" name=""/>
        <dsp:cNvSpPr/>
      </dsp:nvSpPr>
      <dsp:spPr>
        <a:xfrm>
          <a:off x="8698618" y="1758907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Demographic and Genre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13-34</a:t>
          </a:r>
        </a:p>
      </dsp:txBody>
      <dsp:txXfrm>
        <a:off x="8727081" y="1787370"/>
        <a:ext cx="1157806" cy="914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A091A-197B-495A-9EC6-8F41B87CCE5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B4E5A-B658-40AF-9EFA-89902EDAC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YoY growth was 20%...but can this growth continue?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So clearly games is the hottest genre in our market research, but how does that translate to % share in App/Play stores?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1A6662E-FAF4-44BC-88B5-85A7CBFB6D30}" type="datetime1">
              <a:rPr lang="en-US"/>
              <a:t>3/2/2021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559632-1575-4E14-B53B-3DC3D5ED3947}" type="datetime1">
              <a:rPr lang="en-US"/>
              <a:t>3/2/2021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4A6868-2568-4CC9-B302-F37117B01A6E}" type="datetime1">
              <a:rPr lang="en-US"/>
              <a:t>3/2/2021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055F08A-1E71-4B2B-BB49-E743F2903911}" type="datetime1">
              <a:rPr lang="en-US"/>
              <a:t>3/2/2021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417D9E-721A-44BB-8863-9873FE64DA75}" type="datetime1">
              <a:rPr lang="en-US"/>
              <a:t>3/2/2021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31DA2F-80B8-49CF-99FB-5ABCA53A607A}" type="datetime1">
              <a:rPr lang="en-US"/>
              <a:t>3/2/2021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75259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666999"/>
            <a:ext cx="5157787" cy="35226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75259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666999"/>
            <a:ext cx="5183188" cy="35226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852172-E6C9-4B6C-929A-A9DE3837BBF1}" type="datetime1">
              <a:rPr lang="en-US"/>
              <a:t>3/2/2021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AB41CFF-90C9-47B3-9DA1-F2BF8D839F7E}" type="datetime1">
              <a:rPr lang="en-US"/>
              <a:t>3/2/2021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6048FA-06AB-4884-A69B-986B96E68A24}" type="datetime1">
              <a:rPr lang="en-US"/>
              <a:t>3/2/2021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DB7ABA-0172-4F9C-889D-567164F66BCD}" type="datetime1">
              <a:rPr lang="en-US"/>
              <a:t>3/2/2021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AC6A5B-8AE7-4A41-B5A7-9ADC6686DC18}" type="datetime1">
              <a:rPr lang="en-US"/>
              <a:t>3/2/2021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 bwMode="auto"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5" name="Picture 39"/>
          <p:cNvPicPr>
            <a:picLocks noChangeAspect="1"/>
          </p:cNvPicPr>
          <p:nvPr/>
        </p:nvPicPr>
        <p:blipFill>
          <a:blip r:embed="rId13">
            <a:alphaModFix amt="35000"/>
          </a:blip>
          <a:stretch/>
        </p:blipFill>
        <p:spPr bwMode="auto"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E0CF6C-748E-4B7A-BC8B-3011EF78ED13}" type="datetime1">
              <a:rPr lang="en-US"/>
              <a:t>3/2/2021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100000"/>
        </a:lnSpc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1000"/>
        </a:spcBef>
        <a:buClr>
          <a:schemeClr val="accent1"/>
        </a:buClr>
        <a:buFont typeface="Arial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04801"/>
            <a:ext cx="9601200" cy="1534297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ELEGANT MANGOES DATA ANALYTICS</a:t>
            </a:r>
            <a:endParaRPr dirty="0">
              <a:ln/>
              <a:solidFill>
                <a:schemeClr val="accent4"/>
              </a:solidFill>
            </a:endParaRP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/>
          <a:srcRect t="25340" r="-1" b="25339"/>
          <a:stretch/>
        </p:blipFill>
        <p:spPr bwMode="auto">
          <a:xfrm>
            <a:off x="552382" y="3281362"/>
            <a:ext cx="11084188" cy="3585047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6205" y="280209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Subtitle 2"/>
          <p:cNvSpPr>
            <a:spLocks noGrp="1"/>
          </p:cNvSpPr>
          <p:nvPr/>
        </p:nvSpPr>
        <p:spPr bwMode="auto">
          <a:xfrm>
            <a:off x="839416" y="2063535"/>
            <a:ext cx="10513168" cy="109471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acquisition recommendation report for </a:t>
            </a:r>
          </a:p>
          <a:p>
            <a:pPr>
              <a:defRPr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Trader</a:t>
            </a:r>
            <a:r>
              <a:rPr lang="en-US" sz="900" baseline="9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TM</a:t>
            </a:r>
            <a:endParaRPr sz="900" baseline="9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 bwMode="auto">
          <a:xfrm>
            <a:off x="2811290" y="4174434"/>
            <a:ext cx="6309046" cy="890236"/>
          </a:xfr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Rachel Hertel, Trey Bourgeois, Tim Pearson,</a:t>
            </a:r>
          </a:p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Scott Boyer and  Yared Gabre </a:t>
            </a:r>
            <a:endParaRPr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pic>
        <p:nvPicPr>
          <p:cNvPr id="1026" name="Picture 2" descr="Apptrade.io (@theapptrade) | Twitter">
            <a:extLst>
              <a:ext uri="{FF2B5EF4-FFF2-40B4-BE49-F238E27FC236}">
                <a16:creationId xmlns:a16="http://schemas.microsoft.com/office/drawing/2014/main" id="{D83BC402-5A2D-448D-ACA4-CF14C05B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90" y="334966"/>
            <a:ext cx="1089720" cy="1089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90500" dist="228600" dir="27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807CDA6-36BD-4AC3-A0D5-D7DA50CD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094270" y="4091829"/>
            <a:ext cx="658249" cy="654248"/>
          </a:xfrm>
          <a:prstGeom prst="ellipse">
            <a:avLst/>
          </a:prstGeom>
          <a:ln>
            <a:noFill/>
          </a:ln>
          <a:effectLst>
            <a:outerShdw blurRad="76200" dist="38100" dir="7800000" algn="ctr">
              <a:srgbClr val="000000">
                <a:alpha val="4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" name="Picture 2" descr="Acquire | LinkedIn">
            <a:extLst>
              <a:ext uri="{FF2B5EF4-FFF2-40B4-BE49-F238E27FC236}">
                <a16:creationId xmlns:a16="http://schemas.microsoft.com/office/drawing/2014/main" id="{3162AF64-C3B4-401B-A727-B73B041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5350669"/>
            <a:ext cx="683032" cy="683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FF9CD483-3A19-48C3-AEA5-72007F6D7DFF}"/>
              </a:ext>
            </a:extLst>
          </p:cNvPr>
          <p:cNvSpPr>
            <a:spLocks noGrp="1"/>
          </p:cNvSpPr>
          <p:nvPr/>
        </p:nvSpPr>
        <p:spPr bwMode="auto">
          <a:xfrm>
            <a:off x="1469338" y="5480114"/>
            <a:ext cx="10315372" cy="9624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Acquisition and Merger Consultants</a:t>
            </a:r>
            <a:endParaRPr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401BF-559E-46BB-86A4-E8AC74013ECF}"/>
              </a:ext>
            </a:extLst>
          </p:cNvPr>
          <p:cNvSpPr/>
          <p:nvPr/>
        </p:nvSpPr>
        <p:spPr>
          <a:xfrm>
            <a:off x="0" y="4091830"/>
            <a:ext cx="2258908" cy="654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>
                <a:ln/>
                <a:solidFill>
                  <a:schemeClr val="accent1"/>
                </a:solidFill>
              </a:rPr>
              <a:t>Elegant Mangoes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5AACC-F36D-4A52-BB13-9C13B0B7E8C6}"/>
              </a:ext>
            </a:extLst>
          </p:cNvPr>
          <p:cNvSpPr txBox="1"/>
          <p:nvPr/>
        </p:nvSpPr>
        <p:spPr>
          <a:xfrm>
            <a:off x="1127448" y="5501994"/>
            <a:ext cx="20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Acquire Better</a:t>
            </a:r>
            <a:r>
              <a:rPr lang="en-US" sz="800" baseline="90000" dirty="0">
                <a:solidFill>
                  <a:schemeClr val="accent1"/>
                </a:solidFill>
              </a:rPr>
              <a:t>TM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26948"/>
            <a:ext cx="9601200" cy="1038273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App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ln/>
                <a:solidFill>
                  <a:schemeClr val="accent4"/>
                </a:solidFill>
              </a:rPr>
              <a:t>Acquisition Strategy</a:t>
            </a:r>
            <a:endParaRPr dirty="0">
              <a:ln/>
              <a:solidFill>
                <a:schemeClr val="accent4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auto">
          <a:xfrm>
            <a:off x="1780433" y="1634008"/>
            <a:ext cx="8763001" cy="962442"/>
          </a:xfrm>
        </p:spPr>
        <p:txBody>
          <a:bodyPr anchor="t"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2"/>
                </a:solidFill>
              </a:rPr>
              <a:t>Elegant Mangoes evaluated App Store and Google Play platforms to identify the 10 best Apps for App Trader to acquire for  Black Friday 2021</a:t>
            </a: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>
            <a:alphaModFix/>
          </a:blip>
          <a:srcRect t="25340" r="-1" b="25339"/>
          <a:stretch/>
        </p:blipFill>
        <p:spPr bwMode="auto">
          <a:xfrm>
            <a:off x="619838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sp>
        <p:nvSpPr>
          <p:cNvPr id="11" name="Subtitle 2"/>
          <p:cNvSpPr>
            <a:spLocks/>
          </p:cNvSpPr>
          <p:nvPr/>
        </p:nvSpPr>
        <p:spPr bwMode="auto">
          <a:xfrm>
            <a:off x="3358172" y="4086369"/>
            <a:ext cx="5472608" cy="2383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Count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Count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Platform Availability 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Demographic?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Genre?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73EEB4E7-FA22-4F7F-B016-AED41BA8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9253" y="326917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DC38A8CF-DE78-44F7-8A01-78463689FE61}"/>
              </a:ext>
            </a:extLst>
          </p:cNvPr>
          <p:cNvSpPr>
            <a:spLocks/>
          </p:cNvSpPr>
          <p:nvPr/>
        </p:nvSpPr>
        <p:spPr bwMode="auto">
          <a:xfrm>
            <a:off x="4511824" y="3536259"/>
            <a:ext cx="3024336" cy="4071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Metrics Considered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4F3D-A67B-4194-AE5A-7296EF86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Demographic: Teens &amp; Millennials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848CE-4D43-44B9-A8F6-444C9773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52392" cy="4351338"/>
          </a:xfrm>
        </p:spPr>
        <p:txBody>
          <a:bodyPr/>
          <a:lstStyle/>
          <a:p>
            <a:r>
              <a:rPr lang="en-US" dirty="0"/>
              <a:t>Teens and Millennials download more apps per month than any other demographic segment, with over nearly </a:t>
            </a:r>
            <a:r>
              <a:rPr lang="en-US" b="1" dirty="0"/>
              <a:t>80%</a:t>
            </a:r>
            <a:r>
              <a:rPr lang="en-US" dirty="0"/>
              <a:t> of this segment downloading at least one or more apps per month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C05A4-5AF3-42CC-B1D0-DC8BD63343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218" t="13665" r="39396" b="13665"/>
          <a:stretch/>
        </p:blipFill>
        <p:spPr>
          <a:xfrm>
            <a:off x="838200" y="2255310"/>
            <a:ext cx="5181600" cy="3491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CDE34-F440-439F-948A-5E28AA9EB056}"/>
              </a:ext>
            </a:extLst>
          </p:cNvPr>
          <p:cNvSpPr txBox="1"/>
          <p:nvPr/>
        </p:nvSpPr>
        <p:spPr>
          <a:xfrm>
            <a:off x="838200" y="1732090"/>
            <a:ext cx="5181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Share of mobile device owners who download apps at least once a month or more, by age group, United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46A8D-67CE-436B-A285-1E35F98224DC}"/>
              </a:ext>
            </a:extLst>
          </p:cNvPr>
          <p:cNvSpPr txBox="1"/>
          <p:nvPr/>
        </p:nvSpPr>
        <p:spPr>
          <a:xfrm>
            <a:off x="3211488" y="5758818"/>
            <a:ext cx="2808312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Statista 2021, data as of April 2018</a:t>
            </a:r>
          </a:p>
        </p:txBody>
      </p:sp>
    </p:spTree>
    <p:extLst>
      <p:ext uri="{BB962C8B-B14F-4D97-AF65-F5344CB8AC3E}">
        <p14:creationId xmlns:p14="http://schemas.microsoft.com/office/powerpoint/2010/main" val="240390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AE6E-CEFF-4315-97B8-C88DF7DB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Genre: Games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7AC0-B550-447B-9E3A-37D5E0F46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088" y="1881765"/>
            <a:ext cx="4465712" cy="3900091"/>
          </a:xfrm>
        </p:spPr>
        <p:txBody>
          <a:bodyPr/>
          <a:lstStyle/>
          <a:p>
            <a:r>
              <a:rPr lang="en-US" dirty="0"/>
              <a:t>Games is the hottest genre in the app market, with </a:t>
            </a:r>
            <a:r>
              <a:rPr lang="en-US" b="1" dirty="0"/>
              <a:t>20% YoY growth </a:t>
            </a:r>
            <a:r>
              <a:rPr lang="en-US" dirty="0"/>
              <a:t>in weekly downloads since Q2 2019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5DE0F5-1319-4795-AECC-96D6CB56A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9955"/>
          <a:stretch/>
        </p:blipFill>
        <p:spPr bwMode="auto">
          <a:xfrm>
            <a:off x="329356" y="2083990"/>
            <a:ext cx="6449688" cy="3495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2E4C3-EF58-48F3-9665-A3E8A39B27F7}"/>
              </a:ext>
            </a:extLst>
          </p:cNvPr>
          <p:cNvSpPr txBox="1"/>
          <p:nvPr/>
        </p:nvSpPr>
        <p:spPr>
          <a:xfrm>
            <a:off x="3970732" y="5579629"/>
            <a:ext cx="2808312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App Annie via VentureBeat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3BD81-876B-4CC0-A354-B92856CF177E}"/>
              </a:ext>
            </a:extLst>
          </p:cNvPr>
          <p:cNvSpPr txBox="1"/>
          <p:nvPr/>
        </p:nvSpPr>
        <p:spPr>
          <a:xfrm>
            <a:off x="329356" y="1745436"/>
            <a:ext cx="64496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Average global weekly game downloads, Q1 2019 – Q2 2020</a:t>
            </a:r>
          </a:p>
        </p:txBody>
      </p:sp>
    </p:spTree>
    <p:extLst>
      <p:ext uri="{BB962C8B-B14F-4D97-AF65-F5344CB8AC3E}">
        <p14:creationId xmlns:p14="http://schemas.microsoft.com/office/powerpoint/2010/main" val="775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63F4-60DE-4FDA-BE9A-095971A4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Forecasted Growth in Games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62B90-D587-483A-A684-41F99F902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growth of the Games genre is expected to continue, with over </a:t>
            </a:r>
            <a:r>
              <a:rPr lang="en-US" b="1" dirty="0"/>
              <a:t>2.5 billion global users</a:t>
            </a:r>
            <a:r>
              <a:rPr lang="en-US" dirty="0"/>
              <a:t> by 2023  and forecasted revenue of </a:t>
            </a:r>
            <a:r>
              <a:rPr lang="en-US" b="1" dirty="0"/>
              <a:t>$200 billion </a:t>
            </a:r>
          </a:p>
          <a:p>
            <a:r>
              <a:rPr lang="en-US" b="1" dirty="0"/>
              <a:t>59%</a:t>
            </a:r>
            <a:r>
              <a:rPr lang="en-US" dirty="0"/>
              <a:t> of mobile gamers are in the teen/millennial demographic</a:t>
            </a:r>
            <a:r>
              <a:rPr lang="en-US" sz="2000" dirty="0"/>
              <a:t>*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67B1AA-E179-4CFD-895C-029B9BF8DA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21410"/>
            <a:ext cx="5181600" cy="295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55760-1442-48F0-BD9F-5A968B58F760}"/>
              </a:ext>
            </a:extLst>
          </p:cNvPr>
          <p:cNvSpPr txBox="1"/>
          <p:nvPr/>
        </p:nvSpPr>
        <p:spPr>
          <a:xfrm>
            <a:off x="838200" y="2213633"/>
            <a:ext cx="5181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2015-2023 Forecasted Growth in Global Gamers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5CD9A-0E14-43C3-8FE6-71EF082A96BE}"/>
              </a:ext>
            </a:extLst>
          </p:cNvPr>
          <p:cNvSpPr txBox="1"/>
          <p:nvPr/>
        </p:nvSpPr>
        <p:spPr>
          <a:xfrm>
            <a:off x="1991544" y="5483406"/>
            <a:ext cx="4028256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Newzoo 2020 Global Games Market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7E8FB-C15C-458D-9197-8C1AFEF4F3E8}"/>
              </a:ext>
            </a:extLst>
          </p:cNvPr>
          <p:cNvSpPr txBox="1"/>
          <p:nvPr/>
        </p:nvSpPr>
        <p:spPr>
          <a:xfrm>
            <a:off x="1995666" y="5737322"/>
            <a:ext cx="4028256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*Source: Statista 2020</a:t>
            </a:r>
          </a:p>
        </p:txBody>
      </p:sp>
    </p:spTree>
    <p:extLst>
      <p:ext uri="{BB962C8B-B14F-4D97-AF65-F5344CB8AC3E}">
        <p14:creationId xmlns:p14="http://schemas.microsoft.com/office/powerpoint/2010/main" val="37212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B8C-60DA-423E-BA1F-7A021FF9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 Genre in App Store/Google Play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5F88F5-C6BF-4BB9-8511-062D76E7B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8088" y="2043801"/>
            <a:ext cx="4465712" cy="33740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F4ED85-E9B1-4AF0-A354-0F800C2A33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46668" y="2051517"/>
            <a:ext cx="4473132" cy="33663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A22B6C-48A5-4EDF-AD64-701C113D59FE}"/>
              </a:ext>
            </a:extLst>
          </p:cNvPr>
          <p:cNvSpPr/>
          <p:nvPr/>
        </p:nvSpPr>
        <p:spPr bwMode="auto">
          <a:xfrm>
            <a:off x="1542716" y="1522628"/>
            <a:ext cx="4473132" cy="528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App Store app categories. Q2,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23F58-2265-42CA-BBB5-470314A234CC}"/>
              </a:ext>
            </a:extLst>
          </p:cNvPr>
          <p:cNvSpPr/>
          <p:nvPr/>
        </p:nvSpPr>
        <p:spPr bwMode="auto">
          <a:xfrm>
            <a:off x="6888088" y="1498383"/>
            <a:ext cx="4465712" cy="528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Google Play app categories. Q2,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61301-DBAE-428F-A3C1-809FEF6D0B54}"/>
              </a:ext>
            </a:extLst>
          </p:cNvPr>
          <p:cNvSpPr txBox="1"/>
          <p:nvPr/>
        </p:nvSpPr>
        <p:spPr>
          <a:xfrm>
            <a:off x="4073849" y="5417894"/>
            <a:ext cx="194199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</a:t>
            </a:r>
            <a:r>
              <a:rPr lang="en-US" sz="1050" dirty="0" err="1"/>
              <a:t>SensorTower</a:t>
            </a:r>
            <a:r>
              <a:rPr lang="en-US" sz="1050" dirty="0"/>
              <a:t>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2026-0874-47FB-B1CC-37070AFB134F}"/>
              </a:ext>
            </a:extLst>
          </p:cNvPr>
          <p:cNvSpPr txBox="1"/>
          <p:nvPr/>
        </p:nvSpPr>
        <p:spPr>
          <a:xfrm>
            <a:off x="9411801" y="5414204"/>
            <a:ext cx="194199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</a:t>
            </a:r>
            <a:r>
              <a:rPr lang="en-US" sz="1050" dirty="0" err="1"/>
              <a:t>SensorTower</a:t>
            </a:r>
            <a:r>
              <a:rPr lang="en-US" sz="1050" dirty="0"/>
              <a:t> 2020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F22087-E570-41FD-AA66-209F439A67CB}"/>
              </a:ext>
            </a:extLst>
          </p:cNvPr>
          <p:cNvSpPr txBox="1">
            <a:spLocks/>
          </p:cNvSpPr>
          <p:nvPr/>
        </p:nvSpPr>
        <p:spPr bwMode="auto">
          <a:xfrm>
            <a:off x="1055440" y="6021288"/>
            <a:ext cx="1021427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Dominance of Games is reflected by its highest percentage share of genres in App Store (</a:t>
            </a:r>
            <a:r>
              <a:rPr lang="en-US" b="1" dirty="0"/>
              <a:t>46%</a:t>
            </a:r>
            <a:r>
              <a:rPr lang="en-US" dirty="0"/>
              <a:t>) and Google Play (</a:t>
            </a:r>
            <a:r>
              <a:rPr lang="en-US" b="1" dirty="0"/>
              <a:t>74%</a:t>
            </a:r>
            <a:r>
              <a:rPr lang="en-US" dirty="0"/>
              <a:t>) in 2020</a:t>
            </a:r>
          </a:p>
        </p:txBody>
      </p:sp>
    </p:spTree>
    <p:extLst>
      <p:ext uri="{BB962C8B-B14F-4D97-AF65-F5344CB8AC3E}">
        <p14:creationId xmlns:p14="http://schemas.microsoft.com/office/powerpoint/2010/main" val="366703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FD37-06B1-4749-91BC-285C8CB8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Apps for Black Friday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7110F0-66CC-4FC6-B218-C3681E961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168523"/>
              </p:ext>
            </p:extLst>
          </p:nvPr>
        </p:nvGraphicFramePr>
        <p:xfrm>
          <a:off x="838200" y="1844824"/>
          <a:ext cx="10874424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BE748-AECE-4AD7-94FE-C30DA7987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82718"/>
              </p:ext>
            </p:extLst>
          </p:nvPr>
        </p:nvGraphicFramePr>
        <p:xfrm>
          <a:off x="8760296" y="5517232"/>
          <a:ext cx="2880320" cy="89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21856221"/>
                    </a:ext>
                  </a:extLst>
                </a:gridCol>
              </a:tblGrid>
              <a:tr h="31493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2"/>
                          </a:solidFill>
                        </a:rPr>
                        <a:t>Alternate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6372"/>
                  </a:ext>
                </a:extLst>
              </a:tr>
              <a:tr h="289383"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Injustice: Gods Among Us  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76129"/>
                  </a:ext>
                </a:extLst>
              </a:tr>
              <a:tr h="289383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The Simpsons: Tapped Out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4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165-7AD2-4B73-9D56-7FBC0338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404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Considerations: Our work with Acquire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5EC6-7CFA-43B3-9CEA-6C172C49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Acquire Better, an acquisition and merger consultancy, has identified risk associated with PewDiePie, the inspiration for PewDiePie Simulator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5DF90-7346-4AE8-81C2-16CD1747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573016"/>
            <a:ext cx="6000529" cy="1330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07F03-7363-4570-BA84-A54B510D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4543911" cy="233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DA93B-AC6C-4691-96B0-966C07417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99530"/>
            <a:ext cx="7920880" cy="12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165-7AD2-4B73-9D56-7FBC0338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5EC6-7CFA-43B3-9CEA-6C172C49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Average longevity per app: </a:t>
            </a:r>
            <a:r>
              <a:rPr lang="en-US" b="1" dirty="0"/>
              <a:t>10 years</a:t>
            </a:r>
          </a:p>
          <a:p>
            <a:r>
              <a:rPr lang="en-US" dirty="0"/>
              <a:t>Average Annual Income per app: </a:t>
            </a:r>
            <a:r>
              <a:rPr lang="en-US" b="1" dirty="0"/>
              <a:t>$120K</a:t>
            </a:r>
          </a:p>
          <a:p>
            <a:r>
              <a:rPr lang="en-US" dirty="0"/>
              <a:t>Income Over 10 years per app: </a:t>
            </a:r>
            <a:r>
              <a:rPr lang="en-US" b="1" dirty="0"/>
              <a:t>$1.2M</a:t>
            </a:r>
          </a:p>
          <a:p>
            <a:r>
              <a:rPr lang="en-US" dirty="0"/>
              <a:t>Total Projected 10-year income (all apps): </a:t>
            </a:r>
            <a:r>
              <a:rPr lang="en-US" b="1" u="sng" dirty="0"/>
              <a:t>$12M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0140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487</Words>
  <Application>Microsoft Office PowerPoint</Application>
  <DocSecurity>0</DocSecurity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Biome Light</vt:lpstr>
      <vt:lpstr>Calibri</vt:lpstr>
      <vt:lpstr>BlockprintVTI</vt:lpstr>
      <vt:lpstr>ELEGANT MANGOES DATA ANALYTICS</vt:lpstr>
      <vt:lpstr>App Acquisition Strategy</vt:lpstr>
      <vt:lpstr>Target Demographic: Teens &amp; Millennials</vt:lpstr>
      <vt:lpstr>Target Genre: Games</vt:lpstr>
      <vt:lpstr>Forecasted Growth in Games</vt:lpstr>
      <vt:lpstr>Game Genre in App Store/Google Play</vt:lpstr>
      <vt:lpstr>10 Apps for Black Friday</vt:lpstr>
      <vt:lpstr>Additional Considerations: Our work with Acquire Better</vt:lpstr>
      <vt:lpstr>Return on Investment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MANGOS DATA ANALYTICS</dc:title>
  <dc:subject/>
  <dc:creator>Yared Gabre</dc:creator>
  <cp:keywords/>
  <dc:description/>
  <cp:lastModifiedBy>Scott A. Boyer</cp:lastModifiedBy>
  <cp:revision>71</cp:revision>
  <dcterms:created xsi:type="dcterms:W3CDTF">2021-02-27T15:23:35Z</dcterms:created>
  <dcterms:modified xsi:type="dcterms:W3CDTF">2021-03-03T13:51:25Z</dcterms:modified>
  <cp:category/>
  <dc:identifier/>
  <cp:contentStatus/>
  <dc:language/>
  <cp:version/>
</cp:coreProperties>
</file>