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 id="2147483672" r:id="rId6"/>
    <p:sldMasterId id="2147483684" r:id="rId7"/>
  </p:sldMasterIdLst>
  <p:notesMasterIdLst>
    <p:notesMasterId r:id="rId22"/>
  </p:notesMasterIdLst>
  <p:sldIdLst>
    <p:sldId id="262" r:id="rId8"/>
    <p:sldId id="268" r:id="rId9"/>
    <p:sldId id="271" r:id="rId10"/>
    <p:sldId id="269" r:id="rId11"/>
    <p:sldId id="270" r:id="rId12"/>
    <p:sldId id="272" r:id="rId13"/>
    <p:sldId id="274" r:id="rId14"/>
    <p:sldId id="275" r:id="rId15"/>
    <p:sldId id="273" r:id="rId16"/>
    <p:sldId id="276" r:id="rId17"/>
    <p:sldId id="259" r:id="rId18"/>
    <p:sldId id="278" r:id="rId19"/>
    <p:sldId id="279"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E9C3A2-E503-4707-81C3-4597B41CFE0F}">
          <p14:sldIdLst>
            <p14:sldId id="262"/>
            <p14:sldId id="268"/>
            <p14:sldId id="271"/>
            <p14:sldId id="269"/>
            <p14:sldId id="270"/>
            <p14:sldId id="272"/>
            <p14:sldId id="274"/>
            <p14:sldId id="275"/>
            <p14:sldId id="273"/>
            <p14:sldId id="276"/>
            <p14:sldId id="259"/>
          </p14:sldIdLst>
        </p14:section>
        <p14:section name="Appendix" id="{BD869B46-D413-4A62-96E4-BC31AFDAF7F4}">
          <p14:sldIdLst>
            <p14:sldId id="278"/>
            <p14:sldId id="279"/>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p:restoredTop sz="94737" autoAdjust="0"/>
  </p:normalViewPr>
  <p:slideViewPr>
    <p:cSldViewPr snapToGrid="0" snapToObjects="1">
      <p:cViewPr>
        <p:scale>
          <a:sx n="66" d="100"/>
          <a:sy n="66" d="100"/>
        </p:scale>
        <p:origin x="1170" y="3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0167F-291F-4DF1-AD81-B65D185272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D003E2-42B0-4795-B5AA-C39B78E413AB}">
      <dgm:prSet/>
      <dgm:spPr/>
      <dgm:t>
        <a:bodyPr/>
        <a:lstStyle/>
        <a:p>
          <a:r>
            <a:rPr lang="en-US"/>
            <a:t>Accuracy in training set didn’t generalize well to test set.</a:t>
          </a:r>
        </a:p>
      </dgm:t>
    </dgm:pt>
    <dgm:pt modelId="{D3DCF55E-AE30-4EBF-8FF7-B727B5BD130C}" type="parTrans" cxnId="{C8F1AB26-1B4E-41D9-9E2C-F2F5C4C1418D}">
      <dgm:prSet/>
      <dgm:spPr/>
      <dgm:t>
        <a:bodyPr/>
        <a:lstStyle/>
        <a:p>
          <a:endParaRPr lang="en-US"/>
        </a:p>
      </dgm:t>
    </dgm:pt>
    <dgm:pt modelId="{24311F04-586C-469A-88B8-32960166902A}" type="sibTrans" cxnId="{C8F1AB26-1B4E-41D9-9E2C-F2F5C4C1418D}">
      <dgm:prSet/>
      <dgm:spPr/>
      <dgm:t>
        <a:bodyPr/>
        <a:lstStyle/>
        <a:p>
          <a:endParaRPr lang="en-US"/>
        </a:p>
      </dgm:t>
    </dgm:pt>
    <dgm:pt modelId="{4331FA60-2489-4BC6-90B2-D8D68DED6BB1}">
      <dgm:prSet/>
      <dgm:spPr/>
      <dgm:t>
        <a:bodyPr/>
        <a:lstStyle/>
        <a:p>
          <a:r>
            <a:rPr lang="en-US"/>
            <a:t>Best submission was a Decision Tree classifier with public leaderboard score of  .63584</a:t>
          </a:r>
        </a:p>
      </dgm:t>
    </dgm:pt>
    <dgm:pt modelId="{446668C2-0A79-445B-B569-8C620281EFC7}" type="parTrans" cxnId="{B1793FD1-DCDE-44B7-B1C2-854284F9F260}">
      <dgm:prSet/>
      <dgm:spPr/>
      <dgm:t>
        <a:bodyPr/>
        <a:lstStyle/>
        <a:p>
          <a:endParaRPr lang="en-US"/>
        </a:p>
      </dgm:t>
    </dgm:pt>
    <dgm:pt modelId="{1D55C1A6-FDBE-40B9-AA7C-0CA591A2E0AC}" type="sibTrans" cxnId="{B1793FD1-DCDE-44B7-B1C2-854284F9F260}">
      <dgm:prSet/>
      <dgm:spPr/>
      <dgm:t>
        <a:bodyPr/>
        <a:lstStyle/>
        <a:p>
          <a:endParaRPr lang="en-US"/>
        </a:p>
      </dgm:t>
    </dgm:pt>
    <dgm:pt modelId="{760A6A14-AD77-4908-8184-A3DE07EB00C7}">
      <dgm:prSet/>
      <dgm:spPr/>
      <dgm:t>
        <a:bodyPr/>
        <a:lstStyle/>
        <a:p>
          <a:r>
            <a:rPr lang="en-US"/>
            <a:t>Parameter tuning created marginal benefits on training set.</a:t>
          </a:r>
        </a:p>
      </dgm:t>
    </dgm:pt>
    <dgm:pt modelId="{2210E6E6-0EC8-402B-9169-7B7D08F68D9A}" type="parTrans" cxnId="{0E452CA1-4D69-4D72-BF3C-8D9B44C634D5}">
      <dgm:prSet/>
      <dgm:spPr/>
      <dgm:t>
        <a:bodyPr/>
        <a:lstStyle/>
        <a:p>
          <a:endParaRPr lang="en-US"/>
        </a:p>
      </dgm:t>
    </dgm:pt>
    <dgm:pt modelId="{3BAD7B7D-E4B4-43BA-9ADB-5DB4389537DF}" type="sibTrans" cxnId="{0E452CA1-4D69-4D72-BF3C-8D9B44C634D5}">
      <dgm:prSet/>
      <dgm:spPr/>
      <dgm:t>
        <a:bodyPr/>
        <a:lstStyle/>
        <a:p>
          <a:endParaRPr lang="en-US"/>
        </a:p>
      </dgm:t>
    </dgm:pt>
    <dgm:pt modelId="{9058A45B-6C6B-4959-BB05-FEB889A2D01A}" type="pres">
      <dgm:prSet presAssocID="{F4E0167F-291F-4DF1-AD81-B65D185272FE}" presName="linear" presStyleCnt="0">
        <dgm:presLayoutVars>
          <dgm:animLvl val="lvl"/>
          <dgm:resizeHandles val="exact"/>
        </dgm:presLayoutVars>
      </dgm:prSet>
      <dgm:spPr/>
    </dgm:pt>
    <dgm:pt modelId="{3E435386-D23F-41A4-B8FB-977F7087FB3D}" type="pres">
      <dgm:prSet presAssocID="{0FD003E2-42B0-4795-B5AA-C39B78E413AB}" presName="parentText" presStyleLbl="node1" presStyleIdx="0" presStyleCnt="3">
        <dgm:presLayoutVars>
          <dgm:chMax val="0"/>
          <dgm:bulletEnabled val="1"/>
        </dgm:presLayoutVars>
      </dgm:prSet>
      <dgm:spPr/>
    </dgm:pt>
    <dgm:pt modelId="{10AAA06F-F9EA-4C99-8610-2CDD8FED54B6}" type="pres">
      <dgm:prSet presAssocID="{24311F04-586C-469A-88B8-32960166902A}" presName="spacer" presStyleCnt="0"/>
      <dgm:spPr/>
    </dgm:pt>
    <dgm:pt modelId="{BDB0EC8B-E219-4BFF-A517-52E2BE81903A}" type="pres">
      <dgm:prSet presAssocID="{4331FA60-2489-4BC6-90B2-D8D68DED6BB1}" presName="parentText" presStyleLbl="node1" presStyleIdx="1" presStyleCnt="3">
        <dgm:presLayoutVars>
          <dgm:chMax val="0"/>
          <dgm:bulletEnabled val="1"/>
        </dgm:presLayoutVars>
      </dgm:prSet>
      <dgm:spPr/>
    </dgm:pt>
    <dgm:pt modelId="{5EA2C3DD-0CA0-4AB8-8AC6-C01A4111281E}" type="pres">
      <dgm:prSet presAssocID="{1D55C1A6-FDBE-40B9-AA7C-0CA591A2E0AC}" presName="spacer" presStyleCnt="0"/>
      <dgm:spPr/>
    </dgm:pt>
    <dgm:pt modelId="{9B96E7A4-DF51-4009-A81D-29E7D67480C8}" type="pres">
      <dgm:prSet presAssocID="{760A6A14-AD77-4908-8184-A3DE07EB00C7}" presName="parentText" presStyleLbl="node1" presStyleIdx="2" presStyleCnt="3">
        <dgm:presLayoutVars>
          <dgm:chMax val="0"/>
          <dgm:bulletEnabled val="1"/>
        </dgm:presLayoutVars>
      </dgm:prSet>
      <dgm:spPr/>
    </dgm:pt>
  </dgm:ptLst>
  <dgm:cxnLst>
    <dgm:cxn modelId="{C8F1AB26-1B4E-41D9-9E2C-F2F5C4C1418D}" srcId="{F4E0167F-291F-4DF1-AD81-B65D185272FE}" destId="{0FD003E2-42B0-4795-B5AA-C39B78E413AB}" srcOrd="0" destOrd="0" parTransId="{D3DCF55E-AE30-4EBF-8FF7-B727B5BD130C}" sibTransId="{24311F04-586C-469A-88B8-32960166902A}"/>
    <dgm:cxn modelId="{6C3AEF35-1E3D-46C0-AE6D-BB47CFBDFC7B}" type="presOf" srcId="{0FD003E2-42B0-4795-B5AA-C39B78E413AB}" destId="{3E435386-D23F-41A4-B8FB-977F7087FB3D}" srcOrd="0" destOrd="0" presId="urn:microsoft.com/office/officeart/2005/8/layout/vList2"/>
    <dgm:cxn modelId="{0218155D-56DA-422E-B05E-2648CA5F28D2}" type="presOf" srcId="{4331FA60-2489-4BC6-90B2-D8D68DED6BB1}" destId="{BDB0EC8B-E219-4BFF-A517-52E2BE81903A}" srcOrd="0" destOrd="0" presId="urn:microsoft.com/office/officeart/2005/8/layout/vList2"/>
    <dgm:cxn modelId="{EEE25C51-2A9B-415A-A0CC-72CA6443CF5E}" type="presOf" srcId="{F4E0167F-291F-4DF1-AD81-B65D185272FE}" destId="{9058A45B-6C6B-4959-BB05-FEB889A2D01A}" srcOrd="0" destOrd="0" presId="urn:microsoft.com/office/officeart/2005/8/layout/vList2"/>
    <dgm:cxn modelId="{0E452CA1-4D69-4D72-BF3C-8D9B44C634D5}" srcId="{F4E0167F-291F-4DF1-AD81-B65D185272FE}" destId="{760A6A14-AD77-4908-8184-A3DE07EB00C7}" srcOrd="2" destOrd="0" parTransId="{2210E6E6-0EC8-402B-9169-7B7D08F68D9A}" sibTransId="{3BAD7B7D-E4B4-43BA-9ADB-5DB4389537DF}"/>
    <dgm:cxn modelId="{061D1BBB-AA0C-4563-8AB0-EBDB7F016AF0}" type="presOf" srcId="{760A6A14-AD77-4908-8184-A3DE07EB00C7}" destId="{9B96E7A4-DF51-4009-A81D-29E7D67480C8}" srcOrd="0" destOrd="0" presId="urn:microsoft.com/office/officeart/2005/8/layout/vList2"/>
    <dgm:cxn modelId="{B1793FD1-DCDE-44B7-B1C2-854284F9F260}" srcId="{F4E0167F-291F-4DF1-AD81-B65D185272FE}" destId="{4331FA60-2489-4BC6-90B2-D8D68DED6BB1}" srcOrd="1" destOrd="0" parTransId="{446668C2-0A79-445B-B569-8C620281EFC7}" sibTransId="{1D55C1A6-FDBE-40B9-AA7C-0CA591A2E0AC}"/>
    <dgm:cxn modelId="{81D256E4-9DED-450D-A5CF-55B3611B16D7}" type="presParOf" srcId="{9058A45B-6C6B-4959-BB05-FEB889A2D01A}" destId="{3E435386-D23F-41A4-B8FB-977F7087FB3D}" srcOrd="0" destOrd="0" presId="urn:microsoft.com/office/officeart/2005/8/layout/vList2"/>
    <dgm:cxn modelId="{7B3A2291-8463-47E9-B695-FEE36C0B1CFB}" type="presParOf" srcId="{9058A45B-6C6B-4959-BB05-FEB889A2D01A}" destId="{10AAA06F-F9EA-4C99-8610-2CDD8FED54B6}" srcOrd="1" destOrd="0" presId="urn:microsoft.com/office/officeart/2005/8/layout/vList2"/>
    <dgm:cxn modelId="{9626A946-E1A6-4B13-9F60-4F87585E63DE}" type="presParOf" srcId="{9058A45B-6C6B-4959-BB05-FEB889A2D01A}" destId="{BDB0EC8B-E219-4BFF-A517-52E2BE81903A}" srcOrd="2" destOrd="0" presId="urn:microsoft.com/office/officeart/2005/8/layout/vList2"/>
    <dgm:cxn modelId="{39810D34-4A2B-43EE-AD95-669768394A07}" type="presParOf" srcId="{9058A45B-6C6B-4959-BB05-FEB889A2D01A}" destId="{5EA2C3DD-0CA0-4AB8-8AC6-C01A4111281E}" srcOrd="3" destOrd="0" presId="urn:microsoft.com/office/officeart/2005/8/layout/vList2"/>
    <dgm:cxn modelId="{61C9BA8E-8123-4EEB-8944-2CDD7FE81CD5}" type="presParOf" srcId="{9058A45B-6C6B-4959-BB05-FEB889A2D01A}" destId="{9B96E7A4-DF51-4009-A81D-29E7D67480C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35386-D23F-41A4-B8FB-977F7087FB3D}">
      <dsp:nvSpPr>
        <dsp:cNvPr id="0" name=""/>
        <dsp:cNvSpPr/>
      </dsp:nvSpPr>
      <dsp:spPr>
        <a:xfrm>
          <a:off x="0" y="7867"/>
          <a:ext cx="5181600" cy="1274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Accuracy in training set didn’t generalize well to test set.</a:t>
          </a:r>
        </a:p>
      </dsp:txBody>
      <dsp:txXfrm>
        <a:off x="62198" y="70065"/>
        <a:ext cx="5057204" cy="1149734"/>
      </dsp:txXfrm>
    </dsp:sp>
    <dsp:sp modelId="{BDB0EC8B-E219-4BFF-A517-52E2BE81903A}">
      <dsp:nvSpPr>
        <dsp:cNvPr id="0" name=""/>
        <dsp:cNvSpPr/>
      </dsp:nvSpPr>
      <dsp:spPr>
        <a:xfrm>
          <a:off x="0" y="1351117"/>
          <a:ext cx="5181600" cy="1274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Best submission was a Decision Tree classifier with public leaderboard score of  .63584</a:t>
          </a:r>
        </a:p>
      </dsp:txBody>
      <dsp:txXfrm>
        <a:off x="62198" y="1413315"/>
        <a:ext cx="5057204" cy="1149734"/>
      </dsp:txXfrm>
    </dsp:sp>
    <dsp:sp modelId="{9B96E7A4-DF51-4009-A81D-29E7D67480C8}">
      <dsp:nvSpPr>
        <dsp:cNvPr id="0" name=""/>
        <dsp:cNvSpPr/>
      </dsp:nvSpPr>
      <dsp:spPr>
        <a:xfrm>
          <a:off x="0" y="2694367"/>
          <a:ext cx="5181600" cy="1274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Parameter tuning created marginal benefits on training set.</a:t>
          </a:r>
        </a:p>
      </dsp:txBody>
      <dsp:txXfrm>
        <a:off x="62198" y="2756565"/>
        <a:ext cx="5057204" cy="11497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DE40C-3385-9643-A9C2-B6F593C56AE0}"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D6671-D779-3C4F-A868-2BF6420B0861}" type="slidenum">
              <a:rPr lang="en-US" smtClean="0"/>
              <a:t>‹#›</a:t>
            </a:fld>
            <a:endParaRPr lang="en-US"/>
          </a:p>
        </p:txBody>
      </p:sp>
    </p:spTree>
    <p:extLst>
      <p:ext uri="{BB962C8B-B14F-4D97-AF65-F5344CB8AC3E}">
        <p14:creationId xmlns:p14="http://schemas.microsoft.com/office/powerpoint/2010/main" val="291522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a:t>
            </a:fld>
            <a:endParaRPr lang="en-US"/>
          </a:p>
        </p:txBody>
      </p:sp>
    </p:spTree>
    <p:extLst>
      <p:ext uri="{BB962C8B-B14F-4D97-AF65-F5344CB8AC3E}">
        <p14:creationId xmlns:p14="http://schemas.microsoft.com/office/powerpoint/2010/main" val="3124076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12</a:t>
            </a:fld>
            <a:endParaRPr lang="en-US"/>
          </a:p>
        </p:txBody>
      </p:sp>
    </p:spTree>
    <p:extLst>
      <p:ext uri="{BB962C8B-B14F-4D97-AF65-F5344CB8AC3E}">
        <p14:creationId xmlns:p14="http://schemas.microsoft.com/office/powerpoint/2010/main" val="38663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13</a:t>
            </a:fld>
            <a:endParaRPr lang="en-US"/>
          </a:p>
        </p:txBody>
      </p:sp>
    </p:spTree>
    <p:extLst>
      <p:ext uri="{BB962C8B-B14F-4D97-AF65-F5344CB8AC3E}">
        <p14:creationId xmlns:p14="http://schemas.microsoft.com/office/powerpoint/2010/main" val="338408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2</a:t>
            </a:fld>
            <a:endParaRPr lang="en-US"/>
          </a:p>
        </p:txBody>
      </p:sp>
    </p:spTree>
    <p:extLst>
      <p:ext uri="{BB962C8B-B14F-4D97-AF65-F5344CB8AC3E}">
        <p14:creationId xmlns:p14="http://schemas.microsoft.com/office/powerpoint/2010/main" val="43375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3</a:t>
            </a:fld>
            <a:endParaRPr lang="en-US"/>
          </a:p>
        </p:txBody>
      </p:sp>
    </p:spTree>
    <p:extLst>
      <p:ext uri="{BB962C8B-B14F-4D97-AF65-F5344CB8AC3E}">
        <p14:creationId xmlns:p14="http://schemas.microsoft.com/office/powerpoint/2010/main" val="290904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6</a:t>
            </a:fld>
            <a:endParaRPr lang="en-US"/>
          </a:p>
        </p:txBody>
      </p:sp>
    </p:spTree>
    <p:extLst>
      <p:ext uri="{BB962C8B-B14F-4D97-AF65-F5344CB8AC3E}">
        <p14:creationId xmlns:p14="http://schemas.microsoft.com/office/powerpoint/2010/main" val="237120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7</a:t>
            </a:fld>
            <a:endParaRPr lang="en-US"/>
          </a:p>
        </p:txBody>
      </p:sp>
    </p:spTree>
    <p:extLst>
      <p:ext uri="{BB962C8B-B14F-4D97-AF65-F5344CB8AC3E}">
        <p14:creationId xmlns:p14="http://schemas.microsoft.com/office/powerpoint/2010/main" val="130034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8</a:t>
            </a:fld>
            <a:endParaRPr lang="en-US"/>
          </a:p>
        </p:txBody>
      </p:sp>
    </p:spTree>
    <p:extLst>
      <p:ext uri="{BB962C8B-B14F-4D97-AF65-F5344CB8AC3E}">
        <p14:creationId xmlns:p14="http://schemas.microsoft.com/office/powerpoint/2010/main" val="349884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9</a:t>
            </a:fld>
            <a:endParaRPr lang="en-US"/>
          </a:p>
        </p:txBody>
      </p:sp>
    </p:spTree>
    <p:extLst>
      <p:ext uri="{BB962C8B-B14F-4D97-AF65-F5344CB8AC3E}">
        <p14:creationId xmlns:p14="http://schemas.microsoft.com/office/powerpoint/2010/main" val="78687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10</a:t>
            </a:fld>
            <a:endParaRPr lang="en-US"/>
          </a:p>
        </p:txBody>
      </p:sp>
    </p:spTree>
    <p:extLst>
      <p:ext uri="{BB962C8B-B14F-4D97-AF65-F5344CB8AC3E}">
        <p14:creationId xmlns:p14="http://schemas.microsoft.com/office/powerpoint/2010/main" val="257734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11</a:t>
            </a:fld>
            <a:endParaRPr lang="en-US"/>
          </a:p>
        </p:txBody>
      </p:sp>
    </p:spTree>
    <p:extLst>
      <p:ext uri="{BB962C8B-B14F-4D97-AF65-F5344CB8AC3E}">
        <p14:creationId xmlns:p14="http://schemas.microsoft.com/office/powerpoint/2010/main" val="118845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ABB4-A4C9-D740-BE92-B181978B39E5}"/>
              </a:ext>
            </a:extLst>
          </p:cNvPr>
          <p:cNvSpPr>
            <a:spLocks noGrp="1"/>
          </p:cNvSpPr>
          <p:nvPr>
            <p:ph type="ctrTitle"/>
          </p:nvPr>
        </p:nvSpPr>
        <p:spPr>
          <a:xfrm>
            <a:off x="914400" y="2802457"/>
            <a:ext cx="9144000" cy="689491"/>
          </a:xfrm>
          <a:prstGeom prst="rect">
            <a:avLst/>
          </a:prstGeom>
        </p:spPr>
        <p:txBody>
          <a:bodyPr anchor="t"/>
          <a:lstStyle>
            <a:lvl1pPr algn="l">
              <a:defRPr sz="4800" b="1"/>
            </a:lvl1pPr>
          </a:lstStyle>
          <a:p>
            <a:r>
              <a:rPr lang="en-US" dirty="0"/>
              <a:t>Click to edit Master title style</a:t>
            </a:r>
          </a:p>
        </p:txBody>
      </p:sp>
      <p:sp>
        <p:nvSpPr>
          <p:cNvPr id="3" name="Subtitle 2">
            <a:extLst>
              <a:ext uri="{FF2B5EF4-FFF2-40B4-BE49-F238E27FC236}">
                <a16:creationId xmlns:a16="http://schemas.microsoft.com/office/drawing/2014/main" id="{72CF632B-3613-C448-A0CE-35F31B4B46C5}"/>
              </a:ext>
            </a:extLst>
          </p:cNvPr>
          <p:cNvSpPr>
            <a:spLocks noGrp="1"/>
          </p:cNvSpPr>
          <p:nvPr>
            <p:ph type="subTitle" idx="1"/>
          </p:nvPr>
        </p:nvSpPr>
        <p:spPr>
          <a:xfrm>
            <a:off x="914400" y="3655047"/>
            <a:ext cx="9144000" cy="1175370"/>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676D43-26CE-FD45-9FE1-B4404DBA4A52}"/>
              </a:ext>
            </a:extLst>
          </p:cNvPr>
          <p:cNvSpPr>
            <a:spLocks noGrp="1"/>
          </p:cNvSpPr>
          <p:nvPr>
            <p:ph type="dt" sz="half" idx="10"/>
          </p:nvPr>
        </p:nvSpPr>
        <p:spPr>
          <a:xfrm>
            <a:off x="914400" y="6001218"/>
            <a:ext cx="2743200" cy="365125"/>
          </a:xfrm>
          <a:prstGeom prst="rect">
            <a:avLst/>
          </a:prstGeom>
        </p:spPr>
        <p:txBody>
          <a:bodyPr/>
          <a:lstStyle/>
          <a:p>
            <a:endParaRPr lang="en-US" dirty="0"/>
          </a:p>
        </p:txBody>
      </p:sp>
      <p:sp>
        <p:nvSpPr>
          <p:cNvPr id="18" name="Text Placeholder 17">
            <a:extLst>
              <a:ext uri="{FF2B5EF4-FFF2-40B4-BE49-F238E27FC236}">
                <a16:creationId xmlns:a16="http://schemas.microsoft.com/office/drawing/2014/main" id="{39D7BB92-7BAB-C04F-8090-6FDDC8C51835}"/>
              </a:ext>
            </a:extLst>
          </p:cNvPr>
          <p:cNvSpPr>
            <a:spLocks noGrp="1"/>
          </p:cNvSpPr>
          <p:nvPr>
            <p:ph type="body" sz="quarter" idx="12" hasCustomPrompt="1"/>
          </p:nvPr>
        </p:nvSpPr>
        <p:spPr>
          <a:xfrm>
            <a:off x="914400" y="4993516"/>
            <a:ext cx="5859463" cy="893763"/>
          </a:xfrm>
          <a:prstGeom prst="rect">
            <a:avLst/>
          </a:prstGeo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Department Name</a:t>
            </a:r>
          </a:p>
        </p:txBody>
      </p:sp>
    </p:spTree>
    <p:extLst>
      <p:ext uri="{BB962C8B-B14F-4D97-AF65-F5344CB8AC3E}">
        <p14:creationId xmlns:p14="http://schemas.microsoft.com/office/powerpoint/2010/main" val="128855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E2DC-6D7C-384B-87DD-CA056D978D93}"/>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67E0C029-B732-244A-A5C0-1E29B06A3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0A48970A-FF76-7E4C-A3A6-32D10D603310}"/>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2467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92C0-2F0F-214E-8EE2-E5D6386F920B}"/>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20EBF9EC-EDBB-AD4A-9976-62AD1288FAC7}"/>
              </a:ext>
            </a:extLst>
          </p:cNvPr>
          <p:cNvSpPr>
            <a:spLocks noGrp="1"/>
          </p:cNvSpPr>
          <p:nvPr>
            <p:ph sz="half" idx="1"/>
          </p:nvPr>
        </p:nvSpPr>
        <p:spPr>
          <a:xfrm>
            <a:off x="838200" y="1825625"/>
            <a:ext cx="5181600" cy="3976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7818F-4166-A34F-B1C6-7BA7907F8229}"/>
              </a:ext>
            </a:extLst>
          </p:cNvPr>
          <p:cNvSpPr>
            <a:spLocks noGrp="1"/>
          </p:cNvSpPr>
          <p:nvPr>
            <p:ph sz="half" idx="2"/>
          </p:nvPr>
        </p:nvSpPr>
        <p:spPr>
          <a:xfrm>
            <a:off x="6172200" y="1825625"/>
            <a:ext cx="5181600" cy="3976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09241B2F-5771-F042-8101-4E6E4A295947}"/>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179241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6E24-26F1-5A4F-B65E-79BDCC9499B6}"/>
              </a:ext>
            </a:extLst>
          </p:cNvPr>
          <p:cNvSpPr>
            <a:spLocks noGrp="1"/>
          </p:cNvSpPr>
          <p:nvPr>
            <p:ph type="title" hasCustomPrompt="1"/>
          </p:nvPr>
        </p:nvSpPr>
        <p:spPr>
          <a:xfrm>
            <a:off x="839788" y="365125"/>
            <a:ext cx="10515600" cy="1325563"/>
          </a:xfrm>
        </p:spPr>
        <p:txBody>
          <a:bodyPr/>
          <a:lstStyle/>
          <a:p>
            <a:r>
              <a:rPr lang="en-US" dirty="0"/>
              <a:t>Click to edit Master interior title style</a:t>
            </a:r>
          </a:p>
        </p:txBody>
      </p:sp>
      <p:sp>
        <p:nvSpPr>
          <p:cNvPr id="3" name="Text Placeholder 2">
            <a:extLst>
              <a:ext uri="{FF2B5EF4-FFF2-40B4-BE49-F238E27FC236}">
                <a16:creationId xmlns:a16="http://schemas.microsoft.com/office/drawing/2014/main" id="{6413E1F0-4E39-CA4C-9A29-6A6FAB335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CA85E-FB7A-7E49-A1C0-025331823557}"/>
              </a:ext>
            </a:extLst>
          </p:cNvPr>
          <p:cNvSpPr>
            <a:spLocks noGrp="1"/>
          </p:cNvSpPr>
          <p:nvPr>
            <p:ph sz="half" idx="2"/>
          </p:nvPr>
        </p:nvSpPr>
        <p:spPr>
          <a:xfrm>
            <a:off x="839788" y="2505075"/>
            <a:ext cx="5157787"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A0EC13-1C61-624E-86FE-679711E2F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FAF9C-999B-D240-AD38-879591A43C00}"/>
              </a:ext>
            </a:extLst>
          </p:cNvPr>
          <p:cNvSpPr>
            <a:spLocks noGrp="1"/>
          </p:cNvSpPr>
          <p:nvPr>
            <p:ph sz="quarter" idx="4"/>
          </p:nvPr>
        </p:nvSpPr>
        <p:spPr>
          <a:xfrm>
            <a:off x="6172200" y="2505075"/>
            <a:ext cx="5183188"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36FB93B7-E795-6F49-B146-0E2B22328A32}"/>
              </a:ext>
            </a:extLst>
          </p:cNvPr>
          <p:cNvSpPr>
            <a:spLocks noGrp="1"/>
          </p:cNvSpPr>
          <p:nvPr>
            <p:ph type="ftr" sz="quarter" idx="10"/>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321510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692E-B298-BA42-92A3-94CAED55847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Content Placeholder 2">
            <a:extLst>
              <a:ext uri="{FF2B5EF4-FFF2-40B4-BE49-F238E27FC236}">
                <a16:creationId xmlns:a16="http://schemas.microsoft.com/office/drawing/2014/main" id="{AF17F07D-7F3B-BD42-AAB1-45BBBDB16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D72C-2A6C-414F-8D24-4A8EF2CB0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3FD5BDBD-4321-F84A-A66B-284D997D571B}"/>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2634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033-4994-8E47-ACCE-130B30012235}"/>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Picture Placeholder 2">
            <a:extLst>
              <a:ext uri="{FF2B5EF4-FFF2-40B4-BE49-F238E27FC236}">
                <a16:creationId xmlns:a16="http://schemas.microsoft.com/office/drawing/2014/main" id="{F7E58734-134F-294C-8A79-1D093C3B5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D20B5-4BC4-B34B-88A0-93AB8CBEB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8703285B-A734-F941-9822-C9D02A727152}"/>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92145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0A92284-6D85-974A-9889-75E7BE88EC61}"/>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tx1"/>
                </a:solidFill>
              </a:defRPr>
            </a:lvl1pPr>
          </a:lstStyle>
          <a:p>
            <a:r>
              <a:rPr lang="en-US"/>
              <a:t>STAT 8456 – Machine Learning &amp; Data Mining</a:t>
            </a:r>
            <a:endParaRPr lang="en-US" dirty="0"/>
          </a:p>
        </p:txBody>
      </p:sp>
      <p:sp>
        <p:nvSpPr>
          <p:cNvPr id="8" name="Title 1">
            <a:extLst>
              <a:ext uri="{FF2B5EF4-FFF2-40B4-BE49-F238E27FC236}">
                <a16:creationId xmlns:a16="http://schemas.microsoft.com/office/drawing/2014/main" id="{89A9FC2F-1125-9149-967D-E7D2FC1CBF68}"/>
              </a:ext>
            </a:extLst>
          </p:cNvPr>
          <p:cNvSpPr>
            <a:spLocks noGrp="1"/>
          </p:cNvSpPr>
          <p:nvPr>
            <p:ph type="ctrTitle" hasCustomPrompt="1"/>
          </p:nvPr>
        </p:nvSpPr>
        <p:spPr>
          <a:xfrm>
            <a:off x="914399" y="1621357"/>
            <a:ext cx="10182225" cy="689491"/>
          </a:xfrm>
          <a:prstGeom prst="rect">
            <a:avLst/>
          </a:prstGeom>
        </p:spPr>
        <p:txBody>
          <a:bodyPr anchor="t"/>
          <a:lstStyle>
            <a:lvl1pPr algn="l">
              <a:defRPr sz="4800" b="1"/>
            </a:lvl1pPr>
          </a:lstStyle>
          <a:p>
            <a:r>
              <a:rPr lang="en-US" dirty="0"/>
              <a:t>Click to edit Master divider style</a:t>
            </a:r>
          </a:p>
        </p:txBody>
      </p:sp>
      <p:sp>
        <p:nvSpPr>
          <p:cNvPr id="9" name="Subtitle 2">
            <a:extLst>
              <a:ext uri="{FF2B5EF4-FFF2-40B4-BE49-F238E27FC236}">
                <a16:creationId xmlns:a16="http://schemas.microsoft.com/office/drawing/2014/main" id="{94C09319-B5A5-DB4D-8F9C-CD883431FC0F}"/>
              </a:ext>
            </a:extLst>
          </p:cNvPr>
          <p:cNvSpPr>
            <a:spLocks noGrp="1"/>
          </p:cNvSpPr>
          <p:nvPr>
            <p:ph type="subTitle" idx="1" hasCustomPrompt="1"/>
          </p:nvPr>
        </p:nvSpPr>
        <p:spPr>
          <a:xfrm>
            <a:off x="914400" y="2473947"/>
            <a:ext cx="9144000" cy="3183904"/>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divider subtitle style</a:t>
            </a:r>
          </a:p>
        </p:txBody>
      </p:sp>
    </p:spTree>
    <p:extLst>
      <p:ext uri="{BB962C8B-B14F-4D97-AF65-F5344CB8AC3E}">
        <p14:creationId xmlns:p14="http://schemas.microsoft.com/office/powerpoint/2010/main" val="15466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1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BFF7-B66E-AF4F-BB73-F931808C6091}"/>
              </a:ext>
            </a:extLst>
          </p:cNvPr>
          <p:cNvSpPr>
            <a:spLocks noGrp="1"/>
          </p:cNvSpPr>
          <p:nvPr>
            <p:ph type="title"/>
          </p:nvPr>
        </p:nvSpPr>
        <p:spPr>
          <a:xfrm>
            <a:off x="838200" y="4869221"/>
            <a:ext cx="10515600" cy="676173"/>
          </a:xfrm>
          <a:prstGeom prst="rect">
            <a:avLst/>
          </a:prstGeom>
        </p:spPr>
        <p:txBody>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1988253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F0FB03-FC51-274D-A4F2-BAA829A47BE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01811585"/>
      </p:ext>
    </p:extLst>
  </p:cSld>
  <p:clrMap bg1="dk1" tx1="lt1" bg2="dk2" tx2="lt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E7EA38-C2CE-DC48-8D16-4BAC6D9874B2}"/>
              </a:ext>
            </a:extLst>
          </p:cNvPr>
          <p:cNvPicPr>
            <a:picLocks noChangeAspect="1"/>
          </p:cNvPicPr>
          <p:nvPr userDrawn="1"/>
        </p:nvPicPr>
        <p:blipFill>
          <a:blip r:embed="rId7"/>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44C6C1D2-49C4-1A4F-BF79-BD8D6FCD3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interior title style</a:t>
            </a:r>
          </a:p>
        </p:txBody>
      </p:sp>
      <p:sp>
        <p:nvSpPr>
          <p:cNvPr id="3" name="Text Placeholder 2">
            <a:extLst>
              <a:ext uri="{FF2B5EF4-FFF2-40B4-BE49-F238E27FC236}">
                <a16:creationId xmlns:a16="http://schemas.microsoft.com/office/drawing/2014/main" id="{B4CEB20D-1047-EF4A-AF9A-A90791F25774}"/>
              </a:ext>
            </a:extLst>
          </p:cNvPr>
          <p:cNvSpPr>
            <a:spLocks noGrp="1"/>
          </p:cNvSpPr>
          <p:nvPr>
            <p:ph type="body" idx="1"/>
          </p:nvPr>
        </p:nvSpPr>
        <p:spPr>
          <a:xfrm>
            <a:off x="838200" y="1825625"/>
            <a:ext cx="10515600" cy="39925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BBACFC4-8B69-A341-B39E-628E01728EC5}"/>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740814283"/>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8" r:id="rId4"/>
    <p:sldLayoutId id="2147483669" r:id="rId5"/>
  </p:sldLayoutIdLst>
  <p:hf sldNum="0" hdr="0" dt="0"/>
  <p:txStyles>
    <p:titleStyle>
      <a:lvl1pPr algn="l" defTabSz="914400" rtl="0" eaLnBrk="1" latinLnBrk="0" hangingPunct="1">
        <a:lnSpc>
          <a:spcPct val="90000"/>
        </a:lnSpc>
        <a:spcBef>
          <a:spcPct val="0"/>
        </a:spcBef>
        <a:buNone/>
        <a:defRPr sz="3200" b="1" kern="1200">
          <a:solidFill>
            <a:srgbClr val="D7192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699867-562E-CD4B-B841-D4BA6BC590CA}"/>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05458718"/>
      </p:ext>
    </p:extLst>
  </p:cSld>
  <p:clrMap bg1="dk1" tx1="lt1" bg2="dk2" tx2="lt2" accent1="accent1" accent2="accent2" accent3="accent3" accent4="accent4" accent5="accent5" accent6="accent6" hlink="hlink" folHlink="folHlink"/>
  <p:sldLayoutIdLst>
    <p:sldLayoutId id="2147483673" r:id="rId1"/>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0C1499-9A35-9F48-98EC-702212B7BF7C}"/>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850290482"/>
      </p:ext>
    </p:extLst>
  </p:cSld>
  <p:clrMap bg1="dk1" tx1="lt1" bg2="dk2" tx2="lt2" accent1="accent1" accent2="accent2" accent3="accent3" accent4="accent4" accent5="accent5" accent6="accent6" hlink="hlink" folHlink="folHlink"/>
  <p:sldLayoutIdLst>
    <p:sldLayoutId id="2147483691" r:id="rId1"/>
    <p:sldLayoutId id="214748369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ode/thedevastator/the-fine-art-of-hyperparameter-tuning" TargetMode="External"/><Relationship Id="rId2" Type="http://schemas.openxmlformats.org/officeDocument/2006/relationships/hyperlink" Target="https://stats.stackexchange.com/questions/287451/what-is-artistic-about-hyperparameter-tun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7DEE-A39C-1C40-8BB7-06FA3DEC1CF9}"/>
              </a:ext>
            </a:extLst>
          </p:cNvPr>
          <p:cNvSpPr>
            <a:spLocks noGrp="1"/>
          </p:cNvSpPr>
          <p:nvPr>
            <p:ph type="ctrTitle"/>
          </p:nvPr>
        </p:nvSpPr>
        <p:spPr/>
        <p:txBody>
          <a:bodyPr/>
          <a:lstStyle/>
          <a:p>
            <a:r>
              <a:rPr lang="en-US" dirty="0"/>
              <a:t>Contest #1 Presentation</a:t>
            </a:r>
          </a:p>
        </p:txBody>
      </p:sp>
      <p:sp>
        <p:nvSpPr>
          <p:cNvPr id="3" name="Subtitle 2">
            <a:extLst>
              <a:ext uri="{FF2B5EF4-FFF2-40B4-BE49-F238E27FC236}">
                <a16:creationId xmlns:a16="http://schemas.microsoft.com/office/drawing/2014/main" id="{E7D5699A-C14A-6C41-B92E-8BB5E4C84D31}"/>
              </a:ext>
            </a:extLst>
          </p:cNvPr>
          <p:cNvSpPr>
            <a:spLocks noGrp="1"/>
          </p:cNvSpPr>
          <p:nvPr>
            <p:ph type="subTitle" idx="1"/>
          </p:nvPr>
        </p:nvSpPr>
        <p:spPr/>
        <p:txBody>
          <a:bodyPr/>
          <a:lstStyle/>
          <a:p>
            <a:r>
              <a:rPr lang="en-US" dirty="0"/>
              <a:t>Presented by:</a:t>
            </a:r>
          </a:p>
          <a:p>
            <a:r>
              <a:rPr lang="en-US" dirty="0" err="1"/>
              <a:t>Riddhimoy</a:t>
            </a:r>
            <a:r>
              <a:rPr lang="en-US" dirty="0"/>
              <a:t> Ghosh &amp; Zach Mazgaj</a:t>
            </a:r>
          </a:p>
        </p:txBody>
      </p:sp>
      <p:sp>
        <p:nvSpPr>
          <p:cNvPr id="4" name="Text Placeholder 3">
            <a:extLst>
              <a:ext uri="{FF2B5EF4-FFF2-40B4-BE49-F238E27FC236}">
                <a16:creationId xmlns:a16="http://schemas.microsoft.com/office/drawing/2014/main" id="{0ABBE863-C217-C940-8FFB-F2E0D3029C6C}"/>
              </a:ext>
            </a:extLst>
          </p:cNvPr>
          <p:cNvSpPr>
            <a:spLocks noGrp="1"/>
          </p:cNvSpPr>
          <p:nvPr>
            <p:ph type="body" sz="quarter" idx="12"/>
          </p:nvPr>
        </p:nvSpPr>
        <p:spPr/>
        <p:txBody>
          <a:bodyPr/>
          <a:lstStyle/>
          <a:p>
            <a:r>
              <a:rPr lang="en-US" dirty="0"/>
              <a:t>STAT 8456 – Machine Learning &amp; Data Mining</a:t>
            </a:r>
          </a:p>
          <a:p>
            <a:r>
              <a:rPr lang="en-US" dirty="0"/>
              <a:t>Contest #1</a:t>
            </a:r>
          </a:p>
        </p:txBody>
      </p:sp>
    </p:spTree>
    <p:extLst>
      <p:ext uri="{BB962C8B-B14F-4D97-AF65-F5344CB8AC3E}">
        <p14:creationId xmlns:p14="http://schemas.microsoft.com/office/powerpoint/2010/main" val="225181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F3F8-3861-1644-ADBA-947ACCCD97A4}"/>
              </a:ext>
            </a:extLst>
          </p:cNvPr>
          <p:cNvSpPr>
            <a:spLocks noGrp="1"/>
          </p:cNvSpPr>
          <p:nvPr>
            <p:ph type="title"/>
          </p:nvPr>
        </p:nvSpPr>
        <p:spPr/>
        <p:txBody>
          <a:bodyPr/>
          <a:lstStyle/>
          <a:p>
            <a:r>
              <a:rPr lang="en-US"/>
              <a:t>Details on the Final Model:</a:t>
            </a:r>
            <a:endParaRPr lang="en-US" dirty="0"/>
          </a:p>
        </p:txBody>
      </p:sp>
      <p:sp>
        <p:nvSpPr>
          <p:cNvPr id="4" name="Content Placeholder 3">
            <a:extLst>
              <a:ext uri="{FF2B5EF4-FFF2-40B4-BE49-F238E27FC236}">
                <a16:creationId xmlns:a16="http://schemas.microsoft.com/office/drawing/2014/main" id="{96468F17-CAEA-E0EA-68F9-18A46DE2FCA2}"/>
              </a:ext>
            </a:extLst>
          </p:cNvPr>
          <p:cNvSpPr>
            <a:spLocks noGrp="1"/>
          </p:cNvSpPr>
          <p:nvPr>
            <p:ph sz="half" idx="2"/>
          </p:nvPr>
        </p:nvSpPr>
        <p:spPr>
          <a:xfrm>
            <a:off x="838200" y="1587500"/>
            <a:ext cx="10515600" cy="4214489"/>
          </a:xfrm>
        </p:spPr>
        <p:txBody>
          <a:bodyPr>
            <a:normAutofit/>
          </a:bodyPr>
          <a:lstStyle/>
          <a:p>
            <a:r>
              <a:rPr lang="en-US" sz="2000" dirty="0"/>
              <a:t>Best submission was a Decision Tree classifier with public leaderboard score of  .63584</a:t>
            </a:r>
          </a:p>
          <a:p>
            <a:r>
              <a:rPr lang="en-US" sz="2000" dirty="0" err="1"/>
              <a:t>DecisionTreeClassifier</a:t>
            </a:r>
            <a:r>
              <a:rPr lang="en-US" sz="2000" dirty="0"/>
              <a:t>(criterion='entropy',</a:t>
            </a:r>
            <a:r>
              <a:rPr lang="en-US" sz="2000" dirty="0" err="1"/>
              <a:t>max_depth</a:t>
            </a:r>
            <a:r>
              <a:rPr lang="en-US" sz="2000" dirty="0"/>
              <a:t>=7,max_features=6)</a:t>
            </a:r>
          </a:p>
          <a:p>
            <a:r>
              <a:rPr lang="en-US" sz="2000" dirty="0"/>
              <a:t>We used a custom threshold of 0.48533 ( based on the event rate)</a:t>
            </a:r>
          </a:p>
          <a:p>
            <a:endParaRPr lang="en-US" sz="2000" dirty="0"/>
          </a:p>
        </p:txBody>
      </p:sp>
      <p:sp>
        <p:nvSpPr>
          <p:cNvPr id="5" name="Footer Placeholder 4">
            <a:extLst>
              <a:ext uri="{FF2B5EF4-FFF2-40B4-BE49-F238E27FC236}">
                <a16:creationId xmlns:a16="http://schemas.microsoft.com/office/drawing/2014/main" id="{D75342D7-FBDF-3FE5-1AEA-7864D08443E0}"/>
              </a:ext>
            </a:extLst>
          </p:cNvPr>
          <p:cNvSpPr>
            <a:spLocks noGrp="1"/>
          </p:cNvSpPr>
          <p:nvPr>
            <p:ph type="ftr" sz="quarter" idx="3"/>
          </p:nvPr>
        </p:nvSpPr>
        <p:spPr/>
        <p:txBody>
          <a:bodyPr/>
          <a:lstStyle/>
          <a:p>
            <a:r>
              <a:rPr lang="en-US"/>
              <a:t>STAT 8456 – Machine Learning &amp; Data Mining</a:t>
            </a:r>
            <a:endParaRPr lang="en-US" dirty="0"/>
          </a:p>
        </p:txBody>
      </p:sp>
      <p:pic>
        <p:nvPicPr>
          <p:cNvPr id="11" name="Picture 10">
            <a:extLst>
              <a:ext uri="{FF2B5EF4-FFF2-40B4-BE49-F238E27FC236}">
                <a16:creationId xmlns:a16="http://schemas.microsoft.com/office/drawing/2014/main" id="{C1C0BFEE-0EEB-F6DA-33F1-D167AF8E8A7C}"/>
              </a:ext>
            </a:extLst>
          </p:cNvPr>
          <p:cNvPicPr>
            <a:picLocks noChangeAspect="1"/>
          </p:cNvPicPr>
          <p:nvPr/>
        </p:nvPicPr>
        <p:blipFill>
          <a:blip r:embed="rId3"/>
          <a:stretch>
            <a:fillRect/>
          </a:stretch>
        </p:blipFill>
        <p:spPr>
          <a:xfrm>
            <a:off x="838200" y="2786063"/>
            <a:ext cx="4394200" cy="3224146"/>
          </a:xfrm>
          <a:prstGeom prst="rect">
            <a:avLst/>
          </a:prstGeom>
        </p:spPr>
      </p:pic>
      <p:pic>
        <p:nvPicPr>
          <p:cNvPr id="13" name="Picture 12">
            <a:extLst>
              <a:ext uri="{FF2B5EF4-FFF2-40B4-BE49-F238E27FC236}">
                <a16:creationId xmlns:a16="http://schemas.microsoft.com/office/drawing/2014/main" id="{3E0B114B-1A04-49EC-9687-DE981C6C8819}"/>
              </a:ext>
            </a:extLst>
          </p:cNvPr>
          <p:cNvPicPr>
            <a:picLocks noChangeAspect="1"/>
          </p:cNvPicPr>
          <p:nvPr/>
        </p:nvPicPr>
        <p:blipFill>
          <a:blip r:embed="rId4"/>
          <a:stretch>
            <a:fillRect/>
          </a:stretch>
        </p:blipFill>
        <p:spPr>
          <a:xfrm>
            <a:off x="5402068" y="2775811"/>
            <a:ext cx="4490926" cy="3234398"/>
          </a:xfrm>
          <a:prstGeom prst="rect">
            <a:avLst/>
          </a:prstGeom>
        </p:spPr>
      </p:pic>
    </p:spTree>
    <p:extLst>
      <p:ext uri="{BB962C8B-B14F-4D97-AF65-F5344CB8AC3E}">
        <p14:creationId xmlns:p14="http://schemas.microsoft.com/office/powerpoint/2010/main" val="164294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76A-C426-523F-1113-1F4A09AE7DA8}"/>
              </a:ext>
            </a:extLst>
          </p:cNvPr>
          <p:cNvSpPr>
            <a:spLocks noGrp="1"/>
          </p:cNvSpPr>
          <p:nvPr>
            <p:ph type="title"/>
          </p:nvPr>
        </p:nvSpPr>
        <p:spPr>
          <a:xfrm>
            <a:off x="718458" y="122238"/>
            <a:ext cx="10515600" cy="1325563"/>
          </a:xfrm>
        </p:spPr>
        <p:txBody>
          <a:bodyPr/>
          <a:lstStyle/>
          <a:p>
            <a:r>
              <a:rPr lang="en-US" dirty="0"/>
              <a:t>Result table for all models &amp; parameters</a:t>
            </a:r>
          </a:p>
        </p:txBody>
      </p:sp>
      <p:graphicFrame>
        <p:nvGraphicFramePr>
          <p:cNvPr id="6" name="Table 6">
            <a:extLst>
              <a:ext uri="{FF2B5EF4-FFF2-40B4-BE49-F238E27FC236}">
                <a16:creationId xmlns:a16="http://schemas.microsoft.com/office/drawing/2014/main" id="{E337ADDC-2B32-90DD-BDA5-89F9FBA54851}"/>
              </a:ext>
            </a:extLst>
          </p:cNvPr>
          <p:cNvGraphicFramePr>
            <a:graphicFrameLocks noGrp="1"/>
          </p:cNvGraphicFramePr>
          <p:nvPr>
            <p:ph sz="half" idx="1"/>
            <p:extLst>
              <p:ext uri="{D42A27DB-BD31-4B8C-83A1-F6EECF244321}">
                <p14:modId xmlns:p14="http://schemas.microsoft.com/office/powerpoint/2010/main" val="2400462183"/>
              </p:ext>
            </p:extLst>
          </p:nvPr>
        </p:nvGraphicFramePr>
        <p:xfrm>
          <a:off x="905968" y="2497451"/>
          <a:ext cx="10767466" cy="3417890"/>
        </p:xfrm>
        <a:graphic>
          <a:graphicData uri="http://schemas.openxmlformats.org/drawingml/2006/table">
            <a:tbl>
              <a:tblPr firstRow="1" bandRow="1">
                <a:tableStyleId>{073A0DAA-6AF3-43AB-8588-CEC1D06C72B9}</a:tableStyleId>
              </a:tblPr>
              <a:tblGrid>
                <a:gridCol w="2540848">
                  <a:extLst>
                    <a:ext uri="{9D8B030D-6E8A-4147-A177-3AD203B41FA5}">
                      <a16:colId xmlns:a16="http://schemas.microsoft.com/office/drawing/2014/main" val="1710208546"/>
                    </a:ext>
                  </a:extLst>
                </a:gridCol>
                <a:gridCol w="4058884">
                  <a:extLst>
                    <a:ext uri="{9D8B030D-6E8A-4147-A177-3AD203B41FA5}">
                      <a16:colId xmlns:a16="http://schemas.microsoft.com/office/drawing/2014/main" val="1672174046"/>
                    </a:ext>
                  </a:extLst>
                </a:gridCol>
                <a:gridCol w="2082800">
                  <a:extLst>
                    <a:ext uri="{9D8B030D-6E8A-4147-A177-3AD203B41FA5}">
                      <a16:colId xmlns:a16="http://schemas.microsoft.com/office/drawing/2014/main" val="3672855909"/>
                    </a:ext>
                  </a:extLst>
                </a:gridCol>
                <a:gridCol w="2084934">
                  <a:extLst>
                    <a:ext uri="{9D8B030D-6E8A-4147-A177-3AD203B41FA5}">
                      <a16:colId xmlns:a16="http://schemas.microsoft.com/office/drawing/2014/main" val="3787804299"/>
                    </a:ext>
                  </a:extLst>
                </a:gridCol>
              </a:tblGrid>
              <a:tr h="569278">
                <a:tc>
                  <a:txBody>
                    <a:bodyPr/>
                    <a:lstStyle/>
                    <a:p>
                      <a:pPr algn="ctr"/>
                      <a:r>
                        <a:rPr lang="en-US" sz="1050" dirty="0"/>
                        <a:t>Model</a:t>
                      </a:r>
                    </a:p>
                  </a:txBody>
                  <a:tcPr/>
                </a:tc>
                <a:tc>
                  <a:txBody>
                    <a:bodyPr/>
                    <a:lstStyle/>
                    <a:p>
                      <a:pPr algn="ctr"/>
                      <a:r>
                        <a:rPr lang="en-US" sz="1050" dirty="0"/>
                        <a:t>Parameters </a:t>
                      </a:r>
                    </a:p>
                  </a:txBody>
                  <a:tcPr/>
                </a:tc>
                <a:tc>
                  <a:txBody>
                    <a:bodyPr/>
                    <a:lstStyle/>
                    <a:p>
                      <a:pPr algn="ctr"/>
                      <a:r>
                        <a:rPr lang="en-US" sz="1050" dirty="0"/>
                        <a:t>Training Accuracy </a:t>
                      </a:r>
                    </a:p>
                  </a:txBody>
                  <a:tcPr/>
                </a:tc>
                <a:tc>
                  <a:txBody>
                    <a:bodyPr/>
                    <a:lstStyle/>
                    <a:p>
                      <a:pPr algn="ctr"/>
                      <a:r>
                        <a:rPr lang="en-US" sz="1050" dirty="0"/>
                        <a:t>Public Test Accuracy</a:t>
                      </a:r>
                    </a:p>
                  </a:txBody>
                  <a:tcPr/>
                </a:tc>
                <a:extLst>
                  <a:ext uri="{0D108BD9-81ED-4DB2-BD59-A6C34878D82A}">
                    <a16:rowId xmlns:a16="http://schemas.microsoft.com/office/drawing/2014/main" val="324648192"/>
                  </a:ext>
                </a:extLst>
              </a:tr>
              <a:tr h="569278">
                <a:tc>
                  <a:txBody>
                    <a:bodyPr/>
                    <a:lstStyle/>
                    <a:p>
                      <a:r>
                        <a:rPr lang="en-US" sz="1050" dirty="0"/>
                        <a:t>Logistic Regression</a:t>
                      </a:r>
                    </a:p>
                  </a:txBody>
                  <a:tcPr/>
                </a:tc>
                <a:tc>
                  <a:txBody>
                    <a:bodyPr/>
                    <a:lstStyle/>
                    <a:p>
                      <a:r>
                        <a:rPr lang="en-US" sz="1050" dirty="0"/>
                        <a:t>'C': 8.483428982440725e-05</a:t>
                      </a:r>
                    </a:p>
                  </a:txBody>
                  <a:tcPr/>
                </a:tc>
                <a:tc>
                  <a:txBody>
                    <a:bodyPr/>
                    <a:lstStyle/>
                    <a:p>
                      <a:r>
                        <a:rPr lang="en-US" sz="1050" dirty="0"/>
                        <a:t>~62%</a:t>
                      </a:r>
                    </a:p>
                  </a:txBody>
                  <a:tcPr/>
                </a:tc>
                <a:tc>
                  <a:txBody>
                    <a:bodyPr/>
                    <a:lstStyle/>
                    <a:p>
                      <a:r>
                        <a:rPr lang="en-US" sz="1050" dirty="0"/>
                        <a:t>~60%</a:t>
                      </a:r>
                    </a:p>
                  </a:txBody>
                  <a:tcPr/>
                </a:tc>
                <a:extLst>
                  <a:ext uri="{0D108BD9-81ED-4DB2-BD59-A6C34878D82A}">
                    <a16:rowId xmlns:a16="http://schemas.microsoft.com/office/drawing/2014/main" val="3778659610"/>
                  </a:ext>
                </a:extLst>
              </a:tr>
              <a:tr h="569278">
                <a:tc>
                  <a:txBody>
                    <a:bodyPr/>
                    <a:lstStyle/>
                    <a:p>
                      <a:r>
                        <a:rPr lang="en-US" sz="1050" dirty="0"/>
                        <a:t>Decision Tree Classifier </a:t>
                      </a:r>
                    </a:p>
                  </a:txBody>
                  <a:tcPr/>
                </a:tc>
                <a:tc>
                  <a:txBody>
                    <a:bodyPr/>
                    <a:lstStyle/>
                    <a:p>
                      <a:r>
                        <a:rPr lang="en-US" sz="1050" dirty="0"/>
                        <a:t>criterion='entropy',</a:t>
                      </a:r>
                      <a:r>
                        <a:rPr lang="en-US" sz="1050" dirty="0" err="1"/>
                        <a:t>max_depth</a:t>
                      </a:r>
                      <a:r>
                        <a:rPr lang="en-US" sz="1050" dirty="0"/>
                        <a:t>=7,max_features=6</a:t>
                      </a:r>
                    </a:p>
                  </a:txBody>
                  <a:tcPr/>
                </a:tc>
                <a:tc>
                  <a:txBody>
                    <a:bodyPr/>
                    <a:lstStyle/>
                    <a:p>
                      <a:r>
                        <a:rPr lang="en-US" sz="1050" dirty="0"/>
                        <a:t>~ 65% </a:t>
                      </a:r>
                    </a:p>
                  </a:txBody>
                  <a:tcPr/>
                </a:tc>
                <a:tc>
                  <a:txBody>
                    <a:bodyPr/>
                    <a:lstStyle/>
                    <a:p>
                      <a:r>
                        <a:rPr lang="en-US" sz="1050" dirty="0"/>
                        <a:t> ~63.5%</a:t>
                      </a:r>
                    </a:p>
                  </a:txBody>
                  <a:tcPr/>
                </a:tc>
                <a:extLst>
                  <a:ext uri="{0D108BD9-81ED-4DB2-BD59-A6C34878D82A}">
                    <a16:rowId xmlns:a16="http://schemas.microsoft.com/office/drawing/2014/main" val="2995678081"/>
                  </a:ext>
                </a:extLst>
              </a:tr>
              <a:tr h="569278">
                <a:tc>
                  <a:txBody>
                    <a:bodyPr/>
                    <a:lstStyle/>
                    <a:p>
                      <a:r>
                        <a:rPr lang="en-US" sz="1050" dirty="0" err="1"/>
                        <a:t>RandomForestClassifier</a:t>
                      </a:r>
                      <a:endParaRPr lang="en-US" sz="1050" dirty="0"/>
                    </a:p>
                  </a:txBody>
                  <a:tcPr/>
                </a:tc>
                <a:tc>
                  <a:txBody>
                    <a:bodyPr/>
                    <a:lstStyle/>
                    <a:p>
                      <a:r>
                        <a:rPr lang="en-US" sz="1050" dirty="0"/>
                        <a:t>criterion='entropy',</a:t>
                      </a:r>
                      <a:r>
                        <a:rPr lang="en-US" sz="1050" dirty="0" err="1"/>
                        <a:t>max_features</a:t>
                      </a:r>
                      <a:r>
                        <a:rPr lang="en-US" sz="1050" dirty="0"/>
                        <a:t>='log2',min_samples_leaf=5,n_estimators=350</a:t>
                      </a:r>
                    </a:p>
                  </a:txBody>
                  <a:tcPr/>
                </a:tc>
                <a:tc>
                  <a:txBody>
                    <a:bodyPr/>
                    <a:lstStyle/>
                    <a:p>
                      <a:r>
                        <a:rPr lang="en-US" sz="1050" dirty="0"/>
                        <a:t>~ 67%</a:t>
                      </a:r>
                    </a:p>
                  </a:txBody>
                  <a:tcPr/>
                </a:tc>
                <a:tc>
                  <a:txBody>
                    <a:bodyPr/>
                    <a:lstStyle/>
                    <a:p>
                      <a:r>
                        <a:rPr lang="en-US" sz="1050" dirty="0"/>
                        <a:t>~ 57%</a:t>
                      </a:r>
                    </a:p>
                  </a:txBody>
                  <a:tcPr/>
                </a:tc>
                <a:extLst>
                  <a:ext uri="{0D108BD9-81ED-4DB2-BD59-A6C34878D82A}">
                    <a16:rowId xmlns:a16="http://schemas.microsoft.com/office/drawing/2014/main" val="1190298075"/>
                  </a:ext>
                </a:extLst>
              </a:tr>
              <a:tr h="569278">
                <a:tc>
                  <a:txBody>
                    <a:bodyPr/>
                    <a:lstStyle/>
                    <a:p>
                      <a:r>
                        <a:rPr lang="en-US" sz="1050" dirty="0" err="1"/>
                        <a:t>RandomForestClassifier</a:t>
                      </a:r>
                      <a:endParaRPr lang="en-US" sz="1050" dirty="0"/>
                    </a:p>
                  </a:txBody>
                  <a:tcPr/>
                </a:tc>
                <a:tc>
                  <a:txBody>
                    <a:bodyPr/>
                    <a:lstStyle/>
                    <a:p>
                      <a:r>
                        <a:rPr lang="en-US" sz="1050" dirty="0" err="1"/>
                        <a:t>n_estimators</a:t>
                      </a:r>
                      <a:r>
                        <a:rPr lang="en-US" sz="1050" dirty="0"/>
                        <a:t>=100, </a:t>
                      </a:r>
                      <a:r>
                        <a:rPr lang="en-US" sz="1050" dirty="0" err="1"/>
                        <a:t>random_state</a:t>
                      </a:r>
                      <a:r>
                        <a:rPr lang="en-US" sz="1050" dirty="0"/>
                        <a:t>=42, </a:t>
                      </a:r>
                      <a:r>
                        <a:rPr lang="en-US" sz="1050" dirty="0" err="1"/>
                        <a:t>min_samples_split</a:t>
                      </a:r>
                      <a:r>
                        <a:rPr lang="en-US" sz="1050" dirty="0"/>
                        <a:t>=16, </a:t>
                      </a:r>
                      <a:r>
                        <a:rPr lang="en-US" sz="1050" dirty="0" err="1"/>
                        <a:t>min_samples_leaf</a:t>
                      </a:r>
                      <a:r>
                        <a:rPr lang="en-US" sz="1050" dirty="0"/>
                        <a:t>=4, </a:t>
                      </a:r>
                      <a:r>
                        <a:rPr lang="en-US" sz="1050" dirty="0" err="1"/>
                        <a:t>max_depth</a:t>
                      </a:r>
                      <a:r>
                        <a:rPr lang="en-US" sz="1050" dirty="0"/>
                        <a:t> = 17, bootstrap=True, criterion='</a:t>
                      </a:r>
                      <a:r>
                        <a:rPr lang="en-US" sz="1050" dirty="0" err="1"/>
                        <a:t>gini</a:t>
                      </a:r>
                      <a:r>
                        <a:rPr lang="en-US" sz="1050" dirty="0"/>
                        <a:t>', </a:t>
                      </a:r>
                      <a:r>
                        <a:rPr lang="en-US" sz="1050" dirty="0" err="1"/>
                        <a:t>max_features</a:t>
                      </a:r>
                      <a:r>
                        <a:rPr lang="en-US" sz="1050" dirty="0"/>
                        <a:t>='sqrt'</a:t>
                      </a:r>
                    </a:p>
                  </a:txBody>
                  <a:tcPr/>
                </a:tc>
                <a:tc>
                  <a:txBody>
                    <a:bodyPr/>
                    <a:lstStyle/>
                    <a:p>
                      <a:r>
                        <a:rPr lang="en-US" sz="1050" dirty="0"/>
                        <a:t>~78.1%</a:t>
                      </a:r>
                    </a:p>
                  </a:txBody>
                  <a:tcPr/>
                </a:tc>
                <a:tc>
                  <a:txBody>
                    <a:bodyPr/>
                    <a:lstStyle/>
                    <a:p>
                      <a:r>
                        <a:rPr lang="en-US" sz="1050" dirty="0"/>
                        <a:t>61.2%</a:t>
                      </a:r>
                    </a:p>
                  </a:txBody>
                  <a:tcPr/>
                </a:tc>
                <a:extLst>
                  <a:ext uri="{0D108BD9-81ED-4DB2-BD59-A6C34878D82A}">
                    <a16:rowId xmlns:a16="http://schemas.microsoft.com/office/drawing/2014/main" val="1972540154"/>
                  </a:ext>
                </a:extLst>
              </a:tr>
              <a:tr h="569278">
                <a:tc>
                  <a:txBody>
                    <a:bodyPr/>
                    <a:lstStyle/>
                    <a:p>
                      <a:r>
                        <a:rPr lang="en-US" sz="1050" dirty="0" err="1"/>
                        <a:t>GraidentBoostingClassifier</a:t>
                      </a:r>
                      <a:endParaRPr lang="en-US" sz="1050" dirty="0"/>
                    </a:p>
                  </a:txBody>
                  <a:tcPr/>
                </a:tc>
                <a:tc>
                  <a:txBody>
                    <a:bodyPr/>
                    <a:lstStyle/>
                    <a:p>
                      <a:r>
                        <a:rPr lang="en-US" sz="1050" dirty="0" err="1"/>
                        <a:t>n_estimators</a:t>
                      </a:r>
                      <a:r>
                        <a:rPr lang="en-US" sz="1050" dirty="0"/>
                        <a:t>=100, </a:t>
                      </a:r>
                      <a:r>
                        <a:rPr lang="en-US" sz="1050" dirty="0" err="1"/>
                        <a:t>random_state</a:t>
                      </a:r>
                      <a:r>
                        <a:rPr lang="en-US" sz="1050" dirty="0"/>
                        <a:t>=42, </a:t>
                      </a:r>
                      <a:r>
                        <a:rPr lang="en-US" sz="1050" dirty="0" err="1"/>
                        <a:t>learning_rate</a:t>
                      </a:r>
                      <a:r>
                        <a:rPr lang="en-US" sz="1050" dirty="0"/>
                        <a:t>=0.1, </a:t>
                      </a:r>
                      <a:r>
                        <a:rPr lang="en-US" sz="1050" dirty="0" err="1"/>
                        <a:t>max_depth</a:t>
                      </a:r>
                      <a:r>
                        <a:rPr lang="en-US" sz="1050" dirty="0"/>
                        <a:t>=10, </a:t>
                      </a:r>
                      <a:r>
                        <a:rPr lang="en-US" sz="1050" dirty="0" err="1"/>
                        <a:t>min_samples_split</a:t>
                      </a:r>
                      <a:r>
                        <a:rPr lang="en-US" sz="1050" dirty="0"/>
                        <a:t>=5, </a:t>
                      </a:r>
                      <a:r>
                        <a:rPr lang="en-US" sz="1050" dirty="0" err="1"/>
                        <a:t>min_samples_leaf</a:t>
                      </a:r>
                      <a:r>
                        <a:rPr lang="en-US" sz="1050" dirty="0"/>
                        <a:t>=5</a:t>
                      </a:r>
                    </a:p>
                  </a:txBody>
                  <a:tcPr/>
                </a:tc>
                <a:tc>
                  <a:txBody>
                    <a:bodyPr/>
                    <a:lstStyle/>
                    <a:p>
                      <a:r>
                        <a:rPr lang="en-US" sz="1050" dirty="0"/>
                        <a:t>78.1%</a:t>
                      </a:r>
                    </a:p>
                  </a:txBody>
                  <a:tcPr/>
                </a:tc>
                <a:tc>
                  <a:txBody>
                    <a:bodyPr/>
                    <a:lstStyle/>
                    <a:p>
                      <a:r>
                        <a:rPr lang="en-US" sz="1050" dirty="0"/>
                        <a:t>56.9%</a:t>
                      </a:r>
                    </a:p>
                  </a:txBody>
                  <a:tcPr/>
                </a:tc>
                <a:extLst>
                  <a:ext uri="{0D108BD9-81ED-4DB2-BD59-A6C34878D82A}">
                    <a16:rowId xmlns:a16="http://schemas.microsoft.com/office/drawing/2014/main" val="913976449"/>
                  </a:ext>
                </a:extLst>
              </a:tr>
            </a:tbl>
          </a:graphicData>
        </a:graphic>
      </p:graphicFrame>
      <p:sp>
        <p:nvSpPr>
          <p:cNvPr id="5" name="Footer Placeholder 4">
            <a:extLst>
              <a:ext uri="{FF2B5EF4-FFF2-40B4-BE49-F238E27FC236}">
                <a16:creationId xmlns:a16="http://schemas.microsoft.com/office/drawing/2014/main" id="{5040204D-0F19-980D-D17B-83D619F05D01}"/>
              </a:ext>
            </a:extLst>
          </p:cNvPr>
          <p:cNvSpPr>
            <a:spLocks noGrp="1"/>
          </p:cNvSpPr>
          <p:nvPr>
            <p:ph type="ftr" sz="quarter" idx="3"/>
          </p:nvPr>
        </p:nvSpPr>
        <p:spPr/>
        <p:txBody>
          <a:bodyPr/>
          <a:lstStyle/>
          <a:p>
            <a:r>
              <a:rPr lang="en-US"/>
              <a:t>STAT 8456 – Machine Learning &amp; Data Mining</a:t>
            </a:r>
            <a:endParaRPr lang="en-US" dirty="0"/>
          </a:p>
        </p:txBody>
      </p:sp>
      <p:sp>
        <p:nvSpPr>
          <p:cNvPr id="7" name="TextBox 6">
            <a:extLst>
              <a:ext uri="{FF2B5EF4-FFF2-40B4-BE49-F238E27FC236}">
                <a16:creationId xmlns:a16="http://schemas.microsoft.com/office/drawing/2014/main" id="{BD076622-F562-D168-27AD-D241C3DBB48C}"/>
              </a:ext>
            </a:extLst>
          </p:cNvPr>
          <p:cNvSpPr txBox="1"/>
          <p:nvPr/>
        </p:nvSpPr>
        <p:spPr>
          <a:xfrm>
            <a:off x="1157835" y="1447801"/>
            <a:ext cx="9141865" cy="923330"/>
          </a:xfrm>
          <a:prstGeom prst="rect">
            <a:avLst/>
          </a:prstGeom>
          <a:noFill/>
        </p:spPr>
        <p:txBody>
          <a:bodyPr wrap="square" rtlCol="0">
            <a:spAutoFit/>
          </a:bodyPr>
          <a:lstStyle/>
          <a:p>
            <a:r>
              <a:rPr lang="en-US" dirty="0"/>
              <a:t>We have tried multiple models  with different feature combinations and validation strategies. Starting from a Logistic Regression Model , Naïve Bayes, KNN all the way up  to </a:t>
            </a:r>
            <a:r>
              <a:rPr lang="en-US" dirty="0" err="1"/>
              <a:t>XGBoost</a:t>
            </a:r>
            <a:r>
              <a:rPr lang="en-US" dirty="0"/>
              <a:t>. Out of the numerous attempts , we try to report a few:</a:t>
            </a:r>
          </a:p>
        </p:txBody>
      </p:sp>
    </p:spTree>
    <p:extLst>
      <p:ext uri="{BB962C8B-B14F-4D97-AF65-F5344CB8AC3E}">
        <p14:creationId xmlns:p14="http://schemas.microsoft.com/office/powerpoint/2010/main" val="63116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76A-C426-523F-1113-1F4A09AE7DA8}"/>
              </a:ext>
            </a:extLst>
          </p:cNvPr>
          <p:cNvSpPr>
            <a:spLocks noGrp="1"/>
          </p:cNvSpPr>
          <p:nvPr>
            <p:ph type="title"/>
          </p:nvPr>
        </p:nvSpPr>
        <p:spPr>
          <a:xfrm>
            <a:off x="718458" y="122238"/>
            <a:ext cx="10515600" cy="1325563"/>
          </a:xfrm>
        </p:spPr>
        <p:txBody>
          <a:bodyPr/>
          <a:lstStyle/>
          <a:p>
            <a:r>
              <a:rPr lang="en-US" dirty="0"/>
              <a:t>Result table for all models &amp; parameters</a:t>
            </a:r>
          </a:p>
        </p:txBody>
      </p:sp>
      <p:graphicFrame>
        <p:nvGraphicFramePr>
          <p:cNvPr id="6" name="Table 6">
            <a:extLst>
              <a:ext uri="{FF2B5EF4-FFF2-40B4-BE49-F238E27FC236}">
                <a16:creationId xmlns:a16="http://schemas.microsoft.com/office/drawing/2014/main" id="{E337ADDC-2B32-90DD-BDA5-89F9FBA54851}"/>
              </a:ext>
            </a:extLst>
          </p:cNvPr>
          <p:cNvGraphicFramePr>
            <a:graphicFrameLocks noGrp="1"/>
          </p:cNvGraphicFramePr>
          <p:nvPr>
            <p:ph sz="half" idx="1"/>
            <p:extLst>
              <p:ext uri="{D42A27DB-BD31-4B8C-83A1-F6EECF244321}">
                <p14:modId xmlns:p14="http://schemas.microsoft.com/office/powerpoint/2010/main" val="4130295640"/>
              </p:ext>
            </p:extLst>
          </p:nvPr>
        </p:nvGraphicFramePr>
        <p:xfrm>
          <a:off x="905968" y="2497451"/>
          <a:ext cx="10030336" cy="3415668"/>
        </p:xfrm>
        <a:graphic>
          <a:graphicData uri="http://schemas.openxmlformats.org/drawingml/2006/table">
            <a:tbl>
              <a:tblPr firstRow="1" bandRow="1">
                <a:tableStyleId>{073A0DAA-6AF3-43AB-8588-CEC1D06C72B9}</a:tableStyleId>
              </a:tblPr>
              <a:tblGrid>
                <a:gridCol w="1803718">
                  <a:extLst>
                    <a:ext uri="{9D8B030D-6E8A-4147-A177-3AD203B41FA5}">
                      <a16:colId xmlns:a16="http://schemas.microsoft.com/office/drawing/2014/main" val="1710208546"/>
                    </a:ext>
                  </a:extLst>
                </a:gridCol>
                <a:gridCol w="4058884">
                  <a:extLst>
                    <a:ext uri="{9D8B030D-6E8A-4147-A177-3AD203B41FA5}">
                      <a16:colId xmlns:a16="http://schemas.microsoft.com/office/drawing/2014/main" val="1672174046"/>
                    </a:ext>
                  </a:extLst>
                </a:gridCol>
                <a:gridCol w="2082800">
                  <a:extLst>
                    <a:ext uri="{9D8B030D-6E8A-4147-A177-3AD203B41FA5}">
                      <a16:colId xmlns:a16="http://schemas.microsoft.com/office/drawing/2014/main" val="3672855909"/>
                    </a:ext>
                  </a:extLst>
                </a:gridCol>
                <a:gridCol w="2084934">
                  <a:extLst>
                    <a:ext uri="{9D8B030D-6E8A-4147-A177-3AD203B41FA5}">
                      <a16:colId xmlns:a16="http://schemas.microsoft.com/office/drawing/2014/main" val="3787804299"/>
                    </a:ext>
                  </a:extLst>
                </a:gridCol>
              </a:tblGrid>
              <a:tr h="569278">
                <a:tc>
                  <a:txBody>
                    <a:bodyPr/>
                    <a:lstStyle/>
                    <a:p>
                      <a:pPr algn="ctr"/>
                      <a:r>
                        <a:rPr lang="en-US" sz="1050" dirty="0"/>
                        <a:t>Model</a:t>
                      </a:r>
                    </a:p>
                  </a:txBody>
                  <a:tcPr/>
                </a:tc>
                <a:tc>
                  <a:txBody>
                    <a:bodyPr/>
                    <a:lstStyle/>
                    <a:p>
                      <a:pPr algn="ctr"/>
                      <a:r>
                        <a:rPr lang="en-US" sz="1050" dirty="0"/>
                        <a:t>Parameters </a:t>
                      </a:r>
                    </a:p>
                  </a:txBody>
                  <a:tcPr/>
                </a:tc>
                <a:tc>
                  <a:txBody>
                    <a:bodyPr/>
                    <a:lstStyle/>
                    <a:p>
                      <a:pPr algn="ctr"/>
                      <a:r>
                        <a:rPr lang="en-US" sz="1050" dirty="0"/>
                        <a:t>Training Accuracy </a:t>
                      </a:r>
                    </a:p>
                  </a:txBody>
                  <a:tcPr/>
                </a:tc>
                <a:tc>
                  <a:txBody>
                    <a:bodyPr/>
                    <a:lstStyle/>
                    <a:p>
                      <a:pPr algn="ctr"/>
                      <a:r>
                        <a:rPr lang="en-US" sz="1050" dirty="0"/>
                        <a:t>Public Test Accuracy</a:t>
                      </a:r>
                    </a:p>
                  </a:txBody>
                  <a:tcPr/>
                </a:tc>
                <a:extLst>
                  <a:ext uri="{0D108BD9-81ED-4DB2-BD59-A6C34878D82A}">
                    <a16:rowId xmlns:a16="http://schemas.microsoft.com/office/drawing/2014/main" val="324648192"/>
                  </a:ext>
                </a:extLst>
              </a:tr>
              <a:tr h="569278">
                <a:tc>
                  <a:txBody>
                    <a:bodyPr/>
                    <a:lstStyle/>
                    <a:p>
                      <a:r>
                        <a:rPr lang="en-US" sz="1050" dirty="0" err="1"/>
                        <a:t>XGBoost</a:t>
                      </a:r>
                      <a:endParaRPr lang="en-US" sz="1050" dirty="0"/>
                    </a:p>
                  </a:txBody>
                  <a:tcPr/>
                </a:tc>
                <a:tc>
                  <a:txBody>
                    <a:bodyPr/>
                    <a:lstStyle/>
                    <a:p>
                      <a:r>
                        <a:rPr lang="en-US" sz="1050" dirty="0" err="1"/>
                        <a:t>n_estimators</a:t>
                      </a:r>
                      <a:r>
                        <a:rPr lang="en-US" sz="1050" dirty="0"/>
                        <a:t>=100, </a:t>
                      </a:r>
                      <a:r>
                        <a:rPr lang="en-US" sz="1050" dirty="0" err="1"/>
                        <a:t>learning_rate</a:t>
                      </a:r>
                      <a:r>
                        <a:rPr lang="en-US" sz="1050" dirty="0"/>
                        <a:t>=0.1, </a:t>
                      </a:r>
                      <a:r>
                        <a:rPr lang="en-US" sz="1050" dirty="0" err="1"/>
                        <a:t>max_depth</a:t>
                      </a:r>
                      <a:r>
                        <a:rPr lang="en-US" sz="1050" dirty="0"/>
                        <a:t>=3, </a:t>
                      </a:r>
                      <a:r>
                        <a:rPr lang="en-US" sz="1050" dirty="0" err="1"/>
                        <a:t>min_child_weight</a:t>
                      </a:r>
                      <a:r>
                        <a:rPr lang="en-US" sz="1050" dirty="0"/>
                        <a:t>=1</a:t>
                      </a:r>
                    </a:p>
                  </a:txBody>
                  <a:tcPr/>
                </a:tc>
                <a:tc>
                  <a:txBody>
                    <a:bodyPr/>
                    <a:lstStyle/>
                    <a:p>
                      <a:r>
                        <a:rPr lang="en-US" sz="1050" dirty="0"/>
                        <a:t>56.2%</a:t>
                      </a:r>
                    </a:p>
                  </a:txBody>
                  <a:tcPr/>
                </a:tc>
                <a:tc>
                  <a:txBody>
                    <a:bodyPr/>
                    <a:lstStyle/>
                    <a:p>
                      <a:r>
                        <a:rPr lang="en-US" sz="1050" dirty="0"/>
                        <a:t>Not Submitted due to under performance</a:t>
                      </a:r>
                    </a:p>
                  </a:txBody>
                  <a:tcPr/>
                </a:tc>
                <a:extLst>
                  <a:ext uri="{0D108BD9-81ED-4DB2-BD59-A6C34878D82A}">
                    <a16:rowId xmlns:a16="http://schemas.microsoft.com/office/drawing/2014/main" val="3778659610"/>
                  </a:ext>
                </a:extLst>
              </a:tr>
              <a:tr h="569278">
                <a:tc>
                  <a:txBody>
                    <a:bodyPr/>
                    <a:lstStyle/>
                    <a:p>
                      <a:r>
                        <a:rPr lang="en-US" sz="1050" dirty="0"/>
                        <a:t>KNN</a:t>
                      </a:r>
                    </a:p>
                  </a:txBody>
                  <a:tcPr/>
                </a:tc>
                <a:tc>
                  <a:txBody>
                    <a:bodyPr/>
                    <a:lstStyle/>
                    <a:p>
                      <a:r>
                        <a:rPr lang="en-US" sz="1050" dirty="0" err="1"/>
                        <a:t>N_neighbors</a:t>
                      </a:r>
                      <a:r>
                        <a:rPr lang="en-US" sz="1050" dirty="0"/>
                        <a:t> = 5</a:t>
                      </a:r>
                      <a:br>
                        <a:rPr lang="en-US" sz="1050" dirty="0"/>
                      </a:br>
                      <a:endParaRPr lang="en-US" sz="1050" dirty="0"/>
                    </a:p>
                  </a:txBody>
                  <a:tcPr/>
                </a:tc>
                <a:tc>
                  <a:txBody>
                    <a:bodyPr/>
                    <a:lstStyle/>
                    <a:p>
                      <a:r>
                        <a:rPr lang="en-US" sz="1050" dirty="0"/>
                        <a:t>~ 62.2% </a:t>
                      </a:r>
                    </a:p>
                  </a:txBody>
                  <a:tcPr/>
                </a:tc>
                <a:tc>
                  <a:txBody>
                    <a:bodyPr/>
                    <a:lstStyle/>
                    <a:p>
                      <a:r>
                        <a:rPr lang="en-US" sz="1050" dirty="0"/>
                        <a:t>Not Submitted due to under performance</a:t>
                      </a:r>
                    </a:p>
                  </a:txBody>
                  <a:tcPr/>
                </a:tc>
                <a:extLst>
                  <a:ext uri="{0D108BD9-81ED-4DB2-BD59-A6C34878D82A}">
                    <a16:rowId xmlns:a16="http://schemas.microsoft.com/office/drawing/2014/main" val="2995678081"/>
                  </a:ext>
                </a:extLst>
              </a:tr>
              <a:tr h="569278">
                <a:tc>
                  <a:txBody>
                    <a:bodyPr/>
                    <a:lstStyle/>
                    <a:p>
                      <a:r>
                        <a:rPr lang="en-US" sz="1050" dirty="0"/>
                        <a:t>Naïve Bayes</a:t>
                      </a:r>
                    </a:p>
                  </a:txBody>
                  <a:tcPr/>
                </a:tc>
                <a:tc>
                  <a:txBody>
                    <a:bodyPr/>
                    <a:lstStyle/>
                    <a:p>
                      <a:endParaRPr lang="en-US" sz="1050" dirty="0"/>
                    </a:p>
                  </a:txBody>
                  <a:tcPr/>
                </a:tc>
                <a:tc>
                  <a:txBody>
                    <a:bodyPr/>
                    <a:lstStyle/>
                    <a:p>
                      <a:r>
                        <a:rPr lang="en-US" sz="1050" dirty="0"/>
                        <a:t>~ 58.1%</a:t>
                      </a:r>
                    </a:p>
                  </a:txBody>
                  <a:tcPr/>
                </a:tc>
                <a:tc>
                  <a:txBody>
                    <a:bodyPr/>
                    <a:lstStyle/>
                    <a:p>
                      <a:r>
                        <a:rPr lang="en-US" sz="1050" dirty="0"/>
                        <a:t>~ 57%</a:t>
                      </a:r>
                    </a:p>
                  </a:txBody>
                  <a:tcPr/>
                </a:tc>
                <a:extLst>
                  <a:ext uri="{0D108BD9-81ED-4DB2-BD59-A6C34878D82A}">
                    <a16:rowId xmlns:a16="http://schemas.microsoft.com/office/drawing/2014/main" val="1190298075"/>
                  </a:ext>
                </a:extLst>
              </a:tr>
              <a:tr h="569278">
                <a:tc>
                  <a:txBody>
                    <a:bodyPr/>
                    <a:lstStyle/>
                    <a:p>
                      <a:r>
                        <a:rPr lang="en-US" sz="1050" dirty="0" err="1"/>
                        <a:t>XGBoost</a:t>
                      </a:r>
                      <a:endParaRPr lang="en-US" sz="1050" dirty="0"/>
                    </a:p>
                  </a:txBody>
                  <a:tcPr/>
                </a:tc>
                <a:tc>
                  <a:txBody>
                    <a:bodyPr/>
                    <a:lstStyle/>
                    <a:p>
                      <a:r>
                        <a:rPr lang="en-US" sz="1050" dirty="0" err="1"/>
                        <a:t>eval_set</a:t>
                      </a:r>
                      <a:r>
                        <a:rPr lang="en-US" sz="1050" dirty="0"/>
                        <a:t>=[(</a:t>
                      </a:r>
                      <a:r>
                        <a:rPr lang="en-US" sz="1050" dirty="0" err="1"/>
                        <a:t>X_train,y_train</a:t>
                      </a:r>
                      <a:r>
                        <a:rPr lang="en-US" sz="1050" dirty="0"/>
                        <a:t>),(X_validate1,y_validate1)],</a:t>
                      </a:r>
                      <a:r>
                        <a:rPr lang="en-US" sz="1050" dirty="0" err="1"/>
                        <a:t>eval_metric</a:t>
                      </a:r>
                      <a:r>
                        <a:rPr lang="en-US" sz="1050" dirty="0"/>
                        <a:t>='</a:t>
                      </a:r>
                      <a:r>
                        <a:rPr lang="en-US" sz="1050" dirty="0" err="1"/>
                        <a:t>auc</a:t>
                      </a:r>
                      <a:r>
                        <a:rPr lang="en-US" sz="1050" dirty="0"/>
                        <a:t>',</a:t>
                      </a:r>
                      <a:r>
                        <a:rPr lang="en-US" sz="1050" dirty="0" err="1"/>
                        <a:t>early_stopping_rounds</a:t>
                      </a:r>
                      <a:r>
                        <a:rPr lang="en-US" sz="1050" dirty="0"/>
                        <a:t>=10 </a:t>
                      </a:r>
                    </a:p>
                  </a:txBody>
                  <a:tcPr/>
                </a:tc>
                <a:tc>
                  <a:txBody>
                    <a:bodyPr/>
                    <a:lstStyle/>
                    <a:p>
                      <a:r>
                        <a:rPr lang="en-US" sz="1050" dirty="0"/>
                        <a:t>~82%</a:t>
                      </a:r>
                    </a:p>
                  </a:txBody>
                  <a:tcPr/>
                </a:tc>
                <a:tc>
                  <a:txBody>
                    <a:bodyPr/>
                    <a:lstStyle/>
                    <a:p>
                      <a:r>
                        <a:rPr lang="en-US" sz="1050" dirty="0"/>
                        <a:t>~59%</a:t>
                      </a:r>
                    </a:p>
                  </a:txBody>
                  <a:tcPr/>
                </a:tc>
                <a:extLst>
                  <a:ext uri="{0D108BD9-81ED-4DB2-BD59-A6C34878D82A}">
                    <a16:rowId xmlns:a16="http://schemas.microsoft.com/office/drawing/2014/main" val="1972540154"/>
                  </a:ext>
                </a:extLst>
              </a:tr>
              <a:tr h="569278">
                <a:tc>
                  <a:txBody>
                    <a:bodyPr/>
                    <a:lstStyle/>
                    <a:p>
                      <a:r>
                        <a:rPr lang="en-US" sz="1050" dirty="0" err="1"/>
                        <a:t>RandomForestClassifier</a:t>
                      </a:r>
                      <a:endParaRPr lang="en-US" sz="1050" dirty="0"/>
                    </a:p>
                  </a:txBody>
                  <a:tcPr/>
                </a:tc>
                <a:tc>
                  <a:txBody>
                    <a:bodyPr/>
                    <a:lstStyle/>
                    <a:p>
                      <a:r>
                        <a:rPr lang="pt-BR" sz="1050" dirty="0"/>
                        <a:t>n_estimators=100,min_samples_leaf=0.1</a:t>
                      </a:r>
                      <a:endParaRPr lang="en-US" sz="1050" dirty="0"/>
                    </a:p>
                  </a:txBody>
                  <a:tcPr/>
                </a:tc>
                <a:tc>
                  <a:txBody>
                    <a:bodyPr/>
                    <a:lstStyle/>
                    <a:p>
                      <a:r>
                        <a:rPr lang="en-US" sz="1050" dirty="0"/>
                        <a:t>~80%</a:t>
                      </a:r>
                    </a:p>
                  </a:txBody>
                  <a:tcPr/>
                </a:tc>
                <a:tc>
                  <a:txBody>
                    <a:bodyPr/>
                    <a:lstStyle/>
                    <a:p>
                      <a:r>
                        <a:rPr lang="en-US" sz="1050" dirty="0"/>
                        <a:t>~60.10%</a:t>
                      </a:r>
                    </a:p>
                  </a:txBody>
                  <a:tcPr/>
                </a:tc>
                <a:extLst>
                  <a:ext uri="{0D108BD9-81ED-4DB2-BD59-A6C34878D82A}">
                    <a16:rowId xmlns:a16="http://schemas.microsoft.com/office/drawing/2014/main" val="913976449"/>
                  </a:ext>
                </a:extLst>
              </a:tr>
            </a:tbl>
          </a:graphicData>
        </a:graphic>
      </p:graphicFrame>
      <p:sp>
        <p:nvSpPr>
          <p:cNvPr id="5" name="Footer Placeholder 4">
            <a:extLst>
              <a:ext uri="{FF2B5EF4-FFF2-40B4-BE49-F238E27FC236}">
                <a16:creationId xmlns:a16="http://schemas.microsoft.com/office/drawing/2014/main" id="{5040204D-0F19-980D-D17B-83D619F05D01}"/>
              </a:ext>
            </a:extLst>
          </p:cNvPr>
          <p:cNvSpPr>
            <a:spLocks noGrp="1"/>
          </p:cNvSpPr>
          <p:nvPr>
            <p:ph type="ftr" sz="quarter" idx="3"/>
          </p:nvPr>
        </p:nvSpPr>
        <p:spPr/>
        <p:txBody>
          <a:bodyPr/>
          <a:lstStyle/>
          <a:p>
            <a:r>
              <a:rPr lang="en-US"/>
              <a:t>STAT 8456 – Machine Learning &amp; Data Mining</a:t>
            </a:r>
            <a:endParaRPr lang="en-US" dirty="0"/>
          </a:p>
        </p:txBody>
      </p:sp>
      <p:sp>
        <p:nvSpPr>
          <p:cNvPr id="7" name="TextBox 6">
            <a:extLst>
              <a:ext uri="{FF2B5EF4-FFF2-40B4-BE49-F238E27FC236}">
                <a16:creationId xmlns:a16="http://schemas.microsoft.com/office/drawing/2014/main" id="{BD076622-F562-D168-27AD-D241C3DBB48C}"/>
              </a:ext>
            </a:extLst>
          </p:cNvPr>
          <p:cNvSpPr txBox="1"/>
          <p:nvPr/>
        </p:nvSpPr>
        <p:spPr>
          <a:xfrm>
            <a:off x="1157835" y="1447801"/>
            <a:ext cx="9141865" cy="923330"/>
          </a:xfrm>
          <a:prstGeom prst="rect">
            <a:avLst/>
          </a:prstGeom>
          <a:noFill/>
        </p:spPr>
        <p:txBody>
          <a:bodyPr wrap="square" rtlCol="0">
            <a:spAutoFit/>
          </a:bodyPr>
          <a:lstStyle/>
          <a:p>
            <a:r>
              <a:rPr lang="en-US" dirty="0"/>
              <a:t>We have tried multiple models  with different feature combinations and validation strategies. Starting from a Logistic Regression Model , Naïve Bayes, KNN all the way up  to </a:t>
            </a:r>
            <a:r>
              <a:rPr lang="en-US" dirty="0" err="1"/>
              <a:t>XGBoost</a:t>
            </a:r>
            <a:r>
              <a:rPr lang="en-US" dirty="0"/>
              <a:t>. Out of the numerous attempts , we try to report a few:</a:t>
            </a:r>
          </a:p>
        </p:txBody>
      </p:sp>
    </p:spTree>
    <p:extLst>
      <p:ext uri="{BB962C8B-B14F-4D97-AF65-F5344CB8AC3E}">
        <p14:creationId xmlns:p14="http://schemas.microsoft.com/office/powerpoint/2010/main" val="99153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12DF5-4474-4FAA-00AC-CE5B0CF336A0}"/>
              </a:ext>
            </a:extLst>
          </p:cNvPr>
          <p:cNvSpPr>
            <a:spLocks noGrp="1"/>
          </p:cNvSpPr>
          <p:nvPr>
            <p:ph sz="half" idx="1"/>
          </p:nvPr>
        </p:nvSpPr>
        <p:spPr>
          <a:xfrm>
            <a:off x="838200" y="1825625"/>
            <a:ext cx="9944100" cy="3825875"/>
          </a:xfrm>
        </p:spPr>
        <p:txBody>
          <a:bodyPr/>
          <a:lstStyle/>
          <a:p>
            <a:pPr marL="457200" lvl="1" indent="0">
              <a:buNone/>
            </a:pPr>
            <a:r>
              <a:rPr lang="en-US" b="1" dirty="0"/>
              <a:t>Takeaway:</a:t>
            </a:r>
            <a:r>
              <a:rPr lang="en-US" dirty="0"/>
              <a:t> Hyperparameter tuning  is an Art</a:t>
            </a:r>
            <a:endParaRPr lang="en-US" dirty="0">
              <a:hlinkClick r:id="rId2"/>
            </a:endParaRPr>
          </a:p>
          <a:p>
            <a:pPr marL="457200" lvl="1" indent="0">
              <a:buNone/>
            </a:pPr>
            <a:endParaRPr lang="en-US" dirty="0">
              <a:hlinkClick r:id="rId2"/>
            </a:endParaRPr>
          </a:p>
          <a:p>
            <a:r>
              <a:rPr lang="en-US" dirty="0">
                <a:hlinkClick r:id="rId2"/>
              </a:rPr>
              <a:t>what-is-artistic-about-hyperparameter-tuning</a:t>
            </a:r>
            <a:endParaRPr lang="en-US" dirty="0"/>
          </a:p>
          <a:p>
            <a:r>
              <a:rPr lang="en-US" dirty="0">
                <a:hlinkClick r:id="rId3"/>
              </a:rPr>
              <a:t>the-fine-art-of-hyperparameter-tuning</a:t>
            </a:r>
            <a:endParaRPr lang="en-US" dirty="0"/>
          </a:p>
        </p:txBody>
      </p:sp>
      <p:sp>
        <p:nvSpPr>
          <p:cNvPr id="5" name="Footer Placeholder 4">
            <a:extLst>
              <a:ext uri="{FF2B5EF4-FFF2-40B4-BE49-F238E27FC236}">
                <a16:creationId xmlns:a16="http://schemas.microsoft.com/office/drawing/2014/main" id="{FBE0D52F-0A5C-C06A-4643-400EC881C6A9}"/>
              </a:ext>
            </a:extLst>
          </p:cNvPr>
          <p:cNvSpPr>
            <a:spLocks noGrp="1"/>
          </p:cNvSpPr>
          <p:nvPr>
            <p:ph type="ftr" sz="quarter" idx="3"/>
          </p:nvPr>
        </p:nvSpPr>
        <p:spPr/>
        <p:txBody>
          <a:bodyPr/>
          <a:lstStyle/>
          <a:p>
            <a:r>
              <a:rPr lang="en-US"/>
              <a:t>STAT 8456 – Machine Learning &amp; Data Mining</a:t>
            </a:r>
            <a:endParaRPr lang="en-US" dirty="0"/>
          </a:p>
        </p:txBody>
      </p:sp>
    </p:spTree>
    <p:extLst>
      <p:ext uri="{BB962C8B-B14F-4D97-AF65-F5344CB8AC3E}">
        <p14:creationId xmlns:p14="http://schemas.microsoft.com/office/powerpoint/2010/main" val="412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AC4EDE-1021-3B64-8F0F-C74304E7C90D}"/>
              </a:ext>
            </a:extLst>
          </p:cNvPr>
          <p:cNvSpPr>
            <a:spLocks noGrp="1"/>
          </p:cNvSpPr>
          <p:nvPr>
            <p:ph type="title"/>
          </p:nvPr>
        </p:nvSpPr>
        <p:spPr>
          <a:xfrm>
            <a:off x="838200" y="365125"/>
            <a:ext cx="10134600" cy="790575"/>
          </a:xfrm>
        </p:spPr>
        <p:txBody>
          <a:bodyPr/>
          <a:lstStyle/>
          <a:p>
            <a:r>
              <a:rPr lang="en-US" dirty="0"/>
              <a:t>Details about Data Set</a:t>
            </a:r>
          </a:p>
        </p:txBody>
      </p:sp>
      <p:sp>
        <p:nvSpPr>
          <p:cNvPr id="7" name="Content Placeholder 6">
            <a:extLst>
              <a:ext uri="{FF2B5EF4-FFF2-40B4-BE49-F238E27FC236}">
                <a16:creationId xmlns:a16="http://schemas.microsoft.com/office/drawing/2014/main" id="{FB2B0E25-93FA-95D9-33EB-3B24AD65E472}"/>
              </a:ext>
            </a:extLst>
          </p:cNvPr>
          <p:cNvSpPr>
            <a:spLocks noGrp="1"/>
          </p:cNvSpPr>
          <p:nvPr>
            <p:ph idx="1"/>
          </p:nvPr>
        </p:nvSpPr>
        <p:spPr>
          <a:xfrm>
            <a:off x="838200" y="1371599"/>
            <a:ext cx="5029200" cy="4539703"/>
          </a:xfrm>
          <a:ln>
            <a:solidFill>
              <a:schemeClr val="tx1"/>
            </a:solidFill>
          </a:ln>
        </p:spPr>
        <p:txBody>
          <a:bodyPr>
            <a:normAutofit fontScale="92500" lnSpcReduction="10000"/>
          </a:bodyPr>
          <a:lstStyle/>
          <a:p>
            <a:r>
              <a:rPr lang="en-US" sz="1600" b="1" dirty="0"/>
              <a:t>id</a:t>
            </a:r>
            <a:r>
              <a:rPr lang="en-US" sz="1600" dirty="0"/>
              <a:t>: </a:t>
            </a:r>
            <a:r>
              <a:rPr lang="en-US" sz="1500" dirty="0"/>
              <a:t>row ID</a:t>
            </a:r>
            <a:r>
              <a:rPr lang="en-US" sz="1700" dirty="0"/>
              <a:t>.</a:t>
            </a:r>
            <a:endParaRPr lang="en-US" sz="1500" dirty="0"/>
          </a:p>
          <a:p>
            <a:r>
              <a:rPr lang="en-US" sz="1600" b="1" dirty="0"/>
              <a:t>orderDate:</a:t>
            </a:r>
            <a:r>
              <a:rPr lang="en-US" sz="1600" dirty="0"/>
              <a:t> </a:t>
            </a:r>
            <a:r>
              <a:rPr lang="en-US" sz="1500" dirty="0"/>
              <a:t>Order date</a:t>
            </a:r>
            <a:endParaRPr lang="en-US" sz="1600" dirty="0"/>
          </a:p>
          <a:p>
            <a:r>
              <a:rPr lang="en-US" sz="1600" b="1" dirty="0"/>
              <a:t>deliveryDate</a:t>
            </a:r>
            <a:r>
              <a:rPr lang="en-US" sz="1500" b="1" dirty="0"/>
              <a:t>:</a:t>
            </a:r>
            <a:r>
              <a:rPr lang="en-US" sz="1500" dirty="0"/>
              <a:t> Delivery date (with NA).</a:t>
            </a:r>
            <a:endParaRPr lang="en-US" sz="1600" dirty="0"/>
          </a:p>
          <a:p>
            <a:r>
              <a:rPr lang="en-US" sz="1600" b="1" dirty="0"/>
              <a:t>itemID</a:t>
            </a:r>
            <a:r>
              <a:rPr lang="en-US" sz="1500" b="1" dirty="0"/>
              <a:t>:</a:t>
            </a:r>
            <a:r>
              <a:rPr lang="en-US" sz="1500" dirty="0"/>
              <a:t> Item ID</a:t>
            </a:r>
            <a:endParaRPr lang="en-US" sz="1600" dirty="0"/>
          </a:p>
          <a:p>
            <a:r>
              <a:rPr lang="en-US" sz="1600" b="1" dirty="0"/>
              <a:t>size:</a:t>
            </a:r>
            <a:r>
              <a:rPr lang="en-US" sz="1600" dirty="0"/>
              <a:t> Size of the item</a:t>
            </a:r>
          </a:p>
          <a:p>
            <a:r>
              <a:rPr lang="en-US" sz="1600" b="1" dirty="0"/>
              <a:t>color:</a:t>
            </a:r>
            <a:r>
              <a:rPr lang="en-US" sz="1600" dirty="0"/>
              <a:t> </a:t>
            </a:r>
            <a:r>
              <a:rPr lang="en-US" sz="1500" dirty="0"/>
              <a:t>Color of the time (with NA)..</a:t>
            </a:r>
          </a:p>
          <a:p>
            <a:r>
              <a:rPr lang="en-US" sz="1600" b="1" dirty="0"/>
              <a:t>manufacturerID:</a:t>
            </a:r>
            <a:r>
              <a:rPr lang="en-US" sz="1600" dirty="0"/>
              <a:t> Manufacturer ID</a:t>
            </a:r>
          </a:p>
          <a:p>
            <a:r>
              <a:rPr lang="en-US" sz="1600" b="1" dirty="0"/>
              <a:t>price</a:t>
            </a:r>
            <a:r>
              <a:rPr lang="en-US" sz="1500" b="1" dirty="0"/>
              <a:t>:</a:t>
            </a:r>
            <a:r>
              <a:rPr lang="en-US" sz="1500" dirty="0"/>
              <a:t> Price of the item</a:t>
            </a:r>
            <a:endParaRPr lang="en-US" sz="1600" dirty="0"/>
          </a:p>
          <a:p>
            <a:r>
              <a:rPr lang="en-US" sz="1600" b="1" dirty="0"/>
              <a:t>customerID:</a:t>
            </a:r>
            <a:r>
              <a:rPr lang="en-US" sz="1600" dirty="0"/>
              <a:t> </a:t>
            </a:r>
            <a:r>
              <a:rPr lang="en-US" sz="1500" dirty="0"/>
              <a:t>Customer ID</a:t>
            </a:r>
            <a:endParaRPr lang="en-US" sz="1600" dirty="0"/>
          </a:p>
          <a:p>
            <a:r>
              <a:rPr lang="en-US" sz="1600" b="1" dirty="0"/>
              <a:t>salutation:</a:t>
            </a:r>
            <a:r>
              <a:rPr lang="en-US" sz="1600" dirty="0"/>
              <a:t> Salutation of the customer</a:t>
            </a:r>
          </a:p>
          <a:p>
            <a:r>
              <a:rPr lang="en-US" sz="1600" b="1" dirty="0"/>
              <a:t>dateOfBirth:</a:t>
            </a:r>
            <a:r>
              <a:rPr lang="en-US" sz="1600" dirty="0"/>
              <a:t> </a:t>
            </a:r>
            <a:r>
              <a:rPr lang="en-US" sz="1500" dirty="0"/>
              <a:t>Customer’s date of birth. (with NA).</a:t>
            </a:r>
            <a:endParaRPr lang="en-US" sz="1600" dirty="0"/>
          </a:p>
          <a:p>
            <a:r>
              <a:rPr lang="en-US" sz="1600" b="1" dirty="0"/>
              <a:t>state:</a:t>
            </a:r>
            <a:r>
              <a:rPr lang="en-US" sz="1600" dirty="0"/>
              <a:t> Federal state of the customer</a:t>
            </a:r>
          </a:p>
          <a:p>
            <a:r>
              <a:rPr lang="en-US" sz="1600" b="1" dirty="0"/>
              <a:t>creationDate:</a:t>
            </a:r>
            <a:r>
              <a:rPr lang="en-US" sz="1600" dirty="0"/>
              <a:t> Date of customer’s account creation</a:t>
            </a:r>
          </a:p>
          <a:p>
            <a:r>
              <a:rPr lang="en-US" sz="1600" b="1" i="1" dirty="0"/>
              <a:t>return:</a:t>
            </a:r>
            <a:r>
              <a:rPr lang="en-US" sz="1600" i="1" dirty="0"/>
              <a:t> If the item is returned or not. 1: yes. 0: no</a:t>
            </a:r>
            <a:endParaRPr lang="en-US" sz="1100" i="1" dirty="0"/>
          </a:p>
        </p:txBody>
      </p:sp>
      <p:sp>
        <p:nvSpPr>
          <p:cNvPr id="5" name="Footer Placeholder 4">
            <a:extLst>
              <a:ext uri="{FF2B5EF4-FFF2-40B4-BE49-F238E27FC236}">
                <a16:creationId xmlns:a16="http://schemas.microsoft.com/office/drawing/2014/main" id="{A669FF97-3825-0718-8F47-99D06931C7B9}"/>
              </a:ext>
            </a:extLst>
          </p:cNvPr>
          <p:cNvSpPr>
            <a:spLocks noGrp="1"/>
          </p:cNvSpPr>
          <p:nvPr>
            <p:ph type="ftr" sz="quarter" idx="3"/>
          </p:nvPr>
        </p:nvSpPr>
        <p:spPr/>
        <p:txBody>
          <a:bodyPr/>
          <a:lstStyle/>
          <a:p>
            <a:r>
              <a:rPr lang="en-US"/>
              <a:t>STAT 8456 – Machine Learning &amp; Data Mining</a:t>
            </a:r>
            <a:endParaRPr lang="en-US" dirty="0"/>
          </a:p>
        </p:txBody>
      </p:sp>
      <p:sp>
        <p:nvSpPr>
          <p:cNvPr id="2" name="TextBox 1">
            <a:extLst>
              <a:ext uri="{FF2B5EF4-FFF2-40B4-BE49-F238E27FC236}">
                <a16:creationId xmlns:a16="http://schemas.microsoft.com/office/drawing/2014/main" id="{8F92FC0A-392B-9A44-B8E8-FFC38BEFA5CE}"/>
              </a:ext>
            </a:extLst>
          </p:cNvPr>
          <p:cNvSpPr txBox="1"/>
          <p:nvPr/>
        </p:nvSpPr>
        <p:spPr>
          <a:xfrm>
            <a:off x="6096000" y="1371599"/>
            <a:ext cx="4876800" cy="453970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700" dirty="0"/>
              <a:t>Only </a:t>
            </a:r>
            <a:r>
              <a:rPr lang="en-US" sz="1700" b="1" dirty="0"/>
              <a:t>~21.90%</a:t>
            </a:r>
            <a:r>
              <a:rPr lang="en-US" sz="1700" dirty="0"/>
              <a:t> of the train data Customers are present in test</a:t>
            </a:r>
            <a:br>
              <a:rPr lang="en-US" sz="1700" dirty="0"/>
            </a:br>
            <a:endParaRPr lang="en-US" sz="1700" dirty="0"/>
          </a:p>
          <a:p>
            <a:pPr marL="285750" indent="-285750">
              <a:buFont typeface="Arial" panose="020B0604020202020204" pitchFamily="34" charset="0"/>
              <a:buChar char="•"/>
            </a:pPr>
            <a:r>
              <a:rPr lang="en-US" sz="1700" b="1" dirty="0"/>
              <a:t>~57%</a:t>
            </a:r>
            <a:r>
              <a:rPr lang="en-US" sz="1700" dirty="0"/>
              <a:t> Customers in the test set are unseen</a:t>
            </a:r>
          </a:p>
          <a:p>
            <a:endParaRPr lang="en-US" sz="1700" dirty="0"/>
          </a:p>
          <a:p>
            <a:pPr marL="285750" indent="-285750">
              <a:buFont typeface="Arial" panose="020B0604020202020204" pitchFamily="34" charset="0"/>
              <a:buChar char="•"/>
            </a:pPr>
            <a:r>
              <a:rPr lang="en-US" sz="1700" dirty="0"/>
              <a:t>Average Order per Customer </a:t>
            </a:r>
            <a:r>
              <a:rPr lang="en-US" sz="1700" b="1" dirty="0"/>
              <a:t>~ 6</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b="1" dirty="0"/>
              <a:t>~ 3%</a:t>
            </a:r>
            <a:r>
              <a:rPr lang="en-US" sz="1700" dirty="0"/>
              <a:t> of Manufacturer Item Ids were new in the test set.</a:t>
            </a:r>
          </a:p>
          <a:p>
            <a:endParaRPr lang="en-US" sz="1700" dirty="0"/>
          </a:p>
          <a:p>
            <a:pPr marL="285750" indent="-285750">
              <a:buFont typeface="Arial" panose="020B0604020202020204" pitchFamily="34" charset="0"/>
              <a:buChar char="•"/>
            </a:pPr>
            <a:r>
              <a:rPr lang="en-US" sz="1700" b="1" dirty="0"/>
              <a:t>~13% </a:t>
            </a:r>
            <a:r>
              <a:rPr lang="en-US" sz="1700" dirty="0"/>
              <a:t>of the Customers in training have 100% return rates, </a:t>
            </a:r>
            <a:r>
              <a:rPr lang="en-US" sz="1700" b="1" dirty="0"/>
              <a:t>~29%</a:t>
            </a:r>
            <a:r>
              <a:rPr lang="en-US" sz="1700" dirty="0"/>
              <a:t> have a 0 return.</a:t>
            </a:r>
          </a:p>
          <a:p>
            <a:endParaRPr lang="en-US" sz="1700" dirty="0"/>
          </a:p>
          <a:p>
            <a:pPr marL="285750" indent="-285750">
              <a:buFont typeface="Arial" panose="020B0604020202020204" pitchFamily="34" charset="0"/>
              <a:buChar char="•"/>
            </a:pPr>
            <a:r>
              <a:rPr lang="en-US" sz="1700" dirty="0"/>
              <a:t>Event Rate in training data </a:t>
            </a:r>
            <a:r>
              <a:rPr lang="en-US" sz="1700" b="1" dirty="0"/>
              <a:t>~ 48.33%</a:t>
            </a:r>
          </a:p>
          <a:p>
            <a:endParaRPr lang="en-US" sz="1700" b="1" dirty="0"/>
          </a:p>
          <a:p>
            <a:pPr marL="285750" indent="-285750">
              <a:buFont typeface="Arial" panose="020B0604020202020204" pitchFamily="34" charset="0"/>
              <a:buChar char="•"/>
            </a:pPr>
            <a:r>
              <a:rPr lang="en-US" sz="1700" dirty="0"/>
              <a:t>Return Rate </a:t>
            </a:r>
            <a:r>
              <a:rPr lang="en-US" sz="1700" b="1" dirty="0"/>
              <a:t>~ 54% Company , ~ 47% Mrs.</a:t>
            </a:r>
          </a:p>
          <a:p>
            <a:r>
              <a:rPr lang="en-US" sz="1700" dirty="0"/>
              <a:t> </a:t>
            </a:r>
          </a:p>
        </p:txBody>
      </p:sp>
    </p:spTree>
    <p:extLst>
      <p:ext uri="{BB962C8B-B14F-4D97-AF65-F5344CB8AC3E}">
        <p14:creationId xmlns:p14="http://schemas.microsoft.com/office/powerpoint/2010/main" val="234130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7B1D-CDB5-4315-66E3-B57EE2600FE9}"/>
              </a:ext>
            </a:extLst>
          </p:cNvPr>
          <p:cNvSpPr>
            <a:spLocks noGrp="1"/>
          </p:cNvSpPr>
          <p:nvPr>
            <p:ph type="title"/>
          </p:nvPr>
        </p:nvSpPr>
        <p:spPr>
          <a:xfrm>
            <a:off x="838200" y="327025"/>
            <a:ext cx="10515600" cy="1325563"/>
          </a:xfrm>
        </p:spPr>
        <p:txBody>
          <a:bodyPr/>
          <a:lstStyle/>
          <a:p>
            <a:r>
              <a:rPr lang="en-US" i="1" dirty="0"/>
              <a:t>Data Cleaning Strategy</a:t>
            </a:r>
          </a:p>
        </p:txBody>
      </p:sp>
      <p:sp>
        <p:nvSpPr>
          <p:cNvPr id="3" name="Content Placeholder 2">
            <a:extLst>
              <a:ext uri="{FF2B5EF4-FFF2-40B4-BE49-F238E27FC236}">
                <a16:creationId xmlns:a16="http://schemas.microsoft.com/office/drawing/2014/main" id="{D9699595-936A-ECAF-3142-8AC5313187B8}"/>
              </a:ext>
            </a:extLst>
          </p:cNvPr>
          <p:cNvSpPr>
            <a:spLocks noGrp="1"/>
          </p:cNvSpPr>
          <p:nvPr>
            <p:ph sz="half" idx="1"/>
          </p:nvPr>
        </p:nvSpPr>
        <p:spPr>
          <a:xfrm>
            <a:off x="838200" y="1752044"/>
            <a:ext cx="5016500" cy="4166156"/>
          </a:xfrm>
          <a:ln>
            <a:solidFill>
              <a:schemeClr val="tx1"/>
            </a:solidFill>
          </a:ln>
        </p:spPr>
        <p:txBody>
          <a:bodyPr>
            <a:normAutofit fontScale="85000" lnSpcReduction="20000"/>
          </a:bodyPr>
          <a:lstStyle/>
          <a:p>
            <a:r>
              <a:rPr lang="en-US" sz="2000" b="1" dirty="0"/>
              <a:t>All dates converted to datetime </a:t>
            </a:r>
            <a:r>
              <a:rPr lang="en-US" sz="2000" b="1" dirty="0" err="1"/>
              <a:t>dtypes</a:t>
            </a:r>
            <a:endParaRPr lang="en-US" sz="2000" b="1" dirty="0"/>
          </a:p>
          <a:p>
            <a:r>
              <a:rPr lang="en-US" sz="2000" b="1" dirty="0"/>
              <a:t>Orders placed in December were dropped</a:t>
            </a:r>
          </a:p>
          <a:p>
            <a:pPr lvl="1"/>
            <a:r>
              <a:rPr lang="en-US" sz="1600" dirty="0"/>
              <a:t>Customers more likely to return items ordered around holidays.</a:t>
            </a:r>
            <a:br>
              <a:rPr lang="en-US" sz="1600" dirty="0"/>
            </a:br>
            <a:endParaRPr lang="en-US" sz="1600" dirty="0"/>
          </a:p>
          <a:p>
            <a:pPr lvl="1"/>
            <a:r>
              <a:rPr lang="en-US" sz="1600" dirty="0"/>
              <a:t>Led to slight increase in model performance.</a:t>
            </a:r>
          </a:p>
          <a:p>
            <a:r>
              <a:rPr lang="en-US" sz="2000" b="1" dirty="0"/>
              <a:t>Size column</a:t>
            </a:r>
          </a:p>
          <a:p>
            <a:pPr lvl="1">
              <a:lnSpc>
                <a:spcPct val="120000"/>
              </a:lnSpc>
            </a:pPr>
            <a:r>
              <a:rPr lang="en-US" sz="1700" dirty="0"/>
              <a:t>Letter designations were replaced with numbers based on general guidance of which letter sizes equated to which numbers.</a:t>
            </a:r>
          </a:p>
          <a:p>
            <a:pPr lvl="1">
              <a:lnSpc>
                <a:spcPct val="120000"/>
              </a:lnSpc>
            </a:pPr>
            <a:r>
              <a:rPr lang="en-US" sz="1700" dirty="0"/>
              <a:t>If the salutation was Mr. it was replaced with the lower corresponding men’s size. Likewise, if the salutation was Mrs.</a:t>
            </a:r>
          </a:p>
          <a:p>
            <a:pPr lvl="1">
              <a:lnSpc>
                <a:spcPct val="120000"/>
              </a:lnSpc>
            </a:pPr>
            <a:r>
              <a:rPr lang="en-US" sz="1700" dirty="0"/>
              <a:t>+ Signs were removed</a:t>
            </a:r>
          </a:p>
          <a:p>
            <a:pPr lvl="1">
              <a:lnSpc>
                <a:spcPct val="120000"/>
              </a:lnSpc>
            </a:pPr>
            <a:r>
              <a:rPr lang="en-US" sz="1700" dirty="0"/>
              <a:t>Sizes with four digits – Last two digits were dropped. So, 3436 became 34.</a:t>
            </a:r>
          </a:p>
          <a:p>
            <a:pPr lvl="1">
              <a:lnSpc>
                <a:spcPct val="120000"/>
              </a:lnSpc>
            </a:pPr>
            <a:r>
              <a:rPr lang="en-US" sz="1700" dirty="0"/>
              <a:t>Any salutations not Mr. or Mrs. became 99999</a:t>
            </a:r>
          </a:p>
          <a:p>
            <a:endParaRPr lang="en-US" sz="2000" dirty="0"/>
          </a:p>
          <a:p>
            <a:endParaRPr lang="en-US" dirty="0"/>
          </a:p>
        </p:txBody>
      </p:sp>
      <p:sp>
        <p:nvSpPr>
          <p:cNvPr id="5" name="Footer Placeholder 4">
            <a:extLst>
              <a:ext uri="{FF2B5EF4-FFF2-40B4-BE49-F238E27FC236}">
                <a16:creationId xmlns:a16="http://schemas.microsoft.com/office/drawing/2014/main" id="{85DE28C3-5B8A-3F3E-929B-3409D01A79DF}"/>
              </a:ext>
            </a:extLst>
          </p:cNvPr>
          <p:cNvSpPr>
            <a:spLocks noGrp="1"/>
          </p:cNvSpPr>
          <p:nvPr>
            <p:ph type="ftr" sz="quarter" idx="3"/>
          </p:nvPr>
        </p:nvSpPr>
        <p:spPr/>
        <p:txBody>
          <a:bodyPr/>
          <a:lstStyle/>
          <a:p>
            <a:r>
              <a:rPr lang="en-US"/>
              <a:t>STAT 8456 – Machine Learning &amp; Data Mining</a:t>
            </a:r>
            <a:endParaRPr lang="en-US" dirty="0"/>
          </a:p>
        </p:txBody>
      </p:sp>
      <p:pic>
        <p:nvPicPr>
          <p:cNvPr id="7" name="Picture 6">
            <a:extLst>
              <a:ext uri="{FF2B5EF4-FFF2-40B4-BE49-F238E27FC236}">
                <a16:creationId xmlns:a16="http://schemas.microsoft.com/office/drawing/2014/main" id="{0DA6AA22-79F7-9974-1890-6228517BF463}"/>
              </a:ext>
            </a:extLst>
          </p:cNvPr>
          <p:cNvPicPr>
            <a:picLocks noChangeAspect="1"/>
          </p:cNvPicPr>
          <p:nvPr/>
        </p:nvPicPr>
        <p:blipFill>
          <a:blip r:embed="rId3"/>
          <a:stretch>
            <a:fillRect/>
          </a:stretch>
        </p:blipFill>
        <p:spPr>
          <a:xfrm>
            <a:off x="6095999" y="1763695"/>
            <a:ext cx="5583957" cy="1857953"/>
          </a:xfrm>
          <a:prstGeom prst="rect">
            <a:avLst/>
          </a:prstGeom>
          <a:ln>
            <a:solidFill>
              <a:schemeClr val="tx1"/>
            </a:solidFill>
          </a:ln>
        </p:spPr>
      </p:pic>
      <p:sp>
        <p:nvSpPr>
          <p:cNvPr id="4" name="TextBox 3">
            <a:extLst>
              <a:ext uri="{FF2B5EF4-FFF2-40B4-BE49-F238E27FC236}">
                <a16:creationId xmlns:a16="http://schemas.microsoft.com/office/drawing/2014/main" id="{1A4D4F43-B945-C677-6B81-6D27A5D2C0E9}"/>
              </a:ext>
            </a:extLst>
          </p:cNvPr>
          <p:cNvSpPr txBox="1"/>
          <p:nvPr/>
        </p:nvSpPr>
        <p:spPr>
          <a:xfrm>
            <a:off x="838200" y="1341543"/>
            <a:ext cx="2106065" cy="369332"/>
          </a:xfrm>
          <a:prstGeom prst="rect">
            <a:avLst/>
          </a:prstGeom>
          <a:noFill/>
        </p:spPr>
        <p:txBody>
          <a:bodyPr wrap="square" rtlCol="0">
            <a:spAutoFit/>
          </a:bodyPr>
          <a:lstStyle/>
          <a:p>
            <a:r>
              <a:rPr lang="en-US" b="1" dirty="0"/>
              <a:t>Zach</a:t>
            </a:r>
          </a:p>
        </p:txBody>
      </p:sp>
      <p:sp>
        <p:nvSpPr>
          <p:cNvPr id="6" name="TextBox 5">
            <a:extLst>
              <a:ext uri="{FF2B5EF4-FFF2-40B4-BE49-F238E27FC236}">
                <a16:creationId xmlns:a16="http://schemas.microsoft.com/office/drawing/2014/main" id="{EE423A73-F4B7-84D3-9267-7AA2C11D3931}"/>
              </a:ext>
            </a:extLst>
          </p:cNvPr>
          <p:cNvSpPr txBox="1"/>
          <p:nvPr/>
        </p:nvSpPr>
        <p:spPr>
          <a:xfrm>
            <a:off x="6096000" y="3772963"/>
            <a:ext cx="2106065" cy="369332"/>
          </a:xfrm>
          <a:prstGeom prst="rect">
            <a:avLst/>
          </a:prstGeom>
          <a:noFill/>
        </p:spPr>
        <p:txBody>
          <a:bodyPr wrap="square" rtlCol="0">
            <a:spAutoFit/>
          </a:bodyPr>
          <a:lstStyle/>
          <a:p>
            <a:r>
              <a:rPr lang="en-US" b="1" dirty="0"/>
              <a:t>Riddhi</a:t>
            </a:r>
          </a:p>
        </p:txBody>
      </p:sp>
      <p:sp>
        <p:nvSpPr>
          <p:cNvPr id="8" name="TextBox 7">
            <a:extLst>
              <a:ext uri="{FF2B5EF4-FFF2-40B4-BE49-F238E27FC236}">
                <a16:creationId xmlns:a16="http://schemas.microsoft.com/office/drawing/2014/main" id="{DA541529-9CBF-FB9F-B731-80BE6E81C202}"/>
              </a:ext>
            </a:extLst>
          </p:cNvPr>
          <p:cNvSpPr txBox="1"/>
          <p:nvPr/>
        </p:nvSpPr>
        <p:spPr>
          <a:xfrm>
            <a:off x="6131964" y="4286984"/>
            <a:ext cx="5583957"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1400" dirty="0"/>
              <a:t>Did not drop December Orders</a:t>
            </a:r>
          </a:p>
          <a:p>
            <a:pPr marL="342900" indent="-342900">
              <a:buFont typeface="Arial" panose="020B0604020202020204" pitchFamily="34" charset="0"/>
              <a:buChar char="•"/>
            </a:pPr>
            <a:r>
              <a:rPr lang="en-US" sz="1400" dirty="0"/>
              <a:t>Removal of White Spaces, Special Characters like ‘+’ and converting to lower cases for categorical variables like color, size, salutation and state</a:t>
            </a:r>
          </a:p>
          <a:p>
            <a:pPr marL="342900" indent="-342900">
              <a:buFont typeface="Arial" panose="020B0604020202020204" pitchFamily="34" charset="0"/>
              <a:buChar char="•"/>
            </a:pPr>
            <a:r>
              <a:rPr lang="en-US" sz="1400" dirty="0"/>
              <a:t>Noting '1990-12-31’ date in delivery date, and missing values in the birth dates but no direct drop/ replacement taken here.</a:t>
            </a:r>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85560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B70F-BF9E-8D3E-4739-157797CDD4C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B7ECA31-AD7A-E7E0-8AFE-CEB36973CF7E}"/>
              </a:ext>
            </a:extLst>
          </p:cNvPr>
          <p:cNvSpPr>
            <a:spLocks noGrp="1"/>
          </p:cNvSpPr>
          <p:nvPr>
            <p:ph sz="half" idx="1"/>
          </p:nvPr>
        </p:nvSpPr>
        <p:spPr>
          <a:xfrm>
            <a:off x="838200" y="1825625"/>
            <a:ext cx="10657114" cy="3976364"/>
          </a:xfrm>
        </p:spPr>
        <p:txBody>
          <a:bodyPr>
            <a:normAutofit/>
          </a:bodyPr>
          <a:lstStyle/>
          <a:p>
            <a:r>
              <a:rPr lang="en-US" dirty="0"/>
              <a:t>Checking for Null Values</a:t>
            </a:r>
          </a:p>
        </p:txBody>
      </p:sp>
      <p:sp>
        <p:nvSpPr>
          <p:cNvPr id="5" name="Footer Placeholder 4">
            <a:extLst>
              <a:ext uri="{FF2B5EF4-FFF2-40B4-BE49-F238E27FC236}">
                <a16:creationId xmlns:a16="http://schemas.microsoft.com/office/drawing/2014/main" id="{2F2E8F20-65CE-B02C-0189-70F5945FB3B6}"/>
              </a:ext>
            </a:extLst>
          </p:cNvPr>
          <p:cNvSpPr>
            <a:spLocks noGrp="1"/>
          </p:cNvSpPr>
          <p:nvPr>
            <p:ph type="ftr" sz="quarter" idx="3"/>
          </p:nvPr>
        </p:nvSpPr>
        <p:spPr/>
        <p:txBody>
          <a:bodyPr/>
          <a:lstStyle/>
          <a:p>
            <a:r>
              <a:rPr lang="en-US"/>
              <a:t>STAT 8456 – Machine Learning &amp; Data Mining</a:t>
            </a:r>
            <a:endParaRPr lang="en-US" dirty="0"/>
          </a:p>
        </p:txBody>
      </p:sp>
      <p:graphicFrame>
        <p:nvGraphicFramePr>
          <p:cNvPr id="10" name="Table 9">
            <a:extLst>
              <a:ext uri="{FF2B5EF4-FFF2-40B4-BE49-F238E27FC236}">
                <a16:creationId xmlns:a16="http://schemas.microsoft.com/office/drawing/2014/main" id="{D594AD27-AE6C-D716-952F-B03AFBCC96EA}"/>
              </a:ext>
            </a:extLst>
          </p:cNvPr>
          <p:cNvGraphicFramePr>
            <a:graphicFrameLocks noGrp="1"/>
          </p:cNvGraphicFramePr>
          <p:nvPr>
            <p:extLst>
              <p:ext uri="{D42A27DB-BD31-4B8C-83A1-F6EECF244321}">
                <p14:modId xmlns:p14="http://schemas.microsoft.com/office/powerpoint/2010/main" val="60054849"/>
              </p:ext>
            </p:extLst>
          </p:nvPr>
        </p:nvGraphicFramePr>
        <p:xfrm>
          <a:off x="1157834" y="2387713"/>
          <a:ext cx="4938165" cy="3607032"/>
        </p:xfrm>
        <a:graphic>
          <a:graphicData uri="http://schemas.openxmlformats.org/drawingml/2006/table">
            <a:tbl>
              <a:tblPr>
                <a:tableStyleId>{5C22544A-7EE6-4342-B048-85BDC9FD1C3A}</a:tableStyleId>
              </a:tblPr>
              <a:tblGrid>
                <a:gridCol w="3056960">
                  <a:extLst>
                    <a:ext uri="{9D8B030D-6E8A-4147-A177-3AD203B41FA5}">
                      <a16:colId xmlns:a16="http://schemas.microsoft.com/office/drawing/2014/main" val="3513154517"/>
                    </a:ext>
                  </a:extLst>
                </a:gridCol>
                <a:gridCol w="1881205">
                  <a:extLst>
                    <a:ext uri="{9D8B030D-6E8A-4147-A177-3AD203B41FA5}">
                      <a16:colId xmlns:a16="http://schemas.microsoft.com/office/drawing/2014/main" val="2228102012"/>
                    </a:ext>
                  </a:extLst>
                </a:gridCol>
              </a:tblGrid>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orderDate</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787690103"/>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deliveryDate</a:t>
                      </a:r>
                    </a:p>
                  </a:txBody>
                  <a:tcPr marL="9525" marR="9525" marT="9525" marB="0" anchor="b"/>
                </a:tc>
                <a:tc>
                  <a:txBody>
                    <a:bodyPr/>
                    <a:lstStyle/>
                    <a:p>
                      <a:pPr algn="r" fontAlgn="b"/>
                      <a:r>
                        <a:rPr lang="en-US" sz="1600" u="none" strike="noStrike" dirty="0">
                          <a:effectLst/>
                          <a:latin typeface="+mn-lt"/>
                        </a:rPr>
                        <a:t>16246</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23676584"/>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itemID</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17364024"/>
                  </a:ext>
                </a:extLst>
              </a:tr>
              <a:tr h="301296">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size</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23542120"/>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color</a:t>
                      </a:r>
                    </a:p>
                  </a:txBody>
                  <a:tcPr marL="9525" marR="9525" marT="9525" marB="0" anchor="b"/>
                </a:tc>
                <a:tc>
                  <a:txBody>
                    <a:bodyPr/>
                    <a:lstStyle/>
                    <a:p>
                      <a:pPr algn="r" fontAlgn="b"/>
                      <a:r>
                        <a:rPr lang="en-US" sz="1600" u="none" strike="noStrike" dirty="0">
                          <a:effectLst/>
                          <a:latin typeface="+mn-lt"/>
                        </a:rPr>
                        <a:t>88</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381269564"/>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manufacturerID</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23713433"/>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price</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937372036"/>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customerID</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19903860"/>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salutation</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76047091"/>
                  </a:ext>
                </a:extLst>
              </a:tr>
              <a:tr h="275478">
                <a:tc>
                  <a:txBody>
                    <a:bodyPr/>
                    <a:lstStyle/>
                    <a:p>
                      <a:pPr algn="l" fontAlgn="b">
                        <a:buClr>
                          <a:srgbClr val="000000"/>
                        </a:buClr>
                        <a:buSzPts val="1100"/>
                        <a:buFont typeface="Calibri" panose="020F0502020204030204" pitchFamily="34" charset="0"/>
                        <a:buNone/>
                      </a:pPr>
                      <a:r>
                        <a:rPr lang="en-US" sz="1600" b="0" i="0" u="none" strike="noStrike" dirty="0" err="1">
                          <a:solidFill>
                            <a:srgbClr val="000000"/>
                          </a:solidFill>
                          <a:effectLst/>
                          <a:latin typeface="+mn-lt"/>
                        </a:rPr>
                        <a:t>dateofBirth</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u="none" strike="noStrike" dirty="0">
                          <a:effectLst/>
                          <a:latin typeface="+mn-lt"/>
                        </a:rPr>
                        <a:t>23178</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264328699"/>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state</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780231456"/>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creationDate</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75860067"/>
                  </a:ext>
                </a:extLst>
              </a:tr>
              <a:tr h="275478">
                <a:tc>
                  <a:txBody>
                    <a:bodyPr/>
                    <a:lstStyle/>
                    <a:p>
                      <a:pPr algn="l" fontAlgn="b">
                        <a:buClr>
                          <a:srgbClr val="000000"/>
                        </a:buClr>
                        <a:buSzPts val="1100"/>
                        <a:buFont typeface="Calibri" panose="020F0502020204030204" pitchFamily="34" charset="0"/>
                        <a:buNone/>
                      </a:pPr>
                      <a:r>
                        <a:rPr lang="en-US" sz="1600" b="0" i="0" u="none" strike="noStrike" dirty="0">
                          <a:solidFill>
                            <a:srgbClr val="000000"/>
                          </a:solidFill>
                          <a:effectLst/>
                          <a:latin typeface="+mn-lt"/>
                        </a:rPr>
                        <a:t>return</a:t>
                      </a:r>
                    </a:p>
                  </a:txBody>
                  <a:tcPr marL="9525" marR="9525" marT="9525" marB="0" anchor="b"/>
                </a:tc>
                <a:tc>
                  <a:txBody>
                    <a:bodyPr/>
                    <a:lstStyle/>
                    <a:p>
                      <a:pPr algn="r" fontAlgn="b"/>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60574853"/>
                  </a:ext>
                </a:extLst>
              </a:tr>
            </a:tbl>
          </a:graphicData>
        </a:graphic>
      </p:graphicFrame>
      <p:sp>
        <p:nvSpPr>
          <p:cNvPr id="11" name="Content Placeholder 3">
            <a:extLst>
              <a:ext uri="{FF2B5EF4-FFF2-40B4-BE49-F238E27FC236}">
                <a16:creationId xmlns:a16="http://schemas.microsoft.com/office/drawing/2014/main" id="{C6EB9316-4DB4-7A29-470A-4CAA9AF8C64E}"/>
              </a:ext>
            </a:extLst>
          </p:cNvPr>
          <p:cNvSpPr>
            <a:spLocks noGrp="1"/>
          </p:cNvSpPr>
          <p:nvPr>
            <p:ph sz="half" idx="2"/>
          </p:nvPr>
        </p:nvSpPr>
        <p:spPr>
          <a:xfrm>
            <a:off x="6531429" y="2387712"/>
            <a:ext cx="4502737" cy="1678683"/>
          </a:xfrm>
          <a:ln>
            <a:solidFill>
              <a:schemeClr val="tx1"/>
            </a:solidFill>
          </a:ln>
        </p:spPr>
        <p:txBody>
          <a:bodyPr>
            <a:normAutofit fontScale="85000" lnSpcReduction="20000"/>
          </a:bodyPr>
          <a:lstStyle/>
          <a:p>
            <a:r>
              <a:rPr lang="en-US" sz="2400" dirty="0"/>
              <a:t>Null values in deliveryDate and </a:t>
            </a:r>
            <a:r>
              <a:rPr lang="en-US" sz="2400" dirty="0" err="1"/>
              <a:t>dateofBirth</a:t>
            </a:r>
            <a:r>
              <a:rPr lang="en-US" sz="2400" dirty="0"/>
              <a:t> were replaced with the mean/ median of the column.</a:t>
            </a:r>
          </a:p>
          <a:p>
            <a:r>
              <a:rPr lang="en-US" sz="2400" dirty="0"/>
              <a:t>Null values in Color column were replaced with the mode of the column.</a:t>
            </a:r>
          </a:p>
        </p:txBody>
      </p:sp>
      <p:sp>
        <p:nvSpPr>
          <p:cNvPr id="4" name="TextBox 3">
            <a:extLst>
              <a:ext uri="{FF2B5EF4-FFF2-40B4-BE49-F238E27FC236}">
                <a16:creationId xmlns:a16="http://schemas.microsoft.com/office/drawing/2014/main" id="{48EB13EB-C5F6-205C-E817-E4BF6E40D657}"/>
              </a:ext>
            </a:extLst>
          </p:cNvPr>
          <p:cNvSpPr txBox="1"/>
          <p:nvPr/>
        </p:nvSpPr>
        <p:spPr>
          <a:xfrm>
            <a:off x="6531429" y="1825622"/>
            <a:ext cx="2106065" cy="369332"/>
          </a:xfrm>
          <a:prstGeom prst="rect">
            <a:avLst/>
          </a:prstGeom>
          <a:noFill/>
        </p:spPr>
        <p:txBody>
          <a:bodyPr wrap="square" rtlCol="0">
            <a:spAutoFit/>
          </a:bodyPr>
          <a:lstStyle/>
          <a:p>
            <a:r>
              <a:rPr lang="en-US" b="1" dirty="0"/>
              <a:t>Zach</a:t>
            </a:r>
          </a:p>
        </p:txBody>
      </p:sp>
      <p:sp>
        <p:nvSpPr>
          <p:cNvPr id="6" name="TextBox 5">
            <a:extLst>
              <a:ext uri="{FF2B5EF4-FFF2-40B4-BE49-F238E27FC236}">
                <a16:creationId xmlns:a16="http://schemas.microsoft.com/office/drawing/2014/main" id="{8A0F7389-833D-02AD-EEF0-0134C28A5783}"/>
              </a:ext>
            </a:extLst>
          </p:cNvPr>
          <p:cNvSpPr txBox="1"/>
          <p:nvPr/>
        </p:nvSpPr>
        <p:spPr>
          <a:xfrm>
            <a:off x="6676732" y="4000501"/>
            <a:ext cx="2106065" cy="369332"/>
          </a:xfrm>
          <a:prstGeom prst="rect">
            <a:avLst/>
          </a:prstGeom>
          <a:noFill/>
        </p:spPr>
        <p:txBody>
          <a:bodyPr wrap="square" rtlCol="0">
            <a:spAutoFit/>
          </a:bodyPr>
          <a:lstStyle/>
          <a:p>
            <a:r>
              <a:rPr lang="en-US" b="1" dirty="0"/>
              <a:t>Riddhi</a:t>
            </a:r>
          </a:p>
        </p:txBody>
      </p:sp>
      <p:sp>
        <p:nvSpPr>
          <p:cNvPr id="7" name="Content Placeholder 3">
            <a:extLst>
              <a:ext uri="{FF2B5EF4-FFF2-40B4-BE49-F238E27FC236}">
                <a16:creationId xmlns:a16="http://schemas.microsoft.com/office/drawing/2014/main" id="{34B774C2-8AEE-D5FA-F226-C78BE8547072}"/>
              </a:ext>
            </a:extLst>
          </p:cNvPr>
          <p:cNvSpPr txBox="1">
            <a:spLocks/>
          </p:cNvSpPr>
          <p:nvPr/>
        </p:nvSpPr>
        <p:spPr>
          <a:xfrm>
            <a:off x="6544287" y="4381960"/>
            <a:ext cx="4502737" cy="1554966"/>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Null values in Color column were imputed with the mode manufacturer id, item id and salutation column and moving up the hierarchy if not imputed.</a:t>
            </a:r>
          </a:p>
          <a:p>
            <a:r>
              <a:rPr lang="en-US" sz="2400" dirty="0"/>
              <a:t>Null values in deliveryDate &amp; </a:t>
            </a:r>
            <a:r>
              <a:rPr lang="en-US" sz="2400" dirty="0" err="1"/>
              <a:t>dateofBirth</a:t>
            </a:r>
            <a:r>
              <a:rPr lang="en-US" sz="2400" dirty="0"/>
              <a:t> not imputed directly here, as these columns would not be used as features  as is.</a:t>
            </a:r>
          </a:p>
          <a:p>
            <a:endParaRPr lang="en-US" sz="2400" dirty="0"/>
          </a:p>
        </p:txBody>
      </p:sp>
    </p:spTree>
    <p:extLst>
      <p:ext uri="{BB962C8B-B14F-4D97-AF65-F5344CB8AC3E}">
        <p14:creationId xmlns:p14="http://schemas.microsoft.com/office/powerpoint/2010/main" val="170652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FACE-4233-B8CD-BF68-B50DEADBEF2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D563D8F-CF17-0A5D-C76E-59A5A1B9D27A}"/>
              </a:ext>
            </a:extLst>
          </p:cNvPr>
          <p:cNvSpPr>
            <a:spLocks noGrp="1"/>
          </p:cNvSpPr>
          <p:nvPr>
            <p:ph sz="half" idx="1"/>
          </p:nvPr>
        </p:nvSpPr>
        <p:spPr/>
        <p:txBody>
          <a:bodyPr/>
          <a:lstStyle/>
          <a:p>
            <a:r>
              <a:rPr lang="en-US" dirty="0"/>
              <a:t>Return rates were added for:</a:t>
            </a:r>
          </a:p>
          <a:p>
            <a:pPr lvl="1"/>
            <a:r>
              <a:rPr lang="en-US" dirty="0"/>
              <a:t>Customer ID</a:t>
            </a:r>
          </a:p>
          <a:p>
            <a:pPr lvl="1"/>
            <a:r>
              <a:rPr lang="en-US" dirty="0"/>
              <a:t>Manufacturer ID</a:t>
            </a:r>
          </a:p>
          <a:p>
            <a:pPr lvl="1"/>
            <a:r>
              <a:rPr lang="en-US" dirty="0"/>
              <a:t>Item ID</a:t>
            </a:r>
          </a:p>
          <a:p>
            <a:r>
              <a:rPr lang="en-US" dirty="0"/>
              <a:t>Added columns for if delivery / birthdates were provided</a:t>
            </a:r>
          </a:p>
          <a:p>
            <a:r>
              <a:rPr lang="en-US" dirty="0"/>
              <a:t>Time between order and delivery date</a:t>
            </a:r>
          </a:p>
          <a:p>
            <a:r>
              <a:rPr lang="en-US" dirty="0"/>
              <a:t>Age of customer</a:t>
            </a:r>
          </a:p>
          <a:p>
            <a:endParaRPr lang="en-US" dirty="0"/>
          </a:p>
          <a:p>
            <a:pPr lvl="1"/>
            <a:endParaRPr lang="en-US" dirty="0"/>
          </a:p>
        </p:txBody>
      </p:sp>
      <p:sp>
        <p:nvSpPr>
          <p:cNvPr id="4" name="Content Placeholder 3">
            <a:extLst>
              <a:ext uri="{FF2B5EF4-FFF2-40B4-BE49-F238E27FC236}">
                <a16:creationId xmlns:a16="http://schemas.microsoft.com/office/drawing/2014/main" id="{4FBE92F3-8242-2C93-BD32-C64C100BABE9}"/>
              </a:ext>
            </a:extLst>
          </p:cNvPr>
          <p:cNvSpPr>
            <a:spLocks noGrp="1"/>
          </p:cNvSpPr>
          <p:nvPr>
            <p:ph sz="half" idx="2"/>
          </p:nvPr>
        </p:nvSpPr>
        <p:spPr/>
        <p:txBody>
          <a:bodyPr>
            <a:normAutofit lnSpcReduction="10000"/>
          </a:bodyPr>
          <a:lstStyle/>
          <a:p>
            <a:r>
              <a:rPr lang="en-US" dirty="0"/>
              <a:t>Age in system</a:t>
            </a:r>
          </a:p>
          <a:p>
            <a:pPr lvl="1"/>
            <a:r>
              <a:rPr lang="en-US" dirty="0"/>
              <a:t>Time between order date and account creation date.</a:t>
            </a:r>
          </a:p>
          <a:p>
            <a:r>
              <a:rPr lang="en-US" dirty="0"/>
              <a:t>Dummy variables were created for categorical variables</a:t>
            </a:r>
          </a:p>
          <a:p>
            <a:pPr lvl="1"/>
            <a:r>
              <a:rPr lang="en-US" dirty="0"/>
              <a:t>Color</a:t>
            </a:r>
          </a:p>
          <a:p>
            <a:pPr lvl="1"/>
            <a:r>
              <a:rPr lang="en-US" dirty="0"/>
              <a:t>Salutation</a:t>
            </a:r>
          </a:p>
          <a:p>
            <a:pPr lvl="1"/>
            <a:r>
              <a:rPr lang="en-US" dirty="0"/>
              <a:t>State</a:t>
            </a:r>
          </a:p>
          <a:p>
            <a:pPr lvl="1"/>
            <a:r>
              <a:rPr lang="en-US" dirty="0"/>
              <a:t>Order day of the Week </a:t>
            </a:r>
          </a:p>
        </p:txBody>
      </p:sp>
      <p:sp>
        <p:nvSpPr>
          <p:cNvPr id="5" name="Footer Placeholder 4">
            <a:extLst>
              <a:ext uri="{FF2B5EF4-FFF2-40B4-BE49-F238E27FC236}">
                <a16:creationId xmlns:a16="http://schemas.microsoft.com/office/drawing/2014/main" id="{A0A1318F-CAC9-9A5A-A208-6C5F634497E3}"/>
              </a:ext>
            </a:extLst>
          </p:cNvPr>
          <p:cNvSpPr>
            <a:spLocks noGrp="1"/>
          </p:cNvSpPr>
          <p:nvPr>
            <p:ph type="ftr" sz="quarter" idx="3"/>
          </p:nvPr>
        </p:nvSpPr>
        <p:spPr/>
        <p:txBody>
          <a:bodyPr/>
          <a:lstStyle/>
          <a:p>
            <a:r>
              <a:rPr lang="en-US"/>
              <a:t>STAT 8456 – Machine Learning &amp; Data Mining</a:t>
            </a:r>
            <a:endParaRPr lang="en-US" dirty="0"/>
          </a:p>
        </p:txBody>
      </p:sp>
    </p:spTree>
    <p:extLst>
      <p:ext uri="{BB962C8B-B14F-4D97-AF65-F5344CB8AC3E}">
        <p14:creationId xmlns:p14="http://schemas.microsoft.com/office/powerpoint/2010/main" val="290785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81EB-780C-B6F4-3B3C-2F3723F2C487}"/>
              </a:ext>
            </a:extLst>
          </p:cNvPr>
          <p:cNvSpPr>
            <a:spLocks noGrp="1"/>
          </p:cNvSpPr>
          <p:nvPr>
            <p:ph type="title"/>
          </p:nvPr>
        </p:nvSpPr>
        <p:spPr>
          <a:xfrm>
            <a:off x="838200" y="288925"/>
            <a:ext cx="10515600" cy="1325563"/>
          </a:xfrm>
        </p:spPr>
        <p:txBody>
          <a:bodyPr/>
          <a:lstStyle/>
          <a:p>
            <a:r>
              <a:rPr lang="en-US" dirty="0"/>
              <a:t>Notes on Feature Engineering:</a:t>
            </a:r>
          </a:p>
        </p:txBody>
      </p:sp>
      <p:sp>
        <p:nvSpPr>
          <p:cNvPr id="5" name="Footer Placeholder 4">
            <a:extLst>
              <a:ext uri="{FF2B5EF4-FFF2-40B4-BE49-F238E27FC236}">
                <a16:creationId xmlns:a16="http://schemas.microsoft.com/office/drawing/2014/main" id="{559BB0ED-66F9-D8BE-040A-0F8BC757366F}"/>
              </a:ext>
            </a:extLst>
          </p:cNvPr>
          <p:cNvSpPr>
            <a:spLocks noGrp="1"/>
          </p:cNvSpPr>
          <p:nvPr>
            <p:ph type="ftr" sz="quarter" idx="3"/>
          </p:nvPr>
        </p:nvSpPr>
        <p:spPr/>
        <p:txBody>
          <a:bodyPr/>
          <a:lstStyle/>
          <a:p>
            <a:r>
              <a:rPr lang="en-US"/>
              <a:t>STAT 8456 – Machine Learning &amp; Data Mining</a:t>
            </a:r>
            <a:endParaRPr lang="en-US" dirty="0"/>
          </a:p>
        </p:txBody>
      </p:sp>
      <p:sp>
        <p:nvSpPr>
          <p:cNvPr id="8" name="TextBox 7">
            <a:extLst>
              <a:ext uri="{FF2B5EF4-FFF2-40B4-BE49-F238E27FC236}">
                <a16:creationId xmlns:a16="http://schemas.microsoft.com/office/drawing/2014/main" id="{DAECD49B-70D3-D74E-2E92-FFC6AFC77501}"/>
              </a:ext>
            </a:extLst>
          </p:cNvPr>
          <p:cNvSpPr txBox="1"/>
          <p:nvPr/>
        </p:nvSpPr>
        <p:spPr>
          <a:xfrm>
            <a:off x="838200" y="1250990"/>
            <a:ext cx="6096000" cy="369332"/>
          </a:xfrm>
          <a:prstGeom prst="rect">
            <a:avLst/>
          </a:prstGeom>
          <a:noFill/>
        </p:spPr>
        <p:txBody>
          <a:bodyPr wrap="square">
            <a:spAutoFit/>
          </a:bodyPr>
          <a:lstStyle/>
          <a:p>
            <a:r>
              <a:rPr lang="en-US" b="1" dirty="0"/>
              <a:t>Riddhi</a:t>
            </a:r>
          </a:p>
        </p:txBody>
      </p:sp>
      <p:sp>
        <p:nvSpPr>
          <p:cNvPr id="9" name="TextBox 8">
            <a:extLst>
              <a:ext uri="{FF2B5EF4-FFF2-40B4-BE49-F238E27FC236}">
                <a16:creationId xmlns:a16="http://schemas.microsoft.com/office/drawing/2014/main" id="{9330BA57-A014-FBE6-3784-F277F212B288}"/>
              </a:ext>
            </a:extLst>
          </p:cNvPr>
          <p:cNvSpPr txBox="1"/>
          <p:nvPr/>
        </p:nvSpPr>
        <p:spPr>
          <a:xfrm>
            <a:off x="990600" y="4277002"/>
            <a:ext cx="6654800" cy="1200329"/>
          </a:xfrm>
          <a:prstGeom prst="rect">
            <a:avLst/>
          </a:prstGeom>
          <a:noFill/>
        </p:spPr>
        <p:txBody>
          <a:bodyPr wrap="square">
            <a:spAutoFit/>
          </a:bodyPr>
          <a:lstStyle/>
          <a:p>
            <a:r>
              <a:rPr lang="en-US" b="1" dirty="0"/>
              <a:t>Zach Notes</a:t>
            </a:r>
          </a:p>
          <a:p>
            <a:pPr marL="285750" indent="-285750">
              <a:buFont typeface="Arial" panose="020B0604020202020204" pitchFamily="34" charset="0"/>
              <a:buChar char="•"/>
            </a:pPr>
            <a:r>
              <a:rPr lang="en-US" dirty="0"/>
              <a:t>Data set began with 13 predictors</a:t>
            </a:r>
          </a:p>
          <a:p>
            <a:pPr marL="285750" indent="-285750">
              <a:buFont typeface="Arial" panose="020B0604020202020204" pitchFamily="34" charset="0"/>
              <a:buChar char="•"/>
            </a:pPr>
            <a:r>
              <a:rPr lang="en-US" dirty="0"/>
              <a:t>Model was trained on 104 predictors</a:t>
            </a:r>
          </a:p>
          <a:p>
            <a:endParaRPr lang="en-US" b="1" dirty="0"/>
          </a:p>
        </p:txBody>
      </p:sp>
      <p:sp>
        <p:nvSpPr>
          <p:cNvPr id="11" name="Content Placeholder 2">
            <a:extLst>
              <a:ext uri="{FF2B5EF4-FFF2-40B4-BE49-F238E27FC236}">
                <a16:creationId xmlns:a16="http://schemas.microsoft.com/office/drawing/2014/main" id="{9EB583BB-EF3B-C44A-054B-CC7461AEF414}"/>
              </a:ext>
            </a:extLst>
          </p:cNvPr>
          <p:cNvSpPr txBox="1">
            <a:spLocks/>
          </p:cNvSpPr>
          <p:nvPr/>
        </p:nvSpPr>
        <p:spPr>
          <a:xfrm>
            <a:off x="698499" y="1773277"/>
            <a:ext cx="9489373" cy="23399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 in Customer at Order was imputed grouping by salutation and filling in with respective medians</a:t>
            </a:r>
          </a:p>
          <a:p>
            <a:r>
              <a:rPr lang="en-US" dirty="0"/>
              <a:t>Time to Delivery Nulls  owing to deliveryDate '1990-12-31’ and Null were imputed by 9999 and 99999 respectively to help glean some information by making them quite different. </a:t>
            </a:r>
          </a:p>
          <a:p>
            <a:r>
              <a:rPr lang="en-US" dirty="0"/>
              <a:t>Customer and Manufacturer Items are tricky to make in the test set , we need to join with train and populate available ones from train, the rest were filled by -1 in this case, to make them stand out from the usual range (0,1)</a:t>
            </a:r>
          </a:p>
          <a:p>
            <a:r>
              <a:rPr lang="en-US" dirty="0"/>
              <a:t>One hot encoding  of the Categorical Variables made, dropping the first and setting the unknown handling in the test set to ‘ignore’</a:t>
            </a:r>
          </a:p>
          <a:p>
            <a:r>
              <a:rPr lang="en-US" dirty="0"/>
              <a:t>The number of features drastically increase after this step, so decisions need to be made which ones to use during modeling approach</a:t>
            </a:r>
          </a:p>
          <a:p>
            <a:endParaRPr lang="en-US" dirty="0"/>
          </a:p>
        </p:txBody>
      </p:sp>
    </p:spTree>
    <p:extLst>
      <p:ext uri="{BB962C8B-B14F-4D97-AF65-F5344CB8AC3E}">
        <p14:creationId xmlns:p14="http://schemas.microsoft.com/office/powerpoint/2010/main" val="110351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81EB-780C-B6F4-3B3C-2F3723F2C487}"/>
              </a:ext>
            </a:extLst>
          </p:cNvPr>
          <p:cNvSpPr>
            <a:spLocks noGrp="1"/>
          </p:cNvSpPr>
          <p:nvPr>
            <p:ph type="title"/>
          </p:nvPr>
        </p:nvSpPr>
        <p:spPr>
          <a:xfrm>
            <a:off x="838200" y="288925"/>
            <a:ext cx="10515600" cy="1325563"/>
          </a:xfrm>
        </p:spPr>
        <p:txBody>
          <a:bodyPr/>
          <a:lstStyle/>
          <a:p>
            <a:r>
              <a:rPr lang="en-US" dirty="0"/>
              <a:t>Notes on Modeling Approach/ Design Matrix:</a:t>
            </a:r>
          </a:p>
        </p:txBody>
      </p:sp>
      <p:sp>
        <p:nvSpPr>
          <p:cNvPr id="5" name="Footer Placeholder 4">
            <a:extLst>
              <a:ext uri="{FF2B5EF4-FFF2-40B4-BE49-F238E27FC236}">
                <a16:creationId xmlns:a16="http://schemas.microsoft.com/office/drawing/2014/main" id="{559BB0ED-66F9-D8BE-040A-0F8BC757366F}"/>
              </a:ext>
            </a:extLst>
          </p:cNvPr>
          <p:cNvSpPr>
            <a:spLocks noGrp="1"/>
          </p:cNvSpPr>
          <p:nvPr>
            <p:ph type="ftr" sz="quarter" idx="3"/>
          </p:nvPr>
        </p:nvSpPr>
        <p:spPr/>
        <p:txBody>
          <a:bodyPr/>
          <a:lstStyle/>
          <a:p>
            <a:r>
              <a:rPr lang="en-US"/>
              <a:t>STAT 8456 – Machine Learning &amp; Data Mining</a:t>
            </a:r>
            <a:endParaRPr lang="en-US" dirty="0"/>
          </a:p>
        </p:txBody>
      </p:sp>
      <p:sp>
        <p:nvSpPr>
          <p:cNvPr id="8" name="TextBox 7">
            <a:extLst>
              <a:ext uri="{FF2B5EF4-FFF2-40B4-BE49-F238E27FC236}">
                <a16:creationId xmlns:a16="http://schemas.microsoft.com/office/drawing/2014/main" id="{DAECD49B-70D3-D74E-2E92-FFC6AFC77501}"/>
              </a:ext>
            </a:extLst>
          </p:cNvPr>
          <p:cNvSpPr txBox="1"/>
          <p:nvPr/>
        </p:nvSpPr>
        <p:spPr>
          <a:xfrm>
            <a:off x="838200" y="1250990"/>
            <a:ext cx="6096000" cy="369332"/>
          </a:xfrm>
          <a:prstGeom prst="rect">
            <a:avLst/>
          </a:prstGeom>
          <a:noFill/>
        </p:spPr>
        <p:txBody>
          <a:bodyPr wrap="square">
            <a:spAutoFit/>
          </a:bodyPr>
          <a:lstStyle/>
          <a:p>
            <a:r>
              <a:rPr lang="en-US" b="1" dirty="0"/>
              <a:t>Riddhi</a:t>
            </a:r>
          </a:p>
        </p:txBody>
      </p:sp>
      <p:sp>
        <p:nvSpPr>
          <p:cNvPr id="9" name="TextBox 8">
            <a:extLst>
              <a:ext uri="{FF2B5EF4-FFF2-40B4-BE49-F238E27FC236}">
                <a16:creationId xmlns:a16="http://schemas.microsoft.com/office/drawing/2014/main" id="{9330BA57-A014-FBE6-3784-F277F212B288}"/>
              </a:ext>
            </a:extLst>
          </p:cNvPr>
          <p:cNvSpPr txBox="1"/>
          <p:nvPr/>
        </p:nvSpPr>
        <p:spPr>
          <a:xfrm>
            <a:off x="838200" y="4597955"/>
            <a:ext cx="6654800" cy="1200329"/>
          </a:xfrm>
          <a:prstGeom prst="rect">
            <a:avLst/>
          </a:prstGeom>
          <a:noFill/>
        </p:spPr>
        <p:txBody>
          <a:bodyPr wrap="square">
            <a:spAutoFit/>
          </a:bodyPr>
          <a:lstStyle/>
          <a:p>
            <a:r>
              <a:rPr lang="en-US" b="1" dirty="0"/>
              <a:t>Zach Notes</a:t>
            </a:r>
          </a:p>
          <a:p>
            <a:pPr marL="285750" indent="-285750">
              <a:buFont typeface="Arial" panose="020B0604020202020204" pitchFamily="34" charset="0"/>
              <a:buChar char="•"/>
            </a:pPr>
            <a:r>
              <a:rPr lang="en-US" dirty="0"/>
              <a:t>Data set began with 13 predictors</a:t>
            </a:r>
          </a:p>
          <a:p>
            <a:pPr marL="285750" indent="-285750">
              <a:buFont typeface="Arial" panose="020B0604020202020204" pitchFamily="34" charset="0"/>
              <a:buChar char="•"/>
            </a:pPr>
            <a:r>
              <a:rPr lang="en-US" dirty="0"/>
              <a:t>Model was trained on 104 predictors</a:t>
            </a:r>
          </a:p>
          <a:p>
            <a:endParaRPr lang="en-US" b="1" dirty="0"/>
          </a:p>
        </p:txBody>
      </p:sp>
      <p:sp>
        <p:nvSpPr>
          <p:cNvPr id="11" name="Content Placeholder 2">
            <a:extLst>
              <a:ext uri="{FF2B5EF4-FFF2-40B4-BE49-F238E27FC236}">
                <a16:creationId xmlns:a16="http://schemas.microsoft.com/office/drawing/2014/main" id="{9EB583BB-EF3B-C44A-054B-CC7461AEF414}"/>
              </a:ext>
            </a:extLst>
          </p:cNvPr>
          <p:cNvSpPr txBox="1">
            <a:spLocks/>
          </p:cNvSpPr>
          <p:nvPr/>
        </p:nvSpPr>
        <p:spPr>
          <a:xfrm>
            <a:off x="698498" y="1773277"/>
            <a:ext cx="9779001" cy="281884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Initial efforts, it was soon realized that using '</a:t>
            </a:r>
            <a:r>
              <a:rPr lang="en-US" dirty="0" err="1"/>
              <a:t>manufacturerID','customerID</a:t>
            </a:r>
            <a:r>
              <a:rPr lang="en-US" dirty="0"/>
              <a:t>’ or ‘itemID’ as categorical variables cursed us with dimensionality problem.</a:t>
            </a:r>
          </a:p>
          <a:p>
            <a:r>
              <a:rPr lang="en-US" dirty="0"/>
              <a:t>Two approaches were streamlined:</a:t>
            </a:r>
          </a:p>
          <a:p>
            <a:pPr lvl="1"/>
            <a:r>
              <a:rPr lang="en-US" b="1" dirty="0"/>
              <a:t>[['price’, time_to_delivery','age_at_order','</a:t>
            </a:r>
            <a:r>
              <a:rPr lang="en-US" b="1" dirty="0" err="1"/>
              <a:t>age_in_system</a:t>
            </a:r>
            <a:r>
              <a:rPr lang="en-US" b="1" dirty="0"/>
              <a:t>', '</a:t>
            </a:r>
            <a:r>
              <a:rPr lang="en-US" b="1" dirty="0" err="1"/>
              <a:t>customer_return_rate</a:t>
            </a:r>
            <a:r>
              <a:rPr lang="en-US" b="1" dirty="0"/>
              <a:t>’, '</a:t>
            </a:r>
            <a:r>
              <a:rPr lang="en-US" b="1" dirty="0" err="1"/>
              <a:t>manufacturer_item_return_rate</a:t>
            </a:r>
            <a:r>
              <a:rPr lang="en-US" b="1" dirty="0"/>
              <a:t>’, '</a:t>
            </a:r>
            <a:r>
              <a:rPr lang="en-US" b="1" dirty="0" err="1"/>
              <a:t>salutation','state</a:t>
            </a:r>
            <a:r>
              <a:rPr lang="en-US" b="1" dirty="0"/>
              <a:t>’, '</a:t>
            </a:r>
            <a:r>
              <a:rPr lang="en-US" b="1" dirty="0" err="1"/>
              <a:t>order_day_of_week</a:t>
            </a:r>
            <a:r>
              <a:rPr lang="en-US" b="1" dirty="0"/>
              <a:t>’, 'color’, '</a:t>
            </a:r>
            <a:r>
              <a:rPr lang="en-US" b="1" dirty="0" err="1"/>
              <a:t>product_size</a:t>
            </a:r>
            <a:r>
              <a:rPr lang="en-US" b="1" dirty="0"/>
              <a:t>’]] </a:t>
            </a:r>
            <a:br>
              <a:rPr lang="en-US" b="1" dirty="0"/>
            </a:br>
            <a:endParaRPr lang="en-US" b="1" dirty="0"/>
          </a:p>
          <a:p>
            <a:pPr lvl="1"/>
            <a:r>
              <a:rPr lang="en-US" b="1" dirty="0"/>
              <a:t>[['</a:t>
            </a:r>
            <a:r>
              <a:rPr lang="en-US" b="1" dirty="0" err="1"/>
              <a:t>itemID','manufacturerID','price','customerID</a:t>
            </a:r>
            <a:r>
              <a:rPr lang="en-US" b="1" dirty="0"/>
              <a:t>',  'time_to_delivery','age_at_order','</a:t>
            </a:r>
            <a:r>
              <a:rPr lang="en-US" b="1" dirty="0" err="1"/>
              <a:t>age_in_system</a:t>
            </a:r>
            <a:r>
              <a:rPr lang="en-US" b="1" dirty="0"/>
              <a:t>’]]</a:t>
            </a:r>
            <a:br>
              <a:rPr lang="en-US" dirty="0"/>
            </a:br>
            <a:br>
              <a:rPr lang="en-US" dirty="0"/>
            </a:br>
            <a:r>
              <a:rPr lang="en-US" dirty="0"/>
              <a:t>       </a:t>
            </a:r>
            <a:r>
              <a:rPr lang="en-US" sz="2300" dirty="0"/>
              <a:t>* In the second approach the IDs were kept numeric and thought process is that the newer customer, manufacturer and product ids unseen in the training set would  have larger IDs and the tree models can make splits.</a:t>
            </a:r>
            <a:br>
              <a:rPr lang="en-US" sz="2300" dirty="0"/>
            </a:br>
            <a:r>
              <a:rPr lang="en-US" sz="2300" dirty="0"/>
              <a:t>       </a:t>
            </a:r>
            <a:r>
              <a:rPr lang="en-US" sz="2200" dirty="0"/>
              <a:t>* Adding the rate features  were tried in the second approach but did not provide any significant improvement.  </a:t>
            </a:r>
          </a:p>
          <a:p>
            <a:endParaRPr lang="en-US" dirty="0"/>
          </a:p>
          <a:p>
            <a:endParaRPr lang="en-US" dirty="0"/>
          </a:p>
        </p:txBody>
      </p:sp>
    </p:spTree>
    <p:extLst>
      <p:ext uri="{BB962C8B-B14F-4D97-AF65-F5344CB8AC3E}">
        <p14:creationId xmlns:p14="http://schemas.microsoft.com/office/powerpoint/2010/main" val="286513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81EB-780C-B6F4-3B3C-2F3723F2C487}"/>
              </a:ext>
            </a:extLst>
          </p:cNvPr>
          <p:cNvSpPr>
            <a:spLocks noGrp="1"/>
          </p:cNvSpPr>
          <p:nvPr>
            <p:ph type="title"/>
          </p:nvPr>
        </p:nvSpPr>
        <p:spPr>
          <a:xfrm>
            <a:off x="838200" y="288925"/>
            <a:ext cx="10515600" cy="1325563"/>
          </a:xfrm>
        </p:spPr>
        <p:txBody>
          <a:bodyPr/>
          <a:lstStyle/>
          <a:p>
            <a:r>
              <a:rPr lang="en-US" dirty="0"/>
              <a:t>Notes on Validation and Parameter Tuning:</a:t>
            </a:r>
          </a:p>
        </p:txBody>
      </p:sp>
      <p:sp>
        <p:nvSpPr>
          <p:cNvPr id="5" name="Footer Placeholder 4">
            <a:extLst>
              <a:ext uri="{FF2B5EF4-FFF2-40B4-BE49-F238E27FC236}">
                <a16:creationId xmlns:a16="http://schemas.microsoft.com/office/drawing/2014/main" id="{559BB0ED-66F9-D8BE-040A-0F8BC757366F}"/>
              </a:ext>
            </a:extLst>
          </p:cNvPr>
          <p:cNvSpPr>
            <a:spLocks noGrp="1"/>
          </p:cNvSpPr>
          <p:nvPr>
            <p:ph type="ftr" sz="quarter" idx="3"/>
          </p:nvPr>
        </p:nvSpPr>
        <p:spPr/>
        <p:txBody>
          <a:bodyPr/>
          <a:lstStyle/>
          <a:p>
            <a:r>
              <a:rPr lang="en-US"/>
              <a:t>STAT 8456 – Machine Learning &amp; Data Mining</a:t>
            </a:r>
            <a:endParaRPr lang="en-US" dirty="0"/>
          </a:p>
        </p:txBody>
      </p:sp>
      <p:sp>
        <p:nvSpPr>
          <p:cNvPr id="11" name="Content Placeholder 2">
            <a:extLst>
              <a:ext uri="{FF2B5EF4-FFF2-40B4-BE49-F238E27FC236}">
                <a16:creationId xmlns:a16="http://schemas.microsoft.com/office/drawing/2014/main" id="{9EB583BB-EF3B-C44A-054B-CC7461AEF414}"/>
              </a:ext>
            </a:extLst>
          </p:cNvPr>
          <p:cNvSpPr txBox="1">
            <a:spLocks/>
          </p:cNvSpPr>
          <p:nvPr/>
        </p:nvSpPr>
        <p:spPr>
          <a:xfrm>
            <a:off x="698499" y="1773277"/>
            <a:ext cx="9489374" cy="18589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 of Validation was used:</a:t>
            </a:r>
          </a:p>
          <a:p>
            <a:pPr lvl="1"/>
            <a:r>
              <a:rPr lang="en-US" dirty="0"/>
              <a:t>Keeping a random 20% Validation Set ( with a set seed for replication)</a:t>
            </a:r>
          </a:p>
          <a:p>
            <a:pPr lvl="1"/>
            <a:r>
              <a:rPr lang="en-US" dirty="0"/>
              <a:t>Finding the Customers who are also  in the  test set and keeping 1/4</a:t>
            </a:r>
            <a:r>
              <a:rPr lang="en-US" baseline="30000" dirty="0"/>
              <a:t>th</a:t>
            </a:r>
            <a:r>
              <a:rPr lang="en-US" dirty="0"/>
              <a:t> of that population as a validation set and checking model performance on it. </a:t>
            </a:r>
            <a:br>
              <a:rPr lang="en-US" dirty="0"/>
            </a:br>
            <a:r>
              <a:rPr lang="en-US" dirty="0"/>
              <a:t>       </a:t>
            </a:r>
            <a:r>
              <a:rPr lang="en-US" sz="1900" dirty="0"/>
              <a:t>* No significant benefits were able to made from the second approach</a:t>
            </a:r>
            <a:br>
              <a:rPr lang="en-US" sz="1900" dirty="0"/>
            </a:br>
            <a:r>
              <a:rPr lang="en-US" sz="1600" dirty="0"/>
              <a:t>Two methods of Validation was used:</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80673D75-B3B4-9ECC-1A93-C76429F216DA}"/>
              </a:ext>
            </a:extLst>
          </p:cNvPr>
          <p:cNvSpPr txBox="1">
            <a:spLocks/>
          </p:cNvSpPr>
          <p:nvPr/>
        </p:nvSpPr>
        <p:spPr>
          <a:xfrm>
            <a:off x="636235" y="3922772"/>
            <a:ext cx="9714265" cy="16842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Methods of Validation was used:</a:t>
            </a:r>
            <a:endParaRPr lang="en-US" dirty="0"/>
          </a:p>
          <a:p>
            <a:pPr lvl="2"/>
            <a:r>
              <a:rPr lang="en-US" sz="1800" dirty="0"/>
              <a:t>Random Search and Grid Search Over the Hyperparameter Space were both tried out. </a:t>
            </a:r>
          </a:p>
          <a:p>
            <a:pPr lvl="2"/>
            <a:r>
              <a:rPr lang="en-US" sz="1800" dirty="0"/>
              <a:t>An example parameter space searched within through </a:t>
            </a:r>
            <a:r>
              <a:rPr lang="en-US" sz="1800" dirty="0" err="1"/>
              <a:t>Rndom</a:t>
            </a:r>
            <a:r>
              <a:rPr lang="en-US" sz="1800" dirty="0"/>
              <a:t> search for Decision Tree </a:t>
            </a:r>
            <a:r>
              <a:rPr lang="en-US" sz="1800" dirty="0" err="1"/>
              <a:t>Classifier:param_dist</a:t>
            </a:r>
            <a:r>
              <a:rPr lang="en-US" sz="1800" dirty="0"/>
              <a:t> = {"</a:t>
            </a:r>
            <a:r>
              <a:rPr lang="en-US" sz="1800" dirty="0" err="1"/>
              <a:t>max_depth</a:t>
            </a:r>
            <a:r>
              <a:rPr lang="en-US" sz="1800" dirty="0"/>
              <a:t>": [3,5,7,None],"</a:t>
            </a:r>
            <a:r>
              <a:rPr lang="en-US" sz="1800" dirty="0" err="1"/>
              <a:t>max_features</a:t>
            </a:r>
            <a:r>
              <a:rPr lang="en-US" sz="1800" dirty="0"/>
              <a:t>": </a:t>
            </a:r>
            <a:r>
              <a:rPr lang="en-US" sz="1800" dirty="0" err="1"/>
              <a:t>randint</a:t>
            </a:r>
            <a:r>
              <a:rPr lang="en-US" sz="1800" dirty="0"/>
              <a:t>(1, 8), "criterion": ["</a:t>
            </a:r>
            <a:r>
              <a:rPr lang="en-US" sz="1800" dirty="0" err="1"/>
              <a:t>gini</a:t>
            </a:r>
            <a:r>
              <a:rPr lang="en-US" sz="1800" dirty="0"/>
              <a:t>", "entropy"]}</a:t>
            </a:r>
          </a:p>
          <a:p>
            <a:endParaRPr lang="en-US" dirty="0"/>
          </a:p>
          <a:p>
            <a:endParaRPr lang="en-US" dirty="0"/>
          </a:p>
        </p:txBody>
      </p:sp>
    </p:spTree>
    <p:extLst>
      <p:ext uri="{BB962C8B-B14F-4D97-AF65-F5344CB8AC3E}">
        <p14:creationId xmlns:p14="http://schemas.microsoft.com/office/powerpoint/2010/main" val="107960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F3F8-3861-1644-ADBA-947ACCCD97A4}"/>
              </a:ext>
            </a:extLst>
          </p:cNvPr>
          <p:cNvSpPr>
            <a:spLocks noGrp="1"/>
          </p:cNvSpPr>
          <p:nvPr>
            <p:ph type="title"/>
          </p:nvPr>
        </p:nvSpPr>
        <p:spPr/>
        <p:txBody>
          <a:bodyPr/>
          <a:lstStyle/>
          <a:p>
            <a:r>
              <a:rPr lang="en-US" dirty="0"/>
              <a:t>Results / Findings</a:t>
            </a:r>
          </a:p>
        </p:txBody>
      </p:sp>
      <p:sp>
        <p:nvSpPr>
          <p:cNvPr id="3" name="Content Placeholder 2">
            <a:extLst>
              <a:ext uri="{FF2B5EF4-FFF2-40B4-BE49-F238E27FC236}">
                <a16:creationId xmlns:a16="http://schemas.microsoft.com/office/drawing/2014/main" id="{D5F92E00-B849-CB8E-1897-2498342D2027}"/>
              </a:ext>
            </a:extLst>
          </p:cNvPr>
          <p:cNvSpPr>
            <a:spLocks noGrp="1"/>
          </p:cNvSpPr>
          <p:nvPr>
            <p:ph sz="half" idx="1"/>
          </p:nvPr>
        </p:nvSpPr>
        <p:spPr/>
        <p:txBody>
          <a:bodyPr>
            <a:normAutofit fontScale="92500" lnSpcReduction="10000"/>
          </a:bodyPr>
          <a:lstStyle/>
          <a:p>
            <a:r>
              <a:rPr lang="en-US" dirty="0"/>
              <a:t>Highest accuracy (77-78%) in training/ validation models came from :</a:t>
            </a:r>
          </a:p>
          <a:p>
            <a:pPr lvl="1"/>
            <a:r>
              <a:rPr lang="en-US" dirty="0"/>
              <a:t>Random Forest</a:t>
            </a:r>
          </a:p>
          <a:p>
            <a:pPr lvl="1"/>
            <a:r>
              <a:rPr lang="en-US" dirty="0"/>
              <a:t>Gradient Boosting</a:t>
            </a:r>
          </a:p>
          <a:p>
            <a:pPr lvl="1"/>
            <a:r>
              <a:rPr lang="en-US" dirty="0" err="1"/>
              <a:t>XGBoost</a:t>
            </a:r>
            <a:endParaRPr lang="en-US" dirty="0"/>
          </a:p>
          <a:p>
            <a:r>
              <a:rPr lang="en-US" dirty="0"/>
              <a:t>Naïve Bayes and KNN resulted in lower accuracy models (~58%-62%).</a:t>
            </a:r>
          </a:p>
          <a:p>
            <a:r>
              <a:rPr lang="en-US" dirty="0"/>
              <a:t>SVC was too computationally expensive.</a:t>
            </a:r>
          </a:p>
        </p:txBody>
      </p:sp>
      <p:graphicFrame>
        <p:nvGraphicFramePr>
          <p:cNvPr id="7" name="Content Placeholder 3">
            <a:extLst>
              <a:ext uri="{FF2B5EF4-FFF2-40B4-BE49-F238E27FC236}">
                <a16:creationId xmlns:a16="http://schemas.microsoft.com/office/drawing/2014/main" id="{B59A0FD6-6C6E-0DD6-9238-6067F8BC4A17}"/>
              </a:ext>
            </a:extLst>
          </p:cNvPr>
          <p:cNvGraphicFramePr>
            <a:graphicFrameLocks noGrp="1"/>
          </p:cNvGraphicFramePr>
          <p:nvPr>
            <p:ph sz="half" idx="2"/>
          </p:nvPr>
        </p:nvGraphicFramePr>
        <p:xfrm>
          <a:off x="6172200" y="1825625"/>
          <a:ext cx="5181600" cy="397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D75342D7-FBDF-3FE5-1AEA-7864D08443E0}"/>
              </a:ext>
            </a:extLst>
          </p:cNvPr>
          <p:cNvSpPr>
            <a:spLocks noGrp="1"/>
          </p:cNvSpPr>
          <p:nvPr>
            <p:ph type="ftr" sz="quarter" idx="3"/>
          </p:nvPr>
        </p:nvSpPr>
        <p:spPr/>
        <p:txBody>
          <a:bodyPr/>
          <a:lstStyle/>
          <a:p>
            <a:r>
              <a:rPr lang="en-US"/>
              <a:t>STAT 8456 – Machine Learning &amp; Data Mining</a:t>
            </a:r>
            <a:endParaRPr lang="en-US" dirty="0"/>
          </a:p>
        </p:txBody>
      </p:sp>
    </p:spTree>
    <p:extLst>
      <p:ext uri="{BB962C8B-B14F-4D97-AF65-F5344CB8AC3E}">
        <p14:creationId xmlns:p14="http://schemas.microsoft.com/office/powerpoint/2010/main" val="1727342951"/>
      </p:ext>
    </p:extLst>
  </p:cSld>
  <p:clrMapOvr>
    <a:masterClrMapping/>
  </p:clrMapOvr>
</p:sld>
</file>

<file path=ppt/theme/theme1.xml><?xml version="1.0" encoding="utf-8"?>
<a:theme xmlns:a="http://schemas.openxmlformats.org/drawingml/2006/main" name="Office Theme">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B4EE1ED631E14D85A24939D16C8936" ma:contentTypeVersion="13" ma:contentTypeDescription="Create a new document." ma:contentTypeScope="" ma:versionID="6017f67bb77ff6d9be2d221c77aa995f">
  <xsd:schema xmlns:xsd="http://www.w3.org/2001/XMLSchema" xmlns:xs="http://www.w3.org/2001/XMLSchema" xmlns:p="http://schemas.microsoft.com/office/2006/metadata/properties" xmlns:ns2="95982f6c-2172-479f-8b01-dd33fa6fbe04" xmlns:ns3="f6da95f1-0d27-4b84-83fb-450c771ae8a8" targetNamespace="http://schemas.microsoft.com/office/2006/metadata/properties" ma:root="true" ma:fieldsID="a3e421abf5162528b1592d7606c61c29" ns2:_="" ns3:_="">
    <xsd:import namespace="95982f6c-2172-479f-8b01-dd33fa6fbe04"/>
    <xsd:import namespace="f6da95f1-0d27-4b84-83fb-450c771ae8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82f6c-2172-479f-8b01-dd33fa6fbe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da95f1-0d27-4b84-83fb-450c771ae8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82675A-704E-4AC1-95C4-9CEF05526266}">
  <ds:schemaRef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f6da95f1-0d27-4b84-83fb-450c771ae8a8"/>
    <ds:schemaRef ds:uri="95982f6c-2172-479f-8b01-dd33fa6fbe04"/>
    <ds:schemaRef ds:uri="http://purl.org/dc/dcmitype/"/>
    <ds:schemaRef ds:uri="http://purl.org/dc/terms/"/>
  </ds:schemaRefs>
</ds:datastoreItem>
</file>

<file path=customXml/itemProps2.xml><?xml version="1.0" encoding="utf-8"?>
<ds:datastoreItem xmlns:ds="http://schemas.openxmlformats.org/officeDocument/2006/customXml" ds:itemID="{4CD8E3BF-FF74-4842-8F55-3F98C5C92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982f6c-2172-479f-8b01-dd33fa6fbe04"/>
    <ds:schemaRef ds:uri="f6da95f1-0d27-4b84-83fb-450c771ae8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4764C-B014-402B-A43D-DBC2DA65A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4733</TotalTime>
  <Words>1700</Words>
  <Application>Microsoft Office PowerPoint</Application>
  <PresentationFormat>Widescreen</PresentationFormat>
  <Paragraphs>216</Paragraphs>
  <Slides>14</Slides>
  <Notes>11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14</vt:i4>
      </vt:variant>
    </vt:vector>
  </HeadingPairs>
  <TitlesOfParts>
    <vt:vector size="20" baseType="lpstr">
      <vt:lpstr>Arial</vt:lpstr>
      <vt:lpstr>Calibri</vt:lpstr>
      <vt:lpstr>Office Theme</vt:lpstr>
      <vt:lpstr>Custom Design</vt:lpstr>
      <vt:lpstr>1_Custom Design</vt:lpstr>
      <vt:lpstr>2_Custom Design</vt:lpstr>
      <vt:lpstr>Contest #1 Presentation</vt:lpstr>
      <vt:lpstr>Details about Data Set</vt:lpstr>
      <vt:lpstr>Data Cleaning Strategy</vt:lpstr>
      <vt:lpstr>Data Cleaning</vt:lpstr>
      <vt:lpstr>Feature Engineering</vt:lpstr>
      <vt:lpstr>Notes on Feature Engineering:</vt:lpstr>
      <vt:lpstr>Notes on Modeling Approach/ Design Matrix:</vt:lpstr>
      <vt:lpstr>Notes on Validation and Parameter Tuning:</vt:lpstr>
      <vt:lpstr>Results / Findings</vt:lpstr>
      <vt:lpstr>Details on the Final Model:</vt:lpstr>
      <vt:lpstr>PowerPoint Presentation</vt:lpstr>
      <vt:lpstr>Result table for all models &amp; parameters</vt:lpstr>
      <vt:lpstr>Result table for all models &amp; parameters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Kennedy</dc:creator>
  <cp:lastModifiedBy>Riddhimoy Ghosh</cp:lastModifiedBy>
  <cp:revision>27</cp:revision>
  <dcterms:created xsi:type="dcterms:W3CDTF">2020-12-03T21:16:42Z</dcterms:created>
  <dcterms:modified xsi:type="dcterms:W3CDTF">2023-03-28T20:54:02Z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0x01010053B4EE1ED631E14D85A24939D16C8936</vt:lpwstr>
  </property>
</Properties>
</file>