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 id="2147483672" r:id="rId6"/>
    <p:sldMasterId id="2147483684" r:id="rId7"/>
  </p:sldMasterIdLst>
  <p:notesMasterIdLst>
    <p:notesMasterId r:id="rId21"/>
  </p:notesMasterIdLst>
  <p:sldIdLst>
    <p:sldId id="262" r:id="rId8"/>
    <p:sldId id="266" r:id="rId9"/>
    <p:sldId id="267" r:id="rId10"/>
    <p:sldId id="280" r:id="rId11"/>
    <p:sldId id="270" r:id="rId12"/>
    <p:sldId id="265" r:id="rId13"/>
    <p:sldId id="264" r:id="rId14"/>
    <p:sldId id="263" r:id="rId15"/>
    <p:sldId id="271" r:id="rId16"/>
    <p:sldId id="272" r:id="rId17"/>
    <p:sldId id="278" r:id="rId18"/>
    <p:sldId id="27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E9C3A2-E503-4707-81C3-4597B41CFE0F}">
          <p14:sldIdLst>
            <p14:sldId id="262"/>
            <p14:sldId id="266"/>
            <p14:sldId id="267"/>
            <p14:sldId id="280"/>
            <p14:sldId id="270"/>
            <p14:sldId id="265"/>
            <p14:sldId id="264"/>
            <p14:sldId id="263"/>
            <p14:sldId id="271"/>
            <p14:sldId id="272"/>
            <p14:sldId id="278"/>
            <p14:sldId id="279"/>
            <p14:sldId id="259"/>
          </p14:sldIdLst>
        </p14:section>
        <p14:section name="Appendix" id="{BD869B46-D413-4A62-96E4-BC31AFDAF7F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p:restoredTop sz="94737" autoAdjust="0"/>
  </p:normalViewPr>
  <p:slideViewPr>
    <p:cSldViewPr snapToGrid="0" snapToObjects="1">
      <p:cViewPr varScale="1">
        <p:scale>
          <a:sx n="79" d="100"/>
          <a:sy n="79" d="100"/>
        </p:scale>
        <p:origin x="657"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DE40C-3385-9643-A9C2-B6F593C56AE0}"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D6671-D779-3C4F-A868-2BF6420B0861}" type="slidenum">
              <a:rPr lang="en-US" smtClean="0"/>
              <a:t>‹#›</a:t>
            </a:fld>
            <a:endParaRPr lang="en-US"/>
          </a:p>
        </p:txBody>
      </p:sp>
    </p:spTree>
    <p:extLst>
      <p:ext uri="{BB962C8B-B14F-4D97-AF65-F5344CB8AC3E}">
        <p14:creationId xmlns:p14="http://schemas.microsoft.com/office/powerpoint/2010/main" val="291522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1</a:t>
            </a:fld>
            <a:endParaRPr lang="en-US"/>
          </a:p>
        </p:txBody>
      </p:sp>
    </p:spTree>
    <p:extLst>
      <p:ext uri="{BB962C8B-B14F-4D97-AF65-F5344CB8AC3E}">
        <p14:creationId xmlns:p14="http://schemas.microsoft.com/office/powerpoint/2010/main" val="312407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11</a:t>
            </a:fld>
            <a:endParaRPr lang="en-US"/>
          </a:p>
        </p:txBody>
      </p:sp>
    </p:spTree>
    <p:extLst>
      <p:ext uri="{BB962C8B-B14F-4D97-AF65-F5344CB8AC3E}">
        <p14:creationId xmlns:p14="http://schemas.microsoft.com/office/powerpoint/2010/main" val="38663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12</a:t>
            </a:fld>
            <a:endParaRPr lang="en-US"/>
          </a:p>
        </p:txBody>
      </p:sp>
    </p:spTree>
    <p:extLst>
      <p:ext uri="{BB962C8B-B14F-4D97-AF65-F5344CB8AC3E}">
        <p14:creationId xmlns:p14="http://schemas.microsoft.com/office/powerpoint/2010/main" val="336538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D6671-D779-3C4F-A868-2BF6420B0861}" type="slidenum">
              <a:rPr lang="en-US" smtClean="0"/>
              <a:t>13</a:t>
            </a:fld>
            <a:endParaRPr lang="en-US"/>
          </a:p>
        </p:txBody>
      </p:sp>
    </p:spTree>
    <p:extLst>
      <p:ext uri="{BB962C8B-B14F-4D97-AF65-F5344CB8AC3E}">
        <p14:creationId xmlns:p14="http://schemas.microsoft.com/office/powerpoint/2010/main" val="118845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ABB4-A4C9-D740-BE92-B181978B39E5}"/>
              </a:ext>
            </a:extLst>
          </p:cNvPr>
          <p:cNvSpPr>
            <a:spLocks noGrp="1"/>
          </p:cNvSpPr>
          <p:nvPr>
            <p:ph type="ctrTitle"/>
          </p:nvPr>
        </p:nvSpPr>
        <p:spPr>
          <a:xfrm>
            <a:off x="914400" y="2802457"/>
            <a:ext cx="9144000" cy="689491"/>
          </a:xfrm>
          <a:prstGeom prst="rect">
            <a:avLst/>
          </a:prstGeom>
        </p:spPr>
        <p:txBody>
          <a:bodyPr anchor="t"/>
          <a:lstStyle>
            <a:lvl1pPr algn="l">
              <a:defRPr sz="4800" b="1"/>
            </a:lvl1pPr>
          </a:lstStyle>
          <a:p>
            <a:r>
              <a:rPr lang="en-US" dirty="0"/>
              <a:t>Click to edit Master title style</a:t>
            </a:r>
          </a:p>
        </p:txBody>
      </p:sp>
      <p:sp>
        <p:nvSpPr>
          <p:cNvPr id="3" name="Subtitle 2">
            <a:extLst>
              <a:ext uri="{FF2B5EF4-FFF2-40B4-BE49-F238E27FC236}">
                <a16:creationId xmlns:a16="http://schemas.microsoft.com/office/drawing/2014/main" id="{72CF632B-3613-C448-A0CE-35F31B4B46C5}"/>
              </a:ext>
            </a:extLst>
          </p:cNvPr>
          <p:cNvSpPr>
            <a:spLocks noGrp="1"/>
          </p:cNvSpPr>
          <p:nvPr>
            <p:ph type="subTitle" idx="1"/>
          </p:nvPr>
        </p:nvSpPr>
        <p:spPr>
          <a:xfrm>
            <a:off x="914400" y="3655047"/>
            <a:ext cx="9144000" cy="1175370"/>
          </a:xfrm>
          <a:prstGeom prst="rect">
            <a:avLst/>
          </a:prstGeo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1676D43-26CE-FD45-9FE1-B4404DBA4A52}"/>
              </a:ext>
            </a:extLst>
          </p:cNvPr>
          <p:cNvSpPr>
            <a:spLocks noGrp="1"/>
          </p:cNvSpPr>
          <p:nvPr>
            <p:ph type="dt" sz="half" idx="10"/>
          </p:nvPr>
        </p:nvSpPr>
        <p:spPr>
          <a:xfrm>
            <a:off x="914400" y="6001218"/>
            <a:ext cx="2743200" cy="365125"/>
          </a:xfrm>
          <a:prstGeom prst="rect">
            <a:avLst/>
          </a:prstGeom>
        </p:spPr>
        <p:txBody>
          <a:bodyPr/>
          <a:lstStyle/>
          <a:p>
            <a:endParaRPr lang="en-US" dirty="0"/>
          </a:p>
        </p:txBody>
      </p:sp>
      <p:sp>
        <p:nvSpPr>
          <p:cNvPr id="18" name="Text Placeholder 17">
            <a:extLst>
              <a:ext uri="{FF2B5EF4-FFF2-40B4-BE49-F238E27FC236}">
                <a16:creationId xmlns:a16="http://schemas.microsoft.com/office/drawing/2014/main" id="{39D7BB92-7BAB-C04F-8090-6FDDC8C51835}"/>
              </a:ext>
            </a:extLst>
          </p:cNvPr>
          <p:cNvSpPr>
            <a:spLocks noGrp="1"/>
          </p:cNvSpPr>
          <p:nvPr>
            <p:ph type="body" sz="quarter" idx="12" hasCustomPrompt="1"/>
          </p:nvPr>
        </p:nvSpPr>
        <p:spPr>
          <a:xfrm>
            <a:off x="914400" y="4993516"/>
            <a:ext cx="5859463" cy="893763"/>
          </a:xfrm>
          <a:prstGeom prst="rect">
            <a:avLst/>
          </a:prstGeo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Department Name</a:t>
            </a:r>
          </a:p>
        </p:txBody>
      </p:sp>
    </p:spTree>
    <p:extLst>
      <p:ext uri="{BB962C8B-B14F-4D97-AF65-F5344CB8AC3E}">
        <p14:creationId xmlns:p14="http://schemas.microsoft.com/office/powerpoint/2010/main" val="128855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E2DC-6D7C-384B-87DD-CA056D978D93}"/>
              </a:ext>
            </a:extLst>
          </p:cNvPr>
          <p:cNvSpPr>
            <a:spLocks noGrp="1"/>
          </p:cNvSpPr>
          <p:nvPr>
            <p:ph type="title" hasCustomPrompt="1"/>
          </p:nvPr>
        </p:nvSpPr>
        <p:spPr/>
        <p:txBody>
          <a:bodyPr/>
          <a:lstStyle/>
          <a:p>
            <a:r>
              <a:rPr lang="en-US" dirty="0"/>
              <a:t>Click to edit Master interior title style</a:t>
            </a:r>
          </a:p>
        </p:txBody>
      </p:sp>
      <p:sp>
        <p:nvSpPr>
          <p:cNvPr id="3" name="Content Placeholder 2">
            <a:extLst>
              <a:ext uri="{FF2B5EF4-FFF2-40B4-BE49-F238E27FC236}">
                <a16:creationId xmlns:a16="http://schemas.microsoft.com/office/drawing/2014/main" id="{67E0C029-B732-244A-A5C0-1E29B06A34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0A48970A-FF76-7E4C-A3A6-32D10D603310}"/>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24677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92C0-2F0F-214E-8EE2-E5D6386F920B}"/>
              </a:ext>
            </a:extLst>
          </p:cNvPr>
          <p:cNvSpPr>
            <a:spLocks noGrp="1"/>
          </p:cNvSpPr>
          <p:nvPr>
            <p:ph type="title" hasCustomPrompt="1"/>
          </p:nvPr>
        </p:nvSpPr>
        <p:spPr/>
        <p:txBody>
          <a:bodyPr/>
          <a:lstStyle/>
          <a:p>
            <a:r>
              <a:rPr lang="en-US" dirty="0"/>
              <a:t>Click to edit Master interior title style</a:t>
            </a:r>
          </a:p>
        </p:txBody>
      </p:sp>
      <p:sp>
        <p:nvSpPr>
          <p:cNvPr id="3" name="Content Placeholder 2">
            <a:extLst>
              <a:ext uri="{FF2B5EF4-FFF2-40B4-BE49-F238E27FC236}">
                <a16:creationId xmlns:a16="http://schemas.microsoft.com/office/drawing/2014/main" id="{20EBF9EC-EDBB-AD4A-9976-62AD1288FAC7}"/>
              </a:ext>
            </a:extLst>
          </p:cNvPr>
          <p:cNvSpPr>
            <a:spLocks noGrp="1"/>
          </p:cNvSpPr>
          <p:nvPr>
            <p:ph sz="half" idx="1"/>
          </p:nvPr>
        </p:nvSpPr>
        <p:spPr>
          <a:xfrm>
            <a:off x="838200" y="1825625"/>
            <a:ext cx="5181600" cy="3976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D7818F-4166-A34F-B1C6-7BA7907F8229}"/>
              </a:ext>
            </a:extLst>
          </p:cNvPr>
          <p:cNvSpPr>
            <a:spLocks noGrp="1"/>
          </p:cNvSpPr>
          <p:nvPr>
            <p:ph sz="half" idx="2"/>
          </p:nvPr>
        </p:nvSpPr>
        <p:spPr>
          <a:xfrm>
            <a:off x="6172200" y="1825625"/>
            <a:ext cx="5181600" cy="3976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09241B2F-5771-F042-8101-4E6E4A295947}"/>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179241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6E24-26F1-5A4F-B65E-79BDCC9499B6}"/>
              </a:ext>
            </a:extLst>
          </p:cNvPr>
          <p:cNvSpPr>
            <a:spLocks noGrp="1"/>
          </p:cNvSpPr>
          <p:nvPr>
            <p:ph type="title" hasCustomPrompt="1"/>
          </p:nvPr>
        </p:nvSpPr>
        <p:spPr>
          <a:xfrm>
            <a:off x="839788" y="365125"/>
            <a:ext cx="10515600" cy="1325563"/>
          </a:xfrm>
        </p:spPr>
        <p:txBody>
          <a:bodyPr/>
          <a:lstStyle/>
          <a:p>
            <a:r>
              <a:rPr lang="en-US" dirty="0"/>
              <a:t>Click to edit Master interior title style</a:t>
            </a:r>
          </a:p>
        </p:txBody>
      </p:sp>
      <p:sp>
        <p:nvSpPr>
          <p:cNvPr id="3" name="Text Placeholder 2">
            <a:extLst>
              <a:ext uri="{FF2B5EF4-FFF2-40B4-BE49-F238E27FC236}">
                <a16:creationId xmlns:a16="http://schemas.microsoft.com/office/drawing/2014/main" id="{6413E1F0-4E39-CA4C-9A29-6A6FAB335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CA85E-FB7A-7E49-A1C0-025331823557}"/>
              </a:ext>
            </a:extLst>
          </p:cNvPr>
          <p:cNvSpPr>
            <a:spLocks noGrp="1"/>
          </p:cNvSpPr>
          <p:nvPr>
            <p:ph sz="half" idx="2"/>
          </p:nvPr>
        </p:nvSpPr>
        <p:spPr>
          <a:xfrm>
            <a:off x="839788" y="2505075"/>
            <a:ext cx="5157787" cy="332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A0EC13-1C61-624E-86FE-679711E2F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FAF9C-999B-D240-AD38-879591A43C00}"/>
              </a:ext>
            </a:extLst>
          </p:cNvPr>
          <p:cNvSpPr>
            <a:spLocks noGrp="1"/>
          </p:cNvSpPr>
          <p:nvPr>
            <p:ph sz="quarter" idx="4"/>
          </p:nvPr>
        </p:nvSpPr>
        <p:spPr>
          <a:xfrm>
            <a:off x="6172200" y="2505075"/>
            <a:ext cx="5183188" cy="332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36FB93B7-E795-6F49-B146-0E2B22328A32}"/>
              </a:ext>
            </a:extLst>
          </p:cNvPr>
          <p:cNvSpPr>
            <a:spLocks noGrp="1"/>
          </p:cNvSpPr>
          <p:nvPr>
            <p:ph type="ftr" sz="quarter" idx="10"/>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321510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692E-B298-BA42-92A3-94CAED55847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interior title style</a:t>
            </a:r>
          </a:p>
        </p:txBody>
      </p:sp>
      <p:sp>
        <p:nvSpPr>
          <p:cNvPr id="3" name="Content Placeholder 2">
            <a:extLst>
              <a:ext uri="{FF2B5EF4-FFF2-40B4-BE49-F238E27FC236}">
                <a16:creationId xmlns:a16="http://schemas.microsoft.com/office/drawing/2014/main" id="{AF17F07D-7F3B-BD42-AAB1-45BBBDB16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BD72C-2A6C-414F-8D24-4A8EF2CB0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a:extLst>
              <a:ext uri="{FF2B5EF4-FFF2-40B4-BE49-F238E27FC236}">
                <a16:creationId xmlns:a16="http://schemas.microsoft.com/office/drawing/2014/main" id="{3FD5BDBD-4321-F84A-A66B-284D997D571B}"/>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26340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A033-4994-8E47-ACCE-130B30012235}"/>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interior title style</a:t>
            </a:r>
          </a:p>
        </p:txBody>
      </p:sp>
      <p:sp>
        <p:nvSpPr>
          <p:cNvPr id="3" name="Picture Placeholder 2">
            <a:extLst>
              <a:ext uri="{FF2B5EF4-FFF2-40B4-BE49-F238E27FC236}">
                <a16:creationId xmlns:a16="http://schemas.microsoft.com/office/drawing/2014/main" id="{F7E58734-134F-294C-8A79-1D093C3B5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D20B5-4BC4-B34B-88A0-93AB8CBEB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a:extLst>
              <a:ext uri="{FF2B5EF4-FFF2-40B4-BE49-F238E27FC236}">
                <a16:creationId xmlns:a16="http://schemas.microsoft.com/office/drawing/2014/main" id="{8703285B-A734-F941-9822-C9D02A727152}"/>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92145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0A92284-6D85-974A-9889-75E7BE88EC61}"/>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tx1"/>
                </a:solidFill>
              </a:defRPr>
            </a:lvl1pPr>
          </a:lstStyle>
          <a:p>
            <a:r>
              <a:rPr lang="en-US"/>
              <a:t>STAT 8456 – Machine Learning &amp; Data Mining</a:t>
            </a:r>
            <a:endParaRPr lang="en-US" dirty="0"/>
          </a:p>
        </p:txBody>
      </p:sp>
      <p:sp>
        <p:nvSpPr>
          <p:cNvPr id="8" name="Title 1">
            <a:extLst>
              <a:ext uri="{FF2B5EF4-FFF2-40B4-BE49-F238E27FC236}">
                <a16:creationId xmlns:a16="http://schemas.microsoft.com/office/drawing/2014/main" id="{89A9FC2F-1125-9149-967D-E7D2FC1CBF68}"/>
              </a:ext>
            </a:extLst>
          </p:cNvPr>
          <p:cNvSpPr>
            <a:spLocks noGrp="1"/>
          </p:cNvSpPr>
          <p:nvPr>
            <p:ph type="ctrTitle" hasCustomPrompt="1"/>
          </p:nvPr>
        </p:nvSpPr>
        <p:spPr>
          <a:xfrm>
            <a:off x="914399" y="1621357"/>
            <a:ext cx="10182225" cy="689491"/>
          </a:xfrm>
          <a:prstGeom prst="rect">
            <a:avLst/>
          </a:prstGeom>
        </p:spPr>
        <p:txBody>
          <a:bodyPr anchor="t"/>
          <a:lstStyle>
            <a:lvl1pPr algn="l">
              <a:defRPr sz="4800" b="1"/>
            </a:lvl1pPr>
          </a:lstStyle>
          <a:p>
            <a:r>
              <a:rPr lang="en-US" dirty="0"/>
              <a:t>Click to edit Master divider style</a:t>
            </a:r>
          </a:p>
        </p:txBody>
      </p:sp>
      <p:sp>
        <p:nvSpPr>
          <p:cNvPr id="9" name="Subtitle 2">
            <a:extLst>
              <a:ext uri="{FF2B5EF4-FFF2-40B4-BE49-F238E27FC236}">
                <a16:creationId xmlns:a16="http://schemas.microsoft.com/office/drawing/2014/main" id="{94C09319-B5A5-DB4D-8F9C-CD883431FC0F}"/>
              </a:ext>
            </a:extLst>
          </p:cNvPr>
          <p:cNvSpPr>
            <a:spLocks noGrp="1"/>
          </p:cNvSpPr>
          <p:nvPr>
            <p:ph type="subTitle" idx="1" hasCustomPrompt="1"/>
          </p:nvPr>
        </p:nvSpPr>
        <p:spPr>
          <a:xfrm>
            <a:off x="914400" y="2473947"/>
            <a:ext cx="9144000" cy="3183904"/>
          </a:xfrm>
          <a:prstGeom prst="rect">
            <a:avLst/>
          </a:prstGeo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divider subtitle style</a:t>
            </a:r>
          </a:p>
        </p:txBody>
      </p:sp>
    </p:spTree>
    <p:extLst>
      <p:ext uri="{BB962C8B-B14F-4D97-AF65-F5344CB8AC3E}">
        <p14:creationId xmlns:p14="http://schemas.microsoft.com/office/powerpoint/2010/main" val="154661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19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BFF7-B66E-AF4F-BB73-F931808C6091}"/>
              </a:ext>
            </a:extLst>
          </p:cNvPr>
          <p:cNvSpPr>
            <a:spLocks noGrp="1"/>
          </p:cNvSpPr>
          <p:nvPr>
            <p:ph type="title"/>
          </p:nvPr>
        </p:nvSpPr>
        <p:spPr>
          <a:xfrm>
            <a:off x="838200" y="4869221"/>
            <a:ext cx="10515600" cy="676173"/>
          </a:xfrm>
          <a:prstGeom prst="rect">
            <a:avLst/>
          </a:prstGeom>
        </p:spPr>
        <p:txBody>
          <a:bodyPr/>
          <a:lstStyle>
            <a:lvl1pPr algn="ctr">
              <a:defRPr sz="3200" b="1"/>
            </a:lvl1pPr>
          </a:lstStyle>
          <a:p>
            <a:r>
              <a:rPr lang="en-US" dirty="0"/>
              <a:t>Click to edit Master title style</a:t>
            </a:r>
          </a:p>
        </p:txBody>
      </p:sp>
    </p:spTree>
    <p:extLst>
      <p:ext uri="{BB962C8B-B14F-4D97-AF65-F5344CB8AC3E}">
        <p14:creationId xmlns:p14="http://schemas.microsoft.com/office/powerpoint/2010/main" val="19882531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AF0FB03-FC51-274D-A4F2-BAA829A47BEF}"/>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201811585"/>
      </p:ext>
    </p:extLst>
  </p:cSld>
  <p:clrMap bg1="dk1" tx1="lt1" bg2="dk2" tx2="lt2" accent1="accent1" accent2="accent2" accent3="accent3" accent4="accent4" accent5="accent5" accent6="accent6" hlink="hlink" folHlink="folHlink"/>
  <p:sldLayoutIdLst>
    <p:sldLayoutId id="214748364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7E7EA38-C2CE-DC48-8D16-4BAC6D9874B2}"/>
              </a:ext>
            </a:extLst>
          </p:cNvPr>
          <p:cNvPicPr>
            <a:picLocks noChangeAspect="1"/>
          </p:cNvPicPr>
          <p:nvPr userDrawn="1"/>
        </p:nvPicPr>
        <p:blipFill>
          <a:blip r:embed="rId7"/>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44C6C1D2-49C4-1A4F-BF79-BD8D6FCD3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interior title style</a:t>
            </a:r>
          </a:p>
        </p:txBody>
      </p:sp>
      <p:sp>
        <p:nvSpPr>
          <p:cNvPr id="3" name="Text Placeholder 2">
            <a:extLst>
              <a:ext uri="{FF2B5EF4-FFF2-40B4-BE49-F238E27FC236}">
                <a16:creationId xmlns:a16="http://schemas.microsoft.com/office/drawing/2014/main" id="{B4CEB20D-1047-EF4A-AF9A-A90791F25774}"/>
              </a:ext>
            </a:extLst>
          </p:cNvPr>
          <p:cNvSpPr>
            <a:spLocks noGrp="1"/>
          </p:cNvSpPr>
          <p:nvPr>
            <p:ph type="body" idx="1"/>
          </p:nvPr>
        </p:nvSpPr>
        <p:spPr>
          <a:xfrm>
            <a:off x="838200" y="1825625"/>
            <a:ext cx="10515600" cy="39925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BBACFC4-8B69-A341-B39E-628E01728EC5}"/>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a:t>STAT 8456 – Machine Learning &amp; Data Mining</a:t>
            </a:r>
            <a:endParaRPr lang="en-US" dirty="0"/>
          </a:p>
        </p:txBody>
      </p:sp>
    </p:spTree>
    <p:extLst>
      <p:ext uri="{BB962C8B-B14F-4D97-AF65-F5344CB8AC3E}">
        <p14:creationId xmlns:p14="http://schemas.microsoft.com/office/powerpoint/2010/main" val="740814283"/>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8" r:id="rId4"/>
    <p:sldLayoutId id="2147483669" r:id="rId5"/>
  </p:sldLayoutIdLst>
  <p:hf sldNum="0" hdr="0" dt="0"/>
  <p:txStyles>
    <p:titleStyle>
      <a:lvl1pPr algn="l" defTabSz="914400" rtl="0" eaLnBrk="1" latinLnBrk="0" hangingPunct="1">
        <a:lnSpc>
          <a:spcPct val="90000"/>
        </a:lnSpc>
        <a:spcBef>
          <a:spcPct val="0"/>
        </a:spcBef>
        <a:buNone/>
        <a:defRPr sz="3200" b="1" kern="1200">
          <a:solidFill>
            <a:srgbClr val="D7192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7699867-562E-CD4B-B841-D4BA6BC590CA}"/>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105458718"/>
      </p:ext>
    </p:extLst>
  </p:cSld>
  <p:clrMap bg1="dk1" tx1="lt1" bg2="dk2" tx2="lt2" accent1="accent1" accent2="accent2" accent3="accent3" accent4="accent4" accent5="accent5" accent6="accent6" hlink="hlink" folHlink="folHlink"/>
  <p:sldLayoutIdLst>
    <p:sldLayoutId id="2147483673" r:id="rId1"/>
  </p:sldLayoutIdLst>
  <p:hf sldNum="0"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0C1499-9A35-9F48-98EC-702212B7BF7C}"/>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850290482"/>
      </p:ext>
    </p:extLst>
  </p:cSld>
  <p:clrMap bg1="dk1" tx1="lt1" bg2="dk2" tx2="lt2" accent1="accent1" accent2="accent2" accent3="accent3" accent4="accent4" accent5="accent5" accent6="accent6" hlink="hlink" folHlink="folHlink"/>
  <p:sldLayoutIdLst>
    <p:sldLayoutId id="2147483691" r:id="rId1"/>
    <p:sldLayoutId id="2147483690"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owardsdatascience.com/how-catboost-encodes-categorical-variables-3866fb2ae64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7DEE-A39C-1C40-8BB7-06FA3DEC1CF9}"/>
              </a:ext>
            </a:extLst>
          </p:cNvPr>
          <p:cNvSpPr>
            <a:spLocks noGrp="1"/>
          </p:cNvSpPr>
          <p:nvPr>
            <p:ph type="ctrTitle"/>
          </p:nvPr>
        </p:nvSpPr>
        <p:spPr/>
        <p:txBody>
          <a:bodyPr/>
          <a:lstStyle/>
          <a:p>
            <a:r>
              <a:rPr lang="en-US" dirty="0"/>
              <a:t>Contest #3 Presentation</a:t>
            </a:r>
          </a:p>
        </p:txBody>
      </p:sp>
      <p:sp>
        <p:nvSpPr>
          <p:cNvPr id="3" name="Subtitle 2">
            <a:extLst>
              <a:ext uri="{FF2B5EF4-FFF2-40B4-BE49-F238E27FC236}">
                <a16:creationId xmlns:a16="http://schemas.microsoft.com/office/drawing/2014/main" id="{E7D5699A-C14A-6C41-B92E-8BB5E4C84D31}"/>
              </a:ext>
            </a:extLst>
          </p:cNvPr>
          <p:cNvSpPr>
            <a:spLocks noGrp="1"/>
          </p:cNvSpPr>
          <p:nvPr>
            <p:ph type="subTitle" idx="1"/>
          </p:nvPr>
        </p:nvSpPr>
        <p:spPr/>
        <p:txBody>
          <a:bodyPr/>
          <a:lstStyle/>
          <a:p>
            <a:r>
              <a:rPr lang="en-US" dirty="0"/>
              <a:t>Presented by:</a:t>
            </a:r>
          </a:p>
          <a:p>
            <a:r>
              <a:rPr lang="en-US" dirty="0"/>
              <a:t>Riddhimoy Ghosh</a:t>
            </a:r>
          </a:p>
        </p:txBody>
      </p:sp>
      <p:sp>
        <p:nvSpPr>
          <p:cNvPr id="4" name="Text Placeholder 3">
            <a:extLst>
              <a:ext uri="{FF2B5EF4-FFF2-40B4-BE49-F238E27FC236}">
                <a16:creationId xmlns:a16="http://schemas.microsoft.com/office/drawing/2014/main" id="{0ABBE863-C217-C940-8FFB-F2E0D3029C6C}"/>
              </a:ext>
            </a:extLst>
          </p:cNvPr>
          <p:cNvSpPr>
            <a:spLocks noGrp="1"/>
          </p:cNvSpPr>
          <p:nvPr>
            <p:ph type="body" sz="quarter" idx="12"/>
          </p:nvPr>
        </p:nvSpPr>
        <p:spPr/>
        <p:txBody>
          <a:bodyPr/>
          <a:lstStyle/>
          <a:p>
            <a:r>
              <a:rPr lang="en-US" dirty="0"/>
              <a:t>STAT 8456 – Machine Learning &amp; Data Mining</a:t>
            </a:r>
          </a:p>
        </p:txBody>
      </p:sp>
    </p:spTree>
    <p:extLst>
      <p:ext uri="{BB962C8B-B14F-4D97-AF65-F5344CB8AC3E}">
        <p14:creationId xmlns:p14="http://schemas.microsoft.com/office/powerpoint/2010/main" val="2251819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B526-97D9-B597-843A-4FC4DD84BAF2}"/>
              </a:ext>
            </a:extLst>
          </p:cNvPr>
          <p:cNvSpPr>
            <a:spLocks noGrp="1"/>
          </p:cNvSpPr>
          <p:nvPr>
            <p:ph type="title"/>
          </p:nvPr>
        </p:nvSpPr>
        <p:spPr>
          <a:xfrm>
            <a:off x="190973" y="-54533"/>
            <a:ext cx="10153177" cy="950912"/>
          </a:xfrm>
        </p:spPr>
        <p:txBody>
          <a:bodyPr/>
          <a:lstStyle/>
          <a:p>
            <a:r>
              <a:rPr lang="en-US" dirty="0"/>
              <a:t>Summary, Findings and Learnings</a:t>
            </a:r>
          </a:p>
        </p:txBody>
      </p:sp>
      <p:sp>
        <p:nvSpPr>
          <p:cNvPr id="3" name="TextBox 2">
            <a:extLst>
              <a:ext uri="{FF2B5EF4-FFF2-40B4-BE49-F238E27FC236}">
                <a16:creationId xmlns:a16="http://schemas.microsoft.com/office/drawing/2014/main" id="{86D7071C-512B-9C18-1B8A-E27EA284D6DD}"/>
              </a:ext>
            </a:extLst>
          </p:cNvPr>
          <p:cNvSpPr txBox="1"/>
          <p:nvPr/>
        </p:nvSpPr>
        <p:spPr>
          <a:xfrm>
            <a:off x="398352" y="896379"/>
            <a:ext cx="10275684" cy="6093976"/>
          </a:xfrm>
          <a:prstGeom prst="rect">
            <a:avLst/>
          </a:prstGeom>
          <a:noFill/>
        </p:spPr>
        <p:txBody>
          <a:bodyPr wrap="square" rtlCol="0">
            <a:spAutoFit/>
          </a:bodyPr>
          <a:lstStyle/>
          <a:p>
            <a:pPr marL="285750" indent="-285750">
              <a:buFont typeface="Arial" panose="020B0604020202020204" pitchFamily="34" charset="0"/>
              <a:buChar char="•"/>
            </a:pPr>
            <a:r>
              <a:rPr lang="en-US" sz="1600" dirty="0"/>
              <a:t>A Stacked </a:t>
            </a:r>
            <a:r>
              <a:rPr lang="en-US" sz="1600" dirty="0" err="1"/>
              <a:t>CatBoost</a:t>
            </a:r>
            <a:r>
              <a:rPr lang="en-US" sz="1600" dirty="0"/>
              <a:t> Model with Customer ID based Validation Approach with Internal </a:t>
            </a:r>
            <a:r>
              <a:rPr lang="en-US" sz="1600" dirty="0" err="1"/>
              <a:t>RandomSearch</a:t>
            </a:r>
            <a:r>
              <a:rPr lang="en-US" sz="1600" dirty="0"/>
              <a:t> based Hyper-parameter tuning was my best model in terms of Kaggle Public Test Score Accuracy of 0.64879. This model achieved Rank 3 in Public Test but went down to Rank 5 in Private Test Board. </a:t>
            </a:r>
          </a:p>
          <a:p>
            <a:endParaRPr lang="en-US" sz="1600" dirty="0"/>
          </a:p>
          <a:p>
            <a:pPr marL="285750" indent="-285750">
              <a:buFont typeface="Arial" panose="020B0604020202020204" pitchFamily="34" charset="0"/>
              <a:buChar char="•"/>
            </a:pPr>
            <a:r>
              <a:rPr lang="en-US" sz="1600" dirty="0" err="1"/>
              <a:t>CatBoost</a:t>
            </a:r>
            <a:r>
              <a:rPr lang="en-US" sz="1600" dirty="0"/>
              <a:t> was again the go-to model that enabled efficient Category Variable Handling and GPU Implementation. It is important to know that </a:t>
            </a:r>
            <a:r>
              <a:rPr lang="en-US" sz="1600" dirty="0" err="1"/>
              <a:t>CatBoost</a:t>
            </a:r>
            <a:r>
              <a:rPr lang="en-US" sz="1600" dirty="0"/>
              <a:t> does not do One-Hot Encoding for all the categorical variables but employs different approaches with Target Encoding being one of them, mainly based on the distribution of the categories of the specific predictor.</a:t>
            </a:r>
            <a:br>
              <a:rPr lang="en-US" sz="1600" dirty="0"/>
            </a:br>
            <a:r>
              <a:rPr lang="en-US" sz="1600" dirty="0"/>
              <a:t>Reference: </a:t>
            </a:r>
            <a:r>
              <a:rPr lang="en-US" sz="1600" dirty="0" err="1">
                <a:hlinkClick r:id="rId2"/>
              </a:rPr>
              <a:t>CatBoost</a:t>
            </a:r>
            <a:r>
              <a:rPr lang="en-US" sz="1600" dirty="0">
                <a:hlinkClick r:id="rId2"/>
              </a:rPr>
              <a:t> Encoding</a:t>
            </a:r>
            <a:br>
              <a:rPr lang="en-US" sz="1600" dirty="0"/>
            </a:br>
            <a:endParaRPr lang="en-US" sz="1600" dirty="0"/>
          </a:p>
          <a:p>
            <a:pPr marL="285750" indent="-285750">
              <a:buFont typeface="Arial" panose="020B0604020202020204" pitchFamily="34" charset="0"/>
              <a:buChar char="•"/>
            </a:pPr>
            <a:r>
              <a:rPr lang="en-US" sz="1600" dirty="0"/>
              <a:t>The surprising finding for me was Time Series based Model Validation Approach ( for example </a:t>
            </a:r>
            <a:r>
              <a:rPr lang="en-US" sz="1600" i="1" dirty="0" err="1"/>
              <a:t>TimeSeriesSplit</a:t>
            </a:r>
            <a:r>
              <a:rPr lang="en-US" sz="1600" dirty="0"/>
              <a:t> from </a:t>
            </a:r>
            <a:r>
              <a:rPr lang="en-US" sz="1600" dirty="0" err="1"/>
              <a:t>scikitlearn</a:t>
            </a:r>
            <a:r>
              <a:rPr lang="en-US" sz="1600" dirty="0"/>
              <a:t> was not able to achieve the highest Kaggle Score for me but a  Customer ID based Validation was able to.</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was interesting to see Higher Rank Participants were able to get better scores with just Random K – Fold cross validation or even just a Random Train – Test Split.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 important step would have been building separate Models for Previously Seen Customers in the Train Set and another one for the Unseen Ones in Test Set. In this case we would expect a Time Series Based Cross Validation would work better for seen customers and a Customer ID based validation would be useful for the previously unseen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2906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276A-C426-523F-1113-1F4A09AE7DA8}"/>
              </a:ext>
            </a:extLst>
          </p:cNvPr>
          <p:cNvSpPr>
            <a:spLocks noGrp="1"/>
          </p:cNvSpPr>
          <p:nvPr>
            <p:ph type="title"/>
          </p:nvPr>
        </p:nvSpPr>
        <p:spPr>
          <a:xfrm>
            <a:off x="718458" y="122238"/>
            <a:ext cx="10515600" cy="1325563"/>
          </a:xfrm>
        </p:spPr>
        <p:txBody>
          <a:bodyPr/>
          <a:lstStyle/>
          <a:p>
            <a:r>
              <a:rPr lang="en-US" dirty="0"/>
              <a:t>Result table for all models &amp; parameters</a:t>
            </a:r>
          </a:p>
        </p:txBody>
      </p:sp>
      <p:graphicFrame>
        <p:nvGraphicFramePr>
          <p:cNvPr id="6" name="Table 6">
            <a:extLst>
              <a:ext uri="{FF2B5EF4-FFF2-40B4-BE49-F238E27FC236}">
                <a16:creationId xmlns:a16="http://schemas.microsoft.com/office/drawing/2014/main" id="{E337ADDC-2B32-90DD-BDA5-89F9FBA54851}"/>
              </a:ext>
            </a:extLst>
          </p:cNvPr>
          <p:cNvGraphicFramePr>
            <a:graphicFrameLocks noGrp="1"/>
          </p:cNvGraphicFramePr>
          <p:nvPr>
            <p:ph sz="half" idx="1"/>
            <p:extLst>
              <p:ext uri="{D42A27DB-BD31-4B8C-83A1-F6EECF244321}">
                <p14:modId xmlns:p14="http://schemas.microsoft.com/office/powerpoint/2010/main" val="995524797"/>
              </p:ext>
            </p:extLst>
          </p:nvPr>
        </p:nvGraphicFramePr>
        <p:xfrm>
          <a:off x="718458" y="2293711"/>
          <a:ext cx="10767466" cy="3422334"/>
        </p:xfrm>
        <a:graphic>
          <a:graphicData uri="http://schemas.openxmlformats.org/drawingml/2006/table">
            <a:tbl>
              <a:tblPr firstRow="1" bandRow="1">
                <a:tableStyleId>{073A0DAA-6AF3-43AB-8588-CEC1D06C72B9}</a:tableStyleId>
              </a:tblPr>
              <a:tblGrid>
                <a:gridCol w="2540848">
                  <a:extLst>
                    <a:ext uri="{9D8B030D-6E8A-4147-A177-3AD203B41FA5}">
                      <a16:colId xmlns:a16="http://schemas.microsoft.com/office/drawing/2014/main" val="1710208546"/>
                    </a:ext>
                  </a:extLst>
                </a:gridCol>
                <a:gridCol w="4058884">
                  <a:extLst>
                    <a:ext uri="{9D8B030D-6E8A-4147-A177-3AD203B41FA5}">
                      <a16:colId xmlns:a16="http://schemas.microsoft.com/office/drawing/2014/main" val="1672174046"/>
                    </a:ext>
                  </a:extLst>
                </a:gridCol>
                <a:gridCol w="2082800">
                  <a:extLst>
                    <a:ext uri="{9D8B030D-6E8A-4147-A177-3AD203B41FA5}">
                      <a16:colId xmlns:a16="http://schemas.microsoft.com/office/drawing/2014/main" val="3672855909"/>
                    </a:ext>
                  </a:extLst>
                </a:gridCol>
                <a:gridCol w="2084934">
                  <a:extLst>
                    <a:ext uri="{9D8B030D-6E8A-4147-A177-3AD203B41FA5}">
                      <a16:colId xmlns:a16="http://schemas.microsoft.com/office/drawing/2014/main" val="3787804299"/>
                    </a:ext>
                  </a:extLst>
                </a:gridCol>
              </a:tblGrid>
              <a:tr h="569278">
                <a:tc>
                  <a:txBody>
                    <a:bodyPr/>
                    <a:lstStyle/>
                    <a:p>
                      <a:pPr algn="ctr"/>
                      <a:r>
                        <a:rPr lang="en-US" sz="1050" dirty="0"/>
                        <a:t>Model</a:t>
                      </a:r>
                    </a:p>
                  </a:txBody>
                  <a:tcPr/>
                </a:tc>
                <a:tc>
                  <a:txBody>
                    <a:bodyPr/>
                    <a:lstStyle/>
                    <a:p>
                      <a:pPr algn="ctr"/>
                      <a:r>
                        <a:rPr lang="en-US" sz="1050" dirty="0"/>
                        <a:t>Parameters </a:t>
                      </a:r>
                    </a:p>
                  </a:txBody>
                  <a:tcPr/>
                </a:tc>
                <a:tc>
                  <a:txBody>
                    <a:bodyPr/>
                    <a:lstStyle/>
                    <a:p>
                      <a:pPr algn="ctr"/>
                      <a:r>
                        <a:rPr lang="en-US" sz="1050" dirty="0"/>
                        <a:t>Training Accuracy </a:t>
                      </a:r>
                    </a:p>
                  </a:txBody>
                  <a:tcPr/>
                </a:tc>
                <a:tc>
                  <a:txBody>
                    <a:bodyPr/>
                    <a:lstStyle/>
                    <a:p>
                      <a:pPr algn="ctr"/>
                      <a:r>
                        <a:rPr lang="en-US" sz="1050" dirty="0"/>
                        <a:t>Public Test Accuracy</a:t>
                      </a:r>
                    </a:p>
                  </a:txBody>
                  <a:tcPr/>
                </a:tc>
                <a:extLst>
                  <a:ext uri="{0D108BD9-81ED-4DB2-BD59-A6C34878D82A}">
                    <a16:rowId xmlns:a16="http://schemas.microsoft.com/office/drawing/2014/main" val="324648192"/>
                  </a:ext>
                </a:extLst>
              </a:tr>
              <a:tr h="569278">
                <a:tc>
                  <a:txBody>
                    <a:bodyPr/>
                    <a:lstStyle/>
                    <a:p>
                      <a:r>
                        <a:rPr lang="en-US" sz="1050" dirty="0"/>
                        <a:t>Decision Tree Classifier </a:t>
                      </a:r>
                      <a:br>
                        <a:rPr lang="en-US" sz="1050" dirty="0"/>
                      </a:br>
                      <a:r>
                        <a:rPr lang="en-US" sz="1050" dirty="0"/>
                        <a:t>(Only Numeric Columns)</a:t>
                      </a:r>
                    </a:p>
                  </a:txBody>
                  <a:tcPr/>
                </a:tc>
                <a:tc>
                  <a:txBody>
                    <a:bodyPr/>
                    <a:lstStyle/>
                    <a:p>
                      <a:r>
                        <a:rPr lang="en-US" sz="1050" dirty="0"/>
                        <a:t>{'criterion': '</a:t>
                      </a:r>
                      <a:r>
                        <a:rPr lang="en-US" sz="1050" dirty="0" err="1"/>
                        <a:t>gini</a:t>
                      </a:r>
                      <a:r>
                        <a:rPr lang="en-US" sz="1050" dirty="0"/>
                        <a:t>', '</a:t>
                      </a:r>
                      <a:r>
                        <a:rPr lang="en-US" sz="1050" dirty="0" err="1"/>
                        <a:t>max_depth</a:t>
                      </a:r>
                      <a:r>
                        <a:rPr lang="en-US" sz="1050" dirty="0"/>
                        <a:t>': 9, '</a:t>
                      </a:r>
                      <a:r>
                        <a:rPr lang="en-US" sz="1050" dirty="0" err="1"/>
                        <a:t>max_features</a:t>
                      </a:r>
                      <a:r>
                        <a:rPr lang="en-US" sz="1050" dirty="0"/>
                        <a:t>': 12}</a:t>
                      </a:r>
                    </a:p>
                  </a:txBody>
                  <a:tcPr/>
                </a:tc>
                <a:tc>
                  <a:txBody>
                    <a:bodyPr/>
                    <a:lstStyle/>
                    <a:p>
                      <a:r>
                        <a:rPr lang="en-US" sz="1050" dirty="0"/>
                        <a:t>~65%</a:t>
                      </a:r>
                    </a:p>
                  </a:txBody>
                  <a:tcPr/>
                </a:tc>
                <a:tc>
                  <a:txBody>
                    <a:bodyPr/>
                    <a:lstStyle/>
                    <a:p>
                      <a:r>
                        <a:rPr lang="en-US" sz="1050" dirty="0"/>
                        <a:t>~60%</a:t>
                      </a:r>
                    </a:p>
                  </a:txBody>
                  <a:tcPr/>
                </a:tc>
                <a:extLst>
                  <a:ext uri="{0D108BD9-81ED-4DB2-BD59-A6C34878D82A}">
                    <a16:rowId xmlns:a16="http://schemas.microsoft.com/office/drawing/2014/main" val="3778659610"/>
                  </a:ext>
                </a:extLst>
              </a:tr>
              <a:tr h="569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t>RandomForestClassifier</a:t>
                      </a:r>
                      <a:endParaRPr lang="en-US" sz="1050" dirty="0"/>
                    </a:p>
                    <a:p>
                      <a:r>
                        <a:rPr lang="en-US" sz="1050" dirty="0"/>
                        <a:t>(Only Numeric Columns)</a:t>
                      </a:r>
                    </a:p>
                  </a:txBody>
                  <a:tcPr/>
                </a:tc>
                <a:tc>
                  <a:txBody>
                    <a:bodyPr/>
                    <a:lstStyle/>
                    <a:p>
                      <a:r>
                        <a:rPr lang="en-US" sz="1050" dirty="0"/>
                        <a:t>{'</a:t>
                      </a:r>
                      <a:r>
                        <a:rPr lang="en-US" sz="1050" dirty="0" err="1"/>
                        <a:t>n_estimators</a:t>
                      </a:r>
                      <a:r>
                        <a:rPr lang="en-US" sz="1050" dirty="0"/>
                        <a:t>': 500, '</a:t>
                      </a:r>
                      <a:r>
                        <a:rPr lang="en-US" sz="1050" dirty="0" err="1"/>
                        <a:t>min_samples_split</a:t>
                      </a:r>
                      <a:r>
                        <a:rPr lang="en-US" sz="1050" dirty="0"/>
                        <a:t>': 35, '</a:t>
                      </a:r>
                      <a:r>
                        <a:rPr lang="en-US" sz="1050" dirty="0" err="1"/>
                        <a:t>max_features</a:t>
                      </a:r>
                      <a:r>
                        <a:rPr lang="en-US" sz="1050" dirty="0"/>
                        <a:t>': 'log2'}</a:t>
                      </a:r>
                    </a:p>
                  </a:txBody>
                  <a:tcPr/>
                </a:tc>
                <a:tc>
                  <a:txBody>
                    <a:bodyPr/>
                    <a:lstStyle/>
                    <a:p>
                      <a:r>
                        <a:rPr lang="en-US" sz="1050" dirty="0"/>
                        <a:t>~ 67% </a:t>
                      </a:r>
                    </a:p>
                  </a:txBody>
                  <a:tcPr/>
                </a:tc>
                <a:tc>
                  <a:txBody>
                    <a:bodyPr/>
                    <a:lstStyle/>
                    <a:p>
                      <a:r>
                        <a:rPr lang="en-US" sz="1050" dirty="0"/>
                        <a:t> ~60.9%</a:t>
                      </a:r>
                    </a:p>
                  </a:txBody>
                  <a:tcPr/>
                </a:tc>
                <a:extLst>
                  <a:ext uri="{0D108BD9-81ED-4DB2-BD59-A6C34878D82A}">
                    <a16:rowId xmlns:a16="http://schemas.microsoft.com/office/drawing/2014/main" val="2995678081"/>
                  </a:ext>
                </a:extLst>
              </a:tr>
              <a:tr h="569278">
                <a:tc>
                  <a:txBody>
                    <a:bodyPr/>
                    <a:lstStyle/>
                    <a:p>
                      <a:r>
                        <a:rPr lang="en-US" sz="1050" dirty="0" err="1"/>
                        <a:t>RandomForestClassifier</a:t>
                      </a:r>
                      <a:endParaRPr lang="en-US" sz="1050" dirty="0"/>
                    </a:p>
                  </a:txBody>
                  <a:tcPr/>
                </a:tc>
                <a:tc>
                  <a:txBody>
                    <a:bodyPr/>
                    <a:lstStyle/>
                    <a:p>
                      <a:r>
                        <a:rPr lang="en-US" sz="1050" dirty="0" err="1"/>
                        <a:t>n_estimators</a:t>
                      </a:r>
                      <a:r>
                        <a:rPr lang="en-US" sz="1050" dirty="0"/>
                        <a:t>=500, </a:t>
                      </a:r>
                      <a:r>
                        <a:rPr lang="en-US" sz="1050" dirty="0" err="1"/>
                        <a:t>random_state</a:t>
                      </a:r>
                      <a:r>
                        <a:rPr lang="en-US" sz="1050" dirty="0"/>
                        <a:t>=42, </a:t>
                      </a:r>
                      <a:r>
                        <a:rPr lang="en-US" sz="1050" dirty="0" err="1"/>
                        <a:t>min_samples_split</a:t>
                      </a:r>
                      <a:r>
                        <a:rPr lang="en-US" sz="1050" dirty="0"/>
                        <a:t>=16, </a:t>
                      </a:r>
                      <a:r>
                        <a:rPr lang="en-US" sz="1050" dirty="0" err="1"/>
                        <a:t>min_samples_leaf</a:t>
                      </a:r>
                      <a:r>
                        <a:rPr lang="en-US" sz="1050" dirty="0"/>
                        <a:t>=4, </a:t>
                      </a:r>
                      <a:r>
                        <a:rPr lang="en-US" sz="1050" dirty="0" err="1"/>
                        <a:t>max_depth</a:t>
                      </a:r>
                      <a:r>
                        <a:rPr lang="en-US" sz="1050" dirty="0"/>
                        <a:t> = 17, bootstrap=True, criterion='</a:t>
                      </a:r>
                      <a:r>
                        <a:rPr lang="en-US" sz="1050" dirty="0" err="1"/>
                        <a:t>gini</a:t>
                      </a:r>
                      <a:r>
                        <a:rPr lang="en-US" sz="1050" dirty="0"/>
                        <a:t>', </a:t>
                      </a:r>
                      <a:r>
                        <a:rPr lang="en-US" sz="1050" dirty="0" err="1"/>
                        <a:t>max_features</a:t>
                      </a:r>
                      <a:r>
                        <a:rPr lang="en-US" sz="1050" dirty="0"/>
                        <a:t>='sqrt'</a:t>
                      </a:r>
                    </a:p>
                  </a:txBody>
                  <a:tcPr/>
                </a:tc>
                <a:tc>
                  <a:txBody>
                    <a:bodyPr/>
                    <a:lstStyle/>
                    <a:p>
                      <a:r>
                        <a:rPr lang="en-US" sz="1050" dirty="0"/>
                        <a:t>~ 67%</a:t>
                      </a:r>
                    </a:p>
                  </a:txBody>
                  <a:tcPr/>
                </a:tc>
                <a:tc>
                  <a:txBody>
                    <a:bodyPr/>
                    <a:lstStyle/>
                    <a:p>
                      <a:r>
                        <a:rPr lang="en-US" sz="1050" dirty="0"/>
                        <a:t>~ 61%</a:t>
                      </a:r>
                    </a:p>
                  </a:txBody>
                  <a:tcPr/>
                </a:tc>
                <a:extLst>
                  <a:ext uri="{0D108BD9-81ED-4DB2-BD59-A6C34878D82A}">
                    <a16:rowId xmlns:a16="http://schemas.microsoft.com/office/drawing/2014/main" val="1190298075"/>
                  </a:ext>
                </a:extLst>
              </a:tr>
              <a:tr h="569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t>GraidentBoostingClassifier</a:t>
                      </a:r>
                      <a:endParaRPr lang="en-US" sz="1050" dirty="0"/>
                    </a:p>
                    <a:p>
                      <a:endParaRPr lang="en-US"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t>n_estimators</a:t>
                      </a:r>
                      <a:r>
                        <a:rPr lang="en-US" sz="1050" dirty="0"/>
                        <a:t>=100, </a:t>
                      </a:r>
                      <a:r>
                        <a:rPr lang="en-US" sz="1050" dirty="0" err="1"/>
                        <a:t>random_state</a:t>
                      </a:r>
                      <a:r>
                        <a:rPr lang="en-US" sz="1050" dirty="0"/>
                        <a:t>=42, </a:t>
                      </a:r>
                      <a:r>
                        <a:rPr lang="en-US" sz="1050" dirty="0" err="1"/>
                        <a:t>learning_rate</a:t>
                      </a:r>
                      <a:r>
                        <a:rPr lang="en-US" sz="1050" dirty="0"/>
                        <a:t>=0.1, </a:t>
                      </a:r>
                      <a:r>
                        <a:rPr lang="en-US" sz="1050" dirty="0" err="1"/>
                        <a:t>max_depth</a:t>
                      </a:r>
                      <a:r>
                        <a:rPr lang="en-US" sz="1050" dirty="0"/>
                        <a:t>=10, </a:t>
                      </a:r>
                      <a:r>
                        <a:rPr lang="en-US" sz="1050" dirty="0" err="1"/>
                        <a:t>min_samples_split</a:t>
                      </a:r>
                      <a:r>
                        <a:rPr lang="en-US" sz="1050" dirty="0"/>
                        <a:t>=5, </a:t>
                      </a:r>
                      <a:r>
                        <a:rPr lang="en-US" sz="1050" dirty="0" err="1"/>
                        <a:t>min_samples_leaf</a:t>
                      </a:r>
                      <a:r>
                        <a:rPr lang="en-US" sz="1050" dirty="0"/>
                        <a:t>=5</a:t>
                      </a:r>
                    </a:p>
                    <a:p>
                      <a:endParaRPr lang="en-US" sz="1050" dirty="0"/>
                    </a:p>
                  </a:txBody>
                  <a:tcPr/>
                </a:tc>
                <a:tc>
                  <a:txBody>
                    <a:bodyPr/>
                    <a:lstStyle/>
                    <a:p>
                      <a:r>
                        <a:rPr lang="en-US" sz="1050" dirty="0"/>
                        <a:t>~73%</a:t>
                      </a:r>
                    </a:p>
                  </a:txBody>
                  <a:tcPr/>
                </a:tc>
                <a:tc>
                  <a:txBody>
                    <a:bodyPr/>
                    <a:lstStyle/>
                    <a:p>
                      <a:r>
                        <a:rPr lang="en-US" sz="1050" dirty="0"/>
                        <a:t>~ 61.3%</a:t>
                      </a:r>
                    </a:p>
                  </a:txBody>
                  <a:tcPr/>
                </a:tc>
                <a:extLst>
                  <a:ext uri="{0D108BD9-81ED-4DB2-BD59-A6C34878D82A}">
                    <a16:rowId xmlns:a16="http://schemas.microsoft.com/office/drawing/2014/main" val="1972540154"/>
                  </a:ext>
                </a:extLst>
              </a:tr>
              <a:tr h="569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t>XGBoost</a:t>
                      </a:r>
                      <a:endParaRPr lang="en-US" sz="1050" dirty="0"/>
                    </a:p>
                    <a:p>
                      <a:endParaRPr lang="en-US"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t>eval_set</a:t>
                      </a:r>
                      <a:r>
                        <a:rPr lang="en-US" sz="1050" dirty="0"/>
                        <a:t>=[(</a:t>
                      </a:r>
                      <a:r>
                        <a:rPr lang="en-US" sz="1050" dirty="0" err="1"/>
                        <a:t>X_train,y_train</a:t>
                      </a:r>
                      <a:r>
                        <a:rPr lang="en-US" sz="1050" dirty="0"/>
                        <a:t>),(X_validate1,y_validate1)],</a:t>
                      </a:r>
                      <a:r>
                        <a:rPr lang="en-US" sz="1050" dirty="0" err="1"/>
                        <a:t>eval_metric</a:t>
                      </a:r>
                      <a:r>
                        <a:rPr lang="en-US" sz="1050" dirty="0"/>
                        <a:t>='</a:t>
                      </a:r>
                      <a:r>
                        <a:rPr lang="en-US" sz="1050" dirty="0" err="1"/>
                        <a:t>auc</a:t>
                      </a:r>
                      <a:r>
                        <a:rPr lang="en-US" sz="1050" dirty="0"/>
                        <a:t>',</a:t>
                      </a:r>
                      <a:r>
                        <a:rPr lang="en-US" sz="1050" dirty="0" err="1"/>
                        <a:t>early_stopping_rounds</a:t>
                      </a:r>
                      <a:r>
                        <a:rPr lang="en-US" sz="1050" dirty="0"/>
                        <a:t>=10 </a:t>
                      </a:r>
                    </a:p>
                    <a:p>
                      <a:endParaRPr lang="en-US" sz="1050" dirty="0"/>
                    </a:p>
                  </a:txBody>
                  <a:tcPr/>
                </a:tc>
                <a:tc>
                  <a:txBody>
                    <a:bodyPr/>
                    <a:lstStyle/>
                    <a:p>
                      <a:r>
                        <a:rPr lang="en-US" sz="1050" dirty="0"/>
                        <a:t>~ 78%</a:t>
                      </a:r>
                    </a:p>
                  </a:txBody>
                  <a:tcPr/>
                </a:tc>
                <a:tc>
                  <a:txBody>
                    <a:bodyPr/>
                    <a:lstStyle/>
                    <a:p>
                      <a:r>
                        <a:rPr lang="en-US" sz="1050" dirty="0"/>
                        <a:t>~59%</a:t>
                      </a:r>
                    </a:p>
                  </a:txBody>
                  <a:tcPr/>
                </a:tc>
                <a:extLst>
                  <a:ext uri="{0D108BD9-81ED-4DB2-BD59-A6C34878D82A}">
                    <a16:rowId xmlns:a16="http://schemas.microsoft.com/office/drawing/2014/main" val="913976449"/>
                  </a:ext>
                </a:extLst>
              </a:tr>
            </a:tbl>
          </a:graphicData>
        </a:graphic>
      </p:graphicFrame>
      <p:sp>
        <p:nvSpPr>
          <p:cNvPr id="5" name="Footer Placeholder 4">
            <a:extLst>
              <a:ext uri="{FF2B5EF4-FFF2-40B4-BE49-F238E27FC236}">
                <a16:creationId xmlns:a16="http://schemas.microsoft.com/office/drawing/2014/main" id="{5040204D-0F19-980D-D17B-83D619F05D01}"/>
              </a:ext>
            </a:extLst>
          </p:cNvPr>
          <p:cNvSpPr>
            <a:spLocks noGrp="1"/>
          </p:cNvSpPr>
          <p:nvPr>
            <p:ph type="ftr" sz="quarter" idx="3"/>
          </p:nvPr>
        </p:nvSpPr>
        <p:spPr/>
        <p:txBody>
          <a:bodyPr/>
          <a:lstStyle/>
          <a:p>
            <a:r>
              <a:rPr lang="en-US"/>
              <a:t>STAT 8456 – Machine Learning &amp; Data Mining</a:t>
            </a:r>
            <a:endParaRPr lang="en-US" dirty="0"/>
          </a:p>
        </p:txBody>
      </p:sp>
      <p:sp>
        <p:nvSpPr>
          <p:cNvPr id="7" name="TextBox 6">
            <a:extLst>
              <a:ext uri="{FF2B5EF4-FFF2-40B4-BE49-F238E27FC236}">
                <a16:creationId xmlns:a16="http://schemas.microsoft.com/office/drawing/2014/main" id="{BD076622-F562-D168-27AD-D241C3DBB48C}"/>
              </a:ext>
            </a:extLst>
          </p:cNvPr>
          <p:cNvSpPr txBox="1"/>
          <p:nvPr/>
        </p:nvSpPr>
        <p:spPr>
          <a:xfrm>
            <a:off x="718458" y="1112823"/>
            <a:ext cx="9141865" cy="923330"/>
          </a:xfrm>
          <a:prstGeom prst="rect">
            <a:avLst/>
          </a:prstGeom>
          <a:noFill/>
        </p:spPr>
        <p:txBody>
          <a:bodyPr wrap="square" rtlCol="0">
            <a:spAutoFit/>
          </a:bodyPr>
          <a:lstStyle/>
          <a:p>
            <a:r>
              <a:rPr lang="en-US" dirty="0"/>
              <a:t>We have tried multiple models  with different feature combinations and validation strategies, starting from a Decision Tress, Random Forest to </a:t>
            </a:r>
            <a:r>
              <a:rPr lang="en-US" dirty="0" err="1"/>
              <a:t>CatBoost</a:t>
            </a:r>
            <a:r>
              <a:rPr lang="en-US" dirty="0"/>
              <a:t>. Out of the numerous attempts , we try to report a few:</a:t>
            </a:r>
          </a:p>
        </p:txBody>
      </p:sp>
    </p:spTree>
    <p:extLst>
      <p:ext uri="{BB962C8B-B14F-4D97-AF65-F5344CB8AC3E}">
        <p14:creationId xmlns:p14="http://schemas.microsoft.com/office/powerpoint/2010/main" val="63116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276A-C426-523F-1113-1F4A09AE7DA8}"/>
              </a:ext>
            </a:extLst>
          </p:cNvPr>
          <p:cNvSpPr>
            <a:spLocks noGrp="1"/>
          </p:cNvSpPr>
          <p:nvPr>
            <p:ph type="title"/>
          </p:nvPr>
        </p:nvSpPr>
        <p:spPr>
          <a:xfrm>
            <a:off x="718458" y="122238"/>
            <a:ext cx="10515600" cy="1325563"/>
          </a:xfrm>
        </p:spPr>
        <p:txBody>
          <a:bodyPr/>
          <a:lstStyle/>
          <a:p>
            <a:r>
              <a:rPr lang="en-US" dirty="0"/>
              <a:t>Result table for all models &amp; parameters</a:t>
            </a:r>
          </a:p>
        </p:txBody>
      </p:sp>
      <p:graphicFrame>
        <p:nvGraphicFramePr>
          <p:cNvPr id="6" name="Table 6">
            <a:extLst>
              <a:ext uri="{FF2B5EF4-FFF2-40B4-BE49-F238E27FC236}">
                <a16:creationId xmlns:a16="http://schemas.microsoft.com/office/drawing/2014/main" id="{E337ADDC-2B32-90DD-BDA5-89F9FBA54851}"/>
              </a:ext>
            </a:extLst>
          </p:cNvPr>
          <p:cNvGraphicFramePr>
            <a:graphicFrameLocks noGrp="1"/>
          </p:cNvGraphicFramePr>
          <p:nvPr>
            <p:ph sz="half" idx="1"/>
            <p:extLst>
              <p:ext uri="{D42A27DB-BD31-4B8C-83A1-F6EECF244321}">
                <p14:modId xmlns:p14="http://schemas.microsoft.com/office/powerpoint/2010/main" val="235042139"/>
              </p:ext>
            </p:extLst>
          </p:nvPr>
        </p:nvGraphicFramePr>
        <p:xfrm>
          <a:off x="712268" y="2039337"/>
          <a:ext cx="10515600" cy="4002774"/>
        </p:xfrm>
        <a:graphic>
          <a:graphicData uri="http://schemas.openxmlformats.org/drawingml/2006/table">
            <a:tbl>
              <a:tblPr firstRow="1" bandRow="1">
                <a:tableStyleId>{073A0DAA-6AF3-43AB-8588-CEC1D06C72B9}</a:tableStyleId>
              </a:tblPr>
              <a:tblGrid>
                <a:gridCol w="2799658">
                  <a:extLst>
                    <a:ext uri="{9D8B030D-6E8A-4147-A177-3AD203B41FA5}">
                      <a16:colId xmlns:a16="http://schemas.microsoft.com/office/drawing/2014/main" val="1710208546"/>
                    </a:ext>
                  </a:extLst>
                </a:gridCol>
                <a:gridCol w="4084862">
                  <a:extLst>
                    <a:ext uri="{9D8B030D-6E8A-4147-A177-3AD203B41FA5}">
                      <a16:colId xmlns:a16="http://schemas.microsoft.com/office/drawing/2014/main" val="1672174046"/>
                    </a:ext>
                  </a:extLst>
                </a:gridCol>
                <a:gridCol w="1594916">
                  <a:extLst>
                    <a:ext uri="{9D8B030D-6E8A-4147-A177-3AD203B41FA5}">
                      <a16:colId xmlns:a16="http://schemas.microsoft.com/office/drawing/2014/main" val="3672855909"/>
                    </a:ext>
                  </a:extLst>
                </a:gridCol>
                <a:gridCol w="2036164">
                  <a:extLst>
                    <a:ext uri="{9D8B030D-6E8A-4147-A177-3AD203B41FA5}">
                      <a16:colId xmlns:a16="http://schemas.microsoft.com/office/drawing/2014/main" val="3787804299"/>
                    </a:ext>
                  </a:extLst>
                </a:gridCol>
              </a:tblGrid>
              <a:tr h="528054">
                <a:tc>
                  <a:txBody>
                    <a:bodyPr/>
                    <a:lstStyle/>
                    <a:p>
                      <a:pPr algn="ctr"/>
                      <a:r>
                        <a:rPr lang="en-US" sz="1050" dirty="0"/>
                        <a:t>Model</a:t>
                      </a:r>
                    </a:p>
                  </a:txBody>
                  <a:tcPr/>
                </a:tc>
                <a:tc>
                  <a:txBody>
                    <a:bodyPr/>
                    <a:lstStyle/>
                    <a:p>
                      <a:pPr algn="ctr"/>
                      <a:r>
                        <a:rPr lang="en-US" sz="1050" dirty="0"/>
                        <a:t>Parameters </a:t>
                      </a:r>
                    </a:p>
                  </a:txBody>
                  <a:tcPr/>
                </a:tc>
                <a:tc>
                  <a:txBody>
                    <a:bodyPr/>
                    <a:lstStyle/>
                    <a:p>
                      <a:pPr algn="ctr"/>
                      <a:r>
                        <a:rPr lang="en-US" sz="1050" dirty="0"/>
                        <a:t>Training Accuracy </a:t>
                      </a:r>
                    </a:p>
                  </a:txBody>
                  <a:tcPr/>
                </a:tc>
                <a:tc>
                  <a:txBody>
                    <a:bodyPr/>
                    <a:lstStyle/>
                    <a:p>
                      <a:pPr algn="ctr"/>
                      <a:r>
                        <a:rPr lang="en-US" sz="1050" dirty="0"/>
                        <a:t>Public Test Accuracy</a:t>
                      </a:r>
                    </a:p>
                  </a:txBody>
                  <a:tcPr/>
                </a:tc>
                <a:extLst>
                  <a:ext uri="{0D108BD9-81ED-4DB2-BD59-A6C34878D82A}">
                    <a16:rowId xmlns:a16="http://schemas.microsoft.com/office/drawing/2014/main" val="324648192"/>
                  </a:ext>
                </a:extLst>
              </a:tr>
              <a:tr h="536659">
                <a:tc>
                  <a:txBody>
                    <a:bodyPr/>
                    <a:lstStyle/>
                    <a:p>
                      <a:r>
                        <a:rPr lang="en-US" sz="1050" dirty="0"/>
                        <a:t>Cat Boost Stack  </a:t>
                      </a:r>
                      <a:br>
                        <a:rPr lang="en-US" sz="1050" dirty="0"/>
                      </a:br>
                      <a:r>
                        <a:rPr lang="en-US" sz="1050" dirty="0"/>
                        <a:t>Time  Series Validation </a:t>
                      </a:r>
                    </a:p>
                  </a:txBody>
                  <a:tcPr/>
                </a:tc>
                <a:tc>
                  <a:txBody>
                    <a:bodyPr/>
                    <a:lstStyle/>
                    <a:p>
                      <a:pPr algn="l"/>
                      <a:r>
                        <a:rPr lang="en-US" sz="1000" dirty="0"/>
                        <a:t>{'iterations': </a:t>
                      </a:r>
                      <a:r>
                        <a:rPr lang="en-US" sz="1000" dirty="0" err="1"/>
                        <a:t>sp_randInt</a:t>
                      </a:r>
                      <a:r>
                        <a:rPr lang="en-US" sz="1000" dirty="0"/>
                        <a:t>(1000, 2000),  'depth': </a:t>
                      </a:r>
                      <a:r>
                        <a:rPr lang="en-US" sz="1000" dirty="0" err="1"/>
                        <a:t>sp_randInt</a:t>
                      </a:r>
                      <a:r>
                        <a:rPr lang="en-US" sz="1000" dirty="0"/>
                        <a:t>(3, 10),</a:t>
                      </a:r>
                    </a:p>
                    <a:p>
                      <a:pPr algn="l"/>
                      <a:r>
                        <a:rPr lang="en-US" sz="1000" dirty="0"/>
                        <a:t> '</a:t>
                      </a:r>
                      <a:r>
                        <a:rPr lang="en-US" sz="1000" dirty="0" err="1"/>
                        <a:t>learning_rate</a:t>
                      </a:r>
                      <a:r>
                        <a:rPr lang="en-US" sz="1000" dirty="0"/>
                        <a:t>': </a:t>
                      </a:r>
                      <a:r>
                        <a:rPr lang="en-US" sz="1000" dirty="0" err="1"/>
                        <a:t>sp_randFloat</a:t>
                      </a:r>
                      <a:r>
                        <a:rPr lang="en-US" sz="1000" dirty="0"/>
                        <a:t>(0.001, 0.1), </a:t>
                      </a:r>
                    </a:p>
                    <a:p>
                      <a:pPr algn="l"/>
                      <a:r>
                        <a:rPr lang="en-US" sz="1000" dirty="0"/>
                        <a:t>'l2_leaf_reg': </a:t>
                      </a:r>
                      <a:r>
                        <a:rPr lang="en-US" sz="1000" dirty="0" err="1"/>
                        <a:t>sp_randInt</a:t>
                      </a:r>
                      <a:r>
                        <a:rPr lang="en-US" sz="1000" dirty="0"/>
                        <a:t>(1, 10), '</a:t>
                      </a:r>
                      <a:r>
                        <a:rPr lang="en-US" sz="1000" dirty="0" err="1"/>
                        <a:t>border_count</a:t>
                      </a:r>
                      <a:r>
                        <a:rPr lang="en-US" sz="1000" dirty="0"/>
                        <a:t>': </a:t>
                      </a:r>
                      <a:r>
                        <a:rPr lang="en-US" sz="1000" dirty="0" err="1"/>
                        <a:t>sp_randInt</a:t>
                      </a:r>
                      <a:r>
                        <a:rPr lang="en-US" sz="1000" dirty="0"/>
                        <a:t>(32, 256)}</a:t>
                      </a:r>
                    </a:p>
                  </a:txBody>
                  <a:tcPr/>
                </a:tc>
                <a:tc>
                  <a:txBody>
                    <a:bodyPr/>
                    <a:lstStyle/>
                    <a:p>
                      <a:r>
                        <a:rPr lang="en-US" sz="1050" dirty="0"/>
                        <a:t>~65%</a:t>
                      </a:r>
                    </a:p>
                  </a:txBody>
                  <a:tcPr/>
                </a:tc>
                <a:tc>
                  <a:txBody>
                    <a:bodyPr/>
                    <a:lstStyle/>
                    <a:p>
                      <a:pPr algn="l"/>
                      <a:r>
                        <a:rPr lang="en-US" sz="1050" dirty="0"/>
                        <a:t>~63%</a:t>
                      </a:r>
                    </a:p>
                  </a:txBody>
                  <a:tcPr/>
                </a:tc>
                <a:extLst>
                  <a:ext uri="{0D108BD9-81ED-4DB2-BD59-A6C34878D82A}">
                    <a16:rowId xmlns:a16="http://schemas.microsoft.com/office/drawing/2014/main" val="3778659610"/>
                  </a:ext>
                </a:extLst>
              </a:tr>
              <a:tr h="715546">
                <a:tc>
                  <a:txBody>
                    <a:bodyPr/>
                    <a:lstStyle/>
                    <a:p>
                      <a:r>
                        <a:rPr lang="en-US" sz="1050" dirty="0"/>
                        <a:t>Cat Boost Stack  </a:t>
                      </a:r>
                      <a:br>
                        <a:rPr lang="en-US" sz="1050" dirty="0"/>
                      </a:br>
                      <a:r>
                        <a:rPr lang="en-US" sz="1050" dirty="0"/>
                        <a:t>Time  Series Validation </a:t>
                      </a:r>
                    </a:p>
                  </a:txBody>
                  <a:tcPr/>
                </a:tc>
                <a:tc>
                  <a:txBody>
                    <a:bodyPr/>
                    <a:lstStyle/>
                    <a:p>
                      <a:r>
                        <a:rPr lang="en-US" sz="1050" dirty="0"/>
                        <a:t>'iterations': </a:t>
                      </a:r>
                      <a:r>
                        <a:rPr lang="en-US" sz="1050" dirty="0" err="1"/>
                        <a:t>sp_randInt</a:t>
                      </a:r>
                      <a:r>
                        <a:rPr lang="en-US" sz="1050" dirty="0"/>
                        <a:t>(1000, 2000),</a:t>
                      </a:r>
                      <a:r>
                        <a:rPr lang="en-US" sz="1050" dirty="0" err="1"/>
                        <a:t>n'depth</a:t>
                      </a:r>
                      <a:r>
                        <a:rPr lang="en-US" sz="1050" dirty="0"/>
                        <a:t>': </a:t>
                      </a:r>
                      <a:r>
                        <a:rPr lang="en-US" sz="1050" dirty="0" err="1"/>
                        <a:t>sp_randInt</a:t>
                      </a:r>
                      <a:r>
                        <a:rPr lang="en-US" sz="1050" dirty="0"/>
                        <a:t>(3, 10),</a:t>
                      </a:r>
                    </a:p>
                    <a:p>
                      <a:r>
                        <a:rPr lang="en-US" sz="1050" dirty="0"/>
                        <a:t> '</a:t>
                      </a:r>
                      <a:r>
                        <a:rPr lang="en-US" sz="1050" dirty="0" err="1"/>
                        <a:t>learning_rate</a:t>
                      </a:r>
                      <a:r>
                        <a:rPr lang="en-US" sz="1050" dirty="0"/>
                        <a:t>': </a:t>
                      </a:r>
                      <a:r>
                        <a:rPr lang="en-US" sz="1050" dirty="0" err="1"/>
                        <a:t>sp_randFloat</a:t>
                      </a:r>
                      <a:r>
                        <a:rPr lang="en-US" sz="1050" dirty="0"/>
                        <a:t>(0.001, 0.1),'l2_leaf_reg': </a:t>
                      </a:r>
                      <a:r>
                        <a:rPr lang="en-US" sz="1050" dirty="0" err="1"/>
                        <a:t>sp_randInt</a:t>
                      </a:r>
                      <a:r>
                        <a:rPr lang="en-US" sz="1050" dirty="0"/>
                        <a:t>(1, 10), '</a:t>
                      </a:r>
                      <a:r>
                        <a:rPr lang="en-US" sz="1050" dirty="0" err="1"/>
                        <a:t>border_count</a:t>
                      </a:r>
                      <a:r>
                        <a:rPr lang="en-US" sz="1050" dirty="0"/>
                        <a:t>': </a:t>
                      </a:r>
                      <a:r>
                        <a:rPr lang="en-US" sz="1050" dirty="0" err="1"/>
                        <a:t>sp_randInt</a:t>
                      </a:r>
                      <a:r>
                        <a:rPr lang="en-US" sz="1050" dirty="0"/>
                        <a:t>(32, 256), </a:t>
                      </a:r>
                      <a:br>
                        <a:rPr lang="en-US" sz="1050" dirty="0"/>
                      </a:br>
                      <a:r>
                        <a:rPr lang="en-US" sz="1050" dirty="0"/>
                        <a:t>'</a:t>
                      </a:r>
                      <a:r>
                        <a:rPr lang="en-US" sz="1050" dirty="0" err="1"/>
                        <a:t>bagging_temperature</a:t>
                      </a:r>
                      <a:r>
                        <a:rPr lang="en-US" sz="1050" dirty="0"/>
                        <a:t>': </a:t>
                      </a:r>
                      <a:r>
                        <a:rPr lang="en-US" sz="1050" dirty="0" err="1"/>
                        <a:t>sp_randFloat</a:t>
                      </a:r>
                      <a:r>
                        <a:rPr lang="en-US" sz="1050" dirty="0"/>
                        <a:t>(0, 10)</a:t>
                      </a:r>
                    </a:p>
                  </a:txBody>
                  <a:tcPr/>
                </a:tc>
                <a:tc>
                  <a:txBody>
                    <a:bodyPr/>
                    <a:lstStyle/>
                    <a:p>
                      <a:r>
                        <a:rPr lang="en-US" sz="1050" dirty="0"/>
                        <a:t>~ 67% </a:t>
                      </a:r>
                    </a:p>
                  </a:txBody>
                  <a:tcPr/>
                </a:tc>
                <a:tc>
                  <a:txBody>
                    <a:bodyPr/>
                    <a:lstStyle/>
                    <a:p>
                      <a:pPr algn="l"/>
                      <a:r>
                        <a:rPr lang="en-US" sz="1050" dirty="0"/>
                        <a:t> ~63.3%</a:t>
                      </a:r>
                    </a:p>
                  </a:txBody>
                  <a:tcPr/>
                </a:tc>
                <a:extLst>
                  <a:ext uri="{0D108BD9-81ED-4DB2-BD59-A6C34878D82A}">
                    <a16:rowId xmlns:a16="http://schemas.microsoft.com/office/drawing/2014/main" val="2995678081"/>
                  </a:ext>
                </a:extLst>
              </a:tr>
              <a:tr h="559020">
                <a:tc>
                  <a:txBody>
                    <a:bodyPr/>
                    <a:lstStyle/>
                    <a:p>
                      <a:r>
                        <a:rPr lang="en-US" sz="1050" dirty="0"/>
                        <a:t>Cat Boost Stack  </a:t>
                      </a:r>
                      <a:br>
                        <a:rPr lang="en-US" sz="1050" dirty="0"/>
                      </a:br>
                      <a:r>
                        <a:rPr lang="en-US" sz="1050" dirty="0"/>
                        <a:t>Customer ID Validation </a:t>
                      </a:r>
                    </a:p>
                  </a:txBody>
                  <a:tcPr/>
                </a:tc>
                <a:tc>
                  <a:txBody>
                    <a:bodyPr/>
                    <a:lstStyle/>
                    <a:p>
                      <a:pPr algn="l"/>
                      <a:r>
                        <a:rPr lang="en-US" sz="1050" dirty="0"/>
                        <a:t>{'iterations': </a:t>
                      </a:r>
                      <a:r>
                        <a:rPr lang="en-US" sz="1050" dirty="0" err="1"/>
                        <a:t>sp_randInt</a:t>
                      </a:r>
                      <a:r>
                        <a:rPr lang="en-US" sz="1050" dirty="0"/>
                        <a:t>(1000, 2000),  'depth': </a:t>
                      </a:r>
                      <a:r>
                        <a:rPr lang="en-US" sz="1050" dirty="0" err="1"/>
                        <a:t>sp_randInt</a:t>
                      </a:r>
                      <a:r>
                        <a:rPr lang="en-US" sz="1050" dirty="0"/>
                        <a:t>(3, 10),</a:t>
                      </a:r>
                    </a:p>
                    <a:p>
                      <a:pPr algn="l"/>
                      <a:r>
                        <a:rPr lang="en-US" sz="1050" dirty="0"/>
                        <a:t> '</a:t>
                      </a:r>
                      <a:r>
                        <a:rPr lang="en-US" sz="1050" dirty="0" err="1"/>
                        <a:t>learning_rate</a:t>
                      </a:r>
                      <a:r>
                        <a:rPr lang="en-US" sz="1050" dirty="0"/>
                        <a:t>': </a:t>
                      </a:r>
                      <a:r>
                        <a:rPr lang="en-US" sz="1050" dirty="0" err="1"/>
                        <a:t>sp_randFloat</a:t>
                      </a:r>
                      <a:r>
                        <a:rPr lang="en-US" sz="1050" dirty="0"/>
                        <a:t>(0.001, 0.1), 'l2_leaf_reg': </a:t>
                      </a:r>
                      <a:r>
                        <a:rPr lang="en-US" sz="1050" dirty="0" err="1"/>
                        <a:t>sp_randInt</a:t>
                      </a:r>
                      <a:r>
                        <a:rPr lang="en-US" sz="1050" dirty="0"/>
                        <a:t>(1, 10), '</a:t>
                      </a:r>
                      <a:r>
                        <a:rPr lang="en-US" sz="1050" dirty="0" err="1"/>
                        <a:t>border_count</a:t>
                      </a:r>
                      <a:r>
                        <a:rPr lang="en-US" sz="1050" dirty="0"/>
                        <a:t>': </a:t>
                      </a:r>
                      <a:r>
                        <a:rPr lang="en-US" sz="1050" dirty="0" err="1"/>
                        <a:t>sp_randInt</a:t>
                      </a:r>
                      <a:r>
                        <a:rPr lang="en-US" sz="1050" dirty="0"/>
                        <a:t>(32, 256)}</a:t>
                      </a:r>
                    </a:p>
                  </a:txBody>
                  <a:tcPr/>
                </a:tc>
                <a:tc>
                  <a:txBody>
                    <a:bodyPr/>
                    <a:lstStyle/>
                    <a:p>
                      <a:r>
                        <a:rPr lang="en-US" sz="1050" dirty="0"/>
                        <a:t>~ 66%</a:t>
                      </a:r>
                    </a:p>
                  </a:txBody>
                  <a:tcPr/>
                </a:tc>
                <a:tc>
                  <a:txBody>
                    <a:bodyPr/>
                    <a:lstStyle/>
                    <a:p>
                      <a:pPr algn="l"/>
                      <a:r>
                        <a:rPr lang="en-US" sz="1050" dirty="0"/>
                        <a:t>~ 64.8%</a:t>
                      </a:r>
                    </a:p>
                  </a:txBody>
                  <a:tcPr/>
                </a:tc>
                <a:extLst>
                  <a:ext uri="{0D108BD9-81ED-4DB2-BD59-A6C34878D82A}">
                    <a16:rowId xmlns:a16="http://schemas.microsoft.com/office/drawing/2014/main" val="1190298075"/>
                  </a:ext>
                </a:extLst>
              </a:tr>
              <a:tr h="7155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Cat Boost Stack  </a:t>
                      </a:r>
                      <a:br>
                        <a:rPr lang="en-US" sz="1050" dirty="0"/>
                      </a:br>
                      <a:r>
                        <a:rPr lang="en-US" sz="1050" dirty="0"/>
                        <a:t>Customer ID Validation With '</a:t>
                      </a:r>
                      <a:r>
                        <a:rPr lang="en-US" sz="1050" dirty="0" err="1"/>
                        <a:t>orderMonth</a:t>
                      </a:r>
                      <a:r>
                        <a:rPr lang="en-US" sz="1050" dirty="0"/>
                        <a:t>','</a:t>
                      </a:r>
                      <a:r>
                        <a:rPr lang="en-US" sz="1050" dirty="0" err="1"/>
                        <a:t>orderWeek</a:t>
                      </a:r>
                      <a:r>
                        <a:rPr lang="en-US" sz="1050" dirty="0"/>
                        <a:t>','</a:t>
                      </a:r>
                      <a:r>
                        <a:rPr lang="en-US" sz="1050" dirty="0" err="1"/>
                        <a:t>orderDayOfWeek</a:t>
                      </a:r>
                      <a:r>
                        <a:rPr lang="en-US" sz="1050" dirty="0"/>
                        <a:t>'</a:t>
                      </a:r>
                    </a:p>
                  </a:txBody>
                  <a:tcPr/>
                </a:tc>
                <a:tc>
                  <a:txBody>
                    <a:bodyPr/>
                    <a:lstStyle/>
                    <a:p>
                      <a:pPr algn="l"/>
                      <a:r>
                        <a:rPr lang="en-US" sz="1050" dirty="0"/>
                        <a:t>{'iterations': </a:t>
                      </a:r>
                      <a:r>
                        <a:rPr lang="en-US" sz="1050" dirty="0" err="1"/>
                        <a:t>sp_randInt</a:t>
                      </a:r>
                      <a:r>
                        <a:rPr lang="en-US" sz="1050" dirty="0"/>
                        <a:t>(1000, 2000),  'depth': </a:t>
                      </a:r>
                      <a:r>
                        <a:rPr lang="en-US" sz="1050" dirty="0" err="1"/>
                        <a:t>sp_randInt</a:t>
                      </a:r>
                      <a:r>
                        <a:rPr lang="en-US" sz="1050" dirty="0"/>
                        <a:t>(3, 10),</a:t>
                      </a:r>
                    </a:p>
                    <a:p>
                      <a:pPr algn="l"/>
                      <a:r>
                        <a:rPr lang="en-US" sz="1050" dirty="0"/>
                        <a:t> '</a:t>
                      </a:r>
                      <a:r>
                        <a:rPr lang="en-US" sz="1050" dirty="0" err="1"/>
                        <a:t>learning_rate</a:t>
                      </a:r>
                      <a:r>
                        <a:rPr lang="en-US" sz="1050" dirty="0"/>
                        <a:t>': </a:t>
                      </a:r>
                      <a:r>
                        <a:rPr lang="en-US" sz="1050" dirty="0" err="1"/>
                        <a:t>sp_randFloat</a:t>
                      </a:r>
                      <a:r>
                        <a:rPr lang="en-US" sz="1050" dirty="0"/>
                        <a:t>(0.001, 0.1), 'l2_leaf_reg': </a:t>
                      </a:r>
                      <a:r>
                        <a:rPr lang="en-US" sz="1050" dirty="0" err="1"/>
                        <a:t>sp_randInt</a:t>
                      </a:r>
                      <a:r>
                        <a:rPr lang="en-US" sz="1050" dirty="0"/>
                        <a:t>(1, 10), '</a:t>
                      </a:r>
                      <a:r>
                        <a:rPr lang="en-US" sz="1050" dirty="0" err="1"/>
                        <a:t>border_count</a:t>
                      </a:r>
                      <a:r>
                        <a:rPr lang="en-US" sz="1050" dirty="0"/>
                        <a:t>': </a:t>
                      </a:r>
                      <a:r>
                        <a:rPr lang="en-US" sz="1050" dirty="0" err="1"/>
                        <a:t>sp_randInt</a:t>
                      </a:r>
                      <a:r>
                        <a:rPr lang="en-US" sz="1050" dirty="0"/>
                        <a:t>(32, 256)}</a:t>
                      </a:r>
                    </a:p>
                    <a:p>
                      <a:endParaRPr lang="en-US" sz="1050" dirty="0"/>
                    </a:p>
                  </a:txBody>
                  <a:tcPr/>
                </a:tc>
                <a:tc>
                  <a:txBody>
                    <a:bodyPr/>
                    <a:lstStyle/>
                    <a:p>
                      <a:r>
                        <a:rPr lang="en-US" sz="1050" dirty="0"/>
                        <a:t>~ 67%</a:t>
                      </a:r>
                    </a:p>
                  </a:txBody>
                  <a:tcPr/>
                </a:tc>
                <a:tc>
                  <a:txBody>
                    <a:bodyPr/>
                    <a:lstStyle/>
                    <a:p>
                      <a:pPr algn="l"/>
                      <a:r>
                        <a:rPr lang="en-US" sz="1050" dirty="0"/>
                        <a:t>~ 63.5%</a:t>
                      </a:r>
                    </a:p>
                  </a:txBody>
                  <a:tcPr/>
                </a:tc>
                <a:extLst>
                  <a:ext uri="{0D108BD9-81ED-4DB2-BD59-A6C34878D82A}">
                    <a16:rowId xmlns:a16="http://schemas.microsoft.com/office/drawing/2014/main" val="1972540154"/>
                  </a:ext>
                </a:extLst>
              </a:tr>
              <a:tr h="872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Cat Boost Stack  </a:t>
                      </a:r>
                      <a:br>
                        <a:rPr lang="en-US" sz="1050" dirty="0"/>
                      </a:br>
                      <a:r>
                        <a:rPr lang="en-US" sz="1050" dirty="0"/>
                        <a:t>Customer ID Validation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 Time  Series Validation                     (Majority Vote out of All)</a:t>
                      </a:r>
                    </a:p>
                    <a:p>
                      <a:endParaRPr lang="en-US" sz="1050" dirty="0"/>
                    </a:p>
                  </a:txBody>
                  <a:tcPr/>
                </a:tc>
                <a:tc>
                  <a:txBody>
                    <a:bodyPr/>
                    <a:lstStyle/>
                    <a:p>
                      <a:r>
                        <a:rPr lang="en-US" sz="1050" dirty="0"/>
                        <a:t>'iterations': </a:t>
                      </a:r>
                      <a:r>
                        <a:rPr lang="en-US" sz="1050" dirty="0" err="1"/>
                        <a:t>sp_randInt</a:t>
                      </a:r>
                      <a:r>
                        <a:rPr lang="en-US" sz="1050" dirty="0"/>
                        <a:t>(1000, 2000),</a:t>
                      </a:r>
                      <a:r>
                        <a:rPr lang="en-US" sz="1050" dirty="0" err="1"/>
                        <a:t>n'depth</a:t>
                      </a:r>
                      <a:r>
                        <a:rPr lang="en-US" sz="1050" dirty="0"/>
                        <a:t>': </a:t>
                      </a:r>
                      <a:r>
                        <a:rPr lang="en-US" sz="1050" dirty="0" err="1"/>
                        <a:t>sp_randInt</a:t>
                      </a:r>
                      <a:r>
                        <a:rPr lang="en-US" sz="1050" dirty="0"/>
                        <a:t>(3, 10),</a:t>
                      </a:r>
                    </a:p>
                    <a:p>
                      <a:r>
                        <a:rPr lang="en-US" sz="1050" dirty="0"/>
                        <a:t> '</a:t>
                      </a:r>
                      <a:r>
                        <a:rPr lang="en-US" sz="1050" dirty="0" err="1"/>
                        <a:t>learning_rate</a:t>
                      </a:r>
                      <a:r>
                        <a:rPr lang="en-US" sz="1050" dirty="0"/>
                        <a:t>': </a:t>
                      </a:r>
                      <a:r>
                        <a:rPr lang="en-US" sz="1050" dirty="0" err="1"/>
                        <a:t>sp_randFloat</a:t>
                      </a:r>
                      <a:r>
                        <a:rPr lang="en-US" sz="1050" dirty="0"/>
                        <a:t>(0.001, 0.1),'l2_leaf_reg': </a:t>
                      </a:r>
                      <a:r>
                        <a:rPr lang="en-US" sz="1050" dirty="0" err="1"/>
                        <a:t>sp_randInt</a:t>
                      </a:r>
                      <a:r>
                        <a:rPr lang="en-US" sz="1050" dirty="0"/>
                        <a:t>(1, 10), '</a:t>
                      </a:r>
                      <a:r>
                        <a:rPr lang="en-US" sz="1050" dirty="0" err="1"/>
                        <a:t>border_count</a:t>
                      </a:r>
                      <a:r>
                        <a:rPr lang="en-US" sz="1050" dirty="0"/>
                        <a:t>': </a:t>
                      </a:r>
                      <a:r>
                        <a:rPr lang="en-US" sz="1050" dirty="0" err="1"/>
                        <a:t>sp_randInt</a:t>
                      </a:r>
                      <a:r>
                        <a:rPr lang="en-US" sz="1050" dirty="0"/>
                        <a:t>(32, 256), </a:t>
                      </a:r>
                      <a:br>
                        <a:rPr lang="en-US" sz="1050" dirty="0"/>
                      </a:br>
                      <a:r>
                        <a:rPr lang="en-US" sz="1050" dirty="0"/>
                        <a:t>'</a:t>
                      </a:r>
                      <a:r>
                        <a:rPr lang="en-US" sz="1050" dirty="0" err="1"/>
                        <a:t>bagging_temperature</a:t>
                      </a:r>
                      <a:r>
                        <a:rPr lang="en-US" sz="1050" dirty="0"/>
                        <a:t>': </a:t>
                      </a:r>
                      <a:r>
                        <a:rPr lang="en-US" sz="1050" dirty="0" err="1"/>
                        <a:t>sp_randFloat</a:t>
                      </a:r>
                      <a:r>
                        <a:rPr lang="en-US" sz="1050" dirty="0"/>
                        <a:t>(0, 10)</a:t>
                      </a:r>
                    </a:p>
                    <a:p>
                      <a:endParaRPr lang="en-US" sz="1050" dirty="0"/>
                    </a:p>
                  </a:txBody>
                  <a:tcPr/>
                </a:tc>
                <a:tc>
                  <a:txBody>
                    <a:bodyPr/>
                    <a:lstStyle/>
                    <a:p>
                      <a:r>
                        <a:rPr lang="en-US" sz="1050" dirty="0"/>
                        <a:t>~ 67%</a:t>
                      </a:r>
                    </a:p>
                  </a:txBody>
                  <a:tcPr/>
                </a:tc>
                <a:tc>
                  <a:txBody>
                    <a:bodyPr/>
                    <a:lstStyle/>
                    <a:p>
                      <a:pPr algn="l"/>
                      <a:r>
                        <a:rPr lang="en-US" sz="1050" dirty="0"/>
                        <a:t>~ 63.3%</a:t>
                      </a:r>
                    </a:p>
                  </a:txBody>
                  <a:tcPr/>
                </a:tc>
                <a:extLst>
                  <a:ext uri="{0D108BD9-81ED-4DB2-BD59-A6C34878D82A}">
                    <a16:rowId xmlns:a16="http://schemas.microsoft.com/office/drawing/2014/main" val="913976449"/>
                  </a:ext>
                </a:extLst>
              </a:tr>
            </a:tbl>
          </a:graphicData>
        </a:graphic>
      </p:graphicFrame>
      <p:sp>
        <p:nvSpPr>
          <p:cNvPr id="5" name="Footer Placeholder 4">
            <a:extLst>
              <a:ext uri="{FF2B5EF4-FFF2-40B4-BE49-F238E27FC236}">
                <a16:creationId xmlns:a16="http://schemas.microsoft.com/office/drawing/2014/main" id="{5040204D-0F19-980D-D17B-83D619F05D01}"/>
              </a:ext>
            </a:extLst>
          </p:cNvPr>
          <p:cNvSpPr>
            <a:spLocks noGrp="1"/>
          </p:cNvSpPr>
          <p:nvPr>
            <p:ph type="ftr" sz="quarter" idx="3"/>
          </p:nvPr>
        </p:nvSpPr>
        <p:spPr/>
        <p:txBody>
          <a:bodyPr/>
          <a:lstStyle/>
          <a:p>
            <a:r>
              <a:rPr lang="en-US"/>
              <a:t>STAT 8456 – Machine Learning &amp; Data Mining</a:t>
            </a:r>
            <a:endParaRPr lang="en-US" dirty="0"/>
          </a:p>
        </p:txBody>
      </p:sp>
      <p:sp>
        <p:nvSpPr>
          <p:cNvPr id="7" name="TextBox 6">
            <a:extLst>
              <a:ext uri="{FF2B5EF4-FFF2-40B4-BE49-F238E27FC236}">
                <a16:creationId xmlns:a16="http://schemas.microsoft.com/office/drawing/2014/main" id="{BD076622-F562-D168-27AD-D241C3DBB48C}"/>
              </a:ext>
            </a:extLst>
          </p:cNvPr>
          <p:cNvSpPr txBox="1"/>
          <p:nvPr/>
        </p:nvSpPr>
        <p:spPr>
          <a:xfrm>
            <a:off x="718458" y="1112823"/>
            <a:ext cx="9141865" cy="923330"/>
          </a:xfrm>
          <a:prstGeom prst="rect">
            <a:avLst/>
          </a:prstGeom>
          <a:noFill/>
        </p:spPr>
        <p:txBody>
          <a:bodyPr wrap="square" rtlCol="0">
            <a:spAutoFit/>
          </a:bodyPr>
          <a:lstStyle/>
          <a:p>
            <a:r>
              <a:rPr lang="en-US" dirty="0"/>
              <a:t>We have tried multiple models  with different feature combinations and validation strategies, starting from a Decision Tress, Random Forest to </a:t>
            </a:r>
            <a:r>
              <a:rPr lang="en-US" dirty="0" err="1"/>
              <a:t>CatBoost</a:t>
            </a:r>
            <a:r>
              <a:rPr lang="en-US" dirty="0"/>
              <a:t>. Out of the numerous attempts , we try to report a few:</a:t>
            </a:r>
          </a:p>
        </p:txBody>
      </p:sp>
      <p:sp>
        <p:nvSpPr>
          <p:cNvPr id="3" name="TextBox 2">
            <a:extLst>
              <a:ext uri="{FF2B5EF4-FFF2-40B4-BE49-F238E27FC236}">
                <a16:creationId xmlns:a16="http://schemas.microsoft.com/office/drawing/2014/main" id="{40F07626-2672-2D64-9788-E5D7BFDA74FA}"/>
              </a:ext>
            </a:extLst>
          </p:cNvPr>
          <p:cNvSpPr txBox="1"/>
          <p:nvPr/>
        </p:nvSpPr>
        <p:spPr>
          <a:xfrm>
            <a:off x="8700382" y="5468178"/>
            <a:ext cx="2706986" cy="55399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1000" dirty="0"/>
              <a:t>Due to Multiple Models being stacked, single  exact parameters could not be provided.</a:t>
            </a:r>
          </a:p>
        </p:txBody>
      </p:sp>
    </p:spTree>
    <p:extLst>
      <p:ext uri="{BB962C8B-B14F-4D97-AF65-F5344CB8AC3E}">
        <p14:creationId xmlns:p14="http://schemas.microsoft.com/office/powerpoint/2010/main" val="287877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3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98711-47A5-9742-B5A3-AFE059AC356C}"/>
              </a:ext>
            </a:extLst>
          </p:cNvPr>
          <p:cNvSpPr>
            <a:spLocks noGrp="1"/>
          </p:cNvSpPr>
          <p:nvPr>
            <p:ph sz="half" idx="1"/>
          </p:nvPr>
        </p:nvSpPr>
        <p:spPr>
          <a:xfrm>
            <a:off x="349312" y="937611"/>
            <a:ext cx="5181600" cy="4864378"/>
          </a:xfrm>
          <a:ln>
            <a:solidFill>
              <a:schemeClr val="tx1"/>
            </a:solidFill>
          </a:ln>
        </p:spPr>
        <p:txBody>
          <a:bodyPr>
            <a:normAutofit fontScale="92500" lnSpcReduction="10000"/>
          </a:bodyPr>
          <a:lstStyle/>
          <a:p>
            <a:pPr marL="0" indent="0">
              <a:buNone/>
            </a:pPr>
            <a:r>
              <a:rPr lang="en-US" sz="1600" dirty="0"/>
              <a:t>• </a:t>
            </a:r>
            <a:r>
              <a:rPr lang="en-US" sz="1600" b="1" dirty="0" err="1"/>
              <a:t>recordID</a:t>
            </a:r>
            <a:r>
              <a:rPr lang="en-US" sz="1600" b="1" dirty="0"/>
              <a:t>:</a:t>
            </a:r>
            <a:r>
              <a:rPr lang="en-US" sz="1600" dirty="0"/>
              <a:t> Row ID. </a:t>
            </a:r>
          </a:p>
          <a:p>
            <a:pPr marL="0" indent="0">
              <a:buNone/>
            </a:pPr>
            <a:r>
              <a:rPr lang="en-US" sz="1600" dirty="0"/>
              <a:t>• </a:t>
            </a:r>
            <a:r>
              <a:rPr lang="en-US" sz="1600" b="1" dirty="0" err="1"/>
              <a:t>orderID</a:t>
            </a:r>
            <a:r>
              <a:rPr lang="en-US" sz="1600" b="1" dirty="0"/>
              <a:t>: </a:t>
            </a:r>
            <a:r>
              <a:rPr lang="en-US" sz="1600" dirty="0"/>
              <a:t>Different rows may have the same   order ID. </a:t>
            </a:r>
          </a:p>
          <a:p>
            <a:pPr marL="0" indent="0">
              <a:buNone/>
            </a:pPr>
            <a:r>
              <a:rPr lang="en-US" sz="1600" dirty="0"/>
              <a:t>• </a:t>
            </a:r>
            <a:r>
              <a:rPr lang="en-US" sz="1600" b="1" dirty="0" err="1"/>
              <a:t>orderDate</a:t>
            </a:r>
            <a:r>
              <a:rPr lang="en-US" sz="1600" b="1" dirty="0"/>
              <a:t>:</a:t>
            </a:r>
            <a:r>
              <a:rPr lang="en-US" sz="1600" dirty="0"/>
              <a:t> Order date. </a:t>
            </a:r>
          </a:p>
          <a:p>
            <a:pPr marL="0" indent="0">
              <a:buNone/>
            </a:pPr>
            <a:r>
              <a:rPr lang="en-US" sz="1600" dirty="0"/>
              <a:t>• </a:t>
            </a:r>
            <a:r>
              <a:rPr lang="en-US" sz="1600" b="1" dirty="0" err="1"/>
              <a:t>itemID</a:t>
            </a:r>
            <a:r>
              <a:rPr lang="en-US" sz="1600" b="1" dirty="0"/>
              <a:t>: </a:t>
            </a:r>
            <a:r>
              <a:rPr lang="en-US" sz="1600" dirty="0"/>
              <a:t>One order may have multiple items.</a:t>
            </a:r>
          </a:p>
          <a:p>
            <a:pPr marL="0" indent="0">
              <a:buNone/>
            </a:pPr>
            <a:r>
              <a:rPr lang="en-US" sz="1600" dirty="0"/>
              <a:t> • </a:t>
            </a:r>
            <a:r>
              <a:rPr lang="en-US" sz="1600" b="1" dirty="0" err="1"/>
              <a:t>colorCode</a:t>
            </a:r>
            <a:r>
              <a:rPr lang="en-US" sz="1600" b="1" dirty="0"/>
              <a:t>:</a:t>
            </a:r>
            <a:r>
              <a:rPr lang="en-US" sz="1600" dirty="0"/>
              <a:t> Color code of the item.</a:t>
            </a:r>
          </a:p>
          <a:p>
            <a:pPr marL="0" indent="0">
              <a:buNone/>
            </a:pPr>
            <a:r>
              <a:rPr lang="en-US" sz="1600" dirty="0"/>
              <a:t> • </a:t>
            </a:r>
            <a:r>
              <a:rPr lang="en-US" sz="1600" b="1" dirty="0" err="1"/>
              <a:t>sizeCode</a:t>
            </a:r>
            <a:r>
              <a:rPr lang="en-US" sz="1600" b="1" dirty="0"/>
              <a:t>:</a:t>
            </a:r>
            <a:r>
              <a:rPr lang="en-US" sz="1600" dirty="0"/>
              <a:t> Size code of the item. </a:t>
            </a:r>
          </a:p>
          <a:p>
            <a:pPr marL="0" indent="0">
              <a:buNone/>
            </a:pPr>
            <a:r>
              <a:rPr lang="en-US" sz="1600" dirty="0"/>
              <a:t>• </a:t>
            </a:r>
            <a:r>
              <a:rPr lang="en-US" sz="1600" b="1" dirty="0" err="1"/>
              <a:t>typeCode</a:t>
            </a:r>
            <a:r>
              <a:rPr lang="en-US" sz="1600" b="1" dirty="0"/>
              <a:t>:</a:t>
            </a:r>
            <a:r>
              <a:rPr lang="en-US" sz="1600" dirty="0"/>
              <a:t> Type code of the item.</a:t>
            </a:r>
          </a:p>
          <a:p>
            <a:r>
              <a:rPr lang="en-US" sz="1600" b="1" dirty="0"/>
              <a:t>price:</a:t>
            </a:r>
            <a:r>
              <a:rPr lang="en-US" sz="1600" dirty="0"/>
              <a:t> Price of the item.</a:t>
            </a:r>
          </a:p>
          <a:p>
            <a:pPr marL="0" indent="0">
              <a:buNone/>
            </a:pPr>
            <a:r>
              <a:rPr lang="en-US" sz="1600" dirty="0"/>
              <a:t> • </a:t>
            </a:r>
            <a:r>
              <a:rPr lang="en-US" sz="1600" b="1" dirty="0" err="1"/>
              <a:t>recommendedPrice</a:t>
            </a:r>
            <a:r>
              <a:rPr lang="en-US" sz="1600" b="1" dirty="0"/>
              <a:t>:</a:t>
            </a:r>
            <a:r>
              <a:rPr lang="en-US" sz="1600" dirty="0"/>
              <a:t> Recommended retail price. </a:t>
            </a:r>
          </a:p>
          <a:p>
            <a:pPr marL="0" indent="0">
              <a:buNone/>
            </a:pPr>
            <a:r>
              <a:rPr lang="en-US" sz="1600" dirty="0"/>
              <a:t>• </a:t>
            </a:r>
            <a:r>
              <a:rPr lang="en-US" sz="1600" b="1" dirty="0" err="1"/>
              <a:t>voucherID</a:t>
            </a:r>
            <a:r>
              <a:rPr lang="en-US" sz="1600" b="1" dirty="0"/>
              <a:t>:</a:t>
            </a:r>
            <a:r>
              <a:rPr lang="en-US" sz="1600" dirty="0"/>
              <a:t> Voucher ID.</a:t>
            </a:r>
          </a:p>
          <a:p>
            <a:pPr marL="0" indent="0">
              <a:buNone/>
            </a:pPr>
            <a:r>
              <a:rPr lang="en-US" sz="1600" dirty="0"/>
              <a:t> • </a:t>
            </a:r>
            <a:r>
              <a:rPr lang="en-US" sz="1600" b="1" dirty="0" err="1"/>
              <a:t>voucherAmount</a:t>
            </a:r>
            <a:r>
              <a:rPr lang="en-US" sz="1600" b="1" dirty="0"/>
              <a:t>:</a:t>
            </a:r>
            <a:r>
              <a:rPr lang="en-US" sz="1600" dirty="0"/>
              <a:t> Voucher value PER ORDER. </a:t>
            </a:r>
          </a:p>
          <a:p>
            <a:pPr marL="0" indent="0">
              <a:buNone/>
            </a:pPr>
            <a:r>
              <a:rPr lang="en-US" sz="1600" dirty="0"/>
              <a:t>• </a:t>
            </a:r>
            <a:r>
              <a:rPr lang="en-US" sz="1600" b="1" dirty="0" err="1"/>
              <a:t>customerID</a:t>
            </a:r>
            <a:r>
              <a:rPr lang="en-US" sz="1600" b="1" dirty="0"/>
              <a:t>:</a:t>
            </a:r>
            <a:r>
              <a:rPr lang="en-US" sz="1600" dirty="0"/>
              <a:t> Customer ID. </a:t>
            </a:r>
          </a:p>
          <a:p>
            <a:pPr marL="0" indent="0">
              <a:buNone/>
            </a:pPr>
            <a:r>
              <a:rPr lang="en-US" sz="1600" dirty="0"/>
              <a:t>• </a:t>
            </a:r>
            <a:r>
              <a:rPr lang="en-US" sz="1600" b="1" dirty="0" err="1"/>
              <a:t>deviceCode</a:t>
            </a:r>
            <a:r>
              <a:rPr lang="en-US" sz="1600" b="1" dirty="0"/>
              <a:t>:</a:t>
            </a:r>
            <a:r>
              <a:rPr lang="en-US" sz="1600" dirty="0"/>
              <a:t> Device type. </a:t>
            </a:r>
          </a:p>
          <a:p>
            <a:pPr marL="0" indent="0">
              <a:buNone/>
            </a:pPr>
            <a:r>
              <a:rPr lang="en-US" sz="1600" dirty="0"/>
              <a:t>• </a:t>
            </a:r>
            <a:r>
              <a:rPr lang="en-US" sz="1600" b="1" dirty="0" err="1"/>
              <a:t>paymentCode</a:t>
            </a:r>
            <a:r>
              <a:rPr lang="en-US" sz="1600" b="1" dirty="0"/>
              <a:t>:</a:t>
            </a:r>
            <a:r>
              <a:rPr lang="en-US" sz="1600" dirty="0"/>
              <a:t> Payment type. </a:t>
            </a:r>
          </a:p>
          <a:p>
            <a:pPr marL="0" indent="0">
              <a:buNone/>
            </a:pPr>
            <a:r>
              <a:rPr lang="en-US" sz="1600" i="1" dirty="0"/>
              <a:t>• </a:t>
            </a:r>
            <a:r>
              <a:rPr lang="en-US" sz="1600" b="1" i="1" dirty="0"/>
              <a:t>return:</a:t>
            </a:r>
            <a:r>
              <a:rPr lang="en-US" sz="1600" i="1" dirty="0"/>
              <a:t> If the item is returned or not. 1: yes. 0: no.</a:t>
            </a:r>
          </a:p>
        </p:txBody>
      </p:sp>
      <p:sp>
        <p:nvSpPr>
          <p:cNvPr id="5" name="Footer Placeholder 4">
            <a:extLst>
              <a:ext uri="{FF2B5EF4-FFF2-40B4-BE49-F238E27FC236}">
                <a16:creationId xmlns:a16="http://schemas.microsoft.com/office/drawing/2014/main" id="{25B8C5BC-085F-0D0E-A956-9BCEBCB339CA}"/>
              </a:ext>
            </a:extLst>
          </p:cNvPr>
          <p:cNvSpPr>
            <a:spLocks noGrp="1"/>
          </p:cNvSpPr>
          <p:nvPr>
            <p:ph type="ftr" sz="quarter" idx="3"/>
          </p:nvPr>
        </p:nvSpPr>
        <p:spPr/>
        <p:txBody>
          <a:bodyPr/>
          <a:lstStyle/>
          <a:p>
            <a:r>
              <a:rPr lang="en-US"/>
              <a:t>STAT 8456 – Machine Learning &amp; Data Mining</a:t>
            </a:r>
            <a:endParaRPr lang="en-US" dirty="0"/>
          </a:p>
        </p:txBody>
      </p:sp>
      <p:sp>
        <p:nvSpPr>
          <p:cNvPr id="6" name="Title 5">
            <a:extLst>
              <a:ext uri="{FF2B5EF4-FFF2-40B4-BE49-F238E27FC236}">
                <a16:creationId xmlns:a16="http://schemas.microsoft.com/office/drawing/2014/main" id="{EC3924CE-CB41-6A55-3699-7FC9E68B5673}"/>
              </a:ext>
            </a:extLst>
          </p:cNvPr>
          <p:cNvSpPr>
            <a:spLocks noGrp="1"/>
          </p:cNvSpPr>
          <p:nvPr>
            <p:ph type="title"/>
          </p:nvPr>
        </p:nvSpPr>
        <p:spPr>
          <a:xfrm>
            <a:off x="349312" y="132104"/>
            <a:ext cx="10134600" cy="790575"/>
          </a:xfrm>
        </p:spPr>
        <p:txBody>
          <a:bodyPr/>
          <a:lstStyle/>
          <a:p>
            <a:r>
              <a:rPr lang="en-US" dirty="0"/>
              <a:t>Details about the Data Set</a:t>
            </a:r>
          </a:p>
        </p:txBody>
      </p:sp>
      <p:sp>
        <p:nvSpPr>
          <p:cNvPr id="8" name="TextBox 7">
            <a:extLst>
              <a:ext uri="{FF2B5EF4-FFF2-40B4-BE49-F238E27FC236}">
                <a16:creationId xmlns:a16="http://schemas.microsoft.com/office/drawing/2014/main" id="{0787FB22-8D40-D81B-EBA2-CF88F8B079AB}"/>
              </a:ext>
            </a:extLst>
          </p:cNvPr>
          <p:cNvSpPr txBox="1"/>
          <p:nvPr/>
        </p:nvSpPr>
        <p:spPr>
          <a:xfrm>
            <a:off x="5860609" y="937611"/>
            <a:ext cx="4940175" cy="486437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t>Only </a:t>
            </a:r>
            <a:r>
              <a:rPr lang="en-US" sz="1600" b="1" dirty="0"/>
              <a:t>~21.90%</a:t>
            </a:r>
            <a:r>
              <a:rPr lang="en-US" sz="1600" dirty="0"/>
              <a:t> of the train data Customers are present in test</a:t>
            </a:r>
            <a:br>
              <a:rPr lang="en-US" sz="1600" dirty="0"/>
            </a:br>
            <a:endParaRPr lang="en-US" sz="1600" dirty="0"/>
          </a:p>
          <a:p>
            <a:pPr marL="285750" indent="-285750">
              <a:buFont typeface="Arial" panose="020B0604020202020204" pitchFamily="34" charset="0"/>
              <a:buChar char="•"/>
            </a:pPr>
            <a:r>
              <a:rPr lang="en-US" sz="1600" b="1" dirty="0"/>
              <a:t>~ 66.05%</a:t>
            </a:r>
            <a:r>
              <a:rPr lang="en-US" sz="1600" dirty="0"/>
              <a:t> Customers in the test set are unseen</a:t>
            </a:r>
          </a:p>
          <a:p>
            <a:endParaRPr lang="en-US" sz="1600" dirty="0"/>
          </a:p>
          <a:p>
            <a:pPr marL="285750" indent="-285750">
              <a:buFont typeface="Arial" panose="020B0604020202020204" pitchFamily="34" charset="0"/>
              <a:buChar char="•"/>
            </a:pPr>
            <a:r>
              <a:rPr lang="en-US" sz="1600" dirty="0"/>
              <a:t>Average Order per Customer </a:t>
            </a:r>
            <a:r>
              <a:rPr lang="en-US" sz="1600" b="1" dirty="0"/>
              <a:t>~ 1.56 in </a:t>
            </a:r>
            <a:r>
              <a:rPr lang="en-US" sz="1600" dirty="0"/>
              <a:t>Training Set</a:t>
            </a:r>
            <a:r>
              <a:rPr lang="en-US" sz="1600" b="1" dirty="0"/>
              <a:t> </a:t>
            </a:r>
            <a:r>
              <a:rPr lang="en-US" sz="1600" dirty="0"/>
              <a:t>and</a:t>
            </a:r>
            <a:r>
              <a:rPr lang="en-US" sz="1600" b="1" dirty="0"/>
              <a:t> ~ 1.39 </a:t>
            </a:r>
            <a:r>
              <a:rPr lang="en-US" sz="1600" dirty="0"/>
              <a:t>in Test Set</a:t>
            </a:r>
          </a:p>
          <a:p>
            <a:endParaRPr lang="en-US" sz="1600" dirty="0"/>
          </a:p>
          <a:p>
            <a:pPr marL="285750" indent="-285750">
              <a:buFont typeface="Arial" panose="020B0604020202020204" pitchFamily="34" charset="0"/>
              <a:buChar char="•"/>
            </a:pPr>
            <a:r>
              <a:rPr lang="en-US" sz="1600" dirty="0"/>
              <a:t>Average Number of Items in an Order </a:t>
            </a:r>
            <a:r>
              <a:rPr lang="en-US" sz="1600" b="1" dirty="0"/>
              <a:t>~ 2.50</a:t>
            </a:r>
            <a:r>
              <a:rPr lang="en-US" sz="1600" dirty="0"/>
              <a:t> in Training Set and </a:t>
            </a:r>
            <a:r>
              <a:rPr lang="en-US" sz="1600" b="1" dirty="0"/>
              <a:t>~ 2.61</a:t>
            </a:r>
          </a:p>
          <a:p>
            <a:endParaRPr lang="en-US" sz="1600" dirty="0"/>
          </a:p>
          <a:p>
            <a:pPr marL="285750" indent="-285750">
              <a:buFont typeface="Arial" panose="020B0604020202020204" pitchFamily="34" charset="0"/>
              <a:buChar char="•"/>
            </a:pPr>
            <a:r>
              <a:rPr lang="en-US" sz="1600" b="1" dirty="0"/>
              <a:t>~ 21.61%</a:t>
            </a:r>
            <a:r>
              <a:rPr lang="en-US" sz="1600" dirty="0"/>
              <a:t> of Item Ids were new in the test set.</a:t>
            </a:r>
          </a:p>
          <a:p>
            <a:endParaRPr lang="en-US" sz="1600" dirty="0"/>
          </a:p>
          <a:p>
            <a:pPr marL="285750" indent="-285750">
              <a:buFont typeface="Arial" panose="020B0604020202020204" pitchFamily="34" charset="0"/>
              <a:buChar char="•"/>
            </a:pPr>
            <a:r>
              <a:rPr lang="en-US" sz="1600" b="1" dirty="0"/>
              <a:t>~ 21.29 % </a:t>
            </a:r>
            <a:r>
              <a:rPr lang="en-US" sz="1600" dirty="0"/>
              <a:t>of the Customers in training have 100% return rates, </a:t>
            </a:r>
            <a:r>
              <a:rPr lang="en-US" sz="1600" b="1" dirty="0"/>
              <a:t>~ 32.35%</a:t>
            </a:r>
            <a:r>
              <a:rPr lang="en-US" sz="1600" dirty="0"/>
              <a:t> have a 0 return.</a:t>
            </a:r>
          </a:p>
          <a:p>
            <a:endParaRPr lang="en-US" sz="1600" dirty="0"/>
          </a:p>
          <a:p>
            <a:pPr marL="285750" indent="-285750">
              <a:buFont typeface="Arial" panose="020B0604020202020204" pitchFamily="34" charset="0"/>
              <a:buChar char="•"/>
            </a:pPr>
            <a:r>
              <a:rPr lang="en-US" sz="1600" dirty="0"/>
              <a:t>Event Rate in training data </a:t>
            </a:r>
            <a:r>
              <a:rPr lang="en-US" sz="1600" b="1" dirty="0"/>
              <a:t>~ 53.15%</a:t>
            </a:r>
          </a:p>
          <a:p>
            <a:endParaRPr lang="en-US" sz="1600" b="1" dirty="0"/>
          </a:p>
          <a:p>
            <a:r>
              <a:rPr lang="en-US" sz="1600" dirty="0"/>
              <a:t> </a:t>
            </a:r>
          </a:p>
        </p:txBody>
      </p:sp>
    </p:spTree>
    <p:extLst>
      <p:ext uri="{BB962C8B-B14F-4D97-AF65-F5344CB8AC3E}">
        <p14:creationId xmlns:p14="http://schemas.microsoft.com/office/powerpoint/2010/main" val="28361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text, screenshot, plot, font&#10;&#10;Description automatically generated">
            <a:extLst>
              <a:ext uri="{FF2B5EF4-FFF2-40B4-BE49-F238E27FC236}">
                <a16:creationId xmlns:a16="http://schemas.microsoft.com/office/drawing/2014/main" id="{BAED51DD-8C9A-F8DB-E580-98C05E56060E}"/>
              </a:ext>
            </a:extLst>
          </p:cNvPr>
          <p:cNvPicPr>
            <a:picLocks noChangeAspect="1"/>
          </p:cNvPicPr>
          <p:nvPr/>
        </p:nvPicPr>
        <p:blipFill>
          <a:blip r:embed="rId2"/>
          <a:stretch>
            <a:fillRect/>
          </a:stretch>
        </p:blipFill>
        <p:spPr>
          <a:xfrm>
            <a:off x="219075" y="636367"/>
            <a:ext cx="10629900" cy="5105935"/>
          </a:xfrm>
          <a:prstGeom prst="rect">
            <a:avLst/>
          </a:prstGeom>
        </p:spPr>
      </p:pic>
      <p:sp>
        <p:nvSpPr>
          <p:cNvPr id="5" name="Footer Placeholder 4">
            <a:extLst>
              <a:ext uri="{FF2B5EF4-FFF2-40B4-BE49-F238E27FC236}">
                <a16:creationId xmlns:a16="http://schemas.microsoft.com/office/drawing/2014/main" id="{F5AEF736-88D9-8DC8-0654-9FDCC8A4265C}"/>
              </a:ext>
            </a:extLst>
          </p:cNvPr>
          <p:cNvSpPr>
            <a:spLocks noGrp="1"/>
          </p:cNvSpPr>
          <p:nvPr>
            <p:ph type="ftr" sz="quarter" idx="3"/>
          </p:nvPr>
        </p:nvSpPr>
        <p:spPr/>
        <p:txBody>
          <a:bodyPr/>
          <a:lstStyle/>
          <a:p>
            <a:r>
              <a:rPr lang="en-US"/>
              <a:t>STAT 8456 – Machine Learning &amp; Data Mining</a:t>
            </a:r>
            <a:endParaRPr lang="en-US" dirty="0"/>
          </a:p>
        </p:txBody>
      </p:sp>
      <p:sp>
        <p:nvSpPr>
          <p:cNvPr id="8" name="Title 1">
            <a:extLst>
              <a:ext uri="{FF2B5EF4-FFF2-40B4-BE49-F238E27FC236}">
                <a16:creationId xmlns:a16="http://schemas.microsoft.com/office/drawing/2014/main" id="{2555D42F-E84E-BB23-060A-901078C80BD2}"/>
              </a:ext>
            </a:extLst>
          </p:cNvPr>
          <p:cNvSpPr>
            <a:spLocks noGrp="1"/>
          </p:cNvSpPr>
          <p:nvPr>
            <p:ph type="title"/>
          </p:nvPr>
        </p:nvSpPr>
        <p:spPr>
          <a:xfrm>
            <a:off x="415054" y="-26414"/>
            <a:ext cx="9224246" cy="1325563"/>
          </a:xfrm>
        </p:spPr>
        <p:txBody>
          <a:bodyPr/>
          <a:lstStyle/>
          <a:p>
            <a:r>
              <a:rPr lang="en-US" dirty="0"/>
              <a:t>Exploratory Visualization</a:t>
            </a:r>
          </a:p>
        </p:txBody>
      </p:sp>
      <p:sp>
        <p:nvSpPr>
          <p:cNvPr id="12" name="TextBox 11">
            <a:extLst>
              <a:ext uri="{FF2B5EF4-FFF2-40B4-BE49-F238E27FC236}">
                <a16:creationId xmlns:a16="http://schemas.microsoft.com/office/drawing/2014/main" id="{B287C4A8-FC3F-0452-F873-F8C47E2EC85B}"/>
              </a:ext>
            </a:extLst>
          </p:cNvPr>
          <p:cNvSpPr txBox="1"/>
          <p:nvPr/>
        </p:nvSpPr>
        <p:spPr>
          <a:xfrm>
            <a:off x="9315449" y="2163230"/>
            <a:ext cx="2371726" cy="2800767"/>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1600" dirty="0"/>
              <a:t>No Sudden Change in Pattern Observed over time </a:t>
            </a:r>
            <a:br>
              <a:rPr lang="en-US" sz="1600" dirty="0"/>
            </a:br>
            <a:endParaRPr lang="en-US" sz="1600" dirty="0"/>
          </a:p>
          <a:p>
            <a:pPr marL="285750" indent="-285750">
              <a:buFont typeface="Arial" panose="020B0604020202020204" pitchFamily="34" charset="0"/>
              <a:buChar char="•"/>
            </a:pPr>
            <a:r>
              <a:rPr lang="en-US" sz="1600" dirty="0"/>
              <a:t>Slight Decreasing Trend in Number of Items ordered / returned in observed</a:t>
            </a:r>
            <a:br>
              <a:rPr lang="en-US" sz="1600" dirty="0"/>
            </a:b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53082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screenshot, font, line&#10;&#10;Description automatically generated">
            <a:extLst>
              <a:ext uri="{FF2B5EF4-FFF2-40B4-BE49-F238E27FC236}">
                <a16:creationId xmlns:a16="http://schemas.microsoft.com/office/drawing/2014/main" id="{1749FC8C-C2ED-9FE5-E787-2E381266254D}"/>
              </a:ext>
            </a:extLst>
          </p:cNvPr>
          <p:cNvPicPr>
            <a:picLocks noChangeAspect="1"/>
          </p:cNvPicPr>
          <p:nvPr/>
        </p:nvPicPr>
        <p:blipFill>
          <a:blip r:embed="rId2"/>
          <a:stretch>
            <a:fillRect/>
          </a:stretch>
        </p:blipFill>
        <p:spPr>
          <a:xfrm>
            <a:off x="285750" y="903933"/>
            <a:ext cx="5600700" cy="4682114"/>
          </a:xfrm>
          <a:prstGeom prst="rect">
            <a:avLst/>
          </a:prstGeom>
        </p:spPr>
      </p:pic>
      <p:sp>
        <p:nvSpPr>
          <p:cNvPr id="5" name="Footer Placeholder 4">
            <a:extLst>
              <a:ext uri="{FF2B5EF4-FFF2-40B4-BE49-F238E27FC236}">
                <a16:creationId xmlns:a16="http://schemas.microsoft.com/office/drawing/2014/main" id="{F5AEF736-88D9-8DC8-0654-9FDCC8A4265C}"/>
              </a:ext>
            </a:extLst>
          </p:cNvPr>
          <p:cNvSpPr>
            <a:spLocks noGrp="1"/>
          </p:cNvSpPr>
          <p:nvPr>
            <p:ph type="ftr" sz="quarter" idx="3"/>
          </p:nvPr>
        </p:nvSpPr>
        <p:spPr/>
        <p:txBody>
          <a:bodyPr/>
          <a:lstStyle/>
          <a:p>
            <a:r>
              <a:rPr lang="en-US"/>
              <a:t>STAT 8456 – Machine Learning &amp; Data Mining</a:t>
            </a:r>
            <a:endParaRPr lang="en-US" dirty="0"/>
          </a:p>
        </p:txBody>
      </p:sp>
      <p:sp>
        <p:nvSpPr>
          <p:cNvPr id="8" name="Title 1">
            <a:extLst>
              <a:ext uri="{FF2B5EF4-FFF2-40B4-BE49-F238E27FC236}">
                <a16:creationId xmlns:a16="http://schemas.microsoft.com/office/drawing/2014/main" id="{2555D42F-E84E-BB23-060A-901078C80BD2}"/>
              </a:ext>
            </a:extLst>
          </p:cNvPr>
          <p:cNvSpPr>
            <a:spLocks noGrp="1"/>
          </p:cNvSpPr>
          <p:nvPr>
            <p:ph type="title"/>
          </p:nvPr>
        </p:nvSpPr>
        <p:spPr>
          <a:xfrm>
            <a:off x="415054" y="-26414"/>
            <a:ext cx="9224246" cy="1325563"/>
          </a:xfrm>
        </p:spPr>
        <p:txBody>
          <a:bodyPr/>
          <a:lstStyle/>
          <a:p>
            <a:r>
              <a:rPr lang="en-US" dirty="0"/>
              <a:t>Exploratory Visualization</a:t>
            </a:r>
          </a:p>
        </p:txBody>
      </p:sp>
      <p:pic>
        <p:nvPicPr>
          <p:cNvPr id="6" name="Picture 5" descr="A picture containing text, screenshot, font, number&#10;&#10;Description automatically generated">
            <a:extLst>
              <a:ext uri="{FF2B5EF4-FFF2-40B4-BE49-F238E27FC236}">
                <a16:creationId xmlns:a16="http://schemas.microsoft.com/office/drawing/2014/main" id="{A18A24B9-73E0-1C1D-BF11-01263C42BBBB}"/>
              </a:ext>
            </a:extLst>
          </p:cNvPr>
          <p:cNvPicPr>
            <a:picLocks noChangeAspect="1"/>
          </p:cNvPicPr>
          <p:nvPr/>
        </p:nvPicPr>
        <p:blipFill>
          <a:blip r:embed="rId3"/>
          <a:stretch>
            <a:fillRect/>
          </a:stretch>
        </p:blipFill>
        <p:spPr>
          <a:xfrm>
            <a:off x="6096000" y="903933"/>
            <a:ext cx="5600700" cy="4682114"/>
          </a:xfrm>
          <a:prstGeom prst="rect">
            <a:avLst/>
          </a:prstGeom>
        </p:spPr>
      </p:pic>
      <p:sp>
        <p:nvSpPr>
          <p:cNvPr id="11" name="TextBox 10">
            <a:extLst>
              <a:ext uri="{FF2B5EF4-FFF2-40B4-BE49-F238E27FC236}">
                <a16:creationId xmlns:a16="http://schemas.microsoft.com/office/drawing/2014/main" id="{847618B8-A4FF-2593-DC51-912E930721A7}"/>
              </a:ext>
            </a:extLst>
          </p:cNvPr>
          <p:cNvSpPr txBox="1"/>
          <p:nvPr/>
        </p:nvSpPr>
        <p:spPr>
          <a:xfrm>
            <a:off x="624689" y="5432079"/>
            <a:ext cx="10836997" cy="830997"/>
          </a:xfrm>
          <a:prstGeom prst="rect">
            <a:avLst/>
          </a:prstGeom>
          <a:noFill/>
        </p:spPr>
        <p:txBody>
          <a:bodyPr wrap="square" rtlCol="0">
            <a:spAutoFit/>
          </a:bodyPr>
          <a:lstStyle/>
          <a:p>
            <a:r>
              <a:rPr lang="en-US" sz="1600" dirty="0"/>
              <a:t>Interestingly, we can observe many near same day orders and returns. Could it be they ordered wrong Items and returned them immediately?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58039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FACE-4233-B8CD-BF68-B50DEADBEF2D}"/>
              </a:ext>
            </a:extLst>
          </p:cNvPr>
          <p:cNvSpPr>
            <a:spLocks noGrp="1"/>
          </p:cNvSpPr>
          <p:nvPr>
            <p:ph type="title"/>
          </p:nvPr>
        </p:nvSpPr>
        <p:spPr>
          <a:xfrm>
            <a:off x="415054" y="-26414"/>
            <a:ext cx="10515600" cy="1325563"/>
          </a:xfrm>
        </p:spPr>
        <p:txBody>
          <a:bodyPr/>
          <a:lstStyle/>
          <a:p>
            <a:r>
              <a:rPr lang="en-US" dirty="0"/>
              <a:t>Feature Engineering</a:t>
            </a:r>
          </a:p>
        </p:txBody>
      </p:sp>
      <p:sp>
        <p:nvSpPr>
          <p:cNvPr id="3" name="Content Placeholder 2">
            <a:extLst>
              <a:ext uri="{FF2B5EF4-FFF2-40B4-BE49-F238E27FC236}">
                <a16:creationId xmlns:a16="http://schemas.microsoft.com/office/drawing/2014/main" id="{6D563D8F-CF17-0A5D-C76E-59A5A1B9D27A}"/>
              </a:ext>
            </a:extLst>
          </p:cNvPr>
          <p:cNvSpPr>
            <a:spLocks noGrp="1"/>
          </p:cNvSpPr>
          <p:nvPr>
            <p:ph sz="half" idx="1"/>
          </p:nvPr>
        </p:nvSpPr>
        <p:spPr>
          <a:xfrm>
            <a:off x="0" y="778598"/>
            <a:ext cx="11651810" cy="5676523"/>
          </a:xfrm>
        </p:spPr>
        <p:txBody>
          <a:bodyPr>
            <a:normAutofit/>
          </a:bodyPr>
          <a:lstStyle/>
          <a:p>
            <a:pPr marL="457200" lvl="1" indent="0">
              <a:lnSpc>
                <a:spcPct val="150000"/>
              </a:lnSpc>
              <a:buNone/>
            </a:pPr>
            <a:endParaRPr lang="en-US" sz="1800" dirty="0"/>
          </a:p>
          <a:p>
            <a:pPr marL="457200" lvl="1" indent="0">
              <a:lnSpc>
                <a:spcPct val="150000"/>
              </a:lnSpc>
              <a:buNone/>
            </a:pPr>
            <a:r>
              <a:rPr lang="en-US" sz="1800" dirty="0"/>
              <a:t>1. </a:t>
            </a:r>
            <a:r>
              <a:rPr lang="en-US" sz="1800" b="1" dirty="0"/>
              <a:t>`</a:t>
            </a:r>
            <a:r>
              <a:rPr lang="en-US" sz="1800" b="1" dirty="0" err="1"/>
              <a:t>orderMonth</a:t>
            </a:r>
            <a:r>
              <a:rPr lang="en-US" sz="1800" b="1" dirty="0"/>
              <a:t>`:</a:t>
            </a:r>
            <a:r>
              <a:rPr lang="en-US" sz="1800" dirty="0"/>
              <a:t> Extracted from the `</a:t>
            </a:r>
            <a:r>
              <a:rPr lang="en-US" sz="1800" dirty="0" err="1"/>
              <a:t>orderDate</a:t>
            </a:r>
            <a:r>
              <a:rPr lang="en-US" sz="1800" dirty="0"/>
              <a:t>` column, it represents the month of the order.</a:t>
            </a:r>
          </a:p>
          <a:p>
            <a:pPr marL="457200" lvl="1" indent="0">
              <a:lnSpc>
                <a:spcPct val="150000"/>
              </a:lnSpc>
              <a:buNone/>
            </a:pPr>
            <a:r>
              <a:rPr lang="en-US" sz="1800" dirty="0"/>
              <a:t>2. </a:t>
            </a:r>
            <a:r>
              <a:rPr lang="en-US" sz="1800" b="1" dirty="0"/>
              <a:t>`</a:t>
            </a:r>
            <a:r>
              <a:rPr lang="en-US" sz="1800" b="1" dirty="0" err="1"/>
              <a:t>orderWeek</a:t>
            </a:r>
            <a:r>
              <a:rPr lang="en-US" sz="1800" b="1" dirty="0"/>
              <a:t>`:</a:t>
            </a:r>
            <a:r>
              <a:rPr lang="en-US" sz="1800" dirty="0"/>
              <a:t> Extracted from the `</a:t>
            </a:r>
            <a:r>
              <a:rPr lang="en-US" sz="1800" dirty="0" err="1"/>
              <a:t>orderDate</a:t>
            </a:r>
            <a:r>
              <a:rPr lang="en-US" sz="1800" dirty="0"/>
              <a:t>` column, it represents the week number of the order.</a:t>
            </a:r>
          </a:p>
          <a:p>
            <a:pPr marL="457200" lvl="1" indent="0">
              <a:lnSpc>
                <a:spcPct val="150000"/>
              </a:lnSpc>
              <a:buNone/>
            </a:pPr>
            <a:r>
              <a:rPr lang="en-US" sz="1800" dirty="0"/>
              <a:t>3. </a:t>
            </a:r>
            <a:r>
              <a:rPr lang="en-US" sz="1800" b="1" dirty="0"/>
              <a:t>`</a:t>
            </a:r>
            <a:r>
              <a:rPr lang="en-US" sz="1800" b="1" dirty="0" err="1"/>
              <a:t>orderDayOfWeek</a:t>
            </a:r>
            <a:r>
              <a:rPr lang="en-US" sz="1800" b="1" dirty="0"/>
              <a:t>`:</a:t>
            </a:r>
            <a:r>
              <a:rPr lang="en-US" sz="1800" dirty="0"/>
              <a:t> Extracted from the `</a:t>
            </a:r>
            <a:r>
              <a:rPr lang="en-US" sz="1800" dirty="0" err="1"/>
              <a:t>orderDate</a:t>
            </a:r>
            <a:r>
              <a:rPr lang="en-US" sz="1800" dirty="0"/>
              <a:t>` column, it represents the day of the week of the order.</a:t>
            </a:r>
          </a:p>
          <a:p>
            <a:pPr marL="457200" lvl="1" indent="0">
              <a:lnSpc>
                <a:spcPct val="150000"/>
              </a:lnSpc>
              <a:buNone/>
            </a:pPr>
            <a:r>
              <a:rPr lang="en-US" sz="1800" dirty="0"/>
              <a:t>4. </a:t>
            </a:r>
            <a:r>
              <a:rPr lang="en-US" sz="1800" b="1" dirty="0"/>
              <a:t>`</a:t>
            </a:r>
            <a:r>
              <a:rPr lang="en-US" sz="1800" b="1" dirty="0" err="1"/>
              <a:t>items_in_order</a:t>
            </a:r>
            <a:r>
              <a:rPr lang="en-US" sz="1800" b="1" dirty="0"/>
              <a:t>`:</a:t>
            </a:r>
            <a:r>
              <a:rPr lang="en-US" sz="1800" dirty="0"/>
              <a:t> Represents the number of items in each order.</a:t>
            </a:r>
          </a:p>
          <a:p>
            <a:pPr marL="457200" lvl="1" indent="0">
              <a:lnSpc>
                <a:spcPct val="150000"/>
              </a:lnSpc>
              <a:buNone/>
            </a:pPr>
            <a:r>
              <a:rPr lang="en-US" sz="1800" dirty="0"/>
              <a:t>5. </a:t>
            </a:r>
            <a:r>
              <a:rPr lang="en-US" sz="1800" b="1" dirty="0"/>
              <a:t>`</a:t>
            </a:r>
            <a:r>
              <a:rPr lang="en-US" sz="1800" b="1" dirty="0" err="1"/>
              <a:t>duplicates_in_order</a:t>
            </a:r>
            <a:r>
              <a:rPr lang="en-US" sz="1800" b="1" dirty="0"/>
              <a:t>`:</a:t>
            </a:r>
            <a:r>
              <a:rPr lang="en-US" sz="1800" dirty="0"/>
              <a:t> Indicates whether there are duplicate items in an order.</a:t>
            </a:r>
          </a:p>
          <a:p>
            <a:pPr marL="457200" lvl="1" indent="0">
              <a:lnSpc>
                <a:spcPct val="150000"/>
              </a:lnSpc>
              <a:buNone/>
            </a:pPr>
            <a:r>
              <a:rPr lang="en-US" sz="1800" dirty="0"/>
              <a:t>6. </a:t>
            </a:r>
            <a:r>
              <a:rPr lang="en-US" sz="1800" b="1" dirty="0"/>
              <a:t>`</a:t>
            </a:r>
            <a:r>
              <a:rPr lang="en-US" sz="1800" b="1" dirty="0" err="1"/>
              <a:t>previous_returns</a:t>
            </a:r>
            <a:r>
              <a:rPr lang="en-US" sz="1800" b="1" dirty="0"/>
              <a:t>`:</a:t>
            </a:r>
            <a:r>
              <a:rPr lang="en-US" sz="1800" dirty="0"/>
              <a:t> Represents cumulative number of returns made by a customer prior to each order. </a:t>
            </a:r>
          </a:p>
          <a:p>
            <a:pPr marL="457200" lvl="1" indent="0">
              <a:lnSpc>
                <a:spcPct val="150000"/>
              </a:lnSpc>
              <a:buNone/>
            </a:pPr>
            <a:r>
              <a:rPr lang="en-US" sz="1800" dirty="0"/>
              <a:t>7. </a:t>
            </a:r>
            <a:r>
              <a:rPr lang="en-US" sz="1800" b="1" dirty="0"/>
              <a:t>`</a:t>
            </a:r>
            <a:r>
              <a:rPr lang="en-US" sz="1800" b="1" dirty="0" err="1"/>
              <a:t>used_voucher</a:t>
            </a:r>
            <a:r>
              <a:rPr lang="en-US" sz="1800" b="1" dirty="0"/>
              <a:t>`:</a:t>
            </a:r>
            <a:r>
              <a:rPr lang="en-US" sz="1800" dirty="0"/>
              <a:t> Indicates whether a voucher was used in the order.</a:t>
            </a:r>
          </a:p>
          <a:p>
            <a:pPr marL="457200" lvl="1" indent="0">
              <a:lnSpc>
                <a:spcPct val="150000"/>
              </a:lnSpc>
              <a:buNone/>
            </a:pPr>
            <a:r>
              <a:rPr lang="en-US" sz="1800" dirty="0"/>
              <a:t>8. </a:t>
            </a:r>
            <a:r>
              <a:rPr lang="en-US" sz="1800" b="1" dirty="0"/>
              <a:t>`</a:t>
            </a:r>
            <a:r>
              <a:rPr lang="en-US" sz="1800" b="1" dirty="0" err="1"/>
              <a:t>previous_voucher_returns</a:t>
            </a:r>
            <a:r>
              <a:rPr lang="en-US" sz="1800" b="1" dirty="0"/>
              <a:t>`:</a:t>
            </a:r>
            <a:r>
              <a:rPr lang="en-US" sz="1800" dirty="0"/>
              <a:t>  represents the cumulative count of previous returns made with the voucher used in the order.</a:t>
            </a:r>
          </a:p>
        </p:txBody>
      </p:sp>
      <p:sp>
        <p:nvSpPr>
          <p:cNvPr id="5" name="Footer Placeholder 4">
            <a:extLst>
              <a:ext uri="{FF2B5EF4-FFF2-40B4-BE49-F238E27FC236}">
                <a16:creationId xmlns:a16="http://schemas.microsoft.com/office/drawing/2014/main" id="{A0A1318F-CAC9-9A5A-A208-6C5F634497E3}"/>
              </a:ext>
            </a:extLst>
          </p:cNvPr>
          <p:cNvSpPr>
            <a:spLocks noGrp="1"/>
          </p:cNvSpPr>
          <p:nvPr>
            <p:ph type="ftr" sz="quarter" idx="3"/>
          </p:nvPr>
        </p:nvSpPr>
        <p:spPr/>
        <p:txBody>
          <a:bodyPr/>
          <a:lstStyle/>
          <a:p>
            <a:r>
              <a:rPr lang="en-US"/>
              <a:t>STAT 8456 – Machine Learning &amp; Data Mining</a:t>
            </a:r>
            <a:endParaRPr lang="en-US" dirty="0"/>
          </a:p>
        </p:txBody>
      </p:sp>
    </p:spTree>
    <p:extLst>
      <p:ext uri="{BB962C8B-B14F-4D97-AF65-F5344CB8AC3E}">
        <p14:creationId xmlns:p14="http://schemas.microsoft.com/office/powerpoint/2010/main" val="290785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4B01-3C27-B20E-6533-EF547A56F3DE}"/>
              </a:ext>
            </a:extLst>
          </p:cNvPr>
          <p:cNvSpPr>
            <a:spLocks noGrp="1"/>
          </p:cNvSpPr>
          <p:nvPr>
            <p:ph type="title"/>
          </p:nvPr>
        </p:nvSpPr>
        <p:spPr>
          <a:xfrm>
            <a:off x="752948" y="168276"/>
            <a:ext cx="10515600" cy="1325563"/>
          </a:xfrm>
        </p:spPr>
        <p:txBody>
          <a:bodyPr/>
          <a:lstStyle/>
          <a:p>
            <a:r>
              <a:rPr lang="en-US" dirty="0"/>
              <a:t>Design Matrix of Final Model:</a:t>
            </a:r>
          </a:p>
        </p:txBody>
      </p:sp>
      <p:sp>
        <p:nvSpPr>
          <p:cNvPr id="5" name="Footer Placeholder 4">
            <a:extLst>
              <a:ext uri="{FF2B5EF4-FFF2-40B4-BE49-F238E27FC236}">
                <a16:creationId xmlns:a16="http://schemas.microsoft.com/office/drawing/2014/main" id="{71311D75-E90E-7738-3266-ADE766F5EB64}"/>
              </a:ext>
            </a:extLst>
          </p:cNvPr>
          <p:cNvSpPr>
            <a:spLocks noGrp="1"/>
          </p:cNvSpPr>
          <p:nvPr>
            <p:ph type="ftr" sz="quarter" idx="3"/>
          </p:nvPr>
        </p:nvSpPr>
        <p:spPr/>
        <p:txBody>
          <a:bodyPr/>
          <a:lstStyle/>
          <a:p>
            <a:r>
              <a:rPr lang="en-US"/>
              <a:t>STAT 8456 – Machine Learning &amp; Data Mining</a:t>
            </a:r>
            <a:endParaRPr lang="en-US" dirty="0"/>
          </a:p>
        </p:txBody>
      </p:sp>
      <p:graphicFrame>
        <p:nvGraphicFramePr>
          <p:cNvPr id="3" name="Table 2">
            <a:extLst>
              <a:ext uri="{FF2B5EF4-FFF2-40B4-BE49-F238E27FC236}">
                <a16:creationId xmlns:a16="http://schemas.microsoft.com/office/drawing/2014/main" id="{67337F91-8DC7-9C99-0D22-E8C331B5686B}"/>
              </a:ext>
            </a:extLst>
          </p:cNvPr>
          <p:cNvGraphicFramePr>
            <a:graphicFrameLocks noGrp="1"/>
          </p:cNvGraphicFramePr>
          <p:nvPr>
            <p:extLst>
              <p:ext uri="{D42A27DB-BD31-4B8C-83A1-F6EECF244321}">
                <p14:modId xmlns:p14="http://schemas.microsoft.com/office/powerpoint/2010/main" val="3796366526"/>
              </p:ext>
            </p:extLst>
          </p:nvPr>
        </p:nvGraphicFramePr>
        <p:xfrm>
          <a:off x="923451" y="1197452"/>
          <a:ext cx="8463437" cy="4784888"/>
        </p:xfrm>
        <a:graphic>
          <a:graphicData uri="http://schemas.openxmlformats.org/drawingml/2006/table">
            <a:tbl>
              <a:tblPr/>
              <a:tblGrid>
                <a:gridCol w="5279443">
                  <a:extLst>
                    <a:ext uri="{9D8B030D-6E8A-4147-A177-3AD203B41FA5}">
                      <a16:colId xmlns:a16="http://schemas.microsoft.com/office/drawing/2014/main" val="1729103664"/>
                    </a:ext>
                  </a:extLst>
                </a:gridCol>
                <a:gridCol w="3183994">
                  <a:extLst>
                    <a:ext uri="{9D8B030D-6E8A-4147-A177-3AD203B41FA5}">
                      <a16:colId xmlns:a16="http://schemas.microsoft.com/office/drawing/2014/main" val="2262445491"/>
                    </a:ext>
                  </a:extLst>
                </a:gridCol>
              </a:tblGrid>
              <a:tr h="256493">
                <a:tc>
                  <a:txBody>
                    <a:bodyPr/>
                    <a:lstStyle/>
                    <a:p>
                      <a:pPr algn="ctr" fontAlgn="b"/>
                      <a:r>
                        <a:rPr lang="en-US" sz="1800" b="1" i="0" u="none" strike="noStrike" dirty="0">
                          <a:solidFill>
                            <a:srgbClr val="000000"/>
                          </a:solidFill>
                          <a:effectLst/>
                          <a:latin typeface="Calibri" panose="020F0502020204030204" pitchFamily="34" charset="0"/>
                        </a:rPr>
                        <a:t>Feature Name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Data Type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9259831"/>
                  </a:ext>
                </a:extLst>
              </a:tr>
              <a:tr h="256493">
                <a:tc>
                  <a:txBody>
                    <a:bodyPr/>
                    <a:lstStyle/>
                    <a:p>
                      <a:pPr algn="l" fontAlgn="b"/>
                      <a:r>
                        <a:rPr lang="en-US" sz="1800" b="0" i="0" u="none" strike="noStrike" dirty="0" err="1">
                          <a:solidFill>
                            <a:srgbClr val="000000"/>
                          </a:solidFill>
                          <a:effectLst/>
                          <a:latin typeface="Calibri" panose="020F0502020204030204" pitchFamily="34" charset="0"/>
                        </a:rPr>
                        <a:t>itemID</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 Categorical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233559"/>
                  </a:ext>
                </a:extLst>
              </a:tr>
              <a:tr h="256493">
                <a:tc>
                  <a:txBody>
                    <a:bodyPr/>
                    <a:lstStyle/>
                    <a:p>
                      <a:pPr algn="l" fontAlgn="b"/>
                      <a:r>
                        <a:rPr lang="en-US" sz="1800" b="0" i="0" u="none" strike="noStrike" dirty="0" err="1">
                          <a:solidFill>
                            <a:srgbClr val="000000"/>
                          </a:solidFill>
                          <a:effectLst/>
                          <a:latin typeface="Calibri" panose="020F0502020204030204" pitchFamily="34" charset="0"/>
                        </a:rPr>
                        <a:t>sizeCode</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 Categorical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551067"/>
                  </a:ext>
                </a:extLst>
              </a:tr>
              <a:tr h="256493">
                <a:tc>
                  <a:txBody>
                    <a:bodyPr/>
                    <a:lstStyle/>
                    <a:p>
                      <a:pPr algn="l" fontAlgn="b"/>
                      <a:r>
                        <a:rPr lang="en-US" sz="1800" b="0" i="0" u="none" strike="noStrike" dirty="0" err="1">
                          <a:solidFill>
                            <a:srgbClr val="000000"/>
                          </a:solidFill>
                          <a:effectLst/>
                          <a:latin typeface="Calibri" panose="020F0502020204030204" pitchFamily="34" charset="0"/>
                        </a:rPr>
                        <a:t>voucherID</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 Categorical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332187"/>
                  </a:ext>
                </a:extLst>
              </a:tr>
              <a:tr h="256493">
                <a:tc>
                  <a:txBody>
                    <a:bodyPr/>
                    <a:lstStyle/>
                    <a:p>
                      <a:pPr algn="l" fontAlgn="b"/>
                      <a:r>
                        <a:rPr lang="en-US" sz="1800" b="0" i="0" u="none" strike="noStrike" dirty="0" err="1">
                          <a:solidFill>
                            <a:srgbClr val="000000"/>
                          </a:solidFill>
                          <a:effectLst/>
                          <a:latin typeface="Calibri" panose="020F0502020204030204" pitchFamily="34" charset="0"/>
                        </a:rPr>
                        <a:t>deviceCode</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 Categorical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0080707"/>
                  </a:ext>
                </a:extLst>
              </a:tr>
              <a:tr h="256493">
                <a:tc>
                  <a:txBody>
                    <a:bodyPr/>
                    <a:lstStyle/>
                    <a:p>
                      <a:pPr algn="l" fontAlgn="b"/>
                      <a:r>
                        <a:rPr lang="en-US" sz="1800" b="0" i="0" u="none" strike="noStrike" dirty="0" err="1">
                          <a:solidFill>
                            <a:srgbClr val="000000"/>
                          </a:solidFill>
                          <a:effectLst/>
                          <a:latin typeface="Calibri" panose="020F0502020204030204" pitchFamily="34" charset="0"/>
                        </a:rPr>
                        <a:t>paymentCode</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 Categorical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643104"/>
                  </a:ext>
                </a:extLst>
              </a:tr>
              <a:tr h="256493">
                <a:tc>
                  <a:txBody>
                    <a:bodyPr/>
                    <a:lstStyle/>
                    <a:p>
                      <a:pPr algn="l" fontAlgn="b"/>
                      <a:r>
                        <a:rPr lang="en-US" sz="1800" b="0" i="0" u="none" strike="noStrike" dirty="0" err="1">
                          <a:solidFill>
                            <a:srgbClr val="000000"/>
                          </a:solidFill>
                          <a:effectLst/>
                          <a:latin typeface="Calibri" panose="020F0502020204030204" pitchFamily="34" charset="0"/>
                        </a:rPr>
                        <a:t>customerID</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 Categorical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877776"/>
                  </a:ext>
                </a:extLst>
              </a:tr>
              <a:tr h="256493">
                <a:tc>
                  <a:txBody>
                    <a:bodyPr/>
                    <a:lstStyle/>
                    <a:p>
                      <a:pPr algn="l" fontAlgn="b"/>
                      <a:r>
                        <a:rPr lang="en-US" sz="1800" b="0" i="0" u="none" strike="noStrike" dirty="0" err="1">
                          <a:solidFill>
                            <a:srgbClr val="000000"/>
                          </a:solidFill>
                          <a:effectLst/>
                          <a:latin typeface="Calibri" panose="020F0502020204030204" pitchFamily="34" charset="0"/>
                        </a:rPr>
                        <a:t>colorCode</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 Categorical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324772"/>
                  </a:ext>
                </a:extLst>
              </a:tr>
              <a:tr h="256493">
                <a:tc>
                  <a:txBody>
                    <a:bodyPr/>
                    <a:lstStyle/>
                    <a:p>
                      <a:pPr algn="l" fontAlgn="b"/>
                      <a:r>
                        <a:rPr lang="en-US" sz="1800" b="0" i="0" u="none" strike="noStrike" dirty="0" err="1">
                          <a:solidFill>
                            <a:srgbClr val="000000"/>
                          </a:solidFill>
                          <a:effectLst/>
                          <a:latin typeface="Calibri" panose="020F0502020204030204" pitchFamily="34" charset="0"/>
                        </a:rPr>
                        <a:t>typeCode</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 Categorical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5896878"/>
                  </a:ext>
                </a:extLst>
              </a:tr>
              <a:tr h="256493">
                <a:tc>
                  <a:txBody>
                    <a:bodyPr/>
                    <a:lstStyle/>
                    <a:p>
                      <a:pPr algn="l" fontAlgn="b"/>
                      <a:r>
                        <a:rPr lang="en-US" sz="1800" b="0" i="0" u="none" strike="noStrike" dirty="0">
                          <a:solidFill>
                            <a:srgbClr val="000000"/>
                          </a:solidFill>
                          <a:effectLst/>
                          <a:latin typeface="Calibri" panose="020F0502020204030204" pitchFamily="34" charset="0"/>
                        </a:rPr>
                        <a:t>price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 Numeric</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0209042"/>
                  </a:ext>
                </a:extLst>
              </a:tr>
              <a:tr h="256493">
                <a:tc>
                  <a:txBody>
                    <a:bodyPr/>
                    <a:lstStyle/>
                    <a:p>
                      <a:pPr algn="l" fontAlgn="b"/>
                      <a:r>
                        <a:rPr lang="en-US" sz="1800" b="0" i="0" u="none" strike="noStrike" dirty="0" err="1">
                          <a:solidFill>
                            <a:srgbClr val="000000"/>
                          </a:solidFill>
                          <a:effectLst/>
                          <a:latin typeface="Calibri" panose="020F0502020204030204" pitchFamily="34" charset="0"/>
                        </a:rPr>
                        <a:t>recommendedPrice</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 Numeric</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868294"/>
                  </a:ext>
                </a:extLst>
              </a:tr>
              <a:tr h="256493">
                <a:tc>
                  <a:txBody>
                    <a:bodyPr/>
                    <a:lstStyle/>
                    <a:p>
                      <a:pPr algn="l" fontAlgn="b"/>
                      <a:r>
                        <a:rPr lang="en-US" sz="1800" b="0" i="0" u="none" strike="noStrike" dirty="0" err="1">
                          <a:solidFill>
                            <a:srgbClr val="000000"/>
                          </a:solidFill>
                          <a:effectLst/>
                          <a:latin typeface="Calibri" panose="020F0502020204030204" pitchFamily="34" charset="0"/>
                        </a:rPr>
                        <a:t>voucherAmount</a:t>
                      </a:r>
                      <a:endParaRPr lang="en-US" sz="18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 Numeric</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571017"/>
                  </a:ext>
                </a:extLst>
              </a:tr>
              <a:tr h="256493">
                <a:tc>
                  <a:txBody>
                    <a:bodyPr/>
                    <a:lstStyle/>
                    <a:p>
                      <a:pPr algn="l" fontAlgn="b"/>
                      <a:r>
                        <a:rPr lang="en-US" sz="1800" b="0" i="0" u="none" strike="noStrike" dirty="0" err="1">
                          <a:solidFill>
                            <a:srgbClr val="C00000"/>
                          </a:solidFill>
                          <a:effectLst/>
                          <a:latin typeface="Calibri" panose="020F0502020204030204" pitchFamily="34" charset="0"/>
                        </a:rPr>
                        <a:t>used_voucher</a:t>
                      </a:r>
                      <a:endParaRPr lang="en-US" sz="1800" b="0" i="0" u="none" strike="noStrike" dirty="0">
                        <a:solidFill>
                          <a:srgbClr val="C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C00000"/>
                          </a:solidFill>
                          <a:effectLst/>
                          <a:latin typeface="Calibri" panose="020F0502020204030204" pitchFamily="34" charset="0"/>
                        </a:rPr>
                        <a:t>Indicator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1499788"/>
                  </a:ext>
                </a:extLst>
              </a:tr>
              <a:tr h="256493">
                <a:tc>
                  <a:txBody>
                    <a:bodyPr/>
                    <a:lstStyle/>
                    <a:p>
                      <a:pPr algn="l" fontAlgn="b"/>
                      <a:r>
                        <a:rPr lang="en-US" sz="1800" b="0" i="0" u="none" strike="noStrike" dirty="0" err="1">
                          <a:solidFill>
                            <a:srgbClr val="C00000"/>
                          </a:solidFill>
                          <a:effectLst/>
                          <a:latin typeface="Calibri" panose="020F0502020204030204" pitchFamily="34" charset="0"/>
                        </a:rPr>
                        <a:t>previous_voucher_returns</a:t>
                      </a:r>
                      <a:endParaRPr lang="en-US" sz="1800" b="0" i="0" u="none" strike="noStrike" dirty="0">
                        <a:solidFill>
                          <a:srgbClr val="C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C00000"/>
                          </a:solidFill>
                          <a:effectLst/>
                          <a:latin typeface="Calibri" panose="020F0502020204030204" pitchFamily="34" charset="0"/>
                        </a:rPr>
                        <a:t> Numeric</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4230630"/>
                  </a:ext>
                </a:extLst>
              </a:tr>
              <a:tr h="256493">
                <a:tc>
                  <a:txBody>
                    <a:bodyPr/>
                    <a:lstStyle/>
                    <a:p>
                      <a:pPr algn="l" fontAlgn="b"/>
                      <a:r>
                        <a:rPr lang="en-US" sz="1800" b="0" i="0" u="none" strike="noStrike" dirty="0" err="1">
                          <a:solidFill>
                            <a:srgbClr val="C00000"/>
                          </a:solidFill>
                          <a:effectLst/>
                          <a:latin typeface="Calibri" panose="020F0502020204030204" pitchFamily="34" charset="0"/>
                        </a:rPr>
                        <a:t>previous_returns</a:t>
                      </a:r>
                      <a:endParaRPr lang="en-US" sz="1800" b="0" i="0" u="none" strike="noStrike" dirty="0">
                        <a:solidFill>
                          <a:srgbClr val="C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C00000"/>
                          </a:solidFill>
                          <a:effectLst/>
                          <a:latin typeface="Calibri" panose="020F0502020204030204" pitchFamily="34" charset="0"/>
                        </a:rPr>
                        <a:t> Numeric</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611138"/>
                  </a:ext>
                </a:extLst>
              </a:tr>
              <a:tr h="256493">
                <a:tc>
                  <a:txBody>
                    <a:bodyPr/>
                    <a:lstStyle/>
                    <a:p>
                      <a:pPr algn="l" fontAlgn="b"/>
                      <a:r>
                        <a:rPr lang="en-US" sz="1800" b="0" i="0" u="none" strike="noStrike" dirty="0" err="1">
                          <a:solidFill>
                            <a:srgbClr val="C00000"/>
                          </a:solidFill>
                          <a:effectLst/>
                          <a:latin typeface="Calibri" panose="020F0502020204030204" pitchFamily="34" charset="0"/>
                        </a:rPr>
                        <a:t>duplicates_in_order</a:t>
                      </a:r>
                      <a:endParaRPr lang="en-US" sz="1800" b="0" i="0" u="none" strike="noStrike" dirty="0">
                        <a:solidFill>
                          <a:srgbClr val="C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C00000"/>
                          </a:solidFill>
                          <a:effectLst/>
                          <a:latin typeface="Calibri" panose="020F0502020204030204" pitchFamily="34" charset="0"/>
                        </a:rPr>
                        <a:t>Indicator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4928196"/>
                  </a:ext>
                </a:extLst>
              </a:tr>
              <a:tr h="256493">
                <a:tc>
                  <a:txBody>
                    <a:bodyPr/>
                    <a:lstStyle/>
                    <a:p>
                      <a:pPr algn="l" fontAlgn="b"/>
                      <a:r>
                        <a:rPr lang="en-US" sz="1800" b="0" i="0" u="none" strike="noStrike" dirty="0" err="1">
                          <a:solidFill>
                            <a:srgbClr val="C00000"/>
                          </a:solidFill>
                          <a:effectLst/>
                          <a:latin typeface="Calibri" panose="020F0502020204030204" pitchFamily="34" charset="0"/>
                        </a:rPr>
                        <a:t>items_in_order</a:t>
                      </a:r>
                      <a:endParaRPr lang="en-US" sz="1800" b="0" i="0" u="none" strike="noStrike" dirty="0">
                        <a:solidFill>
                          <a:srgbClr val="C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C00000"/>
                          </a:solidFill>
                          <a:effectLst/>
                          <a:latin typeface="Calibri" panose="020F0502020204030204" pitchFamily="34" charset="0"/>
                        </a:rPr>
                        <a:t> Numeric (Int)</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9344327"/>
                  </a:ext>
                </a:extLst>
              </a:tr>
            </a:tbl>
          </a:graphicData>
        </a:graphic>
      </p:graphicFrame>
      <p:sp>
        <p:nvSpPr>
          <p:cNvPr id="7" name="TextBox 6">
            <a:extLst>
              <a:ext uri="{FF2B5EF4-FFF2-40B4-BE49-F238E27FC236}">
                <a16:creationId xmlns:a16="http://schemas.microsoft.com/office/drawing/2014/main" id="{D94EB90E-53D8-C747-ED41-2DB730E51B96}"/>
              </a:ext>
            </a:extLst>
          </p:cNvPr>
          <p:cNvSpPr txBox="1"/>
          <p:nvPr/>
        </p:nvSpPr>
        <p:spPr>
          <a:xfrm>
            <a:off x="9768688" y="4716855"/>
            <a:ext cx="1855961" cy="276999"/>
          </a:xfrm>
          <a:prstGeom prst="rect">
            <a:avLst/>
          </a:prstGeom>
          <a:noFill/>
          <a:ln>
            <a:solidFill>
              <a:schemeClr val="tx1"/>
            </a:solidFill>
          </a:ln>
        </p:spPr>
        <p:txBody>
          <a:bodyPr wrap="square" rtlCol="0">
            <a:spAutoFit/>
          </a:bodyPr>
          <a:lstStyle/>
          <a:p>
            <a:r>
              <a:rPr lang="en-US" sz="1200" b="1" dirty="0">
                <a:solidFill>
                  <a:srgbClr val="D71920"/>
                </a:solidFill>
              </a:rPr>
              <a:t>*Engineered  Features</a:t>
            </a:r>
          </a:p>
        </p:txBody>
      </p:sp>
    </p:spTree>
    <p:extLst>
      <p:ext uri="{BB962C8B-B14F-4D97-AF65-F5344CB8AC3E}">
        <p14:creationId xmlns:p14="http://schemas.microsoft.com/office/powerpoint/2010/main" val="389759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4B01-3C27-B20E-6533-EF547A56F3DE}"/>
              </a:ext>
            </a:extLst>
          </p:cNvPr>
          <p:cNvSpPr>
            <a:spLocks noGrp="1"/>
          </p:cNvSpPr>
          <p:nvPr>
            <p:ph type="title"/>
          </p:nvPr>
        </p:nvSpPr>
        <p:spPr>
          <a:xfrm>
            <a:off x="752948" y="182563"/>
            <a:ext cx="10515600" cy="1325563"/>
          </a:xfrm>
        </p:spPr>
        <p:txBody>
          <a:bodyPr/>
          <a:lstStyle/>
          <a:p>
            <a:r>
              <a:rPr lang="en-US" dirty="0"/>
              <a:t>Final Model Algorithm  &amp; Hyper Parameter Tuning:</a:t>
            </a:r>
          </a:p>
        </p:txBody>
      </p:sp>
      <p:sp>
        <p:nvSpPr>
          <p:cNvPr id="5" name="Footer Placeholder 4">
            <a:extLst>
              <a:ext uri="{FF2B5EF4-FFF2-40B4-BE49-F238E27FC236}">
                <a16:creationId xmlns:a16="http://schemas.microsoft.com/office/drawing/2014/main" id="{71311D75-E90E-7738-3266-ADE766F5EB64}"/>
              </a:ext>
            </a:extLst>
          </p:cNvPr>
          <p:cNvSpPr>
            <a:spLocks noGrp="1"/>
          </p:cNvSpPr>
          <p:nvPr>
            <p:ph type="ftr" sz="quarter" idx="3"/>
          </p:nvPr>
        </p:nvSpPr>
        <p:spPr/>
        <p:txBody>
          <a:bodyPr/>
          <a:lstStyle/>
          <a:p>
            <a:r>
              <a:rPr lang="en-US"/>
              <a:t>STAT 8456 – Machine Learning &amp; Data Mining</a:t>
            </a:r>
            <a:endParaRPr lang="en-US" dirty="0"/>
          </a:p>
        </p:txBody>
      </p:sp>
      <p:sp>
        <p:nvSpPr>
          <p:cNvPr id="6" name="TextBox 5">
            <a:extLst>
              <a:ext uri="{FF2B5EF4-FFF2-40B4-BE49-F238E27FC236}">
                <a16:creationId xmlns:a16="http://schemas.microsoft.com/office/drawing/2014/main" id="{C3BA6953-A567-7474-B4F8-53F5DCD6DC6B}"/>
              </a:ext>
            </a:extLst>
          </p:cNvPr>
          <p:cNvSpPr txBox="1"/>
          <p:nvPr/>
        </p:nvSpPr>
        <p:spPr>
          <a:xfrm>
            <a:off x="752947" y="1100139"/>
            <a:ext cx="11219977" cy="2000548"/>
          </a:xfrm>
          <a:prstGeom prst="rect">
            <a:avLst/>
          </a:prstGeom>
          <a:noFill/>
        </p:spPr>
        <p:txBody>
          <a:bodyPr wrap="square" rtlCol="0">
            <a:spAutoFit/>
          </a:bodyPr>
          <a:lstStyle/>
          <a:p>
            <a:pPr marL="285750" indent="-285750">
              <a:buFont typeface="Arial" panose="020B0604020202020204" pitchFamily="34" charset="0"/>
              <a:buChar char="•"/>
            </a:pPr>
            <a:r>
              <a:rPr lang="en-US" b="1" dirty="0" err="1"/>
              <a:t>CatBoost</a:t>
            </a:r>
            <a:r>
              <a:rPr lang="en-US" b="1" dirty="0"/>
              <a:t> Classifier : </a:t>
            </a:r>
            <a:r>
              <a:rPr lang="en-US" dirty="0"/>
              <a:t>Due to Efficient Handling of Categorical Variables and GPU Implementation </a:t>
            </a:r>
            <a:br>
              <a:rPr lang="en-US" b="1" dirty="0"/>
            </a:br>
            <a:endParaRPr lang="en-US" b="1" dirty="0"/>
          </a:p>
          <a:p>
            <a:pPr marL="285750" indent="-285750">
              <a:buFont typeface="Arial" panose="020B0604020202020204" pitchFamily="34" charset="0"/>
              <a:buChar char="•"/>
            </a:pPr>
            <a:r>
              <a:rPr lang="en-US" b="1" dirty="0"/>
              <a:t>General Hyperparameters:</a:t>
            </a:r>
            <a:br>
              <a:rPr lang="en-US" dirty="0"/>
            </a:br>
            <a:r>
              <a:rPr lang="en-US" dirty="0" err="1"/>
              <a:t>od_type</a:t>
            </a:r>
            <a:r>
              <a:rPr lang="en-US" dirty="0"/>
              <a:t>= '</a:t>
            </a:r>
            <a:r>
              <a:rPr lang="en-US" dirty="0" err="1"/>
              <a:t>Iter</a:t>
            </a:r>
            <a:r>
              <a:rPr lang="en-US" dirty="0"/>
              <a:t>’,  </a:t>
            </a:r>
            <a:r>
              <a:rPr lang="en-US" dirty="0" err="1"/>
              <a:t>od_wait</a:t>
            </a:r>
            <a:r>
              <a:rPr lang="en-US" dirty="0"/>
              <a:t>=100,  </a:t>
            </a:r>
            <a:r>
              <a:rPr lang="en-US" dirty="0" err="1"/>
              <a:t>loss_function</a:t>
            </a:r>
            <a:r>
              <a:rPr lang="en-US" dirty="0"/>
              <a:t>= ‘</a:t>
            </a:r>
            <a:r>
              <a:rPr lang="en-US" dirty="0" err="1"/>
              <a:t>Logloss</a:t>
            </a:r>
            <a:r>
              <a:rPr lang="en-US" dirty="0"/>
              <a:t>’,  </a:t>
            </a:r>
            <a:r>
              <a:rPr lang="en-US" dirty="0" err="1"/>
              <a:t>eval_metric</a:t>
            </a:r>
            <a:r>
              <a:rPr lang="en-US" dirty="0"/>
              <a:t>='Accuracy’, </a:t>
            </a:r>
            <a:r>
              <a:rPr lang="en-US" dirty="0" err="1"/>
              <a:t>task_type</a:t>
            </a:r>
            <a:r>
              <a:rPr lang="en-US" dirty="0"/>
              <a:t>='CPU’ / ‘GPU’</a:t>
            </a:r>
          </a:p>
          <a:p>
            <a:endParaRPr lang="en-US" sz="1600" dirty="0"/>
          </a:p>
          <a:p>
            <a:pPr marL="285750" indent="-285750">
              <a:buFont typeface="Arial" panose="020B0604020202020204" pitchFamily="34" charset="0"/>
              <a:buChar char="•"/>
            </a:pPr>
            <a:r>
              <a:rPr lang="en-US" b="1" dirty="0"/>
              <a:t>Tuned  Hyperparameters:</a:t>
            </a:r>
            <a:br>
              <a:rPr lang="en-US" b="1" dirty="0"/>
            </a:br>
            <a:r>
              <a:rPr lang="en-US" dirty="0"/>
              <a:t>      	</a:t>
            </a:r>
          </a:p>
        </p:txBody>
      </p:sp>
      <p:graphicFrame>
        <p:nvGraphicFramePr>
          <p:cNvPr id="4" name="Table 3">
            <a:extLst>
              <a:ext uri="{FF2B5EF4-FFF2-40B4-BE49-F238E27FC236}">
                <a16:creationId xmlns:a16="http://schemas.microsoft.com/office/drawing/2014/main" id="{2222249F-7126-92C4-28C6-19941C3DF839}"/>
              </a:ext>
            </a:extLst>
          </p:cNvPr>
          <p:cNvGraphicFramePr>
            <a:graphicFrameLocks noGrp="1"/>
          </p:cNvGraphicFramePr>
          <p:nvPr>
            <p:extLst>
              <p:ext uri="{D42A27DB-BD31-4B8C-83A1-F6EECF244321}">
                <p14:modId xmlns:p14="http://schemas.microsoft.com/office/powerpoint/2010/main" val="3667239056"/>
              </p:ext>
            </p:extLst>
          </p:nvPr>
        </p:nvGraphicFramePr>
        <p:xfrm>
          <a:off x="1246360" y="2931272"/>
          <a:ext cx="9286328" cy="2826589"/>
        </p:xfrm>
        <a:graphic>
          <a:graphicData uri="http://schemas.openxmlformats.org/drawingml/2006/table">
            <a:tbl>
              <a:tblPr/>
              <a:tblGrid>
                <a:gridCol w="2718695">
                  <a:extLst>
                    <a:ext uri="{9D8B030D-6E8A-4147-A177-3AD203B41FA5}">
                      <a16:colId xmlns:a16="http://schemas.microsoft.com/office/drawing/2014/main" val="1245533001"/>
                    </a:ext>
                  </a:extLst>
                </a:gridCol>
                <a:gridCol w="2810336">
                  <a:extLst>
                    <a:ext uri="{9D8B030D-6E8A-4147-A177-3AD203B41FA5}">
                      <a16:colId xmlns:a16="http://schemas.microsoft.com/office/drawing/2014/main" val="2973809467"/>
                    </a:ext>
                  </a:extLst>
                </a:gridCol>
                <a:gridCol w="3757297">
                  <a:extLst>
                    <a:ext uri="{9D8B030D-6E8A-4147-A177-3AD203B41FA5}">
                      <a16:colId xmlns:a16="http://schemas.microsoft.com/office/drawing/2014/main" val="1134190604"/>
                    </a:ext>
                  </a:extLst>
                </a:gridCol>
              </a:tblGrid>
              <a:tr h="454161">
                <a:tc>
                  <a:txBody>
                    <a:bodyPr/>
                    <a:lstStyle/>
                    <a:p>
                      <a:pPr algn="ctr" fontAlgn="b"/>
                      <a:r>
                        <a:rPr lang="en-US" sz="2000" b="1" i="0" u="none" strike="noStrike">
                          <a:solidFill>
                            <a:srgbClr val="000000"/>
                          </a:solidFill>
                          <a:effectLst/>
                          <a:latin typeface="Calibri" panose="020F0502020204030204" pitchFamily="34" charset="0"/>
                        </a:rPr>
                        <a:t>Hyper parameter</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panose="020F0502020204030204" pitchFamily="34" charset="0"/>
                        </a:rPr>
                        <a:t>Type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panose="020F0502020204030204" pitchFamily="34" charset="0"/>
                        </a:rPr>
                        <a:t>Range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36588"/>
                  </a:ext>
                </a:extLst>
              </a:tr>
              <a:tr h="454161">
                <a:tc>
                  <a:txBody>
                    <a:bodyPr/>
                    <a:lstStyle/>
                    <a:p>
                      <a:pPr algn="ctr" fontAlgn="b">
                        <a:buClr>
                          <a:srgbClr val="000000"/>
                        </a:buClr>
                        <a:buSzPts val="1100"/>
                        <a:buFont typeface="Calibri" panose="020F0502020204030204" pitchFamily="34" charset="0"/>
                        <a:buNone/>
                      </a:pPr>
                      <a:r>
                        <a:rPr lang="en-US" sz="3600" b="0" i="0" u="none" strike="noStrike" dirty="0">
                          <a:solidFill>
                            <a:srgbClr val="000000"/>
                          </a:solidFill>
                          <a:effectLst/>
                          <a:latin typeface="Calibri" panose="020F0502020204030204" pitchFamily="34" charset="0"/>
                        </a:rPr>
                        <a:t> </a:t>
                      </a:r>
                      <a:r>
                        <a:rPr lang="en-US" sz="2400" b="0" i="0" u="none" strike="noStrike" kern="1200" dirty="0">
                          <a:solidFill>
                            <a:srgbClr val="000000"/>
                          </a:solidFill>
                          <a:effectLst/>
                          <a:latin typeface="Calibri" panose="020F0502020204030204" pitchFamily="34" charset="0"/>
                          <a:ea typeface="+mn-ea"/>
                          <a:cs typeface="+mn-cs"/>
                        </a:rPr>
                        <a:t>iterations</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panose="020F0502020204030204" pitchFamily="34" charset="0"/>
                        </a:rPr>
                        <a:t>Random Integer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panose="020F0502020204030204" pitchFamily="34" charset="0"/>
                        </a:rPr>
                        <a:t> (1000, 2000)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737059"/>
                  </a:ext>
                </a:extLst>
              </a:tr>
              <a:tr h="454161">
                <a:tc>
                  <a:txBody>
                    <a:bodyPr/>
                    <a:lstStyle/>
                    <a:p>
                      <a:pPr algn="ctr" fontAlgn="b"/>
                      <a:r>
                        <a:rPr lang="en-US" sz="2400" b="0" i="0" u="none" strike="noStrike" dirty="0">
                          <a:solidFill>
                            <a:srgbClr val="000000"/>
                          </a:solidFill>
                          <a:effectLst/>
                          <a:latin typeface="Calibri" panose="020F0502020204030204" pitchFamily="34" charset="0"/>
                        </a:rPr>
                        <a:t>     depth</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panose="020F0502020204030204" pitchFamily="34" charset="0"/>
                        </a:rPr>
                        <a:t>Random Integer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panose="020F0502020204030204" pitchFamily="34" charset="0"/>
                        </a:rPr>
                        <a:t> (3, 10)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7374201"/>
                  </a:ext>
                </a:extLst>
              </a:tr>
              <a:tr h="454161">
                <a:tc>
                  <a:txBody>
                    <a:bodyPr/>
                    <a:lstStyle/>
                    <a:p>
                      <a:pPr algn="ctr" fontAlgn="b"/>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learning_rate</a:t>
                      </a:r>
                      <a:endParaRPr lang="en-US" sz="2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panose="020F0502020204030204" pitchFamily="34" charset="0"/>
                        </a:rPr>
                        <a:t>Random Float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panose="020F0502020204030204" pitchFamily="34" charset="0"/>
                        </a:rPr>
                        <a:t> (0.001, 0.1)</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761445"/>
                  </a:ext>
                </a:extLst>
              </a:tr>
              <a:tr h="454161">
                <a:tc>
                  <a:txBody>
                    <a:bodyPr/>
                    <a:lstStyle/>
                    <a:p>
                      <a:pPr algn="ctr" fontAlgn="b"/>
                      <a:r>
                        <a:rPr lang="en-US" sz="2400" b="0" i="0" u="none" strike="noStrike" dirty="0">
                          <a:solidFill>
                            <a:srgbClr val="000000"/>
                          </a:solidFill>
                          <a:effectLst/>
                          <a:latin typeface="Calibri" panose="020F0502020204030204" pitchFamily="34" charset="0"/>
                        </a:rPr>
                        <a:t>     l2_leaf_reg</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panose="020F0502020204030204" pitchFamily="34" charset="0"/>
                        </a:rPr>
                        <a:t>Random Integer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panose="020F0502020204030204" pitchFamily="34" charset="0"/>
                        </a:rPr>
                        <a:t> (1, 10)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4601727"/>
                  </a:ext>
                </a:extLst>
              </a:tr>
              <a:tr h="454161">
                <a:tc>
                  <a:txBody>
                    <a:bodyPr/>
                    <a:lstStyle/>
                    <a:p>
                      <a:pPr algn="ctr" fontAlgn="b"/>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border_count</a:t>
                      </a:r>
                      <a:endParaRPr lang="en-US" sz="2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panose="020F0502020204030204" pitchFamily="34" charset="0"/>
                        </a:rPr>
                        <a:t>Random Integer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panose="020F0502020204030204" pitchFamily="34" charset="0"/>
                        </a:rPr>
                        <a:t> (32, 256)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175378"/>
                  </a:ext>
                </a:extLst>
              </a:tr>
            </a:tbl>
          </a:graphicData>
        </a:graphic>
      </p:graphicFrame>
    </p:spTree>
    <p:extLst>
      <p:ext uri="{BB962C8B-B14F-4D97-AF65-F5344CB8AC3E}">
        <p14:creationId xmlns:p14="http://schemas.microsoft.com/office/powerpoint/2010/main" val="194936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diagram, screenshot, plan&#10;&#10;Description automatically generated">
            <a:extLst>
              <a:ext uri="{FF2B5EF4-FFF2-40B4-BE49-F238E27FC236}">
                <a16:creationId xmlns:a16="http://schemas.microsoft.com/office/drawing/2014/main" id="{F2CF7933-B99A-6437-2A30-83EDBB3F8998}"/>
              </a:ext>
            </a:extLst>
          </p:cNvPr>
          <p:cNvPicPr>
            <a:picLocks noChangeAspect="1"/>
          </p:cNvPicPr>
          <p:nvPr/>
        </p:nvPicPr>
        <p:blipFill>
          <a:blip r:embed="rId2"/>
          <a:stretch>
            <a:fillRect/>
          </a:stretch>
        </p:blipFill>
        <p:spPr>
          <a:xfrm>
            <a:off x="4600575" y="153988"/>
            <a:ext cx="7287097" cy="5590045"/>
          </a:xfrm>
          <a:prstGeom prst="rect">
            <a:avLst/>
          </a:prstGeom>
        </p:spPr>
      </p:pic>
      <p:sp>
        <p:nvSpPr>
          <p:cNvPr id="2" name="Title 1">
            <a:extLst>
              <a:ext uri="{FF2B5EF4-FFF2-40B4-BE49-F238E27FC236}">
                <a16:creationId xmlns:a16="http://schemas.microsoft.com/office/drawing/2014/main" id="{54D8B526-97D9-B597-843A-4FC4DD84BAF2}"/>
              </a:ext>
            </a:extLst>
          </p:cNvPr>
          <p:cNvSpPr>
            <a:spLocks noGrp="1"/>
          </p:cNvSpPr>
          <p:nvPr>
            <p:ph type="title"/>
          </p:nvPr>
        </p:nvSpPr>
        <p:spPr>
          <a:xfrm>
            <a:off x="467198" y="153988"/>
            <a:ext cx="10515600" cy="1325563"/>
          </a:xfrm>
        </p:spPr>
        <p:txBody>
          <a:bodyPr/>
          <a:lstStyle/>
          <a:p>
            <a:r>
              <a:rPr lang="en-US" dirty="0"/>
              <a:t>Cross - Validation </a:t>
            </a:r>
            <a:br>
              <a:rPr lang="en-US" dirty="0"/>
            </a:br>
            <a:r>
              <a:rPr lang="en-US" dirty="0"/>
              <a:t>Approach:</a:t>
            </a:r>
          </a:p>
        </p:txBody>
      </p:sp>
      <p:sp>
        <p:nvSpPr>
          <p:cNvPr id="3" name="TextBox 2">
            <a:extLst>
              <a:ext uri="{FF2B5EF4-FFF2-40B4-BE49-F238E27FC236}">
                <a16:creationId xmlns:a16="http://schemas.microsoft.com/office/drawing/2014/main" id="{FB5D5140-AD6C-1AAA-9963-8C6BF22D029A}"/>
              </a:ext>
            </a:extLst>
          </p:cNvPr>
          <p:cNvSpPr txBox="1"/>
          <p:nvPr/>
        </p:nvSpPr>
        <p:spPr>
          <a:xfrm>
            <a:off x="467198" y="1251185"/>
            <a:ext cx="3976215"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öhne"/>
              </a:rPr>
              <a:t>F</a:t>
            </a:r>
            <a:r>
              <a:rPr lang="en-US" b="0" i="0" dirty="0">
                <a:effectLst/>
                <a:latin typeface="Söhne"/>
              </a:rPr>
              <a:t>ive folds based on </a:t>
            </a:r>
            <a:r>
              <a:rPr lang="en-US" b="1" i="0" dirty="0">
                <a:effectLst/>
                <a:latin typeface="Söhne"/>
              </a:rPr>
              <a:t>'</a:t>
            </a:r>
            <a:r>
              <a:rPr lang="en-US" b="1" i="0" dirty="0" err="1">
                <a:effectLst/>
                <a:latin typeface="Söhne"/>
              </a:rPr>
              <a:t>customerID</a:t>
            </a:r>
            <a:r>
              <a:rPr lang="en-US" b="0" i="0" dirty="0">
                <a:effectLst/>
                <a:latin typeface="Söhne"/>
              </a:rPr>
              <a:t>'. For each split, the model is trained on 4 folds and validated on the remaining fold. The best model from each fold with best validation Accuracy is stored (in terms of hyperparameters) and predictions are made on the test set.</a:t>
            </a:r>
          </a:p>
          <a:p>
            <a:pPr marL="285750" indent="-285750">
              <a:buFont typeface="Arial" panose="020B0604020202020204" pitchFamily="34" charset="0"/>
              <a:buChar char="•"/>
            </a:pPr>
            <a:r>
              <a:rPr lang="en-US" dirty="0">
                <a:latin typeface="Söhne"/>
              </a:rPr>
              <a:t>Time Series based 5-fold cross validation (where the train set contains all observations up to a certain point in time, and the validation set contains observations from that point onwards) was also tried, but was outperformed in Kaggle by the above Customer ID based validation.</a:t>
            </a:r>
          </a:p>
        </p:txBody>
      </p:sp>
    </p:spTree>
    <p:extLst>
      <p:ext uri="{BB962C8B-B14F-4D97-AF65-F5344CB8AC3E}">
        <p14:creationId xmlns:p14="http://schemas.microsoft.com/office/powerpoint/2010/main" val="1183424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B526-97D9-B597-843A-4FC4DD84BAF2}"/>
              </a:ext>
            </a:extLst>
          </p:cNvPr>
          <p:cNvSpPr>
            <a:spLocks noGrp="1"/>
          </p:cNvSpPr>
          <p:nvPr>
            <p:ph type="title"/>
          </p:nvPr>
        </p:nvSpPr>
        <p:spPr>
          <a:xfrm>
            <a:off x="190973" y="-54533"/>
            <a:ext cx="10153177" cy="950912"/>
          </a:xfrm>
        </p:spPr>
        <p:txBody>
          <a:bodyPr/>
          <a:lstStyle/>
          <a:p>
            <a:r>
              <a:rPr lang="en-US" dirty="0"/>
              <a:t>Best Models &amp; Feature Importance:</a:t>
            </a:r>
          </a:p>
        </p:txBody>
      </p:sp>
      <p:pic>
        <p:nvPicPr>
          <p:cNvPr id="5" name="Picture 4">
            <a:extLst>
              <a:ext uri="{FF2B5EF4-FFF2-40B4-BE49-F238E27FC236}">
                <a16:creationId xmlns:a16="http://schemas.microsoft.com/office/drawing/2014/main" id="{066F3CF5-8E40-992E-E5DB-BF554F42547D}"/>
              </a:ext>
            </a:extLst>
          </p:cNvPr>
          <p:cNvPicPr>
            <a:picLocks noChangeAspect="1"/>
          </p:cNvPicPr>
          <p:nvPr/>
        </p:nvPicPr>
        <p:blipFill>
          <a:blip r:embed="rId2"/>
          <a:stretch>
            <a:fillRect/>
          </a:stretch>
        </p:blipFill>
        <p:spPr>
          <a:xfrm>
            <a:off x="0" y="620100"/>
            <a:ext cx="6310265" cy="5431507"/>
          </a:xfrm>
          <a:prstGeom prst="rect">
            <a:avLst/>
          </a:prstGeom>
        </p:spPr>
      </p:pic>
      <p:sp>
        <p:nvSpPr>
          <p:cNvPr id="6" name="TextBox 5">
            <a:extLst>
              <a:ext uri="{FF2B5EF4-FFF2-40B4-BE49-F238E27FC236}">
                <a16:creationId xmlns:a16="http://schemas.microsoft.com/office/drawing/2014/main" id="{9B5E84C5-20C0-9E3A-E140-15CDD37DD4C4}"/>
              </a:ext>
            </a:extLst>
          </p:cNvPr>
          <p:cNvSpPr txBox="1"/>
          <p:nvPr/>
        </p:nvSpPr>
        <p:spPr>
          <a:xfrm>
            <a:off x="6392311" y="620100"/>
            <a:ext cx="5332491" cy="5816977"/>
          </a:xfrm>
          <a:prstGeom prst="rect">
            <a:avLst/>
          </a:prstGeom>
          <a:noFill/>
        </p:spPr>
        <p:txBody>
          <a:bodyPr wrap="square" rtlCol="0">
            <a:spAutoFit/>
          </a:bodyPr>
          <a:lstStyle/>
          <a:p>
            <a:pPr marL="285750" indent="-285750">
              <a:buFont typeface="Arial" panose="020B0604020202020204" pitchFamily="34" charset="0"/>
              <a:buChar char="•"/>
            </a:pPr>
            <a:r>
              <a:rPr lang="en-US" dirty="0"/>
              <a:t>Model 1:</a:t>
            </a:r>
            <a:r>
              <a:rPr lang="en-US" b="0" i="0" dirty="0">
                <a:solidFill>
                  <a:srgbClr val="212121"/>
                </a:solidFill>
                <a:effectLst/>
                <a:latin typeface="Courier New" panose="02070309020205020404" pitchFamily="49" charset="0"/>
              </a:rPr>
              <a:t> </a:t>
            </a:r>
            <a:br>
              <a:rPr lang="en-US" b="0" i="0" dirty="0">
                <a:solidFill>
                  <a:srgbClr val="212121"/>
                </a:solidFill>
                <a:effectLst/>
                <a:latin typeface="Courier New" panose="02070309020205020404" pitchFamily="49" charset="0"/>
              </a:rPr>
            </a:br>
            <a:r>
              <a:rPr lang="en-US" sz="1100" dirty="0">
                <a:solidFill>
                  <a:srgbClr val="212121"/>
                </a:solidFill>
                <a:latin typeface="Courier New" panose="02070309020205020404" pitchFamily="49" charset="0"/>
              </a:rPr>
              <a:t>Best parameters found: {'</a:t>
            </a:r>
            <a:r>
              <a:rPr lang="en-US" sz="1100" dirty="0" err="1">
                <a:solidFill>
                  <a:srgbClr val="212121"/>
                </a:solidFill>
                <a:latin typeface="Courier New" panose="02070309020205020404" pitchFamily="49" charset="0"/>
              </a:rPr>
              <a:t>border_count</a:t>
            </a:r>
            <a:r>
              <a:rPr lang="en-US" sz="1100" dirty="0">
                <a:solidFill>
                  <a:srgbClr val="212121"/>
                </a:solidFill>
                <a:latin typeface="Courier New" panose="02070309020205020404" pitchFamily="49" charset="0"/>
              </a:rPr>
              <a:t>': 111, 'depth': 8, 'iterations': 1876, 'l2_leaf_reg': 6, '</a:t>
            </a:r>
            <a:r>
              <a:rPr lang="en-US" sz="1100" dirty="0" err="1">
                <a:solidFill>
                  <a:srgbClr val="212121"/>
                </a:solidFill>
                <a:latin typeface="Courier New" panose="02070309020205020404" pitchFamily="49" charset="0"/>
              </a:rPr>
              <a:t>learning_rate</a:t>
            </a:r>
            <a:r>
              <a:rPr lang="en-US" sz="1100" dirty="0">
                <a:solidFill>
                  <a:srgbClr val="212121"/>
                </a:solidFill>
                <a:latin typeface="Courier New" panose="02070309020205020404" pitchFamily="49" charset="0"/>
              </a:rPr>
              <a:t>': 0.07316780045630092} Best accuracy found: 0.6818207285391177 </a:t>
            </a:r>
            <a:r>
              <a:rPr lang="en-US" sz="1100" dirty="0" err="1">
                <a:solidFill>
                  <a:srgbClr val="212121"/>
                </a:solidFill>
                <a:latin typeface="Courier New" panose="02070309020205020404" pitchFamily="49" charset="0"/>
              </a:rPr>
              <a:t>CatBoost</a:t>
            </a:r>
            <a:r>
              <a:rPr lang="en-US" sz="1100" dirty="0">
                <a:solidFill>
                  <a:srgbClr val="212121"/>
                </a:solidFill>
                <a:latin typeface="Courier New" panose="02070309020205020404" pitchFamily="49" charset="0"/>
              </a:rPr>
              <a:t> Model Accuracy (Test Set): 66.45%</a:t>
            </a:r>
          </a:p>
          <a:p>
            <a:pPr marL="285750" indent="-285750">
              <a:buFont typeface="Arial" panose="020B0604020202020204" pitchFamily="34" charset="0"/>
              <a:buChar char="•"/>
            </a:pPr>
            <a:r>
              <a:rPr lang="en-US" dirty="0"/>
              <a:t>Model 2: </a:t>
            </a:r>
            <a:br>
              <a:rPr lang="en-US" dirty="0"/>
            </a:br>
            <a:r>
              <a:rPr lang="en-US" sz="1100" dirty="0">
                <a:solidFill>
                  <a:srgbClr val="212121"/>
                </a:solidFill>
                <a:latin typeface="Courier New" panose="02070309020205020404" pitchFamily="49" charset="0"/>
              </a:rPr>
              <a:t>Best parameters found: {'</a:t>
            </a:r>
            <a:r>
              <a:rPr lang="en-US" sz="1100" dirty="0" err="1">
                <a:solidFill>
                  <a:srgbClr val="212121"/>
                </a:solidFill>
                <a:latin typeface="Courier New" panose="02070309020205020404" pitchFamily="49" charset="0"/>
              </a:rPr>
              <a:t>border_count</a:t>
            </a:r>
            <a:r>
              <a:rPr lang="en-US" sz="1100" dirty="0">
                <a:solidFill>
                  <a:srgbClr val="212121"/>
                </a:solidFill>
                <a:latin typeface="Courier New" panose="02070309020205020404" pitchFamily="49" charset="0"/>
              </a:rPr>
              <a:t>': 200, 'depth': 7, 'iterations': 1997, 'l2_leaf_reg': 2, '</a:t>
            </a:r>
            <a:r>
              <a:rPr lang="en-US" sz="1100" dirty="0" err="1">
                <a:solidFill>
                  <a:srgbClr val="212121"/>
                </a:solidFill>
                <a:latin typeface="Courier New" panose="02070309020205020404" pitchFamily="49" charset="0"/>
              </a:rPr>
              <a:t>learning_rate</a:t>
            </a:r>
            <a:r>
              <a:rPr lang="en-US" sz="1100" dirty="0">
                <a:solidFill>
                  <a:srgbClr val="212121"/>
                </a:solidFill>
                <a:latin typeface="Courier New" panose="02070309020205020404" pitchFamily="49" charset="0"/>
              </a:rPr>
              <a:t>': 0.09155878374744814} Best accuracy found: 0.6808771014133765 </a:t>
            </a:r>
            <a:r>
              <a:rPr lang="en-US" sz="1100" dirty="0" err="1">
                <a:solidFill>
                  <a:srgbClr val="212121"/>
                </a:solidFill>
                <a:latin typeface="Courier New" panose="02070309020205020404" pitchFamily="49" charset="0"/>
              </a:rPr>
              <a:t>CatBoost</a:t>
            </a:r>
            <a:r>
              <a:rPr lang="en-US" sz="1100" dirty="0">
                <a:solidFill>
                  <a:srgbClr val="212121"/>
                </a:solidFill>
                <a:latin typeface="Courier New" panose="02070309020205020404" pitchFamily="49" charset="0"/>
              </a:rPr>
              <a:t> Model Accuracy (Test Set): 66.07%</a:t>
            </a:r>
          </a:p>
          <a:p>
            <a:pPr marL="285750" indent="-285750">
              <a:buFont typeface="Arial" panose="020B0604020202020204" pitchFamily="34" charset="0"/>
              <a:buChar char="•"/>
            </a:pPr>
            <a:r>
              <a:rPr lang="en-US" dirty="0"/>
              <a:t>Model 3:</a:t>
            </a:r>
            <a:br>
              <a:rPr lang="en-US" dirty="0"/>
            </a:br>
            <a:r>
              <a:rPr lang="en-US" sz="1100" dirty="0">
                <a:solidFill>
                  <a:srgbClr val="212121"/>
                </a:solidFill>
                <a:latin typeface="Courier New" panose="02070309020205020404" pitchFamily="49" charset="0"/>
              </a:rPr>
              <a:t>Best parameters found: {'</a:t>
            </a:r>
            <a:r>
              <a:rPr lang="en-US" sz="1100" dirty="0" err="1">
                <a:solidFill>
                  <a:srgbClr val="212121"/>
                </a:solidFill>
                <a:latin typeface="Courier New" panose="02070309020205020404" pitchFamily="49" charset="0"/>
              </a:rPr>
              <a:t>border_count</a:t>
            </a:r>
            <a:r>
              <a:rPr lang="en-US" sz="1100" dirty="0">
                <a:solidFill>
                  <a:srgbClr val="212121"/>
                </a:solidFill>
                <a:latin typeface="Courier New" panose="02070309020205020404" pitchFamily="49" charset="0"/>
              </a:rPr>
              <a:t>': 99, 'depth': 5, 'iterations': 1851, 'l2_leaf_reg': 5, '</a:t>
            </a:r>
            <a:r>
              <a:rPr lang="en-US" sz="1100" dirty="0" err="1">
                <a:solidFill>
                  <a:srgbClr val="212121"/>
                </a:solidFill>
                <a:latin typeface="Courier New" panose="02070309020205020404" pitchFamily="49" charset="0"/>
              </a:rPr>
              <a:t>learning_rate</a:t>
            </a:r>
            <a:r>
              <a:rPr lang="en-US" sz="1100" dirty="0">
                <a:solidFill>
                  <a:srgbClr val="212121"/>
                </a:solidFill>
                <a:latin typeface="Courier New" panose="02070309020205020404" pitchFamily="49" charset="0"/>
              </a:rPr>
              <a:t>': 0.0911405270608734} Best accuracy found: 0.6821931854135624 </a:t>
            </a:r>
            <a:r>
              <a:rPr lang="en-US" sz="1100" dirty="0" err="1">
                <a:solidFill>
                  <a:srgbClr val="212121"/>
                </a:solidFill>
                <a:latin typeface="Courier New" panose="02070309020205020404" pitchFamily="49" charset="0"/>
              </a:rPr>
              <a:t>CatBoost</a:t>
            </a:r>
            <a:r>
              <a:rPr lang="en-US" sz="1100" dirty="0">
                <a:solidFill>
                  <a:srgbClr val="212121"/>
                </a:solidFill>
                <a:latin typeface="Courier New" panose="02070309020205020404" pitchFamily="49" charset="0"/>
              </a:rPr>
              <a:t> Model Accuracy (Test Set): 66.37%</a:t>
            </a:r>
          </a:p>
          <a:p>
            <a:pPr marL="285750" indent="-285750">
              <a:buFont typeface="Arial" panose="020B0604020202020204" pitchFamily="34" charset="0"/>
              <a:buChar char="•"/>
            </a:pPr>
            <a:r>
              <a:rPr lang="en-US" dirty="0"/>
              <a:t>Model 4:</a:t>
            </a:r>
            <a:br>
              <a:rPr lang="en-US" dirty="0"/>
            </a:br>
            <a:r>
              <a:rPr lang="en-US" sz="1100" dirty="0">
                <a:solidFill>
                  <a:srgbClr val="212121"/>
                </a:solidFill>
                <a:latin typeface="Courier New" panose="02070309020205020404" pitchFamily="49" charset="0"/>
              </a:rPr>
              <a:t>Best parameters found: {'</a:t>
            </a:r>
            <a:r>
              <a:rPr lang="en-US" sz="1100" dirty="0" err="1">
                <a:solidFill>
                  <a:srgbClr val="212121"/>
                </a:solidFill>
                <a:latin typeface="Courier New" panose="02070309020205020404" pitchFamily="49" charset="0"/>
              </a:rPr>
              <a:t>border_count</a:t>
            </a:r>
            <a:r>
              <a:rPr lang="en-US" sz="1100" dirty="0">
                <a:solidFill>
                  <a:srgbClr val="212121"/>
                </a:solidFill>
                <a:latin typeface="Courier New" panose="02070309020205020404" pitchFamily="49" charset="0"/>
              </a:rPr>
              <a:t>': 55, 'depth': 7, 'iterations': 1743, 'l2_leaf_reg': 6, '</a:t>
            </a:r>
            <a:r>
              <a:rPr lang="en-US" sz="1100" dirty="0" err="1">
                <a:solidFill>
                  <a:srgbClr val="212121"/>
                </a:solidFill>
                <a:latin typeface="Courier New" panose="02070309020205020404" pitchFamily="49" charset="0"/>
              </a:rPr>
              <a:t>learning_rate</a:t>
            </a:r>
            <a:r>
              <a:rPr lang="en-US" sz="1100" dirty="0">
                <a:solidFill>
                  <a:srgbClr val="212121"/>
                </a:solidFill>
                <a:latin typeface="Courier New" panose="02070309020205020404" pitchFamily="49" charset="0"/>
              </a:rPr>
              <a:t>': 0.10074634586449373} Best accuracy found: 0.68060</a:t>
            </a:r>
            <a:br>
              <a:rPr lang="en-US" sz="1100" dirty="0">
                <a:solidFill>
                  <a:srgbClr val="212121"/>
                </a:solidFill>
                <a:latin typeface="Courier New" panose="02070309020205020404" pitchFamily="49" charset="0"/>
              </a:rPr>
            </a:br>
            <a:r>
              <a:rPr lang="en-US" sz="1100" dirty="0" err="1">
                <a:solidFill>
                  <a:srgbClr val="212121"/>
                </a:solidFill>
                <a:latin typeface="Courier New" panose="02070309020205020404" pitchFamily="49" charset="0"/>
              </a:rPr>
              <a:t>CatBoost</a:t>
            </a:r>
            <a:r>
              <a:rPr lang="en-US" sz="1100" dirty="0">
                <a:solidFill>
                  <a:srgbClr val="212121"/>
                </a:solidFill>
                <a:latin typeface="Courier New" panose="02070309020205020404" pitchFamily="49" charset="0"/>
              </a:rPr>
              <a:t> Model Accuracy (Test Set): 66.47%</a:t>
            </a:r>
          </a:p>
          <a:p>
            <a:endParaRPr lang="en-US" sz="1100" dirty="0">
              <a:solidFill>
                <a:srgbClr val="212121"/>
              </a:solidFill>
              <a:latin typeface="Courier New" panose="02070309020205020404" pitchFamily="49" charset="0"/>
            </a:endParaRPr>
          </a:p>
          <a:p>
            <a:pPr marL="285750" indent="-285750">
              <a:buFont typeface="Arial" panose="020B0604020202020204" pitchFamily="34" charset="0"/>
              <a:buChar char="•"/>
            </a:pPr>
            <a:r>
              <a:rPr lang="en-US" dirty="0"/>
              <a:t>Model 5:</a:t>
            </a:r>
            <a:br>
              <a:rPr lang="en-US" sz="1100" dirty="0">
                <a:solidFill>
                  <a:srgbClr val="212121"/>
                </a:solidFill>
                <a:latin typeface="Courier New" panose="02070309020205020404" pitchFamily="49" charset="0"/>
              </a:rPr>
            </a:br>
            <a:r>
              <a:rPr lang="en-US" sz="1100" dirty="0">
                <a:solidFill>
                  <a:srgbClr val="212121"/>
                </a:solidFill>
                <a:latin typeface="Courier New" panose="02070309020205020404" pitchFamily="49" charset="0"/>
              </a:rPr>
              <a:t>Best parameters found: {'</a:t>
            </a:r>
            <a:r>
              <a:rPr lang="en-US" sz="1100" dirty="0" err="1">
                <a:solidFill>
                  <a:srgbClr val="212121"/>
                </a:solidFill>
                <a:latin typeface="Courier New" panose="02070309020205020404" pitchFamily="49" charset="0"/>
              </a:rPr>
              <a:t>border_count</a:t>
            </a:r>
            <a:r>
              <a:rPr lang="en-US" sz="1100" dirty="0">
                <a:solidFill>
                  <a:srgbClr val="212121"/>
                </a:solidFill>
                <a:latin typeface="Courier New" panose="02070309020205020404" pitchFamily="49" charset="0"/>
              </a:rPr>
              <a:t>': 187, 'depth': 6, 'iterations': 1340, 'l2_leaf_reg': 7, '</a:t>
            </a:r>
            <a:r>
              <a:rPr lang="en-US" sz="1100" dirty="0" err="1">
                <a:solidFill>
                  <a:srgbClr val="212121"/>
                </a:solidFill>
                <a:latin typeface="Courier New" panose="02070309020205020404" pitchFamily="49" charset="0"/>
              </a:rPr>
              <a:t>learning_rate</a:t>
            </a:r>
            <a:r>
              <a:rPr lang="en-US" sz="1100" dirty="0">
                <a:solidFill>
                  <a:srgbClr val="212121"/>
                </a:solidFill>
                <a:latin typeface="Courier New" panose="02070309020205020404" pitchFamily="49" charset="0"/>
              </a:rPr>
              <a:t>': 0.06893874499981703} Best accuracy found: 0.6810</a:t>
            </a:r>
            <a:br>
              <a:rPr lang="en-US" sz="1100" dirty="0">
                <a:solidFill>
                  <a:srgbClr val="212121"/>
                </a:solidFill>
                <a:latin typeface="Courier New" panose="02070309020205020404" pitchFamily="49" charset="0"/>
              </a:rPr>
            </a:br>
            <a:r>
              <a:rPr lang="en-US" sz="1100" dirty="0" err="1">
                <a:solidFill>
                  <a:srgbClr val="212121"/>
                </a:solidFill>
                <a:latin typeface="Courier New" panose="02070309020205020404" pitchFamily="49" charset="0"/>
              </a:rPr>
              <a:t>CatBoost</a:t>
            </a:r>
            <a:r>
              <a:rPr lang="en-US" sz="1100" dirty="0">
                <a:solidFill>
                  <a:srgbClr val="212121"/>
                </a:solidFill>
                <a:latin typeface="Courier New" panose="02070309020205020404" pitchFamily="49" charset="0"/>
              </a:rPr>
              <a:t> Model Accuracy (Test Set): 66.68%</a:t>
            </a:r>
          </a:p>
          <a:p>
            <a:pPr marL="285750" indent="-285750">
              <a:buFont typeface="Arial" panose="020B0604020202020204" pitchFamily="34" charset="0"/>
              <a:buChar char="•"/>
            </a:pPr>
            <a:endParaRPr lang="en-US" dirty="0"/>
          </a:p>
        </p:txBody>
      </p:sp>
      <p:cxnSp>
        <p:nvCxnSpPr>
          <p:cNvPr id="9" name="Straight Connector 8">
            <a:extLst>
              <a:ext uri="{FF2B5EF4-FFF2-40B4-BE49-F238E27FC236}">
                <a16:creationId xmlns:a16="http://schemas.microsoft.com/office/drawing/2014/main" id="{61A1B690-3A85-22E7-0C2D-50FC36570199}"/>
              </a:ext>
            </a:extLst>
          </p:cNvPr>
          <p:cNvCxnSpPr>
            <a:cxnSpLocks/>
          </p:cNvCxnSpPr>
          <p:nvPr/>
        </p:nvCxnSpPr>
        <p:spPr>
          <a:xfrm>
            <a:off x="6213695" y="743019"/>
            <a:ext cx="0" cy="5308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96996"/>
      </p:ext>
    </p:extLst>
  </p:cSld>
  <p:clrMapOvr>
    <a:masterClrMapping/>
  </p:clrMapOvr>
</p:sld>
</file>

<file path=ppt/theme/theme1.xml><?xml version="1.0" encoding="utf-8"?>
<a:theme xmlns:a="http://schemas.openxmlformats.org/drawingml/2006/main" name="Office Theme">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B4EE1ED631E14D85A24939D16C8936" ma:contentTypeVersion="13" ma:contentTypeDescription="Create a new document." ma:contentTypeScope="" ma:versionID="6017f67bb77ff6d9be2d221c77aa995f">
  <xsd:schema xmlns:xsd="http://www.w3.org/2001/XMLSchema" xmlns:xs="http://www.w3.org/2001/XMLSchema" xmlns:p="http://schemas.microsoft.com/office/2006/metadata/properties" xmlns:ns2="95982f6c-2172-479f-8b01-dd33fa6fbe04" xmlns:ns3="f6da95f1-0d27-4b84-83fb-450c771ae8a8" targetNamespace="http://schemas.microsoft.com/office/2006/metadata/properties" ma:root="true" ma:fieldsID="a3e421abf5162528b1592d7606c61c29" ns2:_="" ns3:_="">
    <xsd:import namespace="95982f6c-2172-479f-8b01-dd33fa6fbe04"/>
    <xsd:import namespace="f6da95f1-0d27-4b84-83fb-450c771ae8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982f6c-2172-479f-8b01-dd33fa6fbe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6da95f1-0d27-4b84-83fb-450c771ae8a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D4764C-B014-402B-A43D-DBC2DA65A596}">
  <ds:schemaRefs>
    <ds:schemaRef ds:uri="http://schemas.microsoft.com/sharepoint/v3/contenttype/forms"/>
  </ds:schemaRefs>
</ds:datastoreItem>
</file>

<file path=customXml/itemProps2.xml><?xml version="1.0" encoding="utf-8"?>
<ds:datastoreItem xmlns:ds="http://schemas.openxmlformats.org/officeDocument/2006/customXml" ds:itemID="{4CD8E3BF-FF74-4842-8F55-3F98C5C92E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982f6c-2172-479f-8b01-dd33fa6fbe04"/>
    <ds:schemaRef ds:uri="f6da95f1-0d27-4b84-83fb-450c771ae8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82675A-704E-4AC1-95C4-9CEF05526266}">
  <ds:schemaRef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f6da95f1-0d27-4b84-83fb-450c771ae8a8"/>
    <ds:schemaRef ds:uri="95982f6c-2172-479f-8b01-dd33fa6fbe04"/>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4997</TotalTime>
  <Words>2098</Words>
  <Application>Microsoft Office PowerPoint</Application>
  <PresentationFormat>Widescreen</PresentationFormat>
  <Paragraphs>201</Paragraphs>
  <Slides>13</Slides>
  <Notes>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Calibri</vt:lpstr>
      <vt:lpstr>Courier New</vt:lpstr>
      <vt:lpstr>Söhne</vt:lpstr>
      <vt:lpstr>Office Theme</vt:lpstr>
      <vt:lpstr>Custom Design</vt:lpstr>
      <vt:lpstr>1_Custom Design</vt:lpstr>
      <vt:lpstr>2_Custom Design</vt:lpstr>
      <vt:lpstr>Contest #3 Presentation</vt:lpstr>
      <vt:lpstr>Details about the Data Set</vt:lpstr>
      <vt:lpstr>Exploratory Visualization</vt:lpstr>
      <vt:lpstr>Exploratory Visualization</vt:lpstr>
      <vt:lpstr>Feature Engineering</vt:lpstr>
      <vt:lpstr>Design Matrix of Final Model:</vt:lpstr>
      <vt:lpstr>Final Model Algorithm  &amp; Hyper Parameter Tuning:</vt:lpstr>
      <vt:lpstr>Cross - Validation  Approach:</vt:lpstr>
      <vt:lpstr>Best Models &amp; Feature Importance:</vt:lpstr>
      <vt:lpstr>Summary, Findings and Learnings</vt:lpstr>
      <vt:lpstr>Result table for all models &amp; parameters</vt:lpstr>
      <vt:lpstr>Result table for all models &amp; parameters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Angie Kennedy</dc:creator>
  <cp:lastModifiedBy>Riddhimoy Ghosh</cp:lastModifiedBy>
  <cp:revision>31</cp:revision>
  <dcterms:created xsi:type="dcterms:W3CDTF">2020-12-03T21:16:42Z</dcterms:created>
  <dcterms:modified xsi:type="dcterms:W3CDTF">2023-05-19T04:10:39Z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0x01010053B4EE1ED631E14D85A24939D16C8936</vt:lpwstr>
  </property>
</Properties>
</file>