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1" r:id="rId1"/>
  </p:sldMasterIdLst>
  <p:notesMasterIdLst>
    <p:notesMasterId r:id="rId18"/>
  </p:notesMasterIdLst>
  <p:sldIdLst>
    <p:sldId id="389" r:id="rId2"/>
    <p:sldId id="391" r:id="rId3"/>
    <p:sldId id="3237" r:id="rId4"/>
    <p:sldId id="3240" r:id="rId5"/>
    <p:sldId id="3252" r:id="rId6"/>
    <p:sldId id="3243" r:id="rId7"/>
    <p:sldId id="3244" r:id="rId8"/>
    <p:sldId id="3245" r:id="rId9"/>
    <p:sldId id="3246" r:id="rId10"/>
    <p:sldId id="3247" r:id="rId11"/>
    <p:sldId id="3248" r:id="rId12"/>
    <p:sldId id="3249" r:id="rId13"/>
    <p:sldId id="3250" r:id="rId14"/>
    <p:sldId id="3251" r:id="rId15"/>
    <p:sldId id="3241" r:id="rId16"/>
    <p:sldId id="324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3E0"/>
    <a:srgbClr val="D2CDC7"/>
    <a:srgbClr val="A8A29B"/>
    <a:srgbClr val="BBD1D1"/>
    <a:srgbClr val="E0E2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971" autoAdjust="0"/>
    <p:restoredTop sz="82599"/>
  </p:normalViewPr>
  <p:slideViewPr>
    <p:cSldViewPr snapToGrid="0" showGuides="1">
      <p:cViewPr varScale="1">
        <p:scale>
          <a:sx n="116" d="100"/>
          <a:sy n="116" d="100"/>
        </p:scale>
        <p:origin x="1026"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C25BA-F9B0-4418-8CA0-3A9DF1256BA5}" type="datetimeFigureOut">
              <a:rPr lang="en-US" smtClean="0"/>
              <a:t>10/2/2020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DC5964-3162-43B5-B1EC-63C8D166D7D3}" type="slidenum">
              <a:rPr lang="en-US" smtClean="0"/>
              <a:t>‹#›</a:t>
            </a:fld>
            <a:endParaRPr lang="en-US"/>
          </a:p>
        </p:txBody>
      </p:sp>
    </p:spTree>
    <p:extLst>
      <p:ext uri="{BB962C8B-B14F-4D97-AF65-F5344CB8AC3E}">
        <p14:creationId xmlns:p14="http://schemas.microsoft.com/office/powerpoint/2010/main" val="684971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25D847-E561-483A-B3A3-FE23C20D9BB3}" type="slidenum">
              <a:rPr lang="en-US" smtClean="0"/>
              <a:t>3</a:t>
            </a:fld>
            <a:endParaRPr lang="en-US" dirty="0"/>
          </a:p>
        </p:txBody>
      </p:sp>
    </p:spTree>
    <p:extLst>
      <p:ext uri="{BB962C8B-B14F-4D97-AF65-F5344CB8AC3E}">
        <p14:creationId xmlns:p14="http://schemas.microsoft.com/office/powerpoint/2010/main" val="1889763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4AF31-9AA4-4253-9BE2-C951B6CFDB7A}" type="slidenum">
              <a:rPr lang="en-US" smtClean="0"/>
              <a:t>13</a:t>
            </a:fld>
            <a:endParaRPr lang="en-US" dirty="0"/>
          </a:p>
        </p:txBody>
      </p:sp>
    </p:spTree>
    <p:extLst>
      <p:ext uri="{BB962C8B-B14F-4D97-AF65-F5344CB8AC3E}">
        <p14:creationId xmlns:p14="http://schemas.microsoft.com/office/powerpoint/2010/main" val="3226423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4AF31-9AA4-4253-9BE2-C951B6CFDB7A}" type="slidenum">
              <a:rPr lang="en-US" smtClean="0"/>
              <a:t>14</a:t>
            </a:fld>
            <a:endParaRPr lang="en-US" dirty="0"/>
          </a:p>
        </p:txBody>
      </p:sp>
    </p:spTree>
    <p:extLst>
      <p:ext uri="{BB962C8B-B14F-4D97-AF65-F5344CB8AC3E}">
        <p14:creationId xmlns:p14="http://schemas.microsoft.com/office/powerpoint/2010/main" val="1873885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4AF31-9AA4-4253-9BE2-C951B6CFDB7A}" type="slidenum">
              <a:rPr lang="en-US" smtClean="0"/>
              <a:t>4</a:t>
            </a:fld>
            <a:endParaRPr lang="en-US" dirty="0"/>
          </a:p>
        </p:txBody>
      </p:sp>
    </p:spTree>
    <p:extLst>
      <p:ext uri="{BB962C8B-B14F-4D97-AF65-F5344CB8AC3E}">
        <p14:creationId xmlns:p14="http://schemas.microsoft.com/office/powerpoint/2010/main" val="2711300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4AF31-9AA4-4253-9BE2-C951B6CFDB7A}" type="slidenum">
              <a:rPr lang="en-US" smtClean="0"/>
              <a:t>6</a:t>
            </a:fld>
            <a:endParaRPr lang="en-US" dirty="0"/>
          </a:p>
        </p:txBody>
      </p:sp>
    </p:spTree>
    <p:extLst>
      <p:ext uri="{BB962C8B-B14F-4D97-AF65-F5344CB8AC3E}">
        <p14:creationId xmlns:p14="http://schemas.microsoft.com/office/powerpoint/2010/main" val="1287878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4AF31-9AA4-4253-9BE2-C951B6CFDB7A}" type="slidenum">
              <a:rPr lang="en-US" smtClean="0"/>
              <a:t>7</a:t>
            </a:fld>
            <a:endParaRPr lang="en-US" dirty="0"/>
          </a:p>
        </p:txBody>
      </p:sp>
    </p:spTree>
    <p:extLst>
      <p:ext uri="{BB962C8B-B14F-4D97-AF65-F5344CB8AC3E}">
        <p14:creationId xmlns:p14="http://schemas.microsoft.com/office/powerpoint/2010/main" val="2376886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Data science Image - https://console.us-ashburn-1.oraclecloud.com/marketplace/application/78643201/usageInformation</a:t>
            </a:r>
          </a:p>
          <a:p>
            <a:r>
              <a:rPr lang="en-US" sz="1200" b="0" i="0" kern="1200" dirty="0" smtClean="0">
                <a:solidFill>
                  <a:schemeClr val="tx1"/>
                </a:solidFill>
                <a:effectLst/>
                <a:latin typeface="+mn-lt"/>
                <a:ea typeface="+mn-ea"/>
                <a:cs typeface="+mn-cs"/>
              </a:rPr>
              <a:t>Oracle-Linux-7.8-Gen2-GPU-2020.05.26-0     Image Family: Oracle Linux 7.x     •    Operating System: Oracle Linux     •    Kernel Version: kernel-uek-4.14.35-1902.302.2.el7uek.x86_64.     •    CUDA Version: 10-2-10.2.89-1     •    </a:t>
            </a:r>
            <a:r>
              <a:rPr lang="en-US" sz="1200" b="0" i="0" kern="1200" dirty="0" err="1" smtClean="0">
                <a:solidFill>
                  <a:schemeClr val="tx1"/>
                </a:solidFill>
                <a:effectLst/>
                <a:latin typeface="+mn-lt"/>
                <a:ea typeface="+mn-ea"/>
                <a:cs typeface="+mn-cs"/>
              </a:rPr>
              <a:t>cuDNN</a:t>
            </a:r>
            <a:r>
              <a:rPr lang="en-US" sz="1200" b="0" i="0" kern="1200" dirty="0" smtClean="0">
                <a:solidFill>
                  <a:schemeClr val="tx1"/>
                </a:solidFill>
                <a:effectLst/>
                <a:latin typeface="+mn-lt"/>
                <a:ea typeface="+mn-ea"/>
                <a:cs typeface="+mn-cs"/>
              </a:rPr>
              <a:t> Version: 7.3.1     •    Release Date: June 1, 2020</a:t>
            </a:r>
          </a:p>
          <a:p>
            <a:r>
              <a:rPr lang="en-US" sz="1200" b="0" i="0" kern="1200" dirty="0" smtClean="0">
                <a:solidFill>
                  <a:schemeClr val="tx1"/>
                </a:solidFill>
                <a:effectLst/>
                <a:latin typeface="+mn-lt"/>
                <a:ea typeface="+mn-ea"/>
                <a:cs typeface="+mn-cs"/>
              </a:rPr>
              <a:t>Genome analysis toolkit - https://console.us-ashburn-1.oraclecloud.com/marketplace/application/81390072/usageInformation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Release Notes:</a:t>
            </a:r>
            <a:endParaRPr lang="en-US" dirty="0"/>
          </a:p>
        </p:txBody>
      </p:sp>
      <p:sp>
        <p:nvSpPr>
          <p:cNvPr id="4" name="Slide Number Placeholder 3"/>
          <p:cNvSpPr>
            <a:spLocks noGrp="1"/>
          </p:cNvSpPr>
          <p:nvPr>
            <p:ph type="sldNum" sz="quarter" idx="5"/>
          </p:nvPr>
        </p:nvSpPr>
        <p:spPr/>
        <p:txBody>
          <a:bodyPr/>
          <a:lstStyle/>
          <a:p>
            <a:fld id="{03B4AF31-9AA4-4253-9BE2-C951B6CFDB7A}" type="slidenum">
              <a:rPr lang="en-US" smtClean="0"/>
              <a:t>8</a:t>
            </a:fld>
            <a:endParaRPr lang="en-US" dirty="0"/>
          </a:p>
        </p:txBody>
      </p:sp>
    </p:spTree>
    <p:extLst>
      <p:ext uri="{BB962C8B-B14F-4D97-AF65-F5344CB8AC3E}">
        <p14:creationId xmlns:p14="http://schemas.microsoft.com/office/powerpoint/2010/main" val="1716419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4AF31-9AA4-4253-9BE2-C951B6CFDB7A}" type="slidenum">
              <a:rPr lang="en-US" smtClean="0"/>
              <a:t>9</a:t>
            </a:fld>
            <a:endParaRPr lang="en-US" dirty="0"/>
          </a:p>
        </p:txBody>
      </p:sp>
    </p:spTree>
    <p:extLst>
      <p:ext uri="{BB962C8B-B14F-4D97-AF65-F5344CB8AC3E}">
        <p14:creationId xmlns:p14="http://schemas.microsoft.com/office/powerpoint/2010/main" val="2708113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4AF31-9AA4-4253-9BE2-C951B6CFDB7A}" type="slidenum">
              <a:rPr lang="en-US" smtClean="0"/>
              <a:t>10</a:t>
            </a:fld>
            <a:endParaRPr lang="en-US" dirty="0"/>
          </a:p>
        </p:txBody>
      </p:sp>
    </p:spTree>
    <p:extLst>
      <p:ext uri="{BB962C8B-B14F-4D97-AF65-F5344CB8AC3E}">
        <p14:creationId xmlns:p14="http://schemas.microsoft.com/office/powerpoint/2010/main" val="537705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4AF31-9AA4-4253-9BE2-C951B6CFDB7A}" type="slidenum">
              <a:rPr lang="en-US" smtClean="0"/>
              <a:t>11</a:t>
            </a:fld>
            <a:endParaRPr lang="en-US" dirty="0"/>
          </a:p>
        </p:txBody>
      </p:sp>
    </p:spTree>
    <p:extLst>
      <p:ext uri="{BB962C8B-B14F-4D97-AF65-F5344CB8AC3E}">
        <p14:creationId xmlns:p14="http://schemas.microsoft.com/office/powerpoint/2010/main" val="1604229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4AF31-9AA4-4253-9BE2-C951B6CFDB7A}" type="slidenum">
              <a:rPr lang="en-US" smtClean="0"/>
              <a:t>12</a:t>
            </a:fld>
            <a:endParaRPr lang="en-US" dirty="0"/>
          </a:p>
        </p:txBody>
      </p:sp>
    </p:spTree>
    <p:extLst>
      <p:ext uri="{BB962C8B-B14F-4D97-AF65-F5344CB8AC3E}">
        <p14:creationId xmlns:p14="http://schemas.microsoft.com/office/powerpoint/2010/main" val="42190626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5_Dark - Blank">
    <p:bg>
      <p:bgPr>
        <a:solidFill>
          <a:srgbClr val="2C5967"/>
        </a:solidFill>
        <a:effectLst/>
      </p:bgPr>
    </p:bg>
    <p:spTree>
      <p:nvGrpSpPr>
        <p:cNvPr id="1" name=""/>
        <p:cNvGrpSpPr/>
        <p:nvPr/>
      </p:nvGrpSpPr>
      <p:grpSpPr>
        <a:xfrm>
          <a:off x="0" y="0"/>
          <a:ext cx="0" cy="0"/>
          <a:chOff x="0" y="0"/>
          <a:chExt cx="0" cy="0"/>
        </a:xfrm>
      </p:grpSpPr>
      <p:sp>
        <p:nvSpPr>
          <p:cNvPr id="12" name="Footer">
            <a:extLst>
              <a:ext uri="{FF2B5EF4-FFF2-40B4-BE49-F238E27FC236}">
                <a16:creationId xmlns="" xmlns:a16="http://schemas.microsoft.com/office/drawing/2014/main" id="{6D1EB9E1-3178-A34F-8F8E-66C53D8516C6}"/>
              </a:ext>
            </a:extLst>
          </p:cNvPr>
          <p:cNvSpPr>
            <a:spLocks noGrp="1"/>
          </p:cNvSpPr>
          <p:nvPr>
            <p:ph type="ftr" sz="quarter" idx="3"/>
          </p:nvPr>
        </p:nvSpPr>
        <p:spPr>
          <a:xfrm>
            <a:off x="2697916" y="6423978"/>
            <a:ext cx="4706620"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pic>
        <p:nvPicPr>
          <p:cNvPr id="6" name="Picture 5">
            <a:extLst>
              <a:ext uri="{FF2B5EF4-FFF2-40B4-BE49-F238E27FC236}">
                <a16:creationId xmlns="" xmlns:a16="http://schemas.microsoft.com/office/drawing/2014/main" id="{9C5B6EAC-782C-414E-A7D8-28516812BB4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038209" y="489898"/>
            <a:ext cx="1585473" cy="480446"/>
          </a:xfrm>
          <a:prstGeom prst="rect">
            <a:avLst/>
          </a:prstGeom>
        </p:spPr>
      </p:pic>
      <p:pic>
        <p:nvPicPr>
          <p:cNvPr id="7" name="Picture 6">
            <a:extLst>
              <a:ext uri="{FF2B5EF4-FFF2-40B4-BE49-F238E27FC236}">
                <a16:creationId xmlns="" xmlns:a16="http://schemas.microsoft.com/office/drawing/2014/main" id="{76ADCFA2-A02C-704F-8E9C-62AD1EE1E89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0" y="10350"/>
            <a:ext cx="1567543" cy="6847649"/>
          </a:xfrm>
          <a:prstGeom prst="rect">
            <a:avLst/>
          </a:prstGeom>
        </p:spPr>
      </p:pic>
    </p:spTree>
    <p:extLst>
      <p:ext uri="{BB962C8B-B14F-4D97-AF65-F5344CB8AC3E}">
        <p14:creationId xmlns:p14="http://schemas.microsoft.com/office/powerpoint/2010/main" val="116759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ight - Title 1 Column">
    <p:bg>
      <p:bgPr>
        <a:solidFill>
          <a:schemeClr val="bg2"/>
        </a:solidFill>
        <a:effectLst/>
      </p:bgPr>
    </p:bg>
    <p:spTree>
      <p:nvGrpSpPr>
        <p:cNvPr id="1" name=""/>
        <p:cNvGrpSpPr/>
        <p:nvPr/>
      </p:nvGrpSpPr>
      <p:grpSpPr>
        <a:xfrm>
          <a:off x="0" y="0"/>
          <a:ext cx="0" cy="0"/>
          <a:chOff x="0" y="0"/>
          <a:chExt cx="0" cy="0"/>
        </a:xfrm>
      </p:grpSpPr>
      <p:pic>
        <p:nvPicPr>
          <p:cNvPr id="12" name="Data Texture Cloud">
            <a:extLst>
              <a:ext uri="{FF2B5EF4-FFF2-40B4-BE49-F238E27FC236}">
                <a16:creationId xmlns="" xmlns:a16="http://schemas.microsoft.com/office/drawing/2014/main" id="{1232875C-001D-FE46-B15E-BCC2DA970349}"/>
              </a:ext>
            </a:extLst>
          </p:cNvPr>
          <p:cNvPicPr>
            <a:picLocks noChangeAspect="1"/>
          </p:cNvPicPr>
          <p:nvPr userDrawn="1"/>
        </p:nvPicPr>
        <p:blipFill rotWithShape="1">
          <a:blip r:embed="rId2" cstate="print">
            <a:alphaModFix amt="80000"/>
            <a:extLst>
              <a:ext uri="{28A0092B-C50C-407E-A947-70E740481C1C}">
                <a14:useLocalDpi xmlns:a14="http://schemas.microsoft.com/office/drawing/2010/main"/>
              </a:ext>
            </a:extLst>
          </a:blip>
          <a:srcRect/>
          <a:stretch/>
        </p:blipFill>
        <p:spPr>
          <a:xfrm>
            <a:off x="9881411" y="521208"/>
            <a:ext cx="2310589" cy="1700784"/>
          </a:xfrm>
          <a:prstGeom prst="rect">
            <a:avLst/>
          </a:prstGeom>
        </p:spPr>
      </p:pic>
      <p:pic>
        <p:nvPicPr>
          <p:cNvPr id="18" name="OTag">
            <a:extLst>
              <a:ext uri="{FF2B5EF4-FFF2-40B4-BE49-F238E27FC236}">
                <a16:creationId xmlns=""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183112" y="6355080"/>
            <a:ext cx="502920" cy="502920"/>
          </a:xfrm>
          <a:prstGeom prst="rect">
            <a:avLst/>
          </a:prstGeom>
        </p:spPr>
      </p:pic>
      <p:sp>
        <p:nvSpPr>
          <p:cNvPr id="14" name="Footer">
            <a:extLst>
              <a:ext uri="{FF2B5EF4-FFF2-40B4-BE49-F238E27FC236}">
                <a16:creationId xmlns="" xmlns:a16="http://schemas.microsoft.com/office/drawing/2014/main" id="{8F5FEAFC-E730-6143-955B-B888D65BB03B}"/>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0" name="Slide Number">
            <a:extLst>
              <a:ext uri="{FF2B5EF4-FFF2-40B4-BE49-F238E27FC236}">
                <a16:creationId xmlns="" xmlns:a16="http://schemas.microsoft.com/office/drawing/2014/main" id="{1E5257D9-94BC-EA48-90D5-9C33C6B0132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3" name="Text Field">
            <a:extLst>
              <a:ext uri="{FF2B5EF4-FFF2-40B4-BE49-F238E27FC236}">
                <a16:creationId xmlns="" xmlns:a16="http://schemas.microsoft.com/office/drawing/2014/main" id="{045207A1-9D66-724A-930C-C571DE4ABBA3}"/>
              </a:ext>
            </a:extLst>
          </p:cNvPr>
          <p:cNvSpPr>
            <a:spLocks noGrp="1"/>
          </p:cNvSpPr>
          <p:nvPr>
            <p:ph type="body" sz="quarter" idx="12"/>
          </p:nvPr>
        </p:nvSpPr>
        <p:spPr>
          <a:xfrm>
            <a:off x="758952" y="1837944"/>
            <a:ext cx="10671048"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Accent Mark">
            <a:extLst>
              <a:ext uri="{FF2B5EF4-FFF2-40B4-BE49-F238E27FC236}">
                <a16:creationId xmlns="" xmlns:a16="http://schemas.microsoft.com/office/drawing/2014/main" id="{F8F561A6-16DC-7848-8FAE-BF35C0DBFABA}"/>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0" name="Title">
            <a:extLst>
              <a:ext uri="{FF2B5EF4-FFF2-40B4-BE49-F238E27FC236}">
                <a16:creationId xmlns="" xmlns:a16="http://schemas.microsoft.com/office/drawing/2014/main" id="{B798445E-3B2E-534C-BFFA-8DEA65B69CA1}"/>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66380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Light - Title Quad Infographic">
    <p:bg>
      <p:bgPr>
        <a:solidFill>
          <a:schemeClr val="bg2"/>
        </a:solidFill>
        <a:effectLst/>
      </p:bgPr>
    </p:bg>
    <p:spTree>
      <p:nvGrpSpPr>
        <p:cNvPr id="1" name=""/>
        <p:cNvGrpSpPr/>
        <p:nvPr/>
      </p:nvGrpSpPr>
      <p:grpSpPr>
        <a:xfrm>
          <a:off x="0" y="0"/>
          <a:ext cx="0" cy="0"/>
          <a:chOff x="0" y="0"/>
          <a:chExt cx="0" cy="0"/>
        </a:xfrm>
      </p:grpSpPr>
      <p:pic>
        <p:nvPicPr>
          <p:cNvPr id="20" name="Data Texture Cloud">
            <a:extLst>
              <a:ext uri="{FF2B5EF4-FFF2-40B4-BE49-F238E27FC236}">
                <a16:creationId xmlns="" xmlns:a16="http://schemas.microsoft.com/office/drawing/2014/main" id="{8BD3F0B2-DFCC-714A-8B07-137F7BAF0333}"/>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 xmlns:a16="http://schemas.microsoft.com/office/drawing/2014/main" id="{F7FA49ED-B139-8A43-A7E7-4EEB220FD95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8" name="Footer">
            <a:extLst>
              <a:ext uri="{FF2B5EF4-FFF2-40B4-BE49-F238E27FC236}">
                <a16:creationId xmlns="" xmlns:a16="http://schemas.microsoft.com/office/drawing/2014/main" id="{F574F1B2-5125-114F-B675-196A5FB2C2E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Oracle Confidential - Restricted.</a:t>
            </a:r>
          </a:p>
        </p:txBody>
      </p:sp>
      <p:sp>
        <p:nvSpPr>
          <p:cNvPr id="17" name="Slide Number">
            <a:extLst>
              <a:ext uri="{FF2B5EF4-FFF2-40B4-BE49-F238E27FC236}">
                <a16:creationId xmlns=""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2" name="Text Field">
            <a:extLst>
              <a:ext uri="{FF2B5EF4-FFF2-40B4-BE49-F238E27FC236}">
                <a16:creationId xmlns="" xmlns:a16="http://schemas.microsoft.com/office/drawing/2014/main" id="{41923FF5-9A13-1F4B-89D9-62FE2B438352}"/>
              </a:ext>
            </a:extLst>
          </p:cNvPr>
          <p:cNvSpPr>
            <a:spLocks noGrp="1"/>
          </p:cNvSpPr>
          <p:nvPr>
            <p:ph type="body" sz="quarter" idx="22"/>
          </p:nvPr>
        </p:nvSpPr>
        <p:spPr>
          <a:xfrm>
            <a:off x="8224823" y="4222750"/>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a:extLst>
              <a:ext uri="{FF2B5EF4-FFF2-40B4-BE49-F238E27FC236}">
                <a16:creationId xmlns="" xmlns:a16="http://schemas.microsoft.com/office/drawing/2014/main" id="{E401E47D-2565-384E-8A5E-2C02D2EAAAAB}"/>
              </a:ext>
            </a:extLst>
          </p:cNvPr>
          <p:cNvSpPr>
            <a:spLocks noGrp="1" noChangeAspect="1"/>
          </p:cNvSpPr>
          <p:nvPr>
            <p:ph type="pic" sz="quarter" idx="26"/>
          </p:nvPr>
        </p:nvSpPr>
        <p:spPr>
          <a:xfrm>
            <a:off x="6350303" y="4222112"/>
            <a:ext cx="1618488" cy="1618488"/>
          </a:xfrm>
        </p:spPr>
        <p:txBody>
          <a:bodyPr/>
          <a:lstStyle/>
          <a:p>
            <a:r>
              <a:rPr lang="en-US" dirty="0"/>
              <a:t>Click icon to add picture</a:t>
            </a:r>
          </a:p>
        </p:txBody>
      </p:sp>
      <p:sp>
        <p:nvSpPr>
          <p:cNvPr id="31" name="Text Field">
            <a:extLst>
              <a:ext uri="{FF2B5EF4-FFF2-40B4-BE49-F238E27FC236}">
                <a16:creationId xmlns="" xmlns:a16="http://schemas.microsoft.com/office/drawing/2014/main" id="{0EDDA99D-1B70-A347-9716-4968C6A671A3}"/>
              </a:ext>
            </a:extLst>
          </p:cNvPr>
          <p:cNvSpPr>
            <a:spLocks noGrp="1"/>
          </p:cNvSpPr>
          <p:nvPr>
            <p:ph type="body" sz="quarter" idx="21"/>
          </p:nvPr>
        </p:nvSpPr>
        <p:spPr>
          <a:xfrm>
            <a:off x="8224823" y="1837944"/>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a:extLst>
              <a:ext uri="{FF2B5EF4-FFF2-40B4-BE49-F238E27FC236}">
                <a16:creationId xmlns="" xmlns:a16="http://schemas.microsoft.com/office/drawing/2014/main" id="{422BC426-FCDB-1347-93C5-E0102AEBC39C}"/>
              </a:ext>
            </a:extLst>
          </p:cNvPr>
          <p:cNvSpPr>
            <a:spLocks noGrp="1" noChangeAspect="1"/>
          </p:cNvSpPr>
          <p:nvPr>
            <p:ph type="pic" sz="quarter" idx="25"/>
          </p:nvPr>
        </p:nvSpPr>
        <p:spPr>
          <a:xfrm>
            <a:off x="6350303" y="1838324"/>
            <a:ext cx="1618488" cy="1618488"/>
          </a:xfrm>
        </p:spPr>
        <p:txBody>
          <a:bodyPr/>
          <a:lstStyle/>
          <a:p>
            <a:r>
              <a:rPr lang="en-US" dirty="0"/>
              <a:t>Click icon to add picture</a:t>
            </a:r>
          </a:p>
        </p:txBody>
      </p:sp>
      <p:sp>
        <p:nvSpPr>
          <p:cNvPr id="29" name="Text Field">
            <a:extLst>
              <a:ext uri="{FF2B5EF4-FFF2-40B4-BE49-F238E27FC236}">
                <a16:creationId xmlns="" xmlns:a16="http://schemas.microsoft.com/office/drawing/2014/main" id="{031D2CD6-C0D8-8147-83B7-2E2A8E87228F}"/>
              </a:ext>
            </a:extLst>
          </p:cNvPr>
          <p:cNvSpPr>
            <a:spLocks noGrp="1"/>
          </p:cNvSpPr>
          <p:nvPr>
            <p:ph type="body" sz="quarter" idx="20"/>
          </p:nvPr>
        </p:nvSpPr>
        <p:spPr>
          <a:xfrm>
            <a:off x="2635245" y="4222750"/>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a:extLst>
              <a:ext uri="{FF2B5EF4-FFF2-40B4-BE49-F238E27FC236}">
                <a16:creationId xmlns="" xmlns:a16="http://schemas.microsoft.com/office/drawing/2014/main" id="{B5E51CE6-D9C1-DD40-936F-2F700452F826}"/>
              </a:ext>
            </a:extLst>
          </p:cNvPr>
          <p:cNvSpPr>
            <a:spLocks noGrp="1" noChangeAspect="1"/>
          </p:cNvSpPr>
          <p:nvPr>
            <p:ph type="pic" sz="quarter" idx="24"/>
          </p:nvPr>
        </p:nvSpPr>
        <p:spPr>
          <a:xfrm>
            <a:off x="760725" y="4222112"/>
            <a:ext cx="1618488" cy="1618488"/>
          </a:xfrm>
        </p:spPr>
        <p:txBody>
          <a:bodyPr/>
          <a:lstStyle/>
          <a:p>
            <a:r>
              <a:rPr lang="en-US" dirty="0"/>
              <a:t>Click icon to add picture</a:t>
            </a:r>
          </a:p>
        </p:txBody>
      </p:sp>
      <p:sp>
        <p:nvSpPr>
          <p:cNvPr id="25" name="Text Field">
            <a:extLst>
              <a:ext uri="{FF2B5EF4-FFF2-40B4-BE49-F238E27FC236}">
                <a16:creationId xmlns="" xmlns:a16="http://schemas.microsoft.com/office/drawing/2014/main" id="{C023883C-5CAF-9849-B009-1426F3585365}"/>
              </a:ext>
            </a:extLst>
          </p:cNvPr>
          <p:cNvSpPr>
            <a:spLocks noGrp="1"/>
          </p:cNvSpPr>
          <p:nvPr>
            <p:ph type="body" sz="quarter" idx="14"/>
          </p:nvPr>
        </p:nvSpPr>
        <p:spPr>
          <a:xfrm>
            <a:off x="2635245" y="1837944"/>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Picture Placeholder">
            <a:extLst>
              <a:ext uri="{FF2B5EF4-FFF2-40B4-BE49-F238E27FC236}">
                <a16:creationId xmlns="" xmlns:a16="http://schemas.microsoft.com/office/drawing/2014/main" id="{DC7ED535-9B24-2444-9E27-765F743C79F0}"/>
              </a:ext>
            </a:extLst>
          </p:cNvPr>
          <p:cNvSpPr>
            <a:spLocks noGrp="1"/>
          </p:cNvSpPr>
          <p:nvPr>
            <p:ph type="pic" sz="quarter" idx="23"/>
          </p:nvPr>
        </p:nvSpPr>
        <p:spPr>
          <a:xfrm>
            <a:off x="760725" y="1838324"/>
            <a:ext cx="1618488" cy="1618488"/>
          </a:xfrm>
        </p:spPr>
        <p:txBody>
          <a:bodyPr/>
          <a:lstStyle/>
          <a:p>
            <a:r>
              <a:rPr lang="en-US" dirty="0"/>
              <a:t>Click icon to add picture</a:t>
            </a:r>
          </a:p>
        </p:txBody>
      </p:sp>
      <p:cxnSp>
        <p:nvCxnSpPr>
          <p:cNvPr id="21" name="Accent Mark">
            <a:extLst>
              <a:ext uri="{FF2B5EF4-FFF2-40B4-BE49-F238E27FC236}">
                <a16:creationId xmlns="" xmlns:a16="http://schemas.microsoft.com/office/drawing/2014/main" id="{D571D6B8-92AB-DB4F-A5F4-631397E0C07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Title">
            <a:extLst>
              <a:ext uri="{FF2B5EF4-FFF2-40B4-BE49-F238E27FC236}">
                <a16:creationId xmlns="" xmlns:a16="http://schemas.microsoft.com/office/drawing/2014/main" id="{DAE39BE3-8D44-8145-A734-01B7FBD49534}"/>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solidFill>
                  <a:schemeClr val="tx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4" name="Abstract Pattern Strip">
            <a:extLst>
              <a:ext uri="{FF2B5EF4-FFF2-40B4-BE49-F238E27FC236}">
                <a16:creationId xmlns="" xmlns:a16="http://schemas.microsoft.com/office/drawing/2014/main" id="{B4434DF1-0EE2-E34C-87FA-1D0A13D66B8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87788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Light - Blank">
    <p:bg>
      <p:bgPr>
        <a:solidFill>
          <a:schemeClr val="bg2"/>
        </a:solidFill>
        <a:effectLst/>
      </p:bgPr>
    </p:bg>
    <p:spTree>
      <p:nvGrpSpPr>
        <p:cNvPr id="1" name=""/>
        <p:cNvGrpSpPr/>
        <p:nvPr/>
      </p:nvGrpSpPr>
      <p:grpSpPr>
        <a:xfrm>
          <a:off x="0" y="0"/>
          <a:ext cx="0" cy="0"/>
          <a:chOff x="0" y="0"/>
          <a:chExt cx="0" cy="0"/>
        </a:xfrm>
      </p:grpSpPr>
      <p:pic>
        <p:nvPicPr>
          <p:cNvPr id="14" name="Data Texture Cloud">
            <a:extLst>
              <a:ext uri="{FF2B5EF4-FFF2-40B4-BE49-F238E27FC236}">
                <a16:creationId xmlns="" xmlns:a16="http://schemas.microsoft.com/office/drawing/2014/main" id="{0080C163-77F3-9A4B-A059-12FFFC705F80}"/>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0" name="OTag">
            <a:extLst>
              <a:ext uri="{FF2B5EF4-FFF2-40B4-BE49-F238E27FC236}">
                <a16:creationId xmlns="" xmlns:a16="http://schemas.microsoft.com/office/drawing/2014/main" id="{ACACB2B4-7B71-9C4C-986F-8528A7AE739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9" name="Footer">
            <a:extLst>
              <a:ext uri="{FF2B5EF4-FFF2-40B4-BE49-F238E27FC236}">
                <a16:creationId xmlns="" xmlns:a16="http://schemas.microsoft.com/office/drawing/2014/main" id="{F8A11974-1B05-3142-902C-0DFEB16D0BB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Oracle Confidential - Restricted.</a:t>
            </a:r>
          </a:p>
        </p:txBody>
      </p:sp>
      <p:sp>
        <p:nvSpPr>
          <p:cNvPr id="8" name="Slide Number">
            <a:extLst>
              <a:ext uri="{FF2B5EF4-FFF2-40B4-BE49-F238E27FC236}">
                <a16:creationId xmlns="" xmlns:a16="http://schemas.microsoft.com/office/drawing/2014/main" id="{0462D45F-6FA9-224B-ABF3-CE2CA4B78F6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pic>
        <p:nvPicPr>
          <p:cNvPr id="7" name="Abstract Pattern Strip">
            <a:extLst>
              <a:ext uri="{FF2B5EF4-FFF2-40B4-BE49-F238E27FC236}">
                <a16:creationId xmlns="" xmlns:a16="http://schemas.microsoft.com/office/drawing/2014/main" id="{1C6BA009-6898-4544-B36F-423AA2D6FE5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00304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Light - Thank You">
    <p:bg>
      <p:bgPr>
        <a:solidFill>
          <a:schemeClr val="bg2"/>
        </a:solidFill>
        <a:effectLst/>
      </p:bgPr>
    </p:bg>
    <p:spTree>
      <p:nvGrpSpPr>
        <p:cNvPr id="1" name=""/>
        <p:cNvGrpSpPr/>
        <p:nvPr/>
      </p:nvGrpSpPr>
      <p:grpSpPr>
        <a:xfrm>
          <a:off x="0" y="0"/>
          <a:ext cx="0" cy="0"/>
          <a:chOff x="0" y="0"/>
          <a:chExt cx="0" cy="0"/>
        </a:xfrm>
      </p:grpSpPr>
      <p:pic>
        <p:nvPicPr>
          <p:cNvPr id="14" name="Abstract Illustration">
            <a:extLst>
              <a:ext uri="{FF2B5EF4-FFF2-40B4-BE49-F238E27FC236}">
                <a16:creationId xmlns:a16="http://schemas.microsoft.com/office/drawing/2014/main" xmlns="" id="{49F92AE8-C0F0-CF4B-B569-964245B0041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096000" y="4898"/>
            <a:ext cx="6096000" cy="6858000"/>
          </a:xfrm>
          <a:prstGeom prst="rect">
            <a:avLst/>
          </a:prstGeom>
        </p:spPr>
      </p:pic>
      <p:pic>
        <p:nvPicPr>
          <p:cNvPr id="26" name="OTag">
            <a:extLst>
              <a:ext uri="{FF2B5EF4-FFF2-40B4-BE49-F238E27FC236}">
                <a16:creationId xmlns:a16="http://schemas.microsoft.com/office/drawing/2014/main" xmlns="" id="{42D6F87D-23AA-1D42-BDBA-F6833AC9A0E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5" name="Footer">
            <a:extLst>
              <a:ext uri="{FF2B5EF4-FFF2-40B4-BE49-F238E27FC236}">
                <a16:creationId xmlns:a16="http://schemas.microsoft.com/office/drawing/2014/main" xmlns="" id="{AC796A58-6878-0644-885E-17721EE64E2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Oracle Confidential - Restricted.</a:t>
            </a:r>
          </a:p>
        </p:txBody>
      </p:sp>
      <p:sp>
        <p:nvSpPr>
          <p:cNvPr id="16" name="Slide Number">
            <a:extLst>
              <a:ext uri="{FF2B5EF4-FFF2-40B4-BE49-F238E27FC236}">
                <a16:creationId xmlns:a16="http://schemas.microsoft.com/office/drawing/2014/main" xmlns="" id="{D3FFBA5B-62FF-264E-B8E4-FF1CAC709E11}"/>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0" name="Text Field">
            <a:extLst>
              <a:ext uri="{FF2B5EF4-FFF2-40B4-BE49-F238E27FC236}">
                <a16:creationId xmlns:a16="http://schemas.microsoft.com/office/drawing/2014/main" xmlns="" id="{283762D0-0D31-A347-AD9E-095398CD17C5}"/>
              </a:ext>
            </a:extLst>
          </p:cNvPr>
          <p:cNvSpPr>
            <a:spLocks noGrp="1"/>
          </p:cNvSpPr>
          <p:nvPr>
            <p:ph type="body" sz="quarter" idx="36"/>
          </p:nvPr>
        </p:nvSpPr>
        <p:spPr>
          <a:xfrm>
            <a:off x="762000" y="5152453"/>
            <a:ext cx="5029200" cy="895181"/>
          </a:xfrm>
        </p:spPr>
        <p:txBody>
          <a:bodyPr>
            <a:noAutofit/>
          </a:bodyPr>
          <a:lstStyle>
            <a:lvl1pPr>
              <a:defRPr/>
            </a:lvl1pPr>
          </a:lstStyle>
          <a:p>
            <a:pPr lvl="0"/>
            <a:r>
              <a:rPr lang="en-US"/>
              <a:t>Edit Master text styles</a:t>
            </a:r>
          </a:p>
        </p:txBody>
      </p:sp>
      <p:sp>
        <p:nvSpPr>
          <p:cNvPr id="11" name="Text Field">
            <a:extLst>
              <a:ext uri="{FF2B5EF4-FFF2-40B4-BE49-F238E27FC236}">
                <a16:creationId xmlns:a16="http://schemas.microsoft.com/office/drawing/2014/main" xmlns="" id="{F273E805-B8FF-F84B-99E6-4636F8BD3EBF}"/>
              </a:ext>
            </a:extLst>
          </p:cNvPr>
          <p:cNvSpPr>
            <a:spLocks noGrp="1"/>
          </p:cNvSpPr>
          <p:nvPr>
            <p:ph type="body" sz="quarter" idx="37"/>
          </p:nvPr>
        </p:nvSpPr>
        <p:spPr>
          <a:xfrm>
            <a:off x="762000" y="4814860"/>
            <a:ext cx="5029200" cy="266291"/>
          </a:xfrm>
        </p:spPr>
        <p:txBody>
          <a:bodyPr>
            <a:noAutofit/>
          </a:bodyPr>
          <a:lstStyle>
            <a:lvl1pPr>
              <a:defRPr b="1"/>
            </a:lvl1pPr>
          </a:lstStyle>
          <a:p>
            <a:pPr lvl="0"/>
            <a:r>
              <a:rPr lang="en-US"/>
              <a:t>Edit Master text styles</a:t>
            </a:r>
          </a:p>
        </p:txBody>
      </p:sp>
      <p:cxnSp>
        <p:nvCxnSpPr>
          <p:cNvPr id="13" name="Accent Mark">
            <a:extLst>
              <a:ext uri="{FF2B5EF4-FFF2-40B4-BE49-F238E27FC236}">
                <a16:creationId xmlns:a16="http://schemas.microsoft.com/office/drawing/2014/main" xmlns="" id="{8E2FAFB4-C5ED-BC4A-844D-BB78D3D28B90}"/>
              </a:ext>
            </a:extLst>
          </p:cNvPr>
          <p:cNvCxnSpPr>
            <a:cxnSpLocks/>
          </p:cNvCxnSpPr>
          <p:nvPr userDrawn="1"/>
        </p:nvCxnSpPr>
        <p:spPr>
          <a:xfrm flipH="1">
            <a:off x="768098" y="456108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2" name="Thank You">
            <a:extLst>
              <a:ext uri="{FF2B5EF4-FFF2-40B4-BE49-F238E27FC236}">
                <a16:creationId xmlns:a16="http://schemas.microsoft.com/office/drawing/2014/main" xmlns="" id="{1A667D4A-FE6C-2E44-8B9A-7F595154584C}"/>
              </a:ext>
            </a:extLst>
          </p:cNvPr>
          <p:cNvSpPr>
            <a:spLocks noGrp="1"/>
          </p:cNvSpPr>
          <p:nvPr>
            <p:ph type="body" sz="quarter" idx="15" hasCustomPrompt="1"/>
          </p:nvPr>
        </p:nvSpPr>
        <p:spPr>
          <a:xfrm>
            <a:off x="762001" y="3814489"/>
            <a:ext cx="5029200" cy="492443"/>
          </a:xfrm>
          <a:prstGeom prst="rect">
            <a:avLst/>
          </a:prstGeom>
        </p:spPr>
        <p:txBody>
          <a:bodyPr lIns="0" anchor="b" anchorCtr="0">
            <a:no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Thank you</a:t>
            </a:r>
          </a:p>
        </p:txBody>
      </p:sp>
    </p:spTree>
    <p:extLst>
      <p:ext uri="{BB962C8B-B14F-4D97-AF65-F5344CB8AC3E}">
        <p14:creationId xmlns:p14="http://schemas.microsoft.com/office/powerpoint/2010/main" val="166968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8A70F255-3C2A-4AC7-8935-184146E3B6D6}"/>
              </a:ext>
            </a:extLst>
          </p:cNvPr>
          <p:cNvSpPr>
            <a:spLocks noGrp="1"/>
          </p:cNvSpPr>
          <p:nvPr>
            <p:ph type="title"/>
          </p:nvPr>
        </p:nvSpPr>
        <p:spPr>
          <a:xfrm>
            <a:off x="762000" y="508000"/>
            <a:ext cx="10671048" cy="822960"/>
          </a:xfrm>
          <a:prstGeom prst="rect">
            <a:avLst/>
          </a:prstGeom>
        </p:spPr>
        <p:txBody>
          <a:bodyPr vert="horz" lIns="0" tIns="0" rIns="0" bIns="0" rtlCol="0" anchor="ctr">
            <a:noAutofit/>
          </a:bodyPr>
          <a:lstStyle/>
          <a:p>
            <a:r>
              <a:rPr lang="en-US" dirty="0"/>
              <a:t>Headline</a:t>
            </a:r>
          </a:p>
        </p:txBody>
      </p:sp>
      <p:sp>
        <p:nvSpPr>
          <p:cNvPr id="18" name="Footer">
            <a:extLst>
              <a:ext uri="{FF2B5EF4-FFF2-40B4-BE49-F238E27FC236}">
                <a16:creationId xmlns="" xmlns:a16="http://schemas.microsoft.com/office/drawing/2014/main" id="{8E003242-6B91-1949-A5CA-15BA57A045C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5" name="Text Placeholder 4">
            <a:extLst>
              <a:ext uri="{FF2B5EF4-FFF2-40B4-BE49-F238E27FC236}">
                <a16:creationId xmlns="" xmlns:a16="http://schemas.microsoft.com/office/drawing/2014/main" id="{2F704250-C0B4-A84F-9EB2-31C880A9C2D6}"/>
              </a:ext>
            </a:extLst>
          </p:cNvPr>
          <p:cNvSpPr>
            <a:spLocks noGrp="1"/>
          </p:cNvSpPr>
          <p:nvPr>
            <p:ph type="body" idx="1"/>
          </p:nvPr>
        </p:nvSpPr>
        <p:spPr>
          <a:xfrm>
            <a:off x="758952" y="1837944"/>
            <a:ext cx="10671048" cy="4261104"/>
          </a:xfrm>
          <a:prstGeom prst="rect">
            <a:avLst/>
          </a:prstGeom>
        </p:spPr>
        <p:txBody>
          <a:bodyPr vert="horz" lIns="0" tIns="0" rIns="0" bIns="0" rtlCol="0">
            <a:noAutofit/>
          </a:bodyPr>
          <a:lstStyle/>
          <a:p>
            <a:pPr lvl="0"/>
            <a:r>
              <a:rPr lang="en-US" dirty="0"/>
              <a:t>Click to edit Master text styles</a:t>
            </a:r>
          </a:p>
          <a:p>
            <a:pPr lvl="1"/>
            <a:r>
              <a:rPr lang="en-US" dirty="0"/>
              <a:t>First indent</a:t>
            </a:r>
          </a:p>
          <a:p>
            <a:pPr lvl="2"/>
            <a:r>
              <a:rPr lang="en-US" dirty="0"/>
              <a:t>Second indent</a:t>
            </a:r>
          </a:p>
          <a:p>
            <a:pPr lvl="3"/>
            <a:r>
              <a:rPr lang="en-US" dirty="0"/>
              <a:t>Third indent</a:t>
            </a:r>
          </a:p>
          <a:p>
            <a:pPr lvl="4"/>
            <a:r>
              <a:rPr lang="en-US" dirty="0"/>
              <a:t>Fourth indent</a:t>
            </a:r>
          </a:p>
          <a:p>
            <a:pPr lvl="5"/>
            <a:r>
              <a:rPr lang="en-US" dirty="0"/>
              <a:t>Fifth indent</a:t>
            </a:r>
          </a:p>
          <a:p>
            <a:pPr lvl="6"/>
            <a:r>
              <a:rPr lang="en-US" dirty="0"/>
              <a:t>Sixth indent</a:t>
            </a:r>
          </a:p>
        </p:txBody>
      </p:sp>
    </p:spTree>
    <p:extLst>
      <p:ext uri="{BB962C8B-B14F-4D97-AF65-F5344CB8AC3E}">
        <p14:creationId xmlns:p14="http://schemas.microsoft.com/office/powerpoint/2010/main" val="3632300099"/>
      </p:ext>
    </p:extLst>
  </p:cSld>
  <p:clrMap bg1="lt1" tx1="dk1" bg2="lt2" tx2="dk2" accent1="accent1" accent2="accent2" accent3="accent3" accent4="accent4" accent5="accent5" accent6="accent6" hlink="hlink" folHlink="folHlink"/>
  <p:sldLayoutIdLst>
    <p:sldLayoutId id="2147483800" r:id="rId1"/>
    <p:sldLayoutId id="2147483757" r:id="rId2"/>
    <p:sldLayoutId id="2147483801" r:id="rId3"/>
    <p:sldLayoutId id="2147483802" r:id="rId4"/>
    <p:sldLayoutId id="2147483803" r:id="rId5"/>
  </p:sldLayoutIdLst>
  <p:hf hdr="0" dt="0"/>
  <p:txStyles>
    <p:titleStyle>
      <a:lvl1pPr algn="l" defTabSz="914400" rtl="0" eaLnBrk="1" latinLnBrk="0" hangingPunct="1">
        <a:lnSpc>
          <a:spcPct val="95000"/>
        </a:lnSpc>
        <a:spcBef>
          <a:spcPct val="0"/>
        </a:spcBef>
        <a:buNone/>
        <a:defRPr sz="4000" kern="1200">
          <a:solidFill>
            <a:schemeClr val="tx1"/>
          </a:solidFill>
          <a:latin typeface="+mj-lt"/>
          <a:ea typeface="+mj-ea"/>
          <a:cs typeface="+mj-cs"/>
        </a:defRPr>
      </a:lvl1pPr>
    </p:titleStyle>
    <p:body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Oracle Sans" panose="020B0503020204020204" pitchFamily="34" charset="0"/>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Oracle Sans" panose="020B0503020204020204" pitchFamily="34" charset="0"/>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6" userDrawn="1">
          <p15:clr>
            <a:srgbClr val="F26B43"/>
          </p15:clr>
        </p15:guide>
        <p15:guide id="2"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3" Type="http://schemas.openxmlformats.org/officeDocument/2006/relationships/hyperlink" Target="https://oracle.github.io/learning-library/oci-library/" TargetMode="External"/><Relationship Id="rId18" Type="http://schemas.openxmlformats.org/officeDocument/2006/relationships/hyperlink" Target="https://www.ssh.com/ssh/keygen/" TargetMode="External"/><Relationship Id="rId26" Type="http://schemas.openxmlformats.org/officeDocument/2006/relationships/hyperlink" Target="https://docs.cloud.oracle.com/en-us/iaas/nosql-database/doc/nosql-database-cloud.html" TargetMode="External"/><Relationship Id="rId39" Type="http://schemas.openxmlformats.org/officeDocument/2006/relationships/hyperlink" Target="https://cloudmarketplace.oracle.com/marketplace/en_US/listing/75560175" TargetMode="External"/><Relationship Id="rId3" Type="http://schemas.openxmlformats.org/officeDocument/2006/relationships/hyperlink" Target="https://docs.cloud.oracle.com/en-us/iaas/Content/GSG/Concepts/concepts.htm" TargetMode="External"/><Relationship Id="rId21" Type="http://schemas.openxmlformats.org/officeDocument/2006/relationships/hyperlink" Target="https://docs.oracle.com/en/solutions/fed-sso-options-cloud-customers/index.html#GUID-E61A0BEF-25BC-4DDB-85E6-D5E78BD260A9" TargetMode="External"/><Relationship Id="rId34" Type="http://schemas.openxmlformats.org/officeDocument/2006/relationships/hyperlink" Target="https://console.us-ashburn-1.oraclecloud.com/marketplace/application/54854361/usageInformation" TargetMode="External"/><Relationship Id="rId42" Type="http://schemas.openxmlformats.org/officeDocument/2006/relationships/hyperlink" Target="https://github.com/oracle-quickstart/oci-slurm" TargetMode="External"/><Relationship Id="rId47" Type="http://schemas.openxmlformats.org/officeDocument/2006/relationships/hyperlink" Target="https://docs.oracle.com/en/solutions/deploy-beegfs/index.html#GUID-61DDEA18-1EEA-47B1-903C-57EBA3CACC4D" TargetMode="External"/><Relationship Id="rId50" Type="http://schemas.openxmlformats.org/officeDocument/2006/relationships/hyperlink" Target="https://github.com/oci-hpc/oci-hpc-runbook-namd" TargetMode="External"/><Relationship Id="rId7" Type="http://schemas.openxmlformats.org/officeDocument/2006/relationships/hyperlink" Target="https://docs.cloud.oracle.com/en-us/iaas/Content/GSG/Concepts/settinguptenancy.htm" TargetMode="External"/><Relationship Id="rId12" Type="http://schemas.openxmlformats.org/officeDocument/2006/relationships/hyperlink" Target="https://docs.cloud.oracle.com/en-us/iaas/Content/File/Concepts/filestorageoverview.htm#concepts" TargetMode="External"/><Relationship Id="rId17" Type="http://schemas.openxmlformats.org/officeDocument/2006/relationships/hyperlink" Target="https://www.ssh.com/ssh/putty/windows/puttygen" TargetMode="External"/><Relationship Id="rId25" Type="http://schemas.openxmlformats.org/officeDocument/2006/relationships/hyperlink" Target="https://docs.cloud.oracle.com/en-us/iaas/mysql-database/doc/overview-mysql-database-service.html" TargetMode="External"/><Relationship Id="rId33" Type="http://schemas.openxmlformats.org/officeDocument/2006/relationships/hyperlink" Target="https://console.us-ashburn-1.oraclecloud.com/marketplace/application/79537675/usageInformation" TargetMode="External"/><Relationship Id="rId38" Type="http://schemas.openxmlformats.org/officeDocument/2006/relationships/hyperlink" Target="https://cloudmarketplace.oracle.com/marketplace/en_US/listing/67628143" TargetMode="External"/><Relationship Id="rId46" Type="http://schemas.openxmlformats.org/officeDocument/2006/relationships/hyperlink" Target="https://docs.oracle.com/en/solutions/deploy-lustre-fs/index.html#GUID-34A915EF-9A45-4848-93F1-B9B7363BCB2C" TargetMode="External"/><Relationship Id="rId2" Type="http://schemas.openxmlformats.org/officeDocument/2006/relationships/notesSlide" Target="../notesSlides/notesSlide11.xml"/><Relationship Id="rId16" Type="http://schemas.openxmlformats.org/officeDocument/2006/relationships/hyperlink" Target="https://docs.cloud.oracle.com/en-us/iaas/Content/FreeTier/faq.htm" TargetMode="External"/><Relationship Id="rId20" Type="http://schemas.openxmlformats.org/officeDocument/2006/relationships/hyperlink" Target="https://docs.cloud.oracle.com/en-us/iaas/Content/GSG/Tasks/contactingsupport.htm" TargetMode="External"/><Relationship Id="rId29" Type="http://schemas.openxmlformats.org/officeDocument/2006/relationships/hyperlink" Target="https://docs.oracle.com/en/solutions/migrate-to-autonomous-database-with-mv-to-adb/index.html#GUID-0B1F5F69-9FCC-43EC-BD81-8091B94D935E" TargetMode="External"/><Relationship Id="rId41" Type="http://schemas.openxmlformats.org/officeDocument/2006/relationships/hyperlink" Target="https://cloudmarketplace.oracle.com/marketplace/en_US/listing/63394796" TargetMode="External"/><Relationship Id="rId54" Type="http://schemas.openxmlformats.org/officeDocument/2006/relationships/hyperlink" Target="http://www.oracle.com/us/corporate/contracts/paas-iaas-universal-credits-3940775.pdf" TargetMode="External"/><Relationship Id="rId1" Type="http://schemas.openxmlformats.org/officeDocument/2006/relationships/slideLayout" Target="../slideLayouts/slideLayout4.xml"/><Relationship Id="rId6" Type="http://schemas.openxmlformats.org/officeDocument/2006/relationships/hyperlink" Target="https://docs.cloud.oracle.com/en-us/iaas/Content/GSG/Tasks/changingyourpassword.htm" TargetMode="External"/><Relationship Id="rId11" Type="http://schemas.openxmlformats.org/officeDocument/2006/relationships/hyperlink" Target="https://docs.cloud.oracle.com/en-us/iaas/Content/Compute/Tasks/imageimportexport.htm" TargetMode="External"/><Relationship Id="rId24" Type="http://schemas.openxmlformats.org/officeDocument/2006/relationships/hyperlink" Target="https://docs.cloud.oracle.com/en-us/iaas/Content/Database/Tasks/adbtools.htm" TargetMode="External"/><Relationship Id="rId32" Type="http://schemas.openxmlformats.org/officeDocument/2006/relationships/hyperlink" Target="https://console.us-ashburn-1.oraclecloud.com/marketplace/application/81390072/usageInformation" TargetMode="External"/><Relationship Id="rId37" Type="http://schemas.openxmlformats.org/officeDocument/2006/relationships/hyperlink" Target="https://blogs.oracle.com/datascience/machine-learning-autonomously-v2" TargetMode="External"/><Relationship Id="rId40" Type="http://schemas.openxmlformats.org/officeDocument/2006/relationships/hyperlink" Target="https://cloudmarketplace.oracle.com/marketplace/en_US/listing/54854361" TargetMode="External"/><Relationship Id="rId45" Type="http://schemas.openxmlformats.org/officeDocument/2006/relationships/hyperlink" Target="https://docs.oracle.com/en/solutions/deploy-hpc-on-oci/index.html#GUID-F216B94E-33C5-44A6-92F8-2DE1E5880242" TargetMode="External"/><Relationship Id="rId53" Type="http://schemas.openxmlformats.org/officeDocument/2006/relationships/hyperlink" Target="https://docs.cloud.oracle.com/en-us/iaas/Content/Compute/Tasks/restartinginstance.htm#resource-billing" TargetMode="External"/><Relationship Id="rId5" Type="http://schemas.openxmlformats.org/officeDocument/2006/relationships/hyperlink" Target="https://docs.cloud.oracle.com/en-us/iaas/Content/GSG/Concepts/signinoptions.htm" TargetMode="External"/><Relationship Id="rId15" Type="http://schemas.openxmlformats.org/officeDocument/2006/relationships/hyperlink" Target="https://docs.cloud.oracle.com/en-us/iaas/Content/FreeTier/freetier.htm" TargetMode="External"/><Relationship Id="rId23" Type="http://schemas.openxmlformats.org/officeDocument/2006/relationships/hyperlink" Target="https://docs.cloud.oracle.com/en-us/iaas/Content/Database/Concepts/adboverview.htm" TargetMode="External"/><Relationship Id="rId28" Type="http://schemas.openxmlformats.org/officeDocument/2006/relationships/hyperlink" Target="https://docs.oracle.com/en/solutions/serverless-dataload-adw/index.html#GUID-7AB1A8CD-0A8B-4C95-BBC9-E553647C23B6" TargetMode="External"/><Relationship Id="rId36" Type="http://schemas.openxmlformats.org/officeDocument/2006/relationships/hyperlink" Target="https://docs.oracle.com/en/solutions/data-science-oci/index.html#GUID-86F3DC92-949D-410E-9520-5C322B7BE24D" TargetMode="External"/><Relationship Id="rId49" Type="http://schemas.openxmlformats.org/officeDocument/2006/relationships/hyperlink" Target="https://github.com/clusterinthecloud/docs" TargetMode="External"/><Relationship Id="rId10" Type="http://schemas.openxmlformats.org/officeDocument/2006/relationships/hyperlink" Target="https://docs.cloud.oracle.com/en-us/iaas/Content/GSG/Tasks/addingbuckets.htm" TargetMode="External"/><Relationship Id="rId19" Type="http://schemas.openxmlformats.org/officeDocument/2006/relationships/hyperlink" Target="https://docs.cloud.oracle.com/en-us/iaas/Content/GSG/Reference/faq.htm" TargetMode="External"/><Relationship Id="rId31" Type="http://schemas.openxmlformats.org/officeDocument/2006/relationships/hyperlink" Target="https://docs.cloud.oracle.com/en-us/iaas/data-science/data-science-tutorial/get-started.htm" TargetMode="External"/><Relationship Id="rId44" Type="http://schemas.openxmlformats.org/officeDocument/2006/relationships/hyperlink" Target="https://blogs.oracle.com/cloud-infrastructure/running-applications-on-oracle-cloud-using-cluster-networking" TargetMode="External"/><Relationship Id="rId52" Type="http://schemas.openxmlformats.org/officeDocument/2006/relationships/hyperlink" Target="https://www.oracle.com/cloud/storage/pricing.html" TargetMode="External"/><Relationship Id="rId4" Type="http://schemas.openxmlformats.org/officeDocument/2006/relationships/hyperlink" Target="https://docs.cloud.oracle.com/en-us/iaas/Content/GSG/Tasks/signingin.htm" TargetMode="External"/><Relationship Id="rId9" Type="http://schemas.openxmlformats.org/officeDocument/2006/relationships/hyperlink" Target="https://docs.cloud.oracle.com/en-us/iaas/Content/GSG/Reference/overviewworkflowforWindows.htm" TargetMode="External"/><Relationship Id="rId14" Type="http://schemas.openxmlformats.org/officeDocument/2006/relationships/hyperlink" Target="https://docs.cloud.oracle.com/en-us/iaas/Content/GSG/Reference/unifiedconsoletaskmapping.htm" TargetMode="External"/><Relationship Id="rId22" Type="http://schemas.openxmlformats.org/officeDocument/2006/relationships/hyperlink" Target="https://docs.oracle.com/en/solutions/migrate-access-management-to-identity-cloud/index.html#GUID-3EC0C9F3-E846-4C31-BBC9-4D7036E8B0E1" TargetMode="External"/><Relationship Id="rId27" Type="http://schemas.openxmlformats.org/officeDocument/2006/relationships/hyperlink" Target="https://docs.cloud.oracle.com/en-us/iaas/Content/Database/Tasks/migrating.htm" TargetMode="External"/><Relationship Id="rId30" Type="http://schemas.openxmlformats.org/officeDocument/2006/relationships/hyperlink" Target="https://docs.cloud.oracle.com/en-us/iaas/data-science/using/overview.htm" TargetMode="External"/><Relationship Id="rId35" Type="http://schemas.openxmlformats.org/officeDocument/2006/relationships/hyperlink" Target="https://docs.oracle.com/en/solutions/machine-learning-sandbox/index.html#GUID-5D9E4043-F6E4-4015-84E7-E7906F048FEE" TargetMode="External"/><Relationship Id="rId43" Type="http://schemas.openxmlformats.org/officeDocument/2006/relationships/hyperlink" Target="https://github.com/oci-hpc" TargetMode="External"/><Relationship Id="rId48" Type="http://schemas.openxmlformats.org/officeDocument/2006/relationships/hyperlink" Target="https://cluster-in-the-cloud.readthedocs.io/en/latest/" TargetMode="External"/><Relationship Id="rId8" Type="http://schemas.openxmlformats.org/officeDocument/2006/relationships/hyperlink" Target="https://docs.cloud.oracle.com/en-us/iaas/Content/GSG/Reference/overviewworkflow.htm" TargetMode="External"/><Relationship Id="rId51" Type="http://schemas.openxmlformats.org/officeDocument/2006/relationships/hyperlink" Target="https://github.com/oci-hpc/oci-hpc-runbook-gromac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hyperlink" Target="https://github.com/oracle-terraform-modules/terraform-oci-base" TargetMode="External"/><Relationship Id="rId3" Type="http://schemas.openxmlformats.org/officeDocument/2006/relationships/hyperlink" Target="https://github.com/oracle-quickstart/oci-slurm" TargetMode="External"/><Relationship Id="rId7" Type="http://schemas.openxmlformats.org/officeDocument/2006/relationships/hyperlink" Target="https://github.com/oracle/learning-library"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hyperlink" Target="https://github.com/oci-hpc/oci-hpc-runbook-gromacs" TargetMode="External"/><Relationship Id="rId5" Type="http://schemas.openxmlformats.org/officeDocument/2006/relationships/hyperlink" Target="https://github.com/oci-hpc/oci-hpc-runbook-namd" TargetMode="External"/><Relationship Id="rId4" Type="http://schemas.openxmlformats.org/officeDocument/2006/relationships/hyperlink" Target="https://github.com/oracle-quickstart/oci-ibm-spectrum-scale" TargetMode="External"/><Relationship Id="rId9" Type="http://schemas.openxmlformats.org/officeDocument/2006/relationships/hyperlink" Target="https://github.com/oracle-quickstart/oci-gpu-jupyte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2ADAFE0-1CAA-FF4B-919A-892DD0DF9C59}"/>
              </a:ext>
            </a:extLst>
          </p:cNvPr>
          <p:cNvSpPr txBox="1"/>
          <p:nvPr/>
        </p:nvSpPr>
        <p:spPr>
          <a:xfrm>
            <a:off x="2108201" y="5283481"/>
            <a:ext cx="3987799" cy="923330"/>
          </a:xfrm>
          <a:prstGeom prst="rect">
            <a:avLst/>
          </a:prstGeom>
          <a:noFill/>
        </p:spPr>
        <p:txBody>
          <a:bodyPr wrap="square" rtlCol="0">
            <a:spAutoFit/>
          </a:bodyPr>
          <a:lstStyle/>
          <a:p>
            <a:r>
              <a:rPr lang="en-US" b="1" dirty="0" err="1">
                <a:solidFill>
                  <a:schemeClr val="bg1"/>
                </a:solidFill>
              </a:rPr>
              <a:t>Rajib</a:t>
            </a:r>
            <a:r>
              <a:rPr lang="en-US" b="1" dirty="0">
                <a:solidFill>
                  <a:schemeClr val="bg1"/>
                </a:solidFill>
              </a:rPr>
              <a:t> Ghosh</a:t>
            </a:r>
          </a:p>
          <a:p>
            <a:r>
              <a:rPr lang="en-US" dirty="0">
                <a:solidFill>
                  <a:schemeClr val="bg1"/>
                </a:solidFill>
              </a:rPr>
              <a:t>Global Solutions Architect</a:t>
            </a:r>
          </a:p>
          <a:p>
            <a:r>
              <a:rPr lang="en-US" dirty="0">
                <a:solidFill>
                  <a:schemeClr val="bg1"/>
                </a:solidFill>
              </a:rPr>
              <a:t>Oracle for Research</a:t>
            </a:r>
          </a:p>
        </p:txBody>
      </p:sp>
      <p:sp>
        <p:nvSpPr>
          <p:cNvPr id="8" name="Title 1">
            <a:extLst>
              <a:ext uri="{FF2B5EF4-FFF2-40B4-BE49-F238E27FC236}">
                <a16:creationId xmlns="" xmlns:a16="http://schemas.microsoft.com/office/drawing/2014/main" id="{04761533-698B-DC4C-AA2F-48DAC0505FE0}"/>
              </a:ext>
            </a:extLst>
          </p:cNvPr>
          <p:cNvSpPr txBox="1">
            <a:spLocks/>
          </p:cNvSpPr>
          <p:nvPr/>
        </p:nvSpPr>
        <p:spPr>
          <a:xfrm>
            <a:off x="2204431" y="2289707"/>
            <a:ext cx="7965481" cy="777380"/>
          </a:xfrm>
          <a:prstGeom prst="rect">
            <a:avLst/>
          </a:prstGeom>
          <a:noFill/>
        </p:spPr>
        <p:txBody>
          <a:bodyPr vert="horz" lIns="0" tIns="45720" rIns="0" bIns="45720" rtlCol="0" anchor="b">
            <a:noAutofit/>
          </a:bodyPr>
          <a:lstStyle>
            <a:lvl1pPr algn="l" defTabSz="914400" rtl="0" eaLnBrk="1" latinLnBrk="0" hangingPunct="1">
              <a:lnSpc>
                <a:spcPct val="90000"/>
              </a:lnSpc>
              <a:spcBef>
                <a:spcPct val="0"/>
              </a:spcBef>
              <a:buNone/>
              <a:defRPr lang="en-US" sz="1600" kern="1200">
                <a:solidFill>
                  <a:schemeClr val="bg1"/>
                </a:solidFill>
                <a:latin typeface="Oracle Sans Extra Bold" panose="020B0803020204020204" pitchFamily="34" charset="0"/>
                <a:ea typeface="+mn-ea"/>
                <a:cs typeface="Oracle Sans Extra Bold" panose="020B0803020204020204" pitchFamily="34" charset="0"/>
              </a:defRPr>
            </a:lvl1pPr>
          </a:lstStyle>
          <a:p>
            <a:pPr>
              <a:lnSpc>
                <a:spcPts val="4600"/>
              </a:lnSpc>
              <a:spcAft>
                <a:spcPts val="1200"/>
              </a:spcAft>
            </a:pPr>
            <a:r>
              <a:rPr lang="en-US" sz="2600" dirty="0">
                <a:solidFill>
                  <a:prstClr val="white"/>
                </a:solidFill>
                <a:latin typeface="Oracle Sans Light" panose="020B0403020204020204" pitchFamily="34" charset="0"/>
                <a:ea typeface="+mj-ea"/>
                <a:cs typeface="Oracle Sans Light" panose="020B0403020204020204" pitchFamily="34" charset="0"/>
              </a:rPr>
              <a:t>TECH TALK: </a:t>
            </a:r>
          </a:p>
          <a:p>
            <a:pPr>
              <a:lnSpc>
                <a:spcPct val="100000"/>
              </a:lnSpc>
            </a:pPr>
            <a:r>
              <a:rPr lang="en-US" sz="3200" dirty="0">
                <a:solidFill>
                  <a:prstClr val="white"/>
                </a:solidFill>
                <a:latin typeface="Georgia" panose="02040502050405020303" pitchFamily="18" charset="0"/>
                <a:ea typeface="+mj-ea"/>
                <a:cs typeface="Oracle Sans" panose="020B0503020204020204" pitchFamily="34" charset="0"/>
              </a:rPr>
              <a:t>Oracle Cloud </a:t>
            </a:r>
            <a:r>
              <a:rPr lang="en-US" sz="3200" dirty="0" smtClean="0">
                <a:solidFill>
                  <a:prstClr val="white"/>
                </a:solidFill>
                <a:latin typeface="Georgia" panose="02040502050405020303" pitchFamily="18" charset="0"/>
                <a:ea typeface="+mj-ea"/>
                <a:cs typeface="Oracle Sans" panose="020B0503020204020204" pitchFamily="34" charset="0"/>
              </a:rPr>
              <a:t>Foundations </a:t>
            </a:r>
            <a:r>
              <a:rPr lang="en-US" sz="3200" dirty="0">
                <a:solidFill>
                  <a:prstClr val="white"/>
                </a:solidFill>
                <a:latin typeface="Georgia" panose="02040502050405020303" pitchFamily="18" charset="0"/>
                <a:ea typeface="+mj-ea"/>
                <a:cs typeface="Oracle Sans" panose="020B0503020204020204" pitchFamily="34" charset="0"/>
              </a:rPr>
              <a:t>for Researchers</a:t>
            </a:r>
          </a:p>
        </p:txBody>
      </p:sp>
      <p:sp>
        <p:nvSpPr>
          <p:cNvPr id="9" name="TextBox 8">
            <a:extLst>
              <a:ext uri="{FF2B5EF4-FFF2-40B4-BE49-F238E27FC236}">
                <a16:creationId xmlns="" xmlns:a16="http://schemas.microsoft.com/office/drawing/2014/main" id="{7A3FE5A4-DE9A-F443-A167-ED190C82D950}"/>
              </a:ext>
            </a:extLst>
          </p:cNvPr>
          <p:cNvSpPr txBox="1"/>
          <p:nvPr/>
        </p:nvSpPr>
        <p:spPr>
          <a:xfrm>
            <a:off x="2204431" y="3744398"/>
            <a:ext cx="4427220" cy="861774"/>
          </a:xfrm>
          <a:prstGeom prst="rect">
            <a:avLst/>
          </a:prstGeom>
          <a:noFill/>
        </p:spPr>
        <p:txBody>
          <a:bodyPr wrap="square" lIns="0" tIns="0" rIns="0" bIns="0" rtlCol="0">
            <a:spAutoFit/>
          </a:bodyPr>
          <a:lstStyle/>
          <a:p>
            <a:r>
              <a:rPr lang="en-US" sz="2800" dirty="0">
                <a:solidFill>
                  <a:schemeClr val="bg1"/>
                </a:solidFill>
                <a:latin typeface="Oracle Sans Light" panose="020B0403020204020204" pitchFamily="34" charset="0"/>
                <a:cs typeface="Oracle Sans Light" panose="020B0403020204020204" pitchFamily="34" charset="0"/>
              </a:rPr>
              <a:t>Friday, October 2, 2020</a:t>
            </a:r>
          </a:p>
          <a:p>
            <a:r>
              <a:rPr lang="en-US" sz="2800" dirty="0">
                <a:solidFill>
                  <a:schemeClr val="bg1"/>
                </a:solidFill>
                <a:latin typeface="Oracle Sans Light" panose="020B0403020204020204" pitchFamily="34" charset="0"/>
                <a:cs typeface="Oracle Sans Light" panose="020B0403020204020204" pitchFamily="34" charset="0"/>
              </a:rPr>
              <a:t>10:300 AM US EDT </a:t>
            </a:r>
          </a:p>
        </p:txBody>
      </p:sp>
      <p:pic>
        <p:nvPicPr>
          <p:cNvPr id="5" name="Picture 4">
            <a:extLst>
              <a:ext uri="{FF2B5EF4-FFF2-40B4-BE49-F238E27FC236}">
                <a16:creationId xmlns="" xmlns:a16="http://schemas.microsoft.com/office/drawing/2014/main" id="{10843A28-72DE-4D4A-A9CB-CC49D63AD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430" y="495300"/>
            <a:ext cx="1714225" cy="519462"/>
          </a:xfrm>
          <a:prstGeom prst="rect">
            <a:avLst/>
          </a:prstGeom>
        </p:spPr>
      </p:pic>
      <p:sp>
        <p:nvSpPr>
          <p:cNvPr id="13" name="Rectangle 12">
            <a:extLst>
              <a:ext uri="{FF2B5EF4-FFF2-40B4-BE49-F238E27FC236}">
                <a16:creationId xmlns="" xmlns:a16="http://schemas.microsoft.com/office/drawing/2014/main" id="{0E8E37B4-B4ED-434B-A3F5-231EADD1C3A8}"/>
              </a:ext>
            </a:extLst>
          </p:cNvPr>
          <p:cNvSpPr/>
          <p:nvPr/>
        </p:nvSpPr>
        <p:spPr>
          <a:xfrm>
            <a:off x="9266663" y="297830"/>
            <a:ext cx="2732049" cy="1185281"/>
          </a:xfrm>
          <a:prstGeom prst="rect">
            <a:avLst/>
          </a:prstGeom>
          <a:solidFill>
            <a:srgbClr val="2C59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292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B7098F0-6935-B247-92F1-05653C13B445}"/>
              </a:ext>
            </a:extLst>
          </p:cNvPr>
          <p:cNvSpPr>
            <a:spLocks noGrp="1"/>
          </p:cNvSpPr>
          <p:nvPr>
            <p:ph type="ftr" sz="quarter" idx="3"/>
          </p:nvPr>
        </p:nvSpPr>
        <p:spPr/>
        <p:txBody>
          <a:bodyPr/>
          <a:lstStyle/>
          <a:p>
            <a:r>
              <a:rPr lang="en-US" dirty="0"/>
              <a:t>Copyright © 2020 Oracle and/or its affiliates. Oracle Confidential - Restricted.</a:t>
            </a:r>
          </a:p>
        </p:txBody>
      </p:sp>
      <p:sp>
        <p:nvSpPr>
          <p:cNvPr id="3" name="Slide Number Placeholder 2">
            <a:extLst>
              <a:ext uri="{FF2B5EF4-FFF2-40B4-BE49-F238E27FC236}">
                <a16:creationId xmlns:a16="http://schemas.microsoft.com/office/drawing/2014/main" xmlns="" id="{A85048A9-3D14-B945-BA11-ED741A6748C3}"/>
              </a:ext>
            </a:extLst>
          </p:cNvPr>
          <p:cNvSpPr>
            <a:spLocks noGrp="1"/>
          </p:cNvSpPr>
          <p:nvPr>
            <p:ph type="sldNum" sz="quarter" idx="4"/>
          </p:nvPr>
        </p:nvSpPr>
        <p:spPr/>
        <p:txBody>
          <a:bodyPr/>
          <a:lstStyle/>
          <a:p>
            <a:fld id="{345D60D9-5372-5F40-9443-0F9AE5BDC3C8}" type="slidenum">
              <a:rPr lang="en-US" smtClean="0"/>
              <a:pPr/>
              <a:t>10</a:t>
            </a:fld>
            <a:endParaRPr lang="en-US" dirty="0"/>
          </a:p>
        </p:txBody>
      </p:sp>
      <p:graphicFrame>
        <p:nvGraphicFramePr>
          <p:cNvPr id="5" name="Table 4"/>
          <p:cNvGraphicFramePr>
            <a:graphicFrameLocks noGrp="1"/>
          </p:cNvGraphicFramePr>
          <p:nvPr>
            <p:extLst/>
          </p:nvPr>
        </p:nvGraphicFramePr>
        <p:xfrm>
          <a:off x="386861" y="307729"/>
          <a:ext cx="11579470" cy="6400803"/>
        </p:xfrm>
        <a:graphic>
          <a:graphicData uri="http://schemas.openxmlformats.org/drawingml/2006/table">
            <a:tbl>
              <a:tblPr firstRow="1" bandRow="1">
                <a:tableStyleId>{5C22544A-7EE6-4342-B048-85BDC9FD1C3A}</a:tableStyleId>
              </a:tblPr>
              <a:tblGrid>
                <a:gridCol w="1679331"/>
                <a:gridCol w="2074985"/>
                <a:gridCol w="2453054"/>
                <a:gridCol w="5372100"/>
              </a:tblGrid>
              <a:tr h="372176">
                <a:tc>
                  <a:txBody>
                    <a:bodyPr/>
                    <a:lstStyle/>
                    <a:p>
                      <a:r>
                        <a:rPr lang="en-US" b="0" dirty="0" smtClean="0"/>
                        <a:t>Instance</a:t>
                      </a:r>
                      <a:r>
                        <a:rPr lang="en-US" b="0" baseline="0" dirty="0" smtClean="0"/>
                        <a:t> Type</a:t>
                      </a:r>
                      <a:endParaRPr lang="en-US" b="0" dirty="0"/>
                    </a:p>
                  </a:txBody>
                  <a:tcPr/>
                </a:tc>
                <a:tc>
                  <a:txBody>
                    <a:bodyPr/>
                    <a:lstStyle/>
                    <a:p>
                      <a:r>
                        <a:rPr lang="en-US" b="0" dirty="0" smtClean="0"/>
                        <a:t>Shape series</a:t>
                      </a:r>
                      <a:endParaRPr lang="en-US" b="0" dirty="0"/>
                    </a:p>
                  </a:txBody>
                  <a:tcPr/>
                </a:tc>
                <a:tc>
                  <a:txBody>
                    <a:bodyPr/>
                    <a:lstStyle/>
                    <a:p>
                      <a:r>
                        <a:rPr lang="en-US" b="0" dirty="0" smtClean="0"/>
                        <a:t>Shape</a:t>
                      </a:r>
                      <a:endParaRPr lang="en-US" b="0" dirty="0"/>
                    </a:p>
                  </a:txBody>
                  <a:tcPr/>
                </a:tc>
                <a:tc>
                  <a:txBody>
                    <a:bodyPr/>
                    <a:lstStyle/>
                    <a:p>
                      <a:r>
                        <a:rPr lang="en-US" b="0" dirty="0" smtClean="0"/>
                        <a:t>Purpose</a:t>
                      </a:r>
                      <a:endParaRPr lang="en-US" b="0" dirty="0"/>
                    </a:p>
                  </a:txBody>
                  <a:tcPr/>
                </a:tc>
              </a:tr>
              <a:tr h="372176">
                <a:tc>
                  <a:txBody>
                    <a:bodyPr/>
                    <a:lstStyle/>
                    <a:p>
                      <a:r>
                        <a:rPr lang="en-US" sz="1600" dirty="0" smtClean="0"/>
                        <a:t>Virtual</a:t>
                      </a:r>
                      <a:endParaRPr lang="en-US" sz="1600" dirty="0"/>
                    </a:p>
                  </a:txBody>
                  <a:tcPr/>
                </a:tc>
                <a:tc>
                  <a:txBody>
                    <a:bodyPr/>
                    <a:lstStyle/>
                    <a:p>
                      <a:r>
                        <a:rPr lang="en-US" sz="1600" dirty="0" smtClean="0"/>
                        <a:t>Always Free</a:t>
                      </a:r>
                      <a:endParaRPr lang="en-US" sz="1600" dirty="0"/>
                    </a:p>
                  </a:txBody>
                  <a:tcPr/>
                </a:tc>
                <a:tc>
                  <a:txBody>
                    <a:bodyPr/>
                    <a:lstStyle/>
                    <a:p>
                      <a:r>
                        <a:rPr lang="en-US" sz="1600" dirty="0" smtClean="0"/>
                        <a:t>VM</a:t>
                      </a:r>
                      <a:r>
                        <a:rPr lang="en-US" sz="1600" baseline="0" dirty="0" smtClean="0"/>
                        <a:t>StandardE2.1Micro</a:t>
                      </a:r>
                      <a:endParaRPr lang="en-US" sz="1600" dirty="0"/>
                    </a:p>
                  </a:txBody>
                  <a:tcPr/>
                </a:tc>
                <a:tc>
                  <a:txBody>
                    <a:bodyPr/>
                    <a:lstStyle/>
                    <a:p>
                      <a:r>
                        <a:rPr lang="en-US" sz="1600" dirty="0" smtClean="0"/>
                        <a:t>Automation</a:t>
                      </a:r>
                      <a:r>
                        <a:rPr lang="en-US" sz="1600" baseline="0" dirty="0" smtClean="0"/>
                        <a:t> control, </a:t>
                      </a:r>
                      <a:r>
                        <a:rPr lang="en-US" sz="1600" baseline="0" dirty="0" err="1" smtClean="0"/>
                        <a:t>gateway,configurations</a:t>
                      </a:r>
                      <a:endParaRPr lang="en-US" sz="1600" dirty="0"/>
                    </a:p>
                  </a:txBody>
                  <a:tcPr/>
                </a:tc>
              </a:tr>
              <a:tr h="365372">
                <a:tc>
                  <a:txBody>
                    <a:bodyPr/>
                    <a:lstStyle/>
                    <a:p>
                      <a:endParaRPr lang="en-US" sz="1600" dirty="0"/>
                    </a:p>
                  </a:txBody>
                  <a:tcPr/>
                </a:tc>
                <a:tc>
                  <a:txBody>
                    <a:bodyPr/>
                    <a:lstStyle/>
                    <a:p>
                      <a:r>
                        <a:rPr lang="en-US" sz="1600" dirty="0" smtClean="0"/>
                        <a:t>Standard</a:t>
                      </a:r>
                      <a:endParaRPr lang="en-US" sz="1600" dirty="0"/>
                    </a:p>
                  </a:txBody>
                  <a:tcPr/>
                </a:tc>
                <a:tc>
                  <a:txBody>
                    <a:bodyPr/>
                    <a:lstStyle/>
                    <a:p>
                      <a:r>
                        <a:rPr lang="en-US" sz="1600" dirty="0" smtClean="0"/>
                        <a:t>VMStandard1.1~1.16</a:t>
                      </a:r>
                      <a:endParaRPr lang="en-US" sz="1600" dirty="0"/>
                    </a:p>
                  </a:txBody>
                  <a:tcPr/>
                </a:tc>
                <a:tc>
                  <a:txBody>
                    <a:bodyPr/>
                    <a:lstStyle/>
                    <a:p>
                      <a:r>
                        <a:rPr lang="en-US" sz="1600" dirty="0" smtClean="0"/>
                        <a:t>Low </a:t>
                      </a:r>
                      <a:r>
                        <a:rPr lang="en-US" sz="1600" baseline="0" dirty="0" smtClean="0"/>
                        <a:t>workload testing / Image builds / installs</a:t>
                      </a:r>
                      <a:endParaRPr lang="en-US" sz="1600" dirty="0"/>
                    </a:p>
                  </a:txBody>
                  <a:tcPr/>
                </a:tc>
              </a:tr>
              <a:tr h="365372">
                <a:tc>
                  <a:txBody>
                    <a:bodyPr/>
                    <a:lstStyle/>
                    <a:p>
                      <a:endParaRPr lang="en-US" sz="1600"/>
                    </a:p>
                  </a:txBody>
                  <a:tcPr/>
                </a:tc>
                <a:tc>
                  <a:txBody>
                    <a:bodyPr/>
                    <a:lstStyle/>
                    <a:p>
                      <a:r>
                        <a:rPr lang="en-US" sz="1600" dirty="0" smtClean="0"/>
                        <a:t>AMD (Gen 2)</a:t>
                      </a:r>
                      <a:endParaRPr lang="en-US" sz="1600" dirty="0"/>
                    </a:p>
                  </a:txBody>
                  <a:tcPr/>
                </a:tc>
                <a:tc>
                  <a:txBody>
                    <a:bodyPr/>
                    <a:lstStyle/>
                    <a:p>
                      <a:r>
                        <a:rPr lang="en-US" sz="1600" dirty="0" smtClean="0"/>
                        <a:t>VMStandardE2.1~2.8</a:t>
                      </a:r>
                      <a:endParaRPr lang="en-US" sz="1600" dirty="0"/>
                    </a:p>
                  </a:txBody>
                  <a:tcPr/>
                </a:tc>
                <a:tc>
                  <a:txBody>
                    <a:bodyPr/>
                    <a:lstStyle/>
                    <a:p>
                      <a:r>
                        <a:rPr lang="en-US" sz="1600" dirty="0" smtClean="0"/>
                        <a:t>Prototype workload</a:t>
                      </a:r>
                      <a:r>
                        <a:rPr lang="en-US" sz="1600" baseline="0" dirty="0" smtClean="0"/>
                        <a:t> testing </a:t>
                      </a:r>
                      <a:endParaRPr lang="en-US" sz="1600" dirty="0"/>
                    </a:p>
                  </a:txBody>
                  <a:tcPr/>
                </a:tc>
              </a:tr>
              <a:tr h="365372">
                <a:tc>
                  <a:txBody>
                    <a:bodyPr/>
                    <a:lstStyle/>
                    <a:p>
                      <a:endParaRPr lang="en-US" sz="1600"/>
                    </a:p>
                  </a:txBody>
                  <a:tcPr/>
                </a:tc>
                <a:tc>
                  <a:txBody>
                    <a:bodyPr/>
                    <a:lstStyle/>
                    <a:p>
                      <a:r>
                        <a:rPr lang="en-US" sz="1600" dirty="0" err="1" smtClean="0"/>
                        <a:t>DenseIO</a:t>
                      </a:r>
                      <a:endParaRPr lang="en-US" sz="1600" dirty="0"/>
                    </a:p>
                  </a:txBody>
                  <a:tcPr/>
                </a:tc>
                <a:tc>
                  <a:txBody>
                    <a:bodyPr/>
                    <a:lstStyle/>
                    <a:p>
                      <a:r>
                        <a:rPr lang="en-US" sz="1600" dirty="0" smtClean="0"/>
                        <a:t>VMDenseIO2.x (</a:t>
                      </a:r>
                      <a:r>
                        <a:rPr lang="en-US" sz="1600" dirty="0" err="1" smtClean="0"/>
                        <a:t>NVMe</a:t>
                      </a:r>
                      <a:r>
                        <a:rPr lang="en-US" sz="1600" dirty="0" smtClean="0"/>
                        <a:t>)</a:t>
                      </a:r>
                      <a:endParaRPr lang="en-US" sz="1600" dirty="0"/>
                    </a:p>
                  </a:txBody>
                  <a:tcPr/>
                </a:tc>
                <a:tc>
                  <a:txBody>
                    <a:bodyPr/>
                    <a:lstStyle/>
                    <a:p>
                      <a:r>
                        <a:rPr lang="en-US" sz="1600" dirty="0" smtClean="0"/>
                        <a:t>Heavy IO workload testing</a:t>
                      </a:r>
                      <a:endParaRPr lang="en-US" sz="1600" dirty="0"/>
                    </a:p>
                  </a:txBody>
                  <a:tcPr/>
                </a:tc>
              </a:tr>
              <a:tr h="365372">
                <a:tc>
                  <a:txBody>
                    <a:bodyPr/>
                    <a:lstStyle/>
                    <a:p>
                      <a:endParaRPr lang="en-US" sz="1600"/>
                    </a:p>
                  </a:txBody>
                  <a:tcPr/>
                </a:tc>
                <a:tc>
                  <a:txBody>
                    <a:bodyPr/>
                    <a:lstStyle/>
                    <a:p>
                      <a:r>
                        <a:rPr lang="en-US" sz="1600" dirty="0" smtClean="0"/>
                        <a:t>GPU (P100)</a:t>
                      </a:r>
                      <a:endParaRPr lang="en-US" sz="1600" dirty="0"/>
                    </a:p>
                  </a:txBody>
                  <a:tcPr/>
                </a:tc>
                <a:tc>
                  <a:txBody>
                    <a:bodyPr/>
                    <a:lstStyle/>
                    <a:p>
                      <a:r>
                        <a:rPr lang="en-US" sz="1600" dirty="0" smtClean="0"/>
                        <a:t>VM.GPU2.1</a:t>
                      </a:r>
                      <a:endParaRPr lang="en-US" sz="1600" dirty="0"/>
                    </a:p>
                  </a:txBody>
                  <a:tcPr/>
                </a:tc>
                <a:tc>
                  <a:txBody>
                    <a:bodyPr/>
                    <a:lstStyle/>
                    <a:p>
                      <a:r>
                        <a:rPr lang="en-US" sz="1600" dirty="0" smtClean="0"/>
                        <a:t>AI / ML or other GPU</a:t>
                      </a:r>
                      <a:r>
                        <a:rPr lang="en-US" sz="1600" baseline="0" dirty="0" smtClean="0"/>
                        <a:t> prototype testing</a:t>
                      </a:r>
                      <a:endParaRPr lang="en-US" sz="1600" dirty="0"/>
                    </a:p>
                  </a:txBody>
                  <a:tcPr/>
                </a:tc>
              </a:tr>
              <a:tr h="365372">
                <a:tc>
                  <a:txBody>
                    <a:bodyPr/>
                    <a:lstStyle/>
                    <a:p>
                      <a:endParaRPr lang="en-US" sz="1600"/>
                    </a:p>
                  </a:txBody>
                  <a:tcPr/>
                </a:tc>
                <a:tc>
                  <a:txBody>
                    <a:bodyPr/>
                    <a:lstStyle/>
                    <a:p>
                      <a:r>
                        <a:rPr lang="en-US" sz="1600" dirty="0" smtClean="0"/>
                        <a:t>GPU (V100)</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VM.GPU3.1~3.4</a:t>
                      </a:r>
                    </a:p>
                  </a:txBody>
                  <a:tcPr/>
                </a:tc>
                <a:tc>
                  <a:txBody>
                    <a:bodyPr/>
                    <a:lstStyle/>
                    <a:p>
                      <a:r>
                        <a:rPr lang="en-US" sz="1600" dirty="0" smtClean="0"/>
                        <a:t>Tensor</a:t>
                      </a:r>
                      <a:r>
                        <a:rPr lang="en-US" sz="1600" baseline="0" dirty="0" smtClean="0"/>
                        <a:t> core AI / DL workloads</a:t>
                      </a:r>
                      <a:endParaRPr lang="en-US" sz="1600" dirty="0"/>
                    </a:p>
                  </a:txBody>
                  <a:tcPr/>
                </a:tc>
              </a:tr>
              <a:tr h="360366">
                <a:tc>
                  <a:txBody>
                    <a:bodyPr/>
                    <a:lstStyle/>
                    <a:p>
                      <a:endParaRPr lang="en-US" sz="1600" dirty="0"/>
                    </a:p>
                  </a:txBody>
                  <a:tcPr/>
                </a:tc>
                <a:tc>
                  <a:txBody>
                    <a:bodyPr/>
                    <a:lstStyle/>
                    <a:p>
                      <a:r>
                        <a:rPr lang="en-US" sz="1600" dirty="0" smtClean="0"/>
                        <a:t>Intel</a:t>
                      </a:r>
                      <a:r>
                        <a:rPr lang="en-US" sz="1600" baseline="0" dirty="0" smtClean="0"/>
                        <a:t> </a:t>
                      </a:r>
                      <a:r>
                        <a:rPr lang="en-US" sz="1600" baseline="0" dirty="0" err="1" smtClean="0"/>
                        <a:t>Skylake</a:t>
                      </a:r>
                      <a:r>
                        <a:rPr lang="en-US" sz="1600" baseline="0" dirty="0" smtClean="0"/>
                        <a:t> (Fixed)</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VM.Standard2.1~2.24</a:t>
                      </a:r>
                    </a:p>
                  </a:txBody>
                  <a:tcPr/>
                </a:tc>
                <a:tc>
                  <a:txBody>
                    <a:bodyPr/>
                    <a:lstStyle/>
                    <a:p>
                      <a:r>
                        <a:rPr lang="en-US" sz="1600" dirty="0" smtClean="0"/>
                        <a:t>Workloads to save on credits</a:t>
                      </a:r>
                      <a:endParaRPr lang="en-US" sz="1600" dirty="0"/>
                    </a:p>
                  </a:txBody>
                  <a:tcPr/>
                </a:tc>
              </a:tr>
              <a:tr h="360366">
                <a:tc>
                  <a:txBody>
                    <a:bodyPr/>
                    <a:lstStyle/>
                    <a:p>
                      <a:endParaRPr lang="en-US" sz="1600"/>
                    </a:p>
                  </a:txBody>
                  <a:tcPr/>
                </a:tc>
                <a:tc>
                  <a:txBody>
                    <a:bodyPr/>
                    <a:lstStyle/>
                    <a:p>
                      <a:r>
                        <a:rPr lang="en-US" sz="1600" dirty="0" smtClean="0"/>
                        <a:t>AMD Rome (Flex)</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VM.StandardE3.Flex</a:t>
                      </a:r>
                    </a:p>
                  </a:txBody>
                  <a:tcPr/>
                </a:tc>
                <a:tc>
                  <a:txBody>
                    <a:bodyPr/>
                    <a:lstStyle/>
                    <a:p>
                      <a:r>
                        <a:rPr lang="en-US" sz="1600" dirty="0" smtClean="0"/>
                        <a:t>Benchmarking</a:t>
                      </a:r>
                      <a:r>
                        <a:rPr lang="en-US" sz="1600" baseline="0" dirty="0" smtClean="0"/>
                        <a:t> / price-performance</a:t>
                      </a:r>
                      <a:endParaRPr lang="en-US" sz="1600" dirty="0"/>
                    </a:p>
                  </a:txBody>
                  <a:tcPr/>
                </a:tc>
              </a:tr>
              <a:tr h="360366">
                <a:tc>
                  <a:txBody>
                    <a:bodyPr/>
                    <a:lstStyle/>
                    <a:p>
                      <a:r>
                        <a:rPr lang="en-US" sz="1600" dirty="0" smtClean="0"/>
                        <a:t>Bare metal</a:t>
                      </a:r>
                      <a:endParaRPr lang="en-US" sz="1600" dirty="0"/>
                    </a:p>
                  </a:txBody>
                  <a:tcPr/>
                </a:tc>
                <a:tc>
                  <a:txBody>
                    <a:bodyPr/>
                    <a:lstStyle/>
                    <a:p>
                      <a:r>
                        <a:rPr lang="en-US" sz="1600" dirty="0" smtClean="0"/>
                        <a:t>HPC</a:t>
                      </a:r>
                      <a:endParaRPr lang="en-US" sz="1600" dirty="0"/>
                    </a:p>
                  </a:txBody>
                  <a:tcPr/>
                </a:tc>
                <a:tc>
                  <a:txBody>
                    <a:bodyPr/>
                    <a:lstStyle/>
                    <a:p>
                      <a:r>
                        <a:rPr lang="en-US" sz="1600" dirty="0" smtClean="0"/>
                        <a:t>BM.HPC2.36 (</a:t>
                      </a:r>
                      <a:r>
                        <a:rPr lang="en-US" sz="1600" dirty="0" err="1" smtClean="0"/>
                        <a:t>NVMe</a:t>
                      </a:r>
                      <a:r>
                        <a:rPr lang="en-US" sz="1600" dirty="0" smtClean="0"/>
                        <a:t>)</a:t>
                      </a:r>
                      <a:endParaRPr lang="en-US" sz="1600" dirty="0"/>
                    </a:p>
                  </a:txBody>
                  <a:tcPr/>
                </a:tc>
                <a:tc>
                  <a:txBody>
                    <a:bodyPr/>
                    <a:lstStyle/>
                    <a:p>
                      <a:r>
                        <a:rPr lang="en-US" sz="1600" dirty="0" err="1" smtClean="0"/>
                        <a:t>CPU+</a:t>
                      </a:r>
                      <a:r>
                        <a:rPr lang="en-US" sz="1600" baseline="0" dirty="0" err="1" smtClean="0"/>
                        <a:t>high</a:t>
                      </a:r>
                      <a:r>
                        <a:rPr lang="en-US" sz="1600" baseline="0" dirty="0" smtClean="0"/>
                        <a:t> throughput </a:t>
                      </a:r>
                      <a:r>
                        <a:rPr lang="en-US" sz="1600" baseline="0" smtClean="0"/>
                        <a:t>for HPC </a:t>
                      </a:r>
                      <a:r>
                        <a:rPr lang="en-US" sz="1600" baseline="0" dirty="0" smtClean="0"/>
                        <a:t>workloads</a:t>
                      </a:r>
                      <a:endParaRPr lang="en-US" sz="1600" dirty="0"/>
                    </a:p>
                  </a:txBody>
                  <a:tcPr/>
                </a:tc>
              </a:tr>
              <a:tr h="360366">
                <a:tc>
                  <a:txBody>
                    <a:bodyPr/>
                    <a:lstStyle/>
                    <a:p>
                      <a:endParaRPr lang="en-US" sz="1600"/>
                    </a:p>
                  </a:txBody>
                  <a:tcPr/>
                </a:tc>
                <a:tc>
                  <a:txBody>
                    <a:bodyPr/>
                    <a:lstStyle/>
                    <a:p>
                      <a:r>
                        <a:rPr lang="en-US" sz="1600" dirty="0" smtClean="0"/>
                        <a:t>AMD (Gen 3)</a:t>
                      </a:r>
                      <a:endParaRPr lang="en-US" sz="1600" dirty="0"/>
                    </a:p>
                  </a:txBody>
                  <a:tcPr/>
                </a:tc>
                <a:tc>
                  <a:txBody>
                    <a:bodyPr/>
                    <a:lstStyle/>
                    <a:p>
                      <a:r>
                        <a:rPr lang="en-US" sz="1600" dirty="0" smtClean="0"/>
                        <a:t>BM.StandardE3.128</a:t>
                      </a:r>
                      <a:endParaRPr lang="en-US" sz="1600" dirty="0"/>
                    </a:p>
                  </a:txBody>
                  <a:tcPr/>
                </a:tc>
                <a:tc>
                  <a:txBody>
                    <a:bodyPr/>
                    <a:lstStyle/>
                    <a:p>
                      <a:r>
                        <a:rPr lang="en-US" sz="1600" dirty="0" smtClean="0"/>
                        <a:t>High CPU/throughput</a:t>
                      </a:r>
                      <a:r>
                        <a:rPr lang="en-US" sz="1600" baseline="0" dirty="0" smtClean="0"/>
                        <a:t> workloads</a:t>
                      </a:r>
                      <a:endParaRPr lang="en-US" sz="1600" dirty="0"/>
                    </a:p>
                  </a:txBody>
                  <a:tcPr/>
                </a:tc>
              </a:tr>
              <a:tr h="341161">
                <a:tc>
                  <a:txBody>
                    <a:bodyPr/>
                    <a:lstStyle/>
                    <a:p>
                      <a:endParaRPr lang="en-US" sz="1600" dirty="0"/>
                    </a:p>
                  </a:txBody>
                  <a:tcPr/>
                </a:tc>
                <a:tc>
                  <a:txBody>
                    <a:bodyPr/>
                    <a:lstStyle/>
                    <a:p>
                      <a:r>
                        <a:rPr lang="en-US" sz="1600" dirty="0" smtClean="0"/>
                        <a:t>Standard</a:t>
                      </a:r>
                      <a:endParaRPr lang="en-US" sz="1600" dirty="0"/>
                    </a:p>
                  </a:txBody>
                  <a:tcPr/>
                </a:tc>
                <a:tc>
                  <a:txBody>
                    <a:bodyPr/>
                    <a:lstStyle/>
                    <a:p>
                      <a:r>
                        <a:rPr lang="en-US" sz="1600" dirty="0" smtClean="0"/>
                        <a:t>BM.Standard1.36/B1.44</a:t>
                      </a:r>
                      <a:endParaRPr lang="en-US" sz="1600" dirty="0"/>
                    </a:p>
                  </a:txBody>
                  <a:tcPr/>
                </a:tc>
                <a:tc>
                  <a:txBody>
                    <a:bodyPr/>
                    <a:lstStyle/>
                    <a:p>
                      <a:r>
                        <a:rPr lang="en-US" sz="1600" dirty="0" smtClean="0"/>
                        <a:t>Low</a:t>
                      </a:r>
                      <a:r>
                        <a:rPr lang="en-US" sz="1600" baseline="0" dirty="0" smtClean="0"/>
                        <a:t> CPU/RAM utilization at lowest BM cost</a:t>
                      </a:r>
                      <a:endParaRPr lang="en-US" sz="1600" dirty="0"/>
                    </a:p>
                  </a:txBody>
                  <a:tcPr/>
                </a:tc>
              </a:tr>
              <a:tr h="341161">
                <a:tc>
                  <a:txBody>
                    <a:bodyPr/>
                    <a:lstStyle/>
                    <a:p>
                      <a:endParaRPr lang="en-US" sz="1600" dirty="0"/>
                    </a:p>
                  </a:txBody>
                  <a:tcPr/>
                </a:tc>
                <a:tc>
                  <a:txBody>
                    <a:bodyPr/>
                    <a:lstStyle/>
                    <a:p>
                      <a:r>
                        <a:rPr lang="en-US" sz="1600" dirty="0" smtClean="0"/>
                        <a:t>AMD (Gen</a:t>
                      </a:r>
                      <a:r>
                        <a:rPr lang="en-US" sz="1600" baseline="0" dirty="0" smtClean="0"/>
                        <a:t> 2)</a:t>
                      </a:r>
                      <a:endParaRPr lang="en-US" sz="1600" dirty="0"/>
                    </a:p>
                  </a:txBody>
                  <a:tcPr/>
                </a:tc>
                <a:tc>
                  <a:txBody>
                    <a:bodyPr/>
                    <a:lstStyle/>
                    <a:p>
                      <a:r>
                        <a:rPr lang="en-US" sz="1600" dirty="0" smtClean="0"/>
                        <a:t>BM.StandardE2.52</a:t>
                      </a:r>
                      <a:endParaRPr lang="en-US" sz="1600" dirty="0"/>
                    </a:p>
                  </a:txBody>
                  <a:tcPr/>
                </a:tc>
                <a:tc>
                  <a:txBody>
                    <a:bodyPr/>
                    <a:lstStyle/>
                    <a:p>
                      <a:r>
                        <a:rPr lang="en-US" sz="1600" dirty="0" smtClean="0"/>
                        <a:t>Best</a:t>
                      </a:r>
                      <a:r>
                        <a:rPr lang="en-US" sz="1600" baseline="0" dirty="0" smtClean="0"/>
                        <a:t> price-performance for BM workloads</a:t>
                      </a:r>
                      <a:endParaRPr lang="en-US" sz="1600" dirty="0"/>
                    </a:p>
                  </a:txBody>
                  <a:tcPr/>
                </a:tc>
              </a:tr>
              <a:tr h="341161">
                <a:tc>
                  <a:txBody>
                    <a:bodyPr/>
                    <a:lstStyle/>
                    <a:p>
                      <a:endParaRPr lang="en-US" sz="1600" dirty="0"/>
                    </a:p>
                  </a:txBody>
                  <a:tcPr/>
                </a:tc>
                <a:tc>
                  <a:txBody>
                    <a:bodyPr/>
                    <a:lstStyle/>
                    <a:p>
                      <a:r>
                        <a:rPr lang="en-US" sz="1600" dirty="0" smtClean="0"/>
                        <a:t>AMD (Gen 3)</a:t>
                      </a:r>
                      <a:endParaRPr lang="en-US" sz="1600" dirty="0"/>
                    </a:p>
                  </a:txBody>
                  <a:tcPr/>
                </a:tc>
                <a:tc>
                  <a:txBody>
                    <a:bodyPr/>
                    <a:lstStyle/>
                    <a:p>
                      <a:r>
                        <a:rPr lang="en-US" sz="1600" dirty="0" smtClean="0"/>
                        <a:t>BM.StandardE2.64</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Best</a:t>
                      </a:r>
                      <a:r>
                        <a:rPr lang="en-US" sz="1600" baseline="0" dirty="0" smtClean="0"/>
                        <a:t> Gen3 price-performance for BM workloads</a:t>
                      </a:r>
                      <a:endParaRPr lang="en-US" sz="1600" dirty="0" smtClean="0"/>
                    </a:p>
                  </a:txBody>
                  <a:tcPr/>
                </a:tc>
              </a:tr>
              <a:tr h="341161">
                <a:tc>
                  <a:txBody>
                    <a:bodyPr/>
                    <a:lstStyle/>
                    <a:p>
                      <a:endParaRPr lang="en-US" sz="1600" dirty="0"/>
                    </a:p>
                  </a:txBody>
                  <a:tcPr/>
                </a:tc>
                <a:tc>
                  <a:txBody>
                    <a:bodyPr/>
                    <a:lstStyle/>
                    <a:p>
                      <a:r>
                        <a:rPr lang="en-US" sz="1600" dirty="0" err="1" smtClean="0"/>
                        <a:t>DenseIO</a:t>
                      </a:r>
                      <a:endParaRPr lang="en-US" sz="1600" dirty="0"/>
                    </a:p>
                  </a:txBody>
                  <a:tcPr/>
                </a:tc>
                <a:tc>
                  <a:txBody>
                    <a:bodyPr/>
                    <a:lstStyle/>
                    <a:p>
                      <a:r>
                        <a:rPr lang="en-US" sz="1600" dirty="0" smtClean="0"/>
                        <a:t>BM.DenseIO2.52 (</a:t>
                      </a:r>
                      <a:r>
                        <a:rPr lang="en-US" sz="1600" dirty="0" err="1" smtClean="0"/>
                        <a:t>NVMe</a:t>
                      </a:r>
                      <a:r>
                        <a:rPr lang="en-US" sz="1600" dirty="0" smtClean="0"/>
                        <a:t>)</a:t>
                      </a:r>
                      <a:endParaRPr lang="en-US" sz="1600" dirty="0"/>
                    </a:p>
                  </a:txBody>
                  <a:tcPr/>
                </a:tc>
                <a:tc>
                  <a:txBody>
                    <a:bodyPr/>
                    <a:lstStyle/>
                    <a:p>
                      <a:r>
                        <a:rPr lang="en-US" sz="1600" dirty="0" smtClean="0"/>
                        <a:t>Best price performance</a:t>
                      </a:r>
                      <a:r>
                        <a:rPr lang="en-US" sz="1600" baseline="0" dirty="0" smtClean="0"/>
                        <a:t> for IO intensive workloads</a:t>
                      </a:r>
                      <a:endParaRPr lang="en-US" sz="1600" dirty="0"/>
                    </a:p>
                  </a:txBody>
                  <a:tcPr/>
                </a:tc>
              </a:tr>
              <a:tr h="341161">
                <a:tc>
                  <a:txBody>
                    <a:bodyPr/>
                    <a:lstStyle/>
                    <a:p>
                      <a:endParaRPr lang="en-US" sz="1600" dirty="0"/>
                    </a:p>
                  </a:txBody>
                  <a:tcPr/>
                </a:tc>
                <a:tc>
                  <a:txBody>
                    <a:bodyPr/>
                    <a:lstStyle/>
                    <a:p>
                      <a:r>
                        <a:rPr lang="en-US" sz="1600" dirty="0" smtClean="0"/>
                        <a:t>GPU (P100)</a:t>
                      </a:r>
                      <a:endParaRPr lang="en-US" sz="1600" dirty="0"/>
                    </a:p>
                  </a:txBody>
                  <a:tcPr/>
                </a:tc>
                <a:tc>
                  <a:txBody>
                    <a:bodyPr/>
                    <a:lstStyle/>
                    <a:p>
                      <a:r>
                        <a:rPr lang="en-US" sz="1600" dirty="0" smtClean="0"/>
                        <a:t>BM.GPU2.2</a:t>
                      </a:r>
                      <a:endParaRPr lang="en-US" sz="1600" dirty="0"/>
                    </a:p>
                  </a:txBody>
                  <a:tcPr/>
                </a:tc>
                <a:tc>
                  <a:txBody>
                    <a:bodyPr/>
                    <a:lstStyle/>
                    <a:p>
                      <a:r>
                        <a:rPr lang="en-US" sz="1600" dirty="0" smtClean="0"/>
                        <a:t>Benchmarking</a:t>
                      </a:r>
                      <a:r>
                        <a:rPr lang="en-US" sz="1600" baseline="0" dirty="0" smtClean="0"/>
                        <a:t> pascal based GPU workloads</a:t>
                      </a:r>
                      <a:endParaRPr lang="en-US" sz="1600" dirty="0"/>
                    </a:p>
                  </a:txBody>
                  <a:tcPr/>
                </a:tc>
              </a:tr>
              <a:tr h="341161">
                <a:tc>
                  <a:txBody>
                    <a:bodyPr/>
                    <a:lstStyle/>
                    <a:p>
                      <a:endParaRPr lang="en-US" sz="1600" dirty="0"/>
                    </a:p>
                  </a:txBody>
                  <a:tcPr/>
                </a:tc>
                <a:tc>
                  <a:txBody>
                    <a:bodyPr/>
                    <a:lstStyle/>
                    <a:p>
                      <a:r>
                        <a:rPr lang="en-US" sz="1600" dirty="0" smtClean="0"/>
                        <a:t>GPU (V100)</a:t>
                      </a:r>
                      <a:endParaRPr lang="en-US" sz="1600" dirty="0"/>
                    </a:p>
                  </a:txBody>
                  <a:tcPr/>
                </a:tc>
                <a:tc>
                  <a:txBody>
                    <a:bodyPr/>
                    <a:lstStyle/>
                    <a:p>
                      <a:r>
                        <a:rPr lang="en-US" sz="1600" dirty="0" smtClean="0"/>
                        <a:t>BM.GPU3.8</a:t>
                      </a:r>
                      <a:endParaRPr lang="en-US" sz="1600" dirty="0"/>
                    </a:p>
                  </a:txBody>
                  <a:tcPr/>
                </a:tc>
                <a:tc>
                  <a:txBody>
                    <a:bodyPr/>
                    <a:lstStyle/>
                    <a:p>
                      <a:r>
                        <a:rPr lang="en-US" sz="1600" dirty="0" smtClean="0"/>
                        <a:t>Best price performant for large GPU</a:t>
                      </a:r>
                      <a:r>
                        <a:rPr lang="en-US" sz="1600" baseline="0" dirty="0" smtClean="0"/>
                        <a:t> workloads </a:t>
                      </a:r>
                      <a:endParaRPr lang="en-US" sz="1600" dirty="0"/>
                    </a:p>
                  </a:txBody>
                  <a:tcPr/>
                </a:tc>
              </a:tr>
              <a:tr h="341161">
                <a:tc>
                  <a:txBody>
                    <a:bodyPr/>
                    <a:lstStyle/>
                    <a:p>
                      <a:endParaRPr lang="en-US" sz="1600" dirty="0"/>
                    </a:p>
                  </a:txBody>
                  <a:tcPr/>
                </a:tc>
                <a:tc>
                  <a:txBody>
                    <a:bodyPr/>
                    <a:lstStyle/>
                    <a:p>
                      <a:r>
                        <a:rPr lang="en-US" sz="1600" dirty="0" smtClean="0"/>
                        <a:t>GPU (A100)</a:t>
                      </a:r>
                      <a:endParaRPr lang="en-US" sz="1600" dirty="0"/>
                    </a:p>
                  </a:txBody>
                  <a:tcPr/>
                </a:tc>
                <a:tc>
                  <a:txBody>
                    <a:bodyPr/>
                    <a:lstStyle/>
                    <a:p>
                      <a:r>
                        <a:rPr lang="en-US" sz="1600" dirty="0" smtClean="0"/>
                        <a:t>BM.GPU4.8</a:t>
                      </a:r>
                      <a:endParaRPr lang="en-US" sz="1600" dirty="0"/>
                    </a:p>
                  </a:txBody>
                  <a:tcPr/>
                </a:tc>
                <a:tc>
                  <a:txBody>
                    <a:bodyPr/>
                    <a:lstStyle/>
                    <a:p>
                      <a:r>
                        <a:rPr lang="en-US" sz="1600" dirty="0" smtClean="0"/>
                        <a:t>Fastest</a:t>
                      </a:r>
                      <a:r>
                        <a:rPr lang="en-US" sz="1600" baseline="0" dirty="0" smtClean="0"/>
                        <a:t> GPU – large DL applications (pre-GA)</a:t>
                      </a:r>
                      <a:endParaRPr lang="en-US" sz="1600" dirty="0"/>
                    </a:p>
                  </a:txBody>
                  <a:tcPr/>
                </a:tc>
              </a:tr>
            </a:tbl>
          </a:graphicData>
        </a:graphic>
      </p:graphicFrame>
    </p:spTree>
    <p:extLst>
      <p:ext uri="{BB962C8B-B14F-4D97-AF65-F5344CB8AC3E}">
        <p14:creationId xmlns:p14="http://schemas.microsoft.com/office/powerpoint/2010/main" val="495206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B7098F0-6935-B247-92F1-05653C13B445}"/>
              </a:ext>
            </a:extLst>
          </p:cNvPr>
          <p:cNvSpPr>
            <a:spLocks noGrp="1"/>
          </p:cNvSpPr>
          <p:nvPr>
            <p:ph type="ftr" sz="quarter" idx="3"/>
          </p:nvPr>
        </p:nvSpPr>
        <p:spPr/>
        <p:txBody>
          <a:bodyPr/>
          <a:lstStyle/>
          <a:p>
            <a:r>
              <a:rPr lang="en-US" dirty="0"/>
              <a:t>Copyright © 2020 Oracle and/or its affiliates. Oracle Confidential - Restricted.</a:t>
            </a:r>
          </a:p>
        </p:txBody>
      </p:sp>
      <p:sp>
        <p:nvSpPr>
          <p:cNvPr id="3" name="Slide Number Placeholder 2">
            <a:extLst>
              <a:ext uri="{FF2B5EF4-FFF2-40B4-BE49-F238E27FC236}">
                <a16:creationId xmlns:a16="http://schemas.microsoft.com/office/drawing/2014/main" xmlns="" id="{A85048A9-3D14-B945-BA11-ED741A6748C3}"/>
              </a:ext>
            </a:extLst>
          </p:cNvPr>
          <p:cNvSpPr>
            <a:spLocks noGrp="1"/>
          </p:cNvSpPr>
          <p:nvPr>
            <p:ph type="sldNum" sz="quarter" idx="4"/>
          </p:nvPr>
        </p:nvSpPr>
        <p:spPr/>
        <p:txBody>
          <a:bodyPr/>
          <a:lstStyle/>
          <a:p>
            <a:fld id="{345D60D9-5372-5F40-9443-0F9AE5BDC3C8}" type="slidenum">
              <a:rPr lang="en-US" smtClean="0"/>
              <a:pPr/>
              <a:t>11</a:t>
            </a:fld>
            <a:endParaRPr lang="en-US" dirty="0"/>
          </a:p>
        </p:txBody>
      </p:sp>
      <p:pic>
        <p:nvPicPr>
          <p:cNvPr id="5" name="Picture 4"/>
          <p:cNvPicPr>
            <a:picLocks noChangeAspect="1"/>
          </p:cNvPicPr>
          <p:nvPr/>
        </p:nvPicPr>
        <p:blipFill>
          <a:blip r:embed="rId3"/>
          <a:stretch>
            <a:fillRect/>
          </a:stretch>
        </p:blipFill>
        <p:spPr>
          <a:xfrm>
            <a:off x="2631482" y="371840"/>
            <a:ext cx="8424445" cy="6441152"/>
          </a:xfrm>
          <a:prstGeom prst="rect">
            <a:avLst/>
          </a:prstGeom>
          <a:ln>
            <a:solidFill>
              <a:schemeClr val="accent1"/>
            </a:solidFill>
          </a:ln>
        </p:spPr>
      </p:pic>
    </p:spTree>
    <p:extLst>
      <p:ext uri="{BB962C8B-B14F-4D97-AF65-F5344CB8AC3E}">
        <p14:creationId xmlns:p14="http://schemas.microsoft.com/office/powerpoint/2010/main" val="207578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B7098F0-6935-B247-92F1-05653C13B445}"/>
              </a:ext>
            </a:extLst>
          </p:cNvPr>
          <p:cNvSpPr>
            <a:spLocks noGrp="1"/>
          </p:cNvSpPr>
          <p:nvPr>
            <p:ph type="ftr" sz="quarter" idx="3"/>
          </p:nvPr>
        </p:nvSpPr>
        <p:spPr/>
        <p:txBody>
          <a:bodyPr/>
          <a:lstStyle/>
          <a:p>
            <a:r>
              <a:rPr lang="en-US" dirty="0"/>
              <a:t>Copyright © 2020 Oracle and/or its affiliates. Oracle Confidential - Restricted.</a:t>
            </a:r>
          </a:p>
        </p:txBody>
      </p:sp>
      <p:sp>
        <p:nvSpPr>
          <p:cNvPr id="3" name="Slide Number Placeholder 2">
            <a:extLst>
              <a:ext uri="{FF2B5EF4-FFF2-40B4-BE49-F238E27FC236}">
                <a16:creationId xmlns:a16="http://schemas.microsoft.com/office/drawing/2014/main" xmlns="" id="{A85048A9-3D14-B945-BA11-ED741A6748C3}"/>
              </a:ext>
            </a:extLst>
          </p:cNvPr>
          <p:cNvSpPr>
            <a:spLocks noGrp="1"/>
          </p:cNvSpPr>
          <p:nvPr>
            <p:ph type="sldNum" sz="quarter" idx="4"/>
          </p:nvPr>
        </p:nvSpPr>
        <p:spPr/>
        <p:txBody>
          <a:bodyPr/>
          <a:lstStyle/>
          <a:p>
            <a:fld id="{345D60D9-5372-5F40-9443-0F9AE5BDC3C8}" type="slidenum">
              <a:rPr lang="en-US" smtClean="0"/>
              <a:pPr/>
              <a:t>12</a:t>
            </a:fld>
            <a:endParaRPr lang="en-US" dirty="0"/>
          </a:p>
        </p:txBody>
      </p:sp>
      <p:pic>
        <p:nvPicPr>
          <p:cNvPr id="14" name="Picture 13"/>
          <p:cNvPicPr>
            <a:picLocks noChangeAspect="1"/>
          </p:cNvPicPr>
          <p:nvPr/>
        </p:nvPicPr>
        <p:blipFill>
          <a:blip r:embed="rId3"/>
          <a:stretch>
            <a:fillRect/>
          </a:stretch>
        </p:blipFill>
        <p:spPr>
          <a:xfrm>
            <a:off x="1114404" y="683491"/>
            <a:ext cx="10072125" cy="5551053"/>
          </a:xfrm>
          <a:prstGeom prst="rect">
            <a:avLst/>
          </a:prstGeom>
        </p:spPr>
      </p:pic>
    </p:spTree>
    <p:extLst>
      <p:ext uri="{BB962C8B-B14F-4D97-AF65-F5344CB8AC3E}">
        <p14:creationId xmlns:p14="http://schemas.microsoft.com/office/powerpoint/2010/main" val="822519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B7098F0-6935-B247-92F1-05653C13B445}"/>
              </a:ext>
            </a:extLst>
          </p:cNvPr>
          <p:cNvSpPr>
            <a:spLocks noGrp="1"/>
          </p:cNvSpPr>
          <p:nvPr>
            <p:ph type="ftr" sz="quarter" idx="3"/>
          </p:nvPr>
        </p:nvSpPr>
        <p:spPr/>
        <p:txBody>
          <a:bodyPr/>
          <a:lstStyle/>
          <a:p>
            <a:r>
              <a:rPr lang="en-US" dirty="0"/>
              <a:t>Copyright © 2020 Oracle and/or its affiliates. Oracle Confidential - Restricted.</a:t>
            </a:r>
          </a:p>
        </p:txBody>
      </p:sp>
      <p:sp>
        <p:nvSpPr>
          <p:cNvPr id="3" name="Slide Number Placeholder 2">
            <a:extLst>
              <a:ext uri="{FF2B5EF4-FFF2-40B4-BE49-F238E27FC236}">
                <a16:creationId xmlns:a16="http://schemas.microsoft.com/office/drawing/2014/main" xmlns="" id="{A85048A9-3D14-B945-BA11-ED741A6748C3}"/>
              </a:ext>
            </a:extLst>
          </p:cNvPr>
          <p:cNvSpPr>
            <a:spLocks noGrp="1"/>
          </p:cNvSpPr>
          <p:nvPr>
            <p:ph type="sldNum" sz="quarter" idx="4"/>
          </p:nvPr>
        </p:nvSpPr>
        <p:spPr/>
        <p:txBody>
          <a:bodyPr/>
          <a:lstStyle/>
          <a:p>
            <a:fld id="{345D60D9-5372-5F40-9443-0F9AE5BDC3C8}" type="slidenum">
              <a:rPr lang="en-US" smtClean="0"/>
              <a:pPr/>
              <a:t>13</a:t>
            </a:fld>
            <a:endParaRPr lang="en-US" dirty="0"/>
          </a:p>
        </p:txBody>
      </p:sp>
      <p:sp>
        <p:nvSpPr>
          <p:cNvPr id="4" name="Google Shape;70;p15">
            <a:extLst>
              <a:ext uri="{FF2B5EF4-FFF2-40B4-BE49-F238E27FC236}">
                <a16:creationId xmlns:a16="http://schemas.microsoft.com/office/drawing/2014/main" xmlns="" id="{FEEAA5F5-2114-6D45-8AC4-FFD8C81B74F5}"/>
              </a:ext>
            </a:extLst>
          </p:cNvPr>
          <p:cNvSpPr/>
          <p:nvPr/>
        </p:nvSpPr>
        <p:spPr>
          <a:xfrm>
            <a:off x="288703" y="1180951"/>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On Campus storage</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5" name="Google Shape;72;p15">
            <a:extLst>
              <a:ext uri="{FF2B5EF4-FFF2-40B4-BE49-F238E27FC236}">
                <a16:creationId xmlns:a16="http://schemas.microsoft.com/office/drawing/2014/main" xmlns="" id="{DAB79A68-E13E-7146-ADF2-BC00625FED21}"/>
              </a:ext>
            </a:extLst>
          </p:cNvPr>
          <p:cNvSpPr/>
          <p:nvPr/>
        </p:nvSpPr>
        <p:spPr>
          <a:xfrm>
            <a:off x="2728843" y="1180672"/>
            <a:ext cx="4463265" cy="787897"/>
          </a:xfrm>
          <a:prstGeom prst="rect">
            <a:avLst/>
          </a:prstGeom>
          <a:solidFill>
            <a:srgbClr val="EFEFEF"/>
          </a:solidFill>
          <a:ln>
            <a:solidFill>
              <a:schemeClr val="accent1"/>
            </a:solidFill>
          </a:ln>
        </p:spPr>
        <p:txBody>
          <a:bodyPr spcFirstLastPara="1" wrap="square" lIns="180000" tIns="72000" rIns="180000" bIns="72000" anchor="ctr" anchorCtr="0">
            <a:noAutofit/>
          </a:bodyPr>
          <a:lstStyle/>
          <a:p>
            <a:pPr marR="0" lvl="0" algn="l" defTabSz="914400" rtl="0" eaLnBrk="1" fontAlgn="auto" latinLnBrk="0" hangingPunct="1">
              <a:lnSpc>
                <a:spcPct val="105000"/>
              </a:lnSpc>
              <a:spcBef>
                <a:spcPts val="0"/>
              </a:spcBef>
              <a:spcAft>
                <a:spcPts val="0"/>
              </a:spcAft>
              <a:buClrTx/>
              <a:buSzPts val="900"/>
              <a:tabLst/>
              <a:defRPr/>
            </a:pPr>
            <a:r>
              <a:rPr kumimoji="0" lang="en-US" sz="12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Good for on-campus data processing</a:t>
            </a:r>
            <a:r>
              <a:rPr kumimoji="0" lang="en-US" sz="1200" i="0" u="none" strike="noStrike" kern="1200" cap="none" spc="0" normalizeH="0" noProof="0" dirty="0" smtClean="0">
                <a:ln>
                  <a:noFill/>
                </a:ln>
                <a:solidFill>
                  <a:srgbClr val="312D2A"/>
                </a:solidFill>
                <a:effectLst/>
                <a:uLnTx/>
                <a:uFillTx/>
                <a:latin typeface="Oracle Sans"/>
                <a:ea typeface="Questrial"/>
                <a:cs typeface="Questrial"/>
                <a:sym typeface="Questrial"/>
              </a:rPr>
              <a:t> requirements</a:t>
            </a:r>
          </a:p>
          <a:p>
            <a:pPr marR="0" lvl="0" algn="l" defTabSz="914400" rtl="0" eaLnBrk="1" fontAlgn="auto" latinLnBrk="0" hangingPunct="1">
              <a:lnSpc>
                <a:spcPct val="105000"/>
              </a:lnSpc>
              <a:spcBef>
                <a:spcPts val="0"/>
              </a:spcBef>
              <a:spcAft>
                <a:spcPts val="0"/>
              </a:spcAft>
              <a:buClrTx/>
              <a:buSzPts val="900"/>
              <a:tabLst/>
              <a:defRPr/>
            </a:pPr>
            <a:r>
              <a:rPr lang="en-US" sz="1200" dirty="0" smtClean="0">
                <a:solidFill>
                  <a:srgbClr val="312D2A"/>
                </a:solidFill>
                <a:latin typeface="Oracle Sans"/>
                <a:ea typeface="Questrial"/>
                <a:cs typeface="Questrial"/>
                <a:sym typeface="Questrial"/>
              </a:rPr>
              <a:t>Data could be distributed (laptops) or centralized</a:t>
            </a:r>
          </a:p>
          <a:p>
            <a:pPr marR="0" lvl="0" algn="l" defTabSz="914400" rtl="0" eaLnBrk="1" fontAlgn="auto" latinLnBrk="0" hangingPunct="1">
              <a:lnSpc>
                <a:spcPct val="105000"/>
              </a:lnSpc>
              <a:spcBef>
                <a:spcPts val="0"/>
              </a:spcBef>
              <a:spcAft>
                <a:spcPts val="0"/>
              </a:spcAft>
              <a:buClrTx/>
              <a:buSzPts val="900"/>
              <a:tabLst/>
              <a:defRPr/>
            </a:pPr>
            <a:r>
              <a:rPr kumimoji="0" lang="en-US" sz="1200" i="0" u="none" strike="noStrike" kern="1200" cap="none" spc="0" normalizeH="0" noProof="0" dirty="0" smtClean="0">
                <a:ln>
                  <a:noFill/>
                </a:ln>
                <a:solidFill>
                  <a:srgbClr val="312D2A"/>
                </a:solidFill>
                <a:effectLst/>
                <a:uLnTx/>
                <a:uFillTx/>
                <a:latin typeface="Oracle Sans"/>
                <a:ea typeface="Questrial"/>
                <a:cs typeface="Questrial"/>
                <a:sym typeface="Questrial"/>
              </a:rPr>
              <a:t>Quick data retrieval for on-campus computations</a:t>
            </a:r>
          </a:p>
        </p:txBody>
      </p:sp>
      <p:sp>
        <p:nvSpPr>
          <p:cNvPr id="7" name="Google Shape;70;p15">
            <a:extLst>
              <a:ext uri="{FF2B5EF4-FFF2-40B4-BE49-F238E27FC236}">
                <a16:creationId xmlns:a16="http://schemas.microsoft.com/office/drawing/2014/main" xmlns="" id="{C25D7E0D-F26E-6B47-83DC-E4F7153E0033}"/>
              </a:ext>
            </a:extLst>
          </p:cNvPr>
          <p:cNvSpPr/>
          <p:nvPr/>
        </p:nvSpPr>
        <p:spPr>
          <a:xfrm>
            <a:off x="288703" y="2060248"/>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Object storage archive</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8" name="Google Shape;72;p15">
            <a:extLst>
              <a:ext uri="{FF2B5EF4-FFF2-40B4-BE49-F238E27FC236}">
                <a16:creationId xmlns:a16="http://schemas.microsoft.com/office/drawing/2014/main" xmlns="" id="{4FBCAAD7-81CD-DF4E-A37A-26B5FCCD12D0}"/>
              </a:ext>
            </a:extLst>
          </p:cNvPr>
          <p:cNvSpPr/>
          <p:nvPr/>
        </p:nvSpPr>
        <p:spPr>
          <a:xfrm>
            <a:off x="2720051" y="2060025"/>
            <a:ext cx="4472057" cy="787897"/>
          </a:xfrm>
          <a:prstGeom prst="rect">
            <a:avLst/>
          </a:prstGeom>
          <a:solidFill>
            <a:srgbClr val="EFEFEF"/>
          </a:solidFill>
          <a:ln>
            <a:solidFill>
              <a:schemeClr val="accent1"/>
            </a:solidFill>
          </a:ln>
        </p:spPr>
        <p:txBody>
          <a:bodyPr spcFirstLastPara="1" wrap="square" lIns="180000" tIns="72000" rIns="180000" bIns="72000" anchor="ctr" anchorCtr="0">
            <a:noAutofit/>
          </a:bodyPr>
          <a:lstStyle/>
          <a:p>
            <a:pPr lvl="0">
              <a:lnSpc>
                <a:spcPct val="105000"/>
              </a:lnSpc>
              <a:buSzPts val="900"/>
              <a:defRPr/>
            </a:pPr>
            <a:r>
              <a:rPr lang="en-US" sz="1200" dirty="0" smtClean="0">
                <a:solidFill>
                  <a:srgbClr val="312D2A"/>
                </a:solidFill>
                <a:ea typeface="Questrial"/>
                <a:cs typeface="Questrial"/>
                <a:sym typeface="Questrial"/>
              </a:rPr>
              <a:t>Unlimited data storage in Oracle cloud</a:t>
            </a:r>
          </a:p>
          <a:p>
            <a:pPr lvl="0">
              <a:lnSpc>
                <a:spcPct val="105000"/>
              </a:lnSpc>
              <a:buSzPts val="900"/>
              <a:defRPr/>
            </a:pPr>
            <a:r>
              <a:rPr lang="en-US" sz="1200" dirty="0" smtClean="0">
                <a:solidFill>
                  <a:srgbClr val="312D2A"/>
                </a:solidFill>
                <a:ea typeface="Questrial"/>
                <a:cs typeface="Questrial"/>
                <a:sym typeface="Questrial"/>
              </a:rPr>
              <a:t>Low cost ($0.0026/GB/Month) by consumption</a:t>
            </a:r>
          </a:p>
          <a:p>
            <a:pPr lvl="0">
              <a:lnSpc>
                <a:spcPct val="105000"/>
              </a:lnSpc>
              <a:buSzPts val="900"/>
              <a:defRPr/>
            </a:pPr>
            <a:r>
              <a:rPr lang="en-US" sz="1200" dirty="0" smtClean="0">
                <a:solidFill>
                  <a:srgbClr val="312D2A"/>
                </a:solidFill>
                <a:ea typeface="Questrial"/>
                <a:cs typeface="Questrial"/>
                <a:sym typeface="Questrial"/>
              </a:rPr>
              <a:t>Better if cost/GB is lower than on-campus storage</a:t>
            </a:r>
            <a:endParaRPr lang="en-US" sz="1200" dirty="0">
              <a:solidFill>
                <a:srgbClr val="312D2A"/>
              </a:solidFill>
              <a:ea typeface="Questrial"/>
              <a:cs typeface="Questrial"/>
              <a:sym typeface="Questrial"/>
            </a:endParaRPr>
          </a:p>
        </p:txBody>
      </p:sp>
      <p:sp>
        <p:nvSpPr>
          <p:cNvPr id="9" name="Google Shape;70;p15">
            <a:extLst>
              <a:ext uri="{FF2B5EF4-FFF2-40B4-BE49-F238E27FC236}">
                <a16:creationId xmlns:a16="http://schemas.microsoft.com/office/drawing/2014/main" xmlns="" id="{6E553804-E03E-2E4C-8825-93899756C43A}"/>
              </a:ext>
            </a:extLst>
          </p:cNvPr>
          <p:cNvSpPr/>
          <p:nvPr/>
        </p:nvSpPr>
        <p:spPr>
          <a:xfrm>
            <a:off x="288703" y="2939553"/>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Object storage standard</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10" name="Google Shape;72;p15">
            <a:extLst>
              <a:ext uri="{FF2B5EF4-FFF2-40B4-BE49-F238E27FC236}">
                <a16:creationId xmlns:a16="http://schemas.microsoft.com/office/drawing/2014/main" xmlns="" id="{F3FC4F15-A9FA-0146-B83D-7497F110DAE5}"/>
              </a:ext>
            </a:extLst>
          </p:cNvPr>
          <p:cNvSpPr/>
          <p:nvPr/>
        </p:nvSpPr>
        <p:spPr>
          <a:xfrm>
            <a:off x="2720051" y="2939386"/>
            <a:ext cx="4472057" cy="787897"/>
          </a:xfrm>
          <a:prstGeom prst="rect">
            <a:avLst/>
          </a:prstGeom>
          <a:solidFill>
            <a:srgbClr val="EFEFEF"/>
          </a:solidFill>
          <a:ln>
            <a:solidFill>
              <a:schemeClr val="accent1"/>
            </a:solidFill>
          </a:ln>
        </p:spPr>
        <p:txBody>
          <a:bodyPr spcFirstLastPara="1" wrap="square" lIns="180000" tIns="72000" rIns="180000" bIns="72000" anchor="ctr" anchorCtr="0">
            <a:noAutofit/>
          </a:bodyPr>
          <a:lstStyle/>
          <a:p>
            <a:pPr marR="0" lvl="0" algn="l" defTabSz="914400" rtl="0" eaLnBrk="1" fontAlgn="auto" latinLnBrk="0" hangingPunct="1">
              <a:lnSpc>
                <a:spcPct val="105000"/>
              </a:lnSpc>
              <a:spcBef>
                <a:spcPts val="0"/>
              </a:spcBef>
              <a:spcAft>
                <a:spcPts val="0"/>
              </a:spcAft>
              <a:buClrTx/>
              <a:buSzPts val="900"/>
              <a:tabLst/>
              <a:defRPr/>
            </a:pPr>
            <a:r>
              <a:rPr lang="en-US" sz="1200" dirty="0" smtClean="0">
                <a:solidFill>
                  <a:srgbClr val="312D2A"/>
                </a:solidFill>
                <a:latin typeface="Oracle Sans"/>
                <a:ea typeface="Questrial"/>
                <a:cs typeface="Questrial"/>
                <a:sym typeface="Questrial"/>
              </a:rPr>
              <a:t>Unlimited data storage with faster access than OS archive</a:t>
            </a:r>
          </a:p>
          <a:p>
            <a:pPr marR="0" lvl="0" algn="l" defTabSz="914400" rtl="0" eaLnBrk="1" fontAlgn="auto" latinLnBrk="0" hangingPunct="1">
              <a:lnSpc>
                <a:spcPct val="105000"/>
              </a:lnSpc>
              <a:spcBef>
                <a:spcPts val="0"/>
              </a:spcBef>
              <a:spcAft>
                <a:spcPts val="0"/>
              </a:spcAft>
              <a:buClrTx/>
              <a:buSzPts val="900"/>
              <a:tabLst/>
              <a:defRPr/>
            </a:pPr>
            <a:r>
              <a:rPr kumimoji="0" lang="en-US" sz="1200" i="0" u="sng" strike="noStrike" kern="1200" cap="none" spc="0" normalizeH="0" baseline="0" noProof="0" dirty="0" smtClean="0">
                <a:ln>
                  <a:noFill/>
                </a:ln>
                <a:solidFill>
                  <a:srgbClr val="312D2A"/>
                </a:solidFill>
                <a:effectLst/>
                <a:uLnTx/>
                <a:uFillTx/>
                <a:latin typeface="Oracle Sans"/>
                <a:ea typeface="Questrial"/>
                <a:cs typeface="Questrial"/>
                <a:sym typeface="Questrial"/>
              </a:rPr>
              <a:t>Costs (0.0255/GB/Month)</a:t>
            </a:r>
            <a:r>
              <a:rPr kumimoji="0" lang="en-US" sz="1200" i="0" u="sng" strike="noStrike" kern="1200" cap="none" spc="0" normalizeH="0" noProof="0" dirty="0" smtClean="0">
                <a:ln>
                  <a:noFill/>
                </a:ln>
                <a:solidFill>
                  <a:srgbClr val="312D2A"/>
                </a:solidFill>
                <a:effectLst/>
                <a:uLnTx/>
                <a:uFillTx/>
                <a:latin typeface="Oracle Sans"/>
                <a:ea typeface="Questrial"/>
                <a:cs typeface="Questrial"/>
                <a:sym typeface="Questrial"/>
              </a:rPr>
              <a:t> by consumption</a:t>
            </a:r>
          </a:p>
          <a:p>
            <a:pPr marR="0" lvl="0" algn="l" defTabSz="914400" rtl="0" eaLnBrk="1" fontAlgn="auto" latinLnBrk="0" hangingPunct="1">
              <a:lnSpc>
                <a:spcPct val="105000"/>
              </a:lnSpc>
              <a:spcBef>
                <a:spcPts val="0"/>
              </a:spcBef>
              <a:spcAft>
                <a:spcPts val="0"/>
              </a:spcAft>
              <a:buClrTx/>
              <a:buSzPts val="900"/>
              <a:tabLst/>
              <a:defRPr/>
            </a:pPr>
            <a:r>
              <a:rPr lang="en-US" sz="1200" noProof="0" dirty="0" smtClean="0">
                <a:solidFill>
                  <a:srgbClr val="312D2A"/>
                </a:solidFill>
                <a:latin typeface="Oracle Sans"/>
                <a:ea typeface="Questrial"/>
                <a:cs typeface="Questrial"/>
                <a:sym typeface="Questrial"/>
              </a:rPr>
              <a:t>Good for </a:t>
            </a:r>
            <a:r>
              <a:rPr lang="en-US" sz="1200" u="sng" noProof="0" dirty="0" smtClean="0">
                <a:solidFill>
                  <a:srgbClr val="312D2A"/>
                </a:solidFill>
                <a:latin typeface="Oracle Sans"/>
                <a:ea typeface="Questrial"/>
                <a:cs typeface="Questrial"/>
                <a:sym typeface="Questrial"/>
              </a:rPr>
              <a:t>frequently accessed data across cloud tenancies</a:t>
            </a:r>
          </a:p>
          <a:p>
            <a:pPr marR="0" lvl="0" algn="l" defTabSz="914400" rtl="0" eaLnBrk="1" fontAlgn="auto" latinLnBrk="0" hangingPunct="1">
              <a:lnSpc>
                <a:spcPct val="105000"/>
              </a:lnSpc>
              <a:spcBef>
                <a:spcPts val="0"/>
              </a:spcBef>
              <a:spcAft>
                <a:spcPts val="0"/>
              </a:spcAft>
              <a:buClrTx/>
              <a:buSzPts val="900"/>
              <a:tabLst/>
              <a:defRPr/>
            </a:pPr>
            <a:r>
              <a:rPr kumimoji="0" lang="en-US" sz="1200" i="0" u="none" strike="noStrike" kern="1200" cap="none" spc="0" normalizeH="0" baseline="0" dirty="0" smtClean="0">
                <a:ln>
                  <a:noFill/>
                </a:ln>
                <a:solidFill>
                  <a:srgbClr val="312D2A"/>
                </a:solidFill>
                <a:effectLst/>
                <a:uLnTx/>
                <a:uFillTx/>
                <a:latin typeface="Oracle Sans"/>
                <a:ea typeface="Questrial"/>
                <a:cs typeface="Questrial"/>
                <a:sym typeface="Questrial"/>
              </a:rPr>
              <a:t>Secured</a:t>
            </a:r>
            <a:r>
              <a:rPr kumimoji="0" lang="en-US" sz="1200" i="0" u="none" strike="noStrike" kern="1200" cap="none" spc="0" normalizeH="0" dirty="0" smtClean="0">
                <a:ln>
                  <a:noFill/>
                </a:ln>
                <a:solidFill>
                  <a:srgbClr val="312D2A"/>
                </a:solidFill>
                <a:effectLst/>
                <a:uLnTx/>
                <a:uFillTx/>
                <a:latin typeface="Oracle Sans"/>
                <a:ea typeface="Questrial"/>
                <a:cs typeface="Questrial"/>
                <a:sym typeface="Questrial"/>
              </a:rPr>
              <a:t> and encrypted data at rest and in transit (https)</a:t>
            </a:r>
            <a:endParaRPr kumimoji="0" sz="1200" i="0" u="none" strike="noStrike" kern="1200" cap="none" spc="0" normalizeH="0" baseline="0" noProof="0" dirty="0">
              <a:ln>
                <a:noFill/>
              </a:ln>
              <a:solidFill>
                <a:srgbClr val="312D2A"/>
              </a:solidFill>
              <a:effectLst/>
              <a:uLnTx/>
              <a:uFillTx/>
              <a:latin typeface="Oracle Sans"/>
              <a:ea typeface="Questrial"/>
              <a:cs typeface="Questrial"/>
              <a:sym typeface="Questrial"/>
            </a:endParaRPr>
          </a:p>
        </p:txBody>
      </p:sp>
      <p:sp>
        <p:nvSpPr>
          <p:cNvPr id="11" name="Google Shape;70;p15">
            <a:extLst>
              <a:ext uri="{FF2B5EF4-FFF2-40B4-BE49-F238E27FC236}">
                <a16:creationId xmlns:a16="http://schemas.microsoft.com/office/drawing/2014/main" xmlns="" id="{3EE84173-DDF5-6944-8B2B-612361C3E79F}"/>
              </a:ext>
            </a:extLst>
          </p:cNvPr>
          <p:cNvSpPr/>
          <p:nvPr/>
        </p:nvSpPr>
        <p:spPr>
          <a:xfrm>
            <a:off x="288703" y="3809622"/>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Block volume</a:t>
            </a:r>
            <a:endParaRPr b="1" dirty="0">
              <a:solidFill>
                <a:schemeClr val="bg1"/>
              </a:solidFill>
              <a:latin typeface="Calibri Light" panose="020F0302020204030204" pitchFamily="34" charset="0"/>
              <a:cs typeface="Calibri Light" panose="020F0302020204030204" pitchFamily="34" charset="0"/>
              <a:sym typeface="Questrial"/>
            </a:endParaRPr>
          </a:p>
        </p:txBody>
      </p:sp>
      <p:sp>
        <p:nvSpPr>
          <p:cNvPr id="12" name="Google Shape;72;p15">
            <a:extLst>
              <a:ext uri="{FF2B5EF4-FFF2-40B4-BE49-F238E27FC236}">
                <a16:creationId xmlns:a16="http://schemas.microsoft.com/office/drawing/2014/main" xmlns="" id="{F486D52D-16D3-4446-9EF4-B7510805AB89}"/>
              </a:ext>
            </a:extLst>
          </p:cNvPr>
          <p:cNvSpPr/>
          <p:nvPr/>
        </p:nvSpPr>
        <p:spPr>
          <a:xfrm>
            <a:off x="2720051" y="3809511"/>
            <a:ext cx="4472057" cy="787897"/>
          </a:xfrm>
          <a:prstGeom prst="rect">
            <a:avLst/>
          </a:prstGeom>
          <a:solidFill>
            <a:srgbClr val="EFEFEF"/>
          </a:solidFill>
          <a:ln>
            <a:solidFill>
              <a:schemeClr val="accent1"/>
            </a:solidFill>
          </a:ln>
        </p:spPr>
        <p:txBody>
          <a:bodyPr spcFirstLastPara="1" wrap="square" lIns="180000" tIns="72000" rIns="180000" bIns="72000" anchor="ctr" anchorCtr="0">
            <a:noAutofit/>
          </a:bodyPr>
          <a:lstStyle/>
          <a:p>
            <a:pPr>
              <a:lnSpc>
                <a:spcPct val="105000"/>
              </a:lnSpc>
              <a:buSzPts val="900"/>
              <a:defRPr/>
            </a:pPr>
            <a:r>
              <a:rPr lang="en-US" sz="1200" dirty="0" smtClean="0">
                <a:solidFill>
                  <a:srgbClr val="312D2A"/>
                </a:solidFill>
                <a:ea typeface="Questrial"/>
                <a:cs typeface="Questrial"/>
                <a:sym typeface="Questrial"/>
              </a:rPr>
              <a:t>Most common storage for compute/databases</a:t>
            </a:r>
          </a:p>
          <a:p>
            <a:pPr>
              <a:lnSpc>
                <a:spcPct val="105000"/>
              </a:lnSpc>
              <a:buSzPts val="900"/>
              <a:defRPr/>
            </a:pPr>
            <a:r>
              <a:rPr lang="en-US" sz="1200" dirty="0" smtClean="0">
                <a:solidFill>
                  <a:srgbClr val="312D2A"/>
                </a:solidFill>
                <a:ea typeface="Questrial"/>
                <a:cs typeface="Questrial"/>
                <a:sym typeface="Questrial"/>
              </a:rPr>
              <a:t>Mountable across multiple instances within an AD</a:t>
            </a:r>
          </a:p>
          <a:p>
            <a:pPr>
              <a:lnSpc>
                <a:spcPct val="105000"/>
              </a:lnSpc>
              <a:buSzPts val="900"/>
              <a:defRPr/>
            </a:pPr>
            <a:r>
              <a:rPr lang="en-US" sz="1200" u="sng" dirty="0" smtClean="0">
                <a:solidFill>
                  <a:srgbClr val="312D2A"/>
                </a:solidFill>
                <a:ea typeface="Questrial"/>
                <a:cs typeface="Questrial"/>
                <a:sym typeface="Questrial"/>
              </a:rPr>
              <a:t>Cost (0.0255/GB/month) – based on total </a:t>
            </a:r>
            <a:r>
              <a:rPr lang="en-US" sz="1200" u="sng" smtClean="0">
                <a:solidFill>
                  <a:srgbClr val="312D2A"/>
                </a:solidFill>
                <a:ea typeface="Questrial"/>
                <a:cs typeface="Questrial"/>
                <a:sym typeface="Questrial"/>
              </a:rPr>
              <a:t>volume in GB</a:t>
            </a:r>
            <a:endParaRPr lang="en-US" sz="1400" u="sng" dirty="0">
              <a:solidFill>
                <a:srgbClr val="312D2A"/>
              </a:solidFill>
              <a:ea typeface="Questrial"/>
              <a:cs typeface="Questrial"/>
              <a:sym typeface="Questrial"/>
            </a:endParaRPr>
          </a:p>
          <a:p>
            <a:pPr>
              <a:lnSpc>
                <a:spcPct val="105000"/>
              </a:lnSpc>
              <a:buSzPts val="900"/>
              <a:defRPr/>
            </a:pPr>
            <a:r>
              <a:rPr lang="en-US" sz="1200" dirty="0" smtClean="0">
                <a:solidFill>
                  <a:srgbClr val="312D2A"/>
                </a:solidFill>
                <a:ea typeface="Questrial"/>
                <a:cs typeface="Questrial"/>
                <a:sym typeface="Questrial"/>
              </a:rPr>
              <a:t>Supports parallel filesystem &amp; </a:t>
            </a:r>
            <a:r>
              <a:rPr lang="en-US" sz="1200" u="sng" dirty="0" smtClean="0">
                <a:solidFill>
                  <a:srgbClr val="312D2A"/>
                </a:solidFill>
                <a:ea typeface="Questrial"/>
                <a:cs typeface="Questrial"/>
                <a:sym typeface="Questrial"/>
              </a:rPr>
              <a:t>best price performance</a:t>
            </a:r>
          </a:p>
        </p:txBody>
      </p:sp>
      <p:sp>
        <p:nvSpPr>
          <p:cNvPr id="13" name="Google Shape;70;p15">
            <a:extLst>
              <a:ext uri="{FF2B5EF4-FFF2-40B4-BE49-F238E27FC236}">
                <a16:creationId xmlns:a16="http://schemas.microsoft.com/office/drawing/2014/main" xmlns="" id="{2B4AF13A-0EE5-B047-8620-09F337BEA773}"/>
              </a:ext>
            </a:extLst>
          </p:cNvPr>
          <p:cNvSpPr/>
          <p:nvPr/>
        </p:nvSpPr>
        <p:spPr>
          <a:xfrm>
            <a:off x="288703" y="4670455"/>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File system storage</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14" name="Google Shape;72;p15">
            <a:extLst>
              <a:ext uri="{FF2B5EF4-FFF2-40B4-BE49-F238E27FC236}">
                <a16:creationId xmlns:a16="http://schemas.microsoft.com/office/drawing/2014/main" xmlns="" id="{7F2BE374-0EF0-6544-9390-8BDFA07ACD31}"/>
              </a:ext>
            </a:extLst>
          </p:cNvPr>
          <p:cNvSpPr/>
          <p:nvPr/>
        </p:nvSpPr>
        <p:spPr>
          <a:xfrm>
            <a:off x="2720051" y="4670400"/>
            <a:ext cx="4472057" cy="787897"/>
          </a:xfrm>
          <a:prstGeom prst="rect">
            <a:avLst/>
          </a:prstGeom>
          <a:solidFill>
            <a:srgbClr val="EFEFEF"/>
          </a:solidFill>
          <a:ln>
            <a:solidFill>
              <a:schemeClr val="accent1"/>
            </a:solidFill>
          </a:ln>
        </p:spPr>
        <p:txBody>
          <a:bodyPr spcFirstLastPara="1" wrap="square" lIns="180000" tIns="72000" rIns="180000" bIns="72000" anchor="ctr" anchorCtr="0">
            <a:noAutofit/>
          </a:bodyPr>
          <a:lstStyle/>
          <a:p>
            <a:pPr>
              <a:lnSpc>
                <a:spcPct val="105000"/>
              </a:lnSpc>
              <a:buSzPts val="900"/>
              <a:defRPr/>
            </a:pPr>
            <a:r>
              <a:rPr lang="en-US" sz="1200" dirty="0" smtClean="0">
                <a:solidFill>
                  <a:srgbClr val="312D2A"/>
                </a:solidFill>
                <a:ea typeface="Questrial"/>
                <a:cs typeface="Questrial"/>
                <a:sym typeface="Questrial"/>
              </a:rPr>
              <a:t>NFSv3 unlimited file system storage mountable across AD</a:t>
            </a:r>
          </a:p>
          <a:p>
            <a:pPr>
              <a:lnSpc>
                <a:spcPct val="105000"/>
              </a:lnSpc>
              <a:buSzPts val="900"/>
              <a:defRPr/>
            </a:pPr>
            <a:r>
              <a:rPr lang="en-US" sz="1200" dirty="0" smtClean="0">
                <a:solidFill>
                  <a:srgbClr val="312D2A"/>
                </a:solidFill>
                <a:ea typeface="Questrial"/>
                <a:cs typeface="Questrial"/>
                <a:sym typeface="Questrial"/>
              </a:rPr>
              <a:t>Higher cost (0.3/GB/month) </a:t>
            </a:r>
            <a:r>
              <a:rPr lang="en-US" sz="1200" u="sng" dirty="0" smtClean="0">
                <a:solidFill>
                  <a:srgbClr val="312D2A"/>
                </a:solidFill>
                <a:ea typeface="Questrial"/>
                <a:cs typeface="Questrial"/>
                <a:sym typeface="Questrial"/>
              </a:rPr>
              <a:t>on consumption</a:t>
            </a:r>
          </a:p>
          <a:p>
            <a:pPr>
              <a:lnSpc>
                <a:spcPct val="105000"/>
              </a:lnSpc>
              <a:buSzPts val="900"/>
              <a:defRPr/>
            </a:pPr>
            <a:r>
              <a:rPr lang="en-US" sz="1200" dirty="0" smtClean="0">
                <a:solidFill>
                  <a:srgbClr val="312D2A"/>
                </a:solidFill>
                <a:ea typeface="Questrial"/>
                <a:cs typeface="Questrial"/>
                <a:sym typeface="Questrial"/>
              </a:rPr>
              <a:t>Good for file sharing across tenancies and OS</a:t>
            </a:r>
          </a:p>
          <a:p>
            <a:pPr>
              <a:lnSpc>
                <a:spcPct val="105000"/>
              </a:lnSpc>
              <a:buSzPts val="900"/>
              <a:defRPr/>
            </a:pPr>
            <a:r>
              <a:rPr lang="en-US" sz="1200" dirty="0" smtClean="0">
                <a:solidFill>
                  <a:srgbClr val="312D2A"/>
                </a:solidFill>
                <a:ea typeface="Questrial"/>
                <a:cs typeface="Questrial"/>
                <a:sym typeface="Questrial"/>
              </a:rPr>
              <a:t>Performs linearly or better with higher data set size</a:t>
            </a:r>
            <a:endParaRPr lang="en-US" sz="1400" dirty="0">
              <a:solidFill>
                <a:srgbClr val="312D2A"/>
              </a:solidFill>
              <a:ea typeface="Questrial"/>
              <a:cs typeface="Questrial"/>
              <a:sym typeface="Questrial"/>
            </a:endParaRPr>
          </a:p>
        </p:txBody>
      </p:sp>
      <p:sp>
        <p:nvSpPr>
          <p:cNvPr id="15" name="Google Shape;70;p15">
            <a:extLst>
              <a:ext uri="{FF2B5EF4-FFF2-40B4-BE49-F238E27FC236}">
                <a16:creationId xmlns:a16="http://schemas.microsoft.com/office/drawing/2014/main" xmlns="" id="{5259DE74-08F6-7148-A332-3725E50C98E3}"/>
              </a:ext>
            </a:extLst>
          </p:cNvPr>
          <p:cNvSpPr/>
          <p:nvPr/>
        </p:nvSpPr>
        <p:spPr>
          <a:xfrm>
            <a:off x="288703" y="5522054"/>
            <a:ext cx="2431348" cy="787897"/>
          </a:xfrm>
          <a:prstGeom prst="rect">
            <a:avLst/>
          </a:prstGeom>
          <a:solidFill>
            <a:srgbClr val="94AFAF">
              <a:hueOff val="-2094658"/>
              <a:satOff val="24567"/>
              <a:lumOff val="-35685"/>
              <a:alphaOff val="0"/>
            </a:srgbClr>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Local </a:t>
            </a:r>
            <a:r>
              <a:rPr lang="en-US" b="1" dirty="0" err="1" smtClean="0">
                <a:solidFill>
                  <a:schemeClr val="bg1"/>
                </a:solidFill>
                <a:latin typeface="Calibri Light" panose="020F0302020204030204" pitchFamily="34" charset="0"/>
                <a:cs typeface="Calibri Light" panose="020F0302020204030204" pitchFamily="34" charset="0"/>
                <a:sym typeface="Questrial"/>
              </a:rPr>
              <a:t>NVMe</a:t>
            </a:r>
            <a:r>
              <a:rPr lang="en-US" b="1" dirty="0" smtClean="0">
                <a:solidFill>
                  <a:schemeClr val="bg1"/>
                </a:solidFill>
                <a:latin typeface="Calibri Light" panose="020F0302020204030204" pitchFamily="34" charset="0"/>
                <a:cs typeface="Calibri Light" panose="020F0302020204030204" pitchFamily="34" charset="0"/>
                <a:sym typeface="Questrial"/>
              </a:rPr>
              <a:t> </a:t>
            </a:r>
            <a:endParaRPr b="1" dirty="0">
              <a:solidFill>
                <a:schemeClr val="bg1"/>
              </a:solidFill>
              <a:latin typeface="Calibri Light" panose="020F0302020204030204" pitchFamily="34" charset="0"/>
              <a:cs typeface="Calibri Light" panose="020F0302020204030204" pitchFamily="34" charset="0"/>
              <a:sym typeface="Questrial"/>
            </a:endParaRPr>
          </a:p>
        </p:txBody>
      </p:sp>
      <p:sp>
        <p:nvSpPr>
          <p:cNvPr id="16" name="Google Shape;72;p15">
            <a:extLst>
              <a:ext uri="{FF2B5EF4-FFF2-40B4-BE49-F238E27FC236}">
                <a16:creationId xmlns:a16="http://schemas.microsoft.com/office/drawing/2014/main" xmlns="" id="{F780DD02-BE0F-1E44-AD81-98E3C1A4CA75}"/>
              </a:ext>
            </a:extLst>
          </p:cNvPr>
          <p:cNvSpPr/>
          <p:nvPr/>
        </p:nvSpPr>
        <p:spPr>
          <a:xfrm>
            <a:off x="2720051" y="5522054"/>
            <a:ext cx="4472057" cy="787897"/>
          </a:xfrm>
          <a:prstGeom prst="rect">
            <a:avLst/>
          </a:prstGeom>
          <a:solidFill>
            <a:srgbClr val="EFEFEF"/>
          </a:solidFill>
          <a:ln>
            <a:solidFill>
              <a:schemeClr val="accent1"/>
            </a:solidFill>
          </a:ln>
        </p:spPr>
        <p:txBody>
          <a:bodyPr spcFirstLastPara="1" wrap="square" lIns="180000" tIns="72000" rIns="180000" bIns="72000" anchor="ctr" anchorCtr="0">
            <a:noAutofit/>
          </a:bodyPr>
          <a:lstStyle/>
          <a:p>
            <a:pPr>
              <a:lnSpc>
                <a:spcPct val="105000"/>
              </a:lnSpc>
              <a:buSzPts val="900"/>
              <a:defRPr/>
            </a:pPr>
            <a:r>
              <a:rPr lang="en-US" sz="1200" dirty="0" smtClean="0">
                <a:solidFill>
                  <a:srgbClr val="312D2A"/>
                </a:solidFill>
                <a:ea typeface="Questrial"/>
                <a:cs typeface="Questrial"/>
                <a:sym typeface="Questrial"/>
              </a:rPr>
              <a:t>Highest IOPS and throughput &amp; good for IO intensive loads</a:t>
            </a:r>
          </a:p>
          <a:p>
            <a:pPr>
              <a:lnSpc>
                <a:spcPct val="105000"/>
              </a:lnSpc>
              <a:buSzPts val="900"/>
              <a:defRPr/>
            </a:pPr>
            <a:r>
              <a:rPr lang="en-US" sz="1200" dirty="0" smtClean="0">
                <a:solidFill>
                  <a:srgbClr val="312D2A"/>
                </a:solidFill>
                <a:ea typeface="Questrial"/>
                <a:cs typeface="Questrial"/>
                <a:sym typeface="Questrial"/>
              </a:rPr>
              <a:t>Higher cost (built into compute) </a:t>
            </a:r>
          </a:p>
          <a:p>
            <a:pPr>
              <a:lnSpc>
                <a:spcPct val="105000"/>
              </a:lnSpc>
              <a:buSzPts val="900"/>
              <a:defRPr/>
            </a:pPr>
            <a:r>
              <a:rPr lang="en-US" sz="1200" dirty="0" smtClean="0">
                <a:solidFill>
                  <a:srgbClr val="312D2A"/>
                </a:solidFill>
                <a:ea typeface="Questrial"/>
                <a:cs typeface="Questrial"/>
                <a:sym typeface="Questrial"/>
              </a:rPr>
              <a:t>Non-persistent data</a:t>
            </a:r>
          </a:p>
          <a:p>
            <a:pPr>
              <a:lnSpc>
                <a:spcPct val="105000"/>
              </a:lnSpc>
              <a:buSzPts val="900"/>
              <a:defRPr/>
            </a:pPr>
            <a:r>
              <a:rPr lang="en-US" sz="1200" dirty="0" smtClean="0">
                <a:solidFill>
                  <a:srgbClr val="312D2A"/>
                </a:solidFill>
                <a:ea typeface="Questrial"/>
                <a:cs typeface="Questrial"/>
                <a:sym typeface="Questrial"/>
              </a:rPr>
              <a:t>Part of </a:t>
            </a:r>
            <a:r>
              <a:rPr lang="en-US" sz="1200" dirty="0" err="1" smtClean="0">
                <a:solidFill>
                  <a:srgbClr val="312D2A"/>
                </a:solidFill>
                <a:ea typeface="Questrial"/>
                <a:cs typeface="Questrial"/>
                <a:sym typeface="Questrial"/>
              </a:rPr>
              <a:t>DenseIO</a:t>
            </a:r>
            <a:r>
              <a:rPr lang="en-US" sz="1200" dirty="0" smtClean="0">
                <a:solidFill>
                  <a:srgbClr val="312D2A"/>
                </a:solidFill>
                <a:ea typeface="Questrial"/>
                <a:cs typeface="Questrial"/>
                <a:sym typeface="Questrial"/>
              </a:rPr>
              <a:t> and HPC shapes</a:t>
            </a:r>
            <a:endParaRPr lang="en-US" sz="1200" dirty="0">
              <a:solidFill>
                <a:srgbClr val="312D2A"/>
              </a:solidFill>
              <a:ea typeface="Questrial"/>
              <a:cs typeface="Questrial"/>
              <a:sym typeface="Questrial"/>
            </a:endParaRPr>
          </a:p>
        </p:txBody>
      </p:sp>
      <p:sp>
        <p:nvSpPr>
          <p:cNvPr id="17" name="TextBox 16">
            <a:extLst>
              <a:ext uri="{FF2B5EF4-FFF2-40B4-BE49-F238E27FC236}">
                <a16:creationId xmlns:a16="http://schemas.microsoft.com/office/drawing/2014/main" xmlns="" id="{00FABF5B-8DCC-4D38-8123-A80D08EB965B}"/>
              </a:ext>
            </a:extLst>
          </p:cNvPr>
          <p:cNvSpPr txBox="1"/>
          <p:nvPr/>
        </p:nvSpPr>
        <p:spPr>
          <a:xfrm>
            <a:off x="4000448" y="248712"/>
            <a:ext cx="4246943" cy="535619"/>
          </a:xfrm>
          <a:prstGeom prst="rect">
            <a:avLst/>
          </a:prstGeom>
          <a:noFill/>
        </p:spPr>
        <p:txBody>
          <a:bodyPr wrap="square" lIns="0" tIns="0" rIns="0" bIns="0" rtlCol="0">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US" sz="3200" kern="0" dirty="0" smtClean="0">
                <a:solidFill>
                  <a:srgbClr val="000000"/>
                </a:solidFill>
                <a:latin typeface="Calibri Light" panose="020F0302020204030204" pitchFamily="34" charset="0"/>
                <a:cs typeface="Calibri Light" panose="020F0302020204030204" pitchFamily="34" charset="0"/>
                <a:sym typeface="Arial"/>
              </a:rPr>
              <a:t>Oracle cloud storages</a:t>
            </a:r>
            <a:r>
              <a:rPr lang="en-US" sz="3200" kern="0" noProof="0" dirty="0" smtClean="0">
                <a:solidFill>
                  <a:srgbClr val="000000"/>
                </a:solidFill>
                <a:latin typeface="Calibri Light" panose="020F0302020204030204" pitchFamily="34" charset="0"/>
                <a:cs typeface="Calibri Light" panose="020F0302020204030204" pitchFamily="34" charset="0"/>
                <a:sym typeface="Arial"/>
              </a:rPr>
              <a:t> </a:t>
            </a:r>
            <a:endParaRPr kumimoji="0" lang="en-US" sz="3200" b="0" i="0" u="none" strike="noStrike" kern="0" cap="none" spc="0" normalizeH="0" baseline="0" noProof="0" dirty="0">
              <a:ln>
                <a:noFill/>
              </a:ln>
              <a:solidFill>
                <a:srgbClr val="000000"/>
              </a:solidFill>
              <a:uLnTx/>
              <a:uFillTx/>
              <a:latin typeface="Calibri Light" panose="020F0302020204030204" pitchFamily="34" charset="0"/>
              <a:ea typeface="+mn-ea"/>
              <a:cs typeface="Calibri Light" panose="020F0302020204030204" pitchFamily="34" charset="0"/>
              <a:sym typeface="Arial"/>
            </a:endParaRPr>
          </a:p>
        </p:txBody>
      </p:sp>
      <p:sp>
        <p:nvSpPr>
          <p:cNvPr id="18" name="Google Shape;72;p15">
            <a:extLst>
              <a:ext uri="{FF2B5EF4-FFF2-40B4-BE49-F238E27FC236}">
                <a16:creationId xmlns:a16="http://schemas.microsoft.com/office/drawing/2014/main" xmlns="" id="{DAB79A68-E13E-7146-ADF2-BC00625FED21}"/>
              </a:ext>
            </a:extLst>
          </p:cNvPr>
          <p:cNvSpPr/>
          <p:nvPr/>
        </p:nvSpPr>
        <p:spPr>
          <a:xfrm>
            <a:off x="7258123" y="1180449"/>
            <a:ext cx="4463265" cy="787897"/>
          </a:xfrm>
          <a:prstGeom prst="rect">
            <a:avLst/>
          </a:prstGeom>
          <a:solidFill>
            <a:srgbClr val="EFEFEF"/>
          </a:solidFill>
          <a:ln>
            <a:solidFill>
              <a:schemeClr val="accent1"/>
            </a:solidFill>
          </a:ln>
        </p:spPr>
        <p:txBody>
          <a:bodyPr spcFirstLastPara="1" wrap="square" lIns="180000" tIns="72000" rIns="180000" bIns="72000" anchor="ctr" anchorCtr="0">
            <a:noAutofit/>
          </a:bodyPr>
          <a:lstStyle/>
          <a:p>
            <a:pPr marR="0" lvl="0" algn="l" defTabSz="914400" rtl="0" eaLnBrk="1" fontAlgn="auto" latinLnBrk="0" hangingPunct="1">
              <a:lnSpc>
                <a:spcPct val="105000"/>
              </a:lnSpc>
              <a:spcBef>
                <a:spcPts val="0"/>
              </a:spcBef>
              <a:spcAft>
                <a:spcPts val="0"/>
              </a:spcAft>
              <a:buClrTx/>
              <a:buSzPts val="900"/>
              <a:tabLst/>
              <a:defRPr/>
            </a:pPr>
            <a:r>
              <a:rPr kumimoji="0" lang="en-US" sz="1200" i="0" u="none" strike="noStrike" kern="1200" cap="none" spc="0" normalizeH="0" noProof="0" dirty="0" smtClean="0">
                <a:ln>
                  <a:noFill/>
                </a:ln>
                <a:solidFill>
                  <a:srgbClr val="312D2A"/>
                </a:solidFill>
                <a:effectLst/>
                <a:uLnTx/>
                <a:uFillTx/>
                <a:latin typeface="Oracle Sans"/>
                <a:ea typeface="Questrial"/>
                <a:cs typeface="Questrial"/>
                <a:sym typeface="Questrial"/>
              </a:rPr>
              <a:t>Store </a:t>
            </a:r>
            <a:r>
              <a:rPr lang="en-US" sz="1200" dirty="0" smtClean="0">
                <a:solidFill>
                  <a:srgbClr val="312D2A"/>
                </a:solidFill>
                <a:latin typeface="Oracle Sans"/>
                <a:ea typeface="Questrial"/>
                <a:cs typeface="Questrial"/>
                <a:sym typeface="Questrial"/>
              </a:rPr>
              <a:t>data for on-campus computational purpose</a:t>
            </a:r>
          </a:p>
          <a:p>
            <a:pPr marR="0" lvl="0" algn="l" defTabSz="914400" rtl="0" eaLnBrk="1" fontAlgn="auto" latinLnBrk="0" hangingPunct="1">
              <a:lnSpc>
                <a:spcPct val="105000"/>
              </a:lnSpc>
              <a:spcBef>
                <a:spcPts val="0"/>
              </a:spcBef>
              <a:spcAft>
                <a:spcPts val="0"/>
              </a:spcAft>
              <a:buClrTx/>
              <a:buSzPts val="900"/>
              <a:tabLst/>
              <a:defRPr/>
            </a:pPr>
            <a:r>
              <a:rPr kumimoji="0" lang="en-US" sz="1200" i="0" u="none" strike="noStrike" kern="1200" cap="none" spc="0" normalizeH="0" noProof="0" dirty="0" smtClean="0">
                <a:ln>
                  <a:noFill/>
                </a:ln>
                <a:solidFill>
                  <a:srgbClr val="312D2A"/>
                </a:solidFill>
                <a:effectLst/>
                <a:uLnTx/>
                <a:uFillTx/>
                <a:latin typeface="Oracle Sans"/>
                <a:ea typeface="Questrial"/>
                <a:cs typeface="Questrial"/>
                <a:sym typeface="Questrial"/>
              </a:rPr>
              <a:t>Store data if storage is available and it is already paid for</a:t>
            </a:r>
          </a:p>
        </p:txBody>
      </p:sp>
      <p:sp>
        <p:nvSpPr>
          <p:cNvPr id="19" name="Google Shape;72;p15">
            <a:extLst>
              <a:ext uri="{FF2B5EF4-FFF2-40B4-BE49-F238E27FC236}">
                <a16:creationId xmlns:a16="http://schemas.microsoft.com/office/drawing/2014/main" xmlns="" id="{4FBCAAD7-81CD-DF4E-A37A-26B5FCCD12D0}"/>
              </a:ext>
            </a:extLst>
          </p:cNvPr>
          <p:cNvSpPr/>
          <p:nvPr/>
        </p:nvSpPr>
        <p:spPr>
          <a:xfrm>
            <a:off x="7258123" y="2037590"/>
            <a:ext cx="4472057" cy="787897"/>
          </a:xfrm>
          <a:prstGeom prst="rect">
            <a:avLst/>
          </a:prstGeom>
          <a:solidFill>
            <a:srgbClr val="EFEFEF"/>
          </a:solidFill>
          <a:ln>
            <a:solidFill>
              <a:schemeClr val="accent1"/>
            </a:solidFill>
          </a:ln>
        </p:spPr>
        <p:txBody>
          <a:bodyPr spcFirstLastPara="1" wrap="square" lIns="180000" tIns="72000" rIns="180000" bIns="72000" anchor="ctr" anchorCtr="0">
            <a:noAutofit/>
          </a:bodyPr>
          <a:lstStyle/>
          <a:p>
            <a:pPr lvl="0">
              <a:lnSpc>
                <a:spcPct val="105000"/>
              </a:lnSpc>
              <a:buSzPts val="900"/>
              <a:defRPr/>
            </a:pPr>
            <a:r>
              <a:rPr lang="en-US" sz="1200" dirty="0" smtClean="0">
                <a:solidFill>
                  <a:srgbClr val="312D2A"/>
                </a:solidFill>
                <a:ea typeface="Questrial"/>
                <a:cs typeface="Questrial"/>
                <a:sym typeface="Questrial"/>
              </a:rPr>
              <a:t>Not so good for frequent large data retrievals</a:t>
            </a:r>
          </a:p>
          <a:p>
            <a:pPr lvl="0">
              <a:lnSpc>
                <a:spcPct val="105000"/>
              </a:lnSpc>
              <a:buSzPts val="900"/>
              <a:defRPr/>
            </a:pPr>
            <a:r>
              <a:rPr lang="en-US" sz="1200" dirty="0" smtClean="0">
                <a:solidFill>
                  <a:srgbClr val="312D2A"/>
                </a:solidFill>
                <a:ea typeface="Questrial"/>
                <a:cs typeface="Questrial"/>
                <a:sym typeface="Questrial"/>
              </a:rPr>
              <a:t>Not readily available for computational purpose</a:t>
            </a:r>
            <a:endParaRPr lang="en-US" sz="1200" dirty="0">
              <a:solidFill>
                <a:srgbClr val="312D2A"/>
              </a:solidFill>
              <a:ea typeface="Questrial"/>
              <a:cs typeface="Questrial"/>
              <a:sym typeface="Questrial"/>
            </a:endParaRPr>
          </a:p>
        </p:txBody>
      </p:sp>
      <p:sp>
        <p:nvSpPr>
          <p:cNvPr id="20" name="Google Shape;72;p15">
            <a:extLst>
              <a:ext uri="{FF2B5EF4-FFF2-40B4-BE49-F238E27FC236}">
                <a16:creationId xmlns:a16="http://schemas.microsoft.com/office/drawing/2014/main" xmlns="" id="{F3FC4F15-A9FA-0146-B83D-7497F110DAE5}"/>
              </a:ext>
            </a:extLst>
          </p:cNvPr>
          <p:cNvSpPr/>
          <p:nvPr/>
        </p:nvSpPr>
        <p:spPr>
          <a:xfrm>
            <a:off x="7258123" y="2916951"/>
            <a:ext cx="4472057" cy="787897"/>
          </a:xfrm>
          <a:prstGeom prst="rect">
            <a:avLst/>
          </a:prstGeom>
          <a:solidFill>
            <a:srgbClr val="EFEFEF"/>
          </a:solidFill>
          <a:ln>
            <a:solidFill>
              <a:schemeClr val="accent1"/>
            </a:solidFill>
          </a:ln>
        </p:spPr>
        <p:txBody>
          <a:bodyPr spcFirstLastPara="1" wrap="square" lIns="180000" tIns="72000" rIns="180000" bIns="72000" anchor="ctr" anchorCtr="0">
            <a:noAutofit/>
          </a:bodyPr>
          <a:lstStyle/>
          <a:p>
            <a:pPr marR="0" lvl="0" algn="l" defTabSz="914400" rtl="0" eaLnBrk="1" fontAlgn="auto" latinLnBrk="0" hangingPunct="1">
              <a:lnSpc>
                <a:spcPct val="105000"/>
              </a:lnSpc>
              <a:spcBef>
                <a:spcPts val="0"/>
              </a:spcBef>
              <a:spcAft>
                <a:spcPts val="0"/>
              </a:spcAft>
              <a:buClrTx/>
              <a:buSzPts val="900"/>
              <a:tabLst/>
              <a:defRPr/>
            </a:pPr>
            <a:r>
              <a:rPr kumimoji="0" lang="en-US" sz="12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Store data</a:t>
            </a:r>
            <a:r>
              <a:rPr kumimoji="0" lang="en-US" sz="1200" i="0" u="none" strike="noStrike" kern="1200" cap="none" spc="0" normalizeH="0" noProof="0" dirty="0" smtClean="0">
                <a:ln>
                  <a:noFill/>
                </a:ln>
                <a:solidFill>
                  <a:srgbClr val="312D2A"/>
                </a:solidFill>
                <a:effectLst/>
                <a:uLnTx/>
                <a:uFillTx/>
                <a:latin typeface="Oracle Sans"/>
                <a:ea typeface="Questrial"/>
                <a:cs typeface="Questrial"/>
                <a:sym typeface="Questrial"/>
              </a:rPr>
              <a:t> backups for quick downloads in cloud / campus</a:t>
            </a:r>
          </a:p>
          <a:p>
            <a:pPr marR="0" lvl="0" algn="l" defTabSz="914400" rtl="0" eaLnBrk="1" fontAlgn="auto" latinLnBrk="0" hangingPunct="1">
              <a:lnSpc>
                <a:spcPct val="105000"/>
              </a:lnSpc>
              <a:spcBef>
                <a:spcPts val="0"/>
              </a:spcBef>
              <a:spcAft>
                <a:spcPts val="0"/>
              </a:spcAft>
              <a:buClrTx/>
              <a:buSzPts val="900"/>
              <a:tabLst/>
              <a:defRPr/>
            </a:pPr>
            <a:r>
              <a:rPr lang="en-US" sz="1200" baseline="0" dirty="0" smtClean="0">
                <a:solidFill>
                  <a:srgbClr val="312D2A"/>
                </a:solidFill>
                <a:latin typeface="Oracle Sans"/>
                <a:ea typeface="Questrial"/>
                <a:cs typeface="Questrial"/>
                <a:sym typeface="Questrial"/>
              </a:rPr>
              <a:t>Store</a:t>
            </a:r>
            <a:r>
              <a:rPr lang="en-US" sz="1200" dirty="0" smtClean="0">
                <a:solidFill>
                  <a:srgbClr val="312D2A"/>
                </a:solidFill>
                <a:latin typeface="Oracle Sans"/>
                <a:ea typeface="Questrial"/>
                <a:cs typeface="Questrial"/>
                <a:sym typeface="Questrial"/>
              </a:rPr>
              <a:t> large data volumes at relatively lower cost</a:t>
            </a:r>
          </a:p>
          <a:p>
            <a:pPr marR="0" lvl="0" algn="l" defTabSz="914400" rtl="0" eaLnBrk="1" fontAlgn="auto" latinLnBrk="0" hangingPunct="1">
              <a:lnSpc>
                <a:spcPct val="105000"/>
              </a:lnSpc>
              <a:spcBef>
                <a:spcPts val="0"/>
              </a:spcBef>
              <a:spcAft>
                <a:spcPts val="0"/>
              </a:spcAft>
              <a:buClrTx/>
              <a:buSzPts val="900"/>
              <a:tabLst/>
              <a:defRPr/>
            </a:pPr>
            <a:r>
              <a:rPr kumimoji="0" lang="en-US" sz="12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Store data that is infrequently</a:t>
            </a:r>
            <a:r>
              <a:rPr kumimoji="0" lang="en-US" sz="1200" i="0" u="none" strike="noStrike" kern="1200" cap="none" spc="0" normalizeH="0" noProof="0" dirty="0" smtClean="0">
                <a:ln>
                  <a:noFill/>
                </a:ln>
                <a:solidFill>
                  <a:srgbClr val="312D2A"/>
                </a:solidFill>
                <a:effectLst/>
                <a:uLnTx/>
                <a:uFillTx/>
                <a:latin typeface="Oracle Sans"/>
                <a:ea typeface="Questrial"/>
                <a:cs typeface="Questrial"/>
                <a:sym typeface="Questrial"/>
              </a:rPr>
              <a:t> processed</a:t>
            </a:r>
            <a:endParaRPr kumimoji="0" sz="1200" i="0" u="none" strike="noStrike" kern="1200" cap="none" spc="0" normalizeH="0" baseline="0" noProof="0" dirty="0">
              <a:ln>
                <a:noFill/>
              </a:ln>
              <a:solidFill>
                <a:srgbClr val="312D2A"/>
              </a:solidFill>
              <a:effectLst/>
              <a:uLnTx/>
              <a:uFillTx/>
              <a:latin typeface="Oracle Sans"/>
              <a:ea typeface="Questrial"/>
              <a:cs typeface="Questrial"/>
              <a:sym typeface="Questrial"/>
            </a:endParaRPr>
          </a:p>
        </p:txBody>
      </p:sp>
      <p:sp>
        <p:nvSpPr>
          <p:cNvPr id="21" name="Google Shape;72;p15">
            <a:extLst>
              <a:ext uri="{FF2B5EF4-FFF2-40B4-BE49-F238E27FC236}">
                <a16:creationId xmlns:a16="http://schemas.microsoft.com/office/drawing/2014/main" xmlns="" id="{F486D52D-16D3-4446-9EF4-B7510805AB89}"/>
              </a:ext>
            </a:extLst>
          </p:cNvPr>
          <p:cNvSpPr/>
          <p:nvPr/>
        </p:nvSpPr>
        <p:spPr>
          <a:xfrm>
            <a:off x="7258123" y="3809510"/>
            <a:ext cx="4472057" cy="787897"/>
          </a:xfrm>
          <a:prstGeom prst="rect">
            <a:avLst/>
          </a:prstGeom>
          <a:solidFill>
            <a:srgbClr val="EFEFEF"/>
          </a:solidFill>
          <a:ln>
            <a:solidFill>
              <a:schemeClr val="accent1"/>
            </a:solidFill>
          </a:ln>
        </p:spPr>
        <p:txBody>
          <a:bodyPr spcFirstLastPara="1" wrap="square" lIns="180000" tIns="72000" rIns="180000" bIns="72000" anchor="ctr" anchorCtr="0">
            <a:noAutofit/>
          </a:bodyPr>
          <a:lstStyle/>
          <a:p>
            <a:pPr>
              <a:lnSpc>
                <a:spcPct val="105000"/>
              </a:lnSpc>
              <a:buSzPts val="900"/>
              <a:defRPr/>
            </a:pPr>
            <a:r>
              <a:rPr lang="en-US" sz="1200" dirty="0" smtClean="0">
                <a:solidFill>
                  <a:srgbClr val="312D2A"/>
                </a:solidFill>
                <a:ea typeface="Questrial"/>
                <a:cs typeface="Questrial"/>
                <a:sym typeface="Questrial"/>
              </a:rPr>
              <a:t>Leverage to store computational data for most loads</a:t>
            </a:r>
          </a:p>
          <a:p>
            <a:pPr>
              <a:lnSpc>
                <a:spcPct val="105000"/>
              </a:lnSpc>
              <a:buSzPts val="900"/>
              <a:defRPr/>
            </a:pPr>
            <a:r>
              <a:rPr lang="en-US" sz="1200" dirty="0" smtClean="0">
                <a:solidFill>
                  <a:srgbClr val="312D2A"/>
                </a:solidFill>
                <a:ea typeface="Questrial"/>
                <a:cs typeface="Questrial"/>
                <a:sym typeface="Questrial"/>
              </a:rPr>
              <a:t>Extend storage / instance as needed</a:t>
            </a:r>
          </a:p>
          <a:p>
            <a:pPr>
              <a:lnSpc>
                <a:spcPct val="105000"/>
              </a:lnSpc>
              <a:buSzPts val="900"/>
              <a:defRPr/>
            </a:pPr>
            <a:r>
              <a:rPr lang="en-US" sz="1200" dirty="0" smtClean="0">
                <a:solidFill>
                  <a:srgbClr val="312D2A"/>
                </a:solidFill>
                <a:ea typeface="Questrial"/>
                <a:cs typeface="Questrial"/>
                <a:sym typeface="Questrial"/>
              </a:rPr>
              <a:t>Fill up allocated capacity to save on costs</a:t>
            </a:r>
          </a:p>
        </p:txBody>
      </p:sp>
      <p:sp>
        <p:nvSpPr>
          <p:cNvPr id="22" name="Google Shape;72;p15">
            <a:extLst>
              <a:ext uri="{FF2B5EF4-FFF2-40B4-BE49-F238E27FC236}">
                <a16:creationId xmlns:a16="http://schemas.microsoft.com/office/drawing/2014/main" xmlns="" id="{F486D52D-16D3-4446-9EF4-B7510805AB89}"/>
              </a:ext>
            </a:extLst>
          </p:cNvPr>
          <p:cNvSpPr/>
          <p:nvPr/>
        </p:nvSpPr>
        <p:spPr>
          <a:xfrm>
            <a:off x="7249331" y="4670178"/>
            <a:ext cx="4472057" cy="787897"/>
          </a:xfrm>
          <a:prstGeom prst="rect">
            <a:avLst/>
          </a:prstGeom>
          <a:solidFill>
            <a:srgbClr val="EFEFEF"/>
          </a:solidFill>
          <a:ln>
            <a:solidFill>
              <a:schemeClr val="accent1"/>
            </a:solidFill>
          </a:ln>
        </p:spPr>
        <p:txBody>
          <a:bodyPr spcFirstLastPara="1" wrap="square" lIns="180000" tIns="72000" rIns="180000" bIns="72000" anchor="ctr" anchorCtr="0">
            <a:noAutofit/>
          </a:bodyPr>
          <a:lstStyle/>
          <a:p>
            <a:pPr>
              <a:lnSpc>
                <a:spcPct val="105000"/>
              </a:lnSpc>
              <a:buSzPts val="900"/>
              <a:defRPr/>
            </a:pPr>
            <a:r>
              <a:rPr lang="en-US" sz="1200" dirty="0" smtClean="0">
                <a:solidFill>
                  <a:srgbClr val="312D2A"/>
                </a:solidFill>
                <a:ea typeface="Questrial"/>
                <a:cs typeface="Questrial"/>
                <a:sym typeface="Questrial"/>
              </a:rPr>
              <a:t>Not good for cross AD data transfer in computational cycle</a:t>
            </a:r>
          </a:p>
          <a:p>
            <a:pPr>
              <a:lnSpc>
                <a:spcPct val="105000"/>
              </a:lnSpc>
              <a:buSzPts val="900"/>
              <a:defRPr/>
            </a:pPr>
            <a:r>
              <a:rPr lang="en-US" sz="1200" dirty="0" smtClean="0">
                <a:solidFill>
                  <a:srgbClr val="312D2A"/>
                </a:solidFill>
                <a:ea typeface="Questrial"/>
                <a:cs typeface="Questrial"/>
                <a:sym typeface="Questrial"/>
              </a:rPr>
              <a:t>Good for moving large volumes of data quickly across AD</a:t>
            </a:r>
          </a:p>
          <a:p>
            <a:pPr>
              <a:lnSpc>
                <a:spcPct val="105000"/>
              </a:lnSpc>
              <a:buSzPts val="900"/>
              <a:defRPr/>
            </a:pPr>
            <a:r>
              <a:rPr lang="en-US" sz="1200" dirty="0" smtClean="0">
                <a:solidFill>
                  <a:srgbClr val="312D2A"/>
                </a:solidFill>
                <a:ea typeface="Questrial"/>
                <a:cs typeface="Questrial"/>
                <a:sym typeface="Questrial"/>
              </a:rPr>
              <a:t>Use sparingly</a:t>
            </a:r>
          </a:p>
        </p:txBody>
      </p:sp>
      <p:sp>
        <p:nvSpPr>
          <p:cNvPr id="23" name="Google Shape;72;p15">
            <a:extLst>
              <a:ext uri="{FF2B5EF4-FFF2-40B4-BE49-F238E27FC236}">
                <a16:creationId xmlns:a16="http://schemas.microsoft.com/office/drawing/2014/main" xmlns="" id="{F486D52D-16D3-4446-9EF4-B7510805AB89}"/>
              </a:ext>
            </a:extLst>
          </p:cNvPr>
          <p:cNvSpPr/>
          <p:nvPr/>
        </p:nvSpPr>
        <p:spPr>
          <a:xfrm>
            <a:off x="7249331" y="5521610"/>
            <a:ext cx="4472057" cy="787897"/>
          </a:xfrm>
          <a:prstGeom prst="rect">
            <a:avLst/>
          </a:prstGeom>
          <a:solidFill>
            <a:srgbClr val="EFEFEF"/>
          </a:solidFill>
          <a:ln>
            <a:solidFill>
              <a:schemeClr val="accent1"/>
            </a:solidFill>
          </a:ln>
        </p:spPr>
        <p:txBody>
          <a:bodyPr spcFirstLastPara="1" wrap="square" lIns="180000" tIns="72000" rIns="180000" bIns="72000" anchor="ctr" anchorCtr="0">
            <a:noAutofit/>
          </a:bodyPr>
          <a:lstStyle/>
          <a:p>
            <a:pPr>
              <a:lnSpc>
                <a:spcPct val="105000"/>
              </a:lnSpc>
              <a:buSzPts val="900"/>
              <a:defRPr/>
            </a:pPr>
            <a:r>
              <a:rPr lang="en-US" sz="1200" dirty="0" smtClean="0">
                <a:solidFill>
                  <a:srgbClr val="312D2A"/>
                </a:solidFill>
                <a:ea typeface="Questrial"/>
                <a:cs typeface="Questrial"/>
                <a:sym typeface="Questrial"/>
              </a:rPr>
              <a:t>Use for IO intensive parallel CPU workloads</a:t>
            </a:r>
          </a:p>
          <a:p>
            <a:pPr>
              <a:lnSpc>
                <a:spcPct val="105000"/>
              </a:lnSpc>
              <a:buSzPts val="900"/>
              <a:defRPr/>
            </a:pPr>
            <a:r>
              <a:rPr lang="en-US" sz="1200" dirty="0" smtClean="0">
                <a:solidFill>
                  <a:srgbClr val="312D2A"/>
                </a:solidFill>
                <a:ea typeface="Questrial"/>
                <a:cs typeface="Questrial"/>
                <a:sym typeface="Questrial"/>
              </a:rPr>
              <a:t>  </a:t>
            </a:r>
          </a:p>
        </p:txBody>
      </p:sp>
      <p:graphicFrame>
        <p:nvGraphicFramePr>
          <p:cNvPr id="6" name="Table 5"/>
          <p:cNvGraphicFramePr>
            <a:graphicFrameLocks noGrp="1"/>
          </p:cNvGraphicFramePr>
          <p:nvPr>
            <p:extLst/>
          </p:nvPr>
        </p:nvGraphicFramePr>
        <p:xfrm>
          <a:off x="288704" y="719666"/>
          <a:ext cx="11432685" cy="370840"/>
        </p:xfrm>
        <a:graphic>
          <a:graphicData uri="http://schemas.openxmlformats.org/drawingml/2006/table">
            <a:tbl>
              <a:tblPr firstRow="1" bandRow="1">
                <a:tableStyleId>{5C22544A-7EE6-4342-B048-85BDC9FD1C3A}</a:tableStyleId>
              </a:tblPr>
              <a:tblGrid>
                <a:gridCol w="2408314"/>
                <a:gridCol w="4535055"/>
                <a:gridCol w="4489316"/>
              </a:tblGrid>
              <a:tr h="370840">
                <a:tc>
                  <a:txBody>
                    <a:bodyPr/>
                    <a:lstStyle/>
                    <a:p>
                      <a:r>
                        <a:rPr lang="en-US" dirty="0" smtClean="0"/>
                        <a:t>Storage type</a:t>
                      </a:r>
                      <a:endParaRPr lang="en-US" dirty="0"/>
                    </a:p>
                  </a:txBody>
                  <a:tcPr/>
                </a:tc>
                <a:tc>
                  <a:txBody>
                    <a:bodyPr/>
                    <a:lstStyle/>
                    <a:p>
                      <a:r>
                        <a:rPr lang="en-US" dirty="0" smtClean="0"/>
                        <a:t>Features</a:t>
                      </a:r>
                      <a:endParaRPr lang="en-US" dirty="0"/>
                    </a:p>
                  </a:txBody>
                  <a:tcPr/>
                </a:tc>
                <a:tc>
                  <a:txBody>
                    <a:bodyPr/>
                    <a:lstStyle/>
                    <a:p>
                      <a:r>
                        <a:rPr lang="en-US" dirty="0" smtClean="0"/>
                        <a:t>Recommended usage</a:t>
                      </a:r>
                      <a:endParaRPr lang="en-US" dirty="0"/>
                    </a:p>
                  </a:txBody>
                  <a:tcPr/>
                </a:tc>
              </a:tr>
            </a:tbl>
          </a:graphicData>
        </a:graphic>
      </p:graphicFrame>
    </p:spTree>
    <p:extLst>
      <p:ext uri="{BB962C8B-B14F-4D97-AF65-F5344CB8AC3E}">
        <p14:creationId xmlns:p14="http://schemas.microsoft.com/office/powerpoint/2010/main" val="331326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B7098F0-6935-B247-92F1-05653C13B445}"/>
              </a:ext>
            </a:extLst>
          </p:cNvPr>
          <p:cNvSpPr>
            <a:spLocks noGrp="1"/>
          </p:cNvSpPr>
          <p:nvPr>
            <p:ph type="ftr" sz="quarter" idx="3"/>
          </p:nvPr>
        </p:nvSpPr>
        <p:spPr/>
        <p:txBody>
          <a:bodyPr/>
          <a:lstStyle/>
          <a:p>
            <a:r>
              <a:rPr lang="en-US" dirty="0"/>
              <a:t>Copyright © 2020 Oracle and/or its affiliates. Oracle Confidential - Restricted.</a:t>
            </a:r>
          </a:p>
        </p:txBody>
      </p:sp>
      <p:sp>
        <p:nvSpPr>
          <p:cNvPr id="3" name="Slide Number Placeholder 2">
            <a:extLst>
              <a:ext uri="{FF2B5EF4-FFF2-40B4-BE49-F238E27FC236}">
                <a16:creationId xmlns:a16="http://schemas.microsoft.com/office/drawing/2014/main" xmlns="" id="{A85048A9-3D14-B945-BA11-ED741A6748C3}"/>
              </a:ext>
            </a:extLst>
          </p:cNvPr>
          <p:cNvSpPr>
            <a:spLocks noGrp="1"/>
          </p:cNvSpPr>
          <p:nvPr>
            <p:ph type="sldNum" sz="quarter" idx="4"/>
          </p:nvPr>
        </p:nvSpPr>
        <p:spPr/>
        <p:txBody>
          <a:bodyPr/>
          <a:lstStyle/>
          <a:p>
            <a:fld id="{345D60D9-5372-5F40-9443-0F9AE5BDC3C8}" type="slidenum">
              <a:rPr lang="en-US" smtClean="0"/>
              <a:pPr/>
              <a:t>14</a:t>
            </a:fld>
            <a:endParaRPr lang="en-US" dirty="0"/>
          </a:p>
        </p:txBody>
      </p:sp>
      <p:sp>
        <p:nvSpPr>
          <p:cNvPr id="5" name="TextBox 4">
            <a:extLst>
              <a:ext uri="{FF2B5EF4-FFF2-40B4-BE49-F238E27FC236}">
                <a16:creationId xmlns:a16="http://schemas.microsoft.com/office/drawing/2014/main" xmlns="" id="{00FABF5B-8DCC-4D38-8123-A80D08EB965B}"/>
              </a:ext>
            </a:extLst>
          </p:cNvPr>
          <p:cNvSpPr txBox="1"/>
          <p:nvPr/>
        </p:nvSpPr>
        <p:spPr>
          <a:xfrm>
            <a:off x="4694470" y="398648"/>
            <a:ext cx="2699859" cy="401920"/>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3200" kern="0" smtClean="0">
                <a:solidFill>
                  <a:srgbClr val="000000"/>
                </a:solidFill>
                <a:latin typeface="Calibri Light" panose="020F0302020204030204" pitchFamily="34" charset="0"/>
                <a:cs typeface="Calibri Light" panose="020F0302020204030204" pitchFamily="34" charset="0"/>
                <a:sym typeface="Arial"/>
              </a:rPr>
              <a:t>Useful </a:t>
            </a:r>
            <a:r>
              <a:rPr lang="en-US" sz="3200" kern="0" dirty="0" smtClean="0">
                <a:solidFill>
                  <a:srgbClr val="000000"/>
                </a:solidFill>
                <a:latin typeface="Calibri Light" panose="020F0302020204030204" pitchFamily="34" charset="0"/>
                <a:cs typeface="Calibri Light" panose="020F0302020204030204" pitchFamily="34" charset="0"/>
                <a:sym typeface="Arial"/>
              </a:rPr>
              <a:t>links</a:t>
            </a:r>
            <a:endParaRPr kumimoji="0" lang="en-US" sz="3200" b="0" i="0" u="none" strike="noStrike" kern="0" cap="none" spc="0" normalizeH="0" baseline="0" noProof="0" dirty="0">
              <a:ln>
                <a:noFill/>
              </a:ln>
              <a:solidFill>
                <a:srgbClr val="000000"/>
              </a:solidFill>
              <a:uLnTx/>
              <a:uFillTx/>
              <a:latin typeface="Calibri Light" panose="020F0302020204030204" pitchFamily="34" charset="0"/>
              <a:ea typeface="+mn-ea"/>
              <a:cs typeface="Calibri Light" panose="020F0302020204030204" pitchFamily="34" charset="0"/>
              <a:sym typeface="Arial"/>
            </a:endParaRPr>
          </a:p>
        </p:txBody>
      </p:sp>
      <p:sp>
        <p:nvSpPr>
          <p:cNvPr id="6" name="Google Shape;72;p15">
            <a:extLst>
              <a:ext uri="{FF2B5EF4-FFF2-40B4-BE49-F238E27FC236}">
                <a16:creationId xmlns:a16="http://schemas.microsoft.com/office/drawing/2014/main" xmlns="" id="{DAB79A68-E13E-7146-ADF2-BC00625FED21}"/>
              </a:ext>
            </a:extLst>
          </p:cNvPr>
          <p:cNvSpPr/>
          <p:nvPr/>
        </p:nvSpPr>
        <p:spPr>
          <a:xfrm>
            <a:off x="789829" y="952049"/>
            <a:ext cx="4973218" cy="5378412"/>
          </a:xfrm>
          <a:prstGeom prst="rect">
            <a:avLst/>
          </a:prstGeom>
          <a:solidFill>
            <a:srgbClr val="EFEFEF"/>
          </a:solidFill>
          <a:ln>
            <a:solidFill>
              <a:schemeClr val="accent1"/>
            </a:solidFill>
          </a:ln>
        </p:spPr>
        <p:txBody>
          <a:bodyPr spcFirstLastPara="1" wrap="square" lIns="180000" tIns="72000" rIns="180000" bIns="72000" anchor="ctr" anchorCtr="0">
            <a:noAutofit/>
          </a:bodyPr>
          <a:lstStyle/>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noProof="0" smtClean="0">
                <a:ln>
                  <a:noFill/>
                </a:ln>
                <a:solidFill>
                  <a:srgbClr val="312D2A"/>
                </a:solidFill>
                <a:effectLst/>
                <a:uLnTx/>
                <a:uFillTx/>
                <a:latin typeface="Oracle Sans"/>
                <a:ea typeface="Questrial"/>
                <a:cs typeface="Questrial"/>
                <a:sym typeface="Questrial"/>
              </a:rPr>
              <a:t>Getting Started</a:t>
            </a:r>
          </a:p>
          <a:p>
            <a:pPr lvl="0"/>
            <a:r>
              <a:rPr lang="en-US" sz="1200" u="sng">
                <a:hlinkClick r:id="rId3"/>
              </a:rPr>
              <a:t>Key concepts and terminology</a:t>
            </a:r>
            <a:endParaRPr lang="en-US" sz="1200"/>
          </a:p>
          <a:p>
            <a:pPr lvl="0"/>
            <a:r>
              <a:rPr lang="en-US" sz="1200" u="sng">
                <a:hlinkClick r:id="rId4"/>
              </a:rPr>
              <a:t>Signing in to console</a:t>
            </a:r>
            <a:r>
              <a:rPr lang="en-US" sz="1200" u="sng"/>
              <a:t>, </a:t>
            </a:r>
            <a:r>
              <a:rPr lang="en-US" sz="1200" u="sng">
                <a:hlinkClick r:id="rId5"/>
              </a:rPr>
              <a:t>Sign-in options</a:t>
            </a:r>
            <a:r>
              <a:rPr lang="en-US" sz="1200" u="sng"/>
              <a:t> and </a:t>
            </a:r>
            <a:r>
              <a:rPr lang="en-US" sz="1200" u="sng">
                <a:hlinkClick r:id="rId6"/>
              </a:rPr>
              <a:t>changing your password</a:t>
            </a:r>
            <a:endParaRPr lang="en-US" sz="1200"/>
          </a:p>
          <a:p>
            <a:pPr lvl="0"/>
            <a:r>
              <a:rPr lang="en-US" sz="1200" u="sng">
                <a:hlinkClick r:id="rId7"/>
              </a:rPr>
              <a:t>Setting up your </a:t>
            </a:r>
            <a:r>
              <a:rPr lang="en-US" sz="1200" u="sng" smtClean="0">
                <a:hlinkClick r:id="rId7"/>
              </a:rPr>
              <a:t>tenancy</a:t>
            </a:r>
            <a:endParaRPr lang="en-US" sz="1200" u="sng" smtClean="0"/>
          </a:p>
          <a:p>
            <a:pPr lvl="0"/>
            <a:r>
              <a:rPr lang="en-US" sz="1200" u="sng">
                <a:hlinkClick r:id="rId8"/>
              </a:rPr>
              <a:t>Tutorial – Launching your first Linux instance</a:t>
            </a:r>
            <a:endParaRPr lang="en-US" sz="1200"/>
          </a:p>
          <a:p>
            <a:pPr lvl="0"/>
            <a:r>
              <a:rPr lang="en-US" sz="1200" u="sng">
                <a:hlinkClick r:id="rId9"/>
              </a:rPr>
              <a:t>Tutorial – Launching your first windows instance</a:t>
            </a:r>
            <a:endParaRPr lang="en-US" sz="1200"/>
          </a:p>
          <a:p>
            <a:pPr lvl="0"/>
            <a:r>
              <a:rPr lang="en-US" sz="1200" u="sng">
                <a:hlinkClick r:id="rId10"/>
              </a:rPr>
              <a:t>Object storage and</a:t>
            </a:r>
            <a:r>
              <a:rPr lang="en-US" sz="1200"/>
              <a:t> </a:t>
            </a:r>
            <a:r>
              <a:rPr lang="en-US" sz="1200" u="sng"/>
              <a:t>Pre-authenticated access</a:t>
            </a:r>
            <a:endParaRPr lang="en-US" sz="1200"/>
          </a:p>
          <a:p>
            <a:pPr lvl="0"/>
            <a:r>
              <a:rPr lang="en-US" sz="1200" u="sng">
                <a:hlinkClick r:id="rId11"/>
              </a:rPr>
              <a:t>Image import and export</a:t>
            </a:r>
            <a:endParaRPr lang="en-US" sz="1200"/>
          </a:p>
          <a:p>
            <a:pPr lvl="0"/>
            <a:r>
              <a:rPr lang="en-US" sz="1200" u="sng">
                <a:hlinkClick r:id="rId12"/>
              </a:rPr>
              <a:t>File storage system concepts</a:t>
            </a:r>
            <a:endParaRPr lang="en-US" sz="1200"/>
          </a:p>
          <a:p>
            <a:pPr lvl="0"/>
            <a:r>
              <a:rPr lang="en-US" sz="1200" u="sng">
                <a:hlinkClick r:id="rId13"/>
              </a:rPr>
              <a:t>OCI Hands on labs</a:t>
            </a:r>
            <a:endParaRPr lang="en-US" sz="1200"/>
          </a:p>
          <a:p>
            <a:pPr lvl="0"/>
            <a:r>
              <a:rPr lang="en-US" sz="1200" u="sng">
                <a:hlinkClick r:id="rId14"/>
              </a:rPr>
              <a:t>New features and navigation updates</a:t>
            </a:r>
            <a:endParaRPr lang="en-US" sz="1200"/>
          </a:p>
          <a:p>
            <a:pPr lvl="0"/>
            <a:r>
              <a:rPr lang="en-US" sz="1200" u="sng">
                <a:hlinkClick r:id="rId15"/>
              </a:rPr>
              <a:t>Oracle cloud Free tier</a:t>
            </a:r>
            <a:r>
              <a:rPr lang="en-US" sz="1200" u="sng"/>
              <a:t> </a:t>
            </a:r>
            <a:r>
              <a:rPr lang="en-US" sz="1200" u="sng">
                <a:hlinkClick r:id="rId16"/>
              </a:rPr>
              <a:t>and </a:t>
            </a:r>
            <a:r>
              <a:rPr lang="en-US" sz="1200" u="sng" smtClean="0">
                <a:hlinkClick r:id="rId16"/>
              </a:rPr>
              <a:t>FAQ</a:t>
            </a:r>
            <a:endParaRPr lang="en-US" sz="1200" u="sng" smtClean="0"/>
          </a:p>
          <a:p>
            <a:pPr lvl="0"/>
            <a:r>
              <a:rPr lang="en-US" sz="1200" u="sng"/>
              <a:t>Custom key generation with </a:t>
            </a:r>
            <a:r>
              <a:rPr lang="en-US" sz="1200" u="sng">
                <a:hlinkClick r:id="rId17"/>
              </a:rPr>
              <a:t>puttygen</a:t>
            </a:r>
            <a:r>
              <a:rPr lang="en-US" sz="1200"/>
              <a:t> </a:t>
            </a:r>
            <a:r>
              <a:rPr lang="en-US" sz="1200" u="sng">
                <a:hlinkClick r:id="rId18"/>
              </a:rPr>
              <a:t>or ssh-keygen</a:t>
            </a:r>
            <a:endParaRPr lang="en-US" sz="1200"/>
          </a:p>
          <a:p>
            <a:pPr lvl="0"/>
            <a:r>
              <a:rPr lang="en-US" sz="1200" u="sng">
                <a:hlinkClick r:id="rId19"/>
              </a:rPr>
              <a:t>Frequently asked Questions</a:t>
            </a:r>
            <a:endParaRPr lang="en-US" sz="1200"/>
          </a:p>
          <a:p>
            <a:pPr lvl="0"/>
            <a:r>
              <a:rPr lang="en-US" sz="1200" u="sng">
                <a:hlinkClick r:id="rId20"/>
              </a:rPr>
              <a:t>Getting help and contacting </a:t>
            </a:r>
            <a:r>
              <a:rPr lang="en-US" sz="1200" u="sng" smtClean="0">
                <a:hlinkClick r:id="rId20"/>
              </a:rPr>
              <a:t>support</a:t>
            </a:r>
            <a:endParaRPr lang="en-US" sz="1200" u="sng" smtClean="0"/>
          </a:p>
          <a:p>
            <a:pPr lvl="0">
              <a:spcBef>
                <a:spcPts val="600"/>
              </a:spcBef>
            </a:pPr>
            <a:r>
              <a:rPr kumimoji="0" lang="en-US" sz="1400" i="0" strike="noStrike" kern="1200" cap="none" spc="0" normalizeH="0" noProof="0" smtClean="0">
                <a:ln>
                  <a:noFill/>
                </a:ln>
                <a:solidFill>
                  <a:srgbClr val="312D2A"/>
                </a:solidFill>
                <a:effectLst/>
                <a:uLnTx/>
                <a:uFillTx/>
                <a:latin typeface="Oracle Sans"/>
                <a:ea typeface="Questrial"/>
                <a:cs typeface="Questrial"/>
                <a:sym typeface="Questrial"/>
              </a:rPr>
              <a:t>Identity federation</a:t>
            </a:r>
          </a:p>
          <a:p>
            <a:pPr lvl="0"/>
            <a:r>
              <a:rPr lang="en-US" sz="1200" u="sng">
                <a:hlinkClick r:id="rId21"/>
              </a:rPr>
              <a:t>Federated identity for single sign-on</a:t>
            </a:r>
            <a:endParaRPr lang="en-US" sz="1200"/>
          </a:p>
          <a:p>
            <a:pPr lvl="0"/>
            <a:r>
              <a:rPr lang="en-US" sz="1200" u="sng">
                <a:hlinkClick r:id="rId22"/>
              </a:rPr>
              <a:t>Migrating from on-premise to Oracle identity service</a:t>
            </a:r>
            <a:endParaRPr lang="en-US" sz="1200"/>
          </a:p>
          <a:p>
            <a:pPr lvl="0">
              <a:spcBef>
                <a:spcPts val="600"/>
              </a:spcBef>
            </a:pPr>
            <a:r>
              <a:rPr kumimoji="0" lang="en-US" sz="1400" i="0" strike="noStrike" kern="1200" cap="none" spc="0" normalizeH="0" noProof="0" smtClean="0">
                <a:ln>
                  <a:noFill/>
                </a:ln>
                <a:solidFill>
                  <a:srgbClr val="312D2A"/>
                </a:solidFill>
                <a:effectLst/>
                <a:uLnTx/>
                <a:uFillTx/>
                <a:latin typeface="Oracle Sans"/>
                <a:ea typeface="Questrial"/>
                <a:cs typeface="Questrial"/>
                <a:sym typeface="Questrial"/>
              </a:rPr>
              <a:t>Databases and moving data</a:t>
            </a:r>
          </a:p>
          <a:p>
            <a:pPr lvl="0"/>
            <a:r>
              <a:rPr lang="en-US" sz="1200" u="sng">
                <a:hlinkClick r:id="rId23"/>
              </a:rPr>
              <a:t>Oracle Autonomous databases</a:t>
            </a:r>
            <a:r>
              <a:rPr lang="en-US" sz="1200" u="sng"/>
              <a:t> </a:t>
            </a:r>
            <a:r>
              <a:rPr lang="en-US" sz="1200" u="sng">
                <a:hlinkClick r:id="rId24"/>
              </a:rPr>
              <a:t>and Tools</a:t>
            </a:r>
            <a:endParaRPr lang="en-US" sz="1200"/>
          </a:p>
          <a:p>
            <a:pPr lvl="0"/>
            <a:r>
              <a:rPr lang="en-US" sz="1200" u="sng">
                <a:hlinkClick r:id="rId25"/>
              </a:rPr>
              <a:t>MySQL</a:t>
            </a:r>
            <a:r>
              <a:rPr lang="en-US" sz="1200" u="sng"/>
              <a:t> </a:t>
            </a:r>
            <a:r>
              <a:rPr lang="en-US" sz="1200" u="sng">
                <a:hlinkClick r:id="rId26"/>
              </a:rPr>
              <a:t>and NoSQL</a:t>
            </a:r>
            <a:r>
              <a:rPr lang="en-US" sz="1200" u="sng"/>
              <a:t> Services</a:t>
            </a:r>
            <a:endParaRPr lang="en-US" sz="1200"/>
          </a:p>
          <a:p>
            <a:pPr lvl="0"/>
            <a:r>
              <a:rPr lang="en-US" sz="1200" u="sng">
                <a:hlinkClick r:id="rId3"/>
              </a:rPr>
              <a:t>Key concepts and terminology</a:t>
            </a:r>
            <a:endParaRPr lang="en-US" sz="1200"/>
          </a:p>
          <a:p>
            <a:pPr lvl="0"/>
            <a:r>
              <a:rPr lang="en-US" sz="1200" u="sng">
                <a:hlinkClick r:id="rId27"/>
              </a:rPr>
              <a:t>Migrating databases to cloud</a:t>
            </a:r>
            <a:endParaRPr lang="en-US" sz="1200"/>
          </a:p>
          <a:p>
            <a:pPr lvl="0"/>
            <a:r>
              <a:rPr lang="en-US" sz="1200" u="sng">
                <a:hlinkClick r:id="rId28"/>
              </a:rPr>
              <a:t>Loading data to autonomous with OCI Functions</a:t>
            </a:r>
            <a:endParaRPr lang="en-US" sz="1200"/>
          </a:p>
          <a:p>
            <a:pPr lvl="0"/>
            <a:r>
              <a:rPr lang="en-US" sz="1200" u="sng">
                <a:hlinkClick r:id="rId29"/>
              </a:rPr>
              <a:t>Single-click move to </a:t>
            </a:r>
            <a:r>
              <a:rPr lang="en-US" sz="1200" u="sng" smtClean="0">
                <a:hlinkClick r:id="rId29"/>
              </a:rPr>
              <a:t>autonomous</a:t>
            </a:r>
            <a:endParaRPr lang="en-US" sz="1200"/>
          </a:p>
        </p:txBody>
      </p:sp>
      <p:sp>
        <p:nvSpPr>
          <p:cNvPr id="7" name="Google Shape;72;p15">
            <a:extLst>
              <a:ext uri="{FF2B5EF4-FFF2-40B4-BE49-F238E27FC236}">
                <a16:creationId xmlns:a16="http://schemas.microsoft.com/office/drawing/2014/main" xmlns="" id="{DAB79A68-E13E-7146-ADF2-BC00625FED21}"/>
              </a:ext>
            </a:extLst>
          </p:cNvPr>
          <p:cNvSpPr/>
          <p:nvPr/>
        </p:nvSpPr>
        <p:spPr>
          <a:xfrm>
            <a:off x="6250710" y="952048"/>
            <a:ext cx="4973218" cy="5378413"/>
          </a:xfrm>
          <a:prstGeom prst="rect">
            <a:avLst/>
          </a:prstGeom>
          <a:solidFill>
            <a:srgbClr val="EFEFEF"/>
          </a:solidFill>
          <a:ln>
            <a:solidFill>
              <a:schemeClr val="accent1"/>
            </a:solidFill>
          </a:ln>
        </p:spPr>
        <p:txBody>
          <a:bodyPr spcFirstLastPara="1" wrap="square" lIns="180000" tIns="72000" rIns="180000" bIns="72000" anchor="ctr" anchorCtr="0">
            <a:noAutofit/>
          </a:bodyPr>
          <a:lstStyle/>
          <a:p>
            <a:pPr marR="0" lvl="0" algn="l" defTabSz="914400" rtl="0" eaLnBrk="1" fontAlgn="auto" latinLnBrk="0" hangingPunct="1">
              <a:lnSpc>
                <a:spcPct val="105000"/>
              </a:lnSpc>
              <a:spcBef>
                <a:spcPts val="0"/>
              </a:spcBef>
              <a:spcAft>
                <a:spcPts val="0"/>
              </a:spcAft>
              <a:buClrTx/>
              <a:buSzPts val="900"/>
              <a:tabLst/>
              <a:defRPr/>
            </a:pPr>
            <a:r>
              <a:rPr lang="en-US" sz="1400" smtClean="0">
                <a:solidFill>
                  <a:srgbClr val="312D2A"/>
                </a:solidFill>
                <a:latin typeface="Oracle Sans"/>
                <a:ea typeface="Questrial"/>
                <a:cs typeface="Questrial"/>
                <a:sym typeface="Questrial"/>
              </a:rPr>
              <a:t>Data science and AI/ML</a:t>
            </a:r>
          </a:p>
          <a:p>
            <a:pPr lvl="0"/>
            <a:r>
              <a:rPr lang="en-US" sz="1200" u="sng">
                <a:hlinkClick r:id="rId30"/>
              </a:rPr>
              <a:t>Oracle Data science platform</a:t>
            </a:r>
            <a:r>
              <a:rPr lang="en-US" sz="1200" u="sng"/>
              <a:t> </a:t>
            </a:r>
            <a:r>
              <a:rPr lang="en-US" sz="1200" u="sng">
                <a:hlinkClick r:id="rId31"/>
              </a:rPr>
              <a:t>and Tutorials</a:t>
            </a:r>
            <a:endParaRPr lang="en-US" sz="1200"/>
          </a:p>
          <a:p>
            <a:pPr lvl="0"/>
            <a:r>
              <a:rPr lang="en-US" sz="1200" u="sng">
                <a:hlinkClick r:id="rId32"/>
              </a:rPr>
              <a:t>Genome analysis toolkit</a:t>
            </a:r>
            <a:endParaRPr lang="en-US" sz="1200"/>
          </a:p>
          <a:p>
            <a:pPr lvl="0"/>
            <a:r>
              <a:rPr lang="en-US" sz="1200" u="sng">
                <a:hlinkClick r:id="rId33"/>
              </a:rPr>
              <a:t>Julia AI/HPC GPU Image</a:t>
            </a:r>
            <a:endParaRPr lang="en-US" sz="1200"/>
          </a:p>
          <a:p>
            <a:pPr lvl="0"/>
            <a:r>
              <a:rPr lang="en-US" sz="1200" u="sng">
                <a:hlinkClick r:id="rId34"/>
              </a:rPr>
              <a:t>NVIDIA images and NVIDIA GPU image</a:t>
            </a:r>
            <a:endParaRPr lang="en-US" sz="1200"/>
          </a:p>
          <a:p>
            <a:pPr lvl="0"/>
            <a:r>
              <a:rPr lang="en-US" sz="1200" u="sng">
                <a:hlinkClick r:id="rId35"/>
              </a:rPr>
              <a:t>Building a ML sandbox on Oracle cloud</a:t>
            </a:r>
            <a:endParaRPr lang="en-US" sz="1200"/>
          </a:p>
          <a:p>
            <a:pPr lvl="0"/>
            <a:r>
              <a:rPr lang="en-US" sz="1200" u="sng">
                <a:hlinkClick r:id="rId36"/>
              </a:rPr>
              <a:t>Setting up an open-source ML and AI Environment</a:t>
            </a:r>
            <a:endParaRPr lang="en-US" sz="1200"/>
          </a:p>
          <a:p>
            <a:pPr lvl="0"/>
            <a:r>
              <a:rPr lang="en-US" sz="1200" u="sng">
                <a:hlinkClick r:id="rId37"/>
              </a:rPr>
              <a:t>Machine learning autonomously</a:t>
            </a:r>
            <a:endParaRPr lang="en-US" sz="1200"/>
          </a:p>
          <a:p>
            <a:pPr marR="0" lvl="0" algn="l" defTabSz="914400" rtl="0" eaLnBrk="1" fontAlgn="auto" latinLnBrk="0" hangingPunct="1">
              <a:lnSpc>
                <a:spcPct val="105000"/>
              </a:lnSpc>
              <a:spcBef>
                <a:spcPts val="600"/>
              </a:spcBef>
              <a:spcAft>
                <a:spcPts val="0"/>
              </a:spcAft>
              <a:buClrTx/>
              <a:buSzPts val="900"/>
              <a:tabLst/>
              <a:defRPr/>
            </a:pPr>
            <a:r>
              <a:rPr lang="en-US" sz="1400" smtClean="0">
                <a:solidFill>
                  <a:srgbClr val="312D2A"/>
                </a:solidFill>
                <a:latin typeface="Oracle Sans"/>
                <a:ea typeface="Questrial"/>
                <a:cs typeface="Questrial"/>
                <a:sym typeface="Questrial"/>
              </a:rPr>
              <a:t>High performance computing (HPC)</a:t>
            </a:r>
          </a:p>
          <a:p>
            <a:pPr lvl="0"/>
            <a:r>
              <a:rPr lang="en-US" sz="1200" u="sng">
                <a:hlinkClick r:id="rId38"/>
              </a:rPr>
              <a:t>Oracle HPC Cluster and </a:t>
            </a:r>
            <a:r>
              <a:rPr lang="en-US" sz="1200" u="sng">
                <a:hlinkClick r:id="rId39"/>
              </a:rPr>
              <a:t>Oracle HPC File system</a:t>
            </a:r>
            <a:endParaRPr lang="en-US" sz="1200"/>
          </a:p>
          <a:p>
            <a:pPr lvl="0"/>
            <a:r>
              <a:rPr lang="en-US" sz="1200" u="sng">
                <a:hlinkClick r:id="rId40"/>
              </a:rPr>
              <a:t>NVIDIA GPU Cloud machine image</a:t>
            </a:r>
            <a:endParaRPr lang="en-US" sz="1200"/>
          </a:p>
          <a:p>
            <a:pPr lvl="0"/>
            <a:r>
              <a:rPr lang="en-US" sz="1200" u="sng">
                <a:hlinkClick r:id="rId41"/>
              </a:rPr>
              <a:t>Oracle Linux 7 Cluster Networking Image</a:t>
            </a:r>
            <a:endParaRPr lang="en-US" sz="1200"/>
          </a:p>
          <a:p>
            <a:pPr lvl="0"/>
            <a:r>
              <a:rPr lang="en-US" sz="1200" u="sng">
                <a:hlinkClick r:id="rId38"/>
              </a:rPr>
              <a:t>Oracle marketplace slurm image (HPC + Slurm combo)</a:t>
            </a:r>
            <a:r>
              <a:rPr lang="en-US" sz="1200"/>
              <a:t> </a:t>
            </a:r>
          </a:p>
          <a:p>
            <a:pPr lvl="0"/>
            <a:r>
              <a:rPr lang="en-US" sz="1200" u="sng">
                <a:hlinkClick r:id="rId42"/>
              </a:rPr>
              <a:t>Oracle cloud slurm image</a:t>
            </a:r>
            <a:endParaRPr lang="en-US" sz="1200"/>
          </a:p>
          <a:p>
            <a:pPr lvl="0"/>
            <a:r>
              <a:rPr lang="en-US" sz="1200" u="sng">
                <a:hlinkClick r:id="rId43"/>
              </a:rPr>
              <a:t>Github OCI-HPC</a:t>
            </a:r>
            <a:endParaRPr lang="en-US" sz="1200"/>
          </a:p>
          <a:p>
            <a:pPr lvl="0"/>
            <a:r>
              <a:rPr lang="en-US" sz="1200" u="sng">
                <a:hlinkClick r:id="rId44"/>
              </a:rPr>
              <a:t>Enabling HPC Cluster networking</a:t>
            </a:r>
            <a:endParaRPr lang="en-US" sz="1200"/>
          </a:p>
          <a:p>
            <a:pPr lvl="0"/>
            <a:r>
              <a:rPr lang="en-US" sz="1200" u="sng">
                <a:hlinkClick r:id="rId45"/>
              </a:rPr>
              <a:t>Deploy High performance computing on Oracle cloud Infrastructure</a:t>
            </a:r>
            <a:endParaRPr lang="en-US" sz="1200"/>
          </a:p>
          <a:p>
            <a:pPr lvl="0"/>
            <a:r>
              <a:rPr lang="en-US" sz="1200" u="sng">
                <a:hlinkClick r:id="rId46"/>
              </a:rPr>
              <a:t>Deploy scalable and distributed file system using Lustre</a:t>
            </a:r>
            <a:endParaRPr lang="en-US" sz="1200"/>
          </a:p>
          <a:p>
            <a:pPr lvl="0"/>
            <a:r>
              <a:rPr lang="en-US" sz="1200" u="sng">
                <a:hlinkClick r:id="rId47"/>
              </a:rPr>
              <a:t>Deploy BEEGFS parallel file system</a:t>
            </a:r>
            <a:endParaRPr lang="en-US" sz="1200"/>
          </a:p>
          <a:p>
            <a:pPr lvl="0"/>
            <a:r>
              <a:rPr lang="en-US" sz="1200" u="sng"/>
              <a:t>UoB </a:t>
            </a:r>
            <a:r>
              <a:rPr lang="en-US" sz="1200" u="sng">
                <a:hlinkClick r:id="rId48"/>
              </a:rPr>
              <a:t>Cluster in the cloud</a:t>
            </a:r>
            <a:endParaRPr lang="en-US" sz="1200"/>
          </a:p>
          <a:p>
            <a:pPr lvl="0"/>
            <a:r>
              <a:rPr lang="en-US" sz="1200" u="sng">
                <a:hlinkClick r:id="rId49"/>
              </a:rPr>
              <a:t>Cluster in the cloud - github</a:t>
            </a:r>
            <a:endParaRPr lang="en-US" sz="1200"/>
          </a:p>
          <a:p>
            <a:pPr lvl="0"/>
            <a:r>
              <a:rPr lang="en-US" sz="1200" u="sng">
                <a:hlinkClick r:id="rId50"/>
              </a:rPr>
              <a:t>Molecular dynamics NAMD runbook</a:t>
            </a:r>
            <a:r>
              <a:rPr lang="en-US" sz="1200"/>
              <a:t> and </a:t>
            </a:r>
            <a:r>
              <a:rPr lang="en-US" sz="1200" u="sng">
                <a:hlinkClick r:id="rId51"/>
              </a:rPr>
              <a:t>GROMACS runbooks</a:t>
            </a:r>
            <a:endParaRPr lang="en-US" sz="1200"/>
          </a:p>
          <a:p>
            <a:pPr>
              <a:lnSpc>
                <a:spcPct val="105000"/>
              </a:lnSpc>
              <a:spcBef>
                <a:spcPts val="600"/>
              </a:spcBef>
              <a:buSzPts val="900"/>
              <a:defRPr/>
            </a:pPr>
            <a:r>
              <a:rPr lang="en-US" sz="1400" smtClean="0">
                <a:solidFill>
                  <a:srgbClr val="312D2A"/>
                </a:solidFill>
                <a:ea typeface="Questrial"/>
                <a:cs typeface="Questrial"/>
                <a:sym typeface="Questrial"/>
              </a:rPr>
              <a:t>Usage, billing and credit control</a:t>
            </a:r>
          </a:p>
          <a:p>
            <a:pPr lvl="0"/>
            <a:r>
              <a:rPr lang="en-US" sz="1200" u="sng">
                <a:hlinkClick r:id="rId52"/>
              </a:rPr>
              <a:t>Oracle cloud storage costs</a:t>
            </a:r>
            <a:endParaRPr lang="en-US" sz="1200"/>
          </a:p>
          <a:p>
            <a:pPr lvl="0"/>
            <a:r>
              <a:rPr lang="en-US" sz="1200" u="sng">
                <a:hlinkClick r:id="rId53"/>
              </a:rPr>
              <a:t>Resource billing for stopped instances</a:t>
            </a:r>
            <a:endParaRPr lang="en-US" sz="1200"/>
          </a:p>
          <a:p>
            <a:pPr lvl="0"/>
            <a:r>
              <a:rPr lang="en-US" sz="1200" u="sng">
                <a:hlinkClick r:id="rId54"/>
              </a:rPr>
              <a:t>Oracle cloud universal credit PaaS and IaaS service </a:t>
            </a:r>
            <a:r>
              <a:rPr lang="en-US" sz="1200" u="sng" smtClean="0">
                <a:hlinkClick r:id="rId54"/>
              </a:rPr>
              <a:t>descriptions</a:t>
            </a:r>
            <a:endParaRPr kumimoji="0" lang="en-US" sz="1400" i="0" u="none" strike="noStrike" kern="1200" cap="none" spc="0" normalizeH="0" noProof="0" smtClean="0">
              <a:ln>
                <a:noFill/>
              </a:ln>
              <a:solidFill>
                <a:srgbClr val="312D2A"/>
              </a:solidFill>
              <a:effectLst/>
              <a:uLnTx/>
              <a:uFillTx/>
              <a:latin typeface="Oracle Sans"/>
              <a:ea typeface="Questrial"/>
              <a:cs typeface="Questrial"/>
              <a:sym typeface="Questrial"/>
            </a:endParaRPr>
          </a:p>
        </p:txBody>
      </p:sp>
    </p:spTree>
    <p:extLst>
      <p:ext uri="{BB962C8B-B14F-4D97-AF65-F5344CB8AC3E}">
        <p14:creationId xmlns:p14="http://schemas.microsoft.com/office/powerpoint/2010/main" val="2978284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04761533-698B-DC4C-AA2F-48DAC0505FE0}"/>
              </a:ext>
            </a:extLst>
          </p:cNvPr>
          <p:cNvSpPr txBox="1">
            <a:spLocks/>
          </p:cNvSpPr>
          <p:nvPr/>
        </p:nvSpPr>
        <p:spPr>
          <a:xfrm>
            <a:off x="2204431" y="2300861"/>
            <a:ext cx="8779520" cy="777380"/>
          </a:xfrm>
          <a:prstGeom prst="rect">
            <a:avLst/>
          </a:prstGeom>
          <a:noFill/>
        </p:spPr>
        <p:txBody>
          <a:bodyPr vert="horz" lIns="0" tIns="45720" rIns="0" bIns="45720" rtlCol="0" anchor="b">
            <a:noAutofit/>
          </a:bodyPr>
          <a:lstStyle>
            <a:lvl1pPr algn="l" defTabSz="914400" rtl="0" eaLnBrk="1" latinLnBrk="0" hangingPunct="1">
              <a:lnSpc>
                <a:spcPct val="90000"/>
              </a:lnSpc>
              <a:spcBef>
                <a:spcPct val="0"/>
              </a:spcBef>
              <a:buNone/>
              <a:defRPr lang="en-US" sz="1600" kern="1200">
                <a:solidFill>
                  <a:schemeClr val="bg1"/>
                </a:solidFill>
                <a:latin typeface="Oracle Sans Extra Bold" panose="020B0803020204020204" pitchFamily="34" charset="0"/>
                <a:ea typeface="+mn-ea"/>
                <a:cs typeface="Oracle Sans Extra Bold" panose="020B0803020204020204" pitchFamily="34" charset="0"/>
              </a:defRPr>
            </a:lvl1pPr>
          </a:lstStyle>
          <a:p>
            <a:pPr>
              <a:lnSpc>
                <a:spcPts val="4600"/>
              </a:lnSpc>
              <a:spcAft>
                <a:spcPts val="1200"/>
              </a:spcAft>
            </a:pPr>
            <a:r>
              <a:rPr lang="en-US" sz="2600" dirty="0">
                <a:solidFill>
                  <a:prstClr val="white"/>
                </a:solidFill>
                <a:latin typeface="Oracle Sans Light" panose="020B0403020204020204" pitchFamily="34" charset="0"/>
                <a:ea typeface="+mj-ea"/>
                <a:cs typeface="Oracle Sans Light" panose="020B0403020204020204" pitchFamily="34" charset="0"/>
              </a:rPr>
              <a:t>TECH TALK: </a:t>
            </a:r>
          </a:p>
          <a:p>
            <a:pPr>
              <a:lnSpc>
                <a:spcPct val="100000"/>
              </a:lnSpc>
            </a:pPr>
            <a:r>
              <a:rPr lang="en-US" sz="3200" dirty="0">
                <a:solidFill>
                  <a:prstClr val="white"/>
                </a:solidFill>
                <a:latin typeface="Georgia" panose="02040502050405020303" pitchFamily="18" charset="0"/>
                <a:ea typeface="+mj-ea"/>
                <a:cs typeface="Oracle Sans" panose="020B0503020204020204" pitchFamily="34" charset="0"/>
              </a:rPr>
              <a:t>Oracle Cloud </a:t>
            </a:r>
            <a:r>
              <a:rPr lang="en-US" sz="3200" dirty="0" smtClean="0">
                <a:solidFill>
                  <a:prstClr val="white"/>
                </a:solidFill>
                <a:latin typeface="Georgia" panose="02040502050405020303" pitchFamily="18" charset="0"/>
                <a:ea typeface="+mj-ea"/>
                <a:cs typeface="Oracle Sans" panose="020B0503020204020204" pitchFamily="34" charset="0"/>
              </a:rPr>
              <a:t>Foundations </a:t>
            </a:r>
            <a:r>
              <a:rPr lang="en-US" sz="3200" dirty="0">
                <a:solidFill>
                  <a:prstClr val="white"/>
                </a:solidFill>
                <a:latin typeface="Georgia" panose="02040502050405020303" pitchFamily="18" charset="0"/>
                <a:ea typeface="+mj-ea"/>
                <a:cs typeface="Oracle Sans" panose="020B0503020204020204" pitchFamily="34" charset="0"/>
              </a:rPr>
              <a:t>for Researchers</a:t>
            </a:r>
          </a:p>
        </p:txBody>
      </p:sp>
      <p:sp>
        <p:nvSpPr>
          <p:cNvPr id="9" name="TextBox 8">
            <a:extLst>
              <a:ext uri="{FF2B5EF4-FFF2-40B4-BE49-F238E27FC236}">
                <a16:creationId xmlns="" xmlns:a16="http://schemas.microsoft.com/office/drawing/2014/main" id="{7A3FE5A4-DE9A-F443-A167-ED190C82D950}"/>
              </a:ext>
            </a:extLst>
          </p:cNvPr>
          <p:cNvSpPr txBox="1"/>
          <p:nvPr/>
        </p:nvSpPr>
        <p:spPr>
          <a:xfrm>
            <a:off x="2204430" y="4134684"/>
            <a:ext cx="7920877" cy="615553"/>
          </a:xfrm>
          <a:prstGeom prst="rect">
            <a:avLst/>
          </a:prstGeom>
          <a:noFill/>
        </p:spPr>
        <p:txBody>
          <a:bodyPr wrap="square" lIns="0" tIns="0" rIns="0" bIns="0" rtlCol="0">
            <a:spAutoFit/>
          </a:bodyPr>
          <a:lstStyle/>
          <a:p>
            <a:r>
              <a:rPr lang="en-US" sz="4000" dirty="0">
                <a:solidFill>
                  <a:schemeClr val="bg1"/>
                </a:solidFill>
                <a:latin typeface="Oracle Sans Light" panose="020B0403020204020204" pitchFamily="34" charset="0"/>
                <a:cs typeface="Oracle Sans Light" panose="020B0403020204020204" pitchFamily="34" charset="0"/>
              </a:rPr>
              <a:t>Questions, Answers &amp; Discussion</a:t>
            </a:r>
          </a:p>
        </p:txBody>
      </p:sp>
      <p:pic>
        <p:nvPicPr>
          <p:cNvPr id="5" name="Picture 4">
            <a:extLst>
              <a:ext uri="{FF2B5EF4-FFF2-40B4-BE49-F238E27FC236}">
                <a16:creationId xmlns="" xmlns:a16="http://schemas.microsoft.com/office/drawing/2014/main" id="{10843A28-72DE-4D4A-A9CB-CC49D63AD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430" y="495300"/>
            <a:ext cx="1714225" cy="519462"/>
          </a:xfrm>
          <a:prstGeom prst="rect">
            <a:avLst/>
          </a:prstGeom>
        </p:spPr>
      </p:pic>
      <p:sp>
        <p:nvSpPr>
          <p:cNvPr id="13" name="Rectangle 12">
            <a:extLst>
              <a:ext uri="{FF2B5EF4-FFF2-40B4-BE49-F238E27FC236}">
                <a16:creationId xmlns="" xmlns:a16="http://schemas.microsoft.com/office/drawing/2014/main" id="{0E8E37B4-B4ED-434B-A3F5-231EADD1C3A8}"/>
              </a:ext>
            </a:extLst>
          </p:cNvPr>
          <p:cNvSpPr/>
          <p:nvPr/>
        </p:nvSpPr>
        <p:spPr>
          <a:xfrm>
            <a:off x="9266663" y="297830"/>
            <a:ext cx="2732049" cy="1185281"/>
          </a:xfrm>
          <a:prstGeom prst="rect">
            <a:avLst/>
          </a:prstGeom>
          <a:solidFill>
            <a:srgbClr val="2C59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2968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04761533-698B-DC4C-AA2F-48DAC0505FE0}"/>
              </a:ext>
            </a:extLst>
          </p:cNvPr>
          <p:cNvSpPr txBox="1">
            <a:spLocks/>
          </p:cNvSpPr>
          <p:nvPr/>
        </p:nvSpPr>
        <p:spPr>
          <a:xfrm>
            <a:off x="2204431" y="1988624"/>
            <a:ext cx="8233110" cy="777380"/>
          </a:xfrm>
          <a:prstGeom prst="rect">
            <a:avLst/>
          </a:prstGeom>
          <a:noFill/>
        </p:spPr>
        <p:txBody>
          <a:bodyPr vert="horz" lIns="0" tIns="45720" rIns="0" bIns="45720" rtlCol="0" anchor="b">
            <a:noAutofit/>
          </a:bodyPr>
          <a:lstStyle>
            <a:lvl1pPr algn="l" defTabSz="914400" rtl="0" eaLnBrk="1" latinLnBrk="0" hangingPunct="1">
              <a:lnSpc>
                <a:spcPct val="90000"/>
              </a:lnSpc>
              <a:spcBef>
                <a:spcPct val="0"/>
              </a:spcBef>
              <a:buNone/>
              <a:defRPr lang="en-US" sz="1600" kern="1200">
                <a:solidFill>
                  <a:schemeClr val="bg1"/>
                </a:solidFill>
                <a:latin typeface="Oracle Sans Extra Bold" panose="020B0803020204020204" pitchFamily="34" charset="0"/>
                <a:ea typeface="+mn-ea"/>
                <a:cs typeface="Oracle Sans Extra Bold" panose="020B0803020204020204" pitchFamily="34" charset="0"/>
              </a:defRPr>
            </a:lvl1pPr>
          </a:lstStyle>
          <a:p>
            <a:pPr>
              <a:lnSpc>
                <a:spcPts val="4600"/>
              </a:lnSpc>
              <a:spcAft>
                <a:spcPts val="1200"/>
              </a:spcAft>
            </a:pPr>
            <a:r>
              <a:rPr lang="en-US" sz="2600" dirty="0">
                <a:solidFill>
                  <a:prstClr val="white"/>
                </a:solidFill>
                <a:latin typeface="Oracle Sans Light" panose="020B0403020204020204" pitchFamily="34" charset="0"/>
                <a:ea typeface="+mj-ea"/>
                <a:cs typeface="Oracle Sans Light" panose="020B0403020204020204" pitchFamily="34" charset="0"/>
              </a:rPr>
              <a:t>TECH TALK: </a:t>
            </a:r>
          </a:p>
          <a:p>
            <a:pPr>
              <a:lnSpc>
                <a:spcPct val="100000"/>
              </a:lnSpc>
            </a:pPr>
            <a:r>
              <a:rPr lang="en-US" sz="3200" dirty="0">
                <a:solidFill>
                  <a:prstClr val="white"/>
                </a:solidFill>
                <a:latin typeface="Georgia" panose="02040502050405020303" pitchFamily="18" charset="0"/>
                <a:ea typeface="+mj-ea"/>
                <a:cs typeface="Oracle Sans" panose="020B0503020204020204" pitchFamily="34" charset="0"/>
              </a:rPr>
              <a:t>Oracle Cloud </a:t>
            </a:r>
            <a:r>
              <a:rPr lang="en-US" sz="3200" dirty="0" smtClean="0">
                <a:solidFill>
                  <a:prstClr val="white"/>
                </a:solidFill>
                <a:latin typeface="Georgia" panose="02040502050405020303" pitchFamily="18" charset="0"/>
                <a:ea typeface="+mj-ea"/>
                <a:cs typeface="Oracle Sans" panose="020B0503020204020204" pitchFamily="34" charset="0"/>
              </a:rPr>
              <a:t>Foundations </a:t>
            </a:r>
            <a:r>
              <a:rPr lang="en-US" sz="3200" dirty="0">
                <a:solidFill>
                  <a:prstClr val="white"/>
                </a:solidFill>
                <a:latin typeface="Georgia" panose="02040502050405020303" pitchFamily="18" charset="0"/>
                <a:ea typeface="+mj-ea"/>
                <a:cs typeface="Oracle Sans" panose="020B0503020204020204" pitchFamily="34" charset="0"/>
              </a:rPr>
              <a:t>for Researchers</a:t>
            </a:r>
          </a:p>
        </p:txBody>
      </p:sp>
      <p:pic>
        <p:nvPicPr>
          <p:cNvPr id="5" name="Picture 4">
            <a:extLst>
              <a:ext uri="{FF2B5EF4-FFF2-40B4-BE49-F238E27FC236}">
                <a16:creationId xmlns="" xmlns:a16="http://schemas.microsoft.com/office/drawing/2014/main" id="{10843A28-72DE-4D4A-A9CB-CC49D63AD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430" y="495300"/>
            <a:ext cx="1714225" cy="519462"/>
          </a:xfrm>
          <a:prstGeom prst="rect">
            <a:avLst/>
          </a:prstGeom>
        </p:spPr>
      </p:pic>
      <p:sp>
        <p:nvSpPr>
          <p:cNvPr id="13" name="Rectangle 12">
            <a:extLst>
              <a:ext uri="{FF2B5EF4-FFF2-40B4-BE49-F238E27FC236}">
                <a16:creationId xmlns="" xmlns:a16="http://schemas.microsoft.com/office/drawing/2014/main" id="{0E8E37B4-B4ED-434B-A3F5-231EADD1C3A8}"/>
              </a:ext>
            </a:extLst>
          </p:cNvPr>
          <p:cNvSpPr/>
          <p:nvPr/>
        </p:nvSpPr>
        <p:spPr>
          <a:xfrm>
            <a:off x="9266663" y="297830"/>
            <a:ext cx="2732049" cy="1185281"/>
          </a:xfrm>
          <a:prstGeom prst="rect">
            <a:avLst/>
          </a:prstGeom>
          <a:solidFill>
            <a:srgbClr val="2C59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 xmlns:a16="http://schemas.microsoft.com/office/drawing/2014/main" id="{5CA20ED6-3E69-AD40-94FD-09E9107F59C8}"/>
              </a:ext>
            </a:extLst>
          </p:cNvPr>
          <p:cNvSpPr txBox="1"/>
          <p:nvPr/>
        </p:nvSpPr>
        <p:spPr>
          <a:xfrm>
            <a:off x="2163345" y="3171404"/>
            <a:ext cx="4482783" cy="892552"/>
          </a:xfrm>
          <a:prstGeom prst="rect">
            <a:avLst/>
          </a:prstGeom>
          <a:noFill/>
        </p:spPr>
        <p:txBody>
          <a:bodyPr wrap="square" rtlCol="0">
            <a:spAutoFit/>
          </a:bodyPr>
          <a:lstStyle/>
          <a:p>
            <a:r>
              <a:rPr lang="en-US" sz="2000" b="1" dirty="0">
                <a:solidFill>
                  <a:schemeClr val="bg1"/>
                </a:solidFill>
              </a:rPr>
              <a:t>Questions? Comments? Feedback?</a:t>
            </a:r>
          </a:p>
          <a:p>
            <a:endParaRPr lang="en-US" sz="1200" b="1" dirty="0">
              <a:solidFill>
                <a:schemeClr val="bg1"/>
              </a:solidFill>
            </a:endParaRPr>
          </a:p>
          <a:p>
            <a:r>
              <a:rPr lang="en-US" sz="2000" b="1" dirty="0">
                <a:solidFill>
                  <a:schemeClr val="bg1"/>
                </a:solidFill>
              </a:rPr>
              <a:t>Contact us!</a:t>
            </a:r>
          </a:p>
        </p:txBody>
      </p:sp>
      <p:sp>
        <p:nvSpPr>
          <p:cNvPr id="7" name="TextBox 6">
            <a:extLst>
              <a:ext uri="{FF2B5EF4-FFF2-40B4-BE49-F238E27FC236}">
                <a16:creationId xmlns="" xmlns:a16="http://schemas.microsoft.com/office/drawing/2014/main" id="{B78EE18A-8494-2848-8161-EFD7DF74C0B3}"/>
              </a:ext>
            </a:extLst>
          </p:cNvPr>
          <p:cNvSpPr txBox="1"/>
          <p:nvPr/>
        </p:nvSpPr>
        <p:spPr>
          <a:xfrm>
            <a:off x="2163345" y="4000880"/>
            <a:ext cx="6211225" cy="1354217"/>
          </a:xfrm>
          <a:prstGeom prst="rect">
            <a:avLst/>
          </a:prstGeom>
          <a:noFill/>
        </p:spPr>
        <p:txBody>
          <a:bodyPr wrap="square" rtlCol="0">
            <a:spAutoFit/>
          </a:bodyPr>
          <a:lstStyle/>
          <a:p>
            <a:endParaRPr lang="en-US" b="1" dirty="0">
              <a:solidFill>
                <a:schemeClr val="bg1"/>
              </a:solidFill>
            </a:endParaRPr>
          </a:p>
          <a:p>
            <a:pPr>
              <a:spcAft>
                <a:spcPts val="600"/>
              </a:spcAft>
            </a:pPr>
            <a:r>
              <a:rPr lang="en-US" b="1" dirty="0">
                <a:solidFill>
                  <a:schemeClr val="bg1"/>
                </a:solidFill>
              </a:rPr>
              <a:t>Website: </a:t>
            </a:r>
            <a:r>
              <a:rPr lang="en-US" dirty="0" err="1">
                <a:solidFill>
                  <a:schemeClr val="bg1"/>
                </a:solidFill>
              </a:rPr>
              <a:t>oracle.com</a:t>
            </a:r>
            <a:r>
              <a:rPr lang="en-US" dirty="0">
                <a:solidFill>
                  <a:schemeClr val="bg1"/>
                </a:solidFill>
              </a:rPr>
              <a:t>/oracle-for-research/</a:t>
            </a:r>
          </a:p>
          <a:p>
            <a:pPr>
              <a:spcAft>
                <a:spcPts val="600"/>
              </a:spcAft>
            </a:pPr>
            <a:r>
              <a:rPr lang="en-US" b="1" dirty="0">
                <a:solidFill>
                  <a:schemeClr val="bg1"/>
                </a:solidFill>
              </a:rPr>
              <a:t>Twitter: </a:t>
            </a:r>
            <a:r>
              <a:rPr lang="en-US" dirty="0">
                <a:solidFill>
                  <a:schemeClr val="bg1"/>
                </a:solidFill>
              </a:rPr>
              <a:t>@</a:t>
            </a:r>
            <a:r>
              <a:rPr lang="en-US" dirty="0" err="1">
                <a:solidFill>
                  <a:schemeClr val="bg1"/>
                </a:solidFill>
              </a:rPr>
              <a:t>OracleResearch</a:t>
            </a:r>
            <a:endParaRPr lang="en-US" dirty="0">
              <a:solidFill>
                <a:schemeClr val="bg1"/>
              </a:solidFill>
            </a:endParaRPr>
          </a:p>
          <a:p>
            <a:r>
              <a:rPr lang="en-US" b="1" dirty="0">
                <a:solidFill>
                  <a:schemeClr val="bg1"/>
                </a:solidFill>
              </a:rPr>
              <a:t>Email: </a:t>
            </a:r>
            <a:r>
              <a:rPr lang="en-US" dirty="0" err="1">
                <a:solidFill>
                  <a:schemeClr val="bg1"/>
                </a:solidFill>
              </a:rPr>
              <a:t>OracleForResearchTech_ww@oracle.com</a:t>
            </a:r>
            <a:endParaRPr lang="en-US" dirty="0">
              <a:solidFill>
                <a:schemeClr val="bg1"/>
              </a:solidFill>
            </a:endParaRPr>
          </a:p>
        </p:txBody>
      </p:sp>
      <p:sp>
        <p:nvSpPr>
          <p:cNvPr id="10" name="Rectangle 9">
            <a:extLst>
              <a:ext uri="{FF2B5EF4-FFF2-40B4-BE49-F238E27FC236}">
                <a16:creationId xmlns="" xmlns:a16="http://schemas.microsoft.com/office/drawing/2014/main" id="{9372F31D-3EC4-EA45-83A1-BC5A1F2889CE}"/>
              </a:ext>
            </a:extLst>
          </p:cNvPr>
          <p:cNvSpPr/>
          <p:nvPr/>
        </p:nvSpPr>
        <p:spPr>
          <a:xfrm>
            <a:off x="2062975" y="5918135"/>
            <a:ext cx="7883911" cy="611386"/>
          </a:xfrm>
          <a:prstGeom prst="rect">
            <a:avLst/>
          </a:prstGeom>
        </p:spPr>
        <p:txBody>
          <a:bodyPr wrap="square">
            <a:spAutoFit/>
          </a:bodyPr>
          <a:lstStyle/>
          <a:p>
            <a:pPr>
              <a:lnSpc>
                <a:spcPts val="4600"/>
              </a:lnSpc>
              <a:spcAft>
                <a:spcPts val="1200"/>
              </a:spcAft>
            </a:pPr>
            <a:r>
              <a:rPr lang="en-US" sz="2000" i="1" dirty="0">
                <a:solidFill>
                  <a:prstClr val="white"/>
                </a:solidFill>
                <a:latin typeface="Oracle Sans Light" panose="020B0403020204020204" pitchFamily="34" charset="0"/>
                <a:cs typeface="Oracle Sans Light" panose="020B0403020204020204" pitchFamily="34" charset="0"/>
              </a:rPr>
              <a:t>Next Tech Talk: October 23, 2020, 10:30AM EDT</a:t>
            </a:r>
          </a:p>
        </p:txBody>
      </p:sp>
    </p:spTree>
    <p:extLst>
      <p:ext uri="{BB962C8B-B14F-4D97-AF65-F5344CB8AC3E}">
        <p14:creationId xmlns:p14="http://schemas.microsoft.com/office/powerpoint/2010/main" val="36717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68F2AAA1-EC00-B744-AF90-E0F6C0834E34}"/>
              </a:ext>
            </a:extLst>
          </p:cNvPr>
          <p:cNvSpPr>
            <a:spLocks noGrp="1"/>
          </p:cNvSpPr>
          <p:nvPr>
            <p:ph type="ftr" sz="quarter" idx="3"/>
          </p:nvPr>
        </p:nvSpPr>
        <p:spPr>
          <a:xfrm>
            <a:off x="2697915" y="6423978"/>
            <a:ext cx="6457235" cy="365125"/>
          </a:xfrm>
        </p:spPr>
        <p:txBody>
          <a:bodyPr/>
          <a:lstStyle/>
          <a:p>
            <a:r>
              <a:rPr lang="en-US" dirty="0"/>
              <a:t>Copyright © 2020, Oracle and/or its affiliates  |  Confidential: Internal/Restricted/Highly Restricted</a:t>
            </a:r>
          </a:p>
        </p:txBody>
      </p:sp>
      <p:sp>
        <p:nvSpPr>
          <p:cNvPr id="9" name="Rectangle 8">
            <a:extLst>
              <a:ext uri="{FF2B5EF4-FFF2-40B4-BE49-F238E27FC236}">
                <a16:creationId xmlns="" xmlns:a16="http://schemas.microsoft.com/office/drawing/2014/main" id="{1FDE377C-106C-EA40-AB83-40111CA8F85E}"/>
              </a:ext>
            </a:extLst>
          </p:cNvPr>
          <p:cNvSpPr/>
          <p:nvPr/>
        </p:nvSpPr>
        <p:spPr>
          <a:xfrm>
            <a:off x="2196790" y="1492257"/>
            <a:ext cx="7883911" cy="642035"/>
          </a:xfrm>
          <a:prstGeom prst="rect">
            <a:avLst/>
          </a:prstGeom>
        </p:spPr>
        <p:txBody>
          <a:bodyPr wrap="square">
            <a:spAutoFit/>
          </a:bodyPr>
          <a:lstStyle/>
          <a:p>
            <a:pPr>
              <a:lnSpc>
                <a:spcPts val="4600"/>
              </a:lnSpc>
              <a:spcAft>
                <a:spcPts val="1200"/>
              </a:spcAft>
            </a:pPr>
            <a:r>
              <a:rPr lang="en-US" sz="2600" dirty="0">
                <a:solidFill>
                  <a:prstClr val="white"/>
                </a:solidFill>
                <a:latin typeface="Oracle Sans Light" panose="020B0403020204020204" pitchFamily="34" charset="0"/>
                <a:cs typeface="Oracle Sans Light" panose="020B0403020204020204" pitchFamily="34" charset="0"/>
              </a:rPr>
              <a:t>TECH TALK HOUSEKEEPING</a:t>
            </a:r>
          </a:p>
        </p:txBody>
      </p:sp>
      <p:sp>
        <p:nvSpPr>
          <p:cNvPr id="13" name="Title 1">
            <a:extLst>
              <a:ext uri="{FF2B5EF4-FFF2-40B4-BE49-F238E27FC236}">
                <a16:creationId xmlns="" xmlns:a16="http://schemas.microsoft.com/office/drawing/2014/main" id="{81E40DFC-078D-F846-84E6-8F9F9B51A9DF}"/>
              </a:ext>
            </a:extLst>
          </p:cNvPr>
          <p:cNvSpPr txBox="1">
            <a:spLocks/>
          </p:cNvSpPr>
          <p:nvPr/>
        </p:nvSpPr>
        <p:spPr>
          <a:xfrm>
            <a:off x="2111298" y="1640111"/>
            <a:ext cx="9519423" cy="2237694"/>
          </a:xfrm>
          <a:prstGeom prst="rect">
            <a:avLst/>
          </a:prstGeom>
          <a:noFill/>
        </p:spPr>
        <p:txBody>
          <a:bodyPr vert="horz" lIns="0" tIns="45720" rIns="0" bIns="45720" rtlCol="0" anchor="t">
            <a:noAutofit/>
          </a:bodyPr>
          <a:lstStyle>
            <a:lvl1pPr algn="l" defTabSz="914400" rtl="0" eaLnBrk="1" latinLnBrk="0" hangingPunct="1">
              <a:lnSpc>
                <a:spcPct val="90000"/>
              </a:lnSpc>
              <a:spcBef>
                <a:spcPct val="0"/>
              </a:spcBef>
              <a:buNone/>
              <a:defRPr lang="en-US" sz="1600" kern="1200">
                <a:solidFill>
                  <a:schemeClr val="bg1"/>
                </a:solidFill>
                <a:latin typeface="Oracle Sans Extra Bold" panose="020B0803020204020204" pitchFamily="34" charset="0"/>
                <a:ea typeface="+mn-ea"/>
                <a:cs typeface="Oracle Sans Extra Bold" panose="020B0803020204020204" pitchFamily="34" charset="0"/>
              </a:defRPr>
            </a:lvl1pPr>
          </a:lstStyle>
          <a:p>
            <a:pPr algn="ctr">
              <a:lnSpc>
                <a:spcPct val="100000"/>
              </a:lnSpc>
            </a:pPr>
            <a:endParaRPr lang="en-US" sz="2400" u="sng" dirty="0">
              <a:solidFill>
                <a:prstClr val="white"/>
              </a:solidFill>
              <a:latin typeface="+mn-lt"/>
              <a:ea typeface="+mj-ea"/>
              <a:cs typeface="Oracle Sans" panose="020B0503020204020204" pitchFamily="34" charset="0"/>
            </a:endParaRPr>
          </a:p>
          <a:p>
            <a:pPr algn="ctr">
              <a:lnSpc>
                <a:spcPct val="100000"/>
              </a:lnSpc>
            </a:pPr>
            <a:endParaRPr lang="en-US" sz="2000" dirty="0">
              <a:solidFill>
                <a:prstClr val="white"/>
              </a:solidFill>
              <a:latin typeface="+mn-lt"/>
              <a:ea typeface="+mj-ea"/>
              <a:cs typeface="Oracle Sans" panose="020B0503020204020204" pitchFamily="34" charset="0"/>
            </a:endParaRPr>
          </a:p>
          <a:p>
            <a:pPr marL="285750" indent="-285750">
              <a:lnSpc>
                <a:spcPct val="100000"/>
              </a:lnSpc>
              <a:spcAft>
                <a:spcPts val="1800"/>
              </a:spcAft>
              <a:buFont typeface="Arial" panose="020B0604020202020204" pitchFamily="34" charset="0"/>
              <a:buChar char="•"/>
            </a:pPr>
            <a:r>
              <a:rPr lang="en-US" dirty="0">
                <a:solidFill>
                  <a:prstClr val="white"/>
                </a:solidFill>
                <a:latin typeface="+mn-lt"/>
                <a:ea typeface="+mj-ea"/>
                <a:cs typeface="Oracle Sans" panose="020B0503020204020204" pitchFamily="34" charset="0"/>
              </a:rPr>
              <a:t>Today’s webinar is being recorded. We will share the link to the recording with you via email after the event. The recording will also be made available to the Oracle for Research community. </a:t>
            </a:r>
          </a:p>
          <a:p>
            <a:pPr marL="285750" indent="-285750">
              <a:lnSpc>
                <a:spcPct val="100000"/>
              </a:lnSpc>
              <a:spcAft>
                <a:spcPts val="1800"/>
              </a:spcAft>
              <a:buFont typeface="Arial" panose="020B0604020202020204" pitchFamily="34" charset="0"/>
              <a:buChar char="•"/>
            </a:pPr>
            <a:r>
              <a:rPr lang="en-US" dirty="0">
                <a:solidFill>
                  <a:prstClr val="white"/>
                </a:solidFill>
                <a:latin typeface="+mn-lt"/>
                <a:ea typeface="+mj-ea"/>
                <a:cs typeface="Oracle Sans" panose="020B0503020204020204" pitchFamily="34" charset="0"/>
              </a:rPr>
              <a:t>We invite your comments and questions, both about the tech topic being discussed and about the series more generally. Questions may be submitted using the Q&amp;A box on your screen or you may ask questions directly using your microphone. When not asking a question, please mute your microphone.</a:t>
            </a:r>
          </a:p>
          <a:p>
            <a:pPr marL="285750" indent="-285750">
              <a:lnSpc>
                <a:spcPct val="100000"/>
              </a:lnSpc>
              <a:spcAft>
                <a:spcPts val="1800"/>
              </a:spcAft>
              <a:buFont typeface="Arial" panose="020B0604020202020204" pitchFamily="34" charset="0"/>
              <a:buChar char="•"/>
            </a:pPr>
            <a:r>
              <a:rPr lang="en-US" dirty="0">
                <a:solidFill>
                  <a:prstClr val="white"/>
                </a:solidFill>
                <a:latin typeface="+mn-lt"/>
                <a:ea typeface="+mj-ea"/>
                <a:cs typeface="Oracle Sans" panose="020B0503020204020204" pitchFamily="34" charset="0"/>
              </a:rPr>
              <a:t>Questions may be asked during the presentation and we will also have a Q &amp; A time at the end of the presentation when you can ask questions directly and engage in discussion.</a:t>
            </a:r>
          </a:p>
          <a:p>
            <a:pPr marL="285750" indent="-285750">
              <a:lnSpc>
                <a:spcPct val="100000"/>
              </a:lnSpc>
              <a:spcAft>
                <a:spcPts val="1200"/>
              </a:spcAft>
              <a:buFont typeface="Arial" panose="020B0604020202020204" pitchFamily="34" charset="0"/>
              <a:buChar char="•"/>
            </a:pPr>
            <a:r>
              <a:rPr lang="en-US" dirty="0">
                <a:solidFill>
                  <a:prstClr val="white"/>
                </a:solidFill>
                <a:latin typeface="+mn-lt"/>
                <a:ea typeface="+mj-ea"/>
                <a:cs typeface="Oracle Sans" panose="020B0503020204020204" pitchFamily="34" charset="0"/>
              </a:rPr>
              <a:t>At Oracle for Research, we believe that research and innovation happen best when a diverse and thoughtful community is free to engage in respectful, compassionate, and open dialog.  To that end, when asking a question or providing feedback, we ask that all participants be respectful, collaborative, and constructive.  </a:t>
            </a:r>
          </a:p>
          <a:p>
            <a:pPr marL="342900" indent="-342900">
              <a:lnSpc>
                <a:spcPct val="100000"/>
              </a:lnSpc>
              <a:spcAft>
                <a:spcPts val="1200"/>
              </a:spcAft>
              <a:buFont typeface="Arial" panose="020B0604020202020204" pitchFamily="34" charset="0"/>
              <a:buChar char="•"/>
            </a:pPr>
            <a:endParaRPr lang="en-US" sz="1800" dirty="0">
              <a:solidFill>
                <a:prstClr val="white"/>
              </a:solidFill>
              <a:latin typeface="+mn-lt"/>
              <a:ea typeface="+mj-ea"/>
              <a:cs typeface="Oracle Sans" panose="020B0503020204020204" pitchFamily="34" charset="0"/>
            </a:endParaRPr>
          </a:p>
        </p:txBody>
      </p:sp>
      <p:pic>
        <p:nvPicPr>
          <p:cNvPr id="5" name="Picture 4">
            <a:extLst>
              <a:ext uri="{FF2B5EF4-FFF2-40B4-BE49-F238E27FC236}">
                <a16:creationId xmlns="" xmlns:a16="http://schemas.microsoft.com/office/drawing/2014/main" id="{79324B54-407F-C746-BCD7-C81CF94FA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430" y="495300"/>
            <a:ext cx="1714225" cy="519462"/>
          </a:xfrm>
          <a:prstGeom prst="rect">
            <a:avLst/>
          </a:prstGeom>
        </p:spPr>
      </p:pic>
      <p:sp>
        <p:nvSpPr>
          <p:cNvPr id="6" name="Rectangle 5">
            <a:extLst>
              <a:ext uri="{FF2B5EF4-FFF2-40B4-BE49-F238E27FC236}">
                <a16:creationId xmlns="" xmlns:a16="http://schemas.microsoft.com/office/drawing/2014/main" id="{1F06EA7C-DDE1-864E-9165-B4694601C946}"/>
              </a:ext>
            </a:extLst>
          </p:cNvPr>
          <p:cNvSpPr/>
          <p:nvPr/>
        </p:nvSpPr>
        <p:spPr>
          <a:xfrm>
            <a:off x="9266663" y="297830"/>
            <a:ext cx="2732049" cy="1185281"/>
          </a:xfrm>
          <a:prstGeom prst="rect">
            <a:avLst/>
          </a:prstGeom>
          <a:solidFill>
            <a:srgbClr val="2C59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016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659322" y="4051908"/>
            <a:ext cx="4116903" cy="2111184"/>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7" name="Rectangle 16"/>
          <p:cNvSpPr/>
          <p:nvPr/>
        </p:nvSpPr>
        <p:spPr>
          <a:xfrm>
            <a:off x="1659322" y="1661746"/>
            <a:ext cx="4116903" cy="2148085"/>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8" name="Rectangle 17"/>
          <p:cNvSpPr/>
          <p:nvPr/>
        </p:nvSpPr>
        <p:spPr>
          <a:xfrm>
            <a:off x="6100851" y="1661746"/>
            <a:ext cx="4116903" cy="2148085"/>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0" name="Rectangle 19"/>
          <p:cNvSpPr/>
          <p:nvPr/>
        </p:nvSpPr>
        <p:spPr>
          <a:xfrm>
            <a:off x="6100851" y="4043713"/>
            <a:ext cx="4116903" cy="2119379"/>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Footer Placeholder 1"/>
          <p:cNvSpPr>
            <a:spLocks noGrp="1"/>
          </p:cNvSpPr>
          <p:nvPr>
            <p:ph type="ftr" sz="quarter" idx="3"/>
          </p:nvPr>
        </p:nvSpPr>
        <p:spPr>
          <a:xfrm>
            <a:off x="3376973" y="6398710"/>
            <a:ext cx="5745379" cy="365125"/>
          </a:xfrm>
        </p:spPr>
        <p:txBody>
          <a:bodyPr/>
          <a:lstStyle/>
          <a:p>
            <a:r>
              <a:rPr lang="en-US" dirty="0"/>
              <a:t>Copyright © 2020 Oracle and/or its affiliates. Oracle Confidential - Restricted.</a:t>
            </a:r>
          </a:p>
        </p:txBody>
      </p:sp>
      <p:sp>
        <p:nvSpPr>
          <p:cNvPr id="3" name="Slide Number Placeholder 2"/>
          <p:cNvSpPr>
            <a:spLocks noGrp="1"/>
          </p:cNvSpPr>
          <p:nvPr>
            <p:ph type="sldNum" sz="quarter" idx="4"/>
          </p:nvPr>
        </p:nvSpPr>
        <p:spPr/>
        <p:txBody>
          <a:bodyPr/>
          <a:lstStyle/>
          <a:p>
            <a:fld id="{345D60D9-5372-5F40-9443-0F9AE5BDC3C8}" type="slidenum">
              <a:rPr lang="en-US" smtClean="0"/>
              <a:pPr/>
              <a:t>3</a:t>
            </a:fld>
            <a:endParaRPr lang="en-US" dirty="0"/>
          </a:p>
        </p:txBody>
      </p:sp>
      <p:sp>
        <p:nvSpPr>
          <p:cNvPr id="10" name="Text Placeholder 9"/>
          <p:cNvSpPr>
            <a:spLocks noGrp="1"/>
          </p:cNvSpPr>
          <p:nvPr>
            <p:ph type="body" sz="quarter" idx="22"/>
          </p:nvPr>
        </p:nvSpPr>
        <p:spPr>
          <a:xfrm>
            <a:off x="6378269" y="4150554"/>
            <a:ext cx="3441658" cy="1873245"/>
          </a:xfrm>
        </p:spPr>
        <p:txBody>
          <a:bodyPr/>
          <a:lstStyle/>
          <a:p>
            <a:pPr algn="ctr"/>
            <a:r>
              <a:rPr lang="en-US" b="1" u="sng" dirty="0"/>
              <a:t>Researcher for researchers</a:t>
            </a:r>
          </a:p>
          <a:p>
            <a:pPr algn="ctr"/>
            <a:endParaRPr lang="en-US" sz="800" dirty="0">
              <a:solidFill>
                <a:schemeClr val="accent1"/>
              </a:solidFill>
            </a:endParaRPr>
          </a:p>
          <a:p>
            <a:pPr algn="ctr"/>
            <a:r>
              <a:rPr lang="en-US" sz="1500" dirty="0">
                <a:solidFill>
                  <a:schemeClr val="accent1"/>
                </a:solidFill>
              </a:rPr>
              <a:t>Technology Innovations</a:t>
            </a:r>
          </a:p>
          <a:p>
            <a:pPr algn="ctr"/>
            <a:r>
              <a:rPr lang="en-US" sz="1500" dirty="0">
                <a:solidFill>
                  <a:schemeClr val="accent1"/>
                </a:solidFill>
              </a:rPr>
              <a:t>Researcher publications</a:t>
            </a:r>
          </a:p>
          <a:p>
            <a:pPr algn="ctr"/>
            <a:r>
              <a:rPr lang="en-US" sz="1500" dirty="0">
                <a:solidFill>
                  <a:schemeClr val="accent1"/>
                </a:solidFill>
              </a:rPr>
              <a:t>Benchmarks</a:t>
            </a:r>
          </a:p>
          <a:p>
            <a:pPr algn="ctr"/>
            <a:r>
              <a:rPr lang="en-US" sz="1500" dirty="0">
                <a:solidFill>
                  <a:schemeClr val="accent1"/>
                </a:solidFill>
              </a:rPr>
              <a:t>Lessons learned</a:t>
            </a:r>
          </a:p>
        </p:txBody>
      </p:sp>
      <p:sp>
        <p:nvSpPr>
          <p:cNvPr id="9" name="Text Placeholder 8"/>
          <p:cNvSpPr>
            <a:spLocks noGrp="1"/>
          </p:cNvSpPr>
          <p:nvPr>
            <p:ph type="body" sz="quarter" idx="21"/>
          </p:nvPr>
        </p:nvSpPr>
        <p:spPr>
          <a:xfrm>
            <a:off x="6378268" y="1849137"/>
            <a:ext cx="3441659" cy="1873245"/>
          </a:xfrm>
        </p:spPr>
        <p:txBody>
          <a:bodyPr/>
          <a:lstStyle/>
          <a:p>
            <a:pPr algn="ctr"/>
            <a:r>
              <a:rPr lang="en-US" sz="2000" b="1" u="sng" dirty="0"/>
              <a:t>Collaboration</a:t>
            </a:r>
          </a:p>
          <a:p>
            <a:pPr algn="ctr"/>
            <a:endParaRPr lang="en-US" sz="800" dirty="0">
              <a:solidFill>
                <a:schemeClr val="accent1"/>
              </a:solidFill>
            </a:endParaRPr>
          </a:p>
          <a:p>
            <a:pPr algn="ctr"/>
            <a:r>
              <a:rPr lang="en-US" sz="1500" dirty="0">
                <a:solidFill>
                  <a:schemeClr val="accent1"/>
                </a:solidFill>
              </a:rPr>
              <a:t>Q &amp; A Live discussions</a:t>
            </a:r>
          </a:p>
          <a:p>
            <a:pPr algn="ctr"/>
            <a:r>
              <a:rPr lang="en-US" sz="1500" dirty="0">
                <a:solidFill>
                  <a:schemeClr val="accent1"/>
                </a:solidFill>
              </a:rPr>
              <a:t>Tips and tricks library</a:t>
            </a:r>
          </a:p>
          <a:p>
            <a:pPr algn="ctr"/>
            <a:r>
              <a:rPr lang="en-US" sz="1500" dirty="0">
                <a:solidFill>
                  <a:schemeClr val="accent1"/>
                </a:solidFill>
              </a:rPr>
              <a:t>Community forum</a:t>
            </a:r>
          </a:p>
          <a:p>
            <a:pPr algn="ctr"/>
            <a:r>
              <a:rPr lang="en-US" sz="1500" dirty="0">
                <a:solidFill>
                  <a:schemeClr val="accent1"/>
                </a:solidFill>
              </a:rPr>
              <a:t>Meet Oracle experts</a:t>
            </a:r>
          </a:p>
          <a:p>
            <a:pPr algn="ctr"/>
            <a:endParaRPr lang="en-US" sz="2000" b="1" dirty="0">
              <a:solidFill>
                <a:schemeClr val="accent5">
                  <a:lumMod val="75000"/>
                </a:schemeClr>
              </a:solidFill>
            </a:endParaRPr>
          </a:p>
        </p:txBody>
      </p:sp>
      <p:sp>
        <p:nvSpPr>
          <p:cNvPr id="8" name="Text Placeholder 7"/>
          <p:cNvSpPr>
            <a:spLocks noGrp="1"/>
          </p:cNvSpPr>
          <p:nvPr>
            <p:ph type="body" sz="quarter" idx="20"/>
          </p:nvPr>
        </p:nvSpPr>
        <p:spPr>
          <a:xfrm>
            <a:off x="1930490" y="4185886"/>
            <a:ext cx="3574568" cy="1873245"/>
          </a:xfrm>
        </p:spPr>
        <p:txBody>
          <a:bodyPr/>
          <a:lstStyle/>
          <a:p>
            <a:pPr algn="ctr"/>
            <a:r>
              <a:rPr lang="en-US" b="1" u="sng" dirty="0"/>
              <a:t>Product announcements </a:t>
            </a:r>
          </a:p>
          <a:p>
            <a:pPr algn="ctr"/>
            <a:endParaRPr lang="en-US" sz="800" dirty="0">
              <a:solidFill>
                <a:schemeClr val="accent1"/>
              </a:solidFill>
            </a:endParaRPr>
          </a:p>
          <a:p>
            <a:pPr algn="ctr"/>
            <a:r>
              <a:rPr lang="en-US" sz="1500" dirty="0">
                <a:solidFill>
                  <a:schemeClr val="accent1"/>
                </a:solidFill>
              </a:rPr>
              <a:t>OFR technology updates</a:t>
            </a:r>
          </a:p>
          <a:p>
            <a:pPr algn="ctr"/>
            <a:r>
              <a:rPr lang="en-US" sz="1500" dirty="0">
                <a:solidFill>
                  <a:schemeClr val="accent1"/>
                </a:solidFill>
              </a:rPr>
              <a:t>OCI product updates</a:t>
            </a:r>
          </a:p>
          <a:p>
            <a:pPr algn="ctr"/>
            <a:r>
              <a:rPr lang="en-US" sz="1500" dirty="0">
                <a:solidFill>
                  <a:schemeClr val="accent1"/>
                </a:solidFill>
              </a:rPr>
              <a:t>Images and containers</a:t>
            </a:r>
          </a:p>
          <a:p>
            <a:pPr algn="ctr"/>
            <a:r>
              <a:rPr lang="en-US" sz="1500" dirty="0">
                <a:solidFill>
                  <a:schemeClr val="accent1"/>
                </a:solidFill>
              </a:rPr>
              <a:t>Public data</a:t>
            </a:r>
          </a:p>
        </p:txBody>
      </p:sp>
      <p:sp>
        <p:nvSpPr>
          <p:cNvPr id="7" name="Text Placeholder 6"/>
          <p:cNvSpPr>
            <a:spLocks noGrp="1"/>
          </p:cNvSpPr>
          <p:nvPr>
            <p:ph type="body" sz="quarter" idx="14"/>
          </p:nvPr>
        </p:nvSpPr>
        <p:spPr>
          <a:xfrm>
            <a:off x="1907367" y="1832516"/>
            <a:ext cx="3574568" cy="1873245"/>
          </a:xfrm>
        </p:spPr>
        <p:txBody>
          <a:bodyPr/>
          <a:lstStyle/>
          <a:p>
            <a:pPr algn="ctr"/>
            <a:r>
              <a:rPr lang="en-US" sz="2000" b="1" u="sng" dirty="0"/>
              <a:t>Technology training</a:t>
            </a:r>
          </a:p>
          <a:p>
            <a:pPr algn="ctr"/>
            <a:endParaRPr lang="en-US" sz="800" dirty="0">
              <a:solidFill>
                <a:schemeClr val="accent1"/>
              </a:solidFill>
            </a:endParaRPr>
          </a:p>
          <a:p>
            <a:pPr algn="ctr"/>
            <a:r>
              <a:rPr lang="en-US" sz="1500" dirty="0">
                <a:solidFill>
                  <a:schemeClr val="accent1"/>
                </a:solidFill>
              </a:rPr>
              <a:t>Reference architectures</a:t>
            </a:r>
          </a:p>
          <a:p>
            <a:pPr algn="ctr"/>
            <a:r>
              <a:rPr lang="en-US" sz="1500" dirty="0">
                <a:solidFill>
                  <a:schemeClr val="accent1"/>
                </a:solidFill>
              </a:rPr>
              <a:t>Best practices</a:t>
            </a:r>
          </a:p>
          <a:p>
            <a:pPr algn="ctr"/>
            <a:r>
              <a:rPr lang="en-US" sz="1500" dirty="0">
                <a:solidFill>
                  <a:schemeClr val="accent1"/>
                </a:solidFill>
              </a:rPr>
              <a:t>Tools and automation</a:t>
            </a:r>
          </a:p>
          <a:p>
            <a:pPr algn="ctr"/>
            <a:r>
              <a:rPr lang="en-US" sz="1500" dirty="0">
                <a:solidFill>
                  <a:schemeClr val="accent1"/>
                </a:solidFill>
              </a:rPr>
              <a:t>Cost control</a:t>
            </a:r>
          </a:p>
        </p:txBody>
      </p:sp>
      <p:sp>
        <p:nvSpPr>
          <p:cNvPr id="6" name="Title 5"/>
          <p:cNvSpPr>
            <a:spLocks noGrp="1"/>
          </p:cNvSpPr>
          <p:nvPr>
            <p:ph type="title"/>
          </p:nvPr>
        </p:nvSpPr>
        <p:spPr>
          <a:xfrm>
            <a:off x="765327" y="692638"/>
            <a:ext cx="10671048" cy="511908"/>
          </a:xfrm>
        </p:spPr>
        <p:txBody>
          <a:bodyPr/>
          <a:lstStyle/>
          <a:p>
            <a:r>
              <a:rPr lang="en-US" dirty="0"/>
              <a:t>Oracle for Research Tech Talk Series Will Cover:</a:t>
            </a: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982" y="6252243"/>
            <a:ext cx="1409945" cy="627248"/>
          </a:xfrm>
          <a:prstGeom prst="rect">
            <a:avLst/>
          </a:prstGeom>
        </p:spPr>
      </p:pic>
    </p:spTree>
    <p:extLst>
      <p:ext uri="{BB962C8B-B14F-4D97-AF65-F5344CB8AC3E}">
        <p14:creationId xmlns:p14="http://schemas.microsoft.com/office/powerpoint/2010/main" val="9180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EB7098F0-6935-B247-92F1-05653C13B445}"/>
              </a:ext>
            </a:extLst>
          </p:cNvPr>
          <p:cNvSpPr>
            <a:spLocks noGrp="1"/>
          </p:cNvSpPr>
          <p:nvPr>
            <p:ph type="ftr" sz="quarter" idx="3"/>
          </p:nvPr>
        </p:nvSpPr>
        <p:spPr/>
        <p:txBody>
          <a:bodyPr/>
          <a:lstStyle/>
          <a:p>
            <a:r>
              <a:rPr lang="en-US" dirty="0"/>
              <a:t>Copyright © 2020 Oracle and/or its affiliates. Oracle Confidential - Restricted.</a:t>
            </a:r>
          </a:p>
        </p:txBody>
      </p:sp>
      <p:sp>
        <p:nvSpPr>
          <p:cNvPr id="3" name="Slide Number Placeholder 2">
            <a:extLst>
              <a:ext uri="{FF2B5EF4-FFF2-40B4-BE49-F238E27FC236}">
                <a16:creationId xmlns="" xmlns:a16="http://schemas.microsoft.com/office/drawing/2014/main" id="{A85048A9-3D14-B945-BA11-ED741A6748C3}"/>
              </a:ext>
            </a:extLst>
          </p:cNvPr>
          <p:cNvSpPr>
            <a:spLocks noGrp="1"/>
          </p:cNvSpPr>
          <p:nvPr>
            <p:ph type="sldNum" sz="quarter" idx="4"/>
          </p:nvPr>
        </p:nvSpPr>
        <p:spPr/>
        <p:txBody>
          <a:bodyPr/>
          <a:lstStyle/>
          <a:p>
            <a:fld id="{345D60D9-5372-5F40-9443-0F9AE5BDC3C8}" type="slidenum">
              <a:rPr lang="en-US" smtClean="0"/>
              <a:pPr/>
              <a:t>4</a:t>
            </a:fld>
            <a:endParaRPr lang="en-US" dirty="0"/>
          </a:p>
        </p:txBody>
      </p:sp>
      <p:sp>
        <p:nvSpPr>
          <p:cNvPr id="4" name="Google Shape;70;p15">
            <a:extLst>
              <a:ext uri="{FF2B5EF4-FFF2-40B4-BE49-F238E27FC236}">
                <a16:creationId xmlns="" xmlns:a16="http://schemas.microsoft.com/office/drawing/2014/main" id="{FEEAA5F5-2114-6D45-8AC4-FFD8C81B74F5}"/>
              </a:ext>
            </a:extLst>
          </p:cNvPr>
          <p:cNvSpPr/>
          <p:nvPr/>
        </p:nvSpPr>
        <p:spPr>
          <a:xfrm>
            <a:off x="288703" y="974336"/>
            <a:ext cx="2431348" cy="787897"/>
          </a:xfrm>
          <a:prstGeom prst="rect">
            <a:avLst/>
          </a:prstGeom>
          <a:solidFill>
            <a:srgbClr val="2C5967"/>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a:solidFill>
                  <a:schemeClr val="bg1"/>
                </a:solidFill>
                <a:latin typeface="Calibri Light" panose="020F0302020204030204" pitchFamily="34" charset="0"/>
                <a:cs typeface="Calibri Light" panose="020F0302020204030204" pitchFamily="34" charset="0"/>
                <a:sym typeface="Questrial"/>
              </a:rPr>
              <a:t>Foundational </a:t>
            </a:r>
          </a:p>
        </p:txBody>
      </p:sp>
      <p:sp>
        <p:nvSpPr>
          <p:cNvPr id="5" name="Google Shape;72;p15">
            <a:extLst>
              <a:ext uri="{FF2B5EF4-FFF2-40B4-BE49-F238E27FC236}">
                <a16:creationId xmlns="" xmlns:a16="http://schemas.microsoft.com/office/drawing/2014/main" id="{DAB79A68-E13E-7146-ADF2-BC00625FED21}"/>
              </a:ext>
            </a:extLst>
          </p:cNvPr>
          <p:cNvSpPr/>
          <p:nvPr/>
        </p:nvSpPr>
        <p:spPr>
          <a:xfrm>
            <a:off x="2728843" y="974057"/>
            <a:ext cx="9039234" cy="787897"/>
          </a:xfrm>
          <a:prstGeom prst="rect">
            <a:avLst/>
          </a:prstGeom>
          <a:solidFill>
            <a:srgbClr val="EFEFEF"/>
          </a:solidFill>
          <a:ln>
            <a:noFill/>
          </a:ln>
        </p:spPr>
        <p:txBody>
          <a:bodyPr spcFirstLastPara="1" wrap="square" lIns="180000" tIns="72000" rIns="180000" bIns="72000" anchor="ctr" anchorCtr="0">
            <a:noAutofit/>
          </a:bodyPr>
          <a:lstStyle/>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a:ln>
                  <a:noFill/>
                </a:ln>
                <a:solidFill>
                  <a:srgbClr val="312D2A"/>
                </a:solidFill>
                <a:effectLst/>
                <a:uLnTx/>
                <a:uFillTx/>
                <a:latin typeface="Oracle Sans"/>
                <a:ea typeface="Questrial"/>
                <a:cs typeface="Questrial"/>
                <a:sym typeface="Questrial"/>
              </a:rPr>
              <a:t>Oracle</a:t>
            </a:r>
            <a:r>
              <a:rPr kumimoji="0" lang="en-US" sz="1400" i="0" u="none" strike="noStrike" kern="1200" cap="none" spc="0" normalizeH="0" noProof="0" dirty="0">
                <a:ln>
                  <a:noFill/>
                </a:ln>
                <a:solidFill>
                  <a:srgbClr val="312D2A"/>
                </a:solidFill>
                <a:effectLst/>
                <a:uLnTx/>
                <a:uFillTx/>
                <a:latin typeface="Oracle Sans"/>
                <a:ea typeface="Questrial"/>
                <a:cs typeface="Questrial"/>
                <a:sym typeface="Questrial"/>
              </a:rPr>
              <a:t> cloud – Getting you started and running</a:t>
            </a:r>
          </a:p>
          <a:p>
            <a:pPr marR="0" lvl="0" algn="l" defTabSz="914400" rtl="0" eaLnBrk="1" fontAlgn="auto" latinLnBrk="0" hangingPunct="1">
              <a:lnSpc>
                <a:spcPct val="105000"/>
              </a:lnSpc>
              <a:spcBef>
                <a:spcPts val="0"/>
              </a:spcBef>
              <a:spcAft>
                <a:spcPts val="0"/>
              </a:spcAft>
              <a:buClrTx/>
              <a:buSzPts val="900"/>
              <a:tabLst/>
              <a:defRPr/>
            </a:pPr>
            <a:r>
              <a:rPr lang="en-US" sz="1400" baseline="0" dirty="0">
                <a:solidFill>
                  <a:srgbClr val="312D2A"/>
                </a:solidFill>
                <a:latin typeface="Oracle Sans"/>
                <a:ea typeface="Questrial"/>
                <a:cs typeface="Questrial"/>
                <a:sym typeface="Questrial"/>
              </a:rPr>
              <a:t>Cloud</a:t>
            </a:r>
            <a:r>
              <a:rPr lang="en-US" sz="1400" dirty="0">
                <a:solidFill>
                  <a:srgbClr val="312D2A"/>
                </a:solidFill>
                <a:latin typeface="Oracle Sans"/>
                <a:ea typeface="Questrial"/>
                <a:cs typeface="Questrial"/>
                <a:sym typeface="Questrial"/>
              </a:rPr>
              <a:t> instances and cloud storage options</a:t>
            </a:r>
          </a:p>
          <a:p>
            <a:pPr marR="0" lvl="0" algn="l" defTabSz="914400" rtl="0" eaLnBrk="1" fontAlgn="auto" latinLnBrk="0" hangingPunct="1">
              <a:lnSpc>
                <a:spcPct val="105000"/>
              </a:lnSpc>
              <a:spcBef>
                <a:spcPts val="0"/>
              </a:spcBef>
              <a:spcAft>
                <a:spcPts val="0"/>
              </a:spcAft>
              <a:buClrTx/>
              <a:buSzPts val="900"/>
              <a:tabLst/>
              <a:defRPr/>
            </a:pPr>
            <a:r>
              <a:rPr lang="en-US" sz="1400" dirty="0">
                <a:solidFill>
                  <a:srgbClr val="312D2A"/>
                </a:solidFill>
                <a:latin typeface="Oracle Sans"/>
                <a:ea typeface="Questrial"/>
                <a:cs typeface="Questrial"/>
                <a:sym typeface="Questrial"/>
              </a:rPr>
              <a:t>Migrating data and running computations </a:t>
            </a:r>
            <a:endParaRPr kumimoji="0" sz="1400" i="0" u="none" strike="noStrike" kern="1200" cap="none" spc="0" normalizeH="0" baseline="0" noProof="0" dirty="0">
              <a:ln>
                <a:noFill/>
              </a:ln>
              <a:solidFill>
                <a:srgbClr val="312D2A"/>
              </a:solidFill>
              <a:effectLst/>
              <a:uLnTx/>
              <a:uFillTx/>
              <a:latin typeface="Oracle Sans"/>
              <a:ea typeface="Questrial"/>
              <a:cs typeface="Questrial"/>
              <a:sym typeface="Questrial"/>
            </a:endParaRPr>
          </a:p>
        </p:txBody>
      </p:sp>
      <p:sp>
        <p:nvSpPr>
          <p:cNvPr id="7" name="Google Shape;70;p15">
            <a:extLst>
              <a:ext uri="{FF2B5EF4-FFF2-40B4-BE49-F238E27FC236}">
                <a16:creationId xmlns="" xmlns:a16="http://schemas.microsoft.com/office/drawing/2014/main" id="{C25D7E0D-F26E-6B47-83DC-E4F7153E0033}"/>
              </a:ext>
            </a:extLst>
          </p:cNvPr>
          <p:cNvSpPr/>
          <p:nvPr/>
        </p:nvSpPr>
        <p:spPr>
          <a:xfrm>
            <a:off x="288703" y="1881349"/>
            <a:ext cx="2431348" cy="787897"/>
          </a:xfrm>
          <a:prstGeom prst="rect">
            <a:avLst/>
          </a:prstGeom>
          <a:solidFill>
            <a:srgbClr val="2C5967"/>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a:solidFill>
                  <a:schemeClr val="bg1"/>
                </a:solidFill>
                <a:latin typeface="Calibri Light" panose="020F0302020204030204" pitchFamily="34" charset="0"/>
                <a:cs typeface="Calibri Light" panose="020F0302020204030204" pitchFamily="34" charset="0"/>
                <a:sym typeface="Questrial"/>
              </a:rPr>
              <a:t>Architecture</a:t>
            </a:r>
          </a:p>
        </p:txBody>
      </p:sp>
      <p:sp>
        <p:nvSpPr>
          <p:cNvPr id="8" name="Google Shape;72;p15">
            <a:extLst>
              <a:ext uri="{FF2B5EF4-FFF2-40B4-BE49-F238E27FC236}">
                <a16:creationId xmlns="" xmlns:a16="http://schemas.microsoft.com/office/drawing/2014/main" id="{4FBCAAD7-81CD-DF4E-A37A-26B5FCCD12D0}"/>
              </a:ext>
            </a:extLst>
          </p:cNvPr>
          <p:cNvSpPr/>
          <p:nvPr/>
        </p:nvSpPr>
        <p:spPr>
          <a:xfrm>
            <a:off x="2720051" y="1881126"/>
            <a:ext cx="9039234" cy="787897"/>
          </a:xfrm>
          <a:prstGeom prst="rect">
            <a:avLst/>
          </a:prstGeom>
          <a:solidFill>
            <a:srgbClr val="EFEFEF"/>
          </a:solidFill>
          <a:ln>
            <a:noFill/>
          </a:ln>
        </p:spPr>
        <p:txBody>
          <a:bodyPr spcFirstLastPara="1" wrap="square" lIns="180000" tIns="72000" rIns="180000" bIns="72000" anchor="ctr" anchorCtr="0">
            <a:noAutofit/>
          </a:bodyPr>
          <a:lstStyle/>
          <a:p>
            <a:pPr lvl="0">
              <a:lnSpc>
                <a:spcPct val="105000"/>
              </a:lnSpc>
              <a:buSzPts val="900"/>
              <a:defRPr/>
            </a:pPr>
            <a:r>
              <a:rPr lang="en-US" sz="1400" dirty="0">
                <a:solidFill>
                  <a:srgbClr val="312D2A"/>
                </a:solidFill>
                <a:ea typeface="Questrial"/>
                <a:cs typeface="Questrial"/>
                <a:sym typeface="Questrial"/>
              </a:rPr>
              <a:t>Reference architecture patterns for researchers</a:t>
            </a:r>
          </a:p>
          <a:p>
            <a:pPr lvl="0">
              <a:lnSpc>
                <a:spcPct val="105000"/>
              </a:lnSpc>
              <a:buSzPts val="900"/>
              <a:defRPr/>
            </a:pPr>
            <a:r>
              <a:rPr lang="en-US" sz="1400" dirty="0">
                <a:solidFill>
                  <a:srgbClr val="312D2A"/>
                </a:solidFill>
                <a:ea typeface="Questrial"/>
                <a:cs typeface="Questrial"/>
                <a:sym typeface="Questrial"/>
              </a:rPr>
              <a:t>New features updates and recommended practices</a:t>
            </a:r>
          </a:p>
          <a:p>
            <a:pPr lvl="0">
              <a:lnSpc>
                <a:spcPct val="105000"/>
              </a:lnSpc>
              <a:buSzPts val="900"/>
              <a:defRPr/>
            </a:pPr>
            <a:r>
              <a:rPr lang="en-US" sz="1400" dirty="0">
                <a:solidFill>
                  <a:srgbClr val="312D2A"/>
                </a:solidFill>
                <a:ea typeface="Questrial"/>
                <a:cs typeface="Questrial"/>
                <a:sym typeface="Questrial"/>
              </a:rPr>
              <a:t>Performance benchmarks and data </a:t>
            </a:r>
          </a:p>
        </p:txBody>
      </p:sp>
      <p:sp>
        <p:nvSpPr>
          <p:cNvPr id="9" name="Google Shape;70;p15">
            <a:extLst>
              <a:ext uri="{FF2B5EF4-FFF2-40B4-BE49-F238E27FC236}">
                <a16:creationId xmlns="" xmlns:a16="http://schemas.microsoft.com/office/drawing/2014/main" id="{6E553804-E03E-2E4C-8825-93899756C43A}"/>
              </a:ext>
            </a:extLst>
          </p:cNvPr>
          <p:cNvSpPr/>
          <p:nvPr/>
        </p:nvSpPr>
        <p:spPr>
          <a:xfrm>
            <a:off x="288703" y="2788362"/>
            <a:ext cx="2431348" cy="787897"/>
          </a:xfrm>
          <a:prstGeom prst="rect">
            <a:avLst/>
          </a:prstGeom>
          <a:solidFill>
            <a:srgbClr val="2C5967"/>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a:solidFill>
                  <a:schemeClr val="bg1"/>
                </a:solidFill>
                <a:latin typeface="Calibri Light" panose="020F0302020204030204" pitchFamily="34" charset="0"/>
                <a:cs typeface="Calibri Light" panose="020F0302020204030204" pitchFamily="34" charset="0"/>
                <a:sym typeface="Questrial"/>
              </a:rPr>
              <a:t>Tools and automation</a:t>
            </a:r>
          </a:p>
        </p:txBody>
      </p:sp>
      <p:sp>
        <p:nvSpPr>
          <p:cNvPr id="10" name="Google Shape;72;p15">
            <a:extLst>
              <a:ext uri="{FF2B5EF4-FFF2-40B4-BE49-F238E27FC236}">
                <a16:creationId xmlns="" xmlns:a16="http://schemas.microsoft.com/office/drawing/2014/main" id="{F3FC4F15-A9FA-0146-B83D-7497F110DAE5}"/>
              </a:ext>
            </a:extLst>
          </p:cNvPr>
          <p:cNvSpPr/>
          <p:nvPr/>
        </p:nvSpPr>
        <p:spPr>
          <a:xfrm>
            <a:off x="2720051" y="2788195"/>
            <a:ext cx="9039234" cy="787897"/>
          </a:xfrm>
          <a:prstGeom prst="rect">
            <a:avLst/>
          </a:prstGeom>
          <a:solidFill>
            <a:srgbClr val="EFEFEF"/>
          </a:solidFill>
          <a:ln>
            <a:noFill/>
          </a:ln>
        </p:spPr>
        <p:txBody>
          <a:bodyPr spcFirstLastPara="1" wrap="square" lIns="180000" tIns="72000" rIns="180000" bIns="72000" anchor="ctr" anchorCtr="0">
            <a:noAutofit/>
          </a:bodyPr>
          <a:lstStyle/>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a:ln>
                  <a:noFill/>
                </a:ln>
                <a:solidFill>
                  <a:srgbClr val="312D2A"/>
                </a:solidFill>
                <a:effectLst/>
                <a:uLnTx/>
                <a:uFillTx/>
                <a:latin typeface="Oracle Sans"/>
                <a:ea typeface="Questrial"/>
                <a:cs typeface="Questrial"/>
                <a:sym typeface="Questrial"/>
              </a:rPr>
              <a:t>Tool</a:t>
            </a:r>
            <a:r>
              <a:rPr kumimoji="0" lang="en-US" sz="1400" i="0" u="none" strike="noStrike" kern="1200" cap="none" spc="0" normalizeH="0" noProof="0" dirty="0">
                <a:ln>
                  <a:noFill/>
                </a:ln>
                <a:solidFill>
                  <a:srgbClr val="312D2A"/>
                </a:solidFill>
                <a:effectLst/>
                <a:uLnTx/>
                <a:uFillTx/>
                <a:latin typeface="Oracle Sans"/>
                <a:ea typeface="Questrial"/>
                <a:cs typeface="Questrial"/>
                <a:sym typeface="Questrial"/>
              </a:rPr>
              <a:t> selection</a:t>
            </a:r>
            <a:r>
              <a:rPr kumimoji="0" lang="en-US" sz="1400" i="0" u="none" strike="noStrike" kern="1200" cap="none" spc="0" normalizeH="0" baseline="0" noProof="0" dirty="0">
                <a:ln>
                  <a:noFill/>
                </a:ln>
                <a:solidFill>
                  <a:srgbClr val="312D2A"/>
                </a:solidFill>
                <a:effectLst/>
                <a:uLnTx/>
                <a:uFillTx/>
                <a:latin typeface="Oracle Sans"/>
                <a:ea typeface="Questrial"/>
                <a:cs typeface="Questrial"/>
                <a:sym typeface="Questrial"/>
              </a:rPr>
              <a:t>,</a:t>
            </a:r>
            <a:r>
              <a:rPr kumimoji="0" lang="en-US" sz="1400" i="0" u="none" strike="noStrike" kern="1200" cap="none" spc="0" normalizeH="0" noProof="0" dirty="0">
                <a:ln>
                  <a:noFill/>
                </a:ln>
                <a:solidFill>
                  <a:srgbClr val="312D2A"/>
                </a:solidFill>
                <a:effectLst/>
                <a:uLnTx/>
                <a:uFillTx/>
                <a:latin typeface="Oracle Sans"/>
                <a:ea typeface="Questrial"/>
                <a:cs typeface="Questrial"/>
                <a:sym typeface="Questrial"/>
              </a:rPr>
              <a:t> version and guidance</a:t>
            </a:r>
          </a:p>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a:ln>
                  <a:noFill/>
                </a:ln>
                <a:solidFill>
                  <a:srgbClr val="312D2A"/>
                </a:solidFill>
                <a:effectLst/>
                <a:uLnTx/>
                <a:uFillTx/>
                <a:latin typeface="Oracle Sans"/>
                <a:ea typeface="Questrial"/>
                <a:cs typeface="Questrial"/>
                <a:sym typeface="Questrial"/>
              </a:rPr>
              <a:t>Image</a:t>
            </a:r>
            <a:r>
              <a:rPr kumimoji="0" lang="en-US" sz="1400" i="0" u="none" strike="noStrike" kern="1200" cap="none" spc="0" normalizeH="0" noProof="0" dirty="0">
                <a:ln>
                  <a:noFill/>
                </a:ln>
                <a:solidFill>
                  <a:srgbClr val="312D2A"/>
                </a:solidFill>
                <a:effectLst/>
                <a:uLnTx/>
                <a:uFillTx/>
                <a:latin typeface="Oracle Sans"/>
                <a:ea typeface="Questrial"/>
                <a:cs typeface="Questrial"/>
                <a:sym typeface="Questrial"/>
              </a:rPr>
              <a:t> repositories, Terraform and interfaces </a:t>
            </a:r>
            <a:endParaRPr kumimoji="0" sz="1400" i="0" u="none" strike="noStrike" kern="1200" cap="none" spc="0" normalizeH="0" baseline="0" noProof="0" dirty="0">
              <a:ln>
                <a:noFill/>
              </a:ln>
              <a:solidFill>
                <a:srgbClr val="312D2A"/>
              </a:solidFill>
              <a:effectLst/>
              <a:uLnTx/>
              <a:uFillTx/>
              <a:latin typeface="Oracle Sans"/>
              <a:ea typeface="Questrial"/>
              <a:cs typeface="Questrial"/>
              <a:sym typeface="Questrial"/>
            </a:endParaRPr>
          </a:p>
        </p:txBody>
      </p:sp>
      <p:sp>
        <p:nvSpPr>
          <p:cNvPr id="11" name="Google Shape;70;p15">
            <a:extLst>
              <a:ext uri="{FF2B5EF4-FFF2-40B4-BE49-F238E27FC236}">
                <a16:creationId xmlns="" xmlns:a16="http://schemas.microsoft.com/office/drawing/2014/main" id="{3EE84173-DDF5-6944-8B2B-612361C3E79F}"/>
              </a:ext>
            </a:extLst>
          </p:cNvPr>
          <p:cNvSpPr/>
          <p:nvPr/>
        </p:nvSpPr>
        <p:spPr>
          <a:xfrm>
            <a:off x="288703" y="3695375"/>
            <a:ext cx="2431348" cy="787897"/>
          </a:xfrm>
          <a:prstGeom prst="rect">
            <a:avLst/>
          </a:prstGeom>
          <a:solidFill>
            <a:srgbClr val="2C5967"/>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a:solidFill>
                  <a:schemeClr val="bg1"/>
                </a:solidFill>
                <a:latin typeface="Calibri Light" panose="020F0302020204030204" pitchFamily="34" charset="0"/>
                <a:cs typeface="Calibri Light" panose="020F0302020204030204" pitchFamily="34" charset="0"/>
                <a:sym typeface="Questrial"/>
              </a:rPr>
              <a:t>HPC and cluster </a:t>
            </a:r>
          </a:p>
        </p:txBody>
      </p:sp>
      <p:sp>
        <p:nvSpPr>
          <p:cNvPr id="12" name="Google Shape;72;p15">
            <a:extLst>
              <a:ext uri="{FF2B5EF4-FFF2-40B4-BE49-F238E27FC236}">
                <a16:creationId xmlns="" xmlns:a16="http://schemas.microsoft.com/office/drawing/2014/main" id="{F486D52D-16D3-4446-9EF4-B7510805AB89}"/>
              </a:ext>
            </a:extLst>
          </p:cNvPr>
          <p:cNvSpPr/>
          <p:nvPr/>
        </p:nvSpPr>
        <p:spPr>
          <a:xfrm>
            <a:off x="2720051" y="3695264"/>
            <a:ext cx="9039234" cy="787897"/>
          </a:xfrm>
          <a:prstGeom prst="rect">
            <a:avLst/>
          </a:prstGeom>
          <a:solidFill>
            <a:srgbClr val="EFEFEF"/>
          </a:solidFill>
          <a:ln>
            <a:noFill/>
          </a:ln>
        </p:spPr>
        <p:txBody>
          <a:bodyPr spcFirstLastPara="1" wrap="square" lIns="180000" tIns="72000" rIns="180000" bIns="72000" anchor="ctr" anchorCtr="0">
            <a:noAutofit/>
          </a:bodyPr>
          <a:lstStyle/>
          <a:p>
            <a:pPr>
              <a:lnSpc>
                <a:spcPct val="105000"/>
              </a:lnSpc>
              <a:buSzPts val="900"/>
              <a:defRPr/>
            </a:pPr>
            <a:r>
              <a:rPr lang="en-US" sz="1400" dirty="0">
                <a:solidFill>
                  <a:srgbClr val="312D2A"/>
                </a:solidFill>
                <a:ea typeface="Questrial"/>
                <a:cs typeface="Questrial"/>
                <a:sym typeface="Questrial"/>
              </a:rPr>
              <a:t>High performance computing, workload classification, parallelization</a:t>
            </a:r>
          </a:p>
          <a:p>
            <a:pPr>
              <a:lnSpc>
                <a:spcPct val="105000"/>
              </a:lnSpc>
              <a:buSzPts val="900"/>
              <a:defRPr/>
            </a:pPr>
            <a:r>
              <a:rPr lang="en-US" sz="1400" dirty="0">
                <a:solidFill>
                  <a:srgbClr val="312D2A"/>
                </a:solidFill>
                <a:ea typeface="Questrial"/>
                <a:cs typeface="Questrial"/>
                <a:sym typeface="Questrial"/>
              </a:rPr>
              <a:t>Cluster setup, utilization and monitoring </a:t>
            </a:r>
          </a:p>
        </p:txBody>
      </p:sp>
      <p:sp>
        <p:nvSpPr>
          <p:cNvPr id="13" name="Google Shape;70;p15">
            <a:extLst>
              <a:ext uri="{FF2B5EF4-FFF2-40B4-BE49-F238E27FC236}">
                <a16:creationId xmlns="" xmlns:a16="http://schemas.microsoft.com/office/drawing/2014/main" id="{2B4AF13A-0EE5-B047-8620-09F337BEA773}"/>
              </a:ext>
            </a:extLst>
          </p:cNvPr>
          <p:cNvSpPr/>
          <p:nvPr/>
        </p:nvSpPr>
        <p:spPr>
          <a:xfrm>
            <a:off x="288703" y="4602388"/>
            <a:ext cx="2431348" cy="787897"/>
          </a:xfrm>
          <a:prstGeom prst="rect">
            <a:avLst/>
          </a:prstGeom>
          <a:solidFill>
            <a:srgbClr val="2C5967"/>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a:solidFill>
                  <a:schemeClr val="bg1"/>
                </a:solidFill>
                <a:latin typeface="Calibri Light" panose="020F0302020204030204" pitchFamily="34" charset="0"/>
                <a:cs typeface="Calibri Light" panose="020F0302020204030204" pitchFamily="34" charset="0"/>
                <a:sym typeface="Questrial"/>
              </a:rPr>
              <a:t>Machine and Deep</a:t>
            </a:r>
          </a:p>
          <a:p>
            <a:r>
              <a:rPr lang="en-US" b="1" dirty="0">
                <a:solidFill>
                  <a:schemeClr val="bg1"/>
                </a:solidFill>
                <a:latin typeface="Calibri Light" panose="020F0302020204030204" pitchFamily="34" charset="0"/>
                <a:cs typeface="Calibri Light" panose="020F0302020204030204" pitchFamily="34" charset="0"/>
                <a:sym typeface="Questrial"/>
              </a:rPr>
              <a:t>Learning</a:t>
            </a:r>
          </a:p>
        </p:txBody>
      </p:sp>
      <p:sp>
        <p:nvSpPr>
          <p:cNvPr id="14" name="Google Shape;72;p15">
            <a:extLst>
              <a:ext uri="{FF2B5EF4-FFF2-40B4-BE49-F238E27FC236}">
                <a16:creationId xmlns="" xmlns:a16="http://schemas.microsoft.com/office/drawing/2014/main" id="{7F2BE374-0EF0-6544-9390-8BDFA07ACD31}"/>
              </a:ext>
            </a:extLst>
          </p:cNvPr>
          <p:cNvSpPr/>
          <p:nvPr/>
        </p:nvSpPr>
        <p:spPr>
          <a:xfrm>
            <a:off x="2720051" y="4602333"/>
            <a:ext cx="9039234" cy="787897"/>
          </a:xfrm>
          <a:prstGeom prst="rect">
            <a:avLst/>
          </a:prstGeom>
          <a:solidFill>
            <a:srgbClr val="EFEFEF"/>
          </a:solidFill>
          <a:ln>
            <a:noFill/>
          </a:ln>
        </p:spPr>
        <p:txBody>
          <a:bodyPr spcFirstLastPara="1" wrap="square" lIns="180000" tIns="72000" rIns="180000" bIns="72000" anchor="ctr" anchorCtr="0">
            <a:noAutofit/>
          </a:bodyPr>
          <a:lstStyle/>
          <a:p>
            <a:pPr>
              <a:lnSpc>
                <a:spcPct val="105000"/>
              </a:lnSpc>
              <a:buSzPts val="900"/>
              <a:defRPr/>
            </a:pPr>
            <a:r>
              <a:rPr lang="en-US" sz="1400" dirty="0">
                <a:solidFill>
                  <a:srgbClr val="312D2A"/>
                </a:solidFill>
                <a:ea typeface="Questrial"/>
                <a:cs typeface="Questrial"/>
                <a:sym typeface="Questrial"/>
              </a:rPr>
              <a:t>Model selection guidance</a:t>
            </a:r>
          </a:p>
          <a:p>
            <a:pPr>
              <a:lnSpc>
                <a:spcPct val="105000"/>
              </a:lnSpc>
              <a:buSzPts val="900"/>
              <a:defRPr/>
            </a:pPr>
            <a:endParaRPr lang="en-US" sz="1400" dirty="0">
              <a:solidFill>
                <a:srgbClr val="312D2A"/>
              </a:solidFill>
              <a:ea typeface="Questrial"/>
              <a:cs typeface="Questrial"/>
              <a:sym typeface="Questrial"/>
            </a:endParaRPr>
          </a:p>
        </p:txBody>
      </p:sp>
      <p:sp>
        <p:nvSpPr>
          <p:cNvPr id="15" name="Google Shape;70;p15">
            <a:extLst>
              <a:ext uri="{FF2B5EF4-FFF2-40B4-BE49-F238E27FC236}">
                <a16:creationId xmlns="" xmlns:a16="http://schemas.microsoft.com/office/drawing/2014/main" id="{5259DE74-08F6-7148-A332-3725E50C98E3}"/>
              </a:ext>
            </a:extLst>
          </p:cNvPr>
          <p:cNvSpPr/>
          <p:nvPr/>
        </p:nvSpPr>
        <p:spPr>
          <a:xfrm>
            <a:off x="288703" y="5509403"/>
            <a:ext cx="2431348" cy="787897"/>
          </a:xfrm>
          <a:prstGeom prst="rect">
            <a:avLst/>
          </a:prstGeom>
          <a:solidFill>
            <a:srgbClr val="2C5967"/>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a:solidFill>
                  <a:schemeClr val="bg1"/>
                </a:solidFill>
                <a:latin typeface="Calibri Light" panose="020F0302020204030204" pitchFamily="34" charset="0"/>
                <a:cs typeface="Calibri Light" panose="020F0302020204030204" pitchFamily="34" charset="0"/>
                <a:sym typeface="Questrial"/>
              </a:rPr>
              <a:t>Researcher guidance</a:t>
            </a:r>
            <a:endParaRPr b="1" dirty="0">
              <a:solidFill>
                <a:schemeClr val="bg1"/>
              </a:solidFill>
              <a:latin typeface="Calibri Light" panose="020F0302020204030204" pitchFamily="34" charset="0"/>
              <a:cs typeface="Calibri Light" panose="020F0302020204030204" pitchFamily="34" charset="0"/>
              <a:sym typeface="Questrial"/>
            </a:endParaRPr>
          </a:p>
        </p:txBody>
      </p:sp>
      <p:sp>
        <p:nvSpPr>
          <p:cNvPr id="16" name="Google Shape;72;p15">
            <a:extLst>
              <a:ext uri="{FF2B5EF4-FFF2-40B4-BE49-F238E27FC236}">
                <a16:creationId xmlns="" xmlns:a16="http://schemas.microsoft.com/office/drawing/2014/main" id="{F780DD02-BE0F-1E44-AD81-98E3C1A4CA75}"/>
              </a:ext>
            </a:extLst>
          </p:cNvPr>
          <p:cNvSpPr/>
          <p:nvPr/>
        </p:nvSpPr>
        <p:spPr>
          <a:xfrm>
            <a:off x="2720051" y="5509403"/>
            <a:ext cx="9039234" cy="787897"/>
          </a:xfrm>
          <a:prstGeom prst="rect">
            <a:avLst/>
          </a:prstGeom>
          <a:solidFill>
            <a:srgbClr val="EFEFEF"/>
          </a:solidFill>
          <a:ln>
            <a:noFill/>
          </a:ln>
        </p:spPr>
        <p:txBody>
          <a:bodyPr spcFirstLastPara="1" wrap="square" lIns="180000" tIns="72000" rIns="180000" bIns="72000" anchor="ctr" anchorCtr="0">
            <a:noAutofit/>
          </a:bodyPr>
          <a:lstStyle/>
          <a:p>
            <a:pPr>
              <a:lnSpc>
                <a:spcPct val="105000"/>
              </a:lnSpc>
              <a:buSzPts val="900"/>
              <a:defRPr/>
            </a:pPr>
            <a:endParaRPr lang="en-US" sz="1400" dirty="0">
              <a:solidFill>
                <a:srgbClr val="312D2A"/>
              </a:solidFill>
              <a:ea typeface="Questrial"/>
              <a:cs typeface="Questrial"/>
              <a:sym typeface="Questrial"/>
            </a:endParaRPr>
          </a:p>
          <a:p>
            <a:pPr>
              <a:lnSpc>
                <a:spcPct val="105000"/>
              </a:lnSpc>
              <a:buSzPts val="900"/>
              <a:defRPr/>
            </a:pPr>
            <a:r>
              <a:rPr lang="en-US" sz="1400" dirty="0">
                <a:solidFill>
                  <a:srgbClr val="312D2A"/>
                </a:solidFill>
                <a:ea typeface="Questrial"/>
                <a:cs typeface="Questrial"/>
                <a:sym typeface="Questrial"/>
              </a:rPr>
              <a:t>Functional and data guidance and curation support</a:t>
            </a:r>
          </a:p>
          <a:p>
            <a:pPr>
              <a:lnSpc>
                <a:spcPct val="105000"/>
              </a:lnSpc>
              <a:buSzPts val="900"/>
              <a:defRPr/>
            </a:pPr>
            <a:r>
              <a:rPr lang="en-US" sz="1400" dirty="0">
                <a:solidFill>
                  <a:srgbClr val="312D2A"/>
                </a:solidFill>
                <a:ea typeface="Questrial"/>
                <a:cs typeface="Questrial"/>
                <a:sym typeface="Questrial"/>
              </a:rPr>
              <a:t>Industry models with research computing</a:t>
            </a:r>
          </a:p>
          <a:p>
            <a:pPr>
              <a:lnSpc>
                <a:spcPct val="105000"/>
              </a:lnSpc>
              <a:buSzPts val="900"/>
              <a:defRPr/>
            </a:pPr>
            <a:endParaRPr lang="en-US" sz="1400" dirty="0">
              <a:solidFill>
                <a:srgbClr val="312D2A"/>
              </a:solidFill>
              <a:ea typeface="Questrial"/>
              <a:cs typeface="Questrial"/>
              <a:sym typeface="Questrial"/>
            </a:endParaRPr>
          </a:p>
        </p:txBody>
      </p:sp>
      <p:sp>
        <p:nvSpPr>
          <p:cNvPr id="17" name="TextBox 16">
            <a:extLst>
              <a:ext uri="{FF2B5EF4-FFF2-40B4-BE49-F238E27FC236}">
                <a16:creationId xmlns="" xmlns:a16="http://schemas.microsoft.com/office/drawing/2014/main" id="{00FABF5B-8DCC-4D38-8123-A80D08EB965B}"/>
              </a:ext>
            </a:extLst>
          </p:cNvPr>
          <p:cNvSpPr txBox="1"/>
          <p:nvPr/>
        </p:nvSpPr>
        <p:spPr>
          <a:xfrm>
            <a:off x="288703" y="329747"/>
            <a:ext cx="8331190" cy="535619"/>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3200" kern="0" dirty="0">
                <a:solidFill>
                  <a:srgbClr val="000000"/>
                </a:solidFill>
                <a:latin typeface="Calibri Light" panose="020F0302020204030204" pitchFamily="34" charset="0"/>
                <a:cs typeface="Calibri Light" panose="020F0302020204030204" pitchFamily="34" charset="0"/>
                <a:sym typeface="Arial"/>
              </a:rPr>
              <a:t>Oracle for Research Tech Talk Oracle Cloud Topics</a:t>
            </a:r>
            <a:endParaRPr kumimoji="0" lang="en-US" sz="3200" b="0" i="0" u="none" strike="noStrike" kern="0" cap="none" spc="0" normalizeH="0" baseline="0" noProof="0" dirty="0">
              <a:ln>
                <a:noFill/>
              </a:ln>
              <a:solidFill>
                <a:srgbClr val="000000"/>
              </a:solidFill>
              <a:uLnTx/>
              <a:uFillTx/>
              <a:latin typeface="Calibri Light" panose="020F0302020204030204" pitchFamily="34" charset="0"/>
              <a:ea typeface="+mn-ea"/>
              <a:cs typeface="Calibri Light" panose="020F0302020204030204" pitchFamily="34" charset="0"/>
              <a:sym typeface="Arial"/>
            </a:endParaRPr>
          </a:p>
        </p:txBody>
      </p:sp>
    </p:spTree>
    <p:extLst>
      <p:ext uri="{BB962C8B-B14F-4D97-AF65-F5344CB8AC3E}">
        <p14:creationId xmlns:p14="http://schemas.microsoft.com/office/powerpoint/2010/main" val="4099960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36"/>
          </p:nvPr>
        </p:nvSpPr>
        <p:spPr/>
        <p:txBody>
          <a:bodyPr/>
          <a:lstStyle/>
          <a:p>
            <a:r>
              <a:rPr lang="en-US" dirty="0"/>
              <a:t> </a:t>
            </a:r>
          </a:p>
        </p:txBody>
      </p:sp>
      <p:sp>
        <p:nvSpPr>
          <p:cNvPr id="6" name="Text Placeholder 5"/>
          <p:cNvSpPr>
            <a:spLocks noGrp="1"/>
          </p:cNvSpPr>
          <p:nvPr>
            <p:ph type="body" sz="quarter" idx="15"/>
          </p:nvPr>
        </p:nvSpPr>
        <p:spPr>
          <a:xfrm>
            <a:off x="762000" y="3936851"/>
            <a:ext cx="5029200" cy="492443"/>
          </a:xfrm>
        </p:spPr>
        <p:txBody>
          <a:bodyPr/>
          <a:lstStyle/>
          <a:p>
            <a:r>
              <a:rPr lang="en-US" smtClean="0"/>
              <a:t>Agenda for today</a:t>
            </a:r>
            <a:endParaRPr lang="en-US" dirty="0"/>
          </a:p>
        </p:txBody>
      </p:sp>
    </p:spTree>
    <p:extLst>
      <p:ext uri="{BB962C8B-B14F-4D97-AF65-F5344CB8AC3E}">
        <p14:creationId xmlns:p14="http://schemas.microsoft.com/office/powerpoint/2010/main" val="3282946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B7098F0-6935-B247-92F1-05653C13B445}"/>
              </a:ext>
            </a:extLst>
          </p:cNvPr>
          <p:cNvSpPr>
            <a:spLocks noGrp="1"/>
          </p:cNvSpPr>
          <p:nvPr>
            <p:ph type="ftr" sz="quarter" idx="3"/>
          </p:nvPr>
        </p:nvSpPr>
        <p:spPr/>
        <p:txBody>
          <a:bodyPr/>
          <a:lstStyle/>
          <a:p>
            <a:r>
              <a:rPr lang="en-US" dirty="0"/>
              <a:t>Copyright © 2020 Oracle and/or its affiliates. Oracle Confidential - Restricted.</a:t>
            </a:r>
          </a:p>
        </p:txBody>
      </p:sp>
      <p:sp>
        <p:nvSpPr>
          <p:cNvPr id="3" name="Slide Number Placeholder 2">
            <a:extLst>
              <a:ext uri="{FF2B5EF4-FFF2-40B4-BE49-F238E27FC236}">
                <a16:creationId xmlns:a16="http://schemas.microsoft.com/office/drawing/2014/main" xmlns="" id="{A85048A9-3D14-B945-BA11-ED741A6748C3}"/>
              </a:ext>
            </a:extLst>
          </p:cNvPr>
          <p:cNvSpPr>
            <a:spLocks noGrp="1"/>
          </p:cNvSpPr>
          <p:nvPr>
            <p:ph type="sldNum" sz="quarter" idx="4"/>
          </p:nvPr>
        </p:nvSpPr>
        <p:spPr/>
        <p:txBody>
          <a:bodyPr/>
          <a:lstStyle/>
          <a:p>
            <a:fld id="{345D60D9-5372-5F40-9443-0F9AE5BDC3C8}" type="slidenum">
              <a:rPr lang="en-US" smtClean="0"/>
              <a:pPr/>
              <a:t>6</a:t>
            </a:fld>
            <a:endParaRPr lang="en-US" dirty="0"/>
          </a:p>
        </p:txBody>
      </p:sp>
      <p:sp>
        <p:nvSpPr>
          <p:cNvPr id="4" name="Google Shape;70;p15">
            <a:extLst>
              <a:ext uri="{FF2B5EF4-FFF2-40B4-BE49-F238E27FC236}">
                <a16:creationId xmlns:a16="http://schemas.microsoft.com/office/drawing/2014/main" xmlns="" id="{FEEAA5F5-2114-6D45-8AC4-FFD8C81B74F5}"/>
              </a:ext>
            </a:extLst>
          </p:cNvPr>
          <p:cNvSpPr/>
          <p:nvPr/>
        </p:nvSpPr>
        <p:spPr>
          <a:xfrm>
            <a:off x="288703" y="907857"/>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Compute </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5" name="Google Shape;72;p15">
            <a:extLst>
              <a:ext uri="{FF2B5EF4-FFF2-40B4-BE49-F238E27FC236}">
                <a16:creationId xmlns:a16="http://schemas.microsoft.com/office/drawing/2014/main" xmlns="" id="{DAB79A68-E13E-7146-ADF2-BC00625FED21}"/>
              </a:ext>
            </a:extLst>
          </p:cNvPr>
          <p:cNvSpPr/>
          <p:nvPr/>
        </p:nvSpPr>
        <p:spPr>
          <a:xfrm>
            <a:off x="2728843" y="907578"/>
            <a:ext cx="9039234" cy="787897"/>
          </a:xfrm>
          <a:prstGeom prst="rect">
            <a:avLst/>
          </a:prstGeom>
          <a:solidFill>
            <a:srgbClr val="EFEFEF"/>
          </a:solidFill>
          <a:ln>
            <a:noFill/>
          </a:ln>
        </p:spPr>
        <p:txBody>
          <a:bodyPr spcFirstLastPara="1" wrap="square" lIns="180000" tIns="72000" rIns="180000" bIns="72000" anchor="ctr" anchorCtr="0">
            <a:noAutofit/>
          </a:bodyPr>
          <a:lstStyle/>
          <a:p>
            <a:pPr marR="0" lvl="0" algn="l" defTabSz="914400" rtl="0" eaLnBrk="1" fontAlgn="auto" latinLnBrk="0" hangingPunct="1">
              <a:lnSpc>
                <a:spcPct val="105000"/>
              </a:lnSpc>
              <a:spcBef>
                <a:spcPts val="0"/>
              </a:spcBef>
              <a:spcAft>
                <a:spcPts val="0"/>
              </a:spcAft>
              <a:buClrTx/>
              <a:buSzPts val="900"/>
              <a:tabLst/>
              <a:defRPr/>
            </a:pPr>
            <a:r>
              <a:rPr lang="en-US" sz="1400" dirty="0" smtClean="0">
                <a:solidFill>
                  <a:srgbClr val="312D2A"/>
                </a:solidFill>
                <a:latin typeface="Oracle Sans"/>
                <a:ea typeface="Questrial"/>
                <a:cs typeface="Questrial"/>
                <a:sym typeface="Questrial"/>
              </a:rPr>
              <a:t>Key components</a:t>
            </a:r>
          </a:p>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Short demo</a:t>
            </a:r>
            <a:endParaRPr kumimoji="0" sz="1400" i="0" u="none" strike="noStrike" kern="1200" cap="none" spc="0" normalizeH="0" baseline="0" noProof="0" dirty="0">
              <a:ln>
                <a:noFill/>
              </a:ln>
              <a:solidFill>
                <a:srgbClr val="312D2A"/>
              </a:solidFill>
              <a:effectLst/>
              <a:uLnTx/>
              <a:uFillTx/>
              <a:latin typeface="Oracle Sans"/>
              <a:ea typeface="Questrial"/>
              <a:cs typeface="Questrial"/>
              <a:sym typeface="Questrial"/>
            </a:endParaRPr>
          </a:p>
        </p:txBody>
      </p:sp>
      <p:sp>
        <p:nvSpPr>
          <p:cNvPr id="9" name="Google Shape;70;p15">
            <a:extLst>
              <a:ext uri="{FF2B5EF4-FFF2-40B4-BE49-F238E27FC236}">
                <a16:creationId xmlns:a16="http://schemas.microsoft.com/office/drawing/2014/main" xmlns="" id="{6E553804-E03E-2E4C-8825-93899756C43A}"/>
              </a:ext>
            </a:extLst>
          </p:cNvPr>
          <p:cNvSpPr/>
          <p:nvPr/>
        </p:nvSpPr>
        <p:spPr>
          <a:xfrm>
            <a:off x="288703" y="1789904"/>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Images</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10" name="Google Shape;72;p15">
            <a:extLst>
              <a:ext uri="{FF2B5EF4-FFF2-40B4-BE49-F238E27FC236}">
                <a16:creationId xmlns:a16="http://schemas.microsoft.com/office/drawing/2014/main" xmlns="" id="{F3FC4F15-A9FA-0146-B83D-7497F110DAE5}"/>
              </a:ext>
            </a:extLst>
          </p:cNvPr>
          <p:cNvSpPr/>
          <p:nvPr/>
        </p:nvSpPr>
        <p:spPr>
          <a:xfrm>
            <a:off x="2720051" y="1789737"/>
            <a:ext cx="9039234" cy="787897"/>
          </a:xfrm>
          <a:prstGeom prst="rect">
            <a:avLst/>
          </a:prstGeom>
          <a:solidFill>
            <a:srgbClr val="EFEFEF"/>
          </a:solidFill>
          <a:ln>
            <a:noFill/>
          </a:ln>
        </p:spPr>
        <p:txBody>
          <a:bodyPr spcFirstLastPara="1" wrap="square" lIns="180000" tIns="72000" rIns="180000" bIns="72000" anchor="ctr" anchorCtr="0">
            <a:noAutofit/>
          </a:bodyPr>
          <a:lstStyle/>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Image types and their purpose</a:t>
            </a:r>
          </a:p>
          <a:p>
            <a:pPr marR="0" lvl="0" algn="l" defTabSz="914400" rtl="0" eaLnBrk="1" fontAlgn="auto" latinLnBrk="0" hangingPunct="1">
              <a:lnSpc>
                <a:spcPct val="105000"/>
              </a:lnSpc>
              <a:spcBef>
                <a:spcPts val="0"/>
              </a:spcBef>
              <a:spcAft>
                <a:spcPts val="0"/>
              </a:spcAft>
              <a:buClrTx/>
              <a:buSzPts val="900"/>
              <a:tabLst/>
              <a:defRPr/>
            </a:pPr>
            <a:r>
              <a:rPr kumimoji="0" lang="en-US" sz="1400" i="0" u="sng" strike="noStrike" kern="1200" cap="none" spc="0" normalizeH="0" baseline="0" noProof="0" dirty="0" smtClean="0">
                <a:ln>
                  <a:noFill/>
                </a:ln>
                <a:solidFill>
                  <a:srgbClr val="312D2A"/>
                </a:solidFill>
                <a:effectLst/>
                <a:uLnTx/>
                <a:uFillTx/>
                <a:latin typeface="Oracle Sans"/>
                <a:ea typeface="Questrial"/>
                <a:cs typeface="Questrial"/>
                <a:sym typeface="Questrial"/>
              </a:rPr>
              <a:t>Key Question </a:t>
            </a: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 Should</a:t>
            </a:r>
            <a:r>
              <a:rPr kumimoji="0" lang="en-US" sz="1400" i="0" u="none" strike="noStrike" kern="1200" cap="none" spc="0" normalizeH="0" noProof="0" dirty="0" smtClean="0">
                <a:ln>
                  <a:noFill/>
                </a:ln>
                <a:solidFill>
                  <a:srgbClr val="312D2A"/>
                </a:solidFill>
                <a:effectLst/>
                <a:uLnTx/>
                <a:uFillTx/>
                <a:latin typeface="Oracle Sans"/>
                <a:ea typeface="Questrial"/>
                <a:cs typeface="Questrial"/>
                <a:sym typeface="Questrial"/>
              </a:rPr>
              <a:t> I choose an </a:t>
            </a:r>
            <a:r>
              <a:rPr kumimoji="0" lang="en-US" sz="1400" i="0" u="none" strike="noStrike" kern="1200" cap="none" spc="0" normalizeH="0" noProof="0" dirty="0" err="1" smtClean="0">
                <a:ln>
                  <a:noFill/>
                </a:ln>
                <a:solidFill>
                  <a:srgbClr val="312D2A"/>
                </a:solidFill>
                <a:effectLst/>
                <a:uLnTx/>
                <a:uFillTx/>
                <a:latin typeface="Oracle Sans"/>
                <a:ea typeface="Questrial"/>
                <a:cs typeface="Questrial"/>
                <a:sym typeface="Questrial"/>
              </a:rPr>
              <a:t>Orac</a:t>
            </a:r>
            <a:r>
              <a:rPr lang="en-US" sz="1400" dirty="0" smtClean="0">
                <a:solidFill>
                  <a:srgbClr val="312D2A"/>
                </a:solidFill>
                <a:latin typeface="Oracle Sans"/>
                <a:ea typeface="Questrial"/>
                <a:cs typeface="Questrial"/>
                <a:sym typeface="Questrial"/>
              </a:rPr>
              <a:t>le provided image or build myself?</a:t>
            </a:r>
            <a:endParaRPr kumimoji="0" sz="1400" i="0" u="none" strike="noStrike" kern="1200" cap="none" spc="0" normalizeH="0" baseline="0" noProof="0" dirty="0">
              <a:ln>
                <a:noFill/>
              </a:ln>
              <a:solidFill>
                <a:srgbClr val="312D2A"/>
              </a:solidFill>
              <a:effectLst/>
              <a:uLnTx/>
              <a:uFillTx/>
              <a:latin typeface="Oracle Sans"/>
              <a:ea typeface="Questrial"/>
              <a:cs typeface="Questrial"/>
              <a:sym typeface="Questrial"/>
            </a:endParaRPr>
          </a:p>
        </p:txBody>
      </p:sp>
      <p:sp>
        <p:nvSpPr>
          <p:cNvPr id="11" name="Google Shape;70;p15">
            <a:extLst>
              <a:ext uri="{FF2B5EF4-FFF2-40B4-BE49-F238E27FC236}">
                <a16:creationId xmlns:a16="http://schemas.microsoft.com/office/drawing/2014/main" xmlns="" id="{3EE84173-DDF5-6944-8B2B-612361C3E79F}"/>
              </a:ext>
            </a:extLst>
          </p:cNvPr>
          <p:cNvSpPr/>
          <p:nvPr/>
        </p:nvSpPr>
        <p:spPr>
          <a:xfrm>
            <a:off x="288703" y="2679333"/>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Hardware shapes</a:t>
            </a:r>
          </a:p>
        </p:txBody>
      </p:sp>
      <p:sp>
        <p:nvSpPr>
          <p:cNvPr id="12" name="Google Shape;72;p15">
            <a:extLst>
              <a:ext uri="{FF2B5EF4-FFF2-40B4-BE49-F238E27FC236}">
                <a16:creationId xmlns:a16="http://schemas.microsoft.com/office/drawing/2014/main" xmlns="" id="{F486D52D-16D3-4446-9EF4-B7510805AB89}"/>
              </a:ext>
            </a:extLst>
          </p:cNvPr>
          <p:cNvSpPr/>
          <p:nvPr/>
        </p:nvSpPr>
        <p:spPr>
          <a:xfrm>
            <a:off x="2720051" y="2679222"/>
            <a:ext cx="9039234" cy="787897"/>
          </a:xfrm>
          <a:prstGeom prst="rect">
            <a:avLst/>
          </a:prstGeom>
          <a:solidFill>
            <a:srgbClr val="EFEFEF"/>
          </a:solidFill>
          <a:ln>
            <a:noFill/>
          </a:ln>
        </p:spPr>
        <p:txBody>
          <a:bodyPr spcFirstLastPara="1" wrap="square" lIns="180000" tIns="72000" rIns="180000" bIns="72000" anchor="ctr" anchorCtr="0">
            <a:noAutofit/>
          </a:bodyPr>
          <a:lstStyle/>
          <a:p>
            <a:pPr>
              <a:lnSpc>
                <a:spcPct val="105000"/>
              </a:lnSpc>
              <a:buSzPts val="900"/>
              <a:defRPr/>
            </a:pPr>
            <a:r>
              <a:rPr lang="en-US" sz="1400" dirty="0" smtClean="0">
                <a:solidFill>
                  <a:srgbClr val="312D2A"/>
                </a:solidFill>
                <a:ea typeface="Questrial"/>
                <a:cs typeface="Questrial"/>
                <a:sym typeface="Questrial"/>
              </a:rPr>
              <a:t>Cloud shapes , specifications and categories</a:t>
            </a:r>
          </a:p>
          <a:p>
            <a:pPr>
              <a:lnSpc>
                <a:spcPct val="105000"/>
              </a:lnSpc>
              <a:buSzPts val="900"/>
              <a:defRPr/>
            </a:pPr>
            <a:r>
              <a:rPr lang="en-US" sz="1400" u="sng" dirty="0" smtClean="0">
                <a:solidFill>
                  <a:srgbClr val="312D2A"/>
                </a:solidFill>
                <a:ea typeface="Questrial"/>
                <a:cs typeface="Questrial"/>
                <a:sym typeface="Questrial"/>
              </a:rPr>
              <a:t>Key Question :</a:t>
            </a:r>
            <a:r>
              <a:rPr lang="en-US" sz="1400" dirty="0" smtClean="0">
                <a:solidFill>
                  <a:srgbClr val="312D2A"/>
                </a:solidFill>
                <a:ea typeface="Questrial"/>
                <a:cs typeface="Questrial"/>
                <a:sym typeface="Questrial"/>
              </a:rPr>
              <a:t> How to choose the appropriate shape for my computational needs?</a:t>
            </a:r>
            <a:endParaRPr lang="en-US" sz="1400" dirty="0">
              <a:solidFill>
                <a:srgbClr val="312D2A"/>
              </a:solidFill>
              <a:ea typeface="Questrial"/>
              <a:cs typeface="Questrial"/>
              <a:sym typeface="Questrial"/>
            </a:endParaRPr>
          </a:p>
        </p:txBody>
      </p:sp>
      <p:sp>
        <p:nvSpPr>
          <p:cNvPr id="13" name="Google Shape;70;p15">
            <a:extLst>
              <a:ext uri="{FF2B5EF4-FFF2-40B4-BE49-F238E27FC236}">
                <a16:creationId xmlns:a16="http://schemas.microsoft.com/office/drawing/2014/main" xmlns="" id="{2B4AF13A-0EE5-B047-8620-09F337BEA773}"/>
              </a:ext>
            </a:extLst>
          </p:cNvPr>
          <p:cNvSpPr/>
          <p:nvPr/>
        </p:nvSpPr>
        <p:spPr>
          <a:xfrm>
            <a:off x="288703" y="3559970"/>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Cloud storage</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14" name="Google Shape;72;p15">
            <a:extLst>
              <a:ext uri="{FF2B5EF4-FFF2-40B4-BE49-F238E27FC236}">
                <a16:creationId xmlns:a16="http://schemas.microsoft.com/office/drawing/2014/main" xmlns="" id="{7F2BE374-0EF0-6544-9390-8BDFA07ACD31}"/>
              </a:ext>
            </a:extLst>
          </p:cNvPr>
          <p:cNvSpPr/>
          <p:nvPr/>
        </p:nvSpPr>
        <p:spPr>
          <a:xfrm>
            <a:off x="2720051" y="3559915"/>
            <a:ext cx="9039234" cy="787897"/>
          </a:xfrm>
          <a:prstGeom prst="rect">
            <a:avLst/>
          </a:prstGeom>
          <a:solidFill>
            <a:srgbClr val="EFEFEF"/>
          </a:solidFill>
          <a:ln>
            <a:noFill/>
          </a:ln>
        </p:spPr>
        <p:txBody>
          <a:bodyPr spcFirstLastPara="1" wrap="square" lIns="180000" tIns="72000" rIns="180000" bIns="72000" anchor="ctr" anchorCtr="0">
            <a:noAutofit/>
          </a:bodyPr>
          <a:lstStyle/>
          <a:p>
            <a:pPr lvl="0">
              <a:lnSpc>
                <a:spcPct val="105000"/>
              </a:lnSpc>
              <a:buSzPts val="900"/>
              <a:defRPr/>
            </a:pPr>
            <a:r>
              <a:rPr lang="en-US" sz="1400" dirty="0">
                <a:solidFill>
                  <a:srgbClr val="312D2A"/>
                </a:solidFill>
                <a:ea typeface="Questrial"/>
                <a:cs typeface="Questrial"/>
                <a:sym typeface="Questrial"/>
              </a:rPr>
              <a:t>Storage </a:t>
            </a:r>
            <a:r>
              <a:rPr lang="en-US" sz="1400" dirty="0" smtClean="0">
                <a:solidFill>
                  <a:srgbClr val="312D2A"/>
                </a:solidFill>
                <a:ea typeface="Questrial"/>
                <a:cs typeface="Questrial"/>
                <a:sym typeface="Questrial"/>
              </a:rPr>
              <a:t>types, specifications and their usage</a:t>
            </a:r>
            <a:endParaRPr lang="en-US" sz="1400" dirty="0">
              <a:solidFill>
                <a:srgbClr val="312D2A"/>
              </a:solidFill>
              <a:ea typeface="Questrial"/>
              <a:cs typeface="Questrial"/>
              <a:sym typeface="Questrial"/>
            </a:endParaRPr>
          </a:p>
          <a:p>
            <a:pPr lvl="0">
              <a:lnSpc>
                <a:spcPct val="105000"/>
              </a:lnSpc>
              <a:buSzPts val="900"/>
              <a:defRPr/>
            </a:pPr>
            <a:r>
              <a:rPr lang="en-US" sz="1400" u="sng" dirty="0" smtClean="0">
                <a:solidFill>
                  <a:srgbClr val="312D2A"/>
                </a:solidFill>
                <a:ea typeface="Questrial"/>
                <a:cs typeface="Questrial"/>
                <a:sym typeface="Questrial"/>
              </a:rPr>
              <a:t>Key Question : </a:t>
            </a:r>
            <a:r>
              <a:rPr lang="en-US" sz="1400" dirty="0" smtClean="0">
                <a:solidFill>
                  <a:srgbClr val="312D2A"/>
                </a:solidFill>
                <a:ea typeface="Questrial"/>
                <a:cs typeface="Questrial"/>
                <a:sym typeface="Questrial"/>
              </a:rPr>
              <a:t>How </a:t>
            </a:r>
            <a:r>
              <a:rPr lang="en-US" sz="1400" dirty="0">
                <a:solidFill>
                  <a:srgbClr val="312D2A"/>
                </a:solidFill>
                <a:ea typeface="Questrial"/>
                <a:cs typeface="Questrial"/>
                <a:sym typeface="Questrial"/>
              </a:rPr>
              <a:t>to choose an appropriate storage</a:t>
            </a:r>
          </a:p>
        </p:txBody>
      </p:sp>
      <p:sp>
        <p:nvSpPr>
          <p:cNvPr id="15" name="Google Shape;70;p15">
            <a:extLst>
              <a:ext uri="{FF2B5EF4-FFF2-40B4-BE49-F238E27FC236}">
                <a16:creationId xmlns:a16="http://schemas.microsoft.com/office/drawing/2014/main" xmlns="" id="{5259DE74-08F6-7148-A332-3725E50C98E3}"/>
              </a:ext>
            </a:extLst>
          </p:cNvPr>
          <p:cNvSpPr/>
          <p:nvPr/>
        </p:nvSpPr>
        <p:spPr>
          <a:xfrm>
            <a:off x="288703" y="5319836"/>
            <a:ext cx="2431348" cy="787897"/>
          </a:xfrm>
          <a:prstGeom prst="rect">
            <a:avLst/>
          </a:prstGeom>
          <a:solidFill>
            <a:srgbClr val="94AFAF">
              <a:hueOff val="-2094658"/>
              <a:satOff val="24567"/>
              <a:lumOff val="-35685"/>
              <a:alphaOff val="0"/>
            </a:srgbClr>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Q &amp; A</a:t>
            </a:r>
            <a:endParaRPr b="1" dirty="0">
              <a:solidFill>
                <a:schemeClr val="bg1"/>
              </a:solidFill>
              <a:latin typeface="Calibri Light" panose="020F0302020204030204" pitchFamily="34" charset="0"/>
              <a:cs typeface="Calibri Light" panose="020F0302020204030204" pitchFamily="34" charset="0"/>
              <a:sym typeface="Questrial"/>
            </a:endParaRPr>
          </a:p>
        </p:txBody>
      </p:sp>
      <p:sp>
        <p:nvSpPr>
          <p:cNvPr id="16" name="Google Shape;72;p15">
            <a:extLst>
              <a:ext uri="{FF2B5EF4-FFF2-40B4-BE49-F238E27FC236}">
                <a16:creationId xmlns:a16="http://schemas.microsoft.com/office/drawing/2014/main" xmlns="" id="{F780DD02-BE0F-1E44-AD81-98E3C1A4CA75}"/>
              </a:ext>
            </a:extLst>
          </p:cNvPr>
          <p:cNvSpPr/>
          <p:nvPr/>
        </p:nvSpPr>
        <p:spPr>
          <a:xfrm>
            <a:off x="2720051" y="5319836"/>
            <a:ext cx="9039234" cy="787897"/>
          </a:xfrm>
          <a:prstGeom prst="rect">
            <a:avLst/>
          </a:prstGeom>
          <a:solidFill>
            <a:srgbClr val="EFEFEF"/>
          </a:solidFill>
          <a:ln>
            <a:noFill/>
          </a:ln>
        </p:spPr>
        <p:txBody>
          <a:bodyPr spcFirstLastPara="1" wrap="square" lIns="180000" tIns="72000" rIns="180000" bIns="72000" anchor="ctr" anchorCtr="0">
            <a:noAutofit/>
          </a:bodyPr>
          <a:lstStyle/>
          <a:p>
            <a:pPr>
              <a:lnSpc>
                <a:spcPct val="105000"/>
              </a:lnSpc>
              <a:buSzPts val="900"/>
              <a:defRPr/>
            </a:pPr>
            <a:r>
              <a:rPr lang="en-US" sz="1400" dirty="0" smtClean="0">
                <a:solidFill>
                  <a:srgbClr val="312D2A"/>
                </a:solidFill>
                <a:ea typeface="Questrial"/>
                <a:cs typeface="Questrial"/>
                <a:sym typeface="Questrial"/>
              </a:rPr>
              <a:t>Q &amp; A and collaboration</a:t>
            </a:r>
          </a:p>
          <a:p>
            <a:pPr>
              <a:lnSpc>
                <a:spcPct val="105000"/>
              </a:lnSpc>
              <a:buSzPts val="900"/>
              <a:defRPr/>
            </a:pPr>
            <a:r>
              <a:rPr lang="en-US" sz="1400" dirty="0" smtClean="0">
                <a:solidFill>
                  <a:srgbClr val="312D2A"/>
                </a:solidFill>
                <a:ea typeface="Questrial"/>
                <a:cs typeface="Questrial"/>
                <a:sym typeface="Questrial"/>
              </a:rPr>
              <a:t>Feedback from Researchers</a:t>
            </a:r>
            <a:endParaRPr lang="en-US" sz="1400" dirty="0">
              <a:solidFill>
                <a:srgbClr val="312D2A"/>
              </a:solidFill>
              <a:ea typeface="Questrial"/>
              <a:cs typeface="Questrial"/>
              <a:sym typeface="Questrial"/>
            </a:endParaRPr>
          </a:p>
        </p:txBody>
      </p:sp>
      <p:sp>
        <p:nvSpPr>
          <p:cNvPr id="17" name="TextBox 16">
            <a:extLst>
              <a:ext uri="{FF2B5EF4-FFF2-40B4-BE49-F238E27FC236}">
                <a16:creationId xmlns:a16="http://schemas.microsoft.com/office/drawing/2014/main" xmlns="" id="{00FABF5B-8DCC-4D38-8123-A80D08EB965B}"/>
              </a:ext>
            </a:extLst>
          </p:cNvPr>
          <p:cNvSpPr txBox="1"/>
          <p:nvPr/>
        </p:nvSpPr>
        <p:spPr>
          <a:xfrm>
            <a:off x="288703" y="358558"/>
            <a:ext cx="4246943" cy="535619"/>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3200" kern="0" dirty="0" smtClean="0">
                <a:solidFill>
                  <a:srgbClr val="000000"/>
                </a:solidFill>
                <a:latin typeface="Calibri Light" panose="020F0302020204030204" pitchFamily="34" charset="0"/>
                <a:cs typeface="Calibri Light" panose="020F0302020204030204" pitchFamily="34" charset="0"/>
                <a:sym typeface="Arial"/>
              </a:rPr>
              <a:t>Agenda (Foundational)</a:t>
            </a:r>
            <a:r>
              <a:rPr lang="en-US" sz="3200" kern="0" noProof="0" dirty="0" smtClean="0">
                <a:solidFill>
                  <a:srgbClr val="000000"/>
                </a:solidFill>
                <a:latin typeface="Calibri Light" panose="020F0302020204030204" pitchFamily="34" charset="0"/>
                <a:cs typeface="Calibri Light" panose="020F0302020204030204" pitchFamily="34" charset="0"/>
                <a:sym typeface="Arial"/>
              </a:rPr>
              <a:t> </a:t>
            </a:r>
            <a:endParaRPr kumimoji="0" lang="en-US" sz="3200" b="0" i="0" u="none" strike="noStrike" kern="0" cap="none" spc="0" normalizeH="0" baseline="0" noProof="0" dirty="0">
              <a:ln>
                <a:noFill/>
              </a:ln>
              <a:solidFill>
                <a:srgbClr val="000000"/>
              </a:solidFill>
              <a:uLnTx/>
              <a:uFillTx/>
              <a:latin typeface="Calibri Light" panose="020F0302020204030204" pitchFamily="34" charset="0"/>
              <a:ea typeface="+mn-ea"/>
              <a:cs typeface="Calibri Light" panose="020F0302020204030204" pitchFamily="34" charset="0"/>
              <a:sym typeface="Arial"/>
            </a:endParaRPr>
          </a:p>
        </p:txBody>
      </p:sp>
      <p:sp>
        <p:nvSpPr>
          <p:cNvPr id="18" name="Google Shape;70;p15">
            <a:extLst>
              <a:ext uri="{FF2B5EF4-FFF2-40B4-BE49-F238E27FC236}">
                <a16:creationId xmlns:a16="http://schemas.microsoft.com/office/drawing/2014/main" xmlns="" id="{2B4AF13A-0EE5-B047-8620-09F337BEA773}"/>
              </a:ext>
            </a:extLst>
          </p:cNvPr>
          <p:cNvSpPr/>
          <p:nvPr/>
        </p:nvSpPr>
        <p:spPr>
          <a:xfrm>
            <a:off x="288703" y="4447880"/>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Useful links</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19" name="Google Shape;72;p15">
            <a:extLst>
              <a:ext uri="{FF2B5EF4-FFF2-40B4-BE49-F238E27FC236}">
                <a16:creationId xmlns:a16="http://schemas.microsoft.com/office/drawing/2014/main" xmlns="" id="{7F2BE374-0EF0-6544-9390-8BDFA07ACD31}"/>
              </a:ext>
            </a:extLst>
          </p:cNvPr>
          <p:cNvSpPr/>
          <p:nvPr/>
        </p:nvSpPr>
        <p:spPr>
          <a:xfrm>
            <a:off x="2722987" y="4459664"/>
            <a:ext cx="9039234" cy="787897"/>
          </a:xfrm>
          <a:prstGeom prst="rect">
            <a:avLst/>
          </a:prstGeom>
          <a:solidFill>
            <a:srgbClr val="EFEFEF"/>
          </a:solidFill>
          <a:ln>
            <a:noFill/>
          </a:ln>
        </p:spPr>
        <p:txBody>
          <a:bodyPr spcFirstLastPara="1" wrap="square" lIns="180000" tIns="72000" rIns="180000" bIns="72000" anchor="ctr" anchorCtr="0">
            <a:noAutofit/>
          </a:bodyPr>
          <a:lstStyle/>
          <a:p>
            <a:pPr lvl="0">
              <a:lnSpc>
                <a:spcPct val="105000"/>
              </a:lnSpc>
              <a:buSzPts val="900"/>
              <a:defRPr/>
            </a:pPr>
            <a:r>
              <a:rPr lang="en-US" sz="1400" dirty="0" smtClean="0">
                <a:solidFill>
                  <a:srgbClr val="312D2A"/>
                </a:solidFill>
                <a:ea typeface="Questrial"/>
                <a:cs typeface="Questrial"/>
                <a:sym typeface="Questrial"/>
              </a:rPr>
              <a:t>Getting started links</a:t>
            </a:r>
            <a:endParaRPr lang="en-US" sz="1400" dirty="0">
              <a:solidFill>
                <a:srgbClr val="312D2A"/>
              </a:solidFill>
              <a:ea typeface="Questrial"/>
              <a:cs typeface="Questrial"/>
              <a:sym typeface="Questrial"/>
            </a:endParaRPr>
          </a:p>
          <a:p>
            <a:pPr lvl="0">
              <a:lnSpc>
                <a:spcPct val="105000"/>
              </a:lnSpc>
              <a:buSzPts val="900"/>
              <a:defRPr/>
            </a:pPr>
            <a:r>
              <a:rPr lang="en-US" sz="1400" dirty="0" smtClean="0">
                <a:solidFill>
                  <a:srgbClr val="312D2A"/>
                </a:solidFill>
                <a:ea typeface="Questrial"/>
                <a:cs typeface="Questrial"/>
                <a:sym typeface="Questrial"/>
              </a:rPr>
              <a:t>Technical links of importance</a:t>
            </a:r>
            <a:endParaRPr lang="en-US" sz="1400" dirty="0">
              <a:solidFill>
                <a:srgbClr val="312D2A"/>
              </a:solidFill>
              <a:ea typeface="Questrial"/>
              <a:cs typeface="Questrial"/>
              <a:sym typeface="Questrial"/>
            </a:endParaRPr>
          </a:p>
        </p:txBody>
      </p:sp>
    </p:spTree>
    <p:extLst>
      <p:ext uri="{BB962C8B-B14F-4D97-AF65-F5344CB8AC3E}">
        <p14:creationId xmlns:p14="http://schemas.microsoft.com/office/powerpoint/2010/main" val="3992311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1000955" y="1852926"/>
            <a:ext cx="2263001" cy="4565457"/>
          </a:xfrm>
          <a:prstGeom prst="rect">
            <a:avLst/>
          </a:prstGeom>
          <a:noFill/>
          <a:ln>
            <a:solidFill>
              <a:schemeClr val="tx1"/>
            </a:solidFill>
          </a:ln>
        </p:spPr>
        <p:txBody>
          <a:bodyPr wrap="square" lIns="0" tIns="0" rIns="0" bIns="0" rtlCol="0">
            <a:noAutofit/>
          </a:bodyPr>
          <a:lstStyle>
            <a:defPPr>
              <a:defRPr lang="en-US"/>
            </a:defPPr>
            <a:lvl1pPr marR="0" lvl="0" fontAlgn="auto">
              <a:lnSpc>
                <a:spcPct val="100000"/>
              </a:lnSpc>
              <a:spcBef>
                <a:spcPts val="0"/>
              </a:spcBef>
              <a:spcAft>
                <a:spcPts val="0"/>
              </a:spcAft>
              <a:buClrTx/>
              <a:buSzTx/>
              <a:tabLst/>
              <a:defRPr kumimoji="0" sz="1100" b="0" i="0" u="none" strike="noStrike" cap="none" spc="0" normalizeH="0" baseline="0">
                <a:ln>
                  <a:noFill/>
                </a:ln>
                <a:solidFill>
                  <a:srgbClr val="58595B"/>
                </a:solidFill>
                <a:effectLst/>
                <a:uLnTx/>
                <a:uFillTx/>
              </a:defRPr>
            </a:lvl1pPr>
            <a:lvl2pPr marL="346075" lvl="1" indent="-171450">
              <a:buFont typeface="Wingdings" panose="05000000000000000000" pitchFamily="2" charset="2"/>
              <a:buChar char="q"/>
              <a:defRPr sz="1100">
                <a:solidFill>
                  <a:srgbClr val="58595B"/>
                </a:solidFill>
              </a:defRPr>
            </a:lvl2pPr>
          </a:lstStyle>
          <a:p>
            <a:pPr marL="0" lvl="1" indent="0">
              <a:spcBef>
                <a:spcPts val="200"/>
              </a:spcBef>
              <a:buNone/>
              <a:defRPr/>
            </a:pPr>
            <a:r>
              <a:rPr lang="en-CA" sz="1200" b="1" dirty="0" smtClean="0">
                <a:solidFill>
                  <a:srgbClr val="002060"/>
                </a:solidFill>
              </a:rPr>
              <a:t>Operating system images supported by the Oracle cloud platform</a:t>
            </a:r>
          </a:p>
          <a:p>
            <a:pPr marL="0" lvl="1" indent="0">
              <a:spcBef>
                <a:spcPts val="200"/>
              </a:spcBef>
              <a:buNone/>
              <a:defRPr/>
            </a:pPr>
            <a:endParaRPr lang="en-CA" sz="1200" b="1" dirty="0" smtClean="0">
              <a:solidFill>
                <a:srgbClr val="002060"/>
              </a:solidFill>
            </a:endParaRPr>
          </a:p>
          <a:p>
            <a:pPr marL="182563" lvl="1" indent="-182563">
              <a:spcBef>
                <a:spcPts val="200"/>
              </a:spcBef>
              <a:defRPr/>
            </a:pPr>
            <a:r>
              <a:rPr lang="en-CA" sz="1400" b="1" dirty="0" smtClean="0">
                <a:solidFill>
                  <a:srgbClr val="002060"/>
                </a:solidFill>
              </a:rPr>
              <a:t>Linux</a:t>
            </a:r>
            <a:endParaRPr lang="en-CA" sz="1400" b="1" dirty="0">
              <a:solidFill>
                <a:srgbClr val="002060"/>
              </a:solidFill>
            </a:endParaRPr>
          </a:p>
          <a:p>
            <a:pPr marL="285750" lvl="1" indent="-109538">
              <a:buFont typeface="Wingdings" panose="05000000000000000000" pitchFamily="2" charset="2"/>
              <a:buChar char="§"/>
              <a:defRPr/>
            </a:pPr>
            <a:r>
              <a:rPr lang="en-US" sz="1200" dirty="0" smtClean="0">
                <a:solidFill>
                  <a:srgbClr val="002060"/>
                </a:solidFill>
              </a:rPr>
              <a:t>Oracle Linux 7.x /8.x</a:t>
            </a:r>
          </a:p>
          <a:p>
            <a:pPr marL="285750" lvl="1" indent="-109538">
              <a:buFont typeface="Wingdings" panose="05000000000000000000" pitchFamily="2" charset="2"/>
              <a:buChar char="§"/>
              <a:defRPr/>
            </a:pPr>
            <a:r>
              <a:rPr lang="en-US" sz="1200" dirty="0" smtClean="0">
                <a:solidFill>
                  <a:srgbClr val="002060"/>
                </a:solidFill>
              </a:rPr>
              <a:t>Centos 6.x / 7.x</a:t>
            </a:r>
          </a:p>
          <a:p>
            <a:pPr marL="285750" lvl="1" indent="-109538">
              <a:buFont typeface="Wingdings" panose="05000000000000000000" pitchFamily="2" charset="2"/>
              <a:buChar char="§"/>
              <a:defRPr/>
            </a:pPr>
            <a:r>
              <a:rPr lang="en-US" sz="1200" dirty="0" smtClean="0">
                <a:solidFill>
                  <a:srgbClr val="002060"/>
                </a:solidFill>
              </a:rPr>
              <a:t>Ubuntu 16.x/18.x/20.x</a:t>
            </a:r>
          </a:p>
          <a:p>
            <a:pPr marL="0" lvl="1" indent="0">
              <a:spcBef>
                <a:spcPts val="200"/>
              </a:spcBef>
              <a:buNone/>
              <a:defRPr/>
            </a:pPr>
            <a:endParaRPr lang="en-US" sz="900" b="1" dirty="0" smtClean="0">
              <a:solidFill>
                <a:srgbClr val="002060"/>
              </a:solidFill>
            </a:endParaRPr>
          </a:p>
          <a:p>
            <a:pPr marL="171450" indent="-171450">
              <a:spcBef>
                <a:spcPts val="200"/>
              </a:spcBef>
              <a:buFont typeface="Wingdings" panose="05000000000000000000" pitchFamily="2" charset="2"/>
              <a:buChar char="q"/>
              <a:defRPr/>
            </a:pPr>
            <a:r>
              <a:rPr lang="en-CA" sz="1400" b="1" dirty="0" smtClean="0">
                <a:solidFill>
                  <a:srgbClr val="002060"/>
                </a:solidFill>
              </a:rPr>
              <a:t>Windows</a:t>
            </a:r>
          </a:p>
          <a:p>
            <a:pPr marL="342900" indent="-171450">
              <a:spcBef>
                <a:spcPts val="200"/>
              </a:spcBef>
              <a:buFont typeface="Wingdings" panose="05000000000000000000" pitchFamily="2" charset="2"/>
              <a:buChar char="§"/>
              <a:defRPr/>
            </a:pPr>
            <a:r>
              <a:rPr lang="en-CA" sz="1200" dirty="0" smtClean="0">
                <a:solidFill>
                  <a:srgbClr val="002060"/>
                </a:solidFill>
              </a:rPr>
              <a:t>Windows 2012 R2 DC</a:t>
            </a:r>
          </a:p>
          <a:p>
            <a:pPr marL="342900" indent="-171450">
              <a:spcBef>
                <a:spcPts val="200"/>
              </a:spcBef>
              <a:buFont typeface="Wingdings" panose="05000000000000000000" pitchFamily="2" charset="2"/>
              <a:buChar char="§"/>
              <a:defRPr/>
            </a:pPr>
            <a:r>
              <a:rPr lang="en-CA" sz="1200" dirty="0" smtClean="0">
                <a:solidFill>
                  <a:srgbClr val="002060"/>
                </a:solidFill>
              </a:rPr>
              <a:t>Windows 2012 R2 STD</a:t>
            </a:r>
          </a:p>
          <a:p>
            <a:pPr marL="342900" indent="-171450">
              <a:spcBef>
                <a:spcPts val="200"/>
              </a:spcBef>
              <a:buFont typeface="Wingdings" panose="05000000000000000000" pitchFamily="2" charset="2"/>
              <a:buChar char="§"/>
              <a:defRPr/>
            </a:pPr>
            <a:r>
              <a:rPr lang="en-CA" sz="1200" dirty="0" smtClean="0">
                <a:solidFill>
                  <a:srgbClr val="002060"/>
                </a:solidFill>
              </a:rPr>
              <a:t>Windows 2016 R2 DC</a:t>
            </a:r>
          </a:p>
          <a:p>
            <a:pPr marL="342900" indent="-171450">
              <a:spcBef>
                <a:spcPts val="200"/>
              </a:spcBef>
              <a:buFont typeface="Wingdings" panose="05000000000000000000" pitchFamily="2" charset="2"/>
              <a:buChar char="§"/>
              <a:defRPr/>
            </a:pPr>
            <a:r>
              <a:rPr lang="en-CA" sz="1200" dirty="0" smtClean="0">
                <a:solidFill>
                  <a:srgbClr val="002060"/>
                </a:solidFill>
              </a:rPr>
              <a:t>Windows 2016 R2 STD</a:t>
            </a:r>
          </a:p>
          <a:p>
            <a:pPr marL="342900" indent="-171450">
              <a:spcBef>
                <a:spcPts val="200"/>
              </a:spcBef>
              <a:buFont typeface="Wingdings" panose="05000000000000000000" pitchFamily="2" charset="2"/>
              <a:buChar char="§"/>
              <a:defRPr/>
            </a:pPr>
            <a:r>
              <a:rPr lang="en-CA" sz="1200" dirty="0" smtClean="0">
                <a:solidFill>
                  <a:srgbClr val="002060"/>
                </a:solidFill>
              </a:rPr>
              <a:t>Windows 2019 DC</a:t>
            </a:r>
          </a:p>
          <a:p>
            <a:pPr marL="342900" indent="-171450">
              <a:spcBef>
                <a:spcPts val="200"/>
              </a:spcBef>
              <a:buFont typeface="Wingdings" panose="05000000000000000000" pitchFamily="2" charset="2"/>
              <a:buChar char="§"/>
              <a:defRPr/>
            </a:pPr>
            <a:r>
              <a:rPr lang="en-CA" sz="1200" dirty="0" smtClean="0">
                <a:solidFill>
                  <a:srgbClr val="002060"/>
                </a:solidFill>
              </a:rPr>
              <a:t>Windows 2019 STD</a:t>
            </a:r>
            <a:endParaRPr lang="en-CA" sz="1200" dirty="0">
              <a:solidFill>
                <a:srgbClr val="002060"/>
              </a:solidFill>
            </a:endParaRPr>
          </a:p>
          <a:p>
            <a:pPr marL="282575" lvl="1" indent="-107950">
              <a:spcBef>
                <a:spcPts val="200"/>
              </a:spcBef>
              <a:buFont typeface="Wingdings" panose="05000000000000000000" pitchFamily="2" charset="2"/>
              <a:buChar char="§"/>
              <a:defRPr/>
            </a:pPr>
            <a:endParaRPr lang="en-US" sz="750" dirty="0"/>
          </a:p>
          <a:p>
            <a:pPr>
              <a:spcBef>
                <a:spcPts val="200"/>
              </a:spcBef>
              <a:defRPr/>
            </a:pPr>
            <a:endParaRPr lang="en-US" sz="750" dirty="0"/>
          </a:p>
          <a:p>
            <a:pPr>
              <a:spcBef>
                <a:spcPts val="200"/>
              </a:spcBef>
              <a:defRPr/>
            </a:pPr>
            <a:endParaRPr lang="en-US" sz="800" dirty="0"/>
          </a:p>
          <a:p>
            <a:pPr marL="266700" lvl="1" indent="0">
              <a:spcBef>
                <a:spcPts val="200"/>
              </a:spcBef>
              <a:buNone/>
              <a:defRPr/>
            </a:pPr>
            <a:endParaRPr lang="en-US" dirty="0"/>
          </a:p>
          <a:p>
            <a:pPr lvl="1" indent="0">
              <a:buNone/>
              <a:defRPr/>
            </a:pPr>
            <a:endParaRPr lang="en-CA" b="1" dirty="0"/>
          </a:p>
          <a:p>
            <a:endParaRPr lang="en-CA" dirty="0"/>
          </a:p>
          <a:p>
            <a:endParaRPr lang="en-CA" dirty="0"/>
          </a:p>
          <a:p>
            <a:pPr marL="171450" indent="-171450">
              <a:buFont typeface="Wingdings" panose="05000000000000000000" pitchFamily="2" charset="2"/>
              <a:buChar char="q"/>
            </a:pPr>
            <a:endParaRPr lang="en-CA" dirty="0"/>
          </a:p>
          <a:p>
            <a:pPr marL="171450" indent="-171450">
              <a:buFont typeface="Wingdings" panose="05000000000000000000" pitchFamily="2" charset="2"/>
              <a:buChar char="q"/>
            </a:pPr>
            <a:endParaRPr lang="en-CA" dirty="0"/>
          </a:p>
          <a:p>
            <a:pPr marL="171450" indent="-171450">
              <a:buFont typeface="Wingdings" panose="05000000000000000000" pitchFamily="2" charset="2"/>
              <a:buChar char="q"/>
            </a:pPr>
            <a:endParaRPr lang="en-CA" dirty="0"/>
          </a:p>
          <a:p>
            <a:pPr marL="171450" indent="-171450">
              <a:buFont typeface="Wingdings" panose="05000000000000000000" pitchFamily="2" charset="2"/>
              <a:buChar char="q"/>
            </a:pPr>
            <a:endParaRPr lang="en-CA" dirty="0"/>
          </a:p>
          <a:p>
            <a:pPr marL="171450" indent="-171450">
              <a:buFont typeface="Wingdings" panose="05000000000000000000" pitchFamily="2" charset="2"/>
              <a:buChar char="q"/>
            </a:pPr>
            <a:endParaRPr lang="en-CA" dirty="0"/>
          </a:p>
          <a:p>
            <a:pPr marL="171450" indent="-171450">
              <a:buFont typeface="Wingdings" panose="05000000000000000000" pitchFamily="2" charset="2"/>
              <a:buChar char="q"/>
            </a:pPr>
            <a:endParaRPr lang="en-CA" dirty="0"/>
          </a:p>
        </p:txBody>
      </p:sp>
      <p:sp>
        <p:nvSpPr>
          <p:cNvPr id="108" name="TextBox 107">
            <a:extLst>
              <a:ext uri="{FF2B5EF4-FFF2-40B4-BE49-F238E27FC236}">
                <a16:creationId xmlns="" xmlns:a16="http://schemas.microsoft.com/office/drawing/2014/main" id="{00FABF5B-8DCC-4D38-8123-A80D08EB965B}"/>
              </a:ext>
            </a:extLst>
          </p:cNvPr>
          <p:cNvSpPr txBox="1"/>
          <p:nvPr/>
        </p:nvSpPr>
        <p:spPr>
          <a:xfrm>
            <a:off x="2454365" y="319050"/>
            <a:ext cx="7271238" cy="535619"/>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3200" kern="0" noProof="0" dirty="0" smtClean="0">
                <a:solidFill>
                  <a:srgbClr val="000000"/>
                </a:solidFill>
                <a:latin typeface="Calibri Light" panose="020F0302020204030204" pitchFamily="34" charset="0"/>
                <a:cs typeface="Calibri Light" panose="020F0302020204030204" pitchFamily="34" charset="0"/>
                <a:sym typeface="Arial"/>
              </a:rPr>
              <a:t>Oracle cloud image sources for Researchers</a:t>
            </a:r>
            <a:endParaRPr kumimoji="0" lang="en-US" sz="3200" b="0" i="0" u="none" strike="noStrike" kern="0" cap="none" spc="0" normalizeH="0" baseline="0" noProof="0" dirty="0">
              <a:ln>
                <a:noFill/>
              </a:ln>
              <a:solidFill>
                <a:srgbClr val="000000"/>
              </a:solidFill>
              <a:uLnTx/>
              <a:uFillTx/>
              <a:latin typeface="Calibri Light" panose="020F0302020204030204" pitchFamily="34" charset="0"/>
              <a:ea typeface="+mn-ea"/>
              <a:cs typeface="Calibri Light" panose="020F0302020204030204" pitchFamily="34" charset="0"/>
              <a:sym typeface="Arial"/>
            </a:endParaRPr>
          </a:p>
        </p:txBody>
      </p:sp>
      <p:sp>
        <p:nvSpPr>
          <p:cNvPr id="12" name="Google Shape;70;p15">
            <a:extLst>
              <a:ext uri="{FF2B5EF4-FFF2-40B4-BE49-F238E27FC236}">
                <a16:creationId xmlns:a16="http://schemas.microsoft.com/office/drawing/2014/main" xmlns="" id="{FEEAA5F5-2114-6D45-8AC4-FFD8C81B74F5}"/>
              </a:ext>
            </a:extLst>
          </p:cNvPr>
          <p:cNvSpPr/>
          <p:nvPr/>
        </p:nvSpPr>
        <p:spPr>
          <a:xfrm>
            <a:off x="977663" y="1041616"/>
            <a:ext cx="2295086"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pPr algn="ctr"/>
            <a:r>
              <a:rPr lang="en-US" b="1" dirty="0" smtClean="0">
                <a:solidFill>
                  <a:schemeClr val="bg1"/>
                </a:solidFill>
                <a:latin typeface="Calibri Light" panose="020F0302020204030204" pitchFamily="34" charset="0"/>
                <a:cs typeface="Calibri Light" panose="020F0302020204030204" pitchFamily="34" charset="0"/>
                <a:sym typeface="Questrial"/>
              </a:rPr>
              <a:t>Platform</a:t>
            </a:r>
          </a:p>
          <a:p>
            <a:pPr algn="ctr"/>
            <a:r>
              <a:rPr lang="en-US" b="1" dirty="0" smtClean="0">
                <a:solidFill>
                  <a:schemeClr val="bg1"/>
                </a:solidFill>
                <a:latin typeface="Calibri Light" panose="020F0302020204030204" pitchFamily="34" charset="0"/>
                <a:cs typeface="Calibri Light" panose="020F0302020204030204" pitchFamily="34" charset="0"/>
                <a:sym typeface="Questrial"/>
              </a:rPr>
              <a:t>Images</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16" name="Google Shape;70;p15">
            <a:extLst>
              <a:ext uri="{FF2B5EF4-FFF2-40B4-BE49-F238E27FC236}">
                <a16:creationId xmlns:a16="http://schemas.microsoft.com/office/drawing/2014/main" xmlns="" id="{FEEAA5F5-2114-6D45-8AC4-FFD8C81B74F5}"/>
              </a:ext>
            </a:extLst>
          </p:cNvPr>
          <p:cNvSpPr/>
          <p:nvPr/>
        </p:nvSpPr>
        <p:spPr>
          <a:xfrm>
            <a:off x="8838423" y="1041616"/>
            <a:ext cx="2345391"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pPr algn="ctr"/>
            <a:r>
              <a:rPr lang="en-US" b="1" dirty="0" smtClean="0">
                <a:solidFill>
                  <a:schemeClr val="bg1"/>
                </a:solidFill>
                <a:latin typeface="Calibri Light" panose="020F0302020204030204" pitchFamily="34" charset="0"/>
                <a:cs typeface="Calibri Light" panose="020F0302020204030204" pitchFamily="34" charset="0"/>
                <a:sym typeface="Questrial"/>
              </a:rPr>
              <a:t>Custom</a:t>
            </a:r>
          </a:p>
          <a:p>
            <a:pPr algn="ctr"/>
            <a:r>
              <a:rPr lang="en-US" b="1" dirty="0" smtClean="0">
                <a:solidFill>
                  <a:schemeClr val="bg1"/>
                </a:solidFill>
                <a:latin typeface="Calibri Light" panose="020F0302020204030204" pitchFamily="34" charset="0"/>
                <a:cs typeface="Calibri Light" panose="020F0302020204030204" pitchFamily="34" charset="0"/>
                <a:sym typeface="Questrial"/>
              </a:rPr>
              <a:t>Images</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18" name="Google Shape;70;p15">
            <a:extLst>
              <a:ext uri="{FF2B5EF4-FFF2-40B4-BE49-F238E27FC236}">
                <a16:creationId xmlns:a16="http://schemas.microsoft.com/office/drawing/2014/main" xmlns="" id="{FEEAA5F5-2114-6D45-8AC4-FFD8C81B74F5}"/>
              </a:ext>
            </a:extLst>
          </p:cNvPr>
          <p:cNvSpPr/>
          <p:nvPr/>
        </p:nvSpPr>
        <p:spPr>
          <a:xfrm>
            <a:off x="3294959" y="1041616"/>
            <a:ext cx="2736564"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pPr algn="ctr"/>
            <a:r>
              <a:rPr lang="en-US" b="1" dirty="0" smtClean="0">
                <a:solidFill>
                  <a:schemeClr val="bg1"/>
                </a:solidFill>
                <a:latin typeface="Calibri Light" panose="020F0302020204030204" pitchFamily="34" charset="0"/>
                <a:cs typeface="Calibri Light" panose="020F0302020204030204" pitchFamily="34" charset="0"/>
                <a:sym typeface="Questrial"/>
              </a:rPr>
              <a:t>Oracle</a:t>
            </a:r>
          </a:p>
          <a:p>
            <a:pPr algn="ctr"/>
            <a:r>
              <a:rPr lang="en-US" b="1" dirty="0" smtClean="0">
                <a:solidFill>
                  <a:schemeClr val="bg1"/>
                </a:solidFill>
                <a:latin typeface="Calibri Light" panose="020F0302020204030204" pitchFamily="34" charset="0"/>
                <a:cs typeface="Calibri Light" panose="020F0302020204030204" pitchFamily="34" charset="0"/>
                <a:sym typeface="Questrial"/>
              </a:rPr>
              <a:t>Images</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19" name="TextBox 18"/>
          <p:cNvSpPr txBox="1"/>
          <p:nvPr/>
        </p:nvSpPr>
        <p:spPr>
          <a:xfrm>
            <a:off x="3318252" y="1852926"/>
            <a:ext cx="2704479" cy="4565458"/>
          </a:xfrm>
          <a:prstGeom prst="rect">
            <a:avLst/>
          </a:prstGeom>
          <a:noFill/>
          <a:ln>
            <a:solidFill>
              <a:schemeClr val="tx1"/>
            </a:solidFill>
          </a:ln>
        </p:spPr>
        <p:txBody>
          <a:bodyPr wrap="square" lIns="0" tIns="0" rIns="0" bIns="0" rtlCol="0">
            <a:noAutofit/>
          </a:bodyPr>
          <a:lstStyle>
            <a:defPPr>
              <a:defRPr lang="en-US"/>
            </a:defPPr>
            <a:lvl1pPr marR="0" lvl="0" fontAlgn="auto">
              <a:lnSpc>
                <a:spcPct val="100000"/>
              </a:lnSpc>
              <a:spcBef>
                <a:spcPts val="0"/>
              </a:spcBef>
              <a:spcAft>
                <a:spcPts val="0"/>
              </a:spcAft>
              <a:buClrTx/>
              <a:buSzTx/>
              <a:tabLst/>
              <a:defRPr kumimoji="0" sz="1100" b="0" i="0" u="none" strike="noStrike" cap="none" spc="0" normalizeH="0" baseline="0">
                <a:ln>
                  <a:noFill/>
                </a:ln>
                <a:solidFill>
                  <a:srgbClr val="58595B"/>
                </a:solidFill>
                <a:effectLst/>
                <a:uLnTx/>
                <a:uFillTx/>
              </a:defRPr>
            </a:lvl1pPr>
            <a:lvl2pPr marL="346075" lvl="1" indent="-171450">
              <a:buFont typeface="Wingdings" panose="05000000000000000000" pitchFamily="2" charset="2"/>
              <a:buChar char="q"/>
              <a:defRPr sz="1100">
                <a:solidFill>
                  <a:srgbClr val="58595B"/>
                </a:solidFill>
              </a:defRPr>
            </a:lvl2pPr>
          </a:lstStyle>
          <a:p>
            <a:pPr marL="0" lvl="1" indent="0">
              <a:spcBef>
                <a:spcPts val="200"/>
              </a:spcBef>
              <a:buNone/>
              <a:defRPr/>
            </a:pPr>
            <a:r>
              <a:rPr lang="en-CA" sz="1200" b="1" dirty="0" smtClean="0">
                <a:solidFill>
                  <a:srgbClr val="002060"/>
                </a:solidFill>
              </a:rPr>
              <a:t>Oracle pre-built images tested and optimized for Oracle cloud and are available for use today.</a:t>
            </a:r>
          </a:p>
          <a:p>
            <a:pPr marL="0" lvl="1" indent="0">
              <a:spcBef>
                <a:spcPts val="200"/>
              </a:spcBef>
              <a:buNone/>
              <a:defRPr/>
            </a:pPr>
            <a:endParaRPr lang="en-CA" sz="1200" b="1" dirty="0" smtClean="0">
              <a:solidFill>
                <a:srgbClr val="002060"/>
              </a:solidFill>
            </a:endParaRPr>
          </a:p>
          <a:p>
            <a:pPr marL="182563" lvl="1" indent="-182563">
              <a:spcBef>
                <a:spcPts val="200"/>
              </a:spcBef>
              <a:defRPr/>
            </a:pPr>
            <a:r>
              <a:rPr lang="en-CA" sz="1400" b="1" dirty="0" smtClean="0">
                <a:solidFill>
                  <a:srgbClr val="002060"/>
                </a:solidFill>
              </a:rPr>
              <a:t>Data Science, AI &amp; GPU</a:t>
            </a:r>
          </a:p>
          <a:p>
            <a:pPr marL="285750" lvl="1" indent="-109538">
              <a:buFont typeface="Wingdings" panose="05000000000000000000" pitchFamily="2" charset="2"/>
              <a:buChar char="§"/>
              <a:defRPr/>
            </a:pPr>
            <a:r>
              <a:rPr lang="en-US" sz="1200" dirty="0" smtClean="0">
                <a:solidFill>
                  <a:srgbClr val="002060"/>
                </a:solidFill>
              </a:rPr>
              <a:t>AI (All in one) Data science image</a:t>
            </a:r>
            <a:endParaRPr lang="en-US" sz="1200" dirty="0">
              <a:solidFill>
                <a:srgbClr val="002060"/>
              </a:solidFill>
            </a:endParaRPr>
          </a:p>
          <a:p>
            <a:pPr marL="285750" lvl="1" indent="-109538">
              <a:buFont typeface="Wingdings" panose="05000000000000000000" pitchFamily="2" charset="2"/>
              <a:buChar char="§"/>
              <a:defRPr/>
            </a:pPr>
            <a:r>
              <a:rPr lang="en-US" sz="1200" dirty="0" smtClean="0">
                <a:solidFill>
                  <a:srgbClr val="002060"/>
                </a:solidFill>
              </a:rPr>
              <a:t>Julia AI HPC GPU Image</a:t>
            </a:r>
            <a:endParaRPr lang="en-US" sz="1200" dirty="0">
              <a:solidFill>
                <a:srgbClr val="002060"/>
              </a:solidFill>
            </a:endParaRPr>
          </a:p>
          <a:p>
            <a:pPr marL="285750" lvl="1" indent="-109538">
              <a:buFont typeface="Wingdings" panose="05000000000000000000" pitchFamily="2" charset="2"/>
              <a:buChar char="§"/>
              <a:defRPr/>
            </a:pPr>
            <a:r>
              <a:rPr lang="en-US" sz="1200" dirty="0" smtClean="0">
                <a:solidFill>
                  <a:srgbClr val="002060"/>
                </a:solidFill>
              </a:rPr>
              <a:t>NVIDIA GPU cloud machine image</a:t>
            </a:r>
            <a:endParaRPr lang="en-US" sz="1200" dirty="0">
              <a:solidFill>
                <a:srgbClr val="002060"/>
              </a:solidFill>
            </a:endParaRPr>
          </a:p>
          <a:p>
            <a:pPr marL="182563" lvl="1" indent="-182563">
              <a:spcBef>
                <a:spcPts val="200"/>
              </a:spcBef>
              <a:defRPr/>
            </a:pPr>
            <a:r>
              <a:rPr lang="en-CA" sz="1400" b="1" dirty="0" smtClean="0">
                <a:solidFill>
                  <a:srgbClr val="002060"/>
                </a:solidFill>
              </a:rPr>
              <a:t>HPC</a:t>
            </a:r>
          </a:p>
          <a:p>
            <a:pPr marL="285750" lvl="1" indent="-109538">
              <a:buFont typeface="Wingdings" panose="05000000000000000000" pitchFamily="2" charset="2"/>
              <a:buChar char="§"/>
              <a:defRPr/>
            </a:pPr>
            <a:r>
              <a:rPr lang="en-US" sz="1200" dirty="0" smtClean="0">
                <a:solidFill>
                  <a:srgbClr val="002060"/>
                </a:solidFill>
              </a:rPr>
              <a:t>OL7 HPC Cluster Networking</a:t>
            </a:r>
          </a:p>
          <a:p>
            <a:pPr marL="285750" lvl="1" indent="-109538">
              <a:buFont typeface="Wingdings" panose="05000000000000000000" pitchFamily="2" charset="2"/>
              <a:buChar char="§"/>
              <a:defRPr/>
            </a:pPr>
            <a:r>
              <a:rPr lang="en-US" sz="1200" dirty="0" smtClean="0">
                <a:solidFill>
                  <a:srgbClr val="002060"/>
                </a:solidFill>
              </a:rPr>
              <a:t>OL7 </a:t>
            </a:r>
            <a:r>
              <a:rPr lang="en-US" sz="1200" dirty="0" err="1" smtClean="0">
                <a:solidFill>
                  <a:srgbClr val="002060"/>
                </a:solidFill>
              </a:rPr>
              <a:t>BeeGFS</a:t>
            </a:r>
            <a:r>
              <a:rPr lang="en-US" sz="1200" dirty="0" smtClean="0">
                <a:solidFill>
                  <a:srgbClr val="002060"/>
                </a:solidFill>
              </a:rPr>
              <a:t> parallel filesystem</a:t>
            </a:r>
          </a:p>
          <a:p>
            <a:pPr marL="285750" lvl="1" indent="-109538">
              <a:buFont typeface="Wingdings" panose="05000000000000000000" pitchFamily="2" charset="2"/>
              <a:buChar char="§"/>
              <a:defRPr/>
            </a:pPr>
            <a:r>
              <a:rPr lang="en-US" sz="1200" dirty="0" smtClean="0">
                <a:solidFill>
                  <a:srgbClr val="002060"/>
                </a:solidFill>
              </a:rPr>
              <a:t>OL7 </a:t>
            </a:r>
            <a:r>
              <a:rPr lang="en-US" sz="1200" dirty="0" err="1" smtClean="0">
                <a:solidFill>
                  <a:srgbClr val="002060"/>
                </a:solidFill>
              </a:rPr>
              <a:t>DBRD,Corosync</a:t>
            </a:r>
            <a:r>
              <a:rPr lang="en-US" sz="1200" dirty="0" smtClean="0">
                <a:solidFill>
                  <a:srgbClr val="002060"/>
                </a:solidFill>
              </a:rPr>
              <a:t> &amp; Pacemaker</a:t>
            </a:r>
          </a:p>
          <a:p>
            <a:pPr marL="285750" lvl="1" indent="-109538">
              <a:buFont typeface="Wingdings" panose="05000000000000000000" pitchFamily="2" charset="2"/>
              <a:buChar char="§"/>
              <a:defRPr/>
            </a:pPr>
            <a:r>
              <a:rPr lang="en-US" sz="1200" dirty="0" smtClean="0">
                <a:solidFill>
                  <a:srgbClr val="002060"/>
                </a:solidFill>
              </a:rPr>
              <a:t>NVIDIA </a:t>
            </a:r>
            <a:r>
              <a:rPr lang="en-US" sz="1200" dirty="0">
                <a:solidFill>
                  <a:srgbClr val="002060"/>
                </a:solidFill>
              </a:rPr>
              <a:t>GPU cloud machine image</a:t>
            </a:r>
          </a:p>
          <a:p>
            <a:pPr marL="182563" lvl="1" indent="-182563">
              <a:spcBef>
                <a:spcPts val="200"/>
              </a:spcBef>
              <a:defRPr/>
            </a:pPr>
            <a:r>
              <a:rPr lang="en-CA" sz="1400" b="1" dirty="0" smtClean="0">
                <a:solidFill>
                  <a:srgbClr val="002060"/>
                </a:solidFill>
              </a:rPr>
              <a:t>Research</a:t>
            </a:r>
          </a:p>
          <a:p>
            <a:pPr marL="285750" lvl="1" indent="-109538">
              <a:buFont typeface="Wingdings" panose="05000000000000000000" pitchFamily="2" charset="2"/>
              <a:buChar char="§"/>
              <a:defRPr/>
            </a:pPr>
            <a:r>
              <a:rPr lang="en-US" sz="1200" dirty="0" smtClean="0">
                <a:solidFill>
                  <a:srgbClr val="002060"/>
                </a:solidFill>
              </a:rPr>
              <a:t>Genome analysis toolkit</a:t>
            </a:r>
            <a:endParaRPr lang="en-US" sz="1200" dirty="0">
              <a:solidFill>
                <a:srgbClr val="002060"/>
              </a:solidFill>
            </a:endParaRPr>
          </a:p>
          <a:p>
            <a:pPr marL="285750" lvl="1" indent="-109538">
              <a:buFont typeface="Wingdings" panose="05000000000000000000" pitchFamily="2" charset="2"/>
              <a:buChar char="§"/>
              <a:defRPr/>
            </a:pPr>
            <a:r>
              <a:rPr lang="en-US" sz="1200" dirty="0" err="1" smtClean="0">
                <a:solidFill>
                  <a:srgbClr val="002060"/>
                </a:solidFill>
              </a:rPr>
              <a:t>Folding@Home</a:t>
            </a:r>
            <a:r>
              <a:rPr lang="en-US" sz="1200" dirty="0" smtClean="0">
                <a:solidFill>
                  <a:srgbClr val="002060"/>
                </a:solidFill>
              </a:rPr>
              <a:t> GPU</a:t>
            </a:r>
            <a:endParaRPr lang="en-US" sz="1200" dirty="0">
              <a:solidFill>
                <a:srgbClr val="002060"/>
              </a:solidFill>
            </a:endParaRPr>
          </a:p>
          <a:p>
            <a:pPr marL="182563" lvl="1" indent="-182563">
              <a:spcBef>
                <a:spcPts val="200"/>
              </a:spcBef>
              <a:defRPr/>
            </a:pPr>
            <a:r>
              <a:rPr lang="en-CA" sz="1400" b="1" dirty="0" smtClean="0">
                <a:solidFill>
                  <a:srgbClr val="002060"/>
                </a:solidFill>
              </a:rPr>
              <a:t>Infrastructure</a:t>
            </a:r>
          </a:p>
          <a:p>
            <a:pPr marL="285750" lvl="1" indent="-109538">
              <a:buFont typeface="Wingdings" panose="05000000000000000000" pitchFamily="2" charset="2"/>
              <a:buChar char="§"/>
              <a:defRPr/>
            </a:pPr>
            <a:r>
              <a:rPr lang="en-US" sz="1200" dirty="0" smtClean="0">
                <a:solidFill>
                  <a:srgbClr val="002060"/>
                </a:solidFill>
              </a:rPr>
              <a:t>OL Storage Appliance</a:t>
            </a:r>
          </a:p>
          <a:p>
            <a:pPr marL="285750" lvl="1" indent="-109538">
              <a:buFont typeface="Wingdings" panose="05000000000000000000" pitchFamily="2" charset="2"/>
              <a:buChar char="§"/>
              <a:defRPr/>
            </a:pPr>
            <a:r>
              <a:rPr lang="en-US" sz="1200" dirty="0" smtClean="0">
                <a:solidFill>
                  <a:srgbClr val="002060"/>
                </a:solidFill>
              </a:rPr>
              <a:t>OL8.1 ARM</a:t>
            </a:r>
            <a:endParaRPr lang="en-US" sz="1200" dirty="0">
              <a:solidFill>
                <a:srgbClr val="002060"/>
              </a:solidFill>
            </a:endParaRPr>
          </a:p>
          <a:p>
            <a:pPr marL="285750" lvl="1" indent="-109538">
              <a:buFont typeface="Wingdings" panose="05000000000000000000" pitchFamily="2" charset="2"/>
              <a:buChar char="§"/>
              <a:defRPr/>
            </a:pPr>
            <a:r>
              <a:rPr lang="en-US" sz="1200" dirty="0" smtClean="0">
                <a:solidFill>
                  <a:srgbClr val="002060"/>
                </a:solidFill>
              </a:rPr>
              <a:t>Oracle secure global desktop</a:t>
            </a:r>
            <a:endParaRPr lang="en-US" sz="1200" dirty="0">
              <a:solidFill>
                <a:srgbClr val="002060"/>
              </a:solidFill>
            </a:endParaRPr>
          </a:p>
          <a:p>
            <a:pPr>
              <a:spcBef>
                <a:spcPts val="200"/>
              </a:spcBef>
              <a:defRPr/>
            </a:pPr>
            <a:endParaRPr lang="en-US" sz="750" dirty="0"/>
          </a:p>
          <a:p>
            <a:pPr>
              <a:spcBef>
                <a:spcPts val="200"/>
              </a:spcBef>
              <a:defRPr/>
            </a:pPr>
            <a:endParaRPr lang="en-US" sz="800" dirty="0"/>
          </a:p>
          <a:p>
            <a:pPr marL="266700" lvl="1" indent="0">
              <a:spcBef>
                <a:spcPts val="200"/>
              </a:spcBef>
              <a:buNone/>
              <a:defRPr/>
            </a:pPr>
            <a:endParaRPr lang="en-US" dirty="0"/>
          </a:p>
          <a:p>
            <a:pPr lvl="1" indent="0">
              <a:buNone/>
              <a:defRPr/>
            </a:pPr>
            <a:endParaRPr lang="en-CA" b="1" dirty="0"/>
          </a:p>
          <a:p>
            <a:endParaRPr lang="en-CA" dirty="0"/>
          </a:p>
          <a:p>
            <a:endParaRPr lang="en-CA" dirty="0"/>
          </a:p>
          <a:p>
            <a:pPr marL="171450" indent="-171450">
              <a:buFont typeface="Wingdings" panose="05000000000000000000" pitchFamily="2" charset="2"/>
              <a:buChar char="q"/>
            </a:pPr>
            <a:endParaRPr lang="en-CA" dirty="0"/>
          </a:p>
          <a:p>
            <a:pPr marL="171450" indent="-171450">
              <a:buFont typeface="Wingdings" panose="05000000000000000000" pitchFamily="2" charset="2"/>
              <a:buChar char="q"/>
            </a:pPr>
            <a:endParaRPr lang="en-CA" dirty="0"/>
          </a:p>
          <a:p>
            <a:pPr marL="171450" indent="-171450">
              <a:buFont typeface="Wingdings" panose="05000000000000000000" pitchFamily="2" charset="2"/>
              <a:buChar char="q"/>
            </a:pPr>
            <a:endParaRPr lang="en-CA" dirty="0"/>
          </a:p>
          <a:p>
            <a:pPr marL="171450" indent="-171450">
              <a:buFont typeface="Wingdings" panose="05000000000000000000" pitchFamily="2" charset="2"/>
              <a:buChar char="q"/>
            </a:pPr>
            <a:endParaRPr lang="en-CA" dirty="0"/>
          </a:p>
          <a:p>
            <a:pPr marL="171450" indent="-171450">
              <a:buFont typeface="Wingdings" panose="05000000000000000000" pitchFamily="2" charset="2"/>
              <a:buChar char="q"/>
            </a:pPr>
            <a:endParaRPr lang="en-CA" dirty="0"/>
          </a:p>
          <a:p>
            <a:pPr marL="171450" indent="-171450">
              <a:buFont typeface="Wingdings" panose="05000000000000000000" pitchFamily="2" charset="2"/>
              <a:buChar char="q"/>
            </a:pPr>
            <a:endParaRPr lang="en-CA" dirty="0"/>
          </a:p>
        </p:txBody>
      </p:sp>
      <p:sp>
        <p:nvSpPr>
          <p:cNvPr id="20" name="Google Shape;70;p15">
            <a:extLst>
              <a:ext uri="{FF2B5EF4-FFF2-40B4-BE49-F238E27FC236}">
                <a16:creationId xmlns:a16="http://schemas.microsoft.com/office/drawing/2014/main" xmlns="" id="{FEEAA5F5-2114-6D45-8AC4-FFD8C81B74F5}"/>
              </a:ext>
            </a:extLst>
          </p:cNvPr>
          <p:cNvSpPr/>
          <p:nvPr/>
        </p:nvSpPr>
        <p:spPr>
          <a:xfrm>
            <a:off x="6057899" y="1033977"/>
            <a:ext cx="2736564"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pPr algn="ctr"/>
            <a:r>
              <a:rPr lang="en-US" b="1" dirty="0" smtClean="0">
                <a:solidFill>
                  <a:schemeClr val="bg1"/>
                </a:solidFill>
                <a:latin typeface="Calibri Light" panose="020F0302020204030204" pitchFamily="34" charset="0"/>
                <a:cs typeface="Calibri Light" panose="020F0302020204030204" pitchFamily="34" charset="0"/>
                <a:sym typeface="Questrial"/>
              </a:rPr>
              <a:t>Marketplace &amp; </a:t>
            </a:r>
            <a:r>
              <a:rPr lang="en-US" b="1" dirty="0" err="1">
                <a:solidFill>
                  <a:schemeClr val="bg1"/>
                </a:solidFill>
                <a:latin typeface="Calibri Light" panose="020F0302020204030204" pitchFamily="34" charset="0"/>
                <a:cs typeface="Calibri Light" panose="020F0302020204030204" pitchFamily="34" charset="0"/>
                <a:sym typeface="Questrial"/>
              </a:rPr>
              <a:t>g</a:t>
            </a:r>
            <a:r>
              <a:rPr lang="en-US" b="1" dirty="0" err="1" smtClean="0">
                <a:solidFill>
                  <a:schemeClr val="bg1"/>
                </a:solidFill>
                <a:latin typeface="Calibri Light" panose="020F0302020204030204" pitchFamily="34" charset="0"/>
                <a:cs typeface="Calibri Light" panose="020F0302020204030204" pitchFamily="34" charset="0"/>
                <a:sym typeface="Questrial"/>
              </a:rPr>
              <a:t>ithub</a:t>
            </a:r>
            <a:endParaRPr lang="en-US" b="1" dirty="0" smtClean="0">
              <a:solidFill>
                <a:schemeClr val="bg1"/>
              </a:solidFill>
              <a:latin typeface="Calibri Light" panose="020F0302020204030204" pitchFamily="34" charset="0"/>
              <a:cs typeface="Calibri Light" panose="020F0302020204030204" pitchFamily="34" charset="0"/>
              <a:sym typeface="Questrial"/>
            </a:endParaRPr>
          </a:p>
          <a:p>
            <a:pPr algn="ctr"/>
            <a:r>
              <a:rPr lang="en-US" b="1" dirty="0" smtClean="0">
                <a:solidFill>
                  <a:schemeClr val="bg1"/>
                </a:solidFill>
                <a:latin typeface="Calibri Light" panose="020F0302020204030204" pitchFamily="34" charset="0"/>
                <a:cs typeface="Calibri Light" panose="020F0302020204030204" pitchFamily="34" charset="0"/>
                <a:sym typeface="Questrial"/>
              </a:rPr>
              <a:t>Images</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21" name="TextBox 20"/>
          <p:cNvSpPr txBox="1"/>
          <p:nvPr/>
        </p:nvSpPr>
        <p:spPr>
          <a:xfrm>
            <a:off x="6089984" y="1865191"/>
            <a:ext cx="2704479" cy="4553193"/>
          </a:xfrm>
          <a:prstGeom prst="rect">
            <a:avLst/>
          </a:prstGeom>
          <a:noFill/>
          <a:ln>
            <a:solidFill>
              <a:schemeClr val="tx1"/>
            </a:solidFill>
          </a:ln>
        </p:spPr>
        <p:txBody>
          <a:bodyPr wrap="square" lIns="0" tIns="0" rIns="0" bIns="0" rtlCol="0">
            <a:noAutofit/>
          </a:bodyPr>
          <a:lstStyle>
            <a:defPPr>
              <a:defRPr lang="en-US"/>
            </a:defPPr>
            <a:lvl1pPr marR="0" lvl="0" fontAlgn="auto">
              <a:lnSpc>
                <a:spcPct val="100000"/>
              </a:lnSpc>
              <a:spcBef>
                <a:spcPts val="0"/>
              </a:spcBef>
              <a:spcAft>
                <a:spcPts val="0"/>
              </a:spcAft>
              <a:buClrTx/>
              <a:buSzTx/>
              <a:tabLst/>
              <a:defRPr kumimoji="0" sz="1100" b="0" i="0" u="none" strike="noStrike" cap="none" spc="0" normalizeH="0" baseline="0">
                <a:ln>
                  <a:noFill/>
                </a:ln>
                <a:solidFill>
                  <a:srgbClr val="58595B"/>
                </a:solidFill>
                <a:effectLst/>
                <a:uLnTx/>
                <a:uFillTx/>
              </a:defRPr>
            </a:lvl1pPr>
            <a:lvl2pPr marL="346075" lvl="1" indent="-171450">
              <a:buFont typeface="Wingdings" panose="05000000000000000000" pitchFamily="2" charset="2"/>
              <a:buChar char="q"/>
              <a:defRPr sz="1100">
                <a:solidFill>
                  <a:srgbClr val="58595B"/>
                </a:solidFill>
              </a:defRPr>
            </a:lvl2pPr>
          </a:lstStyle>
          <a:p>
            <a:pPr marL="0" lvl="1" indent="0">
              <a:spcBef>
                <a:spcPts val="200"/>
              </a:spcBef>
              <a:buNone/>
              <a:defRPr/>
            </a:pPr>
            <a:r>
              <a:rPr lang="en-CA" sz="1200" b="1" dirty="0" smtClean="0">
                <a:solidFill>
                  <a:srgbClr val="002060"/>
                </a:solidFill>
              </a:rPr>
              <a:t>Oracle and third-party images available through Oracle marketplace and </a:t>
            </a:r>
            <a:r>
              <a:rPr lang="en-CA" sz="1200" b="1" dirty="0" err="1" smtClean="0">
                <a:solidFill>
                  <a:srgbClr val="002060"/>
                </a:solidFill>
              </a:rPr>
              <a:t>github</a:t>
            </a:r>
            <a:r>
              <a:rPr lang="en-CA" sz="1200" b="1" dirty="0" smtClean="0">
                <a:solidFill>
                  <a:srgbClr val="002060"/>
                </a:solidFill>
              </a:rPr>
              <a:t> today</a:t>
            </a:r>
          </a:p>
          <a:p>
            <a:pPr marL="0" lvl="1" indent="0">
              <a:spcBef>
                <a:spcPts val="200"/>
              </a:spcBef>
              <a:buNone/>
              <a:defRPr/>
            </a:pPr>
            <a:endParaRPr lang="en-CA" sz="1200" b="1" dirty="0" smtClean="0">
              <a:solidFill>
                <a:srgbClr val="002060"/>
              </a:solidFill>
            </a:endParaRPr>
          </a:p>
          <a:p>
            <a:pPr marL="182563" lvl="1" indent="-182563">
              <a:spcBef>
                <a:spcPts val="200"/>
              </a:spcBef>
              <a:defRPr/>
            </a:pPr>
            <a:r>
              <a:rPr lang="en-CA" sz="1400" b="1" dirty="0" smtClean="0">
                <a:solidFill>
                  <a:srgbClr val="002060"/>
                </a:solidFill>
              </a:rPr>
              <a:t>Data Science, AI &amp; GPU</a:t>
            </a:r>
          </a:p>
          <a:p>
            <a:pPr marL="285750" lvl="1" indent="-109538">
              <a:buFont typeface="Wingdings" panose="05000000000000000000" pitchFamily="2" charset="2"/>
              <a:buChar char="§"/>
              <a:defRPr/>
            </a:pPr>
            <a:r>
              <a:rPr lang="en-US" sz="1200" dirty="0" smtClean="0">
                <a:solidFill>
                  <a:srgbClr val="002060"/>
                </a:solidFill>
              </a:rPr>
              <a:t>AI (All in one) Data science image</a:t>
            </a:r>
            <a:endParaRPr lang="en-US" sz="1200" dirty="0">
              <a:solidFill>
                <a:srgbClr val="002060"/>
              </a:solidFill>
            </a:endParaRPr>
          </a:p>
          <a:p>
            <a:pPr marL="285750" lvl="1" indent="-109538">
              <a:buFont typeface="Wingdings" panose="05000000000000000000" pitchFamily="2" charset="2"/>
              <a:buChar char="§"/>
              <a:defRPr/>
            </a:pPr>
            <a:r>
              <a:rPr lang="en-US" sz="1200" dirty="0" smtClean="0">
                <a:solidFill>
                  <a:srgbClr val="002060"/>
                </a:solidFill>
              </a:rPr>
              <a:t>AI/ML Runbook</a:t>
            </a:r>
            <a:endParaRPr lang="en-US" sz="1200" dirty="0">
              <a:solidFill>
                <a:srgbClr val="002060"/>
              </a:solidFill>
            </a:endParaRPr>
          </a:p>
          <a:p>
            <a:pPr marL="285750" lvl="1" indent="-109538">
              <a:buFont typeface="Wingdings" panose="05000000000000000000" pitchFamily="2" charset="2"/>
              <a:buChar char="§"/>
              <a:defRPr/>
            </a:pPr>
            <a:r>
              <a:rPr lang="en-US" sz="1200" dirty="0" smtClean="0">
                <a:solidFill>
                  <a:srgbClr val="002060"/>
                </a:solidFill>
              </a:rPr>
              <a:t>GPU Workshop</a:t>
            </a:r>
          </a:p>
          <a:p>
            <a:pPr marL="285750" lvl="1" indent="-109538">
              <a:buFont typeface="Wingdings" panose="05000000000000000000" pitchFamily="2" charset="2"/>
              <a:buChar char="§"/>
              <a:defRPr/>
            </a:pPr>
            <a:r>
              <a:rPr lang="en-US" sz="1200" dirty="0" smtClean="0">
                <a:solidFill>
                  <a:srgbClr val="002060"/>
                </a:solidFill>
              </a:rPr>
              <a:t>Driverless AI</a:t>
            </a:r>
            <a:endParaRPr lang="en-US" sz="1200" dirty="0">
              <a:solidFill>
                <a:srgbClr val="002060"/>
              </a:solidFill>
            </a:endParaRPr>
          </a:p>
          <a:p>
            <a:pPr marL="182563" lvl="1" indent="-182563">
              <a:spcBef>
                <a:spcPts val="200"/>
              </a:spcBef>
              <a:defRPr/>
            </a:pPr>
            <a:r>
              <a:rPr lang="en-CA" sz="1400" b="1" dirty="0" smtClean="0">
                <a:solidFill>
                  <a:srgbClr val="002060"/>
                </a:solidFill>
              </a:rPr>
              <a:t>HPC</a:t>
            </a:r>
          </a:p>
          <a:p>
            <a:pPr marL="285750" lvl="1" indent="-109538">
              <a:buFont typeface="Wingdings" panose="05000000000000000000" pitchFamily="2" charset="2"/>
              <a:buChar char="§"/>
              <a:defRPr/>
            </a:pPr>
            <a:r>
              <a:rPr lang="en-US" sz="1200" dirty="0" smtClean="0">
                <a:solidFill>
                  <a:srgbClr val="002060"/>
                </a:solidFill>
                <a:hlinkClick r:id="rId3"/>
              </a:rPr>
              <a:t>OL7 HPC Cluster with </a:t>
            </a:r>
            <a:r>
              <a:rPr lang="en-US" sz="1200" dirty="0" err="1" smtClean="0">
                <a:solidFill>
                  <a:srgbClr val="002060"/>
                </a:solidFill>
                <a:hlinkClick r:id="rId3"/>
              </a:rPr>
              <a:t>Slurm</a:t>
            </a:r>
            <a:endParaRPr lang="en-US" sz="1200" dirty="0" smtClean="0">
              <a:solidFill>
                <a:srgbClr val="002060"/>
              </a:solidFill>
            </a:endParaRPr>
          </a:p>
          <a:p>
            <a:pPr marL="285750" lvl="1" indent="-109538">
              <a:buFont typeface="Wingdings" panose="05000000000000000000" pitchFamily="2" charset="2"/>
              <a:buChar char="§"/>
              <a:defRPr/>
            </a:pPr>
            <a:r>
              <a:rPr lang="en-US" sz="1200" dirty="0" err="1" smtClean="0">
                <a:solidFill>
                  <a:srgbClr val="002060"/>
                </a:solidFill>
              </a:rPr>
              <a:t>Lustre</a:t>
            </a:r>
            <a:r>
              <a:rPr lang="en-US" sz="1200" dirty="0" smtClean="0">
                <a:solidFill>
                  <a:srgbClr val="002060"/>
                </a:solidFill>
              </a:rPr>
              <a:t> and </a:t>
            </a:r>
            <a:r>
              <a:rPr lang="en-US" sz="1200" dirty="0" err="1" smtClean="0">
                <a:solidFill>
                  <a:srgbClr val="002060"/>
                </a:solidFill>
              </a:rPr>
              <a:t>GlusterFS</a:t>
            </a:r>
            <a:r>
              <a:rPr lang="en-US" sz="1200" dirty="0" smtClean="0">
                <a:solidFill>
                  <a:srgbClr val="002060"/>
                </a:solidFill>
              </a:rPr>
              <a:t> </a:t>
            </a:r>
            <a:r>
              <a:rPr lang="en-US" sz="1200" dirty="0" err="1" smtClean="0">
                <a:solidFill>
                  <a:srgbClr val="002060"/>
                </a:solidFill>
              </a:rPr>
              <a:t>Quickstart</a:t>
            </a:r>
            <a:endParaRPr lang="en-US" sz="1200" dirty="0" smtClean="0">
              <a:solidFill>
                <a:srgbClr val="002060"/>
              </a:solidFill>
            </a:endParaRPr>
          </a:p>
          <a:p>
            <a:pPr marL="285750" lvl="1" indent="-109538">
              <a:buFont typeface="Wingdings" panose="05000000000000000000" pitchFamily="2" charset="2"/>
              <a:buChar char="§"/>
              <a:defRPr/>
            </a:pPr>
            <a:r>
              <a:rPr lang="en-US" sz="1200" dirty="0" smtClean="0">
                <a:solidFill>
                  <a:srgbClr val="002060"/>
                </a:solidFill>
              </a:rPr>
              <a:t>OCI HPC Filesystem</a:t>
            </a:r>
          </a:p>
          <a:p>
            <a:pPr marL="285750" lvl="1" indent="-109538">
              <a:buFont typeface="Wingdings" panose="05000000000000000000" pitchFamily="2" charset="2"/>
              <a:buChar char="§"/>
              <a:defRPr/>
            </a:pPr>
            <a:r>
              <a:rPr lang="en-US" sz="1200" dirty="0" err="1" smtClean="0">
                <a:solidFill>
                  <a:srgbClr val="002060"/>
                </a:solidFill>
              </a:rPr>
              <a:t>BeeGFS-beeond</a:t>
            </a:r>
            <a:r>
              <a:rPr lang="en-US" sz="1200" dirty="0" smtClean="0">
                <a:solidFill>
                  <a:srgbClr val="002060"/>
                </a:solidFill>
              </a:rPr>
              <a:t> RDMA</a:t>
            </a:r>
          </a:p>
          <a:p>
            <a:pPr marL="285750" lvl="1" indent="-109538">
              <a:buFont typeface="Wingdings" panose="05000000000000000000" pitchFamily="2" charset="2"/>
              <a:buChar char="§"/>
              <a:defRPr/>
            </a:pPr>
            <a:r>
              <a:rPr lang="en-US" sz="1200" dirty="0" smtClean="0">
                <a:solidFill>
                  <a:srgbClr val="002060"/>
                </a:solidFill>
              </a:rPr>
              <a:t>PBS Professional</a:t>
            </a:r>
          </a:p>
          <a:p>
            <a:pPr marL="285750" lvl="1" indent="-109538">
              <a:buFont typeface="Wingdings" panose="05000000000000000000" pitchFamily="2" charset="2"/>
              <a:buChar char="§"/>
              <a:defRPr/>
            </a:pPr>
            <a:r>
              <a:rPr lang="en-US" sz="1200" dirty="0" smtClean="0">
                <a:solidFill>
                  <a:srgbClr val="002060"/>
                </a:solidFill>
                <a:hlinkClick r:id="rId4"/>
              </a:rPr>
              <a:t>Spectrum scale</a:t>
            </a:r>
            <a:endParaRPr lang="en-US" sz="1200" dirty="0">
              <a:solidFill>
                <a:srgbClr val="002060"/>
              </a:solidFill>
            </a:endParaRPr>
          </a:p>
          <a:p>
            <a:pPr marL="182563" lvl="1" indent="-182563">
              <a:spcBef>
                <a:spcPts val="200"/>
              </a:spcBef>
              <a:defRPr/>
            </a:pPr>
            <a:r>
              <a:rPr lang="en-CA" sz="1400" b="1" dirty="0">
                <a:solidFill>
                  <a:srgbClr val="002060"/>
                </a:solidFill>
              </a:rPr>
              <a:t>Molecular dynamics</a:t>
            </a:r>
          </a:p>
          <a:p>
            <a:pPr marL="285750" lvl="1" indent="-109538">
              <a:buFont typeface="Wingdings" panose="05000000000000000000" pitchFamily="2" charset="2"/>
              <a:buChar char="§"/>
              <a:defRPr/>
            </a:pPr>
            <a:r>
              <a:rPr lang="en-US" sz="1200" dirty="0">
                <a:solidFill>
                  <a:srgbClr val="002060"/>
                </a:solidFill>
                <a:hlinkClick r:id="rId5"/>
              </a:rPr>
              <a:t>NAMD Runbook</a:t>
            </a:r>
            <a:endParaRPr lang="en-US" sz="1200" dirty="0">
              <a:solidFill>
                <a:srgbClr val="002060"/>
              </a:solidFill>
            </a:endParaRPr>
          </a:p>
          <a:p>
            <a:pPr marL="285750" lvl="1" indent="-109538">
              <a:buFont typeface="Wingdings" panose="05000000000000000000" pitchFamily="2" charset="2"/>
              <a:buChar char="§"/>
              <a:defRPr/>
            </a:pPr>
            <a:r>
              <a:rPr lang="en-US" sz="1200" dirty="0">
                <a:solidFill>
                  <a:srgbClr val="002060"/>
                </a:solidFill>
                <a:hlinkClick r:id="rId6"/>
              </a:rPr>
              <a:t>GROMACS Runbook</a:t>
            </a:r>
            <a:endParaRPr lang="en-US" sz="1200" dirty="0"/>
          </a:p>
          <a:p>
            <a:pPr marL="182563" lvl="1" indent="-182563">
              <a:spcBef>
                <a:spcPts val="200"/>
              </a:spcBef>
              <a:defRPr/>
            </a:pPr>
            <a:r>
              <a:rPr lang="en-CA" sz="1400" b="1" dirty="0" smtClean="0">
                <a:solidFill>
                  <a:srgbClr val="002060"/>
                </a:solidFill>
              </a:rPr>
              <a:t>Infrastructure</a:t>
            </a:r>
          </a:p>
          <a:p>
            <a:pPr marL="285750" lvl="1" indent="-109538">
              <a:buFont typeface="Wingdings" panose="05000000000000000000" pitchFamily="2" charset="2"/>
              <a:buChar char="§"/>
              <a:defRPr/>
            </a:pPr>
            <a:r>
              <a:rPr lang="en-US" sz="1200" dirty="0" smtClean="0">
                <a:solidFill>
                  <a:srgbClr val="002060"/>
                </a:solidFill>
                <a:hlinkClick r:id="rId7"/>
              </a:rPr>
              <a:t>OCI learning library</a:t>
            </a:r>
            <a:endParaRPr lang="en-US" sz="1200" dirty="0">
              <a:solidFill>
                <a:srgbClr val="002060"/>
              </a:solidFill>
            </a:endParaRPr>
          </a:p>
          <a:p>
            <a:pPr marL="285750" lvl="1" indent="-109538">
              <a:buFont typeface="Wingdings" panose="05000000000000000000" pitchFamily="2" charset="2"/>
              <a:buChar char="§"/>
              <a:defRPr/>
            </a:pPr>
            <a:r>
              <a:rPr lang="en-US" sz="1200" dirty="0" smtClean="0">
                <a:solidFill>
                  <a:srgbClr val="002060"/>
                </a:solidFill>
                <a:hlinkClick r:id="rId8"/>
              </a:rPr>
              <a:t>OCI Terraform base</a:t>
            </a:r>
            <a:endParaRPr lang="en-US" sz="1200" dirty="0" smtClean="0">
              <a:solidFill>
                <a:srgbClr val="002060"/>
              </a:solidFill>
            </a:endParaRPr>
          </a:p>
          <a:p>
            <a:pPr marL="285750" lvl="1" indent="-109538">
              <a:buFont typeface="Wingdings" panose="05000000000000000000" pitchFamily="2" charset="2"/>
              <a:buChar char="§"/>
              <a:defRPr/>
            </a:pPr>
            <a:r>
              <a:rPr lang="en-US" sz="1200" dirty="0" smtClean="0">
                <a:solidFill>
                  <a:srgbClr val="002060"/>
                </a:solidFill>
                <a:hlinkClick r:id="rId9"/>
              </a:rPr>
              <a:t>Terraform </a:t>
            </a:r>
            <a:r>
              <a:rPr lang="en-US" sz="1200" dirty="0" err="1" smtClean="0">
                <a:solidFill>
                  <a:srgbClr val="002060"/>
                </a:solidFill>
                <a:hlinkClick r:id="rId9"/>
              </a:rPr>
              <a:t>Jupyter</a:t>
            </a:r>
            <a:r>
              <a:rPr lang="en-US" sz="1200" dirty="0" smtClean="0">
                <a:solidFill>
                  <a:srgbClr val="002060"/>
                </a:solidFill>
                <a:hlinkClick r:id="rId9"/>
              </a:rPr>
              <a:t> GPU build</a:t>
            </a:r>
            <a:endParaRPr lang="en-US" sz="750" dirty="0"/>
          </a:p>
          <a:p>
            <a:pPr>
              <a:spcBef>
                <a:spcPts val="200"/>
              </a:spcBef>
              <a:defRPr/>
            </a:pPr>
            <a:endParaRPr lang="en-US" sz="800" dirty="0"/>
          </a:p>
          <a:p>
            <a:pPr marL="266700" lvl="1" indent="0">
              <a:spcBef>
                <a:spcPts val="200"/>
              </a:spcBef>
              <a:buNone/>
              <a:defRPr/>
            </a:pPr>
            <a:endParaRPr lang="en-US" dirty="0"/>
          </a:p>
          <a:p>
            <a:pPr lvl="1" indent="0">
              <a:buNone/>
              <a:defRPr/>
            </a:pPr>
            <a:endParaRPr lang="en-CA" b="1" dirty="0"/>
          </a:p>
          <a:p>
            <a:endParaRPr lang="en-CA" dirty="0"/>
          </a:p>
          <a:p>
            <a:endParaRPr lang="en-CA" dirty="0"/>
          </a:p>
          <a:p>
            <a:pPr marL="171450" indent="-171450">
              <a:buFont typeface="Wingdings" panose="05000000000000000000" pitchFamily="2" charset="2"/>
              <a:buChar char="q"/>
            </a:pPr>
            <a:endParaRPr lang="en-CA" dirty="0"/>
          </a:p>
          <a:p>
            <a:pPr marL="171450" indent="-171450">
              <a:buFont typeface="Wingdings" panose="05000000000000000000" pitchFamily="2" charset="2"/>
              <a:buChar char="q"/>
            </a:pPr>
            <a:endParaRPr lang="en-CA" dirty="0"/>
          </a:p>
          <a:p>
            <a:pPr marL="171450" indent="-171450">
              <a:buFont typeface="Wingdings" panose="05000000000000000000" pitchFamily="2" charset="2"/>
              <a:buChar char="q"/>
            </a:pPr>
            <a:endParaRPr lang="en-CA" dirty="0"/>
          </a:p>
          <a:p>
            <a:pPr marL="171450" indent="-171450">
              <a:buFont typeface="Wingdings" panose="05000000000000000000" pitchFamily="2" charset="2"/>
              <a:buChar char="q"/>
            </a:pPr>
            <a:endParaRPr lang="en-CA" dirty="0"/>
          </a:p>
          <a:p>
            <a:pPr marL="171450" indent="-171450">
              <a:buFont typeface="Wingdings" panose="05000000000000000000" pitchFamily="2" charset="2"/>
              <a:buChar char="q"/>
            </a:pPr>
            <a:endParaRPr lang="en-CA" dirty="0"/>
          </a:p>
          <a:p>
            <a:pPr marL="171450" indent="-171450">
              <a:buFont typeface="Wingdings" panose="05000000000000000000" pitchFamily="2" charset="2"/>
              <a:buChar char="q"/>
            </a:pPr>
            <a:endParaRPr lang="en-CA" dirty="0"/>
          </a:p>
        </p:txBody>
      </p:sp>
      <p:sp>
        <p:nvSpPr>
          <p:cNvPr id="22" name="TextBox 21"/>
          <p:cNvSpPr txBox="1"/>
          <p:nvPr/>
        </p:nvSpPr>
        <p:spPr>
          <a:xfrm>
            <a:off x="8861716" y="1865192"/>
            <a:ext cx="2322098" cy="3032119"/>
          </a:xfrm>
          <a:prstGeom prst="rect">
            <a:avLst/>
          </a:prstGeom>
          <a:noFill/>
          <a:ln>
            <a:solidFill>
              <a:schemeClr val="tx1"/>
            </a:solidFill>
          </a:ln>
        </p:spPr>
        <p:txBody>
          <a:bodyPr wrap="square" lIns="0" tIns="0" rIns="0" bIns="0" rtlCol="0">
            <a:noAutofit/>
          </a:bodyPr>
          <a:lstStyle>
            <a:defPPr>
              <a:defRPr lang="en-US"/>
            </a:defPPr>
            <a:lvl1pPr marR="0" lvl="0" fontAlgn="auto">
              <a:lnSpc>
                <a:spcPct val="100000"/>
              </a:lnSpc>
              <a:spcBef>
                <a:spcPts val="0"/>
              </a:spcBef>
              <a:spcAft>
                <a:spcPts val="0"/>
              </a:spcAft>
              <a:buClrTx/>
              <a:buSzTx/>
              <a:tabLst/>
              <a:defRPr kumimoji="0" sz="1100" b="0" i="0" u="none" strike="noStrike" cap="none" spc="0" normalizeH="0" baseline="0">
                <a:ln>
                  <a:noFill/>
                </a:ln>
                <a:solidFill>
                  <a:srgbClr val="58595B"/>
                </a:solidFill>
                <a:effectLst/>
                <a:uLnTx/>
                <a:uFillTx/>
              </a:defRPr>
            </a:lvl1pPr>
            <a:lvl2pPr marL="346075" lvl="1" indent="-171450">
              <a:buFont typeface="Wingdings" panose="05000000000000000000" pitchFamily="2" charset="2"/>
              <a:buChar char="q"/>
              <a:defRPr sz="1100">
                <a:solidFill>
                  <a:srgbClr val="58595B"/>
                </a:solidFill>
              </a:defRPr>
            </a:lvl2pPr>
          </a:lstStyle>
          <a:p>
            <a:pPr marL="0" lvl="1" indent="0">
              <a:spcBef>
                <a:spcPts val="200"/>
              </a:spcBef>
              <a:buNone/>
              <a:defRPr/>
            </a:pPr>
            <a:r>
              <a:rPr lang="en-CA" sz="1200" b="1" dirty="0" smtClean="0">
                <a:solidFill>
                  <a:srgbClr val="002060"/>
                </a:solidFill>
              </a:rPr>
              <a:t>Any custom images (VM) created by you in campus or cloud </a:t>
            </a:r>
          </a:p>
          <a:p>
            <a:pPr marL="0" lvl="1" indent="0">
              <a:spcBef>
                <a:spcPts val="200"/>
              </a:spcBef>
              <a:buNone/>
              <a:defRPr/>
            </a:pPr>
            <a:endParaRPr lang="en-CA" sz="1200" b="1" dirty="0" smtClean="0">
              <a:solidFill>
                <a:srgbClr val="002060"/>
              </a:solidFill>
            </a:endParaRPr>
          </a:p>
          <a:p>
            <a:pPr marL="182563" lvl="1" indent="-182563">
              <a:spcBef>
                <a:spcPts val="200"/>
              </a:spcBef>
              <a:defRPr/>
            </a:pPr>
            <a:r>
              <a:rPr lang="en-CA" sz="1400" b="1" dirty="0" smtClean="0">
                <a:solidFill>
                  <a:srgbClr val="002060"/>
                </a:solidFill>
              </a:rPr>
              <a:t>Characterized by</a:t>
            </a:r>
            <a:endParaRPr lang="en-CA" sz="1400" b="1" dirty="0">
              <a:solidFill>
                <a:srgbClr val="002060"/>
              </a:solidFill>
            </a:endParaRPr>
          </a:p>
          <a:p>
            <a:pPr marL="285750" lvl="1" indent="-109538">
              <a:buFont typeface="Wingdings" panose="05000000000000000000" pitchFamily="2" charset="2"/>
              <a:buChar char="§"/>
              <a:defRPr/>
            </a:pPr>
            <a:r>
              <a:rPr lang="en-US" sz="1200" dirty="0" smtClean="0">
                <a:solidFill>
                  <a:srgbClr val="002060"/>
                </a:solidFill>
              </a:rPr>
              <a:t>Researcher created</a:t>
            </a:r>
          </a:p>
          <a:p>
            <a:pPr marL="285750" lvl="1" indent="-109538">
              <a:buFont typeface="Wingdings" panose="05000000000000000000" pitchFamily="2" charset="2"/>
              <a:buChar char="§"/>
              <a:defRPr/>
            </a:pPr>
            <a:r>
              <a:rPr lang="en-US" sz="1200" dirty="0" smtClean="0">
                <a:solidFill>
                  <a:srgbClr val="002060"/>
                </a:solidFill>
              </a:rPr>
              <a:t>Any operating system</a:t>
            </a:r>
          </a:p>
          <a:p>
            <a:pPr marL="285750" lvl="1" indent="-109538">
              <a:buFont typeface="Wingdings" panose="05000000000000000000" pitchFamily="2" charset="2"/>
              <a:buChar char="§"/>
              <a:defRPr/>
            </a:pPr>
            <a:r>
              <a:rPr lang="en-US" sz="1200" dirty="0" smtClean="0">
                <a:solidFill>
                  <a:srgbClr val="002060"/>
                </a:solidFill>
              </a:rPr>
              <a:t>Researcher software</a:t>
            </a:r>
          </a:p>
          <a:p>
            <a:pPr marL="285750" lvl="1" indent="-109538">
              <a:buFont typeface="Wingdings" panose="05000000000000000000" pitchFamily="2" charset="2"/>
              <a:buChar char="§"/>
              <a:defRPr/>
            </a:pPr>
            <a:r>
              <a:rPr lang="en-US" sz="1200" dirty="0" smtClean="0">
                <a:solidFill>
                  <a:srgbClr val="002060"/>
                </a:solidFill>
              </a:rPr>
              <a:t>Sharable across tenancy</a:t>
            </a:r>
          </a:p>
          <a:p>
            <a:pPr marL="285750" lvl="1" indent="-109538">
              <a:buFont typeface="Wingdings" panose="05000000000000000000" pitchFamily="2" charset="2"/>
              <a:buChar char="§"/>
              <a:defRPr/>
            </a:pPr>
            <a:r>
              <a:rPr lang="en-US" sz="1200" dirty="0" smtClean="0">
                <a:solidFill>
                  <a:srgbClr val="002060"/>
                </a:solidFill>
              </a:rPr>
              <a:t>Import as-is to OCI</a:t>
            </a:r>
          </a:p>
          <a:p>
            <a:pPr marL="285750" lvl="1" indent="-109538">
              <a:buFont typeface="Wingdings" panose="05000000000000000000" pitchFamily="2" charset="2"/>
              <a:buChar char="§"/>
              <a:defRPr/>
            </a:pPr>
            <a:r>
              <a:rPr lang="en-US" sz="1200" dirty="0" smtClean="0">
                <a:solidFill>
                  <a:srgbClr val="002060"/>
                </a:solidFill>
              </a:rPr>
              <a:t>Download to campus</a:t>
            </a:r>
          </a:p>
          <a:p>
            <a:pPr marL="285750" lvl="1" indent="-109538">
              <a:buFont typeface="Wingdings" panose="05000000000000000000" pitchFamily="2" charset="2"/>
              <a:buChar char="§"/>
              <a:defRPr/>
            </a:pPr>
            <a:r>
              <a:rPr lang="en-US" sz="1200" dirty="0" smtClean="0">
                <a:solidFill>
                  <a:srgbClr val="002060"/>
                </a:solidFill>
              </a:rPr>
              <a:t>Share with other clouds</a:t>
            </a:r>
          </a:p>
          <a:p>
            <a:pPr marL="171450" indent="-171450">
              <a:spcBef>
                <a:spcPts val="200"/>
              </a:spcBef>
              <a:buFont typeface="Wingdings" panose="05000000000000000000" pitchFamily="2" charset="2"/>
              <a:buChar char="q"/>
              <a:defRPr/>
            </a:pPr>
            <a:r>
              <a:rPr lang="en-CA" sz="1400" b="1" dirty="0" smtClean="0">
                <a:solidFill>
                  <a:srgbClr val="002060"/>
                </a:solidFill>
              </a:rPr>
              <a:t>Licensing support</a:t>
            </a:r>
          </a:p>
          <a:p>
            <a:pPr marL="342900" indent="-171450">
              <a:spcBef>
                <a:spcPts val="200"/>
              </a:spcBef>
              <a:buFont typeface="Wingdings" panose="05000000000000000000" pitchFamily="2" charset="2"/>
              <a:buChar char="§"/>
              <a:defRPr/>
            </a:pPr>
            <a:r>
              <a:rPr lang="en-CA" sz="1200" dirty="0" smtClean="0">
                <a:solidFill>
                  <a:srgbClr val="002060"/>
                </a:solidFill>
              </a:rPr>
              <a:t>Open source</a:t>
            </a:r>
          </a:p>
          <a:p>
            <a:pPr marL="342900" indent="-171450">
              <a:spcBef>
                <a:spcPts val="200"/>
              </a:spcBef>
              <a:buFont typeface="Wingdings" panose="05000000000000000000" pitchFamily="2" charset="2"/>
              <a:buChar char="§"/>
              <a:defRPr/>
            </a:pPr>
            <a:r>
              <a:rPr lang="en-CA" sz="1200" dirty="0" smtClean="0">
                <a:solidFill>
                  <a:srgbClr val="002060"/>
                </a:solidFill>
              </a:rPr>
              <a:t>BYOL</a:t>
            </a:r>
            <a:endParaRPr lang="en-US" sz="1200" dirty="0"/>
          </a:p>
          <a:p>
            <a:pPr>
              <a:spcBef>
                <a:spcPts val="200"/>
              </a:spcBef>
              <a:defRPr/>
            </a:pPr>
            <a:endParaRPr lang="en-US" sz="750" dirty="0" smtClean="0"/>
          </a:p>
          <a:p>
            <a:pPr>
              <a:spcBef>
                <a:spcPts val="200"/>
              </a:spcBef>
              <a:defRPr/>
            </a:pPr>
            <a:endParaRPr lang="en-US" sz="800" dirty="0" smtClean="0"/>
          </a:p>
          <a:p>
            <a:pPr marL="266700" lvl="1" indent="0">
              <a:spcBef>
                <a:spcPts val="200"/>
              </a:spcBef>
              <a:buNone/>
              <a:defRPr/>
            </a:pPr>
            <a:endParaRPr lang="en-US" dirty="0"/>
          </a:p>
          <a:p>
            <a:pPr lvl="1" indent="0">
              <a:buNone/>
              <a:defRPr/>
            </a:pPr>
            <a:endParaRPr lang="en-CA" b="1" dirty="0"/>
          </a:p>
          <a:p>
            <a:endParaRPr lang="en-CA" dirty="0"/>
          </a:p>
          <a:p>
            <a:endParaRPr lang="en-CA" dirty="0"/>
          </a:p>
          <a:p>
            <a:pPr marL="171450" indent="-171450">
              <a:buFont typeface="Wingdings" panose="05000000000000000000" pitchFamily="2" charset="2"/>
              <a:buChar char="q"/>
            </a:pPr>
            <a:endParaRPr lang="en-CA" dirty="0"/>
          </a:p>
          <a:p>
            <a:pPr marL="171450" indent="-171450">
              <a:buFont typeface="Wingdings" panose="05000000000000000000" pitchFamily="2" charset="2"/>
              <a:buChar char="q"/>
            </a:pPr>
            <a:endParaRPr lang="en-CA" dirty="0"/>
          </a:p>
          <a:p>
            <a:pPr marL="171450" indent="-171450">
              <a:buFont typeface="Wingdings" panose="05000000000000000000" pitchFamily="2" charset="2"/>
              <a:buChar char="q"/>
            </a:pPr>
            <a:endParaRPr lang="en-CA" dirty="0"/>
          </a:p>
          <a:p>
            <a:pPr marL="171450" indent="-171450">
              <a:buFont typeface="Wingdings" panose="05000000000000000000" pitchFamily="2" charset="2"/>
              <a:buChar char="q"/>
            </a:pPr>
            <a:endParaRPr lang="en-CA" dirty="0"/>
          </a:p>
          <a:p>
            <a:pPr marL="171450" indent="-171450">
              <a:buFont typeface="Wingdings" panose="05000000000000000000" pitchFamily="2" charset="2"/>
              <a:buChar char="q"/>
            </a:pPr>
            <a:endParaRPr lang="en-CA" dirty="0"/>
          </a:p>
          <a:p>
            <a:pPr marL="171450" indent="-171450">
              <a:buFont typeface="Wingdings" panose="05000000000000000000" pitchFamily="2" charset="2"/>
              <a:buChar char="q"/>
            </a:pPr>
            <a:endParaRPr lang="en-CA" dirty="0"/>
          </a:p>
        </p:txBody>
      </p:sp>
      <p:sp>
        <p:nvSpPr>
          <p:cNvPr id="23" name="Google Shape;70;p15">
            <a:extLst>
              <a:ext uri="{FF2B5EF4-FFF2-40B4-BE49-F238E27FC236}">
                <a16:creationId xmlns:a16="http://schemas.microsoft.com/office/drawing/2014/main" xmlns="" id="{FEEAA5F5-2114-6D45-8AC4-FFD8C81B74F5}"/>
              </a:ext>
            </a:extLst>
          </p:cNvPr>
          <p:cNvSpPr/>
          <p:nvPr/>
        </p:nvSpPr>
        <p:spPr>
          <a:xfrm>
            <a:off x="8861716" y="4932990"/>
            <a:ext cx="2345391" cy="359975"/>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pPr algn="ctr"/>
            <a:r>
              <a:rPr lang="en-US" b="1" dirty="0" smtClean="0">
                <a:solidFill>
                  <a:schemeClr val="bg1"/>
                </a:solidFill>
                <a:latin typeface="Calibri Light" panose="020F0302020204030204" pitchFamily="34" charset="0"/>
                <a:cs typeface="Calibri Light" panose="020F0302020204030204" pitchFamily="34" charset="0"/>
                <a:sym typeface="Questrial"/>
              </a:rPr>
              <a:t>Object store images</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24" name="TextBox 23"/>
          <p:cNvSpPr txBox="1"/>
          <p:nvPr/>
        </p:nvSpPr>
        <p:spPr>
          <a:xfrm>
            <a:off x="8885009" y="5349768"/>
            <a:ext cx="2322098" cy="1068615"/>
          </a:xfrm>
          <a:prstGeom prst="rect">
            <a:avLst/>
          </a:prstGeom>
          <a:noFill/>
          <a:ln>
            <a:solidFill>
              <a:schemeClr val="tx1"/>
            </a:solidFill>
          </a:ln>
        </p:spPr>
        <p:txBody>
          <a:bodyPr wrap="square" lIns="0" tIns="0" rIns="0" bIns="0" rtlCol="0">
            <a:noAutofit/>
          </a:bodyPr>
          <a:lstStyle>
            <a:defPPr>
              <a:defRPr lang="en-US"/>
            </a:defPPr>
            <a:lvl1pPr marR="0" lvl="0" fontAlgn="auto">
              <a:lnSpc>
                <a:spcPct val="100000"/>
              </a:lnSpc>
              <a:spcBef>
                <a:spcPts val="0"/>
              </a:spcBef>
              <a:spcAft>
                <a:spcPts val="0"/>
              </a:spcAft>
              <a:buClrTx/>
              <a:buSzTx/>
              <a:tabLst/>
              <a:defRPr kumimoji="0" sz="1100" b="0" i="0" u="none" strike="noStrike" cap="none" spc="0" normalizeH="0" baseline="0">
                <a:ln>
                  <a:noFill/>
                </a:ln>
                <a:solidFill>
                  <a:srgbClr val="58595B"/>
                </a:solidFill>
                <a:effectLst/>
                <a:uLnTx/>
                <a:uFillTx/>
              </a:defRPr>
            </a:lvl1pPr>
            <a:lvl2pPr marL="346075" lvl="1" indent="-171450">
              <a:buFont typeface="Wingdings" panose="05000000000000000000" pitchFamily="2" charset="2"/>
              <a:buChar char="q"/>
              <a:defRPr sz="1100">
                <a:solidFill>
                  <a:srgbClr val="58595B"/>
                </a:solidFill>
              </a:defRPr>
            </a:lvl2pPr>
          </a:lstStyle>
          <a:p>
            <a:pPr marL="0" lvl="1" indent="0">
              <a:spcBef>
                <a:spcPts val="200"/>
              </a:spcBef>
              <a:buNone/>
              <a:defRPr/>
            </a:pPr>
            <a:r>
              <a:rPr lang="en-CA" sz="1200" b="1" dirty="0" smtClean="0">
                <a:solidFill>
                  <a:srgbClr val="002060"/>
                </a:solidFill>
              </a:rPr>
              <a:t>Any OCI images (mostly in development) sharable via custom object store links</a:t>
            </a:r>
          </a:p>
          <a:p>
            <a:pPr>
              <a:spcBef>
                <a:spcPts val="200"/>
              </a:spcBef>
              <a:defRPr/>
            </a:pPr>
            <a:endParaRPr lang="en-US" sz="750" dirty="0" smtClean="0"/>
          </a:p>
          <a:p>
            <a:pPr>
              <a:spcBef>
                <a:spcPts val="200"/>
              </a:spcBef>
              <a:defRPr/>
            </a:pPr>
            <a:endParaRPr lang="en-US" sz="800" dirty="0" smtClean="0"/>
          </a:p>
          <a:p>
            <a:pPr marL="266700" lvl="1" indent="0">
              <a:spcBef>
                <a:spcPts val="200"/>
              </a:spcBef>
              <a:buNone/>
              <a:defRPr/>
            </a:pPr>
            <a:endParaRPr lang="en-US" dirty="0"/>
          </a:p>
          <a:p>
            <a:pPr lvl="1" indent="0">
              <a:buNone/>
              <a:defRPr/>
            </a:pPr>
            <a:endParaRPr lang="en-CA" b="1" dirty="0"/>
          </a:p>
          <a:p>
            <a:endParaRPr lang="en-CA" dirty="0"/>
          </a:p>
          <a:p>
            <a:endParaRPr lang="en-CA" dirty="0"/>
          </a:p>
          <a:p>
            <a:pPr marL="171450" indent="-171450">
              <a:buFont typeface="Wingdings" panose="05000000000000000000" pitchFamily="2" charset="2"/>
              <a:buChar char="q"/>
            </a:pPr>
            <a:endParaRPr lang="en-CA" dirty="0"/>
          </a:p>
          <a:p>
            <a:pPr marL="171450" indent="-171450">
              <a:buFont typeface="Wingdings" panose="05000000000000000000" pitchFamily="2" charset="2"/>
              <a:buChar char="q"/>
            </a:pPr>
            <a:endParaRPr lang="en-CA" dirty="0"/>
          </a:p>
          <a:p>
            <a:pPr marL="171450" indent="-171450">
              <a:buFont typeface="Wingdings" panose="05000000000000000000" pitchFamily="2" charset="2"/>
              <a:buChar char="q"/>
            </a:pPr>
            <a:endParaRPr lang="en-CA" dirty="0"/>
          </a:p>
          <a:p>
            <a:pPr marL="171450" indent="-171450">
              <a:buFont typeface="Wingdings" panose="05000000000000000000" pitchFamily="2" charset="2"/>
              <a:buChar char="q"/>
            </a:pPr>
            <a:endParaRPr lang="en-CA" dirty="0"/>
          </a:p>
          <a:p>
            <a:pPr marL="171450" indent="-171450">
              <a:buFont typeface="Wingdings" panose="05000000000000000000" pitchFamily="2" charset="2"/>
              <a:buChar char="q"/>
            </a:pPr>
            <a:endParaRPr lang="en-CA" dirty="0"/>
          </a:p>
          <a:p>
            <a:pPr marL="171450" indent="-171450">
              <a:buFont typeface="Wingdings" panose="05000000000000000000" pitchFamily="2" charset="2"/>
              <a:buChar char="q"/>
            </a:pPr>
            <a:endParaRPr lang="en-CA" dirty="0"/>
          </a:p>
        </p:txBody>
      </p:sp>
    </p:spTree>
    <p:extLst>
      <p:ext uri="{BB962C8B-B14F-4D97-AF65-F5344CB8AC3E}">
        <p14:creationId xmlns:p14="http://schemas.microsoft.com/office/powerpoint/2010/main" val="426556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B7098F0-6935-B247-92F1-05653C13B445}"/>
              </a:ext>
            </a:extLst>
          </p:cNvPr>
          <p:cNvSpPr>
            <a:spLocks noGrp="1"/>
          </p:cNvSpPr>
          <p:nvPr>
            <p:ph type="ftr" sz="quarter" idx="3"/>
          </p:nvPr>
        </p:nvSpPr>
        <p:spPr/>
        <p:txBody>
          <a:bodyPr/>
          <a:lstStyle/>
          <a:p>
            <a:r>
              <a:rPr lang="en-US" dirty="0"/>
              <a:t>Copyright © 2020 Oracle and/or its affiliates. Oracle Confidential - Restricted.</a:t>
            </a:r>
          </a:p>
        </p:txBody>
      </p:sp>
      <p:sp>
        <p:nvSpPr>
          <p:cNvPr id="3" name="Slide Number Placeholder 2">
            <a:extLst>
              <a:ext uri="{FF2B5EF4-FFF2-40B4-BE49-F238E27FC236}">
                <a16:creationId xmlns:a16="http://schemas.microsoft.com/office/drawing/2014/main" xmlns="" id="{A85048A9-3D14-B945-BA11-ED741A6748C3}"/>
              </a:ext>
            </a:extLst>
          </p:cNvPr>
          <p:cNvSpPr>
            <a:spLocks noGrp="1"/>
          </p:cNvSpPr>
          <p:nvPr>
            <p:ph type="sldNum" sz="quarter" idx="4"/>
          </p:nvPr>
        </p:nvSpPr>
        <p:spPr/>
        <p:txBody>
          <a:bodyPr/>
          <a:lstStyle/>
          <a:p>
            <a:fld id="{345D60D9-5372-5F40-9443-0F9AE5BDC3C8}" type="slidenum">
              <a:rPr lang="en-US" smtClean="0"/>
              <a:pPr/>
              <a:t>8</a:t>
            </a:fld>
            <a:endParaRPr lang="en-US" dirty="0"/>
          </a:p>
        </p:txBody>
      </p:sp>
      <p:pic>
        <p:nvPicPr>
          <p:cNvPr id="5" name="Picture 4"/>
          <p:cNvPicPr>
            <a:picLocks noChangeAspect="1"/>
          </p:cNvPicPr>
          <p:nvPr/>
        </p:nvPicPr>
        <p:blipFill>
          <a:blip r:embed="rId3"/>
          <a:stretch>
            <a:fillRect/>
          </a:stretch>
        </p:blipFill>
        <p:spPr>
          <a:xfrm>
            <a:off x="2581563" y="309523"/>
            <a:ext cx="8529266" cy="6498051"/>
          </a:xfrm>
          <a:prstGeom prst="rect">
            <a:avLst/>
          </a:prstGeom>
          <a:ln>
            <a:solidFill>
              <a:schemeClr val="accent1"/>
            </a:solidFill>
          </a:ln>
        </p:spPr>
      </p:pic>
    </p:spTree>
    <p:extLst>
      <p:ext uri="{BB962C8B-B14F-4D97-AF65-F5344CB8AC3E}">
        <p14:creationId xmlns:p14="http://schemas.microsoft.com/office/powerpoint/2010/main" val="1094682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B7098F0-6935-B247-92F1-05653C13B445}"/>
              </a:ext>
            </a:extLst>
          </p:cNvPr>
          <p:cNvSpPr>
            <a:spLocks noGrp="1"/>
          </p:cNvSpPr>
          <p:nvPr>
            <p:ph type="ftr" sz="quarter" idx="3"/>
          </p:nvPr>
        </p:nvSpPr>
        <p:spPr/>
        <p:txBody>
          <a:bodyPr/>
          <a:lstStyle/>
          <a:p>
            <a:r>
              <a:rPr lang="en-US" dirty="0"/>
              <a:t>Copyright © 2020 Oracle and/or its affiliates. Oracle Confidential - Restricted.</a:t>
            </a:r>
          </a:p>
        </p:txBody>
      </p:sp>
      <p:sp>
        <p:nvSpPr>
          <p:cNvPr id="3" name="Slide Number Placeholder 2">
            <a:extLst>
              <a:ext uri="{FF2B5EF4-FFF2-40B4-BE49-F238E27FC236}">
                <a16:creationId xmlns:a16="http://schemas.microsoft.com/office/drawing/2014/main" xmlns="" id="{A85048A9-3D14-B945-BA11-ED741A6748C3}"/>
              </a:ext>
            </a:extLst>
          </p:cNvPr>
          <p:cNvSpPr>
            <a:spLocks noGrp="1"/>
          </p:cNvSpPr>
          <p:nvPr>
            <p:ph type="sldNum" sz="quarter" idx="4"/>
          </p:nvPr>
        </p:nvSpPr>
        <p:spPr/>
        <p:txBody>
          <a:bodyPr/>
          <a:lstStyle/>
          <a:p>
            <a:fld id="{345D60D9-5372-5F40-9443-0F9AE5BDC3C8}" type="slidenum">
              <a:rPr lang="en-US" smtClean="0"/>
              <a:pPr/>
              <a:t>9</a:t>
            </a:fld>
            <a:endParaRPr lang="en-US" dirty="0"/>
          </a:p>
        </p:txBody>
      </p:sp>
      <p:pic>
        <p:nvPicPr>
          <p:cNvPr id="7" name="Picture 6"/>
          <p:cNvPicPr>
            <a:picLocks noChangeAspect="1"/>
          </p:cNvPicPr>
          <p:nvPr/>
        </p:nvPicPr>
        <p:blipFill>
          <a:blip r:embed="rId3"/>
          <a:stretch>
            <a:fillRect/>
          </a:stretch>
        </p:blipFill>
        <p:spPr>
          <a:xfrm>
            <a:off x="2224298" y="304106"/>
            <a:ext cx="8625410" cy="6236958"/>
          </a:xfrm>
          <a:prstGeom prst="rect">
            <a:avLst/>
          </a:prstGeom>
        </p:spPr>
      </p:pic>
    </p:spTree>
    <p:extLst>
      <p:ext uri="{BB962C8B-B14F-4D97-AF65-F5344CB8AC3E}">
        <p14:creationId xmlns:p14="http://schemas.microsoft.com/office/powerpoint/2010/main" val="3561848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arent Master">
  <a:themeElements>
    <a:clrScheme name="Redwood">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Ocean">
      <a:srgbClr val="2C5967"/>
    </a:custClr>
    <a:custClr name="Surf">
      <a:srgbClr val="41817E"/>
    </a:custClr>
    <a:custClr name="Sand">
      <a:srgbClr val="E5DBBE"/>
    </a:custClr>
    <a:custClr name="Pebble">
      <a:srgbClr val="8B8580"/>
    </a:custClr>
    <a:custClr name="Granite">
      <a:srgbClr val="67605B"/>
    </a:custClr>
  </a:custClrLst>
  <a:extLst>
    <a:ext uri="{05A4C25C-085E-4340-85A3-A5531E510DB2}">
      <thm15:themeFamily xmlns:thm15="http://schemas.microsoft.com/office/thememl/2012/main" name="Oracle Redwood v.1.13" id="{2E9F41A3-D31B-554A-8B1B-2DD86BF84303}" vid="{3D569BFC-AF32-5F4F-BAA6-0F119E81C4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Parent Master</Template>
  <TotalTime>2027</TotalTime>
  <Words>1545</Words>
  <Application>Microsoft Office PowerPoint</Application>
  <PresentationFormat>Widescreen</PresentationFormat>
  <Paragraphs>413</Paragraphs>
  <Slides>16</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Calibri Light</vt:lpstr>
      <vt:lpstr>Georgia</vt:lpstr>
      <vt:lpstr>Oracle Sans</vt:lpstr>
      <vt:lpstr>Oracle Sans Light</vt:lpstr>
      <vt:lpstr>Questrial</vt:lpstr>
      <vt:lpstr>System Font Regular</vt:lpstr>
      <vt:lpstr>Wingdings</vt:lpstr>
      <vt:lpstr>Parent Master</vt:lpstr>
      <vt:lpstr>PowerPoint Presentation</vt:lpstr>
      <vt:lpstr>PowerPoint Presentation</vt:lpstr>
      <vt:lpstr>Oracle for Research Tech Talk Series Will Cover: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Fonts</dc:title>
  <dc:creator>Microsoft Office User</dc:creator>
  <cp:lastModifiedBy>Rajib Ghosh</cp:lastModifiedBy>
  <cp:revision>52</cp:revision>
  <dcterms:created xsi:type="dcterms:W3CDTF">2020-03-27T21:53:27Z</dcterms:created>
  <dcterms:modified xsi:type="dcterms:W3CDTF">2020-10-02T15:49:21Z</dcterms:modified>
</cp:coreProperties>
</file>