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E2B8-F069-8543-92D6-F34403142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2D06B-9DEC-184B-A06A-92AF1E8F3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38AFD-D636-CC40-A35B-F3776AA7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5BFB-A93C-2743-BC5E-70760729C378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F8B86-C4D0-1B44-BD1D-A7A37CBF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52AD1-2071-174E-9B47-A3BDFD12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D9C6-467F-B049-894D-5C32B354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1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6F36-AF50-024C-B74B-36AF2379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FB019-FCB7-F54A-9E93-1B7D8AD6A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11F8B-1B7B-B74E-B60E-FBFABAA7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5BFB-A93C-2743-BC5E-70760729C378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41931-A12D-D14F-B98B-6EF52AD8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EE65-BAB5-354D-9B61-6AB90F8A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D9C6-467F-B049-894D-5C32B354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2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A9548-02C9-7D42-8DEA-3AFA84AE1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130E8-4361-EC4F-8718-A07BDB7F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75F0-FD43-0F49-B270-5ADDD28A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5BFB-A93C-2743-BC5E-70760729C378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213C9-C5CF-E04B-8745-AC40A856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F79DA-A4CB-D14B-A601-F9E58937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D9C6-467F-B049-894D-5C32B354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2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EF88-0CC3-9E49-816F-B4BE3F20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25FB9-BFF4-EF4A-BA4F-7BEE9102A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41CBD-4B85-0E49-98C2-04DB47D2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5BFB-A93C-2743-BC5E-70760729C378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6D61F-513B-EC46-9662-CB62C81F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2A01C-D7F9-AC46-8F44-F8492DD1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D9C6-467F-B049-894D-5C32B354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49C1-AC91-2A41-BAF2-D23EAA02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2E72C-3181-EA42-A4E5-2EC16D0CD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8CDF6-0B2C-FC49-9DB8-DBDB4E77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5BFB-A93C-2743-BC5E-70760729C378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55D1F-E67C-7F4C-803C-FE8CC964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73A62-0DAB-714E-9ED5-161D2669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D9C6-467F-B049-894D-5C32B354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9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EC01-AECA-CC49-AFB9-AE7A504C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3D5E-746B-9E4B-AD52-5F6C178AC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5BE25-FA5E-514E-B844-1706B3146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B9E50-7702-EA43-9872-7B3C969A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5BFB-A93C-2743-BC5E-70760729C378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E8CF3-DC06-FE4C-AA35-50847511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60B3C-4F6D-7947-B81E-7A76E409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D9C6-467F-B049-894D-5C32B354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2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AEE5-1F4E-A64A-8E84-906D2727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9BCBD-FE4F-B545-B057-E65D17CB9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0D44A-23F2-AD41-BDB8-8E484C588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3138C-F361-7241-ADBA-67D971589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E2094-42A7-4B46-8596-6AD0016EC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627C4-9C66-554E-B8E9-075CAEF6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5BFB-A93C-2743-BC5E-70760729C378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7EAB7-838D-794B-B642-C64E11C2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D0496-DDCB-E84E-B026-33330606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D9C6-467F-B049-894D-5C32B354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1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5C92-0704-4D4A-9107-8252DEC9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91E5C-C329-EC47-886F-112452A4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5BFB-A93C-2743-BC5E-70760729C378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CE2EC-14B1-8A45-B627-E10FACAD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88E40-3847-CF46-92E2-0D4F72D6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D9C6-467F-B049-894D-5C32B354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13BC5-EF97-9548-99BF-EB906FDC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5BFB-A93C-2743-BC5E-70760729C378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6953D-6009-A144-9CCE-9F583A4D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4A868-A242-4F4D-BB91-5673A60C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D9C6-467F-B049-894D-5C32B354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2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72E7-9CE5-5F45-A5EF-4CBD7C1F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4967-177F-4546-9413-D66E1176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AE3AE-9114-0F4E-B65E-A02D40A69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082D6-230F-0F44-97AC-F92399FC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5BFB-A93C-2743-BC5E-70760729C378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E0ADC-17D4-9744-A671-97A24D42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F6EBF-5291-8F46-988A-102986D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D9C6-467F-B049-894D-5C32B354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6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1961-FFB3-E243-A71A-5537A39E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4CA38-C0A2-F649-AD6A-3EBAC8714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07F3B-AF19-004F-B402-AB2345A2F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0185D-FF9B-5241-A4BF-050CAC5C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5BFB-A93C-2743-BC5E-70760729C378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FE45B-FAFB-F640-A74C-D69B62E7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D16C8-D2C1-334F-A004-5F5ED16D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D9C6-467F-B049-894D-5C32B354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6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A4EB5-3EAA-4449-B4F8-7C8D9EE9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7BE95-6BDC-A140-BC13-7C9633A00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ADF5F-5C3D-2A45-AFFA-288B8D385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D5BFB-A93C-2743-BC5E-70760729C378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52B40-C200-794C-8F76-9851E14C9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79584-9A6C-BB4B-8BD2-FBE866793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BD9C6-467F-B049-894D-5C32B354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ghuber/ml_clas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2D5F-09C1-A345-878A-7E76E186F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CDA69-9411-0944-811A-E07D01404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 of AI/Machine Learning to Biological Problems</a:t>
            </a:r>
          </a:p>
        </p:txBody>
      </p:sp>
    </p:spTree>
    <p:extLst>
      <p:ext uri="{BB962C8B-B14F-4D97-AF65-F5344CB8AC3E}">
        <p14:creationId xmlns:p14="http://schemas.microsoft.com/office/powerpoint/2010/main" val="331704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5D8E-F0AF-4A44-8A67-5B537559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71FD-BF05-434D-848F-453633365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Scikit-Learn (</a:t>
            </a:r>
            <a:r>
              <a:rPr lang="en-US" dirty="0" err="1"/>
              <a:t>sklearn</a:t>
            </a:r>
            <a:r>
              <a:rPr lang="en-US" dirty="0"/>
              <a:t>) implements many machine learning models</a:t>
            </a:r>
          </a:p>
          <a:p>
            <a:pPr lvl="1"/>
            <a:r>
              <a:rPr lang="en-US" dirty="0"/>
              <a:t>Supervised Learning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63303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4D80-7E97-9A48-A68B-98D02951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Molecular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E77A-E5A5-A349-9F7E-CD5EDFC5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lead optimization, identification of drug compounds, toxicity etc.</a:t>
            </a:r>
          </a:p>
          <a:p>
            <a:r>
              <a:rPr lang="en-US" dirty="0"/>
              <a:t>We are going to try to predict CNS permeability and </a:t>
            </a:r>
            <a:r>
              <a:rPr lang="en-US" dirty="0" err="1"/>
              <a:t>logP</a:t>
            </a:r>
            <a:r>
              <a:rPr lang="en-US" dirty="0"/>
              <a:t> for molecules</a:t>
            </a:r>
          </a:p>
          <a:p>
            <a:r>
              <a:rPr lang="en-US" dirty="0"/>
              <a:t>We will use molecular descriptors as an input</a:t>
            </a:r>
          </a:p>
        </p:txBody>
      </p:sp>
    </p:spTree>
    <p:extLst>
      <p:ext uri="{BB962C8B-B14F-4D97-AF65-F5344CB8AC3E}">
        <p14:creationId xmlns:p14="http://schemas.microsoft.com/office/powerpoint/2010/main" val="340231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D3A1-D420-4E4A-A940-48DFDEE5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molecular descriptors?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2CFAB-3F87-C945-93C0-658AA53F9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1382628"/>
            <a:ext cx="50800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5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2D5F-09C1-A345-878A-7E76E186F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CDA69-9411-0944-811A-E07D01404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at: </a:t>
            </a:r>
            <a:r>
              <a:rPr lang="en-US" dirty="0">
                <a:hlinkClick r:id="rId2"/>
              </a:rPr>
              <a:t>https://github.com/rghuber/ml_class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6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2496-8F27-AB42-BB06-295E506E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93C3E-F99C-E549-9A44-8C3F56E0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0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43D6-62D1-3B46-B699-D86A2BB1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1C85-AF8B-9E49-916F-213F72F7E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want to create predictive models for properties</a:t>
            </a:r>
          </a:p>
          <a:p>
            <a:endParaRPr lang="en-US" dirty="0"/>
          </a:p>
          <a:p>
            <a:r>
              <a:rPr lang="en-US" dirty="0"/>
              <a:t>If we have known, annotated training data: supervised learning</a:t>
            </a:r>
          </a:p>
          <a:p>
            <a:endParaRPr lang="en-US" dirty="0"/>
          </a:p>
          <a:p>
            <a:r>
              <a:rPr lang="en-US" dirty="0"/>
              <a:t>If not, we have to perform unsupervised learning</a:t>
            </a:r>
          </a:p>
          <a:p>
            <a:endParaRPr lang="en-US" dirty="0"/>
          </a:p>
          <a:p>
            <a:r>
              <a:rPr lang="en-US" dirty="0"/>
              <a:t>Models generally are parametric systems of equations</a:t>
            </a:r>
          </a:p>
          <a:p>
            <a:endParaRPr lang="en-US" dirty="0"/>
          </a:p>
          <a:p>
            <a:r>
              <a:rPr lang="en-US" dirty="0"/>
              <a:t>Parameters are tuned 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240633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1747-2407-5B40-9598-B561F02A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challenges in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CBEC2-AF40-AC42-8890-45A7B97B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of training data (e.g. only a few data points are known)</a:t>
            </a:r>
          </a:p>
          <a:p>
            <a:endParaRPr lang="en-US" dirty="0"/>
          </a:p>
          <a:p>
            <a:r>
              <a:rPr lang="en-US" dirty="0"/>
              <a:t>Input data is often messy: missing data, incorrect data (e.g. wrong order of magnitude), irrelevant data</a:t>
            </a:r>
          </a:p>
          <a:p>
            <a:endParaRPr lang="en-US" dirty="0"/>
          </a:p>
          <a:p>
            <a:r>
              <a:rPr lang="en-US" dirty="0"/>
              <a:t>Models have many parameters, often more parameters than data points (this is particularly true for CNNs)</a:t>
            </a:r>
          </a:p>
          <a:p>
            <a:endParaRPr lang="en-US" dirty="0"/>
          </a:p>
          <a:p>
            <a:r>
              <a:rPr lang="en-US" dirty="0"/>
              <a:t>Overfitting to the training set is a serious concern</a:t>
            </a:r>
          </a:p>
        </p:txBody>
      </p:sp>
    </p:spTree>
    <p:extLst>
      <p:ext uri="{BB962C8B-B14F-4D97-AF65-F5344CB8AC3E}">
        <p14:creationId xmlns:p14="http://schemas.microsoft.com/office/powerpoint/2010/main" val="420124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0C45-E61A-F941-8B2F-E49CF546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(supervised) machine learning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81FCA-B37C-624E-B26F-30DC1B3DF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Classification: Yes?/No?, What category?, Multiple Categories? </a:t>
            </a:r>
          </a:p>
          <a:p>
            <a:r>
              <a:rPr lang="en-US" dirty="0"/>
              <a:t>Regression: Predict a target value</a:t>
            </a:r>
          </a:p>
          <a:p>
            <a:endParaRPr lang="en-US" dirty="0"/>
          </a:p>
          <a:p>
            <a:r>
              <a:rPr lang="en-US" dirty="0"/>
              <a:t>We iteratively change our parameters and accept better (more predictive) models</a:t>
            </a:r>
          </a:p>
          <a:p>
            <a:r>
              <a:rPr lang="en-US" dirty="0"/>
              <a:t>We need a measure for the quality of our model</a:t>
            </a:r>
          </a:p>
          <a:p>
            <a:r>
              <a:rPr lang="en-US" dirty="0"/>
              <a:t>This measure is usually called a loss function</a:t>
            </a:r>
          </a:p>
        </p:txBody>
      </p:sp>
    </p:spTree>
    <p:extLst>
      <p:ext uri="{BB962C8B-B14F-4D97-AF65-F5344CB8AC3E}">
        <p14:creationId xmlns:p14="http://schemas.microsoft.com/office/powerpoint/2010/main" val="109037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43D1-F056-A944-97D5-8593F501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ML model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D6CAE4-83F8-E847-9239-BDF6E2768BB3}"/>
              </a:ext>
            </a:extLst>
          </p:cNvPr>
          <p:cNvSpPr/>
          <p:nvPr/>
        </p:nvSpPr>
        <p:spPr>
          <a:xfrm>
            <a:off x="4711850" y="1825625"/>
            <a:ext cx="2441985" cy="94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Celestial Body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25BC19-296E-344D-855F-8B4242BF7A79}"/>
              </a:ext>
            </a:extLst>
          </p:cNvPr>
          <p:cNvCxnSpPr/>
          <p:nvPr/>
        </p:nvCxnSpPr>
        <p:spPr>
          <a:xfrm flipH="1">
            <a:off x="3614569" y="2772298"/>
            <a:ext cx="1226372" cy="939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57ACA6-A5E0-B842-936A-1160D0D093AF}"/>
              </a:ext>
            </a:extLst>
          </p:cNvPr>
          <p:cNvCxnSpPr>
            <a:cxnSpLocks/>
          </p:cNvCxnSpPr>
          <p:nvPr/>
        </p:nvCxnSpPr>
        <p:spPr>
          <a:xfrm>
            <a:off x="7105425" y="2772298"/>
            <a:ext cx="1289125" cy="929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9953B4E-1838-C749-9D34-483A6DB0B9EB}"/>
              </a:ext>
            </a:extLst>
          </p:cNvPr>
          <p:cNvSpPr/>
          <p:nvPr/>
        </p:nvSpPr>
        <p:spPr>
          <a:xfrm>
            <a:off x="2185596" y="3846325"/>
            <a:ext cx="2441985" cy="94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49609A-7B80-ED4E-9F00-E73B83B962E1}"/>
              </a:ext>
            </a:extLst>
          </p:cNvPr>
          <p:cNvSpPr/>
          <p:nvPr/>
        </p:nvSpPr>
        <p:spPr>
          <a:xfrm>
            <a:off x="7415605" y="3934179"/>
            <a:ext cx="2441985" cy="94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B7184-0D34-474F-93AE-58D6EF78022F}"/>
              </a:ext>
            </a:extLst>
          </p:cNvPr>
          <p:cNvSpPr txBox="1"/>
          <p:nvPr/>
        </p:nvSpPr>
        <p:spPr>
          <a:xfrm>
            <a:off x="3159162" y="2867571"/>
            <a:ext cx="146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&lt;Threshold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344364-E13D-7E41-BFF7-0EC9D6634FDA}"/>
              </a:ext>
            </a:extLst>
          </p:cNvPr>
          <p:cNvSpPr txBox="1"/>
          <p:nvPr/>
        </p:nvSpPr>
        <p:spPr>
          <a:xfrm>
            <a:off x="7749987" y="2867571"/>
            <a:ext cx="146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&gt;Threshold</a:t>
            </a:r>
          </a:p>
        </p:txBody>
      </p:sp>
    </p:spTree>
    <p:extLst>
      <p:ext uri="{BB962C8B-B14F-4D97-AF65-F5344CB8AC3E}">
        <p14:creationId xmlns:p14="http://schemas.microsoft.com/office/powerpoint/2010/main" val="27971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0C45-E61A-F941-8B2F-E49CF546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81FCA-B37C-624E-B26F-30DC1B3DF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Balanced Accuracy</a:t>
            </a:r>
          </a:p>
          <a:p>
            <a:pPr lvl="1"/>
            <a:r>
              <a:rPr lang="en-US" dirty="0"/>
              <a:t>True positive rate</a:t>
            </a:r>
          </a:p>
          <a:p>
            <a:pPr lvl="1"/>
            <a:r>
              <a:rPr lang="en-US" dirty="0"/>
              <a:t>Sensitivity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Mean unsigned error (MUE)</a:t>
            </a:r>
          </a:p>
          <a:p>
            <a:pPr lvl="1"/>
            <a:r>
              <a:rPr lang="en-US" dirty="0"/>
              <a:t>Mean squared error 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5464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7A55-1B97-7349-B14D-1A00856F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027B2-0C4E-7442-A9F0-7F65DFA1F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we have a high-dimensional plane (dimension equal to number of parameters + 1) that represents the value loss function at each set of parameters</a:t>
            </a:r>
          </a:p>
          <a:p>
            <a:r>
              <a:rPr lang="en-US" dirty="0"/>
              <a:t>We want to find the parameters that minimize the loss function</a:t>
            </a:r>
          </a:p>
          <a:p>
            <a:r>
              <a:rPr lang="en-US" dirty="0"/>
              <a:t>Usual numerical optimization strategies, e.g. steepest descent, conjugate gradient,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8390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53B6-64B9-7742-B07B-CE318B3B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0AF6-3E91-804C-A391-A33D5CC1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Hyperparameters describe your model, whereas parameters live within a model</a:t>
            </a:r>
          </a:p>
          <a:p>
            <a:r>
              <a:rPr lang="en-US" dirty="0"/>
              <a:t>E.g. different kernel functions, different cutoffs,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Can also be systematically optimized, but each attempt needs a full training session of the underlying model, so computationally expensive</a:t>
            </a:r>
          </a:p>
          <a:p>
            <a:r>
              <a:rPr lang="en-US" dirty="0"/>
              <a:t>The choice of model and its hyperparameters are key to get best performance</a:t>
            </a:r>
          </a:p>
          <a:p>
            <a:r>
              <a:rPr lang="en-US" dirty="0"/>
              <a:t>Some models are better for specific conditions, e.g. sparse data, binary vs multi-class classification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4281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2D5F-09C1-A345-878A-7E76E186F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CDA69-9411-0944-811A-E07D01404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Today’s Problems</a:t>
            </a:r>
          </a:p>
        </p:txBody>
      </p:sp>
    </p:spTree>
    <p:extLst>
      <p:ext uri="{BB962C8B-B14F-4D97-AF65-F5344CB8AC3E}">
        <p14:creationId xmlns:p14="http://schemas.microsoft.com/office/powerpoint/2010/main" val="211963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440</Words>
  <Application>Microsoft Macintosh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Machine Learning</vt:lpstr>
      <vt:lpstr>What is machine learning?</vt:lpstr>
      <vt:lpstr>What are challenges in machine learning?</vt:lpstr>
      <vt:lpstr>How does (supervised) machine learning work?</vt:lpstr>
      <vt:lpstr>A simple ML model</vt:lpstr>
      <vt:lpstr>Loss Functions</vt:lpstr>
      <vt:lpstr>Optimization</vt:lpstr>
      <vt:lpstr>Hyperparameters</vt:lpstr>
      <vt:lpstr>Machine Learning</vt:lpstr>
      <vt:lpstr>Scikit-Learn</vt:lpstr>
      <vt:lpstr>Predicting Molecular Properties</vt:lpstr>
      <vt:lpstr>What are molecular descriptors?</vt:lpstr>
      <vt:lpstr>Machine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Roland Huber</dc:creator>
  <cp:lastModifiedBy>Roland Huber</cp:lastModifiedBy>
  <cp:revision>6</cp:revision>
  <dcterms:created xsi:type="dcterms:W3CDTF">2020-12-23T03:52:38Z</dcterms:created>
  <dcterms:modified xsi:type="dcterms:W3CDTF">2020-12-24T02:45:31Z</dcterms:modified>
</cp:coreProperties>
</file>