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57" r:id="rId1"/>
  </p:sldMasterIdLst>
  <p:notesMasterIdLst>
    <p:notesMasterId r:id="rId58"/>
  </p:notesMasterIdLst>
  <p:handoutMasterIdLst>
    <p:handoutMasterId r:id="rId59"/>
  </p:handoutMasterIdLst>
  <p:sldIdLst>
    <p:sldId id="330" r:id="rId2"/>
    <p:sldId id="256" r:id="rId3"/>
    <p:sldId id="326" r:id="rId4"/>
    <p:sldId id="259" r:id="rId5"/>
    <p:sldId id="322" r:id="rId6"/>
    <p:sldId id="339" r:id="rId7"/>
    <p:sldId id="323" r:id="rId8"/>
    <p:sldId id="340" r:id="rId9"/>
    <p:sldId id="344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42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343" r:id="rId40"/>
    <p:sldId id="295" r:id="rId41"/>
    <p:sldId id="296" r:id="rId42"/>
    <p:sldId id="297" r:id="rId43"/>
    <p:sldId id="312" r:id="rId44"/>
    <p:sldId id="313" r:id="rId45"/>
    <p:sldId id="314" r:id="rId46"/>
    <p:sldId id="327" r:id="rId47"/>
    <p:sldId id="328" r:id="rId48"/>
    <p:sldId id="331" r:id="rId49"/>
    <p:sldId id="333" r:id="rId50"/>
    <p:sldId id="317" r:id="rId51"/>
    <p:sldId id="336" r:id="rId52"/>
    <p:sldId id="337" r:id="rId53"/>
    <p:sldId id="338" r:id="rId54"/>
    <p:sldId id="345" r:id="rId55"/>
    <p:sldId id="321" r:id="rId56"/>
    <p:sldId id="309" r:id="rId57"/>
  </p:sldIdLst>
  <p:sldSz cx="9144000" cy="5143500" type="screen16x9"/>
  <p:notesSz cx="6858000" cy="9144000"/>
  <p:defaultTextStyle>
    <a:defPPr>
      <a:defRPr lang="en-US"/>
    </a:defPPr>
    <a:lvl1pPr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1pPr>
    <a:lvl2pPr marL="128588" indent="128588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2pPr>
    <a:lvl3pPr marL="257175" indent="257175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3pPr>
    <a:lvl4pPr marL="385763" indent="385763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4pPr>
    <a:lvl5pPr marL="514350" indent="514350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5pPr>
    <a:lvl6pPr marL="22860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6pPr>
    <a:lvl7pPr marL="27432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7pPr>
    <a:lvl8pPr marL="32004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8pPr>
    <a:lvl9pPr marL="36576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/>
    <p:restoredTop sz="86384"/>
  </p:normalViewPr>
  <p:slideViewPr>
    <p:cSldViewPr>
      <p:cViewPr varScale="1">
        <p:scale>
          <a:sx n="117" d="100"/>
          <a:sy n="117" d="100"/>
        </p:scale>
        <p:origin x="176" y="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96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BEB9EA-31F3-5346-9302-D05AF8385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D0346-DF8C-454E-996F-B104C63B44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  <a:ea typeface="ＭＳ Ｐゴシック" charset="-128"/>
                <a:sym typeface="Helvetica" charset="0"/>
              </a:defRPr>
            </a:lvl1pPr>
          </a:lstStyle>
          <a:p>
            <a:pPr>
              <a:defRPr/>
            </a:pPr>
            <a:fld id="{B8E293DD-973F-8E4D-9331-59C16539BDC8}" type="datetimeFigureOut">
              <a:rPr lang="en-US" altLang="x-none"/>
              <a:pPr>
                <a:defRPr/>
              </a:pPr>
              <a:t>7/9/20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35B53-B6A7-9A4E-8B30-7239B92E6E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8CB1-885D-224D-9D3E-C0D11938B1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7F8037C-B10C-BF44-A4C6-70052F585C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847B8EF9-BA5E-E746-97EC-8D010CAC4B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4B51B12-9AF5-A94D-BDC8-CE25ED7DF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>
                <a:sym typeface="Lucida Grande" charset="0"/>
              </a:rPr>
              <a:t>Second level</a:t>
            </a:r>
          </a:p>
          <a:p>
            <a:pPr lvl="2"/>
            <a:r>
              <a:rPr lang="en-US" noProof="0">
                <a:sym typeface="Lucida Grande" charset="0"/>
              </a:rPr>
              <a:t>Third level</a:t>
            </a:r>
          </a:p>
          <a:p>
            <a:pPr lvl="3"/>
            <a:r>
              <a:rPr lang="en-US" noProof="0">
                <a:sym typeface="Lucida Grande" charset="0"/>
              </a:rPr>
              <a:t>Fourth level</a:t>
            </a:r>
          </a:p>
          <a:p>
            <a:pPr lvl="4"/>
            <a:r>
              <a:rPr lang="en-US" noProof="0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panose="020B0600040502020204" pitchFamily="34" charset="0"/>
      </a:defRPr>
    </a:lvl1pPr>
    <a:lvl2pPr marL="128588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2pPr>
    <a:lvl3pPr marL="257175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3pPr>
    <a:lvl4pPr marL="385763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4pPr>
    <a:lvl5pPr marL="514350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5pPr>
    <a:lvl6pPr marL="128587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>
            <a:extLst>
              <a:ext uri="{FF2B5EF4-FFF2-40B4-BE49-F238E27FC236}">
                <a16:creationId xmlns:a16="http://schemas.microsoft.com/office/drawing/2014/main" id="{900193E4-E93C-F946-8596-45508D3B6A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0" name="Notes Placeholder 2">
            <a:extLst>
              <a:ext uri="{FF2B5EF4-FFF2-40B4-BE49-F238E27FC236}">
                <a16:creationId xmlns:a16="http://schemas.microsoft.com/office/drawing/2014/main" id="{F84AFCD1-1738-CC41-83EA-340BAFE9B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ts val="1800"/>
            </a:pPr>
            <a:r>
              <a:rPr lang="en-US" altLang="en-US">
                <a:latin typeface="Lucida Grande" panose="020B0600040502020204" pitchFamily="34" charset="0"/>
                <a:ea typeface="ＭＳ Ｐゴシック" panose="020B0600070205080204" pitchFamily="34" charset="-128"/>
                <a:cs typeface="Lucida Grande" panose="020B0600040502020204" pitchFamily="34" charset="0"/>
              </a:rPr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>
              <a:buSzPts val="1800"/>
            </a:pPr>
            <a:r>
              <a:rPr lang="en-US" altLang="en-US">
                <a:latin typeface="Lucida Grande" panose="020B0600040502020204" pitchFamily="34" charset="0"/>
                <a:ea typeface="ＭＳ Ｐゴシック" panose="020B0600070205080204" pitchFamily="34" charset="-128"/>
                <a:cs typeface="Lucida Grande" panose="020B0600040502020204" pitchFamily="34" charset="0"/>
              </a:rPr>
              <a:t>TO Highlight – go to https://tohtml.com/html/ - paste and then do a "Paste RTF"</a:t>
            </a:r>
          </a:p>
        </p:txBody>
      </p:sp>
      <p:sp>
        <p:nvSpPr>
          <p:cNvPr id="109571" name="Slide Number Placeholder 3">
            <a:extLst>
              <a:ext uri="{FF2B5EF4-FFF2-40B4-BE49-F238E27FC236}">
                <a16:creationId xmlns:a16="http://schemas.microsoft.com/office/drawing/2014/main" id="{C2779D7C-F157-0E46-A3DD-07E2A23A9D5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9715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14287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18859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23431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r" defTabSz="914400" eaLnBrk="1" hangingPunct="1"/>
            <a:fld id="{8AD82B6D-F82B-F64D-A86B-6D5E389E1D49}" type="slidenum">
              <a:rPr lang="en-US" altLang="en-US" sz="1200">
                <a:latin typeface="Calibri" panose="020F0502020204030204" pitchFamily="34" charset="0"/>
                <a:ea typeface="ヒラギノ角ゴ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pPr algn="r" defTabSz="914400" eaLnBrk="1" hangingPunct="1"/>
              <a:t>1</a:t>
            </a:fld>
            <a:endParaRPr lang="en-US" altLang="en-US" sz="1200">
              <a:latin typeface="Calibri" panose="020F0502020204030204" pitchFamily="34" charset="0"/>
              <a:ea typeface="ヒラギノ角ゴ ProN W3" panose="020B0300000000000000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B8594CEF-A18F-084D-91FA-8A0BA2F6DC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6CD48969-E567-4743-8585-FCE3C8B4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55DCDEAE-36F2-1C41-B62F-28568A7474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91C0CE8D-2F56-8540-9B37-D12655261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FA47ABDE-D0D3-B347-B770-3B4B84E350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0235F8BC-E707-4847-9726-3FA8A7FC2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60E9D6EE-D76F-4142-8236-FEE27AF41C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0FF96186-8A43-3049-B048-12325747C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C93FCC48-C37E-514B-90FD-5B2B550EA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BB16E14D-AC18-E64E-A843-B0F74E694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B27ABF0C-F4F4-9A4E-9F0F-61CEF41ED3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3D38EEB8-B2FC-EF4F-9D8B-614557B7E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2FADD6F3-9A7E-D741-A346-9CC24BBC76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28235988-22C3-C642-B117-B4979660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3B98C054-3CBC-9A40-A9E8-9D7C4AF10D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C260FF83-7766-464C-8E04-61B36D030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DF251FE9-D7DD-5542-B9FD-41816AB1B2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3DCEFEC7-6096-B741-A725-E9DA7112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12EC323C-B12C-D54F-8F9C-38232C971E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59314317-042D-3741-A22C-3F9F2B07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>
            <a:extLst>
              <a:ext uri="{FF2B5EF4-FFF2-40B4-BE49-F238E27FC236}">
                <a16:creationId xmlns:a16="http://schemas.microsoft.com/office/drawing/2014/main" id="{98BE7862-AB62-B54E-B4CE-CB755FA0FB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7CB369-6CD6-CF47-AE54-7A550ACC0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07181">
              <a:defRPr/>
            </a:pPr>
            <a:r>
              <a:rPr lang="en-US" sz="1125" dirty="0">
                <a:solidFill>
                  <a:schemeClr val="tx1"/>
                </a:solidFill>
                <a:sym typeface="Lucida Grande" charset="0"/>
              </a:rPr>
              <a:t>https://</a:t>
            </a:r>
            <a:r>
              <a:rPr lang="en-US" sz="1125" dirty="0" err="1">
                <a:solidFill>
                  <a:schemeClr val="tx1"/>
                </a:solidFill>
                <a:sym typeface="Lucida Grande" charset="0"/>
              </a:rPr>
              <a:t>www.destroyallsoftware.com</a:t>
            </a:r>
            <a:r>
              <a:rPr lang="en-US" sz="1125" dirty="0">
                <a:solidFill>
                  <a:schemeClr val="tx1"/>
                </a:solidFill>
                <a:sym typeface="Lucida Grande" charset="0"/>
              </a:rPr>
              <a:t>/talks/</a:t>
            </a:r>
            <a:r>
              <a:rPr lang="en-US" sz="1125" dirty="0" err="1">
                <a:solidFill>
                  <a:schemeClr val="tx1"/>
                </a:solidFill>
                <a:sym typeface="Lucida Grande" charset="0"/>
              </a:rPr>
              <a:t>wat</a:t>
            </a:r>
            <a:endParaRPr lang="en-US" sz="1125" dirty="0">
              <a:solidFill>
                <a:schemeClr val="tx1"/>
              </a:solidFill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CE675D65-2110-4A4A-B2CC-6D244F2906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3F7211EC-0303-3F4B-AF9D-66E21400D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8E93C804-6F0B-494D-8BC6-6CD456DA89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CB2A6605-771F-2444-BFC0-B6A4E37B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B7E3A922-1266-D848-8C07-F69C4CE6A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C17F74FA-906F-6149-880F-61EBE293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26A885AD-0312-DC40-BD68-C0DC08333E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>
            <a:extLst>
              <a:ext uri="{FF2B5EF4-FFF2-40B4-BE49-F238E27FC236}">
                <a16:creationId xmlns:a16="http://schemas.microsoft.com/office/drawing/2014/main" id="{E4531EF6-D4D7-F84E-9860-F87FDB694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E84AF239-75F6-2A44-9E3E-B907EEF819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039E5B3E-301E-2E45-AE28-99C6B2E53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5CF6E185-66AF-724D-B965-C3472A4683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9C44DF88-E840-D640-8498-2D37F15DD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36D3F036-12D9-1D49-A69A-91DE9E10EC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49AC4F50-8BF7-024B-9435-F6C59AA1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1C3456E4-A053-C445-97DA-8EC2DC06F4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0BAC6C90-0E80-4849-B8B9-5A4D4A912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EE64BB17-B3F4-7D46-BE55-B10BE7BDD7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542FAB1B-9926-E84D-ACB3-5521B02A2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DB05AA8D-C745-C641-9499-75A66E8D14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551175CA-9A32-D549-A343-B7B2A8C54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>
            <a:extLst>
              <a:ext uri="{FF2B5EF4-FFF2-40B4-BE49-F238E27FC236}">
                <a16:creationId xmlns:a16="http://schemas.microsoft.com/office/drawing/2014/main" id="{5B138ACF-62A9-BF41-A8BE-B4B8EC19C8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4" name="Notes Placeholder 2">
            <a:extLst>
              <a:ext uri="{FF2B5EF4-FFF2-40B4-BE49-F238E27FC236}">
                <a16:creationId xmlns:a16="http://schemas.microsoft.com/office/drawing/2014/main" id="{9CF01ED3-54FF-364C-B3AB-A23C922C7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>
            <a:extLst>
              <a:ext uri="{FF2B5EF4-FFF2-40B4-BE49-F238E27FC236}">
                <a16:creationId xmlns:a16="http://schemas.microsoft.com/office/drawing/2014/main" id="{15A417CF-7F76-E84D-9DCC-0270D3A2BA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0" name="Notes Placeholder 2">
            <a:extLst>
              <a:ext uri="{FF2B5EF4-FFF2-40B4-BE49-F238E27FC236}">
                <a16:creationId xmlns:a16="http://schemas.microsoft.com/office/drawing/2014/main" id="{B837EEBE-5F5E-3040-936C-5F5B2CE29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>
            <a:extLst>
              <a:ext uri="{FF2B5EF4-FFF2-40B4-BE49-F238E27FC236}">
                <a16:creationId xmlns:a16="http://schemas.microsoft.com/office/drawing/2014/main" id="{3A4A8F7F-8BEE-0440-A616-DC9BA1A780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8" name="Notes Placeholder 2">
            <a:extLst>
              <a:ext uri="{FF2B5EF4-FFF2-40B4-BE49-F238E27FC236}">
                <a16:creationId xmlns:a16="http://schemas.microsoft.com/office/drawing/2014/main" id="{B4BD08BD-64AE-7B47-9ABF-4A9F7D41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>
            <a:extLst>
              <a:ext uri="{FF2B5EF4-FFF2-40B4-BE49-F238E27FC236}">
                <a16:creationId xmlns:a16="http://schemas.microsoft.com/office/drawing/2014/main" id="{46D569FE-2F18-BD4F-9284-7277FB4ECB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6" name="Notes Placeholder 2">
            <a:extLst>
              <a:ext uri="{FF2B5EF4-FFF2-40B4-BE49-F238E27FC236}">
                <a16:creationId xmlns:a16="http://schemas.microsoft.com/office/drawing/2014/main" id="{70CE7C27-6D84-E643-8FB5-E53BD64F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04AD0E5B-5166-174D-BB24-1B4EC64572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B420EE06-22AA-864D-826D-AB5F522C6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450A13F7-467F-1044-9B3D-84773BEFD5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740B29CE-197C-314E-A6B9-69BC450FF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>
            <a:extLst>
              <a:ext uri="{FF2B5EF4-FFF2-40B4-BE49-F238E27FC236}">
                <a16:creationId xmlns:a16="http://schemas.microsoft.com/office/drawing/2014/main" id="{DA2FC65D-8236-694C-848A-3AA30D9CD7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0" name="Notes Placeholder 2">
            <a:extLst>
              <a:ext uri="{FF2B5EF4-FFF2-40B4-BE49-F238E27FC236}">
                <a16:creationId xmlns:a16="http://schemas.microsoft.com/office/drawing/2014/main" id="{5E5A7E25-D89E-A043-B350-102B45432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>
            <a:extLst>
              <a:ext uri="{FF2B5EF4-FFF2-40B4-BE49-F238E27FC236}">
                <a16:creationId xmlns:a16="http://schemas.microsoft.com/office/drawing/2014/main" id="{40E18762-95E0-E74A-88E2-59A02443B7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8" name="Notes Placeholder 2">
            <a:extLst>
              <a:ext uri="{FF2B5EF4-FFF2-40B4-BE49-F238E27FC236}">
                <a16:creationId xmlns:a16="http://schemas.microsoft.com/office/drawing/2014/main" id="{50848DC8-D3B3-0749-894F-FB0BB41D5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254D4814-AAAE-E646-8DA8-04D6BB9940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86F7CEA2-90A1-834B-8742-C061326A3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>
            <a:extLst>
              <a:ext uri="{FF2B5EF4-FFF2-40B4-BE49-F238E27FC236}">
                <a16:creationId xmlns:a16="http://schemas.microsoft.com/office/drawing/2014/main" id="{1BF7BA38-A782-A648-B642-9EDB8A66E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8" name="Notes Placeholder 2">
            <a:extLst>
              <a:ext uri="{FF2B5EF4-FFF2-40B4-BE49-F238E27FC236}">
                <a16:creationId xmlns:a16="http://schemas.microsoft.com/office/drawing/2014/main" id="{63B793D5-7AB7-E64C-9946-0C4E8E68A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1FC8C422-8F91-FD46-974B-DB1BD4C472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F05AD587-472D-3643-8A16-23230284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5F0B4F89-F557-8540-BEAD-9383E4D609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2BCDF327-D7C3-924B-A679-524B35730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A1BAF8CB-2EAC-D348-A5B6-7AD10E5C74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6BE40BFC-F061-AE40-9286-41175822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>
            <a:extLst>
              <a:ext uri="{FF2B5EF4-FFF2-40B4-BE49-F238E27FC236}">
                <a16:creationId xmlns:a16="http://schemas.microsoft.com/office/drawing/2014/main" id="{F8D1BEC8-9C4D-CD44-96BD-8E79F94379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4" name="Notes Placeholder 2">
            <a:extLst>
              <a:ext uri="{FF2B5EF4-FFF2-40B4-BE49-F238E27FC236}">
                <a16:creationId xmlns:a16="http://schemas.microsoft.com/office/drawing/2014/main" id="{275B715C-6463-5440-B249-14B0EB49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>
            <a:extLst>
              <a:ext uri="{FF2B5EF4-FFF2-40B4-BE49-F238E27FC236}">
                <a16:creationId xmlns:a16="http://schemas.microsoft.com/office/drawing/2014/main" id="{4BE5C66B-61F8-794E-8C9F-6F06BE4D2B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2" name="Notes Placeholder 2">
            <a:extLst>
              <a:ext uri="{FF2B5EF4-FFF2-40B4-BE49-F238E27FC236}">
                <a16:creationId xmlns:a16="http://schemas.microsoft.com/office/drawing/2014/main" id="{9DCCBE23-9EA7-C240-A1A0-94DAC3339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>
            <a:extLst>
              <a:ext uri="{FF2B5EF4-FFF2-40B4-BE49-F238E27FC236}">
                <a16:creationId xmlns:a16="http://schemas.microsoft.com/office/drawing/2014/main" id="{AD400D79-4D58-344C-85E5-BD43B04313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0" name="Notes Placeholder 2">
            <a:extLst>
              <a:ext uri="{FF2B5EF4-FFF2-40B4-BE49-F238E27FC236}">
                <a16:creationId xmlns:a16="http://schemas.microsoft.com/office/drawing/2014/main" id="{62DF84A8-61CA-5146-9C58-5E2D2A735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>
            <a:extLst>
              <a:ext uri="{FF2B5EF4-FFF2-40B4-BE49-F238E27FC236}">
                <a16:creationId xmlns:a16="http://schemas.microsoft.com/office/drawing/2014/main" id="{094C8647-06A1-7447-AE40-0461E6E6DC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2" name="Notes Placeholder 2">
            <a:extLst>
              <a:ext uri="{FF2B5EF4-FFF2-40B4-BE49-F238E27FC236}">
                <a16:creationId xmlns:a16="http://schemas.microsoft.com/office/drawing/2014/main" id="{741BAE62-CCB9-EA41-A8FE-ABF39A8E0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>
            <a:extLst>
              <a:ext uri="{FF2B5EF4-FFF2-40B4-BE49-F238E27FC236}">
                <a16:creationId xmlns:a16="http://schemas.microsoft.com/office/drawing/2014/main" id="{F5408922-464D-664F-AF34-49850CC3DD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0" name="Notes Placeholder 2">
            <a:extLst>
              <a:ext uri="{FF2B5EF4-FFF2-40B4-BE49-F238E27FC236}">
                <a16:creationId xmlns:a16="http://schemas.microsoft.com/office/drawing/2014/main" id="{4FD006B3-01DB-9A42-A90E-A42F82B39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>
            <a:extLst>
              <a:ext uri="{FF2B5EF4-FFF2-40B4-BE49-F238E27FC236}">
                <a16:creationId xmlns:a16="http://schemas.microsoft.com/office/drawing/2014/main" id="{2001940C-950B-7740-8C63-5176E40422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8" name="Notes Placeholder 2">
            <a:extLst>
              <a:ext uri="{FF2B5EF4-FFF2-40B4-BE49-F238E27FC236}">
                <a16:creationId xmlns:a16="http://schemas.microsoft.com/office/drawing/2014/main" id="{C9B66724-3211-9B4C-B834-B265B252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>
            <a:extLst>
              <a:ext uri="{FF2B5EF4-FFF2-40B4-BE49-F238E27FC236}">
                <a16:creationId xmlns:a16="http://schemas.microsoft.com/office/drawing/2014/main" id="{22FB3349-9245-2A4F-A5E2-C676EAE1D3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6" name="Notes Placeholder 2">
            <a:extLst>
              <a:ext uri="{FF2B5EF4-FFF2-40B4-BE49-F238E27FC236}">
                <a16:creationId xmlns:a16="http://schemas.microsoft.com/office/drawing/2014/main" id="{CE934D1D-2320-6140-A82C-9965C0C8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>
            <a:extLst>
              <a:ext uri="{FF2B5EF4-FFF2-40B4-BE49-F238E27FC236}">
                <a16:creationId xmlns:a16="http://schemas.microsoft.com/office/drawing/2014/main" id="{3313169B-5927-1F4B-A133-B606313E8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D40F0493-574B-1B46-BDBC-2B2E8C372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07181" eaLnBrk="1" hangingPunct="1">
              <a:defRPr/>
            </a:pPr>
            <a:r>
              <a:rPr lang="en-US" sz="1125">
                <a:latin typeface="Calibri" charset="0"/>
                <a:sym typeface="Lucida Grande" charset="0"/>
              </a:rPr>
              <a:t>Note from Chuck.   Please retain and maintain this page as you remix and republish these materials.  Please add any of your own improvements or contributions. 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9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>
            <a:extLst>
              <a:ext uri="{FF2B5EF4-FFF2-40B4-BE49-F238E27FC236}">
                <a16:creationId xmlns:a16="http://schemas.microsoft.com/office/drawing/2014/main" id="{5A456204-23E6-594C-BDB1-CC3AC91204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4" name="Notes Placeholder 2">
            <a:extLst>
              <a:ext uri="{FF2B5EF4-FFF2-40B4-BE49-F238E27FC236}">
                <a16:creationId xmlns:a16="http://schemas.microsoft.com/office/drawing/2014/main" id="{8C3D7BD3-BF62-5C42-B8BC-A09BDA756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44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F86C4610-9EE0-6349-BBD1-27B24E15DB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55299E78-3024-174D-9AA3-D91D1A929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86AA9C24-1B39-1241-A1B3-B0E97EDD80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7CD5C114-39BE-A14F-ADFE-4F1D4006E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201A-4D5A-3443-8700-E4F61C53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24BDA-D1EA-CC45-B082-037E9E05798B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D48A0-6C95-3148-A568-7F05D9ED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9D8A-3982-E24E-AB9D-4276AD22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48795-83D9-5847-B9CA-9559991B1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5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AE183-488E-534A-9DC3-3A5DB176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66FC1-563B-AA4E-A4FF-C01BC602EEB0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B78C-DAAD-0F47-B2A9-45801121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6B06-ECE7-5748-9F43-EE90C61D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184DE-841E-4249-B858-F4E0D2964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D022-6EF5-5D44-B5C3-E3E19D67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308E8-FE22-934A-83B4-707F0DFA15A1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B60C-E879-114F-8A1D-48487E52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ED4D-BCDB-C247-A118-1748BC45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89249-3EE4-AA41-943B-D1BA79D74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59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8" y="361950"/>
            <a:ext cx="7837487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592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0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5093E-EA50-524E-814C-AB860CAB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3EBE8-A6D1-9B44-9E8A-34724EB369EB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EA7F1-DB3E-994D-A47E-62C16484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6CECF-E523-8742-8A73-70D84104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63CFF-97BE-5D4B-8DE6-3E579FE47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20A7D-08F3-D74F-B5A0-EAAEDA0E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9387F-1032-8241-BA4E-2B7C902B513A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08E48-6EA4-4F47-8EBB-EECBE0BA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3E0A-F822-404B-AB49-B2FEDFF8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385EE-2DC1-4742-92C3-AE8EF5728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D4DB120-9779-1B42-AD04-2FE49008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44AAB-BA15-9A41-BFBD-5937649169E8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FB045C-34E4-EB40-A533-000DDC2B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691522-771F-FF4E-80B1-4B4DA4C4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830EB-235F-E641-870F-E77BFA648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3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965C65E-B963-3E4B-8140-16213E56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6AD01-8388-E94B-ADF1-8D2082834059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F2C5630-9780-7F4E-9949-7EF53B9E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3452F56-B3BD-2E43-BFF2-03E77D99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0F416-4558-FC47-BA6B-042342A89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0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94D148-2C0E-A74F-A45B-57C5C651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F5781-343D-7C4D-BEBB-95E6BBFA9B81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F1FB107-36E7-004F-B93F-3CCF44E9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AECE9DE-173F-924A-B680-FC500499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A2B93-71AC-4D47-94F1-99B17FAF0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13A3F0F-22F9-BC4A-AA28-FA086939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B713A-38B3-F044-9086-0EC589686F80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1B9A173-D5F4-3C46-90F8-6D2837B3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F0C68D2-9729-7D4E-8CCE-5B4D001B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D5DA9-876E-D94C-A5ED-E9AA0DE539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026CAAA-4919-0744-8C5E-8E60AEF9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EED84-6F90-C941-B534-BE656A1F9F0B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FDA344-CBB0-9341-9EFF-BE1B04AC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113318-EE31-E04B-88E5-E89CC36A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CE284-A298-1A49-BC4E-76FA3B49F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3CBB1D-03AF-F348-AD40-76161EF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A3690-5602-7E44-93CC-F57012F03028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F61BCB-50E8-2D46-A02D-62057F25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96E638-13E0-6842-903F-CD24B5A0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89CD6-8084-9443-A5DF-EBEDF7E8F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Placeholder 1">
            <a:extLst>
              <a:ext uri="{FF2B5EF4-FFF2-40B4-BE49-F238E27FC236}">
                <a16:creationId xmlns:a16="http://schemas.microsoft.com/office/drawing/2014/main" id="{673BDFAE-1E4D-094B-BCD8-A2A4E5003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CF1D2-E9E7-8E48-8BA3-532DBE211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0EFB-8CB9-B74C-A044-499944228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DEEDE9-D0F3-1844-9AE9-FB955320C559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17546-A8EF-2E4B-8A17-FFA0A2288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84BE1-6FDF-324D-A552-5206EB8F5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15BFBE-24AF-1345-89A1-F62DD4C0E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2" r:id="rId12"/>
    <p:sldLayoutId id="2147483663" r:id="rId13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D7AC0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4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24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2D87EB27-3F3C-C545-8E28-D3CDC3421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8678-EE8F-C746-BE98-D17F1F76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5700"/>
            <a:ext cx="7981950" cy="347662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This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deck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consists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5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lecture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videos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Week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Below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list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shortcut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hyperlinks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for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you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jump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specific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sections.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3" action="ppaction://hlinksldjump"/>
              </a:rPr>
              <a:t>Week 2: JavaScript Overview</a:t>
            </a:r>
            <a:r>
              <a:rPr lang="zh-CN" altLang="en-US" sz="1600" dirty="0">
                <a:solidFill>
                  <a:schemeClr val="bg1"/>
                </a:solidFill>
                <a:hlinkClick r:id="rId3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3" action="ppaction://hlinksldjump"/>
              </a:rPr>
              <a:t>and</a:t>
            </a:r>
            <a:r>
              <a:rPr lang="zh-CN" altLang="en-US" sz="1600" dirty="0">
                <a:solidFill>
                  <a:schemeClr val="bg1"/>
                </a:solidFill>
                <a:hlinkClick r:id="rId3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3" action="ppaction://hlinksldjump"/>
              </a:rPr>
              <a:t>History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8)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4" action="ppaction://hlinksldjump"/>
              </a:rPr>
              <a:t>Week 2:</a:t>
            </a:r>
            <a:r>
              <a:rPr lang="zh-CN" altLang="en-US" sz="1600" dirty="0">
                <a:solidFill>
                  <a:schemeClr val="bg1"/>
                </a:solidFill>
                <a:hlinkClick r:id="rId4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4" action="ppaction://hlinksldjump"/>
              </a:rPr>
              <a:t>JavaScript</a:t>
            </a:r>
            <a:r>
              <a:rPr lang="zh-CN" altLang="en-US" sz="1600" dirty="0">
                <a:solidFill>
                  <a:schemeClr val="bg1"/>
                </a:solidFill>
                <a:hlinkClick r:id="rId4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4" action="ppaction://hlinksldjump"/>
              </a:rPr>
              <a:t>in</a:t>
            </a:r>
            <a:r>
              <a:rPr lang="zh-CN" altLang="en-US" sz="1600" dirty="0">
                <a:solidFill>
                  <a:schemeClr val="bg1"/>
                </a:solidFill>
                <a:hlinkClick r:id="rId4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4" action="ppaction://hlinksldjump"/>
              </a:rPr>
              <a:t>the</a:t>
            </a:r>
            <a:r>
              <a:rPr lang="zh-CN" altLang="en-US" sz="1600" dirty="0">
                <a:solidFill>
                  <a:schemeClr val="bg1"/>
                </a:solidFill>
                <a:hlinkClick r:id="rId4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4" action="ppaction://hlinksldjump"/>
              </a:rPr>
              <a:t>Browser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24)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5" action="ppaction://hlinksldjump"/>
              </a:rPr>
              <a:t>Week 2: The</a:t>
            </a:r>
            <a:r>
              <a:rPr lang="zh-CN" altLang="en-US" sz="1600" dirty="0">
                <a:solidFill>
                  <a:schemeClr val="bg1"/>
                </a:solidFill>
                <a:hlinkClick r:id="rId5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5" action="ppaction://hlinksldjump"/>
              </a:rPr>
              <a:t>JavaScript</a:t>
            </a:r>
            <a:r>
              <a:rPr lang="zh-CN" altLang="en-US" sz="1600" dirty="0">
                <a:solidFill>
                  <a:schemeClr val="bg1"/>
                </a:solidFill>
                <a:hlinkClick r:id="rId5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5" action="ppaction://hlinksldjump"/>
              </a:rPr>
              <a:t>Language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39)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6" action="ppaction://hlinksldjump"/>
              </a:rPr>
              <a:t>Week 2:</a:t>
            </a:r>
            <a:r>
              <a:rPr lang="zh-CN" altLang="en-US" sz="1600" dirty="0">
                <a:solidFill>
                  <a:schemeClr val="bg1"/>
                </a:solidFill>
                <a:hlinkClick r:id="rId6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6" action="ppaction://hlinksldjump"/>
              </a:rPr>
              <a:t>JavaScript</a:t>
            </a:r>
            <a:r>
              <a:rPr lang="zh-CN" altLang="en-US" sz="1600" dirty="0">
                <a:solidFill>
                  <a:schemeClr val="bg1"/>
                </a:solidFill>
                <a:hlinkClick r:id="rId6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6" action="ppaction://hlinksldjump"/>
              </a:rPr>
              <a:t>Functions</a:t>
            </a:r>
            <a:r>
              <a:rPr lang="zh-CN" altLang="en-US" sz="1600" dirty="0">
                <a:solidFill>
                  <a:schemeClr val="bg1"/>
                </a:solidFill>
                <a:hlinkClick r:id="rId6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6" action="ppaction://hlinksldjump"/>
              </a:rPr>
              <a:t>and</a:t>
            </a:r>
            <a:r>
              <a:rPr lang="zh-CN" altLang="en-US" sz="1600" dirty="0">
                <a:solidFill>
                  <a:schemeClr val="bg1"/>
                </a:solidFill>
                <a:hlinkClick r:id="rId6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6" action="ppaction://hlinksldjump"/>
              </a:rPr>
              <a:t>Arrays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46)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7" action="ppaction://hlinksldjump"/>
              </a:rPr>
              <a:t>Week 2:</a:t>
            </a:r>
            <a:r>
              <a:rPr lang="zh-CN" altLang="en-US" sz="1600" dirty="0">
                <a:solidFill>
                  <a:schemeClr val="bg1"/>
                </a:solidFill>
                <a:hlinkClick r:id="rId7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7" action="ppaction://hlinksldjump"/>
              </a:rPr>
              <a:t>JavaScript</a:t>
            </a:r>
            <a:r>
              <a:rPr lang="zh-CN" altLang="en-US" sz="1600" dirty="0">
                <a:solidFill>
                  <a:schemeClr val="bg1"/>
                </a:solidFill>
                <a:hlinkClick r:id="rId7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7" action="ppaction://hlinksldjump"/>
              </a:rPr>
              <a:t>Control</a:t>
            </a:r>
            <a:r>
              <a:rPr lang="zh-CN" altLang="en-US" sz="1600" dirty="0">
                <a:solidFill>
                  <a:schemeClr val="bg1"/>
                </a:solidFill>
                <a:hlinkClick r:id="rId7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7" action="ppaction://hlinksldjump"/>
              </a:rPr>
              <a:t>Structures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455672-352B-7B4F-A3FC-0A2148015B4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endParaRPr lang="en-US" dirty="0"/>
          </a:p>
        </p:txBody>
      </p:sp>
      <p:sp>
        <p:nvSpPr>
          <p:cNvPr id="17409" name="AutoShape 1">
            <a:extLst>
              <a:ext uri="{FF2B5EF4-FFF2-40B4-BE49-F238E27FC236}">
                <a16:creationId xmlns:a16="http://schemas.microsoft.com/office/drawing/2014/main" id="{322E1B5D-F651-8F48-ADB5-D2756ABEFDBB}"/>
              </a:ext>
            </a:extLst>
          </p:cNvPr>
          <p:cNvSpPr>
            <a:spLocks/>
          </p:cNvSpPr>
          <p:nvPr/>
        </p:nvSpPr>
        <p:spPr bwMode="auto">
          <a:xfrm>
            <a:off x="357188" y="361950"/>
            <a:ext cx="7721600" cy="4343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&lt;html&gt; 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&lt;head&gt;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&lt;title&gt;Hello World&lt;/title&gt;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&lt;/head&gt;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&lt;body&gt;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&lt;p&gt;One Paragraph&lt;/p&gt;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  document.write("&lt;p&gt;Hello World&lt;/p&gt;")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</a:p>
          <a:p>
            <a:pPr algn="l" eaLnBrk="1"/>
            <a:r>
              <a:rPr lang="en-US" altLang="en-US" sz="18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&lt;noscript&gt;</a:t>
            </a:r>
          </a:p>
          <a:p>
            <a:pPr algn="l" eaLnBrk="1"/>
            <a:r>
              <a:rPr lang="en-US" altLang="en-US" sz="18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Your browser doesn't support or has disabled JavaScript.</a:t>
            </a:r>
          </a:p>
          <a:p>
            <a:pPr algn="l" eaLnBrk="1"/>
            <a:r>
              <a:rPr lang="en-US" altLang="en-US" sz="18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&lt;/noscript&gt;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&lt;p&gt;Second Paragraph&lt;/p&gt;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&lt;/body&gt; 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&lt;/html&gt;</a:t>
            </a:r>
            <a:endParaRPr lang="en-US" altLang="en-US" sz="18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pic>
        <p:nvPicPr>
          <p:cNvPr id="17410" name="Picture 2" descr="Screenshot of text read as &quot;One Paragraph. Hello World. Second Paragraph&quot;">
            <a:extLst>
              <a:ext uri="{FF2B5EF4-FFF2-40B4-BE49-F238E27FC236}">
                <a16:creationId xmlns:a16="http://schemas.microsoft.com/office/drawing/2014/main" id="{9A96DE2A-7261-4F4A-ABD6-F206763DC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90550"/>
            <a:ext cx="32861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AutoShape 3">
            <a:extLst>
              <a:ext uri="{FF2B5EF4-FFF2-40B4-BE49-F238E27FC236}">
                <a16:creationId xmlns:a16="http://schemas.microsoft.com/office/drawing/2014/main" id="{41235A69-4255-6E4E-93A3-4AFCA095E587}"/>
              </a:ext>
            </a:extLst>
          </p:cNvPr>
          <p:cNvSpPr>
            <a:spLocks/>
          </p:cNvSpPr>
          <p:nvPr/>
        </p:nvSpPr>
        <p:spPr bwMode="auto">
          <a:xfrm>
            <a:off x="7756525" y="4410075"/>
            <a:ext cx="1081088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js-01.htm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BA5815B5-97CF-5F49-9862-4E94C354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Low-Level Debugging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B24A81F-A9CD-214F-9BF9-4BF332BF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2097087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When in doubt, you can always add an </a:t>
            </a:r>
            <a:r>
              <a:rPr lang="en-US" altLang="en-US" sz="2100">
                <a:solidFill>
                  <a:srgbClr val="FF00FF"/>
                </a:solidFill>
              </a:rPr>
              <a:t>alert()</a:t>
            </a:r>
            <a:r>
              <a:rPr lang="en-US" altLang="en-US" sz="2100"/>
              <a:t> to your JavaScript.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The </a:t>
            </a:r>
            <a:r>
              <a:rPr lang="en-US" altLang="en-US" sz="2100">
                <a:solidFill>
                  <a:srgbClr val="FF40FF"/>
                </a:solidFill>
              </a:rPr>
              <a:t>alert()</a:t>
            </a:r>
            <a:r>
              <a:rPr lang="en-US" altLang="en-US" sz="2100"/>
              <a:t> function takes a string as a parameter and pauses the JavaScript execution until you press “OK”.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54A0B9-7C66-6A42-B862-88661D4BBFD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Low-Level</a:t>
            </a:r>
            <a:r>
              <a:rPr lang="zh-CN" altLang="en-US" dirty="0"/>
              <a:t> </a:t>
            </a:r>
            <a:r>
              <a:rPr lang="en-US" altLang="zh-CN" dirty="0"/>
              <a:t>Debugging</a:t>
            </a:r>
            <a:endParaRPr lang="en-US" dirty="0"/>
          </a:p>
        </p:txBody>
      </p:sp>
      <p:sp>
        <p:nvSpPr>
          <p:cNvPr id="21505" name="AutoShape 1">
            <a:extLst>
              <a:ext uri="{FF2B5EF4-FFF2-40B4-BE49-F238E27FC236}">
                <a16:creationId xmlns:a16="http://schemas.microsoft.com/office/drawing/2014/main" id="{A0033AD6-A37F-FD41-AEBA-1825433F96EA}"/>
              </a:ext>
            </a:extLst>
          </p:cNvPr>
          <p:cNvSpPr>
            <a:spLocks/>
          </p:cNvSpPr>
          <p:nvPr/>
        </p:nvSpPr>
        <p:spPr bwMode="auto">
          <a:xfrm>
            <a:off x="179388" y="288925"/>
            <a:ext cx="7721600" cy="45513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&lt;html&gt; 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&lt;head&gt;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&lt;title&gt;Hello World&lt;/title&gt;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&lt;/head&gt;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&lt;body&gt;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&lt;p&gt;One Paragraph&lt;/p&gt;</a:t>
            </a:r>
          </a:p>
          <a:p>
            <a:pPr algn="l" eaLnBrk="1"/>
            <a:r>
              <a:rPr lang="en-US" altLang="en-US">
                <a:solidFill>
                  <a:srgbClr val="FFFF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algn="l" eaLnBrk="1"/>
            <a:r>
              <a:rPr lang="en-US" altLang="en-US">
                <a:solidFill>
                  <a:srgbClr val="00FF00"/>
                </a:solidFill>
                <a:latin typeface="Courier" pitchFamily="2" charset="0"/>
                <a:sym typeface="Courier New" panose="02070309020205020404" pitchFamily="49" charset="0"/>
              </a:rPr>
              <a:t>  alert("Here I am");</a:t>
            </a:r>
          </a:p>
          <a:p>
            <a:pPr algn="l" eaLnBrk="1"/>
            <a:r>
              <a:rPr lang="en-US" altLang="en-US">
                <a:solidFill>
                  <a:srgbClr val="FFFF00"/>
                </a:solidFill>
                <a:latin typeface="Courier" pitchFamily="2" charset="0"/>
                <a:sym typeface="Courier New" panose="02070309020205020404" pitchFamily="49" charset="0"/>
              </a:rPr>
              <a:t>  document.write("&lt;p&gt;Hello World&lt;/p&gt;")</a:t>
            </a:r>
          </a:p>
          <a:p>
            <a:pPr algn="l" eaLnBrk="1"/>
            <a:r>
              <a:rPr lang="en-US" altLang="en-US">
                <a:solidFill>
                  <a:srgbClr val="FFFF00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&lt;noscript&gt;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Your browser doesn't support or has disabled JavaScript.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&lt;/noscript&gt;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&lt;p&gt;Second Paragraph&lt;/p&gt;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&lt;/body&gt; 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&lt;/html&gt;</a:t>
            </a:r>
            <a:endParaRPr lang="en-US" altLang="en-US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21506" name="AutoShape 3">
            <a:extLst>
              <a:ext uri="{FF2B5EF4-FFF2-40B4-BE49-F238E27FC236}">
                <a16:creationId xmlns:a16="http://schemas.microsoft.com/office/drawing/2014/main" id="{74CC3E94-E51F-584F-A153-8612F58B616C}"/>
              </a:ext>
            </a:extLst>
          </p:cNvPr>
          <p:cNvSpPr>
            <a:spLocks/>
          </p:cNvSpPr>
          <p:nvPr/>
        </p:nvSpPr>
        <p:spPr bwMode="auto">
          <a:xfrm>
            <a:off x="7772400" y="4410075"/>
            <a:ext cx="1081088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js-02.htm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21507" name="Picture 1" descr="Screenshot of a popup message read as &quot;Here I am&quot;">
            <a:extLst>
              <a:ext uri="{FF2B5EF4-FFF2-40B4-BE49-F238E27FC236}">
                <a16:creationId xmlns:a16="http://schemas.microsoft.com/office/drawing/2014/main" id="{1E33599E-5FA6-874F-A621-EA4E5E624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44"/>
          <a:stretch>
            <a:fillRect/>
          </a:stretch>
        </p:blipFill>
        <p:spPr bwMode="auto">
          <a:xfrm>
            <a:off x="4049713" y="0"/>
            <a:ext cx="48037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C6C41208-B209-8A4E-8374-4678F0C6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Including JavaScript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BF559D9-5DDE-3045-A6FB-16F79E82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2325687"/>
          </a:xfrm>
        </p:spPr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</a:pPr>
            <a:r>
              <a:rPr lang="en-US" altLang="en-US" sz="2100"/>
              <a:t>Three Patterns:</a:t>
            </a:r>
          </a:p>
          <a:p>
            <a:pPr marL="871538" lvl="1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>
                <a:ea typeface="Gill Sans" panose="020B0502020104020203" pitchFamily="34" charset="-79"/>
              </a:rPr>
              <a:t>Inline within the document</a:t>
            </a:r>
          </a:p>
          <a:p>
            <a:pPr marL="871538" lvl="1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>
                <a:ea typeface="Gill Sans" panose="020B0502020104020203" pitchFamily="34" charset="-79"/>
              </a:rPr>
              <a:t>As part of an event in an HTML tag</a:t>
            </a:r>
          </a:p>
          <a:p>
            <a:pPr marL="871538" lvl="1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>
                <a:ea typeface="Gill Sans" panose="020B0502020104020203" pitchFamily="34" charset="-79"/>
              </a:rPr>
              <a:t>From a file</a:t>
            </a:r>
            <a:endParaRPr lang="en-US" altLang="en-US">
              <a:ea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9F9ABA-DC47-BD43-A2EA-0C4F11F7A57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Js-03.htm</a:t>
            </a:r>
            <a:endParaRPr lang="en-US" dirty="0"/>
          </a:p>
        </p:txBody>
      </p:sp>
      <p:sp>
        <p:nvSpPr>
          <p:cNvPr id="25601" name="AutoShape 1">
            <a:extLst>
              <a:ext uri="{FF2B5EF4-FFF2-40B4-BE49-F238E27FC236}">
                <a16:creationId xmlns:a16="http://schemas.microsoft.com/office/drawing/2014/main" id="{9DD53A27-F5D7-574E-A30E-F5AA9DC03D88}"/>
              </a:ext>
            </a:extLst>
          </p:cNvPr>
          <p:cNvSpPr>
            <a:spLocks/>
          </p:cNvSpPr>
          <p:nvPr/>
        </p:nvSpPr>
        <p:spPr bwMode="auto">
          <a:xfrm>
            <a:off x="179388" y="293688"/>
            <a:ext cx="7721600" cy="29638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&lt;html&gt; 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&lt;head&gt;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&lt;title&gt;Hello World&lt;/title&gt;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&lt;/head&gt;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&lt;body&gt;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&lt;p&gt;One Paragraph&lt;/p&gt;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&lt;p&gt;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&lt;a href="js-01.htm" </a:t>
            </a:r>
          </a:p>
          <a:p>
            <a:pPr algn="l" eaLnBrk="1"/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onclick="</a:t>
            </a:r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alert('Hi'); return false;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"&gt;Click Me&lt;/a&gt;&lt;/p&gt;</a:t>
            </a:r>
            <a:endParaRPr lang="en-US" altLang="en-US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&lt;p&gt;Third Paragraph&lt;/p&gt;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&lt;/body&gt; 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&lt;/html&gt;</a:t>
            </a:r>
            <a:endParaRPr lang="en-US" altLang="en-US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25602" name="AutoShape 3">
            <a:extLst>
              <a:ext uri="{FF2B5EF4-FFF2-40B4-BE49-F238E27FC236}">
                <a16:creationId xmlns:a16="http://schemas.microsoft.com/office/drawing/2014/main" id="{890DEC37-5C05-024E-9E12-DAA764BE42BC}"/>
              </a:ext>
            </a:extLst>
          </p:cNvPr>
          <p:cNvSpPr>
            <a:spLocks/>
          </p:cNvSpPr>
          <p:nvPr/>
        </p:nvSpPr>
        <p:spPr bwMode="auto">
          <a:xfrm>
            <a:off x="500063" y="4029075"/>
            <a:ext cx="271462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FF40FF"/>
                </a:solidFill>
              </a:rPr>
              <a:t>JavaScript on a tag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25603" name="AutoShape 4">
            <a:extLst>
              <a:ext uri="{FF2B5EF4-FFF2-40B4-BE49-F238E27FC236}">
                <a16:creationId xmlns:a16="http://schemas.microsoft.com/office/drawing/2014/main" id="{8C9ADB39-225F-6E41-9E48-DA3F4C637EDA}"/>
              </a:ext>
            </a:extLst>
          </p:cNvPr>
          <p:cNvSpPr>
            <a:spLocks/>
          </p:cNvSpPr>
          <p:nvPr/>
        </p:nvSpPr>
        <p:spPr bwMode="auto">
          <a:xfrm>
            <a:off x="7772400" y="285750"/>
            <a:ext cx="1081088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js-03.htm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25604" name="Picture 1" descr="Screenshot of a popup message read as &quot;Hi&quot;">
            <a:extLst>
              <a:ext uri="{FF2B5EF4-FFF2-40B4-BE49-F238E27FC236}">
                <a16:creationId xmlns:a16="http://schemas.microsoft.com/office/drawing/2014/main" id="{2D6BEF98-F79C-2542-AE11-D2DD4F863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17"/>
          <a:stretch>
            <a:fillRect/>
          </a:stretch>
        </p:blipFill>
        <p:spPr bwMode="auto">
          <a:xfrm>
            <a:off x="3733800" y="2343150"/>
            <a:ext cx="4637088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A1BA9A4-114B-2D4B-86AC-E769685A92C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js-04.htm</a:t>
            </a:r>
            <a:endParaRPr lang="en-US" dirty="0"/>
          </a:p>
        </p:txBody>
      </p:sp>
      <p:sp>
        <p:nvSpPr>
          <p:cNvPr id="27649" name="AutoShape 1">
            <a:extLst>
              <a:ext uri="{FF2B5EF4-FFF2-40B4-BE49-F238E27FC236}">
                <a16:creationId xmlns:a16="http://schemas.microsoft.com/office/drawing/2014/main" id="{71522282-F843-6E43-95C6-6C13E68D836F}"/>
              </a:ext>
            </a:extLst>
          </p:cNvPr>
          <p:cNvSpPr>
            <a:spLocks/>
          </p:cNvSpPr>
          <p:nvPr/>
        </p:nvSpPr>
        <p:spPr bwMode="auto">
          <a:xfrm>
            <a:off x="400050" y="598488"/>
            <a:ext cx="8809038" cy="29638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&lt;html&gt; 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&lt;head&gt;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&lt;title&gt;Hello World&lt;/title&gt;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&lt;/head&gt;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&lt;body&gt;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&lt;p&gt;One Paragraph&lt;/p&gt;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 src="</a:t>
            </a:r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script.js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"&gt;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&lt;/script&gt;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&lt;p&gt;Third Paragraph&lt;/p&gt;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&lt;/body&gt; 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&lt;/html&gt;</a:t>
            </a:r>
            <a:endParaRPr lang="en-US" altLang="en-US" sz="3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pic>
        <p:nvPicPr>
          <p:cNvPr id="27650" name="Picture 2" descr="Screenshot of text read as &quot;One Paragraph. Hello World. Second Paragraph.&quot;">
            <a:extLst>
              <a:ext uri="{FF2B5EF4-FFF2-40B4-BE49-F238E27FC236}">
                <a16:creationId xmlns:a16="http://schemas.microsoft.com/office/drawing/2014/main" id="{79A9972A-A2D3-224C-83BE-BCB8F642B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66725"/>
            <a:ext cx="32861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AutoShape 3">
            <a:extLst>
              <a:ext uri="{FF2B5EF4-FFF2-40B4-BE49-F238E27FC236}">
                <a16:creationId xmlns:a16="http://schemas.microsoft.com/office/drawing/2014/main" id="{FD973731-E22E-674F-AB07-61CCD78D521B}"/>
              </a:ext>
            </a:extLst>
          </p:cNvPr>
          <p:cNvSpPr>
            <a:spLocks/>
          </p:cNvSpPr>
          <p:nvPr/>
        </p:nvSpPr>
        <p:spPr bwMode="auto">
          <a:xfrm>
            <a:off x="400050" y="3790950"/>
            <a:ext cx="8809038" cy="8509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script.js:</a:t>
            </a:r>
          </a:p>
          <a:p>
            <a:pPr algn="l" eaLnBrk="1"/>
            <a:endParaRPr lang="en-US" altLang="en-US" sz="1800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rgbClr val="00FF00"/>
                </a:solidFill>
                <a:latin typeface="Courier" pitchFamily="2" charset="0"/>
                <a:sym typeface="Courier New" panose="02070309020205020404" pitchFamily="49" charset="0"/>
              </a:rPr>
              <a:t>document.write("&lt;p&gt;Hello World&lt;/p&gt;");</a:t>
            </a:r>
            <a:endParaRPr lang="en-US" altLang="en-US" sz="300">
              <a:solidFill>
                <a:srgbClr val="00FF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27652" name="AutoShape 4">
            <a:extLst>
              <a:ext uri="{FF2B5EF4-FFF2-40B4-BE49-F238E27FC236}">
                <a16:creationId xmlns:a16="http://schemas.microsoft.com/office/drawing/2014/main" id="{F70CDECC-0B1E-5243-9C78-ADF47C89FC38}"/>
              </a:ext>
            </a:extLst>
          </p:cNvPr>
          <p:cNvSpPr>
            <a:spLocks/>
          </p:cNvSpPr>
          <p:nvPr/>
        </p:nvSpPr>
        <p:spPr bwMode="auto">
          <a:xfrm>
            <a:off x="5181600" y="3128963"/>
            <a:ext cx="3141663" cy="685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FF40FF"/>
                </a:solidFill>
              </a:rPr>
              <a:t>JavaScript in a separate file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27653" name="AutoShape 5">
            <a:extLst>
              <a:ext uri="{FF2B5EF4-FFF2-40B4-BE49-F238E27FC236}">
                <a16:creationId xmlns:a16="http://schemas.microsoft.com/office/drawing/2014/main" id="{AB9B706E-4DDE-8241-A752-B96891FF74F5}"/>
              </a:ext>
            </a:extLst>
          </p:cNvPr>
          <p:cNvSpPr>
            <a:spLocks/>
          </p:cNvSpPr>
          <p:nvPr/>
        </p:nvSpPr>
        <p:spPr bwMode="auto">
          <a:xfrm>
            <a:off x="7767638" y="4410075"/>
            <a:ext cx="1081087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js-04.htm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D4DBF53E-68A0-7C4E-9679-4B780F59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Syntax Errors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51BF92AD-F280-FD4E-8714-56083348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2020887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 dirty="0"/>
              <a:t>As in any language, we can make syntax errors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 dirty="0"/>
              <a:t>By default, browsers silently eat any kind of JavaScript error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 dirty="0"/>
              <a:t>But the code stops running in that file or script section 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FC3DC8A-20C0-E048-9D08-E3797838A14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js-05.htm</a:t>
            </a:r>
            <a:endParaRPr lang="en-US" dirty="0"/>
          </a:p>
        </p:txBody>
      </p:sp>
      <p:sp>
        <p:nvSpPr>
          <p:cNvPr id="31745" name="AutoShape 1">
            <a:extLst>
              <a:ext uri="{FF2B5EF4-FFF2-40B4-BE49-F238E27FC236}">
                <a16:creationId xmlns:a16="http://schemas.microsoft.com/office/drawing/2014/main" id="{91B035CE-2E30-E047-B4E5-31F64B64419B}"/>
              </a:ext>
            </a:extLst>
          </p:cNvPr>
          <p:cNvSpPr>
            <a:spLocks/>
          </p:cNvSpPr>
          <p:nvPr/>
        </p:nvSpPr>
        <p:spPr bwMode="auto">
          <a:xfrm>
            <a:off x="371475" y="361950"/>
            <a:ext cx="7250113" cy="2895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&lt;p&gt;One Paragraph&lt;/p&gt;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alert("I am broken</a:t>
            </a:r>
            <a:r>
              <a:rPr lang="en-US" altLang="en-US" sz="1800">
                <a:solidFill>
                  <a:srgbClr val="DD495D"/>
                </a:solidFill>
                <a:latin typeface="Courier" pitchFamily="2" charset="0"/>
                <a:sym typeface="Courier New" panose="02070309020205020404" pitchFamily="49" charset="0"/>
              </a:rPr>
              <a:t>');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alert("I am good");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&lt;p&gt;Two Paragraph&lt;/p&gt;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alert("Second time");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&lt;p&gt;Three Paragraph&lt;/p&gt;</a:t>
            </a:r>
            <a:endParaRPr lang="en-US" altLang="en-US" sz="3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31746" name="AutoShape 3">
            <a:extLst>
              <a:ext uri="{FF2B5EF4-FFF2-40B4-BE49-F238E27FC236}">
                <a16:creationId xmlns:a16="http://schemas.microsoft.com/office/drawing/2014/main" id="{650D86D7-54A9-654B-BF37-8E84DAD1F62D}"/>
              </a:ext>
            </a:extLst>
          </p:cNvPr>
          <p:cNvSpPr>
            <a:spLocks/>
          </p:cNvSpPr>
          <p:nvPr/>
        </p:nvSpPr>
        <p:spPr bwMode="auto">
          <a:xfrm>
            <a:off x="7831138" y="295275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js-05.htm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31747" name="Picture 1" descr="Screenshot of a popup message read as &quot;Second time. Prevent this page from creating additional dialogs&quot;">
            <a:extLst>
              <a:ext uri="{FF2B5EF4-FFF2-40B4-BE49-F238E27FC236}">
                <a16:creationId xmlns:a16="http://schemas.microsoft.com/office/drawing/2014/main" id="{020E6041-8080-2547-8BED-9FDC7DAB1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33"/>
          <a:stretch>
            <a:fillRect/>
          </a:stretch>
        </p:blipFill>
        <p:spPr bwMode="auto">
          <a:xfrm>
            <a:off x="4038600" y="2343150"/>
            <a:ext cx="46482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CB079946-267F-6448-9B44-D3BACAFC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300">
                <a:solidFill>
                  <a:srgbClr val="FFCC66"/>
                </a:solidFill>
              </a:rPr>
              <a:t>Seeing the Error</a:t>
            </a:r>
            <a:endParaRPr lang="en-US" altLang="en-US">
              <a:solidFill>
                <a:srgbClr val="FFCC66"/>
              </a:solidFill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4E5F1888-5377-E740-A650-9550F56D3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2325687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Since the end user really cannot take any action to fix the JavaScript coming as part of a web page, the browser eats the errors.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As developers, we need to look for the errors - sometimes it takes a minute to even remember to check for a JS error.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D7EE197-9D75-3B42-B80B-173763E80A1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Js-05.htm</a:t>
            </a:r>
            <a:endParaRPr lang="en-US" dirty="0"/>
          </a:p>
        </p:txBody>
      </p:sp>
      <p:sp>
        <p:nvSpPr>
          <p:cNvPr id="35841" name="AutoShape 3">
            <a:extLst>
              <a:ext uri="{FF2B5EF4-FFF2-40B4-BE49-F238E27FC236}">
                <a16:creationId xmlns:a16="http://schemas.microsoft.com/office/drawing/2014/main" id="{2EAE7890-B187-5B4B-B395-2F129E73CA69}"/>
              </a:ext>
            </a:extLst>
          </p:cNvPr>
          <p:cNvSpPr>
            <a:spLocks/>
          </p:cNvSpPr>
          <p:nvPr/>
        </p:nvSpPr>
        <p:spPr bwMode="auto">
          <a:xfrm>
            <a:off x="7831138" y="295275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js-05.htm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35842" name="Picture 1" descr="Screenshot of a popup message read as &quot;Second time. Prevent this page from creating additional dialogs&quot; and developer console">
            <a:extLst>
              <a:ext uri="{FF2B5EF4-FFF2-40B4-BE49-F238E27FC236}">
                <a16:creationId xmlns:a16="http://schemas.microsoft.com/office/drawing/2014/main" id="{960762D6-D41A-0C42-B565-46FFA927C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750"/>
            <a:ext cx="72945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3D238502-F210-4F45-B2A9-661D54261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/>
            <a:r>
              <a:rPr lang="en-US" altLang="en-US" sz="5400" dirty="0">
                <a:solidFill>
                  <a:srgbClr val="FFCC66"/>
                </a:solidFill>
              </a:rPr>
              <a:t>JavaScript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2C68253-FA24-FB48-9CDB-1456B71E1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876550"/>
            <a:ext cx="6400800" cy="1314450"/>
          </a:xfrm>
        </p:spPr>
        <p:txBody>
          <a:bodyPr/>
          <a:lstStyle/>
          <a:p>
            <a:pPr eaLnBrk="1"/>
            <a:r>
              <a:rPr lang="en-US" altLang="en-US" sz="2700"/>
              <a:t>Dr. Charles Severance</a:t>
            </a:r>
          </a:p>
          <a:p>
            <a:pPr eaLnBrk="1"/>
            <a:r>
              <a:rPr lang="en-US" altLang="en-US" sz="1800"/>
              <a:t>www.dj4e.com</a:t>
            </a:r>
            <a:endParaRPr lang="en-US" altLang="en-US"/>
          </a:p>
          <a:p>
            <a:pPr eaLnBrk="1"/>
            <a:endParaRPr lang="en-US" altLang="en-US"/>
          </a:p>
        </p:txBody>
      </p:sp>
      <p:pic>
        <p:nvPicPr>
          <p:cNvPr id="5123" name="Picture 6" descr="CCBY license">
            <a:extLst>
              <a:ext uri="{FF2B5EF4-FFF2-40B4-BE49-F238E27FC236}">
                <a16:creationId xmlns:a16="http://schemas.microsoft.com/office/drawing/2014/main" id="{EDF35A18-6A40-124C-BA25-BCE66F42C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4232275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1">
            <a:extLst>
              <a:ext uri="{FF2B5EF4-FFF2-40B4-BE49-F238E27FC236}">
                <a16:creationId xmlns:a16="http://schemas.microsoft.com/office/drawing/2014/main" id="{66F9C79C-A600-FA40-9549-6BAA87CBF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71950"/>
            <a:ext cx="4267200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eaLnBrk="1">
              <a:defRPr/>
            </a:pPr>
            <a:r>
              <a:rPr lang="en-US" altLang="en-US" sz="1800" dirty="0">
                <a:solidFill>
                  <a:srgbClr val="FFFF00"/>
                </a:solidFill>
                <a:latin typeface="+mn-lt"/>
              </a:rPr>
              <a:t>http://www.dj4e.com/code/</a:t>
            </a:r>
            <a:r>
              <a:rPr lang="en-US" altLang="en-US" sz="1800" dirty="0" err="1">
                <a:solidFill>
                  <a:srgbClr val="FFFF00"/>
                </a:solidFill>
                <a:latin typeface="+mn-lt"/>
              </a:rPr>
              <a:t>javascript</a:t>
            </a:r>
            <a:endParaRPr lang="en-US" altLang="en-US" sz="1800" dirty="0">
              <a:solidFill>
                <a:srgbClr val="FFFF00"/>
              </a:solidFill>
              <a:latin typeface="+mn-lt"/>
            </a:endParaRPr>
          </a:p>
          <a:p>
            <a:pPr eaLnBrk="1">
              <a:defRPr/>
            </a:pPr>
            <a:r>
              <a:rPr lang="en-US" altLang="en-US" sz="1800" dirty="0">
                <a:solidFill>
                  <a:srgbClr val="FFFF00"/>
                </a:solidFill>
                <a:latin typeface="+mn-lt"/>
              </a:rPr>
              <a:t>http://www.dj4e.com/code/</a:t>
            </a:r>
            <a:r>
              <a:rPr lang="en-US" altLang="en-US" sz="1800" dirty="0" err="1">
                <a:solidFill>
                  <a:srgbClr val="FFFF00"/>
                </a:solidFill>
                <a:latin typeface="+mn-lt"/>
              </a:rPr>
              <a:t>javascript.zip</a:t>
            </a:r>
            <a:endParaRPr lang="en-US" altLang="en-US" sz="18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764A2E8B-46CB-E246-9206-C84B6D23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000">
                <a:solidFill>
                  <a:srgbClr val="FFCC66"/>
                </a:solidFill>
              </a:rPr>
              <a:t>Console Logging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71F0911-3302-0044-89F2-707BC4329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2249487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Debugging using alert() can get tiring - sometimes you want to record what happens in case something goes wrong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>
                <a:solidFill>
                  <a:srgbClr val="FFFB00"/>
                </a:solidFill>
              </a:rPr>
              <a:t>console.log("String")</a:t>
            </a:r>
            <a:r>
              <a:rPr lang="en-US" altLang="en-US" sz="2100"/>
              <a:t>  - and many more functions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AB04974-A9EF-1F44-B209-8A96AD2B8D9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js-06.htm</a:t>
            </a:r>
            <a:endParaRPr lang="en-US" dirty="0"/>
          </a:p>
        </p:txBody>
      </p:sp>
      <p:sp>
        <p:nvSpPr>
          <p:cNvPr id="39937" name="AutoShape 1">
            <a:extLst>
              <a:ext uri="{FF2B5EF4-FFF2-40B4-BE49-F238E27FC236}">
                <a16:creationId xmlns:a16="http://schemas.microsoft.com/office/drawing/2014/main" id="{AB8CE172-647F-3947-BA8E-A1762A8B3BAC}"/>
              </a:ext>
            </a:extLst>
          </p:cNvPr>
          <p:cNvSpPr>
            <a:spLocks/>
          </p:cNvSpPr>
          <p:nvPr/>
        </p:nvSpPr>
        <p:spPr bwMode="auto">
          <a:xfrm>
            <a:off x="285750" y="419100"/>
            <a:ext cx="7250113" cy="29146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&lt;p&gt;One Paragraph&lt;/p&gt;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console.log("First log");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alert("YO"); 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&lt;p&gt;Two Paragraph&lt;/p&gt;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console.log("Second log"); 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&lt;p&gt;Three Paragraph&lt;/p&gt;</a:t>
            </a:r>
            <a:endParaRPr lang="en-US" altLang="en-US" sz="3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39938" name="AutoShape 3">
            <a:extLst>
              <a:ext uri="{FF2B5EF4-FFF2-40B4-BE49-F238E27FC236}">
                <a16:creationId xmlns:a16="http://schemas.microsoft.com/office/drawing/2014/main" id="{0C0E7476-EFA4-7247-93F7-6E71243A9326}"/>
              </a:ext>
            </a:extLst>
          </p:cNvPr>
          <p:cNvSpPr>
            <a:spLocks/>
          </p:cNvSpPr>
          <p:nvPr/>
        </p:nvSpPr>
        <p:spPr bwMode="auto">
          <a:xfrm>
            <a:off x="7848600" y="285750"/>
            <a:ext cx="1081088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js-06.htm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39939" name="Picture 1" descr="Screenshot of text read as &quot;One Paragraph Two Paragraph Three Paragraph&quot; and developer console">
            <a:extLst>
              <a:ext uri="{FF2B5EF4-FFF2-40B4-BE49-F238E27FC236}">
                <a16:creationId xmlns:a16="http://schemas.microsoft.com/office/drawing/2014/main" id="{96D753EE-F127-4941-841E-6C11E1546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1657350"/>
            <a:ext cx="39751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FE5249E9-FBD0-4045-B438-BDBBD0E6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3200" dirty="0">
                <a:solidFill>
                  <a:srgbClr val="FFCC66"/>
                </a:solidFill>
              </a:rPr>
              <a:t>Using the Debugger (Firefox)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263A53EE-B9B6-5148-8796-D0B192176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2020887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Get into a source view.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Click on a line of JavaScript to set a breakpoint.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Reload the page.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5FBF2B-FE5B-CC4B-9CD9-EF28BB6DE67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Using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Debugger</a:t>
            </a:r>
            <a:endParaRPr lang="en-US" dirty="0"/>
          </a:p>
        </p:txBody>
      </p:sp>
      <p:pic>
        <p:nvPicPr>
          <p:cNvPr id="44033" name="Picture 1" descr="Screenshot of text read as &quot;One Paragraph&quot; and developer console">
            <a:extLst>
              <a:ext uri="{FF2B5EF4-FFF2-40B4-BE49-F238E27FC236}">
                <a16:creationId xmlns:a16="http://schemas.microsoft.com/office/drawing/2014/main" id="{0F278A72-35FE-694A-A560-CA486D1B1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"/>
            <a:ext cx="9144000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1770C539-2283-AA4C-BCE4-D14F2B661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/>
            <a:r>
              <a:rPr lang="en-US" altLang="en-US" sz="4000" dirty="0">
                <a:solidFill>
                  <a:srgbClr val="FFCC66"/>
                </a:solidFill>
              </a:rPr>
              <a:t>JavaScript Language</a:t>
            </a:r>
          </a:p>
        </p:txBody>
      </p:sp>
      <p:sp>
        <p:nvSpPr>
          <p:cNvPr id="46082" name="Subtitle 1">
            <a:extLst>
              <a:ext uri="{FF2B5EF4-FFF2-40B4-BE49-F238E27FC236}">
                <a16:creationId xmlns:a16="http://schemas.microsoft.com/office/drawing/2014/main" id="{B59937FF-D601-2F47-913F-812D4217B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FFFF00"/>
                </a:solidFill>
              </a:rPr>
              <a:t>http://www.dj4e.com/code/javascript</a:t>
            </a:r>
          </a:p>
          <a:p>
            <a:r>
              <a:rPr lang="en-US" altLang="en-US" sz="2000">
                <a:solidFill>
                  <a:srgbClr val="FFFF00"/>
                </a:solidFill>
              </a:rPr>
              <a:t>http://www.dj4e.com/code/javascript.zip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9CC07C40-3FF1-6A4B-BC7D-59A8E6BB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2400" dirty="0">
                <a:solidFill>
                  <a:srgbClr val="FFCC66"/>
                </a:solidFill>
              </a:rPr>
              <a:t>Comments in JavaScript = Awesome</a:t>
            </a:r>
          </a:p>
        </p:txBody>
      </p:sp>
      <p:sp>
        <p:nvSpPr>
          <p:cNvPr id="48130" name="AutoShape 2">
            <a:extLst>
              <a:ext uri="{FF2B5EF4-FFF2-40B4-BE49-F238E27FC236}">
                <a16:creationId xmlns:a16="http://schemas.microsoft.com/office/drawing/2014/main" id="{8D76F50B-00C2-8246-8D43-717E9F9A93E3}"/>
              </a:ext>
            </a:extLst>
          </p:cNvPr>
          <p:cNvSpPr>
            <a:spLocks/>
          </p:cNvSpPr>
          <p:nvPr/>
        </p:nvSpPr>
        <p:spPr bwMode="auto">
          <a:xfrm>
            <a:off x="1249363" y="2114550"/>
            <a:ext cx="6637337" cy="17002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300">
                <a:latin typeface="Courier" pitchFamily="2" charset="0"/>
                <a:sym typeface="Courier New" panose="02070309020205020404" pitchFamily="49" charset="0"/>
              </a:rPr>
              <a:t>// This is a comment</a:t>
            </a:r>
          </a:p>
          <a:p>
            <a:pPr algn="l" eaLnBrk="1"/>
            <a:endParaRPr lang="en-US" altLang="en-US" sz="2300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2300">
                <a:latin typeface="Courier" pitchFamily="2" charset="0"/>
                <a:sym typeface="Courier New" panose="02070309020205020404" pitchFamily="49" charset="0"/>
              </a:rPr>
              <a:t>/* This is a section of </a:t>
            </a:r>
          </a:p>
          <a:p>
            <a:pPr algn="l" eaLnBrk="1"/>
            <a:r>
              <a:rPr lang="en-US" altLang="en-US" sz="2300">
                <a:latin typeface="Courier" pitchFamily="2" charset="0"/>
                <a:sym typeface="Courier New" panose="02070309020205020404" pitchFamily="49" charset="0"/>
              </a:rPr>
              <a:t>   multiline comments that will </a:t>
            </a:r>
          </a:p>
          <a:p>
            <a:pPr algn="l" eaLnBrk="1"/>
            <a:r>
              <a:rPr lang="en-US" altLang="en-US" sz="2300">
                <a:latin typeface="Courier" pitchFamily="2" charset="0"/>
                <a:sym typeface="Courier New" panose="02070309020205020404" pitchFamily="49" charset="0"/>
              </a:rPr>
              <a:t>   not be interpreted */</a:t>
            </a:r>
            <a:endParaRPr lang="en-US" altLang="en-US" sz="3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D858AB6F-495D-6E49-A54B-75D3DC77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3200" dirty="0">
                <a:solidFill>
                  <a:srgbClr val="FFCC66"/>
                </a:solidFill>
              </a:rPr>
              <a:t>Statements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E4013578-E02B-4B4A-AC47-CA22DF485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352550"/>
            <a:ext cx="7837487" cy="2554288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White space and newlines do not matter.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Statements end with a semicolon </a:t>
            </a:r>
            <a:r>
              <a:rPr lang="en-US" altLang="en-US" sz="2100">
                <a:solidFill>
                  <a:srgbClr val="FFFF00"/>
                </a:solidFill>
              </a:rPr>
              <a:t>;</a:t>
            </a:r>
            <a:r>
              <a:rPr lang="en-US" altLang="en-US" sz="2100"/>
              <a:t> 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There are cases where you can leave the semicolon off, but don’t bother exploiting this feature - just add semicolons like in C, Java, PHP, C++, etc.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D160E6-374F-3D48-B18D-D62EAB23B55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js-07.htm</a:t>
            </a:r>
            <a:endParaRPr lang="en-US" dirty="0"/>
          </a:p>
        </p:txBody>
      </p:sp>
      <p:sp>
        <p:nvSpPr>
          <p:cNvPr id="52225" name="AutoShape 1">
            <a:extLst>
              <a:ext uri="{FF2B5EF4-FFF2-40B4-BE49-F238E27FC236}">
                <a16:creationId xmlns:a16="http://schemas.microsoft.com/office/drawing/2014/main" id="{429FC675-928A-0F4F-8F05-5B63CA23D261}"/>
              </a:ext>
            </a:extLst>
          </p:cNvPr>
          <p:cNvSpPr>
            <a:spLocks/>
          </p:cNvSpPr>
          <p:nvPr/>
        </p:nvSpPr>
        <p:spPr bwMode="auto">
          <a:xfrm>
            <a:off x="334963" y="361950"/>
            <a:ext cx="6637337" cy="24812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latin typeface="Courier" pitchFamily="2" charset="0"/>
                <a:sym typeface="Courier New" panose="02070309020205020404" pitchFamily="49" charset="0"/>
              </a:rPr>
              <a:t>&lt;p&gt;One Paragraph&lt;/p&gt;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algn="l" eaLnBrk="1"/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   x = 3 + </a:t>
            </a:r>
          </a:p>
          <a:p>
            <a:pPr algn="l" eaLnBrk="1"/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      5 * 4; </a:t>
            </a:r>
            <a:r>
              <a:rPr lang="en-US" altLang="en-US" sz="20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console.log(</a:t>
            </a:r>
          </a:p>
          <a:p>
            <a:pPr algn="l" eaLnBrk="1"/>
            <a:r>
              <a:rPr lang="en-US" altLang="en-US" sz="20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x);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 New" panose="02070309020205020404" pitchFamily="49" charset="0"/>
              </a:rPr>
              <a:t>&lt;p&gt;Second Paragraph&lt;/p&gt;</a:t>
            </a:r>
          </a:p>
        </p:txBody>
      </p:sp>
      <p:sp>
        <p:nvSpPr>
          <p:cNvPr id="52226" name="AutoShape 3">
            <a:extLst>
              <a:ext uri="{FF2B5EF4-FFF2-40B4-BE49-F238E27FC236}">
                <a16:creationId xmlns:a16="http://schemas.microsoft.com/office/drawing/2014/main" id="{ED880727-0C49-9F4F-8685-2A4C2237DF0E}"/>
              </a:ext>
            </a:extLst>
          </p:cNvPr>
          <p:cNvSpPr>
            <a:spLocks/>
          </p:cNvSpPr>
          <p:nvPr/>
        </p:nvSpPr>
        <p:spPr bwMode="auto">
          <a:xfrm>
            <a:off x="7831138" y="2857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js-07.htm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52227" name="Picture 1" descr="Screenshot of text read as &quot;One Paragraph Second Paragraph&quot; and developer console">
            <a:extLst>
              <a:ext uri="{FF2B5EF4-FFF2-40B4-BE49-F238E27FC236}">
                <a16:creationId xmlns:a16="http://schemas.microsoft.com/office/drawing/2014/main" id="{05A0FC94-111E-C044-B386-8EA133493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76350"/>
            <a:ext cx="4106863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29EC090B-267A-C846-A6B9-768DDB49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3600" dirty="0">
                <a:solidFill>
                  <a:srgbClr val="FFCC66"/>
                </a:solidFill>
              </a:rPr>
              <a:t>Variable Names	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28BFEB59-9B38-5E4E-8459-92594062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2325687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Valid Characters:  a-z,  A-Z,  0-9,  _ and $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Must not start with a number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Names are case sensitive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>
                <a:solidFill>
                  <a:srgbClr val="FF00FF"/>
                </a:solidFill>
              </a:rPr>
              <a:t>Starting with a dollar sign is considered “tacky”</a:t>
            </a:r>
            <a:endParaRPr lang="en-US" altLang="en-US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1C0949BE-D096-B045-B06F-D0686E94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3600" dirty="0">
                <a:solidFill>
                  <a:srgbClr val="FFCC66"/>
                </a:solidFill>
              </a:rPr>
              <a:t>String Constants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5A5CCCA-FC9D-3F48-A216-2CC0C80CE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1944687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Double or Single Quotes - Single quotes are used typically in JavaScript and we let HTML use double quotes to keep our minds a little sane.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>
                <a:solidFill>
                  <a:srgbClr val="FF40FF"/>
                </a:solidFill>
              </a:rPr>
              <a:t>Character Escaping</a:t>
            </a:r>
            <a:r>
              <a:rPr lang="en-US" altLang="en-US" sz="2100"/>
              <a:t> - done using the backslash character</a:t>
            </a:r>
            <a:endParaRPr lang="en-US" altLang="en-US"/>
          </a:p>
        </p:txBody>
      </p:sp>
      <p:sp>
        <p:nvSpPr>
          <p:cNvPr id="56323" name="AutoShape 4">
            <a:extLst>
              <a:ext uri="{FF2B5EF4-FFF2-40B4-BE49-F238E27FC236}">
                <a16:creationId xmlns:a16="http://schemas.microsoft.com/office/drawing/2014/main" id="{1D04CD2B-E606-4648-8A64-9338972B3A3B}"/>
              </a:ext>
            </a:extLst>
          </p:cNvPr>
          <p:cNvSpPr>
            <a:spLocks/>
          </p:cNvSpPr>
          <p:nvPr/>
        </p:nvSpPr>
        <p:spPr bwMode="auto">
          <a:xfrm>
            <a:off x="609600" y="3543300"/>
            <a:ext cx="4906963" cy="8509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alert(</a:t>
            </a:r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'One line</a:t>
            </a:r>
            <a:r>
              <a:rPr lang="en-US" altLang="en-US" sz="18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\n</a:t>
            </a:r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TwoLine'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);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  <a:endParaRPr lang="en-US" altLang="en-US" sz="3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56324" name="AutoShape 5">
            <a:extLst>
              <a:ext uri="{FF2B5EF4-FFF2-40B4-BE49-F238E27FC236}">
                <a16:creationId xmlns:a16="http://schemas.microsoft.com/office/drawing/2014/main" id="{FADD0D29-05C6-0F47-B3CF-2DF3E3114C90}"/>
              </a:ext>
            </a:extLst>
          </p:cNvPr>
          <p:cNvSpPr>
            <a:spLocks/>
          </p:cNvSpPr>
          <p:nvPr/>
        </p:nvSpPr>
        <p:spPr bwMode="auto">
          <a:xfrm>
            <a:off x="7754938" y="285750"/>
            <a:ext cx="107950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js-08.htm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56325" name="Picture 1" descr="Screenshot read as &quot;wa4e.com says: One line, TwoLine&quot;">
            <a:extLst>
              <a:ext uri="{FF2B5EF4-FFF2-40B4-BE49-F238E27FC236}">
                <a16:creationId xmlns:a16="http://schemas.microsoft.com/office/drawing/2014/main" id="{71EAF827-16F4-CA45-8AD5-987FDD176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78175"/>
            <a:ext cx="33623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3AD410CF-5CE7-F140-ABA1-B5BB8AAE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About JavaScript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16B14733-9200-244D-9323-F01D21DF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In addition to HTML and CSS...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Browsers have a powerful programming language called JavaScript that runs in the browser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Actually not much like Java - more like Python with a C syntax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Very powerful and flexible - we keep “discovering” new power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endParaRPr lang="en-US" altLang="en-US" sz="21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346427-034D-C34B-8E3F-3DC5CBA75117}"/>
              </a:ext>
            </a:extLst>
          </p:cNvPr>
          <p:cNvSpPr>
            <a:spLocks/>
          </p:cNvSpPr>
          <p:nvPr/>
        </p:nvSpPr>
        <p:spPr bwMode="auto">
          <a:xfrm>
            <a:off x="2362200" y="4095750"/>
            <a:ext cx="4175125" cy="3317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x-none" sz="2160" dirty="0">
                <a:solidFill>
                  <a:srgbClr val="FFFF00"/>
                </a:solidFill>
              </a:rPr>
              <a:t>http://</a:t>
            </a:r>
            <a:r>
              <a:rPr lang="en-US" altLang="x-none" sz="2160" dirty="0" err="1">
                <a:solidFill>
                  <a:srgbClr val="FFFF00"/>
                </a:solidFill>
              </a:rPr>
              <a:t>en.wikipedia.org</a:t>
            </a:r>
            <a:r>
              <a:rPr lang="en-US" altLang="x-none" sz="2160" dirty="0">
                <a:solidFill>
                  <a:srgbClr val="FFFF00"/>
                </a:solidFill>
              </a:rPr>
              <a:t>/wiki/JavaScript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A2BD9400-163D-CB45-9FA5-B47B8940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3600">
                <a:solidFill>
                  <a:srgbClr val="FFCC66"/>
                </a:solidFill>
              </a:rPr>
              <a:t>Numeric Constants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B4EAE60B-1018-4A46-9518-22D9C8F2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1411287"/>
          </a:xfrm>
        </p:spPr>
        <p:txBody>
          <a:bodyPr/>
          <a:lstStyle/>
          <a:p>
            <a:pPr marL="520700" indent="-342900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Constant syntax is like most other languages</a:t>
            </a:r>
          </a:p>
          <a:p>
            <a:pPr marL="520700" indent="-342900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Weirdness </a:t>
            </a:r>
            <a:r>
              <a:rPr lang="mr-IN" altLang="en-US" sz="2100"/>
              <a:t>–</a:t>
            </a:r>
            <a:r>
              <a:rPr lang="en-US" altLang="en-US" sz="2100"/>
              <a:t> One number type (no int or float)</a:t>
            </a:r>
            <a:endParaRPr lang="en-US" altLang="en-US"/>
          </a:p>
        </p:txBody>
      </p:sp>
      <p:sp>
        <p:nvSpPr>
          <p:cNvPr id="58371" name="AutoShape 4">
            <a:extLst>
              <a:ext uri="{FF2B5EF4-FFF2-40B4-BE49-F238E27FC236}">
                <a16:creationId xmlns:a16="http://schemas.microsoft.com/office/drawing/2014/main" id="{90992DE9-9ABD-CA42-B827-B3A6E511DB34}"/>
              </a:ext>
            </a:extLst>
          </p:cNvPr>
          <p:cNvSpPr>
            <a:spLocks/>
          </p:cNvSpPr>
          <p:nvPr/>
        </p:nvSpPr>
        <p:spPr bwMode="auto">
          <a:xfrm>
            <a:off x="1828800" y="2876550"/>
            <a:ext cx="4906963" cy="12382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</a:t>
            </a:r>
            <a:r>
              <a:rPr lang="mr-IN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x = 5/3;</a:t>
            </a:r>
            <a:endParaRPr lang="en-US" altLang="en-US" sz="1800">
              <a:solidFill>
                <a:srgbClr val="00F900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mr-IN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1.6666666666666667</a:t>
            </a:r>
            <a:endParaRPr lang="en-US" altLang="en-US" sz="18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 </a:t>
            </a:r>
            <a:r>
              <a:rPr lang="mr-IN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x = Math.trunc(x)</a:t>
            </a:r>
            <a:endParaRPr lang="en-US" altLang="en-US" sz="1800">
              <a:solidFill>
                <a:srgbClr val="00F900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mr-IN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</a:t>
            </a:r>
            <a:endParaRPr lang="en-US" altLang="en-US" sz="300">
              <a:solidFill>
                <a:schemeClr val="tx1"/>
              </a:solidFill>
              <a:latin typeface="Courier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07F690AC-EA50-C944-851D-74897451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361950"/>
            <a:ext cx="4151312" cy="866775"/>
          </a:xfrm>
        </p:spPr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Operators</a:t>
            </a:r>
          </a:p>
        </p:txBody>
      </p:sp>
      <p:sp>
        <p:nvSpPr>
          <p:cNvPr id="60418" name="AutoShape 4">
            <a:extLst>
              <a:ext uri="{FF2B5EF4-FFF2-40B4-BE49-F238E27FC236}">
                <a16:creationId xmlns:a16="http://schemas.microsoft.com/office/drawing/2014/main" id="{1EB51AE5-C845-8147-8921-FF50BB7A7D80}"/>
              </a:ext>
            </a:extLst>
          </p:cNvPr>
          <p:cNvSpPr>
            <a:spLocks/>
          </p:cNvSpPr>
          <p:nvPr/>
        </p:nvSpPr>
        <p:spPr bwMode="auto">
          <a:xfrm>
            <a:off x="1066800" y="1228725"/>
            <a:ext cx="3352800" cy="32829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1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j + 1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2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j - 5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-3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j * 5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-9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j / 5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-4.5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Math.trunc(j)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-4</a:t>
            </a:r>
          </a:p>
        </p:txBody>
      </p:sp>
      <p:pic>
        <p:nvPicPr>
          <p:cNvPr id="60419" name="Picture 7">
            <a:extLst>
              <a:ext uri="{FF2B5EF4-FFF2-40B4-BE49-F238E27FC236}">
                <a16:creationId xmlns:a16="http://schemas.microsoft.com/office/drawing/2014/main" id="{7252DCC0-59BE-9746-80DB-9B73BC6B7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00"/>
          <a:stretch>
            <a:fillRect/>
          </a:stretch>
        </p:blipFill>
        <p:spPr bwMode="auto">
          <a:xfrm>
            <a:off x="5218113" y="393700"/>
            <a:ext cx="3544887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E25DF96D-EA3E-1841-B90C-7460B6D0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361950"/>
            <a:ext cx="7837487" cy="838200"/>
          </a:xfrm>
        </p:spPr>
        <p:txBody>
          <a:bodyPr/>
          <a:lstStyle/>
          <a:p>
            <a:pPr eaLnBrk="1"/>
            <a:r>
              <a:rPr lang="en-US" altLang="en-US" sz="4000">
                <a:solidFill>
                  <a:srgbClr val="FFCC66"/>
                </a:solidFill>
              </a:rPr>
              <a:t>More Operators</a:t>
            </a:r>
          </a:p>
        </p:txBody>
      </p:sp>
      <p:sp>
        <p:nvSpPr>
          <p:cNvPr id="62466" name="AutoShape 4">
            <a:extLst>
              <a:ext uri="{FF2B5EF4-FFF2-40B4-BE49-F238E27FC236}">
                <a16:creationId xmlns:a16="http://schemas.microsoft.com/office/drawing/2014/main" id="{2A526064-3D7A-6147-A578-792ECD7FDAB3}"/>
              </a:ext>
            </a:extLst>
          </p:cNvPr>
          <p:cNvSpPr>
            <a:spLocks/>
          </p:cNvSpPr>
          <p:nvPr/>
        </p:nvSpPr>
        <p:spPr bwMode="auto">
          <a:xfrm>
            <a:off x="5095875" y="1276350"/>
            <a:ext cx="3352800" cy="32829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10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10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+= 5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15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-= 3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12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*= 2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24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/= 4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6</a:t>
            </a:r>
          </a:p>
        </p:txBody>
      </p:sp>
      <p:sp>
        <p:nvSpPr>
          <p:cNvPr id="62467" name="AutoShape 4">
            <a:extLst>
              <a:ext uri="{FF2B5EF4-FFF2-40B4-BE49-F238E27FC236}">
                <a16:creationId xmlns:a16="http://schemas.microsoft.com/office/drawing/2014/main" id="{E0B9E542-310B-8F43-8ED7-69618FBD082E}"/>
              </a:ext>
            </a:extLst>
          </p:cNvPr>
          <p:cNvSpPr>
            <a:spLocks/>
          </p:cNvSpPr>
          <p:nvPr/>
        </p:nvSpPr>
        <p:spPr bwMode="auto">
          <a:xfrm>
            <a:off x="1214438" y="1352550"/>
            <a:ext cx="3352800" cy="32829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45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45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 = j % 7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3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k++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3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4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--k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3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7676E232-DCCB-CA40-AE37-B47E2BCF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Comparison Operators</a:t>
            </a:r>
          </a:p>
        </p:txBody>
      </p:sp>
      <p:sp>
        <p:nvSpPr>
          <p:cNvPr id="64514" name="AutoShape 4">
            <a:extLst>
              <a:ext uri="{FF2B5EF4-FFF2-40B4-BE49-F238E27FC236}">
                <a16:creationId xmlns:a16="http://schemas.microsoft.com/office/drawing/2014/main" id="{F1CC9C5A-028A-6048-A3F0-306300E7A72A}"/>
              </a:ext>
            </a:extLst>
          </p:cNvPr>
          <p:cNvSpPr>
            <a:spLocks/>
          </p:cNvSpPr>
          <p:nvPr/>
        </p:nvSpPr>
        <p:spPr bwMode="auto">
          <a:xfrm>
            <a:off x="1214438" y="1352550"/>
            <a:ext cx="3352800" cy="32829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==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!= 17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&lt; 43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&gt; 42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&lt;=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</p:txBody>
      </p:sp>
      <p:sp>
        <p:nvSpPr>
          <p:cNvPr id="64515" name="AutoShape 4">
            <a:extLst>
              <a:ext uri="{FF2B5EF4-FFF2-40B4-BE49-F238E27FC236}">
                <a16:creationId xmlns:a16="http://schemas.microsoft.com/office/drawing/2014/main" id="{B717C046-2719-EF41-9A64-60AEA46CFA5A}"/>
              </a:ext>
            </a:extLst>
          </p:cNvPr>
          <p:cNvSpPr>
            <a:spLocks/>
          </p:cNvSpPr>
          <p:nvPr/>
        </p:nvSpPr>
        <p:spPr bwMode="auto">
          <a:xfrm>
            <a:off x="4851400" y="1295400"/>
            <a:ext cx="3352800" cy="32829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== 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=== 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!== 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!== 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BCAF171F-35BA-E640-9A78-576478A3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361950"/>
            <a:ext cx="5065712" cy="1066800"/>
          </a:xfrm>
        </p:spPr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Logical Operators</a:t>
            </a:r>
          </a:p>
        </p:txBody>
      </p:sp>
      <p:pic>
        <p:nvPicPr>
          <p:cNvPr id="66562" name="Picture 1">
            <a:extLst>
              <a:ext uri="{FF2B5EF4-FFF2-40B4-BE49-F238E27FC236}">
                <a16:creationId xmlns:a16="http://schemas.microsoft.com/office/drawing/2014/main" id="{30F08F3C-F088-0646-B851-E12CEDA2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81"/>
          <a:stretch>
            <a:fillRect/>
          </a:stretch>
        </p:blipFill>
        <p:spPr bwMode="auto">
          <a:xfrm>
            <a:off x="5562600" y="889000"/>
            <a:ext cx="3124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AutoShape 4">
            <a:extLst>
              <a:ext uri="{FF2B5EF4-FFF2-40B4-BE49-F238E27FC236}">
                <a16:creationId xmlns:a16="http://schemas.microsoft.com/office/drawing/2014/main" id="{3D13237A-1B52-1941-8A9E-D9CD59103CFC}"/>
              </a:ext>
            </a:extLst>
          </p:cNvPr>
          <p:cNvSpPr>
            <a:spLocks/>
          </p:cNvSpPr>
          <p:nvPr/>
        </p:nvSpPr>
        <p:spPr bwMode="auto">
          <a:xfrm>
            <a:off x="1506538" y="1231900"/>
            <a:ext cx="3352800" cy="32829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 = 5; j = 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 &gt; 1 &amp;&amp; j &lt;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 &gt; 10 &amp;&amp; j &gt;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 &gt; 10 || j &gt;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 &gt;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! ( k &gt; 10 ) 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54D18919-5E81-D34D-A65B-EA1110A8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String Concatenation</a:t>
            </a: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F2FD611D-4093-A142-B8F5-11203074E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3" y="1457325"/>
            <a:ext cx="7445375" cy="1038225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>
                <a:solidFill>
                  <a:schemeClr val="tx1"/>
                </a:solidFill>
              </a:rPr>
              <a:t>JavaScript string concatenation is like Python except that it does </a:t>
            </a:r>
            <a:r>
              <a:rPr lang="en-US" altLang="en-US" sz="2100">
                <a:solidFill>
                  <a:srgbClr val="FFFF00"/>
                </a:solidFill>
              </a:rPr>
              <a:t>implicit</a:t>
            </a:r>
            <a:r>
              <a:rPr lang="en-US" altLang="en-US" sz="2100">
                <a:solidFill>
                  <a:schemeClr val="tx1"/>
                </a:solidFill>
              </a:rPr>
              <a:t> conversion from integer to string</a:t>
            </a:r>
          </a:p>
        </p:txBody>
      </p:sp>
      <p:sp>
        <p:nvSpPr>
          <p:cNvPr id="68611" name="AutoShape 4">
            <a:extLst>
              <a:ext uri="{FF2B5EF4-FFF2-40B4-BE49-F238E27FC236}">
                <a16:creationId xmlns:a16="http://schemas.microsoft.com/office/drawing/2014/main" id="{A28B98E8-236F-C14B-8B5A-5DD37640117A}"/>
              </a:ext>
            </a:extLst>
          </p:cNvPr>
          <p:cNvSpPr>
            <a:spLocks/>
          </p:cNvSpPr>
          <p:nvPr/>
        </p:nvSpPr>
        <p:spPr bwMode="auto">
          <a:xfrm>
            <a:off x="2133600" y="2647950"/>
            <a:ext cx="4200525" cy="12287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12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12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y = 'Hello ' + x + ' people'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"Hello 12 people"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3E8D9ACE-DAA5-304C-8A42-8721E1A1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Variable Typing</a:t>
            </a: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F31A86BD-490B-B749-BC73-AC4B0302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1030287"/>
          </a:xfrm>
        </p:spPr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</a:pPr>
            <a:r>
              <a:rPr lang="en-US" altLang="en-US" sz="2100"/>
              <a:t>JavaScript is a loosely typed language and does automatic type conversion when evaluating expressions.  It does not trace back when arithmetic is confusing.</a:t>
            </a:r>
            <a:endParaRPr lang="en-US" altLang="en-US"/>
          </a:p>
        </p:txBody>
      </p:sp>
      <p:pic>
        <p:nvPicPr>
          <p:cNvPr id="70659" name="Picture 1">
            <a:extLst>
              <a:ext uri="{FF2B5EF4-FFF2-40B4-BE49-F238E27FC236}">
                <a16:creationId xmlns:a16="http://schemas.microsoft.com/office/drawing/2014/main" id="{5FC3BCA0-2012-A04E-9D20-0E170B0FB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37"/>
          <a:stretch>
            <a:fillRect/>
          </a:stretch>
        </p:blipFill>
        <p:spPr bwMode="auto">
          <a:xfrm>
            <a:off x="6048375" y="2647950"/>
            <a:ext cx="24384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AutoShape 4">
            <a:extLst>
              <a:ext uri="{FF2B5EF4-FFF2-40B4-BE49-F238E27FC236}">
                <a16:creationId xmlns:a16="http://schemas.microsoft.com/office/drawing/2014/main" id="{F35F4B1E-CF91-C64D-BF99-029370AC890F}"/>
              </a:ext>
            </a:extLst>
          </p:cNvPr>
          <p:cNvSpPr>
            <a:spLocks/>
          </p:cNvSpPr>
          <p:nvPr/>
        </p:nvSpPr>
        <p:spPr bwMode="auto">
          <a:xfrm>
            <a:off x="1371600" y="2647950"/>
            <a:ext cx="4200525" cy="1905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"123" + 10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"12310"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("123" * 1) + 10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133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("fred" * 1) + 10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NaN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x + 1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NaN</a:t>
            </a:r>
          </a:p>
          <a:p>
            <a:pPr algn="l" eaLnBrk="1"/>
            <a:endParaRPr lang="en-US" altLang="en-US" sz="14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5CBEB9DD-A20D-C542-8A5C-33C4C54E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Variable Conversion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2F742FDE-F3BA-304D-8EBD-F89AC587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28750"/>
            <a:ext cx="4090988" cy="2743200"/>
          </a:xfrm>
        </p:spPr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</a:pPr>
            <a:r>
              <a:rPr lang="en-US" altLang="en-US" sz="2100"/>
              <a:t>If a string cannot be converted to a number, you end up with “Not a Number” or “NaN”.  It is a value, but it is sticky - all operations with NaN as a operand end up with NaN.</a:t>
            </a:r>
            <a:endParaRPr lang="en-US" altLang="en-US"/>
          </a:p>
        </p:txBody>
      </p:sp>
      <p:sp>
        <p:nvSpPr>
          <p:cNvPr id="72707" name="AutoShape 4">
            <a:extLst>
              <a:ext uri="{FF2B5EF4-FFF2-40B4-BE49-F238E27FC236}">
                <a16:creationId xmlns:a16="http://schemas.microsoft.com/office/drawing/2014/main" id="{76B9D207-AAAD-C941-9DC7-30A86743F518}"/>
              </a:ext>
            </a:extLst>
          </p:cNvPr>
          <p:cNvSpPr>
            <a:spLocks/>
          </p:cNvSpPr>
          <p:nvPr/>
        </p:nvSpPr>
        <p:spPr bwMode="auto">
          <a:xfrm>
            <a:off x="6254750" y="1200150"/>
            <a:ext cx="2584450" cy="2971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"fred" + 1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NaN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isNaN(x)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x + 1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NaN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y = 42 / 0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Infinity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isNaN(y)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isInfinty(y)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CAC846BF-8464-CA4D-98CF-A5BBBCD8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Determining Type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F0195AE4-AAFC-9A4F-B80D-DBEFA7BD3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2322512" cy="2935287"/>
          </a:xfrm>
        </p:spPr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</a:pPr>
            <a:r>
              <a:rPr lang="en-US" altLang="en-US" sz="2100"/>
              <a:t>JavaScript provides a unary </a:t>
            </a:r>
            <a:r>
              <a:rPr lang="en-US" altLang="en-US" sz="2100">
                <a:solidFill>
                  <a:srgbClr val="00FF00"/>
                </a:solidFill>
              </a:rPr>
              <a:t>typeof </a:t>
            </a:r>
            <a:r>
              <a:rPr lang="en-US" altLang="en-US" sz="2100"/>
              <a:t>operator that returns the type of a variable or constant as a string.</a:t>
            </a:r>
            <a:endParaRPr lang="en-US" altLang="en-US"/>
          </a:p>
        </p:txBody>
      </p:sp>
      <p:pic>
        <p:nvPicPr>
          <p:cNvPr id="74755" name="Picture 1">
            <a:extLst>
              <a:ext uri="{FF2B5EF4-FFF2-40B4-BE49-F238E27FC236}">
                <a16:creationId xmlns:a16="http://schemas.microsoft.com/office/drawing/2014/main" id="{79FA3BDA-64F8-F245-94B5-673710348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2"/>
          <a:stretch>
            <a:fillRect/>
          </a:stretch>
        </p:blipFill>
        <p:spPr bwMode="auto">
          <a:xfrm>
            <a:off x="6553200" y="1657350"/>
            <a:ext cx="2244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AutoShape 4">
            <a:extLst>
              <a:ext uri="{FF2B5EF4-FFF2-40B4-BE49-F238E27FC236}">
                <a16:creationId xmlns:a16="http://schemas.microsoft.com/office/drawing/2014/main" id="{F66589DC-136E-0849-8E02-E64D1DBFF878}"/>
              </a:ext>
            </a:extLst>
          </p:cNvPr>
          <p:cNvSpPr>
            <a:spLocks/>
          </p:cNvSpPr>
          <p:nvPr/>
        </p:nvSpPr>
        <p:spPr bwMode="auto">
          <a:xfrm>
            <a:off x="3657600" y="1497013"/>
            <a:ext cx="2584450" cy="2971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25</a:t>
            </a:r>
            <a:endParaRPr lang="en-US" altLang="en-US" sz="18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typeof x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"number"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y = "Why?"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"Why?"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typeof y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"string"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typeof z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"undefined"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3">
            <a:extLst>
              <a:ext uri="{FF2B5EF4-FFF2-40B4-BE49-F238E27FC236}">
                <a16:creationId xmlns:a16="http://schemas.microsoft.com/office/drawing/2014/main" id="{64AA15F1-2930-574D-8E7B-DC470D53D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620000" cy="1103313"/>
          </a:xfrm>
        </p:spPr>
        <p:txBody>
          <a:bodyPr/>
          <a:lstStyle/>
          <a:p>
            <a:r>
              <a:rPr lang="en-US" altLang="en-US" sz="4400">
                <a:solidFill>
                  <a:srgbClr val="FFCC66"/>
                </a:solidFill>
              </a:rPr>
              <a:t>Functions and Arrays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A1DF42BE-4303-1C43-93B9-8A453418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361950"/>
            <a:ext cx="7427912" cy="1066800"/>
          </a:xfrm>
        </p:spPr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Inventing JavaScript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E225BDB3-5843-2F49-9879-79E368400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2325687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Introduced in Netscape in 1995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Developed by Brandon Eich 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Named to make use of Java market buzz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Standardized today as ECMAScript</a:t>
            </a:r>
            <a:endParaRPr lang="en-US" altLang="en-US"/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7B73722D-806E-774B-B1F4-B96F0C52235D}"/>
              </a:ext>
            </a:extLst>
          </p:cNvPr>
          <p:cNvSpPr>
            <a:spLocks/>
          </p:cNvSpPr>
          <p:nvPr/>
        </p:nvSpPr>
        <p:spPr bwMode="auto">
          <a:xfrm>
            <a:off x="1133475" y="3695700"/>
            <a:ext cx="5435600" cy="6207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FFFB00"/>
                </a:solidFill>
              </a:rPr>
              <a:t>http://en.wikipedia.org/wiki/Brendan_Eich</a:t>
            </a:r>
          </a:p>
          <a:p>
            <a:pPr eaLnBrk="1"/>
            <a:r>
              <a:rPr lang="en-US" altLang="en-US" sz="2000">
                <a:solidFill>
                  <a:srgbClr val="FFFB00"/>
                </a:solidFill>
              </a:rPr>
              <a:t>https://www.youtube.com/watch?v=IPxQ9kEaF8c</a:t>
            </a:r>
          </a:p>
          <a:p>
            <a:pPr eaLnBrk="1"/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9220" name="Picture 4" descr="Profile photo of Brandon Eich">
            <a:extLst>
              <a:ext uri="{FF2B5EF4-FFF2-40B4-BE49-F238E27FC236}">
                <a16:creationId xmlns:a16="http://schemas.microsoft.com/office/drawing/2014/main" id="{4754ED13-18B1-C94E-AC6A-5E04F6A1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1449388"/>
            <a:ext cx="177800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F1DF6D26-E7C0-9642-8D70-9712C700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Functions</a:t>
            </a: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6F2FA9F1-8414-074A-91B1-187A8B5C7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2550"/>
            <a:ext cx="7837488" cy="1257300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Functions use a typical syntax and are indicated using the </a:t>
            </a:r>
            <a:r>
              <a:rPr lang="en-US" altLang="en-US" sz="2100">
                <a:solidFill>
                  <a:srgbClr val="00F900"/>
                </a:solidFill>
              </a:rPr>
              <a:t>function</a:t>
            </a:r>
            <a:r>
              <a:rPr lang="en-US" altLang="en-US" sz="2100"/>
              <a:t> keyword.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The </a:t>
            </a:r>
            <a:r>
              <a:rPr lang="en-US" altLang="en-US" sz="2100">
                <a:solidFill>
                  <a:srgbClr val="00F900"/>
                </a:solidFill>
              </a:rPr>
              <a:t>return</a:t>
            </a:r>
            <a:r>
              <a:rPr lang="en-US" altLang="en-US" sz="2100"/>
              <a:t> keyword functions as expected.</a:t>
            </a:r>
            <a:endParaRPr lang="en-US" altLang="en-US"/>
          </a:p>
        </p:txBody>
      </p:sp>
      <p:sp>
        <p:nvSpPr>
          <p:cNvPr id="77827" name="AutoShape 4">
            <a:extLst>
              <a:ext uri="{FF2B5EF4-FFF2-40B4-BE49-F238E27FC236}">
                <a16:creationId xmlns:a16="http://schemas.microsoft.com/office/drawing/2014/main" id="{270D828A-A3F7-B24B-99A4-B9F0685C08C5}"/>
              </a:ext>
            </a:extLst>
          </p:cNvPr>
          <p:cNvSpPr>
            <a:spLocks/>
          </p:cNvSpPr>
          <p:nvPr/>
        </p:nvSpPr>
        <p:spPr bwMode="auto">
          <a:xfrm>
            <a:off x="7756525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js-09.htm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77828" name="TextBox 2">
            <a:extLst>
              <a:ext uri="{FF2B5EF4-FFF2-40B4-BE49-F238E27FC236}">
                <a16:creationId xmlns:a16="http://schemas.microsoft.com/office/drawing/2014/main" id="{C1D8EA55-862B-DB41-8DE6-CBFB144A5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49550"/>
            <a:ext cx="51482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&lt;script type="text/javascript"&gt; </a:t>
            </a:r>
          </a:p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function product(a,b) {</a:t>
            </a:r>
          </a:p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   value = a + b;</a:t>
            </a:r>
          </a:p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   return value;</a:t>
            </a:r>
          </a:p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}</a:t>
            </a:r>
          </a:p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console.log("Prod = "+product(4,5));</a:t>
            </a:r>
          </a:p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&lt;/script&gt; </a:t>
            </a:r>
          </a:p>
        </p:txBody>
      </p:sp>
      <p:pic>
        <p:nvPicPr>
          <p:cNvPr id="72709" name="Picture 4" descr="Prod = 9" title="Computer output">
            <a:extLst>
              <a:ext uri="{FF2B5EF4-FFF2-40B4-BE49-F238E27FC236}">
                <a16:creationId xmlns:a16="http://schemas.microsoft.com/office/drawing/2014/main" id="{45B1FBDB-0AB4-6049-B230-DB47C25BE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5" y="3343275"/>
            <a:ext cx="3930650" cy="6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FAD39959-61C2-324F-933B-DD97403D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Scope - Global (default)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9327CD05-B7F8-0A41-9070-055E26144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2550"/>
            <a:ext cx="7656513" cy="1241425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Variables defined outside a function that are referenced inside of a function have global scope.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This is a little different than what we expect.</a:t>
            </a:r>
            <a:endParaRPr lang="en-US" altLang="en-US"/>
          </a:p>
        </p:txBody>
      </p:sp>
      <p:sp>
        <p:nvSpPr>
          <p:cNvPr id="79875" name="AutoShape 4">
            <a:extLst>
              <a:ext uri="{FF2B5EF4-FFF2-40B4-BE49-F238E27FC236}">
                <a16:creationId xmlns:a16="http://schemas.microsoft.com/office/drawing/2014/main" id="{4F6384E1-7957-7545-BA71-4D3D0CDD16EC}"/>
              </a:ext>
            </a:extLst>
          </p:cNvPr>
          <p:cNvSpPr>
            <a:spLocks/>
          </p:cNvSpPr>
          <p:nvPr/>
        </p:nvSpPr>
        <p:spPr bwMode="auto">
          <a:xfrm>
            <a:off x="7786688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js-10.htm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79876" name="TextBox 5">
            <a:extLst>
              <a:ext uri="{FF2B5EF4-FFF2-40B4-BE49-F238E27FC236}">
                <a16:creationId xmlns:a16="http://schemas.microsoft.com/office/drawing/2014/main" id="{E1000C99-807C-C744-BE0F-D63156C3C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24150"/>
            <a:ext cx="40116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&lt;script type="text/javascript"&gt;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gl = 123;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function check() {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   gl = 456;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}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check();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console.log("GL = "+gl);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&lt;/script&gt; </a:t>
            </a:r>
          </a:p>
        </p:txBody>
      </p:sp>
      <p:pic>
        <p:nvPicPr>
          <p:cNvPr id="74757" name="Picture 6" descr="GL = 456" title="Computer output">
            <a:extLst>
              <a:ext uri="{FF2B5EF4-FFF2-40B4-BE49-F238E27FC236}">
                <a16:creationId xmlns:a16="http://schemas.microsoft.com/office/drawing/2014/main" id="{1428CA2E-9F15-5846-939D-1E322A708D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316288"/>
            <a:ext cx="4659313" cy="64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8D62284E-1A67-E841-A516-0CD655F6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Making a Variable Local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376EB8D-E7D3-3F42-A234-5BBE39FE8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4950"/>
            <a:ext cx="7837488" cy="1030288"/>
          </a:xfrm>
        </p:spPr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</a:pPr>
            <a:r>
              <a:rPr lang="en-US" altLang="en-US" sz="2100"/>
              <a:t>In a function, the parameters (formal arguments) are local and any variables we mark with the </a:t>
            </a:r>
            <a:r>
              <a:rPr lang="en-US" altLang="en-US" sz="2100">
                <a:solidFill>
                  <a:srgbClr val="FF40FF"/>
                </a:solidFill>
              </a:rPr>
              <a:t>var</a:t>
            </a:r>
            <a:r>
              <a:rPr lang="en-US" altLang="en-US" sz="2100"/>
              <a:t> keyword are local too.</a:t>
            </a:r>
            <a:endParaRPr lang="en-US" altLang="en-US"/>
          </a:p>
        </p:txBody>
      </p:sp>
      <p:sp>
        <p:nvSpPr>
          <p:cNvPr id="81923" name="AutoShape 4">
            <a:extLst>
              <a:ext uri="{FF2B5EF4-FFF2-40B4-BE49-F238E27FC236}">
                <a16:creationId xmlns:a16="http://schemas.microsoft.com/office/drawing/2014/main" id="{5844746D-BEE2-2E45-B674-0ACF1592F4E9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js-11.htm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81924" name="TextBox 6">
            <a:extLst>
              <a:ext uri="{FF2B5EF4-FFF2-40B4-BE49-F238E27FC236}">
                <a16:creationId xmlns:a16="http://schemas.microsoft.com/office/drawing/2014/main" id="{7BB1B1EE-09D2-C74E-854A-CB7D5F93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2614613"/>
            <a:ext cx="4011612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&lt;script type="text/javascript"&gt;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gl = 123;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function check() {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   </a:t>
            </a:r>
            <a:r>
              <a:rPr lang="en-US" altLang="en-US" sz="1600">
                <a:solidFill>
                  <a:srgbClr val="FF00FF"/>
                </a:solidFill>
                <a:latin typeface="Courier" pitchFamily="2" charset="0"/>
              </a:rPr>
              <a:t>var </a:t>
            </a:r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gl = 456;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}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check();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console.log("GL = "+gl);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&lt;/script&gt;</a:t>
            </a:r>
          </a:p>
        </p:txBody>
      </p:sp>
      <p:pic>
        <p:nvPicPr>
          <p:cNvPr id="76805" name="Picture 1" descr="GL = 123" title="Computer Output">
            <a:extLst>
              <a:ext uri="{FF2B5EF4-FFF2-40B4-BE49-F238E27FC236}">
                <a16:creationId xmlns:a16="http://schemas.microsoft.com/office/drawing/2014/main" id="{5C793635-5C93-A448-A77F-C95337D3AD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9175" y="3028950"/>
            <a:ext cx="4189413" cy="896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C0EF3D50-5AED-844E-99D6-9D5E708E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Arrays in JavaScript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87468D23-C596-1E45-8137-3ECC92D1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8189912" cy="725487"/>
          </a:xfrm>
        </p:spPr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</a:pPr>
            <a:r>
              <a:rPr lang="en-US" altLang="en-US" sz="2100"/>
              <a:t>JavaScript supports both linear arrays and associative structures, but the associative structures are actually objects.</a:t>
            </a:r>
            <a:endParaRPr lang="en-US" altLang="en-US"/>
          </a:p>
        </p:txBody>
      </p:sp>
      <p:sp>
        <p:nvSpPr>
          <p:cNvPr id="83971" name="AutoShape 4">
            <a:extLst>
              <a:ext uri="{FF2B5EF4-FFF2-40B4-BE49-F238E27FC236}">
                <a16:creationId xmlns:a16="http://schemas.microsoft.com/office/drawing/2014/main" id="{5C2DC829-6049-D348-8075-4EDBB4395B72}"/>
              </a:ext>
            </a:extLst>
          </p:cNvPr>
          <p:cNvSpPr>
            <a:spLocks/>
          </p:cNvSpPr>
          <p:nvPr/>
        </p:nvSpPr>
        <p:spPr bwMode="auto">
          <a:xfrm>
            <a:off x="914400" y="2343150"/>
            <a:ext cx="7924800" cy="25511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 = ["x", "y", "z"]</a:t>
            </a:r>
            <a:endParaRPr lang="en-US" altLang="en-US" sz="18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["x", "y", "z"]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b = {"name":"chuck", "class":"dj4e"}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Object {"name":"chuck", "class":"dj4e"}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a[0]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"x"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b['name']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"chuck"</a:t>
            </a:r>
          </a:p>
          <a:p>
            <a:pPr algn="l" eaLnBrk="1"/>
            <a:endParaRPr lang="en-US" altLang="en-US" sz="18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C4A89EBC-A269-5147-BA77-2D36F916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Linear Arrays</a:t>
            </a:r>
          </a:p>
        </p:txBody>
      </p:sp>
      <p:sp>
        <p:nvSpPr>
          <p:cNvPr id="84994" name="AutoShape 4">
            <a:extLst>
              <a:ext uri="{FF2B5EF4-FFF2-40B4-BE49-F238E27FC236}">
                <a16:creationId xmlns:a16="http://schemas.microsoft.com/office/drawing/2014/main" id="{C3C94C63-12AB-814D-9E36-AA94FAC52100}"/>
              </a:ext>
            </a:extLst>
          </p:cNvPr>
          <p:cNvSpPr>
            <a:spLocks/>
          </p:cNvSpPr>
          <p:nvPr/>
        </p:nvSpPr>
        <p:spPr bwMode="auto">
          <a:xfrm>
            <a:off x="5257800" y="1458913"/>
            <a:ext cx="3190875" cy="2971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 = Array()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arr[0] = 'first'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"first"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arr[1] = 'second'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"second"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["first", "second"]</a:t>
            </a:r>
          </a:p>
        </p:txBody>
      </p:sp>
      <p:sp>
        <p:nvSpPr>
          <p:cNvPr id="84995" name="AutoShape 4">
            <a:extLst>
              <a:ext uri="{FF2B5EF4-FFF2-40B4-BE49-F238E27FC236}">
                <a16:creationId xmlns:a16="http://schemas.microsoft.com/office/drawing/2014/main" id="{3116296B-FAAA-984B-B278-128D3DACD0D5}"/>
              </a:ext>
            </a:extLst>
          </p:cNvPr>
          <p:cNvSpPr>
            <a:spLocks/>
          </p:cNvSpPr>
          <p:nvPr/>
        </p:nvSpPr>
        <p:spPr bwMode="auto">
          <a:xfrm>
            <a:off x="823913" y="1458913"/>
            <a:ext cx="3190875" cy="2971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 = Array()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arr.push('first')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arr.push('second')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2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["first", "second"]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43C06A64-1B2F-4049-96BA-13F07FB7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3200" dirty="0">
                <a:solidFill>
                  <a:srgbClr val="FFCC66"/>
                </a:solidFill>
              </a:rPr>
              <a:t>Array Constructor / Constants</a:t>
            </a:r>
          </a:p>
        </p:txBody>
      </p:sp>
      <p:pic>
        <p:nvPicPr>
          <p:cNvPr id="86018" name="Picture 1">
            <a:extLst>
              <a:ext uri="{FF2B5EF4-FFF2-40B4-BE49-F238E27FC236}">
                <a16:creationId xmlns:a16="http://schemas.microsoft.com/office/drawing/2014/main" id="{83835EEE-F872-D64F-ABA8-18913411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21"/>
          <a:stretch>
            <a:fillRect/>
          </a:stretch>
        </p:blipFill>
        <p:spPr bwMode="auto">
          <a:xfrm>
            <a:off x="5791200" y="1781175"/>
            <a:ext cx="32670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AutoShape 4">
            <a:extLst>
              <a:ext uri="{FF2B5EF4-FFF2-40B4-BE49-F238E27FC236}">
                <a16:creationId xmlns:a16="http://schemas.microsoft.com/office/drawing/2014/main" id="{C1CC691F-FF17-1147-9DE9-1347A14C939F}"/>
              </a:ext>
            </a:extLst>
          </p:cNvPr>
          <p:cNvSpPr>
            <a:spLocks/>
          </p:cNvSpPr>
          <p:nvPr/>
        </p:nvSpPr>
        <p:spPr bwMode="auto">
          <a:xfrm>
            <a:off x="533400" y="1428750"/>
            <a:ext cx="4967288" cy="2819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 = Array('first', 'second')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["first", "second"]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zzz </a:t>
            </a:r>
            <a:r>
              <a:rPr lang="en-US" altLang="en-US" sz="1800">
                <a:solidFill>
                  <a:srgbClr val="00FF00"/>
                </a:solidFill>
                <a:latin typeface="Courier" pitchFamily="2" charset="0"/>
                <a:sym typeface="Courier New" panose="02070309020205020404" pitchFamily="49" charset="0"/>
              </a:rPr>
              <a:t>= ["first", "second"]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["first", "second"]</a:t>
            </a:r>
            <a:endParaRPr lang="en-US" altLang="en-US" sz="1800">
              <a:solidFill>
                <a:srgbClr val="00F900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endParaRPr lang="en-US" altLang="en-US" sz="1800">
              <a:solidFill>
                <a:srgbClr val="00F900"/>
              </a:solidFill>
              <a:latin typeface="Courier" pitchFamily="2" charset="0"/>
              <a:sym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20873FBB-3B39-3047-8227-52546642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28750"/>
            <a:ext cx="7837488" cy="1149350"/>
          </a:xfrm>
        </p:spPr>
        <p:txBody>
          <a:bodyPr/>
          <a:lstStyle/>
          <a:p>
            <a:pPr eaLnBrk="1"/>
            <a:r>
              <a:rPr lang="en-US" altLang="en-US" sz="4400">
                <a:solidFill>
                  <a:srgbClr val="FFCC66"/>
                </a:solidFill>
              </a:rPr>
              <a:t>Control Structures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DC9099D6-577A-B049-849F-0D974277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Conditional - if</a:t>
            </a: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888A7849-8694-974B-9526-70A3789FB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3" y="1200150"/>
            <a:ext cx="7445375" cy="1114425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Logical operators ( ==  !=  &lt;  &gt;  &lt;=  &gt;=  &amp;&amp; ||  !  === !==) 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Curly braces</a:t>
            </a:r>
            <a:endParaRPr lang="en-US" altLang="en-US"/>
          </a:p>
        </p:txBody>
      </p:sp>
      <p:sp>
        <p:nvSpPr>
          <p:cNvPr id="89091" name="AutoShape 3">
            <a:extLst>
              <a:ext uri="{FF2B5EF4-FFF2-40B4-BE49-F238E27FC236}">
                <a16:creationId xmlns:a16="http://schemas.microsoft.com/office/drawing/2014/main" id="{920E5A88-3ED5-2540-8494-11538D6A9758}"/>
              </a:ext>
            </a:extLst>
          </p:cNvPr>
          <p:cNvSpPr>
            <a:spLocks/>
          </p:cNvSpPr>
          <p:nvPr/>
        </p:nvSpPr>
        <p:spPr bwMode="auto">
          <a:xfrm>
            <a:off x="1006475" y="2419350"/>
            <a:ext cx="5851525" cy="23431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&lt;script type="text/javascript"&gt; 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  var ans = 42;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  if (ans == 42 ) {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     console.log("Hello world!");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  } else {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     console.log("Wrong answer");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  }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&lt;/script&gt;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89092" name="AutoShape 4">
            <a:extLst>
              <a:ext uri="{FF2B5EF4-FFF2-40B4-BE49-F238E27FC236}">
                <a16:creationId xmlns:a16="http://schemas.microsoft.com/office/drawing/2014/main" id="{519058BC-2BFD-F64C-A602-E98737228EDD}"/>
              </a:ext>
            </a:extLst>
          </p:cNvPr>
          <p:cNvSpPr>
            <a:spLocks/>
          </p:cNvSpPr>
          <p:nvPr/>
        </p:nvSpPr>
        <p:spPr bwMode="auto">
          <a:xfrm>
            <a:off x="6923088" y="3257550"/>
            <a:ext cx="1933575" cy="4492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solidFill>
                  <a:srgbClr val="FF40FF"/>
                </a:solidFill>
                <a:latin typeface="Courier" pitchFamily="2" charset="0"/>
                <a:sym typeface="Courier" pitchFamily="2" charset="0"/>
              </a:rPr>
              <a:t>Hello World!</a:t>
            </a:r>
            <a:endParaRPr lang="en-US" altLang="en-US" sz="20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8ED9DA93-1587-CD4D-BFB5-681B84FC7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486150"/>
            <a:ext cx="777875" cy="9525"/>
          </a:xfrm>
          <a:prstGeom prst="line">
            <a:avLst/>
          </a:prstGeom>
          <a:noFill/>
          <a:ln w="76200" cap="flat" cmpd="sng">
            <a:solidFill>
              <a:srgbClr val="FF40FF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9094" name="AutoShape 4">
            <a:extLst>
              <a:ext uri="{FF2B5EF4-FFF2-40B4-BE49-F238E27FC236}">
                <a16:creationId xmlns:a16="http://schemas.microsoft.com/office/drawing/2014/main" id="{550D0427-B722-FC4E-A17F-D9A9A4C4CF59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js-12.htm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8F44C8F3-9A4E-1546-8511-75BD4D82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Multi-way Ifs</a:t>
            </a:r>
            <a:endParaRPr lang="en-US" altLang="en-US" sz="4300">
              <a:solidFill>
                <a:srgbClr val="FFCC66"/>
              </a:solidFill>
            </a:endParaRPr>
          </a:p>
        </p:txBody>
      </p:sp>
      <p:sp>
        <p:nvSpPr>
          <p:cNvPr id="91138" name="AutoShape 2">
            <a:extLst>
              <a:ext uri="{FF2B5EF4-FFF2-40B4-BE49-F238E27FC236}">
                <a16:creationId xmlns:a16="http://schemas.microsoft.com/office/drawing/2014/main" id="{23850C22-F3F0-1446-9C53-BDAFEF8ABD71}"/>
              </a:ext>
            </a:extLst>
          </p:cNvPr>
          <p:cNvSpPr>
            <a:spLocks/>
          </p:cNvSpPr>
          <p:nvPr/>
        </p:nvSpPr>
        <p:spPr bwMode="auto">
          <a:xfrm>
            <a:off x="2895600" y="1428750"/>
            <a:ext cx="4300538" cy="27289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var x = 7;</a:t>
            </a:r>
          </a:p>
          <a:p>
            <a:pPr algn="l" eaLnBrk="1"/>
            <a:endParaRPr lang="en-US" altLang="en-US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if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 ( x &lt; 2 ) {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    </a:t>
            </a:r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console.log(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"Small");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} </a:t>
            </a:r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else if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 ( x &lt; 10 ) {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    </a:t>
            </a:r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console.log(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"Medium");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} </a:t>
            </a:r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else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 {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    </a:t>
            </a:r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console.log(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"LARGE");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}</a:t>
            </a:r>
          </a:p>
          <a:p>
            <a:pPr algn="l" eaLnBrk="1"/>
            <a:endParaRPr lang="en-US" altLang="en-US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console.log(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"All done")</a:t>
            </a:r>
            <a:r>
              <a:rPr lang="en-US" altLang="en-US" b="1">
                <a:latin typeface="Courier New" panose="02070309020205020404" pitchFamily="49" charset="0"/>
                <a:sym typeface="Courier New" panose="02070309020205020404" pitchFamily="49" charset="0"/>
              </a:rPr>
              <a:t>;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1139" name="AutoShape 4">
            <a:extLst>
              <a:ext uri="{FF2B5EF4-FFF2-40B4-BE49-F238E27FC236}">
                <a16:creationId xmlns:a16="http://schemas.microsoft.com/office/drawing/2014/main" id="{879BFA7C-1ABD-9444-8BBF-A1985FD3D37C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js-13.htm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2EBA0C9-57C0-DD49-8336-9F6E5B87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js-14.htm</a:t>
            </a:r>
            <a:endParaRPr lang="en-US" dirty="0"/>
          </a:p>
        </p:txBody>
      </p:sp>
      <p:sp>
        <p:nvSpPr>
          <p:cNvPr id="25601" name="AutoShape 1">
            <a:extLst>
              <a:ext uri="{FF2B5EF4-FFF2-40B4-BE49-F238E27FC236}">
                <a16:creationId xmlns:a16="http://schemas.microsoft.com/office/drawing/2014/main" id="{6BC52958-E896-5E45-A2BE-5B46A04246AF}"/>
              </a:ext>
            </a:extLst>
          </p:cNvPr>
          <p:cNvSpPr>
            <a:spLocks/>
          </p:cNvSpPr>
          <p:nvPr/>
        </p:nvSpPr>
        <p:spPr bwMode="auto">
          <a:xfrm>
            <a:off x="984250" y="560388"/>
            <a:ext cx="5873750" cy="15938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28575" tIns="28575" rIns="28575" bIns="28575" anchor="ctr"/>
          <a:lstStyle/>
          <a:p>
            <a:pPr defTabSz="307181" eaLnBrk="1">
              <a:defRPr/>
            </a:pPr>
            <a:r>
              <a:rPr lang="en-US" sz="2025" dirty="0" err="1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var</a:t>
            </a:r>
            <a:r>
              <a:rPr lang="en-US" sz="2025" dirty="0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fuel</a:t>
            </a: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= 10;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while (</a:t>
            </a:r>
            <a:r>
              <a:rPr lang="en-US" sz="2025" dirty="0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fuel</a:t>
            </a: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&gt; 1) {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</a:t>
            </a:r>
            <a:r>
              <a:rPr lang="en-US" sz="2025" dirty="0" err="1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console.log</a:t>
            </a: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("Vroom");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}</a:t>
            </a:r>
          </a:p>
        </p:txBody>
      </p:sp>
      <p:sp>
        <p:nvSpPr>
          <p:cNvPr id="25602" name="AutoShape 2">
            <a:extLst>
              <a:ext uri="{FF2B5EF4-FFF2-40B4-BE49-F238E27FC236}">
                <a16:creationId xmlns:a16="http://schemas.microsoft.com/office/drawing/2014/main" id="{B62339B8-A6ED-E64E-9DA6-1B4760775910}"/>
              </a:ext>
            </a:extLst>
          </p:cNvPr>
          <p:cNvSpPr>
            <a:spLocks/>
          </p:cNvSpPr>
          <p:nvPr/>
        </p:nvSpPr>
        <p:spPr bwMode="auto">
          <a:xfrm>
            <a:off x="4648200" y="2571750"/>
            <a:ext cx="4230688" cy="19002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28575" tIns="28575" rIns="28575" bIns="28575" anchor="ctr"/>
          <a:lstStyle/>
          <a:p>
            <a:pPr defTabSz="307181" eaLnBrk="1">
              <a:defRPr/>
            </a:pPr>
            <a:r>
              <a:rPr lang="en-US" sz="2025" dirty="0" err="1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var</a:t>
            </a:r>
            <a:r>
              <a:rPr lang="en-US" sz="2025" dirty="0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fuel</a:t>
            </a: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= 10;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while</a:t>
            </a: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(</a:t>
            </a:r>
            <a:r>
              <a:rPr lang="en-US" sz="2025" dirty="0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fuel</a:t>
            </a: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&gt; 1) {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</a:t>
            </a:r>
            <a:r>
              <a:rPr lang="en-US" sz="2025" dirty="0" err="1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console.log</a:t>
            </a: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("Vroom");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</a:t>
            </a:r>
            <a:r>
              <a:rPr lang="en-US" sz="2025" dirty="0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fuel</a:t>
            </a: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= </a:t>
            </a:r>
            <a:r>
              <a:rPr lang="en-US" sz="2025" dirty="0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fuel</a:t>
            </a: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- 1;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}</a:t>
            </a:r>
          </a:p>
        </p:txBody>
      </p:sp>
      <p:sp>
        <p:nvSpPr>
          <p:cNvPr id="93187" name="AutoShape 3">
            <a:extLst>
              <a:ext uri="{FF2B5EF4-FFF2-40B4-BE49-F238E27FC236}">
                <a16:creationId xmlns:a16="http://schemas.microsoft.com/office/drawing/2014/main" id="{A5B74E32-95DE-4E47-8DE5-E031E7937318}"/>
              </a:ext>
            </a:extLst>
          </p:cNvPr>
          <p:cNvSpPr>
            <a:spLocks/>
          </p:cNvSpPr>
          <p:nvPr/>
        </p:nvSpPr>
        <p:spPr bwMode="auto">
          <a:xfrm>
            <a:off x="550863" y="2514600"/>
            <a:ext cx="3411537" cy="1943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/>
              <a:t>A </a:t>
            </a:r>
            <a:r>
              <a:rPr lang="en-US" altLang="en-US" sz="2100">
                <a:solidFill>
                  <a:srgbClr val="FFFB00"/>
                </a:solidFill>
              </a:rPr>
              <a:t>while</a:t>
            </a:r>
            <a:r>
              <a:rPr lang="en-US" altLang="en-US" sz="2100"/>
              <a:t> loop is a “zero-trip” loop with the test at the top before the first iteration starts.  We hand construct the </a:t>
            </a:r>
            <a:r>
              <a:rPr lang="en-US" altLang="en-US" sz="2100">
                <a:solidFill>
                  <a:srgbClr val="FF40FF"/>
                </a:solidFill>
              </a:rPr>
              <a:t>iteration variable </a:t>
            </a:r>
            <a:r>
              <a:rPr lang="en-US" altLang="en-US" sz="2100"/>
              <a:t>to implement a counted loop.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3188" name="AutoShape 4">
            <a:extLst>
              <a:ext uri="{FF2B5EF4-FFF2-40B4-BE49-F238E27FC236}">
                <a16:creationId xmlns:a16="http://schemas.microsoft.com/office/drawing/2014/main" id="{C042C28C-D770-1540-B863-98D1579E7E09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js-14.htm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8678149-634E-A54C-9089-BDF800CF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r>
              <a:rPr lang="zh-CN" altLang="en-US" baseline="0" dirty="0"/>
              <a:t> </a:t>
            </a:r>
            <a:r>
              <a:rPr lang="en-US" altLang="zh-CN" baseline="0" dirty="0"/>
              <a:t>of</a:t>
            </a:r>
            <a:r>
              <a:rPr lang="zh-CN" altLang="en-US" baseline="0" dirty="0"/>
              <a:t> </a:t>
            </a:r>
            <a:r>
              <a:rPr lang="en-US" altLang="zh-CN" baseline="0" dirty="0"/>
              <a:t>programming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languages</a:t>
            </a:r>
            <a:endParaRPr lang="en-US" dirty="0"/>
          </a:p>
        </p:txBody>
      </p:sp>
      <p:pic>
        <p:nvPicPr>
          <p:cNvPr id="25602" name="Picture 2" descr="Assembly">
            <a:extLst>
              <a:ext uri="{FF2B5EF4-FFF2-40B4-BE49-F238E27FC236}">
                <a16:creationId xmlns:a16="http://schemas.microsoft.com/office/drawing/2014/main" id="{555EE676-1C25-CF48-A992-A80856E323F3}"/>
              </a:ext>
            </a:extLst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936750"/>
            <a:ext cx="1509713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25603" name="Picture 3" descr="FORTRAN (55)">
            <a:extLst>
              <a:ext uri="{FF2B5EF4-FFF2-40B4-BE49-F238E27FC236}">
                <a16:creationId xmlns:a16="http://schemas.microsoft.com/office/drawing/2014/main" id="{427AA165-F4AB-C249-BB24-9C1D87BE76E6}"/>
              </a:ext>
            </a:extLst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95388" y="779463"/>
            <a:ext cx="2119312" cy="661987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01049D29-E6CA-534D-B628-3F2558E1A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346200"/>
            <a:ext cx="879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C(72)">
            <a:extLst>
              <a:ext uri="{FF2B5EF4-FFF2-40B4-BE49-F238E27FC236}">
                <a16:creationId xmlns:a16="http://schemas.microsoft.com/office/drawing/2014/main" id="{60B38071-1B3C-2D4F-BDCA-76F1D0D52E0C}"/>
              </a:ext>
            </a:extLst>
          </p:cNvPr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11413" y="1939925"/>
            <a:ext cx="1069975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sp>
        <p:nvSpPr>
          <p:cNvPr id="25606" name="Rectangle 6">
            <a:extLst>
              <a:ext uri="{FF2B5EF4-FFF2-40B4-BE49-F238E27FC236}">
                <a16:creationId xmlns:a16="http://schemas.microsoft.com/office/drawing/2014/main" id="{13C877F4-1FF6-1B45-BCD7-40FDA4FCFA78}"/>
              </a:ext>
            </a:extLst>
          </p:cNvPr>
          <p:cNvSpPr>
            <a:spLocks/>
          </p:cNvSpPr>
          <p:nvPr/>
        </p:nvSpPr>
        <p:spPr bwMode="auto">
          <a:xfrm>
            <a:off x="1590675" y="539750"/>
            <a:ext cx="1492250" cy="222250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66FF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Science Calculations</a:t>
            </a:r>
          </a:p>
        </p:txBody>
      </p:sp>
      <p:pic>
        <p:nvPicPr>
          <p:cNvPr id="11271" name="Picture 7">
            <a:extLst>
              <a:ext uri="{FF2B5EF4-FFF2-40B4-BE49-F238E27FC236}">
                <a16:creationId xmlns:a16="http://schemas.microsoft.com/office/drawing/2014/main" id="{46DCFA42-0087-A74A-9825-8CA7505F0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2225675"/>
            <a:ext cx="5064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>
            <a:extLst>
              <a:ext uri="{FF2B5EF4-FFF2-40B4-BE49-F238E27FC236}">
                <a16:creationId xmlns:a16="http://schemas.microsoft.com/office/drawing/2014/main" id="{BB05F400-900D-8546-9D68-EAA7544C4329}"/>
              </a:ext>
            </a:extLst>
          </p:cNvPr>
          <p:cNvSpPr>
            <a:spLocks/>
          </p:cNvSpPr>
          <p:nvPr/>
        </p:nvSpPr>
        <p:spPr bwMode="auto">
          <a:xfrm>
            <a:off x="2332038" y="1704975"/>
            <a:ext cx="549275" cy="220663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FFFF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System</a:t>
            </a:r>
          </a:p>
        </p:txBody>
      </p:sp>
      <p:pic>
        <p:nvPicPr>
          <p:cNvPr id="25609" name="Picture 9" descr="perl (87)">
            <a:extLst>
              <a:ext uri="{FF2B5EF4-FFF2-40B4-BE49-F238E27FC236}">
                <a16:creationId xmlns:a16="http://schemas.microsoft.com/office/drawing/2014/main" id="{83B5C19F-7ED5-0446-89CE-05EF05CA91DE}"/>
              </a:ext>
            </a:extLst>
          </p:cNvPr>
          <p:cNvPicPr>
            <a:picLocks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36850" y="3257550"/>
            <a:ext cx="1390650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25610" name="Picture 10" descr="python (91)">
            <a:extLst>
              <a:ext uri="{FF2B5EF4-FFF2-40B4-BE49-F238E27FC236}">
                <a16:creationId xmlns:a16="http://schemas.microsoft.com/office/drawing/2014/main" id="{4DFF2E27-8D5C-8D47-A6E9-6068EB56F489}"/>
              </a:ext>
            </a:extLst>
          </p:cNvPr>
          <p:cNvPicPr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370388" y="3824288"/>
            <a:ext cx="1752600" cy="661987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sp>
        <p:nvSpPr>
          <p:cNvPr id="11275" name="Rectangle 11">
            <a:extLst>
              <a:ext uri="{FF2B5EF4-FFF2-40B4-BE49-F238E27FC236}">
                <a16:creationId xmlns:a16="http://schemas.microsoft.com/office/drawing/2014/main" id="{F1ACAD3A-5FCD-794C-81DE-AD5994455F7A}"/>
              </a:ext>
            </a:extLst>
          </p:cNvPr>
          <p:cNvSpPr>
            <a:spLocks/>
          </p:cNvSpPr>
          <p:nvPr/>
        </p:nvSpPr>
        <p:spPr bwMode="auto">
          <a:xfrm>
            <a:off x="228600" y="4619625"/>
            <a:ext cx="5638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00"/>
                </a:solidFill>
              </a:rPr>
              <a:t>http://</a:t>
            </a:r>
            <a:r>
              <a:rPr lang="en-US" altLang="en-US" dirty="0" err="1">
                <a:solidFill>
                  <a:srgbClr val="FFFF00"/>
                </a:solidFill>
              </a:rPr>
              <a:t>en.wikipedia.org</a:t>
            </a:r>
            <a:r>
              <a:rPr lang="en-US" altLang="en-US" dirty="0">
                <a:solidFill>
                  <a:srgbClr val="FFFF00"/>
                </a:solidFill>
              </a:rPr>
              <a:t>/wiki/</a:t>
            </a:r>
            <a:r>
              <a:rPr lang="en-US" altLang="en-US" dirty="0" err="1">
                <a:solidFill>
                  <a:srgbClr val="FFFF00"/>
                </a:solidFill>
              </a:rPr>
              <a:t>History_of_programming_languages</a:t>
            </a:r>
            <a:endParaRPr lang="en-US" altLang="en-US" dirty="0">
              <a:solidFill>
                <a:srgbClr val="FFFF00"/>
              </a:solidFill>
            </a:endParaRPr>
          </a:p>
        </p:txBody>
      </p:sp>
      <p:pic>
        <p:nvPicPr>
          <p:cNvPr id="25612" name="Picture 12" descr="C++ (80)">
            <a:extLst>
              <a:ext uri="{FF2B5EF4-FFF2-40B4-BE49-F238E27FC236}">
                <a16:creationId xmlns:a16="http://schemas.microsoft.com/office/drawing/2014/main" id="{7EC3E195-39F7-314D-8376-CA40EE07BF9E}"/>
              </a:ext>
            </a:extLst>
          </p:cNvPr>
          <p:cNvPicPr>
            <a:picLocks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810000" y="1939925"/>
            <a:ext cx="1306513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11277" name="Picture 13">
            <a:extLst>
              <a:ext uri="{FF2B5EF4-FFF2-40B4-BE49-F238E27FC236}">
                <a16:creationId xmlns:a16="http://schemas.microsoft.com/office/drawing/2014/main" id="{88CDB490-4919-5B48-8A8E-1F0B82FD1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2260600"/>
            <a:ext cx="6096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4" name="Picture 14" descr="Java (95)">
            <a:extLst>
              <a:ext uri="{FF2B5EF4-FFF2-40B4-BE49-F238E27FC236}">
                <a16:creationId xmlns:a16="http://schemas.microsoft.com/office/drawing/2014/main" id="{05C3540E-0C9D-C849-A39D-0A102F61554E}"/>
              </a:ext>
            </a:extLst>
          </p:cNvPr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300663" y="1177925"/>
            <a:ext cx="1497012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25615" name="Picture 15" descr="ObjectiveC (83)">
            <a:extLst>
              <a:ext uri="{FF2B5EF4-FFF2-40B4-BE49-F238E27FC236}">
                <a16:creationId xmlns:a16="http://schemas.microsoft.com/office/drawing/2014/main" id="{D4D99585-BBD4-A34F-829F-4AEFD2F6BBF0}"/>
              </a:ext>
            </a:extLst>
          </p:cNvPr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149725" y="285750"/>
            <a:ext cx="2173288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25616" name="Picture 16" descr="php (95)">
            <a:extLst>
              <a:ext uri="{FF2B5EF4-FFF2-40B4-BE49-F238E27FC236}">
                <a16:creationId xmlns:a16="http://schemas.microsoft.com/office/drawing/2014/main" id="{2112D37C-0E1F-AB4D-A778-0794BBA0C437}"/>
              </a:ext>
            </a:extLst>
          </p:cNvPr>
          <p:cNvPicPr>
            <a:picLocks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284913" y="3362325"/>
            <a:ext cx="1339850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25617" name="Picture 17" descr="C# (01)">
            <a:extLst>
              <a:ext uri="{FF2B5EF4-FFF2-40B4-BE49-F238E27FC236}">
                <a16:creationId xmlns:a16="http://schemas.microsoft.com/office/drawing/2014/main" id="{A1C8AAC3-594C-9D48-9C7B-C1267F65EB3D}"/>
              </a:ext>
            </a:extLst>
          </p:cNvPr>
          <p:cNvPicPr>
            <a:picLocks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292975" y="1639888"/>
            <a:ext cx="1193800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sp>
        <p:nvSpPr>
          <p:cNvPr id="25618" name="Rectangle 18">
            <a:extLst>
              <a:ext uri="{FF2B5EF4-FFF2-40B4-BE49-F238E27FC236}">
                <a16:creationId xmlns:a16="http://schemas.microsoft.com/office/drawing/2014/main" id="{D4D2FD72-0845-E44B-B333-E3B5A9682821}"/>
              </a:ext>
            </a:extLst>
          </p:cNvPr>
          <p:cNvSpPr>
            <a:spLocks/>
          </p:cNvSpPr>
          <p:nvPr/>
        </p:nvSpPr>
        <p:spPr bwMode="auto">
          <a:xfrm>
            <a:off x="4084638" y="1271588"/>
            <a:ext cx="550862" cy="222250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FFFF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System</a:t>
            </a:r>
          </a:p>
        </p:txBody>
      </p:sp>
      <p:sp>
        <p:nvSpPr>
          <p:cNvPr id="25619" name="Rectangle 19">
            <a:extLst>
              <a:ext uri="{FF2B5EF4-FFF2-40B4-BE49-F238E27FC236}">
                <a16:creationId xmlns:a16="http://schemas.microsoft.com/office/drawing/2014/main" id="{70990AFA-67EE-9C4B-9168-FC63511A49A1}"/>
              </a:ext>
            </a:extLst>
          </p:cNvPr>
          <p:cNvSpPr>
            <a:spLocks/>
          </p:cNvSpPr>
          <p:nvPr/>
        </p:nvSpPr>
        <p:spPr bwMode="auto">
          <a:xfrm>
            <a:off x="7673975" y="4113213"/>
            <a:ext cx="860425" cy="444500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FF66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Scripting/</a:t>
            </a:r>
          </a:p>
          <a:p>
            <a:pPr algn="ctr" eaLnBrk="1" hangingPunct="1">
              <a:defRPr/>
            </a:pPr>
            <a:r>
              <a:rPr lang="en-US" sz="1575" dirty="0">
                <a:solidFill>
                  <a:srgbClr val="FF66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Interpreted</a:t>
            </a:r>
          </a:p>
        </p:txBody>
      </p:sp>
      <p:pic>
        <p:nvPicPr>
          <p:cNvPr id="11284" name="Picture 20">
            <a:extLst>
              <a:ext uri="{FF2B5EF4-FFF2-40B4-BE49-F238E27FC236}">
                <a16:creationId xmlns:a16="http://schemas.microsoft.com/office/drawing/2014/main" id="{6D5902C2-BE82-114D-ABBD-F6B30A440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731838"/>
            <a:ext cx="1371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5" name="Picture 21">
            <a:extLst>
              <a:ext uri="{FF2B5EF4-FFF2-40B4-BE49-F238E27FC236}">
                <a16:creationId xmlns:a16="http://schemas.microsoft.com/office/drawing/2014/main" id="{91B4AD2D-8450-9048-8886-F4E1A85D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949325"/>
            <a:ext cx="66675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6" name="Picture 22">
            <a:extLst>
              <a:ext uri="{FF2B5EF4-FFF2-40B4-BE49-F238E27FC236}">
                <a16:creationId xmlns:a16="http://schemas.microsoft.com/office/drawing/2014/main" id="{4ABE8433-A97C-FE47-8666-1F8C74F2F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2184400"/>
            <a:ext cx="241935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7" name="Picture 23">
            <a:extLst>
              <a:ext uri="{FF2B5EF4-FFF2-40B4-BE49-F238E27FC236}">
                <a16:creationId xmlns:a16="http://schemas.microsoft.com/office/drawing/2014/main" id="{3658F052-E627-C447-861C-A473F3DD6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477963"/>
            <a:ext cx="827087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8" name="Picture 24">
            <a:extLst>
              <a:ext uri="{FF2B5EF4-FFF2-40B4-BE49-F238E27FC236}">
                <a16:creationId xmlns:a16="http://schemas.microsoft.com/office/drawing/2014/main" id="{DBFA06EE-C411-FD4A-95B2-2534124B5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458913"/>
            <a:ext cx="237013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9" name="Picture 25">
            <a:extLst>
              <a:ext uri="{FF2B5EF4-FFF2-40B4-BE49-F238E27FC236}">
                <a16:creationId xmlns:a16="http://schemas.microsoft.com/office/drawing/2014/main" id="{3D9F5A65-90A6-B249-A4CB-95EB8C1D8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25" y="1489075"/>
            <a:ext cx="7620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0" name="Picture 26">
            <a:extLst>
              <a:ext uri="{FF2B5EF4-FFF2-40B4-BE49-F238E27FC236}">
                <a16:creationId xmlns:a16="http://schemas.microsoft.com/office/drawing/2014/main" id="{BDD33D85-88C4-ED42-A6B0-894D37B02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75" y="2522538"/>
            <a:ext cx="1127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1" name="Picture 27">
            <a:extLst>
              <a:ext uri="{FF2B5EF4-FFF2-40B4-BE49-F238E27FC236}">
                <a16:creationId xmlns:a16="http://schemas.microsoft.com/office/drawing/2014/main" id="{E56ADAAE-3780-444A-A2A4-CAA086CD8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513013"/>
            <a:ext cx="3057525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2" name="Picture 28">
            <a:extLst>
              <a:ext uri="{FF2B5EF4-FFF2-40B4-BE49-F238E27FC236}">
                <a16:creationId xmlns:a16="http://schemas.microsoft.com/office/drawing/2014/main" id="{5626D8CD-C8FB-6E41-B324-3CE66154A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2513013"/>
            <a:ext cx="1938338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3" name="Picture 29">
            <a:extLst>
              <a:ext uri="{FF2B5EF4-FFF2-40B4-BE49-F238E27FC236}">
                <a16:creationId xmlns:a16="http://schemas.microsoft.com/office/drawing/2014/main" id="{38B950BC-E471-044F-A5BB-9C4C382BB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3565525"/>
            <a:ext cx="2381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0" name="Picture 30" descr="JavaScript (95)">
            <a:extLst>
              <a:ext uri="{FF2B5EF4-FFF2-40B4-BE49-F238E27FC236}">
                <a16:creationId xmlns:a16="http://schemas.microsoft.com/office/drawing/2014/main" id="{82BC5425-A2CE-1A4F-8221-5018A878F1D3}"/>
              </a:ext>
            </a:extLst>
          </p:cNvPr>
          <p:cNvPicPr>
            <a:picLocks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5513388" y="2479675"/>
            <a:ext cx="2263775" cy="658368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11295" name="Picture 31">
            <a:extLst>
              <a:ext uri="{FF2B5EF4-FFF2-40B4-BE49-F238E27FC236}">
                <a16:creationId xmlns:a16="http://schemas.microsoft.com/office/drawing/2014/main" id="{6D69EDED-0E61-2F4C-A1FE-7B41D71B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2501900"/>
            <a:ext cx="2270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32" name="Rectangle 32">
            <a:extLst>
              <a:ext uri="{FF2B5EF4-FFF2-40B4-BE49-F238E27FC236}">
                <a16:creationId xmlns:a16="http://schemas.microsoft.com/office/drawing/2014/main" id="{13B5179F-3525-134F-A3CB-79F6AA7BA208}"/>
              </a:ext>
            </a:extLst>
          </p:cNvPr>
          <p:cNvSpPr>
            <a:spLocks/>
          </p:cNvSpPr>
          <p:nvPr/>
        </p:nvSpPr>
        <p:spPr bwMode="auto">
          <a:xfrm>
            <a:off x="1006475" y="3141663"/>
            <a:ext cx="1365250" cy="642937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575">
                <a:solidFill>
                  <a:srgbClr val="FF8000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C uses curly braces { } for code blocks.</a:t>
            </a:r>
          </a:p>
        </p:txBody>
      </p:sp>
      <p:pic>
        <p:nvPicPr>
          <p:cNvPr id="11297" name="Picture 33">
            <a:extLst>
              <a:ext uri="{FF2B5EF4-FFF2-40B4-BE49-F238E27FC236}">
                <a16:creationId xmlns:a16="http://schemas.microsoft.com/office/drawing/2014/main" id="{F00D802A-44E7-A447-9E0C-47C5CF29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3852863"/>
            <a:ext cx="1028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19">
            <a:extLst>
              <a:ext uri="{FF2B5EF4-FFF2-40B4-BE49-F238E27FC236}">
                <a16:creationId xmlns:a16="http://schemas.microsoft.com/office/drawing/2014/main" id="{AD5AE5DA-F0CC-3144-969C-584CC4958FDE}"/>
              </a:ext>
            </a:extLst>
          </p:cNvPr>
          <p:cNvSpPr>
            <a:spLocks/>
          </p:cNvSpPr>
          <p:nvPr/>
        </p:nvSpPr>
        <p:spPr bwMode="auto">
          <a:xfrm>
            <a:off x="2673350" y="2847975"/>
            <a:ext cx="944563" cy="306388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807B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bash (79)</a:t>
            </a:r>
          </a:p>
        </p:txBody>
      </p:sp>
      <p:pic>
        <p:nvPicPr>
          <p:cNvPr id="11299" name="Picture 26">
            <a:extLst>
              <a:ext uri="{FF2B5EF4-FFF2-40B4-BE49-F238E27FC236}">
                <a16:creationId xmlns:a16="http://schemas.microsoft.com/office/drawing/2014/main" id="{DC19D8B6-3CDE-B845-8B26-E9E4813CE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082925"/>
            <a:ext cx="300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1994E8C1-5AB6-B642-92C6-DDE417AA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Definite Loops (for)</a:t>
            </a:r>
          </a:p>
        </p:txBody>
      </p:sp>
      <p:sp>
        <p:nvSpPr>
          <p:cNvPr id="95234" name="AutoShape 2">
            <a:extLst>
              <a:ext uri="{FF2B5EF4-FFF2-40B4-BE49-F238E27FC236}">
                <a16:creationId xmlns:a16="http://schemas.microsoft.com/office/drawing/2014/main" id="{515BC929-34BF-6D40-984E-3635A3D8A491}"/>
              </a:ext>
            </a:extLst>
          </p:cNvPr>
          <p:cNvSpPr>
            <a:spLocks/>
          </p:cNvSpPr>
          <p:nvPr/>
        </p:nvSpPr>
        <p:spPr bwMode="auto">
          <a:xfrm>
            <a:off x="762000" y="1657350"/>
            <a:ext cx="5895975" cy="19573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balls = {"golf": "Golf balls",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    "tennis": "Tennis balls", 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    "ping": "Ping Pong balls"};</a:t>
            </a:r>
          </a:p>
          <a:p>
            <a:pPr algn="l" eaLnBrk="1"/>
            <a:endParaRPr lang="en-US" altLang="en-US" sz="1800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for (ball in balls) {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   console.log(ball+' = '+balls[ball]);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}</a:t>
            </a:r>
            <a:endParaRPr lang="en-US" altLang="en-US" sz="2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95235" name="AutoShape 4">
            <a:extLst>
              <a:ext uri="{FF2B5EF4-FFF2-40B4-BE49-F238E27FC236}">
                <a16:creationId xmlns:a16="http://schemas.microsoft.com/office/drawing/2014/main" id="{02DAE4DF-74EC-EC42-8FA4-3D5B7D90EDAF}"/>
              </a:ext>
            </a:extLst>
          </p:cNvPr>
          <p:cNvSpPr>
            <a:spLocks/>
          </p:cNvSpPr>
          <p:nvPr/>
        </p:nvSpPr>
        <p:spPr bwMode="auto">
          <a:xfrm>
            <a:off x="266700" y="4410075"/>
            <a:ext cx="156210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00FFFF"/>
                </a:solidFill>
              </a:rPr>
              <a:t>js-12.htm</a:t>
            </a:r>
            <a:endParaRPr lang="en-US" altLang="en-US" sz="300">
              <a:solidFill>
                <a:srgbClr val="00FFFF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5236" name="AutoShape 4">
            <a:extLst>
              <a:ext uri="{FF2B5EF4-FFF2-40B4-BE49-F238E27FC236}">
                <a16:creationId xmlns:a16="http://schemas.microsoft.com/office/drawing/2014/main" id="{3BC25F0C-AFFF-7F42-B443-2DF3DEB0CC83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js-15.htm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C5EF705-EE85-4A4B-8EB9-B9360FDB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js-16.htm</a:t>
            </a:r>
            <a:endParaRPr lang="en-US" dirty="0"/>
          </a:p>
        </p:txBody>
      </p:sp>
      <p:sp>
        <p:nvSpPr>
          <p:cNvPr id="96257" name="AutoShape 2">
            <a:extLst>
              <a:ext uri="{FF2B5EF4-FFF2-40B4-BE49-F238E27FC236}">
                <a16:creationId xmlns:a16="http://schemas.microsoft.com/office/drawing/2014/main" id="{4487B7D4-489C-4045-9DB0-530CBE9566D0}"/>
              </a:ext>
            </a:extLst>
          </p:cNvPr>
          <p:cNvSpPr>
            <a:spLocks/>
          </p:cNvSpPr>
          <p:nvPr/>
        </p:nvSpPr>
        <p:spPr bwMode="auto">
          <a:xfrm>
            <a:off x="6172200" y="2630488"/>
            <a:ext cx="2533650" cy="190023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1 times 6 is 6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2 times 6 is 12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3 times 6 is 18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4 times 6 is 24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5 times 6 is 30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6 times 6 is 36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6258" name="AutoShape 3">
            <a:extLst>
              <a:ext uri="{FF2B5EF4-FFF2-40B4-BE49-F238E27FC236}">
                <a16:creationId xmlns:a16="http://schemas.microsoft.com/office/drawing/2014/main" id="{4ABE17A0-3A34-754B-A59C-97FD88715DF4}"/>
              </a:ext>
            </a:extLst>
          </p:cNvPr>
          <p:cNvSpPr>
            <a:spLocks/>
          </p:cNvSpPr>
          <p:nvPr/>
        </p:nvSpPr>
        <p:spPr bwMode="auto">
          <a:xfrm>
            <a:off x="990600" y="3579813"/>
            <a:ext cx="3343275" cy="685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/>
              <a:t>A </a:t>
            </a:r>
            <a:r>
              <a:rPr lang="en-US" altLang="en-US" sz="2100">
                <a:solidFill>
                  <a:srgbClr val="FFFB00"/>
                </a:solidFill>
              </a:rPr>
              <a:t>for </a:t>
            </a:r>
            <a:r>
              <a:rPr lang="en-US" altLang="en-US" sz="2100"/>
              <a:t>loop is the simplest way to construct a </a:t>
            </a:r>
            <a:r>
              <a:rPr lang="en-US" altLang="en-US" sz="2100" i="1"/>
              <a:t>counted</a:t>
            </a:r>
            <a:r>
              <a:rPr lang="en-US" altLang="en-US" sz="2100"/>
              <a:t> loop.  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6259" name="AutoShape 4">
            <a:extLst>
              <a:ext uri="{FF2B5EF4-FFF2-40B4-BE49-F238E27FC236}">
                <a16:creationId xmlns:a16="http://schemas.microsoft.com/office/drawing/2014/main" id="{7FB39876-3DCB-064D-A5EA-47AEEE6B5E99}"/>
              </a:ext>
            </a:extLst>
          </p:cNvPr>
          <p:cNvSpPr>
            <a:spLocks/>
          </p:cNvSpPr>
          <p:nvPr/>
        </p:nvSpPr>
        <p:spPr bwMode="auto">
          <a:xfrm>
            <a:off x="298450" y="922338"/>
            <a:ext cx="2058988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FF40FF"/>
                </a:solidFill>
              </a:rPr>
              <a:t>Before loop starts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6260" name="AutoShape 5">
            <a:extLst>
              <a:ext uri="{FF2B5EF4-FFF2-40B4-BE49-F238E27FC236}">
                <a16:creationId xmlns:a16="http://schemas.microsoft.com/office/drawing/2014/main" id="{FA253939-6009-1045-B65B-672FCB3E310A}"/>
              </a:ext>
            </a:extLst>
          </p:cNvPr>
          <p:cNvSpPr>
            <a:spLocks/>
          </p:cNvSpPr>
          <p:nvPr/>
        </p:nvSpPr>
        <p:spPr bwMode="auto">
          <a:xfrm>
            <a:off x="2132013" y="477838"/>
            <a:ext cx="3665537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FF9300"/>
                </a:solidFill>
              </a:rPr>
              <a:t>Loop runs while TRUE (top-test)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6261" name="AutoShape 6">
            <a:extLst>
              <a:ext uri="{FF2B5EF4-FFF2-40B4-BE49-F238E27FC236}">
                <a16:creationId xmlns:a16="http://schemas.microsoft.com/office/drawing/2014/main" id="{135F7D2F-AC51-E54B-AC9E-F3EFBCE066FB}"/>
              </a:ext>
            </a:extLst>
          </p:cNvPr>
          <p:cNvSpPr>
            <a:spLocks/>
          </p:cNvSpPr>
          <p:nvPr/>
        </p:nvSpPr>
        <p:spPr bwMode="auto">
          <a:xfrm>
            <a:off x="5572125" y="792163"/>
            <a:ext cx="2735263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00FDFF"/>
                </a:solidFill>
              </a:rPr>
              <a:t>Run after each iteration.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1ACEEA2E-97D1-E44F-AEA8-8B05D1448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25575" y="1290638"/>
            <a:ext cx="311150" cy="357187"/>
          </a:xfrm>
          <a:prstGeom prst="line">
            <a:avLst/>
          </a:prstGeom>
          <a:noFill/>
          <a:ln w="88900" cap="flat" cmpd="sng">
            <a:solidFill>
              <a:srgbClr val="FF40FF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36A2F6C3-B3FB-4941-B16B-FE71FB16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2363" y="922338"/>
            <a:ext cx="147637" cy="727075"/>
          </a:xfrm>
          <a:prstGeom prst="line">
            <a:avLst/>
          </a:prstGeom>
          <a:noFill/>
          <a:ln w="88900" cap="flat" cmpd="sng">
            <a:solidFill>
              <a:srgbClr val="FF93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85E6883E-4C9D-654F-9906-295DB9F41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8938" y="1158875"/>
            <a:ext cx="1179512" cy="455613"/>
          </a:xfrm>
          <a:prstGeom prst="line">
            <a:avLst/>
          </a:prstGeom>
          <a:noFill/>
          <a:ln w="88900" cap="flat" cmpd="sng">
            <a:solidFill>
              <a:srgbClr val="00FDFF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96265" name="AutoShape 1">
            <a:extLst>
              <a:ext uri="{FF2B5EF4-FFF2-40B4-BE49-F238E27FC236}">
                <a16:creationId xmlns:a16="http://schemas.microsoft.com/office/drawing/2014/main" id="{3A6C162F-13F1-064D-81F2-68A0DDDC4C76}"/>
              </a:ext>
            </a:extLst>
          </p:cNvPr>
          <p:cNvSpPr>
            <a:spLocks/>
          </p:cNvSpPr>
          <p:nvPr/>
        </p:nvSpPr>
        <p:spPr bwMode="auto">
          <a:xfrm>
            <a:off x="762000" y="1495425"/>
            <a:ext cx="8158163" cy="1285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for(</a:t>
            </a:r>
            <a:r>
              <a:rPr lang="en-US" altLang="en-US" sz="2000">
                <a:solidFill>
                  <a:srgbClr val="FF40FF"/>
                </a:solidFill>
                <a:latin typeface="Courier" pitchFamily="2" charset="0"/>
                <a:sym typeface="Courier" pitchFamily="2" charset="0"/>
              </a:rPr>
              <a:t>var count=1</a:t>
            </a:r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; </a:t>
            </a:r>
            <a:r>
              <a:rPr lang="en-US" altLang="en-US" sz="2000">
                <a:solidFill>
                  <a:srgbClr val="FF9300"/>
                </a:solidFill>
                <a:latin typeface="Courier" pitchFamily="2" charset="0"/>
                <a:sym typeface="Courier" pitchFamily="2" charset="0"/>
              </a:rPr>
              <a:t>count&lt;=6</a:t>
            </a:r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; </a:t>
            </a:r>
            <a:r>
              <a:rPr lang="en-US" altLang="en-US" sz="2000">
                <a:solidFill>
                  <a:srgbClr val="00FDFF"/>
                </a:solidFill>
                <a:latin typeface="Courier" pitchFamily="2" charset="0"/>
                <a:sym typeface="Courier" pitchFamily="2" charset="0"/>
              </a:rPr>
              <a:t>count++</a:t>
            </a:r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) {</a:t>
            </a:r>
          </a:p>
          <a:p>
            <a:pPr algn="l" eaLnBrk="1"/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console.log(count, 'times 6 is', count * 6);</a:t>
            </a:r>
          </a:p>
          <a:p>
            <a:pPr algn="l" eaLnBrk="1"/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} 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6266" name="AutoShape 4">
            <a:extLst>
              <a:ext uri="{FF2B5EF4-FFF2-40B4-BE49-F238E27FC236}">
                <a16:creationId xmlns:a16="http://schemas.microsoft.com/office/drawing/2014/main" id="{9455C66F-10AD-BB4D-8978-6930B89772A4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js-16.htm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AutoShape 1">
            <a:extLst>
              <a:ext uri="{FF2B5EF4-FFF2-40B4-BE49-F238E27FC236}">
                <a16:creationId xmlns:a16="http://schemas.microsoft.com/office/drawing/2014/main" id="{2B64E850-B302-5B43-AB2A-F27564BD877B}"/>
              </a:ext>
            </a:extLst>
          </p:cNvPr>
          <p:cNvSpPr>
            <a:spLocks/>
          </p:cNvSpPr>
          <p:nvPr/>
        </p:nvSpPr>
        <p:spPr bwMode="auto">
          <a:xfrm>
            <a:off x="676275" y="3036888"/>
            <a:ext cx="8158163" cy="15922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for(var count=1; count&lt;=600; count++ ) {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  if ( count == 5 ) </a:t>
            </a:r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break</a:t>
            </a:r>
            <a:r>
              <a:rPr lang="en-US" altLang="en-US" sz="2000">
                <a:latin typeface="Courier" pitchFamily="2" charset="0"/>
                <a:sym typeface="Courier" pitchFamily="2" charset="0"/>
              </a:rPr>
              <a:t>;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  console.log('Count:', count);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} 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console.log("Done");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1E68662A-568E-B14E-8B71-A12B9D86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Breaking Out of a Loop</a:t>
            </a:r>
            <a:endParaRPr lang="en-US" altLang="en-US" sz="4300">
              <a:solidFill>
                <a:srgbClr val="FFCC66"/>
              </a:solidFill>
            </a:endParaRP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A62D250E-A843-3448-A69C-2430260C3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13" y="1257300"/>
            <a:ext cx="7915275" cy="1077913"/>
          </a:xfrm>
        </p:spPr>
        <p:txBody>
          <a:bodyPr/>
          <a:lstStyle/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rgbClr val="FFFB00"/>
                </a:solidFill>
              </a:rPr>
              <a:t>break</a:t>
            </a:r>
            <a:r>
              <a:rPr lang="en-US" altLang="en-US" sz="2000"/>
              <a:t> statement ends the current loop and jumps to the statement immediately following the loop.</a:t>
            </a:r>
          </a:p>
        </p:txBody>
      </p:sp>
      <p:sp>
        <p:nvSpPr>
          <p:cNvPr id="33796" name="Line 4">
            <a:extLst>
              <a:ext uri="{FF2B5EF4-FFF2-40B4-BE49-F238E27FC236}">
                <a16:creationId xmlns:a16="http://schemas.microsoft.com/office/drawing/2014/main" id="{1C432263-AE1C-3444-B041-776EF662C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943350"/>
            <a:ext cx="2590800" cy="530225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30A03D3C-EA5F-9C45-8AC0-3B5F126DB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578225"/>
            <a:ext cx="1752600" cy="288925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98310" name="AutoShape 6">
            <a:extLst>
              <a:ext uri="{FF2B5EF4-FFF2-40B4-BE49-F238E27FC236}">
                <a16:creationId xmlns:a16="http://schemas.microsoft.com/office/drawing/2014/main" id="{72B5133C-BA77-254C-8EA3-1B6405E62939}"/>
              </a:ext>
            </a:extLst>
          </p:cNvPr>
          <p:cNvSpPr>
            <a:spLocks/>
          </p:cNvSpPr>
          <p:nvPr/>
        </p:nvSpPr>
        <p:spPr bwMode="auto">
          <a:xfrm>
            <a:off x="7381875" y="3111500"/>
            <a:ext cx="1452563" cy="15938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1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2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3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4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Done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8311" name="AutoShape 4">
            <a:extLst>
              <a:ext uri="{FF2B5EF4-FFF2-40B4-BE49-F238E27FC236}">
                <a16:creationId xmlns:a16="http://schemas.microsoft.com/office/drawing/2014/main" id="{24CC7433-F4AC-7F4F-A40C-FE8079A371C6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js-17.htm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51B0EE5F-0927-3242-AD0D-49D7D817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438150"/>
            <a:ext cx="7445375" cy="819150"/>
          </a:xfrm>
        </p:spPr>
        <p:txBody>
          <a:bodyPr/>
          <a:lstStyle/>
          <a:p>
            <a:pPr eaLnBrk="1"/>
            <a:r>
              <a:rPr lang="en-US" altLang="en-US" sz="2800" dirty="0">
                <a:solidFill>
                  <a:srgbClr val="FFCC66"/>
                </a:solidFill>
              </a:rPr>
              <a:t>Finishing an Iteration with </a:t>
            </a:r>
            <a:r>
              <a:rPr lang="en-US" altLang="en-US" sz="2800" dirty="0">
                <a:solidFill>
                  <a:srgbClr val="FFFB00"/>
                </a:solidFill>
              </a:rPr>
              <a:t>continue</a:t>
            </a:r>
            <a:endParaRPr lang="en-US" altLang="en-US" sz="2800" dirty="0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FFA7C12F-8396-F84E-993D-7B06D3657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13" y="1341438"/>
            <a:ext cx="7915275" cy="952500"/>
          </a:xfrm>
        </p:spPr>
        <p:txBody>
          <a:bodyPr/>
          <a:lstStyle/>
          <a:p>
            <a:pPr marL="120650" indent="0" algn="l" eaLnBrk="1">
              <a:spcBef>
                <a:spcPts val="1975"/>
              </a:spcBef>
              <a:buSzPct val="171000"/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rgbClr val="FFFB00"/>
                </a:solidFill>
              </a:rPr>
              <a:t>continue</a:t>
            </a:r>
            <a:r>
              <a:rPr lang="en-US" altLang="en-US" sz="2000"/>
              <a:t> statement ends the current iteration and jumps to the top of the loop, and starts the next iteration.</a:t>
            </a:r>
            <a:endParaRPr lang="en-US" altLang="en-US"/>
          </a:p>
        </p:txBody>
      </p:sp>
      <p:sp>
        <p:nvSpPr>
          <p:cNvPr id="100355" name="AutoShape 3">
            <a:extLst>
              <a:ext uri="{FF2B5EF4-FFF2-40B4-BE49-F238E27FC236}">
                <a16:creationId xmlns:a16="http://schemas.microsoft.com/office/drawing/2014/main" id="{D847B887-5B4C-234A-89EC-B80FCB7F6D76}"/>
              </a:ext>
            </a:extLst>
          </p:cNvPr>
          <p:cNvSpPr>
            <a:spLocks/>
          </p:cNvSpPr>
          <p:nvPr/>
        </p:nvSpPr>
        <p:spPr bwMode="auto">
          <a:xfrm>
            <a:off x="676275" y="2647950"/>
            <a:ext cx="8158163" cy="18176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for(var count=1; count&lt;=10; count++ ) {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  if ( (count % 2) == 0 ) </a:t>
            </a:r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continue</a:t>
            </a:r>
            <a:r>
              <a:rPr lang="en-US" altLang="en-US" sz="2000">
                <a:latin typeface="Courier" pitchFamily="2" charset="0"/>
                <a:sym typeface="Courier" pitchFamily="2" charset="0"/>
              </a:rPr>
              <a:t>;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  console.log('Count:', count);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} 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console.log("Done");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2C3D95FD-14FC-1F49-B1B2-AF4A43605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2500" y="3270250"/>
            <a:ext cx="368300" cy="20638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515E3C3B-2896-EC48-BA05-8F046416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5900738" y="3052763"/>
            <a:ext cx="571500" cy="217487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00358" name="AutoShape 6">
            <a:extLst>
              <a:ext uri="{FF2B5EF4-FFF2-40B4-BE49-F238E27FC236}">
                <a16:creationId xmlns:a16="http://schemas.microsoft.com/office/drawing/2014/main" id="{8EE7AD0B-FD80-9348-819A-37D550C11D1F}"/>
              </a:ext>
            </a:extLst>
          </p:cNvPr>
          <p:cNvSpPr>
            <a:spLocks/>
          </p:cNvSpPr>
          <p:nvPr/>
        </p:nvSpPr>
        <p:spPr bwMode="auto">
          <a:xfrm>
            <a:off x="7381875" y="2551113"/>
            <a:ext cx="1452563" cy="190023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1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3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5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7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9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Done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DC357CF3-09D6-014B-9921-A632C9BE0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" y="2551113"/>
            <a:ext cx="5016500" cy="242887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1F387781-9C7B-1542-98FC-E092CD23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875" y="2566988"/>
            <a:ext cx="44450" cy="533400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26C2738B-59C3-6045-853E-8D1DE38F4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8000" y="3114675"/>
            <a:ext cx="406400" cy="203200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00362" name="AutoShape 4">
            <a:extLst>
              <a:ext uri="{FF2B5EF4-FFF2-40B4-BE49-F238E27FC236}">
                <a16:creationId xmlns:a16="http://schemas.microsoft.com/office/drawing/2014/main" id="{20F4019B-F697-AD43-BD9A-EEEB5B549320}"/>
              </a:ext>
            </a:extLst>
          </p:cNvPr>
          <p:cNvSpPr>
            <a:spLocks/>
          </p:cNvSpPr>
          <p:nvPr/>
        </p:nvSpPr>
        <p:spPr bwMode="auto">
          <a:xfrm>
            <a:off x="5500688" y="4094163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js-18.htm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DDA03B0D-91A0-0E48-B1F2-18859ED7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438150"/>
            <a:ext cx="2960688" cy="819150"/>
          </a:xfrm>
        </p:spPr>
        <p:txBody>
          <a:bodyPr/>
          <a:lstStyle/>
          <a:p>
            <a:pPr eaLnBrk="1"/>
            <a:r>
              <a:rPr lang="en-US" altLang="en-US" sz="2000" dirty="0">
                <a:solidFill>
                  <a:srgbClr val="FFCC66"/>
                </a:solidFill>
              </a:rPr>
              <a:t>Try / Catch / Finally</a:t>
            </a:r>
            <a:endParaRPr lang="en-US" altLang="en-US" sz="2000" dirty="0"/>
          </a:p>
        </p:txBody>
      </p:sp>
      <p:sp>
        <p:nvSpPr>
          <p:cNvPr id="102402" name="AutoShape 3">
            <a:extLst>
              <a:ext uri="{FF2B5EF4-FFF2-40B4-BE49-F238E27FC236}">
                <a16:creationId xmlns:a16="http://schemas.microsoft.com/office/drawing/2014/main" id="{749816B9-3E33-1E43-B342-29683857E954}"/>
              </a:ext>
            </a:extLst>
          </p:cNvPr>
          <p:cNvSpPr>
            <a:spLocks/>
          </p:cNvSpPr>
          <p:nvPr/>
        </p:nvSpPr>
        <p:spPr bwMode="auto">
          <a:xfrm>
            <a:off x="609600" y="469900"/>
            <a:ext cx="8158163" cy="40274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try {</a:t>
            </a:r>
          </a:p>
          <a:p>
            <a:pPr algn="l"/>
            <a:r>
              <a:rPr lang="mr-IN" altLang="en-US" sz="2000">
                <a:solidFill>
                  <a:schemeClr val="tx1"/>
                </a:solidFill>
                <a:latin typeface="Courier" pitchFamily="2" charset="0"/>
              </a:rPr>
              <a:t>    x = y + 1;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    console.log(x);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} 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catch(erval) {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    console.log('Oops - Sorry');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    console.dir(erval);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finally {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    console.log('Always runs');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}</a:t>
            </a:r>
            <a:endParaRPr lang="en-US" altLang="en-US" sz="300">
              <a:solidFill>
                <a:schemeClr val="tx1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102403" name="AutoShape 4">
            <a:extLst>
              <a:ext uri="{FF2B5EF4-FFF2-40B4-BE49-F238E27FC236}">
                <a16:creationId xmlns:a16="http://schemas.microsoft.com/office/drawing/2014/main" id="{37E12F79-A0F0-5440-8F18-ACFA853E2A02}"/>
              </a:ext>
            </a:extLst>
          </p:cNvPr>
          <p:cNvSpPr>
            <a:spLocks/>
          </p:cNvSpPr>
          <p:nvPr/>
        </p:nvSpPr>
        <p:spPr bwMode="auto">
          <a:xfrm>
            <a:off x="7467600" y="1885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js-19.htm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>
            <a:extLst>
              <a:ext uri="{FF2B5EF4-FFF2-40B4-BE49-F238E27FC236}">
                <a16:creationId xmlns:a16="http://schemas.microsoft.com/office/drawing/2014/main" id="{88E2A98E-B612-F64D-8DD2-87335814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1950"/>
            <a:ext cx="7275513" cy="1066800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2C42A-6896-3B4E-B630-BBFD20D32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3" y="1614488"/>
            <a:ext cx="3417887" cy="3014662"/>
          </a:xfrm>
        </p:spPr>
        <p:txBody>
          <a:bodyPr anchor="t"/>
          <a:lstStyle/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Using JavaScript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Syntax errors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Debugging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Language features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Global and local scope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endParaRPr lang="en-US" sz="2100"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342900" indent="-342900" algn="l">
              <a:buFont typeface="Arial"/>
              <a:buChar char="•"/>
              <a:defRPr/>
            </a:pPr>
            <a:endParaRPr lang="en-US" sz="2400"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4451" name="Content Placeholder 3">
            <a:extLst>
              <a:ext uri="{FF2B5EF4-FFF2-40B4-BE49-F238E27FC236}">
                <a16:creationId xmlns:a16="http://schemas.microsoft.com/office/drawing/2014/main" id="{1AD8BE00-ACBB-A640-9125-A926FF43EA47}"/>
              </a:ext>
            </a:extLst>
          </p:cNvPr>
          <p:cNvSpPr txBox="1">
            <a:spLocks/>
          </p:cNvSpPr>
          <p:nvPr/>
        </p:nvSpPr>
        <p:spPr bwMode="auto">
          <a:xfrm>
            <a:off x="4724400" y="1657350"/>
            <a:ext cx="3417888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585788" indent="-442913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defTabSz="914400">
              <a:spcBef>
                <a:spcPts val="1300"/>
              </a:spcBef>
              <a:buSzPct val="171000"/>
              <a:buFont typeface="Gill Sans" panose="020B0502020104020203" pitchFamily="34" charset="-79"/>
              <a:buChar char="•"/>
            </a:pPr>
            <a:r>
              <a:rPr lang="en-US" altLang="en-US" sz="21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Arrays</a:t>
            </a:r>
          </a:p>
          <a:p>
            <a:pPr defTabSz="914400">
              <a:spcBef>
                <a:spcPts val="1300"/>
              </a:spcBef>
              <a:buSzPct val="171000"/>
              <a:buFont typeface="Gill Sans" panose="020B0502020104020203" pitchFamily="34" charset="-79"/>
              <a:buChar char="•"/>
            </a:pPr>
            <a:r>
              <a:rPr lang="en-US" altLang="en-US" sz="21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Control structures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>
            <a:extLst>
              <a:ext uri="{FF2B5EF4-FFF2-40B4-BE49-F238E27FC236}">
                <a16:creationId xmlns:a16="http://schemas.microsoft.com/office/drawing/2014/main" id="{0F70FFE9-36AA-0045-8E78-2244173E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105474" name="Picture 6" descr="CCBY license">
            <a:extLst>
              <a:ext uri="{FF2B5EF4-FFF2-40B4-BE49-F238E27FC236}">
                <a16:creationId xmlns:a16="http://schemas.microsoft.com/office/drawing/2014/main" id="{6CF3C5AB-C83E-434F-8E42-6B3BE3DC5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544513"/>
            <a:ext cx="11080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TextBox 4">
            <a:extLst>
              <a:ext uri="{FF2B5EF4-FFF2-40B4-BE49-F238E27FC236}">
                <a16:creationId xmlns:a16="http://schemas.microsoft.com/office/drawing/2014/main" id="{F9BC1539-2414-C545-87C6-5C30FA99D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1144588"/>
            <a:ext cx="4029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1100">
                <a:solidFill>
                  <a:schemeClr val="tx1"/>
                </a:solidFill>
              </a:rPr>
              <a:t>These slides are Copyright 2010-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  <a:p>
            <a:pPr eaLnBrk="1"/>
            <a:r>
              <a:rPr lang="en-US" altLang="en-US" sz="110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  <a:p>
            <a:pPr eaLnBrk="1"/>
            <a:r>
              <a:rPr lang="en-US" altLang="en-US" sz="110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</p:txBody>
      </p:sp>
      <p:sp>
        <p:nvSpPr>
          <p:cNvPr id="105476" name="TextBox 5">
            <a:extLst>
              <a:ext uri="{FF2B5EF4-FFF2-40B4-BE49-F238E27FC236}">
                <a16:creationId xmlns:a16="http://schemas.microsoft.com/office/drawing/2014/main" id="{F1AA3C99-0592-0049-AB5E-C11E1F8C3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1095375"/>
            <a:ext cx="4029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rgbClr val="FFCC66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Continue new Contributors and Translators here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7DED7888-48A7-1C42-92F4-F0761439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Writing JavaScript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3EDE185-CF27-1040-A247-98A312626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Augment HTML using the Document Object Model (DOM) </a:t>
            </a:r>
            <a:r>
              <a:rPr lang="mr-IN" altLang="en-US" sz="2100"/>
              <a:t>–</a:t>
            </a:r>
            <a:r>
              <a:rPr lang="en-US" altLang="en-US" sz="2100"/>
              <a:t> "Vanilla JavaScript"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Augment HTML using a library like JQuery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Building an MVC Application in the Browser using Vue/React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Building a server side application using Node / Express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0855CF6A-4FA7-F94F-A7E7-CD56488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FF00"/>
                </a:solidFill>
              </a:rPr>
              <a:t>Language Syntax (like C/Java)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9FEDA868-9FFD-064A-9D32-A91F5010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588" y="1420813"/>
            <a:ext cx="7072312" cy="1362075"/>
          </a:xfrm>
        </p:spPr>
        <p:txBody>
          <a:bodyPr/>
          <a:lstStyle/>
          <a:p>
            <a:pPr marL="425450" eaLnBrk="1" hangingPunct="1"/>
            <a:r>
              <a:rPr lang="en-US" altLang="en-US" sz="2400"/>
              <a:t>Whitespace does not matter - spaces and new lines</a:t>
            </a:r>
          </a:p>
          <a:p>
            <a:pPr marL="425450" eaLnBrk="1" hangingPunct="1"/>
            <a:r>
              <a:rPr lang="en-US" altLang="en-US" sz="2400"/>
              <a:t>Begin and end of blocks are </a:t>
            </a:r>
            <a:r>
              <a:rPr lang="en-US" altLang="en-US" sz="2400">
                <a:solidFill>
                  <a:srgbClr val="FF00FF"/>
                </a:solidFill>
              </a:rPr>
              <a:t>curly braces</a:t>
            </a:r>
            <a:endParaRPr lang="en-US" altLang="en-US" sz="2400"/>
          </a:p>
          <a:p>
            <a:pPr marL="425450" eaLnBrk="1" hangingPunct="1"/>
            <a:r>
              <a:rPr lang="en-US" altLang="en-US" sz="2400"/>
              <a:t>Statements must end in </a:t>
            </a:r>
            <a:r>
              <a:rPr lang="en-US" altLang="en-US" sz="2400">
                <a:solidFill>
                  <a:srgbClr val="00FF00"/>
                </a:solidFill>
              </a:rPr>
              <a:t>semicolons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8173D2F-7005-3943-9D0E-BC56F2FCAB46}"/>
              </a:ext>
            </a:extLst>
          </p:cNvPr>
          <p:cNvSpPr>
            <a:spLocks/>
          </p:cNvSpPr>
          <p:nvPr/>
        </p:nvSpPr>
        <p:spPr bwMode="auto">
          <a:xfrm>
            <a:off x="1455738" y="3254375"/>
            <a:ext cx="6507162" cy="13287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x-none" sz="2160">
                <a:solidFill>
                  <a:srgbClr val="FFFF00"/>
                </a:solidFill>
              </a:rPr>
              <a:t>function message()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x-none" sz="2160">
                <a:solidFill>
                  <a:srgbClr val="FF00FF"/>
                </a:solidFill>
              </a:rPr>
              <a:t>{</a:t>
            </a:r>
            <a:endParaRPr lang="en-US" altLang="x-none" sz="2160">
              <a:solidFill>
                <a:srgbClr val="FFFF00"/>
              </a:solidFill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x-none" sz="2160">
                <a:solidFill>
                  <a:srgbClr val="FFFF00"/>
                </a:solidFill>
              </a:rPr>
              <a:t>   alert("This alert box was called with the onload event")</a:t>
            </a:r>
            <a:r>
              <a:rPr lang="en-US" altLang="x-none" sz="2160">
                <a:solidFill>
                  <a:srgbClr val="00FF00"/>
                </a:solidFill>
              </a:rPr>
              <a:t>;</a:t>
            </a:r>
            <a:endParaRPr lang="en-US" altLang="x-none" sz="2160">
              <a:solidFill>
                <a:srgbClr val="FFFF00"/>
              </a:solidFill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x-none" sz="2160">
                <a:solidFill>
                  <a:srgbClr val="FF00FF"/>
                </a:solidFill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>
            <a:extLst>
              <a:ext uri="{FF2B5EF4-FFF2-40B4-BE49-F238E27FC236}">
                <a16:creationId xmlns:a16="http://schemas.microsoft.com/office/drawing/2014/main" id="{6E0673D9-749C-6843-A428-BBD79CF09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rgbClr val="FFC000"/>
                </a:solidFill>
              </a:rPr>
              <a:t>Working with JavaScript in the Browser</a:t>
            </a:r>
          </a:p>
        </p:txBody>
      </p:sp>
      <p:sp>
        <p:nvSpPr>
          <p:cNvPr id="15362" name="Subtitle 4">
            <a:extLst>
              <a:ext uri="{FF2B5EF4-FFF2-40B4-BE49-F238E27FC236}">
                <a16:creationId xmlns:a16="http://schemas.microsoft.com/office/drawing/2014/main" id="{BC25AAAB-75E6-6F47-A352-57D1A67F5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FFFF00"/>
                </a:solidFill>
              </a:rPr>
              <a:t>http://www.dj4e.com/code/javascript</a:t>
            </a:r>
          </a:p>
          <a:p>
            <a:r>
              <a:rPr lang="en-US" altLang="en-US" sz="2000">
                <a:solidFill>
                  <a:srgbClr val="FFFF00"/>
                </a:solidFill>
              </a:rPr>
              <a:t>http://www.dj4e.com/code/javascript.zip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B6B6D9-6CA9-EA46-BFAA-8CDE846B9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Browser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919E6-232E-644B-AB97-353BCD121A51}"/>
              </a:ext>
            </a:extLst>
          </p:cNvPr>
          <p:cNvSpPr/>
          <p:nvPr/>
        </p:nvSpPr>
        <p:spPr>
          <a:xfrm>
            <a:off x="3549650" y="207963"/>
            <a:ext cx="5411788" cy="47609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Linux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09E2CF-797B-A84C-A831-CA1704E49DAF}"/>
              </a:ext>
            </a:extLst>
          </p:cNvPr>
          <p:cNvSpPr/>
          <p:nvPr/>
        </p:nvSpPr>
        <p:spPr>
          <a:xfrm>
            <a:off x="655638" y="207963"/>
            <a:ext cx="2030412" cy="47609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C29B61-C7FD-F741-9656-CFC8064266DB}"/>
              </a:ext>
            </a:extLst>
          </p:cNvPr>
          <p:cNvSpPr/>
          <p:nvPr/>
        </p:nvSpPr>
        <p:spPr>
          <a:xfrm>
            <a:off x="3733800" y="303213"/>
            <a:ext cx="4648200" cy="45116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Django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9EFBF05-1658-DB46-94A0-C36F51BDB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825500"/>
            <a:ext cx="852488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Routing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E6FF30-E59E-3E4C-AC22-728CDABB7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2006600"/>
            <a:ext cx="814388" cy="776288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Views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ACCAA9B6-D838-864C-B172-D1D04ECA819A}"/>
              </a:ext>
            </a:extLst>
          </p:cNvPr>
          <p:cNvSpPr/>
          <p:nvPr/>
        </p:nvSpPr>
        <p:spPr>
          <a:xfrm>
            <a:off x="6604000" y="3130550"/>
            <a:ext cx="1182688" cy="484188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ym typeface="Helvetica" charset="0"/>
              </a:rPr>
              <a:t>Database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468876F-6104-1147-A7FC-843AA385E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2178050"/>
            <a:ext cx="1025525" cy="387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Templates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2F41D3A-4029-524D-B189-150660FEC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393700"/>
            <a:ext cx="1203325" cy="2778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settings.py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8567E5-2335-D64A-9223-088A98A38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4856163" y="1208088"/>
            <a:ext cx="1016000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6A86B0-B6D3-EC4B-B352-9DEBEEF58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4818063" y="1931988"/>
            <a:ext cx="769937" cy="461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3C60AA-E636-2A46-8323-DCA72FEF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4818063" y="2371725"/>
            <a:ext cx="1992312" cy="22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83D790-1FA8-BA49-AC7D-DFF444EA0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4818063" y="2393950"/>
            <a:ext cx="769937" cy="393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588067-DF0F-AA40-8B06-56C46D24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6149975" y="3371850"/>
            <a:ext cx="454025" cy="3270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621E91C-D882-1C44-9488-99374494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1039813"/>
            <a:ext cx="10795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urls.py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1514B47-529F-B745-BE9E-B726C558A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1736725"/>
            <a:ext cx="982663" cy="38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views.py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E95A028-5E41-B848-980C-2B272C92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2598738"/>
            <a:ext cx="1017588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forms.py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CAC1842-300E-EB4E-9049-AC8D6862A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11525"/>
            <a:ext cx="815975" cy="7747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Models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C6C9D9-55A5-9F40-BF6D-92B4E61EB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9" idx="3"/>
          </p:cNvCxnSpPr>
          <p:nvPr/>
        </p:nvCxnSpPr>
        <p:spPr>
          <a:xfrm flipH="1" flipV="1">
            <a:off x="6149975" y="3698875"/>
            <a:ext cx="511175" cy="38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5E66D0-7277-2B41-B4C4-FB2A4464A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4411663" y="1601788"/>
            <a:ext cx="0" cy="40481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9CE8FD6-8D52-904D-B722-DE8B63A61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H="1" flipV="1">
            <a:off x="4411663" y="2782888"/>
            <a:ext cx="1330325" cy="52863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FEB39ADC-AD90-BC4F-A1B9-DAF351C7F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78125" y="1547813"/>
            <a:ext cx="700088" cy="490537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ym typeface="Helvetica" charset="0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D47E0609-202F-4B45-A932-CFF8A183D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898900"/>
            <a:ext cx="1017588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model.py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A3C408-2B9B-5F4E-B93F-E6E86A0D6061}"/>
              </a:ext>
            </a:extLst>
          </p:cNvPr>
          <p:cNvSpPr/>
          <p:nvPr/>
        </p:nvSpPr>
        <p:spPr>
          <a:xfrm>
            <a:off x="809625" y="303213"/>
            <a:ext cx="387350" cy="4579937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400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400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4186073-B070-FB4A-85B9-6232998E4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027238"/>
            <a:ext cx="1022350" cy="7112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B22DFB-4D4D-874F-BAD8-B6D19D1CEF8B}"/>
              </a:ext>
            </a:extLst>
          </p:cNvPr>
          <p:cNvSpPr/>
          <p:nvPr/>
        </p:nvSpPr>
        <p:spPr>
          <a:xfrm>
            <a:off x="1600200" y="3055938"/>
            <a:ext cx="1065213" cy="84296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400" dirty="0">
                <a:sym typeface="Helvetica" charset="0"/>
              </a:rPr>
              <a:t>JavaScript</a:t>
            </a:r>
          </a:p>
        </p:txBody>
      </p:sp>
      <p:pic>
        <p:nvPicPr>
          <p:cNvPr id="16410" name="Picture 80">
            <a:extLst>
              <a:ext uri="{FF2B5EF4-FFF2-40B4-BE49-F238E27FC236}">
                <a16:creationId xmlns:a16="http://schemas.microsoft.com/office/drawing/2014/main" id="{D137A5D3-E98A-0E41-8C1C-1E86F3D6A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63" y="1957388"/>
            <a:ext cx="1104901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0ED559-8827-474E-BFE6-8392A26F3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4262438"/>
            <a:ext cx="990600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admin.py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60C6C40-8B25-1741-A743-DB1738E4A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8" y="3300413"/>
            <a:ext cx="815975" cy="444500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Shell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6EE672-B452-9546-A863-4C837F079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8" idx="3"/>
            <a:endCxn id="9" idx="1"/>
          </p:cNvCxnSpPr>
          <p:nvPr/>
        </p:nvCxnSpPr>
        <p:spPr>
          <a:xfrm flipV="1">
            <a:off x="1531938" y="1214438"/>
            <a:ext cx="2471737" cy="2698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401590-C2AD-C442-87B2-A22F06EA8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2698750" y="2382838"/>
            <a:ext cx="1304925" cy="1111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B21ECF-CAF0-5140-BBF4-60BF04E00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196975" y="2382838"/>
            <a:ext cx="479425" cy="21113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2837326-46A7-F248-8570-06AB15CE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4073525"/>
            <a:ext cx="814387" cy="442913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/admin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DDEF1-7704-304F-B8E3-4D1EC461F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39" idx="3"/>
          </p:cNvCxnSpPr>
          <p:nvPr/>
        </p:nvCxnSpPr>
        <p:spPr>
          <a:xfrm flipH="1" flipV="1">
            <a:off x="4856163" y="3522663"/>
            <a:ext cx="477837" cy="176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B9E5BF7-B87E-2845-8DBB-A605D61AD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4879975" y="3698875"/>
            <a:ext cx="454025" cy="5969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483267-BF2C-C84D-B9DC-F8FA75FC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 flipV="1">
            <a:off x="4879975" y="4295775"/>
            <a:ext cx="439738" cy="153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B3F92FD-4A3E-EE40-8661-7D38769A0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1" idx="3"/>
          </p:cNvCxnSpPr>
          <p:nvPr/>
        </p:nvCxnSpPr>
        <p:spPr>
          <a:xfrm flipH="1">
            <a:off x="6310313" y="4086225"/>
            <a:ext cx="350837" cy="363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4EE0C5-5E92-5A44-86A0-FD2D2D35B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8" idx="2"/>
          </p:cNvCxnSpPr>
          <p:nvPr/>
        </p:nvCxnSpPr>
        <p:spPr>
          <a:xfrm flipV="1">
            <a:off x="501650" y="1428750"/>
            <a:ext cx="692150" cy="860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8F9D75-6299-534D-A007-954161126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501650" y="2289175"/>
            <a:ext cx="307975" cy="3048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99E80D9-3575-3948-BCBC-F54EC9275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055688"/>
            <a:ext cx="677863" cy="373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Click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303A77-1C95-A349-A31D-83DF659B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1"/>
            <a:endCxn id="77" idx="3"/>
          </p:cNvCxnSpPr>
          <p:nvPr/>
        </p:nvCxnSpPr>
        <p:spPr>
          <a:xfrm flipH="1" flipV="1">
            <a:off x="1196975" y="2593975"/>
            <a:ext cx="403225" cy="88265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2709</TotalTime>
  <Words>3104</Words>
  <Application>Microsoft Macintosh PowerPoint</Application>
  <PresentationFormat>On-screen Show (16:9)</PresentationFormat>
  <Paragraphs>554</Paragraphs>
  <Slides>56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Calibri</vt:lpstr>
      <vt:lpstr>Calibri Light</vt:lpstr>
      <vt:lpstr>Courier</vt:lpstr>
      <vt:lpstr>Courier New</vt:lpstr>
      <vt:lpstr>Gill Sans</vt:lpstr>
      <vt:lpstr>Helvetica</vt:lpstr>
      <vt:lpstr>Lucida Grande</vt:lpstr>
      <vt:lpstr>Marker Felt</vt:lpstr>
      <vt:lpstr>Verdana</vt:lpstr>
      <vt:lpstr>2_Office Theme</vt:lpstr>
      <vt:lpstr>Table of Contents</vt:lpstr>
      <vt:lpstr>JavaScript</vt:lpstr>
      <vt:lpstr>About JavaScript</vt:lpstr>
      <vt:lpstr>Inventing JavaScript</vt:lpstr>
      <vt:lpstr>History of programming languages</vt:lpstr>
      <vt:lpstr>Writing JavaScript</vt:lpstr>
      <vt:lpstr>Language Syntax (like C/Java)</vt:lpstr>
      <vt:lpstr>Working with JavaScript in the Browser</vt:lpstr>
      <vt:lpstr>Browser</vt:lpstr>
      <vt:lpstr>JavaScript in the Browser</vt:lpstr>
      <vt:lpstr>Low-Level Debugging</vt:lpstr>
      <vt:lpstr>Low-Level Debugging</vt:lpstr>
      <vt:lpstr>Including JavaScript</vt:lpstr>
      <vt:lpstr>Js-03.htm</vt:lpstr>
      <vt:lpstr>js-04.htm</vt:lpstr>
      <vt:lpstr>Syntax Errors</vt:lpstr>
      <vt:lpstr>js-05.htm</vt:lpstr>
      <vt:lpstr>Seeing the Error</vt:lpstr>
      <vt:lpstr>Js-05.htm</vt:lpstr>
      <vt:lpstr>Console Logging</vt:lpstr>
      <vt:lpstr>js-06.htm</vt:lpstr>
      <vt:lpstr>Using the Debugger (Firefox)</vt:lpstr>
      <vt:lpstr>Using the Debugger</vt:lpstr>
      <vt:lpstr>JavaScript Language</vt:lpstr>
      <vt:lpstr>Comments in JavaScript = Awesome</vt:lpstr>
      <vt:lpstr>Statements</vt:lpstr>
      <vt:lpstr>js-07.htm</vt:lpstr>
      <vt:lpstr>Variable Names </vt:lpstr>
      <vt:lpstr>String Constants</vt:lpstr>
      <vt:lpstr>Numeric Constants</vt:lpstr>
      <vt:lpstr>Operators</vt:lpstr>
      <vt:lpstr>More Operators</vt:lpstr>
      <vt:lpstr>Comparison Operators</vt:lpstr>
      <vt:lpstr>Logical Operators</vt:lpstr>
      <vt:lpstr>String Concatenation</vt:lpstr>
      <vt:lpstr>Variable Typing</vt:lpstr>
      <vt:lpstr>Variable Conversion</vt:lpstr>
      <vt:lpstr>Determining Type</vt:lpstr>
      <vt:lpstr>Functions and Arrays</vt:lpstr>
      <vt:lpstr>Functions</vt:lpstr>
      <vt:lpstr>Scope - Global (default)</vt:lpstr>
      <vt:lpstr>Making a Variable Local</vt:lpstr>
      <vt:lpstr>Arrays in JavaScript</vt:lpstr>
      <vt:lpstr>Linear Arrays</vt:lpstr>
      <vt:lpstr>Array Constructor / Constants</vt:lpstr>
      <vt:lpstr>Control Structures</vt:lpstr>
      <vt:lpstr>Conditional - if</vt:lpstr>
      <vt:lpstr>Multi-way Ifs</vt:lpstr>
      <vt:lpstr>js-14.htm</vt:lpstr>
      <vt:lpstr>Definite Loops (for)</vt:lpstr>
      <vt:lpstr>js-16.htm</vt:lpstr>
      <vt:lpstr>Breaking Out of a Loop</vt:lpstr>
      <vt:lpstr>Finishing an Iteration with continue</vt:lpstr>
      <vt:lpstr>Try / Catch / Finally</vt:lpstr>
      <vt:lpstr>Summary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JS-01-JavaScript</dc:title>
  <dc:subject>Django for Everybody</dc:subject>
  <dc:creator>Severance, Charles</dc:creator>
  <cp:keywords/>
  <dc:description/>
  <cp:lastModifiedBy>Tan, Yuanru</cp:lastModifiedBy>
  <cp:revision>158</cp:revision>
  <dcterms:modified xsi:type="dcterms:W3CDTF">2020-07-10T03:48:32Z</dcterms:modified>
  <cp:category/>
</cp:coreProperties>
</file>