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55" r:id="rId1"/>
  </p:sldMasterIdLst>
  <p:notesMasterIdLst>
    <p:notesMasterId r:id="rId25"/>
  </p:notesMasterIdLst>
  <p:handoutMasterIdLst>
    <p:handoutMasterId r:id="rId26"/>
  </p:handoutMasterIdLst>
  <p:sldIdLst>
    <p:sldId id="330" r:id="rId2"/>
    <p:sldId id="256" r:id="rId3"/>
    <p:sldId id="258" r:id="rId4"/>
    <p:sldId id="259" r:id="rId5"/>
    <p:sldId id="260" r:id="rId6"/>
    <p:sldId id="261" r:id="rId7"/>
    <p:sldId id="262" r:id="rId8"/>
    <p:sldId id="264" r:id="rId9"/>
    <p:sldId id="289" r:id="rId10"/>
    <p:sldId id="265" r:id="rId11"/>
    <p:sldId id="266" r:id="rId12"/>
    <p:sldId id="267" r:id="rId13"/>
    <p:sldId id="268" r:id="rId14"/>
    <p:sldId id="269" r:id="rId15"/>
    <p:sldId id="270" r:id="rId16"/>
    <p:sldId id="271" r:id="rId17"/>
    <p:sldId id="272" r:id="rId18"/>
    <p:sldId id="273" r:id="rId19"/>
    <p:sldId id="292" r:id="rId20"/>
    <p:sldId id="274" r:id="rId21"/>
    <p:sldId id="291" r:id="rId22"/>
    <p:sldId id="288" r:id="rId23"/>
    <p:sldId id="290" r:id="rId24"/>
  </p:sldIdLst>
  <p:sldSz cx="9144000" cy="5143500" type="screen16x9"/>
  <p:notesSz cx="6858000" cy="9144000"/>
  <p:defaultTextStyle>
    <a:defPPr>
      <a:defRPr lang="en-US"/>
    </a:defPPr>
    <a:lvl1pPr algn="l" defTabSz="257175" rtl="0" eaLnBrk="0" fontAlgn="base" hangingPunct="0">
      <a:spcBef>
        <a:spcPct val="0"/>
      </a:spcBef>
      <a:spcAft>
        <a:spcPct val="0"/>
      </a:spcAft>
      <a:defRPr sz="600" kern="1200">
        <a:solidFill>
          <a:srgbClr val="000000"/>
        </a:solidFill>
        <a:latin typeface="Helvetica" pitchFamily="2" charset="0"/>
        <a:ea typeface="ＭＳ Ｐゴシック" panose="020B0600070205080204" pitchFamily="34" charset="-128"/>
        <a:cs typeface="+mn-cs"/>
        <a:sym typeface="Helvetica" pitchFamily="2" charset="0"/>
      </a:defRPr>
    </a:lvl1pPr>
    <a:lvl2pPr marL="128588" indent="128588" algn="l" defTabSz="257175" rtl="0" eaLnBrk="0" fontAlgn="base" hangingPunct="0">
      <a:spcBef>
        <a:spcPct val="0"/>
      </a:spcBef>
      <a:spcAft>
        <a:spcPct val="0"/>
      </a:spcAft>
      <a:defRPr sz="600" kern="1200">
        <a:solidFill>
          <a:srgbClr val="000000"/>
        </a:solidFill>
        <a:latin typeface="Helvetica" pitchFamily="2" charset="0"/>
        <a:ea typeface="ＭＳ Ｐゴシック" panose="020B0600070205080204" pitchFamily="34" charset="-128"/>
        <a:cs typeface="+mn-cs"/>
        <a:sym typeface="Helvetica" pitchFamily="2" charset="0"/>
      </a:defRPr>
    </a:lvl2pPr>
    <a:lvl3pPr marL="257175" indent="257175" algn="l" defTabSz="257175" rtl="0" eaLnBrk="0" fontAlgn="base" hangingPunct="0">
      <a:spcBef>
        <a:spcPct val="0"/>
      </a:spcBef>
      <a:spcAft>
        <a:spcPct val="0"/>
      </a:spcAft>
      <a:defRPr sz="600" kern="1200">
        <a:solidFill>
          <a:srgbClr val="000000"/>
        </a:solidFill>
        <a:latin typeface="Helvetica" pitchFamily="2" charset="0"/>
        <a:ea typeface="ＭＳ Ｐゴシック" panose="020B0600070205080204" pitchFamily="34" charset="-128"/>
        <a:cs typeface="+mn-cs"/>
        <a:sym typeface="Helvetica" pitchFamily="2" charset="0"/>
      </a:defRPr>
    </a:lvl3pPr>
    <a:lvl4pPr marL="385763" indent="385763" algn="l" defTabSz="257175" rtl="0" eaLnBrk="0" fontAlgn="base" hangingPunct="0">
      <a:spcBef>
        <a:spcPct val="0"/>
      </a:spcBef>
      <a:spcAft>
        <a:spcPct val="0"/>
      </a:spcAft>
      <a:defRPr sz="600" kern="1200">
        <a:solidFill>
          <a:srgbClr val="000000"/>
        </a:solidFill>
        <a:latin typeface="Helvetica" pitchFamily="2" charset="0"/>
        <a:ea typeface="ＭＳ Ｐゴシック" panose="020B0600070205080204" pitchFamily="34" charset="-128"/>
        <a:cs typeface="+mn-cs"/>
        <a:sym typeface="Helvetica" pitchFamily="2" charset="0"/>
      </a:defRPr>
    </a:lvl4pPr>
    <a:lvl5pPr marL="514350" indent="514350" algn="l" defTabSz="257175" rtl="0" eaLnBrk="0" fontAlgn="base" hangingPunct="0">
      <a:spcBef>
        <a:spcPct val="0"/>
      </a:spcBef>
      <a:spcAft>
        <a:spcPct val="0"/>
      </a:spcAft>
      <a:defRPr sz="600" kern="1200">
        <a:solidFill>
          <a:srgbClr val="000000"/>
        </a:solidFill>
        <a:latin typeface="Helvetica" pitchFamily="2" charset="0"/>
        <a:ea typeface="ＭＳ Ｐゴシック" panose="020B0600070205080204" pitchFamily="34" charset="-128"/>
        <a:cs typeface="+mn-cs"/>
        <a:sym typeface="Helvetica" pitchFamily="2" charset="0"/>
      </a:defRPr>
    </a:lvl5pPr>
    <a:lvl6pPr marL="2286000" algn="l" defTabSz="914400" rtl="0" eaLnBrk="1" latinLnBrk="0" hangingPunct="1">
      <a:defRPr sz="600" kern="1200">
        <a:solidFill>
          <a:srgbClr val="000000"/>
        </a:solidFill>
        <a:latin typeface="Helvetica" pitchFamily="2" charset="0"/>
        <a:ea typeface="ＭＳ Ｐゴシック" panose="020B0600070205080204" pitchFamily="34" charset="-128"/>
        <a:cs typeface="+mn-cs"/>
        <a:sym typeface="Helvetica" pitchFamily="2" charset="0"/>
      </a:defRPr>
    </a:lvl6pPr>
    <a:lvl7pPr marL="2743200" algn="l" defTabSz="914400" rtl="0" eaLnBrk="1" latinLnBrk="0" hangingPunct="1">
      <a:defRPr sz="600" kern="1200">
        <a:solidFill>
          <a:srgbClr val="000000"/>
        </a:solidFill>
        <a:latin typeface="Helvetica" pitchFamily="2" charset="0"/>
        <a:ea typeface="ＭＳ Ｐゴシック" panose="020B0600070205080204" pitchFamily="34" charset="-128"/>
        <a:cs typeface="+mn-cs"/>
        <a:sym typeface="Helvetica" pitchFamily="2" charset="0"/>
      </a:defRPr>
    </a:lvl7pPr>
    <a:lvl8pPr marL="3200400" algn="l" defTabSz="914400" rtl="0" eaLnBrk="1" latinLnBrk="0" hangingPunct="1">
      <a:defRPr sz="600" kern="1200">
        <a:solidFill>
          <a:srgbClr val="000000"/>
        </a:solidFill>
        <a:latin typeface="Helvetica" pitchFamily="2" charset="0"/>
        <a:ea typeface="ＭＳ Ｐゴシック" panose="020B0600070205080204" pitchFamily="34" charset="-128"/>
        <a:cs typeface="+mn-cs"/>
        <a:sym typeface="Helvetica" pitchFamily="2" charset="0"/>
      </a:defRPr>
    </a:lvl8pPr>
    <a:lvl9pPr marL="3657600" algn="l" defTabSz="914400" rtl="0" eaLnBrk="1" latinLnBrk="0" hangingPunct="1">
      <a:defRPr sz="600" kern="1200">
        <a:solidFill>
          <a:srgbClr val="000000"/>
        </a:solidFill>
        <a:latin typeface="Helvetica" pitchFamily="2" charset="0"/>
        <a:ea typeface="ＭＳ Ｐゴシック" panose="020B0600070205080204" pitchFamily="34" charset="-128"/>
        <a:cs typeface="+mn-cs"/>
        <a:sym typeface="Helvetica" pitchFamily="2"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52"/>
    <p:restoredTop sz="94643"/>
  </p:normalViewPr>
  <p:slideViewPr>
    <p:cSldViewPr>
      <p:cViewPr varScale="1">
        <p:scale>
          <a:sx n="147" d="100"/>
          <a:sy n="147" d="100"/>
        </p:scale>
        <p:origin x="328"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B04E35-0964-DB47-ADD3-0DDF0B901A7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atin typeface="Helvetica" charset="0"/>
                <a:ea typeface="ＭＳ Ｐゴシック" charset="0"/>
                <a:cs typeface="ＭＳ Ｐゴシック" charset="0"/>
                <a:sym typeface="Helvetica" charset="0"/>
              </a:defRPr>
            </a:lvl1pPr>
          </a:lstStyle>
          <a:p>
            <a:pPr>
              <a:defRPr/>
            </a:pPr>
            <a:endParaRPr lang="en-US"/>
          </a:p>
        </p:txBody>
      </p:sp>
      <p:sp>
        <p:nvSpPr>
          <p:cNvPr id="3" name="Date Placeholder 2">
            <a:extLst>
              <a:ext uri="{FF2B5EF4-FFF2-40B4-BE49-F238E27FC236}">
                <a16:creationId xmlns:a16="http://schemas.microsoft.com/office/drawing/2014/main" id="{B8084DE8-408B-7849-AA02-8E6C316011E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atin typeface="Helvetica" charset="0"/>
                <a:ea typeface="ＭＳ Ｐゴシック" charset="-128"/>
                <a:sym typeface="Helvetica" charset="0"/>
              </a:defRPr>
            </a:lvl1pPr>
          </a:lstStyle>
          <a:p>
            <a:pPr>
              <a:defRPr/>
            </a:pPr>
            <a:fld id="{EEE92121-EA7E-5A44-BA6A-F95C076137B6}" type="datetimeFigureOut">
              <a:rPr lang="en-US" altLang="x-none"/>
              <a:pPr>
                <a:defRPr/>
              </a:pPr>
              <a:t>7/9/20</a:t>
            </a:fld>
            <a:endParaRPr lang="en-US" altLang="x-none"/>
          </a:p>
        </p:txBody>
      </p:sp>
      <p:sp>
        <p:nvSpPr>
          <p:cNvPr id="4" name="Footer Placeholder 3">
            <a:extLst>
              <a:ext uri="{FF2B5EF4-FFF2-40B4-BE49-F238E27FC236}">
                <a16:creationId xmlns:a16="http://schemas.microsoft.com/office/drawing/2014/main" id="{F2C7668B-C57C-0F44-952F-4E749135587A}"/>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atin typeface="Helvetica" charset="0"/>
                <a:ea typeface="ＭＳ Ｐゴシック" charset="0"/>
                <a:cs typeface="ＭＳ Ｐゴシック" charset="0"/>
                <a:sym typeface="Helvetica" charset="0"/>
              </a:defRPr>
            </a:lvl1pPr>
          </a:lstStyle>
          <a:p>
            <a:pPr>
              <a:defRPr/>
            </a:pPr>
            <a:endParaRPr lang="en-US"/>
          </a:p>
        </p:txBody>
      </p:sp>
      <p:sp>
        <p:nvSpPr>
          <p:cNvPr id="5" name="Slide Number Placeholder 4">
            <a:extLst>
              <a:ext uri="{FF2B5EF4-FFF2-40B4-BE49-F238E27FC236}">
                <a16:creationId xmlns:a16="http://schemas.microsoft.com/office/drawing/2014/main" id="{ABBEA92D-D2D7-7840-81E6-686BB249CCB9}"/>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05C0BA1F-E779-C749-AC24-DF64573C5CB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4C27E693-5656-4B41-9B72-4AB7D2B6E293}"/>
              </a:ext>
            </a:extLst>
          </p:cNvPr>
          <p:cNvSpPr>
            <a:spLocks noGrp="1" noRot="1" noChangeAspect="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Rectangle 2">
            <a:extLst>
              <a:ext uri="{FF2B5EF4-FFF2-40B4-BE49-F238E27FC236}">
                <a16:creationId xmlns:a16="http://schemas.microsoft.com/office/drawing/2014/main" id="{F66835E8-A7BD-DB44-8D15-14C47B1E1384}"/>
              </a:ext>
            </a:extLst>
          </p:cNvPr>
          <p:cNvSpPr>
            <a:spLocks noGrp="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sym typeface="Lucida Grande" charset="0"/>
              </a:rPr>
              <a:t>Click to edit Master text styles</a:t>
            </a:r>
          </a:p>
          <a:p>
            <a:pPr lvl="1"/>
            <a:r>
              <a:rPr lang="en-US" noProof="0">
                <a:sym typeface="Lucida Grande" charset="0"/>
              </a:rPr>
              <a:t>Second level</a:t>
            </a:r>
          </a:p>
          <a:p>
            <a:pPr lvl="2"/>
            <a:r>
              <a:rPr lang="en-US" noProof="0">
                <a:sym typeface="Lucida Grande" charset="0"/>
              </a:rPr>
              <a:t>Third level</a:t>
            </a:r>
          </a:p>
          <a:p>
            <a:pPr lvl="3"/>
            <a:r>
              <a:rPr lang="en-US" noProof="0">
                <a:sym typeface="Lucida Grande" charset="0"/>
              </a:rPr>
              <a:t>Fourth level</a:t>
            </a:r>
          </a:p>
          <a:p>
            <a:pPr lvl="4"/>
            <a:r>
              <a:rPr lang="en-US" noProof="0">
                <a:sym typeface="Lucida Grande" charset="0"/>
              </a:rPr>
              <a:t>Fifth level</a:t>
            </a:r>
          </a:p>
        </p:txBody>
      </p:sp>
    </p:spTree>
  </p:cSld>
  <p:clrMap bg1="lt1" tx1="dk1" bg2="lt2" tx2="dk2" accent1="accent1" accent2="accent2" accent3="accent3" accent4="accent4" accent5="accent5" accent6="accent6" hlink="hlink" folHlink="folHlink"/>
  <p:notesStyle>
    <a:lvl1pPr algn="l" defTabSz="306388" rtl="0" eaLnBrk="0" fontAlgn="base" hangingPunct="0">
      <a:spcBef>
        <a:spcPct val="0"/>
      </a:spcBef>
      <a:spcAft>
        <a:spcPct val="0"/>
      </a:spcAft>
      <a:defRPr sz="1100" kern="1200">
        <a:solidFill>
          <a:srgbClr val="000000"/>
        </a:solidFill>
        <a:latin typeface="Lucida Grande" charset="0"/>
        <a:ea typeface="ＭＳ Ｐゴシック" charset="0"/>
        <a:cs typeface="Lucida Grande" charset="0"/>
        <a:sym typeface="Lucida Grande" panose="020B0600040502020204" pitchFamily="34" charset="0"/>
      </a:defRPr>
    </a:lvl1pPr>
    <a:lvl2pPr marL="128588" algn="l" defTabSz="306388" rtl="0" eaLnBrk="0" fontAlgn="base" hangingPunct="0">
      <a:spcBef>
        <a:spcPct val="0"/>
      </a:spcBef>
      <a:spcAft>
        <a:spcPct val="0"/>
      </a:spcAft>
      <a:defRPr sz="1100" kern="1200">
        <a:solidFill>
          <a:srgbClr val="000000"/>
        </a:solidFill>
        <a:latin typeface="Lucida Grande" charset="0"/>
        <a:ea typeface="Lucida Grande" charset="0"/>
        <a:cs typeface="Lucida Grande" charset="0"/>
        <a:sym typeface="Lucida Grande" panose="020B0600040502020204" pitchFamily="34" charset="0"/>
      </a:defRPr>
    </a:lvl2pPr>
    <a:lvl3pPr marL="257175" algn="l" defTabSz="306388" rtl="0" eaLnBrk="0" fontAlgn="base" hangingPunct="0">
      <a:spcBef>
        <a:spcPct val="0"/>
      </a:spcBef>
      <a:spcAft>
        <a:spcPct val="0"/>
      </a:spcAft>
      <a:defRPr sz="1100" kern="1200">
        <a:solidFill>
          <a:srgbClr val="000000"/>
        </a:solidFill>
        <a:latin typeface="Lucida Grande" charset="0"/>
        <a:ea typeface="Lucida Grande" charset="0"/>
        <a:cs typeface="Lucida Grande" charset="0"/>
        <a:sym typeface="Lucida Grande" panose="020B0600040502020204" pitchFamily="34" charset="0"/>
      </a:defRPr>
    </a:lvl3pPr>
    <a:lvl4pPr marL="385763" algn="l" defTabSz="306388" rtl="0" eaLnBrk="0" fontAlgn="base" hangingPunct="0">
      <a:spcBef>
        <a:spcPct val="0"/>
      </a:spcBef>
      <a:spcAft>
        <a:spcPct val="0"/>
      </a:spcAft>
      <a:defRPr sz="1100" kern="1200">
        <a:solidFill>
          <a:srgbClr val="000000"/>
        </a:solidFill>
        <a:latin typeface="Lucida Grande" charset="0"/>
        <a:ea typeface="Lucida Grande" charset="0"/>
        <a:cs typeface="Lucida Grande" charset="0"/>
        <a:sym typeface="Lucida Grande" panose="020B0600040502020204" pitchFamily="34" charset="0"/>
      </a:defRPr>
    </a:lvl4pPr>
    <a:lvl5pPr marL="514350" algn="l" defTabSz="306388" rtl="0" eaLnBrk="0" fontAlgn="base" hangingPunct="0">
      <a:spcBef>
        <a:spcPct val="0"/>
      </a:spcBef>
      <a:spcAft>
        <a:spcPct val="0"/>
      </a:spcAft>
      <a:defRPr sz="1100" kern="1200">
        <a:solidFill>
          <a:srgbClr val="000000"/>
        </a:solidFill>
        <a:latin typeface="Lucida Grande" charset="0"/>
        <a:ea typeface="Lucida Grande" charset="0"/>
        <a:cs typeface="Lucida Grande" charset="0"/>
        <a:sym typeface="Lucida Grande" panose="020B0600040502020204" pitchFamily="34" charset="0"/>
      </a:defRPr>
    </a:lvl5pPr>
    <a:lvl6pPr marL="1285875" algn="l" defTabSz="257175" rtl="0" eaLnBrk="1" latinLnBrk="0" hangingPunct="1">
      <a:defRPr sz="675" kern="1200">
        <a:solidFill>
          <a:schemeClr val="tx1"/>
        </a:solidFill>
        <a:latin typeface="+mn-lt"/>
        <a:ea typeface="+mn-ea"/>
        <a:cs typeface="+mn-cs"/>
      </a:defRPr>
    </a:lvl6pPr>
    <a:lvl7pPr marL="1543050" algn="l" defTabSz="257175" rtl="0" eaLnBrk="1" latinLnBrk="0" hangingPunct="1">
      <a:defRPr sz="675" kern="1200">
        <a:solidFill>
          <a:schemeClr val="tx1"/>
        </a:solidFill>
        <a:latin typeface="+mn-lt"/>
        <a:ea typeface="+mn-ea"/>
        <a:cs typeface="+mn-cs"/>
      </a:defRPr>
    </a:lvl7pPr>
    <a:lvl8pPr marL="1800225" algn="l" defTabSz="257175" rtl="0" eaLnBrk="1" latinLnBrk="0" hangingPunct="1">
      <a:defRPr sz="675" kern="1200">
        <a:solidFill>
          <a:schemeClr val="tx1"/>
        </a:solidFill>
        <a:latin typeface="+mn-lt"/>
        <a:ea typeface="+mn-ea"/>
        <a:cs typeface="+mn-cs"/>
      </a:defRPr>
    </a:lvl8pPr>
    <a:lvl9pPr marL="2057400" algn="l" defTabSz="257175"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D6799E2D-DE7D-4B41-B9FD-6134B362AFC2}"/>
              </a:ext>
            </a:extLst>
          </p:cNvPr>
          <p:cNvSpPr>
            <a:spLocks noGrp="1" noRot="1" noChangeAspect="1" noTextEdit="1"/>
          </p:cNvSpPr>
          <p:nvPr>
            <p:ph type="sldImg"/>
          </p:nvPr>
        </p:nvSpPr>
        <p:spPr/>
      </p:sp>
      <p:sp>
        <p:nvSpPr>
          <p:cNvPr id="18434" name="Notes Placeholder 2">
            <a:extLst>
              <a:ext uri="{FF2B5EF4-FFF2-40B4-BE49-F238E27FC236}">
                <a16:creationId xmlns:a16="http://schemas.microsoft.com/office/drawing/2014/main" id="{B0AA772E-FE45-8D47-93F0-2CA1A206651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Pts val="1800"/>
            </a:pPr>
            <a:r>
              <a:rPr lang="en-US" altLang="en-US">
                <a:latin typeface="Lucida Grande" panose="020B0600040502020204" pitchFamily="34" charset="0"/>
                <a:ea typeface="ＭＳ Ｐゴシック" panose="020B0600070205080204" pitchFamily="34" charset="-128"/>
                <a:cs typeface="Lucida Grande" panose="020B0600040502020204" pitchFamily="34" charset="0"/>
              </a:rPr>
              <a:t>Note from Chuck.  If you are using these materials, you can remove my name and URL from this replace it with your own, but please retain the CC-BY logo on the first page as well as retain the entire last page when you remix and republish these slides.  </a:t>
            </a:r>
          </a:p>
          <a:p>
            <a:pPr>
              <a:buSzPts val="1800"/>
            </a:pPr>
            <a:r>
              <a:rPr lang="en-US" altLang="en-US">
                <a:latin typeface="Lucida Grande" panose="020B0600040502020204" pitchFamily="34" charset="0"/>
                <a:ea typeface="ＭＳ Ｐゴシック" panose="020B0600070205080204" pitchFamily="34" charset="-128"/>
                <a:cs typeface="Lucida Grande" panose="020B0600040502020204" pitchFamily="34" charset="0"/>
              </a:rPr>
              <a:t>TO Highlight – go to https://tohtml.com/html/ - paste and then do a "Paste RTF"</a:t>
            </a:r>
          </a:p>
        </p:txBody>
      </p:sp>
      <p:sp>
        <p:nvSpPr>
          <p:cNvPr id="18435" name="Slide Number Placeholder 3">
            <a:extLst>
              <a:ext uri="{FF2B5EF4-FFF2-40B4-BE49-F238E27FC236}">
                <a16:creationId xmlns:a16="http://schemas.microsoft.com/office/drawing/2014/main" id="{A371846E-7879-8B4C-96BE-B8206E66EC31}"/>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
                <a:solidFill>
                  <a:srgbClr val="000000"/>
                </a:solidFill>
                <a:latin typeface="Helvetica" pitchFamily="2" charset="0"/>
                <a:ea typeface="ＭＳ Ｐゴシック" panose="020B0600070205080204" pitchFamily="34" charset="-128"/>
                <a:sym typeface="Helvetica" pitchFamily="2" charset="0"/>
              </a:defRPr>
            </a:lvl1pPr>
            <a:lvl2pPr>
              <a:defRPr sz="600">
                <a:solidFill>
                  <a:srgbClr val="000000"/>
                </a:solidFill>
                <a:latin typeface="Helvetica" pitchFamily="2" charset="0"/>
                <a:ea typeface="ＭＳ Ｐゴシック" panose="020B0600070205080204" pitchFamily="34" charset="-128"/>
                <a:sym typeface="Helvetica" pitchFamily="2" charset="0"/>
              </a:defRPr>
            </a:lvl2pPr>
            <a:lvl3pPr>
              <a:defRPr sz="600">
                <a:solidFill>
                  <a:srgbClr val="000000"/>
                </a:solidFill>
                <a:latin typeface="Helvetica" pitchFamily="2" charset="0"/>
                <a:ea typeface="ＭＳ Ｐゴシック" panose="020B0600070205080204" pitchFamily="34" charset="-128"/>
                <a:sym typeface="Helvetica" pitchFamily="2" charset="0"/>
              </a:defRPr>
            </a:lvl3pPr>
            <a:lvl4pPr>
              <a:defRPr sz="600">
                <a:solidFill>
                  <a:srgbClr val="000000"/>
                </a:solidFill>
                <a:latin typeface="Helvetica" pitchFamily="2" charset="0"/>
                <a:ea typeface="ＭＳ Ｐゴシック" panose="020B0600070205080204" pitchFamily="34" charset="-128"/>
                <a:sym typeface="Helvetica" pitchFamily="2" charset="0"/>
              </a:defRPr>
            </a:lvl4pPr>
            <a:lvl5pPr>
              <a:defRPr sz="600">
                <a:solidFill>
                  <a:srgbClr val="000000"/>
                </a:solidFill>
                <a:latin typeface="Helvetica" pitchFamily="2" charset="0"/>
                <a:ea typeface="ＭＳ Ｐゴシック" panose="020B0600070205080204" pitchFamily="34" charset="-128"/>
                <a:sym typeface="Helvetica" pitchFamily="2" charset="0"/>
              </a:defRPr>
            </a:lvl5pPr>
            <a:lvl6pPr marL="971550" indent="51435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1428750" indent="51435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1885950" indent="51435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2343150" indent="51435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algn="r" defTabSz="914400" eaLnBrk="1" hangingPunct="1"/>
            <a:fld id="{36479F8D-8F6E-4F48-BDCB-53ACB2D0F6AA}" type="slidenum">
              <a:rPr lang="en-US" altLang="en-US" sz="1200">
                <a:latin typeface="Calibri" panose="020F0502020204030204" pitchFamily="34" charset="0"/>
                <a:ea typeface="ヒラギノ角ゴ ProN W3" panose="020B0300000000000000" pitchFamily="34" charset="-128"/>
                <a:cs typeface="Arial" panose="020B0604020202020204" pitchFamily="34" charset="0"/>
                <a:sym typeface="Arial" panose="020B0604020202020204" pitchFamily="34" charset="0"/>
              </a:rPr>
              <a:pPr algn="r" defTabSz="914400" eaLnBrk="1" hangingPunct="1"/>
              <a:t>1</a:t>
            </a:fld>
            <a:endParaRPr lang="en-US" altLang="en-US" sz="1200">
              <a:latin typeface="Calibri" panose="020F0502020204030204" pitchFamily="34" charset="0"/>
              <a:ea typeface="ヒラギノ角ゴ ProN W3" panose="020B0300000000000000" pitchFamily="34" charset="-128"/>
              <a:cs typeface="Arial" panose="020B0604020202020204" pitchFamily="34" charset="0"/>
              <a:sym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6596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7624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7547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8278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274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4042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14906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C3A3CD2D-BC81-ED4B-994F-D3B6BB210D18}"/>
              </a:ext>
            </a:extLst>
          </p:cNvPr>
          <p:cNvSpPr>
            <a:spLocks noGrp="1" noRot="1" noChangeAspect="1" noTextEdit="1"/>
          </p:cNvSpPr>
          <p:nvPr>
            <p:ph type="sldImg"/>
          </p:nvPr>
        </p:nvSpPr>
        <p:spPr/>
      </p:sp>
      <p:sp>
        <p:nvSpPr>
          <p:cNvPr id="56322" name="Notes Placeholder 2">
            <a:extLst>
              <a:ext uri="{FF2B5EF4-FFF2-40B4-BE49-F238E27FC236}">
                <a16:creationId xmlns:a16="http://schemas.microsoft.com/office/drawing/2014/main" id="{53977BD1-F6C5-EA49-94D6-3286DA324EB1}"/>
              </a:ext>
            </a:extLst>
          </p:cNvPr>
          <p:cNvSpPr>
            <a:spLocks noGrp="1"/>
          </p:cNvSpPr>
          <p:nvPr>
            <p:ph type="body" idx="1"/>
          </p:nvPr>
        </p:nvSpPr>
        <p:spPr/>
        <p:txBody>
          <a:bodyPr/>
          <a:lstStyle/>
          <a:p>
            <a:pPr defTabSz="307181" eaLnBrk="1" hangingPunct="1">
              <a:defRPr/>
            </a:pPr>
            <a:r>
              <a:rPr lang="en-US" sz="1125">
                <a:latin typeface="Calibri" charset="0"/>
                <a:sym typeface="Lucida Grande" charset="0"/>
              </a:rPr>
              <a:t>Note from Chuck.   Please retain and maintain this page as you remix and republish these materials.  Please add any of your own improvements or contributions.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28EF77D5-2F68-FB4A-8FA2-48C3435FD746}"/>
              </a:ext>
            </a:extLst>
          </p:cNvPr>
          <p:cNvSpPr>
            <a:spLocks noGrp="1"/>
          </p:cNvSpPr>
          <p:nvPr>
            <p:ph type="dt" sz="half" idx="10"/>
          </p:nvPr>
        </p:nvSpPr>
        <p:spPr/>
        <p:txBody>
          <a:bodyPr/>
          <a:lstStyle>
            <a:lvl1pPr>
              <a:defRPr/>
            </a:lvl1pPr>
          </a:lstStyle>
          <a:p>
            <a:pPr>
              <a:defRPr/>
            </a:pPr>
            <a:fld id="{F45AB4BF-3309-0648-8C28-6E8DCBF95125}" type="datetimeFigureOut">
              <a:rPr lang="en-US"/>
              <a:pPr>
                <a:defRPr/>
              </a:pPr>
              <a:t>7/9/20</a:t>
            </a:fld>
            <a:endParaRPr lang="en-US"/>
          </a:p>
        </p:txBody>
      </p:sp>
      <p:sp>
        <p:nvSpPr>
          <p:cNvPr id="5" name="Footer Placeholder 4">
            <a:extLst>
              <a:ext uri="{FF2B5EF4-FFF2-40B4-BE49-F238E27FC236}">
                <a16:creationId xmlns:a16="http://schemas.microsoft.com/office/drawing/2014/main" id="{34CD0735-2495-844C-9767-58C16F74118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1FDDA6F-54B4-CD41-8D22-6ED63634AEFA}"/>
              </a:ext>
            </a:extLst>
          </p:cNvPr>
          <p:cNvSpPr>
            <a:spLocks noGrp="1"/>
          </p:cNvSpPr>
          <p:nvPr>
            <p:ph type="sldNum" sz="quarter" idx="12"/>
          </p:nvPr>
        </p:nvSpPr>
        <p:spPr/>
        <p:txBody>
          <a:bodyPr/>
          <a:lstStyle>
            <a:lvl1pPr>
              <a:defRPr/>
            </a:lvl1pPr>
          </a:lstStyle>
          <a:p>
            <a:pPr>
              <a:defRPr/>
            </a:pPr>
            <a:fld id="{CD5539EE-096B-3D4F-A21E-C5988C19911A}" type="slidenum">
              <a:rPr lang="en-US"/>
              <a:pPr>
                <a:defRPr/>
              </a:pPr>
              <a:t>‹#›</a:t>
            </a:fld>
            <a:endParaRPr lang="en-US"/>
          </a:p>
        </p:txBody>
      </p:sp>
    </p:spTree>
    <p:extLst>
      <p:ext uri="{BB962C8B-B14F-4D97-AF65-F5344CB8AC3E}">
        <p14:creationId xmlns:p14="http://schemas.microsoft.com/office/powerpoint/2010/main" val="169915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13777E-A46C-CB46-AD5C-43781E1569F8}"/>
              </a:ext>
            </a:extLst>
          </p:cNvPr>
          <p:cNvSpPr>
            <a:spLocks noGrp="1"/>
          </p:cNvSpPr>
          <p:nvPr>
            <p:ph type="dt" sz="half" idx="10"/>
          </p:nvPr>
        </p:nvSpPr>
        <p:spPr/>
        <p:txBody>
          <a:bodyPr/>
          <a:lstStyle>
            <a:lvl1pPr>
              <a:defRPr/>
            </a:lvl1pPr>
          </a:lstStyle>
          <a:p>
            <a:pPr>
              <a:defRPr/>
            </a:pPr>
            <a:fld id="{310746A5-1FAD-3742-96D4-986A0FB3A34F}" type="datetimeFigureOut">
              <a:rPr lang="en-US"/>
              <a:pPr>
                <a:defRPr/>
              </a:pPr>
              <a:t>7/9/20</a:t>
            </a:fld>
            <a:endParaRPr lang="en-US"/>
          </a:p>
        </p:txBody>
      </p:sp>
      <p:sp>
        <p:nvSpPr>
          <p:cNvPr id="5" name="Footer Placeholder 4">
            <a:extLst>
              <a:ext uri="{FF2B5EF4-FFF2-40B4-BE49-F238E27FC236}">
                <a16:creationId xmlns:a16="http://schemas.microsoft.com/office/drawing/2014/main" id="{5B56E841-5F3C-344F-B5EA-E728683F7A7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DAAD863-1138-C641-A3D9-8F6C750C1496}"/>
              </a:ext>
            </a:extLst>
          </p:cNvPr>
          <p:cNvSpPr>
            <a:spLocks noGrp="1"/>
          </p:cNvSpPr>
          <p:nvPr>
            <p:ph type="sldNum" sz="quarter" idx="12"/>
          </p:nvPr>
        </p:nvSpPr>
        <p:spPr/>
        <p:txBody>
          <a:bodyPr/>
          <a:lstStyle>
            <a:lvl1pPr>
              <a:defRPr/>
            </a:lvl1pPr>
          </a:lstStyle>
          <a:p>
            <a:pPr>
              <a:defRPr/>
            </a:pPr>
            <a:fld id="{66714201-FEF4-B24F-A19F-BDB7B8C36110}" type="slidenum">
              <a:rPr lang="en-US"/>
              <a:pPr>
                <a:defRPr/>
              </a:pPr>
              <a:t>‹#›</a:t>
            </a:fld>
            <a:endParaRPr lang="en-US"/>
          </a:p>
        </p:txBody>
      </p:sp>
    </p:spTree>
    <p:extLst>
      <p:ext uri="{BB962C8B-B14F-4D97-AF65-F5344CB8AC3E}">
        <p14:creationId xmlns:p14="http://schemas.microsoft.com/office/powerpoint/2010/main" val="248990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3E2AFF-400E-0042-A3BA-0382F371A023}"/>
              </a:ext>
            </a:extLst>
          </p:cNvPr>
          <p:cNvSpPr>
            <a:spLocks noGrp="1"/>
          </p:cNvSpPr>
          <p:nvPr>
            <p:ph type="dt" sz="half" idx="10"/>
          </p:nvPr>
        </p:nvSpPr>
        <p:spPr/>
        <p:txBody>
          <a:bodyPr/>
          <a:lstStyle>
            <a:lvl1pPr>
              <a:defRPr/>
            </a:lvl1pPr>
          </a:lstStyle>
          <a:p>
            <a:pPr>
              <a:defRPr/>
            </a:pPr>
            <a:fld id="{BD70B423-4E25-9C4D-8C06-42030A8392BE}" type="datetimeFigureOut">
              <a:rPr lang="en-US"/>
              <a:pPr>
                <a:defRPr/>
              </a:pPr>
              <a:t>7/9/20</a:t>
            </a:fld>
            <a:endParaRPr lang="en-US"/>
          </a:p>
        </p:txBody>
      </p:sp>
      <p:sp>
        <p:nvSpPr>
          <p:cNvPr id="5" name="Footer Placeholder 4">
            <a:extLst>
              <a:ext uri="{FF2B5EF4-FFF2-40B4-BE49-F238E27FC236}">
                <a16:creationId xmlns:a16="http://schemas.microsoft.com/office/drawing/2014/main" id="{D69F9ADE-8FC1-4045-A6DB-E5C9AB32EF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86A6099-209F-D24B-AA28-C9F174755B9D}"/>
              </a:ext>
            </a:extLst>
          </p:cNvPr>
          <p:cNvSpPr>
            <a:spLocks noGrp="1"/>
          </p:cNvSpPr>
          <p:nvPr>
            <p:ph type="sldNum" sz="quarter" idx="12"/>
          </p:nvPr>
        </p:nvSpPr>
        <p:spPr/>
        <p:txBody>
          <a:bodyPr/>
          <a:lstStyle>
            <a:lvl1pPr>
              <a:defRPr/>
            </a:lvl1pPr>
          </a:lstStyle>
          <a:p>
            <a:pPr>
              <a:defRPr/>
            </a:pPr>
            <a:fld id="{AC8B0AE6-3C90-CB4B-B05D-692E992AFE72}" type="slidenum">
              <a:rPr lang="en-US"/>
              <a:pPr>
                <a:defRPr/>
              </a:pPr>
              <a:t>‹#›</a:t>
            </a:fld>
            <a:endParaRPr lang="en-US"/>
          </a:p>
        </p:txBody>
      </p:sp>
    </p:spTree>
    <p:extLst>
      <p:ext uri="{BB962C8B-B14F-4D97-AF65-F5344CB8AC3E}">
        <p14:creationId xmlns:p14="http://schemas.microsoft.com/office/powerpoint/2010/main" val="228639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49313" y="361950"/>
            <a:ext cx="7445375" cy="1058863"/>
          </a:xfrm>
        </p:spPr>
        <p:txBody>
          <a:bodyPr/>
          <a:lstStyle/>
          <a:p>
            <a:r>
              <a:rPr lang="en-US"/>
              <a:t>Click to edit Master title style</a:t>
            </a:r>
          </a:p>
        </p:txBody>
      </p:sp>
    </p:spTree>
    <p:extLst>
      <p:ext uri="{BB962C8B-B14F-4D97-AF65-F5344CB8AC3E}">
        <p14:creationId xmlns:p14="http://schemas.microsoft.com/office/powerpoint/2010/main" val="836821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905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4C0A6C-C115-7149-8E65-BA382E8A8D72}"/>
              </a:ext>
            </a:extLst>
          </p:cNvPr>
          <p:cNvSpPr>
            <a:spLocks noGrp="1"/>
          </p:cNvSpPr>
          <p:nvPr>
            <p:ph type="dt" sz="half" idx="10"/>
          </p:nvPr>
        </p:nvSpPr>
        <p:spPr/>
        <p:txBody>
          <a:bodyPr/>
          <a:lstStyle>
            <a:lvl1pPr>
              <a:defRPr/>
            </a:lvl1pPr>
          </a:lstStyle>
          <a:p>
            <a:pPr>
              <a:defRPr/>
            </a:pPr>
            <a:fld id="{981D038C-3CF0-4449-9CBD-A52FD809DCB6}" type="datetimeFigureOut">
              <a:rPr lang="en-US"/>
              <a:pPr>
                <a:defRPr/>
              </a:pPr>
              <a:t>7/9/20</a:t>
            </a:fld>
            <a:endParaRPr lang="en-US"/>
          </a:p>
        </p:txBody>
      </p:sp>
      <p:sp>
        <p:nvSpPr>
          <p:cNvPr id="5" name="Footer Placeholder 4">
            <a:extLst>
              <a:ext uri="{FF2B5EF4-FFF2-40B4-BE49-F238E27FC236}">
                <a16:creationId xmlns:a16="http://schemas.microsoft.com/office/drawing/2014/main" id="{F5405A48-4F5F-9B4B-AF56-49154DFE6A1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90BEB30-71B6-FD4C-A835-F57365ADD337}"/>
              </a:ext>
            </a:extLst>
          </p:cNvPr>
          <p:cNvSpPr>
            <a:spLocks noGrp="1"/>
          </p:cNvSpPr>
          <p:nvPr>
            <p:ph type="sldNum" sz="quarter" idx="12"/>
          </p:nvPr>
        </p:nvSpPr>
        <p:spPr/>
        <p:txBody>
          <a:bodyPr/>
          <a:lstStyle>
            <a:lvl1pPr>
              <a:defRPr/>
            </a:lvl1pPr>
          </a:lstStyle>
          <a:p>
            <a:pPr>
              <a:defRPr/>
            </a:pPr>
            <a:fld id="{F9032058-163E-E842-8D1E-234C42A9456D}" type="slidenum">
              <a:rPr lang="en-US"/>
              <a:pPr>
                <a:defRPr/>
              </a:pPr>
              <a:t>‹#›</a:t>
            </a:fld>
            <a:endParaRPr lang="en-US"/>
          </a:p>
        </p:txBody>
      </p:sp>
    </p:spTree>
    <p:extLst>
      <p:ext uri="{BB962C8B-B14F-4D97-AF65-F5344CB8AC3E}">
        <p14:creationId xmlns:p14="http://schemas.microsoft.com/office/powerpoint/2010/main" val="173335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5B7F40-CB6E-6A44-AF2E-7D132CF1405C}"/>
              </a:ext>
            </a:extLst>
          </p:cNvPr>
          <p:cNvSpPr>
            <a:spLocks noGrp="1"/>
          </p:cNvSpPr>
          <p:nvPr>
            <p:ph type="dt" sz="half" idx="10"/>
          </p:nvPr>
        </p:nvSpPr>
        <p:spPr/>
        <p:txBody>
          <a:bodyPr/>
          <a:lstStyle>
            <a:lvl1pPr>
              <a:defRPr/>
            </a:lvl1pPr>
          </a:lstStyle>
          <a:p>
            <a:pPr>
              <a:defRPr/>
            </a:pPr>
            <a:fld id="{DA154CB9-989B-F941-A41B-4058865BC873}" type="datetimeFigureOut">
              <a:rPr lang="en-US"/>
              <a:pPr>
                <a:defRPr/>
              </a:pPr>
              <a:t>7/9/20</a:t>
            </a:fld>
            <a:endParaRPr lang="en-US"/>
          </a:p>
        </p:txBody>
      </p:sp>
      <p:sp>
        <p:nvSpPr>
          <p:cNvPr id="5" name="Footer Placeholder 4">
            <a:extLst>
              <a:ext uri="{FF2B5EF4-FFF2-40B4-BE49-F238E27FC236}">
                <a16:creationId xmlns:a16="http://schemas.microsoft.com/office/drawing/2014/main" id="{C9DBAC38-A0EA-5E48-9BB7-7C9C04A0733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0CF69AC-9592-BD45-B24B-B316BF3E3C93}"/>
              </a:ext>
            </a:extLst>
          </p:cNvPr>
          <p:cNvSpPr>
            <a:spLocks noGrp="1"/>
          </p:cNvSpPr>
          <p:nvPr>
            <p:ph type="sldNum" sz="quarter" idx="12"/>
          </p:nvPr>
        </p:nvSpPr>
        <p:spPr/>
        <p:txBody>
          <a:bodyPr/>
          <a:lstStyle>
            <a:lvl1pPr>
              <a:defRPr/>
            </a:lvl1pPr>
          </a:lstStyle>
          <a:p>
            <a:pPr>
              <a:defRPr/>
            </a:pPr>
            <a:fld id="{2285E681-AFFB-4C4B-A0C8-A60B490A4B6C}" type="slidenum">
              <a:rPr lang="en-US"/>
              <a:pPr>
                <a:defRPr/>
              </a:pPr>
              <a:t>‹#›</a:t>
            </a:fld>
            <a:endParaRPr lang="en-US"/>
          </a:p>
        </p:txBody>
      </p:sp>
    </p:spTree>
    <p:extLst>
      <p:ext uri="{BB962C8B-B14F-4D97-AF65-F5344CB8AC3E}">
        <p14:creationId xmlns:p14="http://schemas.microsoft.com/office/powerpoint/2010/main" val="7511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D3D3D7C-53D6-7544-B7D2-FAA41F6BE152}"/>
              </a:ext>
            </a:extLst>
          </p:cNvPr>
          <p:cNvSpPr>
            <a:spLocks noGrp="1"/>
          </p:cNvSpPr>
          <p:nvPr>
            <p:ph type="dt" sz="half" idx="10"/>
          </p:nvPr>
        </p:nvSpPr>
        <p:spPr/>
        <p:txBody>
          <a:bodyPr/>
          <a:lstStyle>
            <a:lvl1pPr>
              <a:defRPr/>
            </a:lvl1pPr>
          </a:lstStyle>
          <a:p>
            <a:pPr>
              <a:defRPr/>
            </a:pPr>
            <a:fld id="{30048FE6-6C0B-8143-ACDA-8849E496ADBB}" type="datetimeFigureOut">
              <a:rPr lang="en-US"/>
              <a:pPr>
                <a:defRPr/>
              </a:pPr>
              <a:t>7/9/20</a:t>
            </a:fld>
            <a:endParaRPr lang="en-US"/>
          </a:p>
        </p:txBody>
      </p:sp>
      <p:sp>
        <p:nvSpPr>
          <p:cNvPr id="6" name="Footer Placeholder 4">
            <a:extLst>
              <a:ext uri="{FF2B5EF4-FFF2-40B4-BE49-F238E27FC236}">
                <a16:creationId xmlns:a16="http://schemas.microsoft.com/office/drawing/2014/main" id="{B94A4978-7C08-7241-8CA9-94515862284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385730D-A4E3-1A48-B306-966C222EBE72}"/>
              </a:ext>
            </a:extLst>
          </p:cNvPr>
          <p:cNvSpPr>
            <a:spLocks noGrp="1"/>
          </p:cNvSpPr>
          <p:nvPr>
            <p:ph type="sldNum" sz="quarter" idx="12"/>
          </p:nvPr>
        </p:nvSpPr>
        <p:spPr/>
        <p:txBody>
          <a:bodyPr/>
          <a:lstStyle>
            <a:lvl1pPr>
              <a:defRPr/>
            </a:lvl1pPr>
          </a:lstStyle>
          <a:p>
            <a:pPr>
              <a:defRPr/>
            </a:pPr>
            <a:fld id="{0EEAB850-192F-124B-B89A-8E2FE6B35E0B}" type="slidenum">
              <a:rPr lang="en-US"/>
              <a:pPr>
                <a:defRPr/>
              </a:pPr>
              <a:t>‹#›</a:t>
            </a:fld>
            <a:endParaRPr lang="en-US"/>
          </a:p>
        </p:txBody>
      </p:sp>
    </p:spTree>
    <p:extLst>
      <p:ext uri="{BB962C8B-B14F-4D97-AF65-F5344CB8AC3E}">
        <p14:creationId xmlns:p14="http://schemas.microsoft.com/office/powerpoint/2010/main" val="375856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44EDF4C4-68BE-8343-AC59-C1A8AC24888F}"/>
              </a:ext>
            </a:extLst>
          </p:cNvPr>
          <p:cNvSpPr>
            <a:spLocks noGrp="1"/>
          </p:cNvSpPr>
          <p:nvPr>
            <p:ph type="dt" sz="half" idx="10"/>
          </p:nvPr>
        </p:nvSpPr>
        <p:spPr/>
        <p:txBody>
          <a:bodyPr/>
          <a:lstStyle>
            <a:lvl1pPr>
              <a:defRPr/>
            </a:lvl1pPr>
          </a:lstStyle>
          <a:p>
            <a:pPr>
              <a:defRPr/>
            </a:pPr>
            <a:fld id="{87EBDF74-4B6F-FE45-84D3-CF60C91C79B1}" type="datetimeFigureOut">
              <a:rPr lang="en-US"/>
              <a:pPr>
                <a:defRPr/>
              </a:pPr>
              <a:t>7/9/20</a:t>
            </a:fld>
            <a:endParaRPr lang="en-US"/>
          </a:p>
        </p:txBody>
      </p:sp>
      <p:sp>
        <p:nvSpPr>
          <p:cNvPr id="8" name="Footer Placeholder 4">
            <a:extLst>
              <a:ext uri="{FF2B5EF4-FFF2-40B4-BE49-F238E27FC236}">
                <a16:creationId xmlns:a16="http://schemas.microsoft.com/office/drawing/2014/main" id="{282F51ED-5795-7946-BAB5-7A5B8762DF3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AAB8093-07D5-004E-8409-E07E3DE5795A}"/>
              </a:ext>
            </a:extLst>
          </p:cNvPr>
          <p:cNvSpPr>
            <a:spLocks noGrp="1"/>
          </p:cNvSpPr>
          <p:nvPr>
            <p:ph type="sldNum" sz="quarter" idx="12"/>
          </p:nvPr>
        </p:nvSpPr>
        <p:spPr/>
        <p:txBody>
          <a:bodyPr/>
          <a:lstStyle>
            <a:lvl1pPr>
              <a:defRPr/>
            </a:lvl1pPr>
          </a:lstStyle>
          <a:p>
            <a:pPr>
              <a:defRPr/>
            </a:pPr>
            <a:fld id="{F18AC664-3746-7C46-A492-61B36FB0F3B8}" type="slidenum">
              <a:rPr lang="en-US"/>
              <a:pPr>
                <a:defRPr/>
              </a:pPr>
              <a:t>‹#›</a:t>
            </a:fld>
            <a:endParaRPr lang="en-US"/>
          </a:p>
        </p:txBody>
      </p:sp>
    </p:spTree>
    <p:extLst>
      <p:ext uri="{BB962C8B-B14F-4D97-AF65-F5344CB8AC3E}">
        <p14:creationId xmlns:p14="http://schemas.microsoft.com/office/powerpoint/2010/main" val="1717365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12AE653A-8C50-B447-B0A3-2698F99CB760}"/>
              </a:ext>
            </a:extLst>
          </p:cNvPr>
          <p:cNvSpPr>
            <a:spLocks noGrp="1"/>
          </p:cNvSpPr>
          <p:nvPr>
            <p:ph type="dt" sz="half" idx="10"/>
          </p:nvPr>
        </p:nvSpPr>
        <p:spPr/>
        <p:txBody>
          <a:bodyPr/>
          <a:lstStyle>
            <a:lvl1pPr>
              <a:defRPr/>
            </a:lvl1pPr>
          </a:lstStyle>
          <a:p>
            <a:pPr>
              <a:defRPr/>
            </a:pPr>
            <a:fld id="{FC479D12-E9B9-7B49-845C-571C7890231D}" type="datetimeFigureOut">
              <a:rPr lang="en-US"/>
              <a:pPr>
                <a:defRPr/>
              </a:pPr>
              <a:t>7/9/20</a:t>
            </a:fld>
            <a:endParaRPr lang="en-US"/>
          </a:p>
        </p:txBody>
      </p:sp>
      <p:sp>
        <p:nvSpPr>
          <p:cNvPr id="4" name="Footer Placeholder 4">
            <a:extLst>
              <a:ext uri="{FF2B5EF4-FFF2-40B4-BE49-F238E27FC236}">
                <a16:creationId xmlns:a16="http://schemas.microsoft.com/office/drawing/2014/main" id="{845DCCF8-33D6-6140-9D6E-40EC09D5891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08968F6-3199-144C-8B7D-0418358C9DEE}"/>
              </a:ext>
            </a:extLst>
          </p:cNvPr>
          <p:cNvSpPr>
            <a:spLocks noGrp="1"/>
          </p:cNvSpPr>
          <p:nvPr>
            <p:ph type="sldNum" sz="quarter" idx="12"/>
          </p:nvPr>
        </p:nvSpPr>
        <p:spPr/>
        <p:txBody>
          <a:bodyPr/>
          <a:lstStyle>
            <a:lvl1pPr>
              <a:defRPr/>
            </a:lvl1pPr>
          </a:lstStyle>
          <a:p>
            <a:pPr>
              <a:defRPr/>
            </a:pPr>
            <a:fld id="{1DFBA597-6BE9-324D-9097-B061F17A11F9}" type="slidenum">
              <a:rPr lang="en-US"/>
              <a:pPr>
                <a:defRPr/>
              </a:pPr>
              <a:t>‹#›</a:t>
            </a:fld>
            <a:endParaRPr lang="en-US"/>
          </a:p>
        </p:txBody>
      </p:sp>
    </p:spTree>
    <p:extLst>
      <p:ext uri="{BB962C8B-B14F-4D97-AF65-F5344CB8AC3E}">
        <p14:creationId xmlns:p14="http://schemas.microsoft.com/office/powerpoint/2010/main" val="422407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5DB5BDF-D68F-1641-9166-A5A707124DF3}"/>
              </a:ext>
            </a:extLst>
          </p:cNvPr>
          <p:cNvSpPr>
            <a:spLocks noGrp="1"/>
          </p:cNvSpPr>
          <p:nvPr>
            <p:ph type="dt" sz="half" idx="10"/>
          </p:nvPr>
        </p:nvSpPr>
        <p:spPr/>
        <p:txBody>
          <a:bodyPr/>
          <a:lstStyle>
            <a:lvl1pPr>
              <a:defRPr/>
            </a:lvl1pPr>
          </a:lstStyle>
          <a:p>
            <a:pPr>
              <a:defRPr/>
            </a:pPr>
            <a:fld id="{75E77125-EDE6-F745-90D6-F005C13B22F7}" type="datetimeFigureOut">
              <a:rPr lang="en-US"/>
              <a:pPr>
                <a:defRPr/>
              </a:pPr>
              <a:t>7/9/20</a:t>
            </a:fld>
            <a:endParaRPr lang="en-US"/>
          </a:p>
        </p:txBody>
      </p:sp>
      <p:sp>
        <p:nvSpPr>
          <p:cNvPr id="3" name="Footer Placeholder 4">
            <a:extLst>
              <a:ext uri="{FF2B5EF4-FFF2-40B4-BE49-F238E27FC236}">
                <a16:creationId xmlns:a16="http://schemas.microsoft.com/office/drawing/2014/main" id="{83E068CD-25FD-F049-B9E1-E4DF0C0ECD4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ECA79A75-0B99-ED4D-BB76-E3736E18C66E}"/>
              </a:ext>
            </a:extLst>
          </p:cNvPr>
          <p:cNvSpPr>
            <a:spLocks noGrp="1"/>
          </p:cNvSpPr>
          <p:nvPr>
            <p:ph type="sldNum" sz="quarter" idx="12"/>
          </p:nvPr>
        </p:nvSpPr>
        <p:spPr/>
        <p:txBody>
          <a:bodyPr/>
          <a:lstStyle>
            <a:lvl1pPr>
              <a:defRPr/>
            </a:lvl1pPr>
          </a:lstStyle>
          <a:p>
            <a:pPr>
              <a:defRPr/>
            </a:pPr>
            <a:fld id="{96ACC9A2-743F-184E-8870-017A6365F033}" type="slidenum">
              <a:rPr lang="en-US"/>
              <a:pPr>
                <a:defRPr/>
              </a:pPr>
              <a:t>‹#›</a:t>
            </a:fld>
            <a:endParaRPr lang="en-US"/>
          </a:p>
        </p:txBody>
      </p:sp>
    </p:spTree>
    <p:extLst>
      <p:ext uri="{BB962C8B-B14F-4D97-AF65-F5344CB8AC3E}">
        <p14:creationId xmlns:p14="http://schemas.microsoft.com/office/powerpoint/2010/main" val="1235545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D9FDE033-0991-274A-8051-D73775C2AE41}"/>
              </a:ext>
            </a:extLst>
          </p:cNvPr>
          <p:cNvSpPr>
            <a:spLocks noGrp="1"/>
          </p:cNvSpPr>
          <p:nvPr>
            <p:ph type="dt" sz="half" idx="10"/>
          </p:nvPr>
        </p:nvSpPr>
        <p:spPr/>
        <p:txBody>
          <a:bodyPr/>
          <a:lstStyle>
            <a:lvl1pPr>
              <a:defRPr/>
            </a:lvl1pPr>
          </a:lstStyle>
          <a:p>
            <a:pPr>
              <a:defRPr/>
            </a:pPr>
            <a:fld id="{BE0AC128-F879-D047-85D0-FF57CA2ADE8D}" type="datetimeFigureOut">
              <a:rPr lang="en-US"/>
              <a:pPr>
                <a:defRPr/>
              </a:pPr>
              <a:t>7/9/20</a:t>
            </a:fld>
            <a:endParaRPr lang="en-US"/>
          </a:p>
        </p:txBody>
      </p:sp>
      <p:sp>
        <p:nvSpPr>
          <p:cNvPr id="6" name="Footer Placeholder 4">
            <a:extLst>
              <a:ext uri="{FF2B5EF4-FFF2-40B4-BE49-F238E27FC236}">
                <a16:creationId xmlns:a16="http://schemas.microsoft.com/office/drawing/2014/main" id="{DCF15628-34E5-3442-8112-793407BA996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729C416-7C8D-2349-9881-FA5B951901C6}"/>
              </a:ext>
            </a:extLst>
          </p:cNvPr>
          <p:cNvSpPr>
            <a:spLocks noGrp="1"/>
          </p:cNvSpPr>
          <p:nvPr>
            <p:ph type="sldNum" sz="quarter" idx="12"/>
          </p:nvPr>
        </p:nvSpPr>
        <p:spPr/>
        <p:txBody>
          <a:bodyPr/>
          <a:lstStyle>
            <a:lvl1pPr>
              <a:defRPr/>
            </a:lvl1pPr>
          </a:lstStyle>
          <a:p>
            <a:pPr>
              <a:defRPr/>
            </a:pPr>
            <a:fld id="{28863D49-C179-E342-BBA7-001FE5505BAE}" type="slidenum">
              <a:rPr lang="en-US"/>
              <a:pPr>
                <a:defRPr/>
              </a:pPr>
              <a:t>‹#›</a:t>
            </a:fld>
            <a:endParaRPr lang="en-US"/>
          </a:p>
        </p:txBody>
      </p:sp>
    </p:spTree>
    <p:extLst>
      <p:ext uri="{BB962C8B-B14F-4D97-AF65-F5344CB8AC3E}">
        <p14:creationId xmlns:p14="http://schemas.microsoft.com/office/powerpoint/2010/main" val="384285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A31812E5-E48D-C646-8AF2-F34A04C7E041}"/>
              </a:ext>
            </a:extLst>
          </p:cNvPr>
          <p:cNvSpPr>
            <a:spLocks noGrp="1"/>
          </p:cNvSpPr>
          <p:nvPr>
            <p:ph type="dt" sz="half" idx="10"/>
          </p:nvPr>
        </p:nvSpPr>
        <p:spPr/>
        <p:txBody>
          <a:bodyPr/>
          <a:lstStyle>
            <a:lvl1pPr>
              <a:defRPr/>
            </a:lvl1pPr>
          </a:lstStyle>
          <a:p>
            <a:pPr>
              <a:defRPr/>
            </a:pPr>
            <a:fld id="{A65DCB13-63FB-6C4C-86C8-1BC5F7915696}" type="datetimeFigureOut">
              <a:rPr lang="en-US"/>
              <a:pPr>
                <a:defRPr/>
              </a:pPr>
              <a:t>7/9/20</a:t>
            </a:fld>
            <a:endParaRPr lang="en-US"/>
          </a:p>
        </p:txBody>
      </p:sp>
      <p:sp>
        <p:nvSpPr>
          <p:cNvPr id="6" name="Footer Placeholder 4">
            <a:extLst>
              <a:ext uri="{FF2B5EF4-FFF2-40B4-BE49-F238E27FC236}">
                <a16:creationId xmlns:a16="http://schemas.microsoft.com/office/drawing/2014/main" id="{D1EC0D86-C3A1-7D43-BDF7-241177C503B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0A618F2-E1FB-3F45-B236-0627A2707EE5}"/>
              </a:ext>
            </a:extLst>
          </p:cNvPr>
          <p:cNvSpPr>
            <a:spLocks noGrp="1"/>
          </p:cNvSpPr>
          <p:nvPr>
            <p:ph type="sldNum" sz="quarter" idx="12"/>
          </p:nvPr>
        </p:nvSpPr>
        <p:spPr/>
        <p:txBody>
          <a:bodyPr/>
          <a:lstStyle>
            <a:lvl1pPr>
              <a:defRPr/>
            </a:lvl1pPr>
          </a:lstStyle>
          <a:p>
            <a:pPr>
              <a:defRPr/>
            </a:pPr>
            <a:fld id="{65AA2808-E211-E04A-AC1F-C19E9B4E8C51}" type="slidenum">
              <a:rPr lang="en-US"/>
              <a:pPr>
                <a:defRPr/>
              </a:pPr>
              <a:t>‹#›</a:t>
            </a:fld>
            <a:endParaRPr lang="en-US"/>
          </a:p>
        </p:txBody>
      </p:sp>
    </p:spTree>
    <p:extLst>
      <p:ext uri="{BB962C8B-B14F-4D97-AF65-F5344CB8AC3E}">
        <p14:creationId xmlns:p14="http://schemas.microsoft.com/office/powerpoint/2010/main" val="163109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64FEAB29-7944-B641-A8E3-9ADAC2117322}"/>
              </a:ext>
            </a:extLst>
          </p:cNvPr>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3075" name="Text Placeholder 2">
            <a:extLst>
              <a:ext uri="{FF2B5EF4-FFF2-40B4-BE49-F238E27FC236}">
                <a16:creationId xmlns:a16="http://schemas.microsoft.com/office/drawing/2014/main" id="{03834D69-2F1C-4E46-B988-0559CDAD3B24}"/>
              </a:ext>
            </a:extLst>
          </p:cNvPr>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A81BAC3B-90CE-3044-A03F-4C42DB050121}"/>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EDFECD6-CC2A-804F-B8EB-1BD64AFD816A}" type="datetimeFigureOut">
              <a:rPr lang="en-US"/>
              <a:pPr>
                <a:defRPr/>
              </a:pPr>
              <a:t>7/9/20</a:t>
            </a:fld>
            <a:endParaRPr lang="en-US"/>
          </a:p>
        </p:txBody>
      </p:sp>
      <p:sp>
        <p:nvSpPr>
          <p:cNvPr id="5" name="Footer Placeholder 4">
            <a:extLst>
              <a:ext uri="{FF2B5EF4-FFF2-40B4-BE49-F238E27FC236}">
                <a16:creationId xmlns:a16="http://schemas.microsoft.com/office/drawing/2014/main" id="{16959A5C-8F13-BD48-8023-37F588503F25}"/>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692739AE-A6A1-2C4D-8A91-2945331836CB}"/>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18B1CEDB-F03D-F54F-89E7-7F333B450F7E}"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8" r:id="rId12"/>
    <p:sldLayoutId id="2147483659" r:id="rId13"/>
  </p:sldLayoutIdLst>
  <p:txStyles>
    <p:titleStyle>
      <a:lvl1pPr algn="l" defTabSz="685800" rtl="0" eaLnBrk="0" fontAlgn="base" hangingPunct="0">
        <a:lnSpc>
          <a:spcPct val="90000"/>
        </a:lnSpc>
        <a:spcBef>
          <a:spcPct val="0"/>
        </a:spcBef>
        <a:spcAft>
          <a:spcPct val="0"/>
        </a:spcAft>
        <a:defRPr sz="3300" kern="1200">
          <a:solidFill>
            <a:srgbClr val="D7AC08"/>
          </a:solidFill>
          <a:latin typeface="Verdana" panose="020B0604030504040204" pitchFamily="34" charset="0"/>
          <a:ea typeface="Verdana" panose="020B0604030504040204" pitchFamily="34" charset="0"/>
          <a:cs typeface="Verdana" panose="020B0604030504040204" pitchFamily="34" charset="0"/>
        </a:defRPr>
      </a:lvl1pPr>
      <a:lvl2pPr algn="l" defTabSz="685800" rtl="0" eaLnBrk="0" fontAlgn="base" hangingPunct="0">
        <a:lnSpc>
          <a:spcPct val="90000"/>
        </a:lnSpc>
        <a:spcBef>
          <a:spcPct val="0"/>
        </a:spcBef>
        <a:spcAft>
          <a:spcPct val="0"/>
        </a:spcAft>
        <a:defRPr sz="3300">
          <a:solidFill>
            <a:srgbClr val="D7AC08"/>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rgbClr val="D7AC08"/>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rgbClr val="D7AC08"/>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rgbClr val="D7AC08"/>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rgbClr val="D7AC08"/>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rgbClr val="D7AC08"/>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rgbClr val="D7AC08"/>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rgbClr val="D7AC08"/>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397FD2D-39E9-9040-8166-359C1DB17E69}"/>
              </a:ext>
            </a:extLst>
          </p:cNvPr>
          <p:cNvSpPr>
            <a:spLocks noGrp="1" noChangeArrowheads="1"/>
          </p:cNvSpPr>
          <p:nvPr>
            <p:ph type="title"/>
          </p:nvPr>
        </p:nvSpPr>
        <p:spPr/>
        <p:txBody>
          <a:bodyPr/>
          <a:lstStyle/>
          <a:p>
            <a:pPr eaLnBrk="1" hangingPunct="1"/>
            <a:r>
              <a:rPr lang="en-US" altLang="zh-CN" dirty="0"/>
              <a:t>Table</a:t>
            </a:r>
            <a:r>
              <a:rPr lang="zh-CN" altLang="en-US" dirty="0"/>
              <a:t> </a:t>
            </a:r>
            <a:r>
              <a:rPr lang="en-US" altLang="zh-CN" dirty="0"/>
              <a:t>of</a:t>
            </a:r>
            <a:r>
              <a:rPr lang="zh-CN" altLang="en-US" dirty="0"/>
              <a:t> </a:t>
            </a:r>
            <a:r>
              <a:rPr lang="en-US" altLang="zh-CN" dirty="0"/>
              <a:t>Contents</a:t>
            </a:r>
            <a:endParaRPr lang="en-US" altLang="en-US" dirty="0"/>
          </a:p>
        </p:txBody>
      </p:sp>
      <p:sp>
        <p:nvSpPr>
          <p:cNvPr id="3" name="Content Placeholder 2">
            <a:extLst>
              <a:ext uri="{FF2B5EF4-FFF2-40B4-BE49-F238E27FC236}">
                <a16:creationId xmlns:a16="http://schemas.microsoft.com/office/drawing/2014/main" id="{8C8E3833-0B0B-B342-A7DF-79D3379C6192}"/>
              </a:ext>
            </a:extLst>
          </p:cNvPr>
          <p:cNvSpPr>
            <a:spLocks noGrp="1"/>
          </p:cNvSpPr>
          <p:nvPr>
            <p:ph idx="1"/>
          </p:nvPr>
        </p:nvSpPr>
        <p:spPr>
          <a:xfrm>
            <a:off x="628650" y="1155700"/>
            <a:ext cx="7981950" cy="3476625"/>
          </a:xfrm>
        </p:spPr>
        <p:txBody>
          <a:bodyPr rtlCol="0">
            <a:normAutofit/>
          </a:bodyPr>
          <a:lstStyle/>
          <a:p>
            <a:pPr marL="0" indent="0" eaLnBrk="1" fontAlgn="auto" hangingPunct="1">
              <a:lnSpc>
                <a:spcPct val="150000"/>
              </a:lnSpc>
              <a:spcAft>
                <a:spcPts val="0"/>
              </a:spcAft>
              <a:buFont typeface="Arial" panose="020B0604020202020204" pitchFamily="34" charset="0"/>
              <a:buNone/>
              <a:defRPr/>
            </a:pPr>
            <a:r>
              <a:rPr lang="en-US" altLang="zh-CN" sz="1600" dirty="0">
                <a:solidFill>
                  <a:schemeClr val="bg1"/>
                </a:solidFill>
              </a:rPr>
              <a:t>This</a:t>
            </a:r>
            <a:r>
              <a:rPr lang="zh-CN" altLang="en-US" sz="1600" dirty="0">
                <a:solidFill>
                  <a:schemeClr val="bg1"/>
                </a:solidFill>
              </a:rPr>
              <a:t> </a:t>
            </a:r>
            <a:r>
              <a:rPr lang="en-US" altLang="zh-CN" sz="1600" dirty="0">
                <a:solidFill>
                  <a:schemeClr val="bg1"/>
                </a:solidFill>
              </a:rPr>
              <a:t>slide</a:t>
            </a:r>
            <a:r>
              <a:rPr lang="zh-CN" altLang="en-US" sz="1600" dirty="0">
                <a:solidFill>
                  <a:schemeClr val="bg1"/>
                </a:solidFill>
              </a:rPr>
              <a:t> </a:t>
            </a:r>
            <a:r>
              <a:rPr lang="en-US" altLang="zh-CN" sz="1600" dirty="0">
                <a:solidFill>
                  <a:schemeClr val="bg1"/>
                </a:solidFill>
              </a:rPr>
              <a:t>deck</a:t>
            </a:r>
            <a:r>
              <a:rPr lang="zh-CN" altLang="en-US" sz="1600" dirty="0">
                <a:solidFill>
                  <a:schemeClr val="bg1"/>
                </a:solidFill>
              </a:rPr>
              <a:t> </a:t>
            </a:r>
            <a:r>
              <a:rPr lang="en-US" altLang="zh-CN" sz="1600" dirty="0">
                <a:solidFill>
                  <a:schemeClr val="bg1"/>
                </a:solidFill>
              </a:rPr>
              <a:t>consists</a:t>
            </a:r>
            <a:r>
              <a:rPr lang="zh-CN" altLang="en-US" sz="1600" dirty="0">
                <a:solidFill>
                  <a:schemeClr val="bg1"/>
                </a:solidFill>
              </a:rPr>
              <a:t> </a:t>
            </a:r>
            <a:r>
              <a:rPr lang="en-US" altLang="zh-CN" sz="1600" dirty="0">
                <a:solidFill>
                  <a:schemeClr val="bg1"/>
                </a:solidFill>
              </a:rPr>
              <a:t>of</a:t>
            </a:r>
            <a:r>
              <a:rPr lang="zh-CN" altLang="en-US" sz="1600" dirty="0">
                <a:solidFill>
                  <a:schemeClr val="bg1"/>
                </a:solidFill>
              </a:rPr>
              <a:t> </a:t>
            </a:r>
            <a:r>
              <a:rPr lang="en-US" altLang="zh-CN" sz="1600" dirty="0">
                <a:solidFill>
                  <a:schemeClr val="bg1"/>
                </a:solidFill>
              </a:rPr>
              <a:t>slides</a:t>
            </a:r>
            <a:r>
              <a:rPr lang="zh-CN" altLang="en-US" sz="1600" dirty="0">
                <a:solidFill>
                  <a:schemeClr val="bg1"/>
                </a:solidFill>
              </a:rPr>
              <a:t> </a:t>
            </a:r>
            <a:r>
              <a:rPr lang="en-US" altLang="zh-CN" sz="1600" dirty="0">
                <a:solidFill>
                  <a:schemeClr val="bg1"/>
                </a:solidFill>
              </a:rPr>
              <a:t>used</a:t>
            </a:r>
            <a:r>
              <a:rPr lang="zh-CN" altLang="en-US" sz="1600" dirty="0">
                <a:solidFill>
                  <a:schemeClr val="bg1"/>
                </a:solidFill>
              </a:rPr>
              <a:t> </a:t>
            </a:r>
            <a:r>
              <a:rPr lang="en-US" altLang="zh-CN" sz="1600" dirty="0">
                <a:solidFill>
                  <a:schemeClr val="bg1"/>
                </a:solidFill>
              </a:rPr>
              <a:t>in</a:t>
            </a:r>
            <a:r>
              <a:rPr lang="zh-CN" altLang="en-US" sz="1600" dirty="0">
                <a:solidFill>
                  <a:schemeClr val="bg1"/>
                </a:solidFill>
              </a:rPr>
              <a:t> </a:t>
            </a:r>
            <a:r>
              <a:rPr lang="en-US" altLang="zh-CN" sz="1600" dirty="0">
                <a:solidFill>
                  <a:schemeClr val="bg1"/>
                </a:solidFill>
              </a:rPr>
              <a:t>2</a:t>
            </a:r>
            <a:r>
              <a:rPr lang="zh-CN" altLang="en-US" sz="1600" dirty="0">
                <a:solidFill>
                  <a:schemeClr val="bg1"/>
                </a:solidFill>
              </a:rPr>
              <a:t> </a:t>
            </a:r>
            <a:r>
              <a:rPr lang="en-US" altLang="zh-CN" sz="1600" dirty="0">
                <a:solidFill>
                  <a:schemeClr val="bg1"/>
                </a:solidFill>
              </a:rPr>
              <a:t>lecture</a:t>
            </a:r>
            <a:r>
              <a:rPr lang="zh-CN" altLang="en-US" sz="1600" dirty="0">
                <a:solidFill>
                  <a:schemeClr val="bg1"/>
                </a:solidFill>
              </a:rPr>
              <a:t> </a:t>
            </a:r>
            <a:r>
              <a:rPr lang="en-US" altLang="zh-CN" sz="1600" dirty="0">
                <a:solidFill>
                  <a:schemeClr val="bg1"/>
                </a:solidFill>
              </a:rPr>
              <a:t>videos</a:t>
            </a:r>
            <a:r>
              <a:rPr lang="zh-CN" altLang="en-US" sz="1600" dirty="0">
                <a:solidFill>
                  <a:schemeClr val="bg1"/>
                </a:solidFill>
              </a:rPr>
              <a:t> </a:t>
            </a:r>
            <a:r>
              <a:rPr lang="en-US" altLang="zh-CN" sz="1600" dirty="0">
                <a:solidFill>
                  <a:schemeClr val="bg1"/>
                </a:solidFill>
              </a:rPr>
              <a:t>in</a:t>
            </a:r>
            <a:r>
              <a:rPr lang="zh-CN" altLang="en-US" sz="1600" dirty="0">
                <a:solidFill>
                  <a:schemeClr val="bg1"/>
                </a:solidFill>
              </a:rPr>
              <a:t> </a:t>
            </a:r>
            <a:r>
              <a:rPr lang="en-US" altLang="zh-CN" sz="1600" dirty="0">
                <a:solidFill>
                  <a:schemeClr val="bg1"/>
                </a:solidFill>
              </a:rPr>
              <a:t>Week</a:t>
            </a:r>
            <a:r>
              <a:rPr lang="zh-CN" altLang="en-US" sz="1600" dirty="0">
                <a:solidFill>
                  <a:schemeClr val="bg1"/>
                </a:solidFill>
              </a:rPr>
              <a:t> </a:t>
            </a:r>
            <a:r>
              <a:rPr lang="en-US" altLang="zh-CN" sz="1600" dirty="0">
                <a:solidFill>
                  <a:schemeClr val="bg1"/>
                </a:solidFill>
              </a:rPr>
              <a:t>3.</a:t>
            </a:r>
            <a:r>
              <a:rPr lang="zh-CN" altLang="en-US" sz="1600" dirty="0">
                <a:solidFill>
                  <a:schemeClr val="bg1"/>
                </a:solidFill>
              </a:rPr>
              <a:t> </a:t>
            </a:r>
            <a:r>
              <a:rPr lang="en-US" altLang="zh-CN" sz="1600" dirty="0">
                <a:solidFill>
                  <a:schemeClr val="bg1"/>
                </a:solidFill>
              </a:rPr>
              <a:t>Below</a:t>
            </a:r>
            <a:r>
              <a:rPr lang="zh-CN" altLang="en-US" sz="1600" dirty="0">
                <a:solidFill>
                  <a:schemeClr val="bg1"/>
                </a:solidFill>
              </a:rPr>
              <a:t> </a:t>
            </a:r>
            <a:r>
              <a:rPr lang="en-US" altLang="zh-CN" sz="1600" dirty="0">
                <a:solidFill>
                  <a:schemeClr val="bg1"/>
                </a:solidFill>
              </a:rPr>
              <a:t>is</a:t>
            </a:r>
            <a:r>
              <a:rPr lang="zh-CN" altLang="en-US" sz="1600" dirty="0">
                <a:solidFill>
                  <a:schemeClr val="bg1"/>
                </a:solidFill>
              </a:rPr>
              <a:t> </a:t>
            </a:r>
            <a:r>
              <a:rPr lang="en-US" altLang="zh-CN" sz="1600" dirty="0">
                <a:solidFill>
                  <a:schemeClr val="bg1"/>
                </a:solidFill>
              </a:rPr>
              <a:t>a</a:t>
            </a:r>
            <a:r>
              <a:rPr lang="zh-CN" altLang="en-US" sz="1600" dirty="0">
                <a:solidFill>
                  <a:schemeClr val="bg1"/>
                </a:solidFill>
              </a:rPr>
              <a:t> </a:t>
            </a:r>
            <a:r>
              <a:rPr lang="en-US" altLang="zh-CN" sz="1600" dirty="0">
                <a:solidFill>
                  <a:schemeClr val="bg1"/>
                </a:solidFill>
              </a:rPr>
              <a:t>list</a:t>
            </a:r>
            <a:r>
              <a:rPr lang="zh-CN" altLang="en-US" sz="1600" dirty="0">
                <a:solidFill>
                  <a:schemeClr val="bg1"/>
                </a:solidFill>
              </a:rPr>
              <a:t> </a:t>
            </a:r>
            <a:r>
              <a:rPr lang="en-US" altLang="zh-CN" sz="1600" dirty="0">
                <a:solidFill>
                  <a:schemeClr val="bg1"/>
                </a:solidFill>
              </a:rPr>
              <a:t>of</a:t>
            </a:r>
            <a:r>
              <a:rPr lang="zh-CN" altLang="en-US" sz="1600" dirty="0">
                <a:solidFill>
                  <a:schemeClr val="bg1"/>
                </a:solidFill>
              </a:rPr>
              <a:t> </a:t>
            </a:r>
            <a:r>
              <a:rPr lang="en-US" altLang="zh-CN" sz="1600" dirty="0">
                <a:solidFill>
                  <a:schemeClr val="bg1"/>
                </a:solidFill>
              </a:rPr>
              <a:t>shortcut</a:t>
            </a:r>
            <a:r>
              <a:rPr lang="zh-CN" altLang="en-US" sz="1600" dirty="0">
                <a:solidFill>
                  <a:schemeClr val="bg1"/>
                </a:solidFill>
              </a:rPr>
              <a:t> </a:t>
            </a:r>
            <a:r>
              <a:rPr lang="en-US" altLang="zh-CN" sz="1600" dirty="0">
                <a:solidFill>
                  <a:schemeClr val="bg1"/>
                </a:solidFill>
              </a:rPr>
              <a:t>hyperlinks</a:t>
            </a:r>
            <a:r>
              <a:rPr lang="zh-CN" altLang="en-US" sz="1600" dirty="0">
                <a:solidFill>
                  <a:schemeClr val="bg1"/>
                </a:solidFill>
              </a:rPr>
              <a:t> </a:t>
            </a:r>
            <a:r>
              <a:rPr lang="en-US" altLang="zh-CN" sz="1600" dirty="0">
                <a:solidFill>
                  <a:schemeClr val="bg1"/>
                </a:solidFill>
              </a:rPr>
              <a:t>for</a:t>
            </a:r>
            <a:r>
              <a:rPr lang="zh-CN" altLang="en-US" sz="1600" dirty="0">
                <a:solidFill>
                  <a:schemeClr val="bg1"/>
                </a:solidFill>
              </a:rPr>
              <a:t> </a:t>
            </a:r>
            <a:r>
              <a:rPr lang="en-US" altLang="zh-CN" sz="1600" dirty="0">
                <a:solidFill>
                  <a:schemeClr val="bg1"/>
                </a:solidFill>
              </a:rPr>
              <a:t>you</a:t>
            </a:r>
            <a:r>
              <a:rPr lang="zh-CN" altLang="en-US" sz="1600" dirty="0">
                <a:solidFill>
                  <a:schemeClr val="bg1"/>
                </a:solidFill>
              </a:rPr>
              <a:t> </a:t>
            </a:r>
            <a:r>
              <a:rPr lang="en-US" altLang="zh-CN" sz="1600" dirty="0">
                <a:solidFill>
                  <a:schemeClr val="bg1"/>
                </a:solidFill>
              </a:rPr>
              <a:t>to</a:t>
            </a:r>
            <a:r>
              <a:rPr lang="zh-CN" altLang="en-US" sz="1600" dirty="0">
                <a:solidFill>
                  <a:schemeClr val="bg1"/>
                </a:solidFill>
              </a:rPr>
              <a:t> </a:t>
            </a:r>
            <a:r>
              <a:rPr lang="en-US" altLang="zh-CN" sz="1600" dirty="0">
                <a:solidFill>
                  <a:schemeClr val="bg1"/>
                </a:solidFill>
              </a:rPr>
              <a:t>jump</a:t>
            </a:r>
            <a:r>
              <a:rPr lang="zh-CN" altLang="en-US" sz="1600" dirty="0">
                <a:solidFill>
                  <a:schemeClr val="bg1"/>
                </a:solidFill>
              </a:rPr>
              <a:t> </a:t>
            </a:r>
            <a:r>
              <a:rPr lang="en-US" altLang="zh-CN" sz="1600" dirty="0">
                <a:solidFill>
                  <a:schemeClr val="bg1"/>
                </a:solidFill>
              </a:rPr>
              <a:t>into</a:t>
            </a:r>
            <a:r>
              <a:rPr lang="zh-CN" altLang="en-US" sz="1600" dirty="0">
                <a:solidFill>
                  <a:schemeClr val="bg1"/>
                </a:solidFill>
              </a:rPr>
              <a:t> </a:t>
            </a:r>
            <a:r>
              <a:rPr lang="en-US" altLang="zh-CN" sz="1600" dirty="0">
                <a:solidFill>
                  <a:schemeClr val="bg1"/>
                </a:solidFill>
              </a:rPr>
              <a:t>specific</a:t>
            </a:r>
            <a:r>
              <a:rPr lang="zh-CN" altLang="en-US" sz="1600" dirty="0">
                <a:solidFill>
                  <a:schemeClr val="bg1"/>
                </a:solidFill>
              </a:rPr>
              <a:t> </a:t>
            </a:r>
            <a:r>
              <a:rPr lang="en-US" altLang="zh-CN" sz="1600" dirty="0">
                <a:solidFill>
                  <a:schemeClr val="bg1"/>
                </a:solidFill>
              </a:rPr>
              <a:t>sections.</a:t>
            </a:r>
            <a:r>
              <a:rPr lang="zh-CN" altLang="en-US" sz="1600" dirty="0">
                <a:solidFill>
                  <a:schemeClr val="bg1"/>
                </a:solidFill>
              </a:rPr>
              <a:t> </a:t>
            </a:r>
            <a:endParaRPr lang="en-US" altLang="zh-CN" sz="1600" dirty="0">
              <a:solidFill>
                <a:schemeClr val="bg1"/>
              </a:solidFill>
            </a:endParaRPr>
          </a:p>
          <a:p>
            <a:pPr eaLnBrk="1" fontAlgn="auto" hangingPunct="1">
              <a:lnSpc>
                <a:spcPct val="150000"/>
              </a:lnSpc>
              <a:spcAft>
                <a:spcPts val="0"/>
              </a:spcAft>
              <a:defRPr/>
            </a:pPr>
            <a:r>
              <a:rPr lang="en-US" altLang="zh-CN" sz="1600" dirty="0">
                <a:solidFill>
                  <a:schemeClr val="bg1"/>
                </a:solidFill>
              </a:rPr>
              <a:t>(page</a:t>
            </a:r>
            <a:r>
              <a:rPr lang="zh-CN" altLang="en-US" sz="1600" dirty="0">
                <a:solidFill>
                  <a:schemeClr val="bg1"/>
                </a:solidFill>
              </a:rPr>
              <a:t> </a:t>
            </a:r>
            <a:r>
              <a:rPr lang="en-US" altLang="zh-CN" sz="1600" dirty="0">
                <a:solidFill>
                  <a:schemeClr val="bg1"/>
                </a:solidFill>
              </a:rPr>
              <a:t>2)</a:t>
            </a:r>
            <a:r>
              <a:rPr lang="zh-CN" altLang="en-US" sz="1600" dirty="0">
                <a:solidFill>
                  <a:schemeClr val="bg1"/>
                </a:solidFill>
              </a:rPr>
              <a:t> </a:t>
            </a:r>
            <a:r>
              <a:rPr lang="en-US" altLang="zh-CN" sz="1600" dirty="0">
                <a:solidFill>
                  <a:schemeClr val="bg1"/>
                </a:solidFill>
                <a:hlinkClick r:id="rId3" action="ppaction://hlinksldjump"/>
              </a:rPr>
              <a:t>Week 3: JavaScript Object Oriented Concepts</a:t>
            </a:r>
            <a:endParaRPr lang="en-US" altLang="zh-CN" sz="1600" dirty="0">
              <a:solidFill>
                <a:schemeClr val="bg1"/>
              </a:solidFill>
            </a:endParaRPr>
          </a:p>
          <a:p>
            <a:pPr eaLnBrk="1" fontAlgn="auto" hangingPunct="1">
              <a:lnSpc>
                <a:spcPct val="150000"/>
              </a:lnSpc>
              <a:spcAft>
                <a:spcPts val="0"/>
              </a:spcAft>
              <a:defRPr/>
            </a:pPr>
            <a:r>
              <a:rPr lang="en-US" altLang="zh-CN" sz="1600" dirty="0">
                <a:solidFill>
                  <a:schemeClr val="bg1"/>
                </a:solidFill>
              </a:rPr>
              <a:t>(page</a:t>
            </a:r>
            <a:r>
              <a:rPr lang="zh-CN" altLang="en-US" sz="1600" dirty="0">
                <a:solidFill>
                  <a:schemeClr val="bg1"/>
                </a:solidFill>
              </a:rPr>
              <a:t> </a:t>
            </a:r>
            <a:r>
              <a:rPr lang="en-US" altLang="zh-CN" sz="1600" dirty="0">
                <a:solidFill>
                  <a:schemeClr val="bg1"/>
                </a:solidFill>
              </a:rPr>
              <a:t>10)</a:t>
            </a:r>
            <a:r>
              <a:rPr lang="zh-CN" altLang="en-US" sz="1600" dirty="0">
                <a:solidFill>
                  <a:schemeClr val="bg1"/>
                </a:solidFill>
              </a:rPr>
              <a:t> </a:t>
            </a:r>
            <a:r>
              <a:rPr lang="en-US" altLang="zh-CN" sz="1600">
                <a:solidFill>
                  <a:schemeClr val="bg1"/>
                </a:solidFill>
                <a:hlinkClick r:id="rId4" action="ppaction://hlinksldjump"/>
              </a:rPr>
              <a:t>Week 3: JavaScript Object Oriented Classes</a:t>
            </a:r>
            <a:endParaRPr lang="en-US" altLang="zh-CN" sz="16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9888C83B-FAF8-124E-A536-4FE05C1F2D3A}"/>
              </a:ext>
            </a:extLst>
          </p:cNvPr>
          <p:cNvSpPr>
            <a:spLocks noGrp="1"/>
          </p:cNvSpPr>
          <p:nvPr>
            <p:ph type="title"/>
          </p:nvPr>
        </p:nvSpPr>
        <p:spPr/>
        <p:txBody>
          <a:bodyPr/>
          <a:lstStyle/>
          <a:p>
            <a:pPr eaLnBrk="1"/>
            <a:r>
              <a:rPr lang="en-US" altLang="en-US" sz="4400">
                <a:solidFill>
                  <a:srgbClr val="FFCC66"/>
                </a:solidFill>
              </a:rPr>
              <a:t>A Sample Class</a:t>
            </a:r>
          </a:p>
        </p:txBody>
      </p:sp>
      <p:pic>
        <p:nvPicPr>
          <p:cNvPr id="27650" name="Picture 4">
            <a:extLst>
              <a:ext uri="{FF2B5EF4-FFF2-40B4-BE49-F238E27FC236}">
                <a16:creationId xmlns:a16="http://schemas.microsoft.com/office/drawing/2014/main" id="{7A06EA39-1AAC-CE49-8891-4EE8A94A4BB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86150"/>
            <a:ext cx="14986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5AD612C0-8470-874F-9AE0-CEACA4E77AF6}"/>
              </a:ext>
            </a:extLst>
          </p:cNvPr>
          <p:cNvSpPr>
            <a:spLocks noGrp="1"/>
          </p:cNvSpPr>
          <p:nvPr>
            <p:ph type="title" idx="4294967295"/>
          </p:nvPr>
        </p:nvSpPr>
        <p:spPr>
          <a:xfrm>
            <a:off x="0" y="134938"/>
            <a:ext cx="7445375" cy="1285875"/>
          </a:xfrm>
        </p:spPr>
        <p:txBody>
          <a:bodyPr/>
          <a:lstStyle/>
          <a:p>
            <a:r>
              <a:rPr lang="en-US" altLang="zh-CN" dirty="0"/>
              <a:t>js01.htm</a:t>
            </a:r>
            <a:endParaRPr lang="en-US" dirty="0"/>
          </a:p>
        </p:txBody>
      </p:sp>
      <p:sp>
        <p:nvSpPr>
          <p:cNvPr id="28673" name="AutoShape 1">
            <a:extLst>
              <a:ext uri="{FF2B5EF4-FFF2-40B4-BE49-F238E27FC236}">
                <a16:creationId xmlns:a16="http://schemas.microsoft.com/office/drawing/2014/main" id="{4A4DD4F1-FE13-AC43-AF78-6DDA3F0432D3}"/>
              </a:ext>
            </a:extLst>
          </p:cNvPr>
          <p:cNvSpPr>
            <a:spLocks/>
          </p:cNvSpPr>
          <p:nvPr/>
        </p:nvSpPr>
        <p:spPr bwMode="auto">
          <a:xfrm>
            <a:off x="304800" y="401638"/>
            <a:ext cx="5540375" cy="43037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sz="1800">
                <a:latin typeface="Courier" pitchFamily="2" charset="0"/>
              </a:rPr>
              <a:t>function</a:t>
            </a:r>
            <a:r>
              <a:rPr lang="en-US" altLang="en-US" sz="1800">
                <a:solidFill>
                  <a:srgbClr val="FF40FF"/>
                </a:solidFill>
                <a:latin typeface="Courier" pitchFamily="2" charset="0"/>
              </a:rPr>
              <a:t> </a:t>
            </a:r>
            <a:r>
              <a:rPr lang="en-US" altLang="en-US" sz="1800">
                <a:solidFill>
                  <a:srgbClr val="DD495D"/>
                </a:solidFill>
                <a:latin typeface="Courier" pitchFamily="2" charset="0"/>
              </a:rPr>
              <a:t>PartyAnimal</a:t>
            </a:r>
            <a:r>
              <a:rPr lang="en-US" altLang="en-US" sz="1800">
                <a:latin typeface="Courier" pitchFamily="2" charset="0"/>
              </a:rPr>
              <a:t>() {</a:t>
            </a:r>
            <a:endParaRPr lang="en-US" altLang="en-US" sz="1800">
              <a:solidFill>
                <a:srgbClr val="FF40FF"/>
              </a:solidFill>
              <a:latin typeface="Courier" pitchFamily="2" charset="0"/>
            </a:endParaRPr>
          </a:p>
          <a:p>
            <a:pPr algn="l" eaLnBrk="1"/>
            <a:r>
              <a:rPr lang="en-US" altLang="en-US" sz="1800">
                <a:solidFill>
                  <a:srgbClr val="FFFB00"/>
                </a:solidFill>
                <a:latin typeface="Courier" pitchFamily="2" charset="0"/>
              </a:rPr>
              <a:t>    this.x = 0;</a:t>
            </a:r>
          </a:p>
          <a:p>
            <a:pPr algn="l" eaLnBrk="1"/>
            <a:r>
              <a:rPr lang="en-US" altLang="en-US" sz="1800">
                <a:solidFill>
                  <a:srgbClr val="00F900"/>
                </a:solidFill>
                <a:latin typeface="Courier" pitchFamily="2" charset="0"/>
              </a:rPr>
              <a:t>    this.party = function () {</a:t>
            </a:r>
          </a:p>
          <a:p>
            <a:pPr algn="l" eaLnBrk="1"/>
            <a:r>
              <a:rPr lang="en-US" altLang="en-US" sz="1800">
                <a:solidFill>
                  <a:srgbClr val="00F900"/>
                </a:solidFill>
                <a:latin typeface="Courier" pitchFamily="2" charset="0"/>
              </a:rPr>
              <a:t>        this.x = this.x + 1;</a:t>
            </a:r>
          </a:p>
          <a:p>
            <a:pPr algn="l" eaLnBrk="1"/>
            <a:r>
              <a:rPr lang="en-US" altLang="en-US" sz="1800">
                <a:solidFill>
                  <a:srgbClr val="00F900"/>
                </a:solidFill>
                <a:latin typeface="Courier" pitchFamily="2" charset="0"/>
              </a:rPr>
              <a:t>        console.log("So far "+this.x);</a:t>
            </a:r>
          </a:p>
          <a:p>
            <a:pPr algn="l" eaLnBrk="1"/>
            <a:r>
              <a:rPr lang="en-US" altLang="en-US" sz="1800">
                <a:solidFill>
                  <a:srgbClr val="00F900"/>
                </a:solidFill>
                <a:latin typeface="Courier" pitchFamily="2" charset="0"/>
              </a:rPr>
              <a:t>    }</a:t>
            </a:r>
          </a:p>
          <a:p>
            <a:pPr algn="l" eaLnBrk="1"/>
            <a:r>
              <a:rPr lang="en-US" altLang="en-US" sz="1800">
                <a:latin typeface="Courier" pitchFamily="2" charset="0"/>
              </a:rPr>
              <a:t>}</a:t>
            </a:r>
          </a:p>
          <a:p>
            <a:pPr algn="l" eaLnBrk="1"/>
            <a:endParaRPr lang="en-US" altLang="en-US" sz="1800">
              <a:solidFill>
                <a:srgbClr val="FF40FF"/>
              </a:solidFill>
              <a:latin typeface="Courier" pitchFamily="2" charset="0"/>
            </a:endParaRPr>
          </a:p>
          <a:p>
            <a:pPr algn="l" eaLnBrk="1"/>
            <a:r>
              <a:rPr lang="en-US" altLang="en-US" sz="1800">
                <a:solidFill>
                  <a:srgbClr val="FF9300"/>
                </a:solidFill>
                <a:latin typeface="Courier" pitchFamily="2" charset="0"/>
              </a:rPr>
              <a:t>an = new PartyAnimal();</a:t>
            </a:r>
          </a:p>
          <a:p>
            <a:pPr algn="l" eaLnBrk="1"/>
            <a:endParaRPr lang="en-US" altLang="en-US" sz="1800">
              <a:solidFill>
                <a:srgbClr val="FF9300"/>
              </a:solidFill>
              <a:latin typeface="Courier" pitchFamily="2" charset="0"/>
            </a:endParaRPr>
          </a:p>
          <a:p>
            <a:pPr algn="l" eaLnBrk="1"/>
            <a:r>
              <a:rPr lang="en-US" altLang="en-US" sz="1800">
                <a:solidFill>
                  <a:srgbClr val="FF40FF"/>
                </a:solidFill>
                <a:latin typeface="Courier" pitchFamily="2" charset="0"/>
              </a:rPr>
              <a:t>an.party();</a:t>
            </a:r>
          </a:p>
          <a:p>
            <a:pPr algn="l" eaLnBrk="1"/>
            <a:r>
              <a:rPr lang="en-US" altLang="en-US" sz="1800">
                <a:solidFill>
                  <a:srgbClr val="FF40FF"/>
                </a:solidFill>
                <a:latin typeface="Courier" pitchFamily="2" charset="0"/>
              </a:rPr>
              <a:t>an.party();</a:t>
            </a:r>
          </a:p>
          <a:p>
            <a:pPr algn="l" eaLnBrk="1"/>
            <a:r>
              <a:rPr lang="en-US" altLang="en-US" sz="1800">
                <a:solidFill>
                  <a:srgbClr val="FF40FF"/>
                </a:solidFill>
                <a:latin typeface="Courier" pitchFamily="2" charset="0"/>
              </a:rPr>
              <a:t>an.party();</a:t>
            </a:r>
            <a:endParaRPr lang="en-US" altLang="en-US" sz="1800">
              <a:solidFill>
                <a:srgbClr val="000000"/>
              </a:solidFill>
              <a:latin typeface="Courier" pitchFamily="2" charset="0"/>
              <a:sym typeface="Helvetica" pitchFamily="2" charset="0"/>
            </a:endParaRPr>
          </a:p>
        </p:txBody>
      </p:sp>
      <p:sp>
        <p:nvSpPr>
          <p:cNvPr id="28674" name="AutoShape 2">
            <a:extLst>
              <a:ext uri="{FF2B5EF4-FFF2-40B4-BE49-F238E27FC236}">
                <a16:creationId xmlns:a16="http://schemas.microsoft.com/office/drawing/2014/main" id="{169F4FD4-1D4F-3E41-BC6A-8D954185A963}"/>
              </a:ext>
            </a:extLst>
          </p:cNvPr>
          <p:cNvSpPr>
            <a:spLocks/>
          </p:cNvSpPr>
          <p:nvPr/>
        </p:nvSpPr>
        <p:spPr bwMode="auto">
          <a:xfrm>
            <a:off x="4846638" y="401638"/>
            <a:ext cx="3154362" cy="7302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100">
                <a:solidFill>
                  <a:srgbClr val="DD495D"/>
                </a:solidFill>
              </a:rPr>
              <a:t>This is the template for making PartyAnimal objects.</a:t>
            </a:r>
            <a:endParaRPr lang="en-US" altLang="en-US" sz="300">
              <a:solidFill>
                <a:srgbClr val="DD495D"/>
              </a:solidFill>
              <a:latin typeface="Helvetica" pitchFamily="2" charset="0"/>
              <a:sym typeface="Helvetica" pitchFamily="2" charset="0"/>
            </a:endParaRPr>
          </a:p>
        </p:txBody>
      </p:sp>
      <p:sp>
        <p:nvSpPr>
          <p:cNvPr id="28675" name="AutoShape 3">
            <a:extLst>
              <a:ext uri="{FF2B5EF4-FFF2-40B4-BE49-F238E27FC236}">
                <a16:creationId xmlns:a16="http://schemas.microsoft.com/office/drawing/2014/main" id="{D223CCDB-5726-F341-A6CF-F92485A9E6F4}"/>
              </a:ext>
            </a:extLst>
          </p:cNvPr>
          <p:cNvSpPr>
            <a:spLocks/>
          </p:cNvSpPr>
          <p:nvPr/>
        </p:nvSpPr>
        <p:spPr bwMode="auto">
          <a:xfrm>
            <a:off x="5845175" y="1217613"/>
            <a:ext cx="2643188" cy="685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100">
                <a:solidFill>
                  <a:srgbClr val="FFFB00"/>
                </a:solidFill>
              </a:rPr>
              <a:t>Each PartyAnimal object has a bit of data.</a:t>
            </a:r>
            <a:endParaRPr lang="en-US" altLang="en-US" sz="300">
              <a:solidFill>
                <a:srgbClr val="000000"/>
              </a:solidFill>
              <a:latin typeface="Helvetica" pitchFamily="2" charset="0"/>
              <a:sym typeface="Helvetica" pitchFamily="2" charset="0"/>
            </a:endParaRPr>
          </a:p>
        </p:txBody>
      </p:sp>
      <p:sp>
        <p:nvSpPr>
          <p:cNvPr id="28676" name="AutoShape 4">
            <a:extLst>
              <a:ext uri="{FF2B5EF4-FFF2-40B4-BE49-F238E27FC236}">
                <a16:creationId xmlns:a16="http://schemas.microsoft.com/office/drawing/2014/main" id="{8548C06C-0E20-594A-82FE-2818B9E5C3FA}"/>
              </a:ext>
            </a:extLst>
          </p:cNvPr>
          <p:cNvSpPr>
            <a:spLocks/>
          </p:cNvSpPr>
          <p:nvPr/>
        </p:nvSpPr>
        <p:spPr bwMode="auto">
          <a:xfrm>
            <a:off x="5719763" y="2168525"/>
            <a:ext cx="2992437" cy="685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100">
                <a:solidFill>
                  <a:srgbClr val="00F900"/>
                </a:solidFill>
              </a:rPr>
              <a:t>Each PartyAnimal object has a bit of code.</a:t>
            </a:r>
            <a:endParaRPr lang="en-US" altLang="en-US" sz="300">
              <a:solidFill>
                <a:srgbClr val="000000"/>
              </a:solidFill>
              <a:latin typeface="Helvetica" pitchFamily="2" charset="0"/>
              <a:sym typeface="Helvetica" pitchFamily="2" charset="0"/>
            </a:endParaRPr>
          </a:p>
        </p:txBody>
      </p:sp>
      <p:sp>
        <p:nvSpPr>
          <p:cNvPr id="28677" name="AutoShape 5">
            <a:extLst>
              <a:ext uri="{FF2B5EF4-FFF2-40B4-BE49-F238E27FC236}">
                <a16:creationId xmlns:a16="http://schemas.microsoft.com/office/drawing/2014/main" id="{38F9C010-E7AE-4B42-855F-B9F6C736F9FC}"/>
              </a:ext>
            </a:extLst>
          </p:cNvPr>
          <p:cNvSpPr>
            <a:spLocks/>
          </p:cNvSpPr>
          <p:nvPr/>
        </p:nvSpPr>
        <p:spPr bwMode="auto">
          <a:xfrm>
            <a:off x="5846763" y="3032125"/>
            <a:ext cx="3068637" cy="685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100">
                <a:solidFill>
                  <a:srgbClr val="FF9300"/>
                </a:solidFill>
              </a:rPr>
              <a:t>Create a PartyAnimal object</a:t>
            </a:r>
            <a:endParaRPr lang="en-US" altLang="en-US" sz="300">
              <a:solidFill>
                <a:srgbClr val="000000"/>
              </a:solidFill>
              <a:latin typeface="Helvetica" pitchFamily="2" charset="0"/>
              <a:sym typeface="Helvetica" pitchFamily="2" charset="0"/>
            </a:endParaRPr>
          </a:p>
        </p:txBody>
      </p:sp>
      <p:sp>
        <p:nvSpPr>
          <p:cNvPr id="28678" name="AutoShape 6">
            <a:extLst>
              <a:ext uri="{FF2B5EF4-FFF2-40B4-BE49-F238E27FC236}">
                <a16:creationId xmlns:a16="http://schemas.microsoft.com/office/drawing/2014/main" id="{5892BE7A-F97A-3F4E-9FF0-2A8C677FDBE6}"/>
              </a:ext>
            </a:extLst>
          </p:cNvPr>
          <p:cNvSpPr>
            <a:spLocks/>
          </p:cNvSpPr>
          <p:nvPr/>
        </p:nvSpPr>
        <p:spPr bwMode="auto">
          <a:xfrm>
            <a:off x="4862513" y="3889375"/>
            <a:ext cx="2833687" cy="10001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100">
                <a:solidFill>
                  <a:srgbClr val="FF40FF"/>
                </a:solidFill>
              </a:rPr>
              <a:t>Tell the object to run the party() code.</a:t>
            </a:r>
            <a:endParaRPr lang="en-US" altLang="en-US" sz="300">
              <a:solidFill>
                <a:srgbClr val="000000"/>
              </a:solidFill>
              <a:latin typeface="Helvetica" pitchFamily="2" charset="0"/>
              <a:sym typeface="Helvetica" pitchFamily="2" charset="0"/>
            </a:endParaRPr>
          </a:p>
        </p:txBody>
      </p:sp>
      <p:sp>
        <p:nvSpPr>
          <p:cNvPr id="18439" name="Line 7">
            <a:extLst>
              <a:ext uri="{FF2B5EF4-FFF2-40B4-BE49-F238E27FC236}">
                <a16:creationId xmlns:a16="http://schemas.microsoft.com/office/drawing/2014/main" id="{688FD739-1D97-1641-A0D1-EC976F0A799D}"/>
              </a:ext>
              <a:ext uri="{C183D7F6-B498-43B3-948B-1728B52AA6E4}">
                <adec:decorative xmlns:adec="http://schemas.microsoft.com/office/drawing/2017/decorative" val="1"/>
              </a:ext>
            </a:extLst>
          </p:cNvPr>
          <p:cNvSpPr>
            <a:spLocks noChangeShapeType="1"/>
          </p:cNvSpPr>
          <p:nvPr/>
        </p:nvSpPr>
        <p:spPr bwMode="auto">
          <a:xfrm>
            <a:off x="2438400" y="1200150"/>
            <a:ext cx="3200400" cy="228600"/>
          </a:xfrm>
          <a:prstGeom prst="line">
            <a:avLst/>
          </a:prstGeom>
          <a:noFill/>
          <a:ln w="76200" cap="flat" cmpd="sng">
            <a:solidFill>
              <a:srgbClr val="FFFB00"/>
            </a:solidFill>
            <a:prstDash val="solid"/>
            <a:round/>
            <a:headEnd type="triangle" w="med" len="med"/>
            <a:tailEnd/>
          </a:ln>
          <a:effectLst/>
        </p:spPr>
        <p:txBody>
          <a:bodyPr lIns="0" tIns="0" rIns="0" bIns="0"/>
          <a:lstStyle/>
          <a:p>
            <a:pPr eaLnBrk="1">
              <a:defRPr/>
            </a:pPr>
            <a:endParaRPr lang="en-US" sz="380">
              <a:latin typeface="Helvetica" charset="0"/>
              <a:ea typeface="ＭＳ Ｐゴシック" charset="0"/>
              <a:cs typeface="Helvetica" charset="0"/>
              <a:sym typeface="Helvetica" charset="0"/>
            </a:endParaRPr>
          </a:p>
        </p:txBody>
      </p:sp>
      <p:sp>
        <p:nvSpPr>
          <p:cNvPr id="18440" name="Line 8">
            <a:extLst>
              <a:ext uri="{FF2B5EF4-FFF2-40B4-BE49-F238E27FC236}">
                <a16:creationId xmlns:a16="http://schemas.microsoft.com/office/drawing/2014/main" id="{21D4C450-B09D-A544-8FBD-49418CBD5528}"/>
              </a:ext>
              <a:ext uri="{C183D7F6-B498-43B3-948B-1728B52AA6E4}">
                <adec:decorative xmlns:adec="http://schemas.microsoft.com/office/drawing/2017/decorative" val="1"/>
              </a:ext>
            </a:extLst>
          </p:cNvPr>
          <p:cNvSpPr>
            <a:spLocks noChangeShapeType="1"/>
          </p:cNvSpPr>
          <p:nvPr/>
        </p:nvSpPr>
        <p:spPr bwMode="auto">
          <a:xfrm flipV="1">
            <a:off x="3581400" y="819150"/>
            <a:ext cx="1265238" cy="152400"/>
          </a:xfrm>
          <a:prstGeom prst="line">
            <a:avLst/>
          </a:prstGeom>
          <a:noFill/>
          <a:ln w="76200" cap="flat" cmpd="sng">
            <a:solidFill>
              <a:srgbClr val="DD495D"/>
            </a:solidFill>
            <a:prstDash val="solid"/>
            <a:round/>
            <a:headEnd type="triangle" w="med" len="med"/>
            <a:tailEnd/>
          </a:ln>
          <a:effectLst/>
        </p:spPr>
        <p:txBody>
          <a:bodyPr lIns="0" tIns="0" rIns="0" bIns="0"/>
          <a:lstStyle/>
          <a:p>
            <a:pPr eaLnBrk="1">
              <a:defRPr/>
            </a:pPr>
            <a:endParaRPr lang="en-US" sz="380">
              <a:latin typeface="Helvetica" charset="0"/>
              <a:ea typeface="ＭＳ Ｐゴシック" charset="0"/>
              <a:cs typeface="Helvetica" charset="0"/>
              <a:sym typeface="Helvetica" charset="0"/>
            </a:endParaRPr>
          </a:p>
        </p:txBody>
      </p:sp>
      <p:sp>
        <p:nvSpPr>
          <p:cNvPr id="18441" name="Line 9">
            <a:extLst>
              <a:ext uri="{FF2B5EF4-FFF2-40B4-BE49-F238E27FC236}">
                <a16:creationId xmlns:a16="http://schemas.microsoft.com/office/drawing/2014/main" id="{E53FCBE1-6E8E-6E4E-9E75-13A845F13408}"/>
              </a:ext>
              <a:ext uri="{C183D7F6-B498-43B3-948B-1728B52AA6E4}">
                <adec:decorative xmlns:adec="http://schemas.microsoft.com/office/drawing/2017/decorative" val="1"/>
              </a:ext>
            </a:extLst>
          </p:cNvPr>
          <p:cNvSpPr>
            <a:spLocks noChangeShapeType="1"/>
          </p:cNvSpPr>
          <p:nvPr/>
        </p:nvSpPr>
        <p:spPr bwMode="auto">
          <a:xfrm>
            <a:off x="4343400" y="2212975"/>
            <a:ext cx="1447800" cy="282575"/>
          </a:xfrm>
          <a:prstGeom prst="line">
            <a:avLst/>
          </a:prstGeom>
          <a:noFill/>
          <a:ln w="76200" cap="flat" cmpd="sng">
            <a:solidFill>
              <a:srgbClr val="00F900"/>
            </a:solidFill>
            <a:prstDash val="solid"/>
            <a:round/>
            <a:headEnd type="triangle" w="med" len="med"/>
            <a:tailEnd/>
          </a:ln>
          <a:effectLst/>
        </p:spPr>
        <p:txBody>
          <a:bodyPr lIns="0" tIns="0" rIns="0" bIns="0"/>
          <a:lstStyle/>
          <a:p>
            <a:pPr eaLnBrk="1">
              <a:defRPr/>
            </a:pPr>
            <a:endParaRPr lang="en-US" sz="380">
              <a:latin typeface="Helvetica" charset="0"/>
              <a:ea typeface="ＭＳ Ｐゴシック" charset="0"/>
              <a:cs typeface="Helvetica" charset="0"/>
              <a:sym typeface="Helvetica" charset="0"/>
            </a:endParaRPr>
          </a:p>
        </p:txBody>
      </p:sp>
      <p:sp>
        <p:nvSpPr>
          <p:cNvPr id="18442" name="Line 10">
            <a:extLst>
              <a:ext uri="{FF2B5EF4-FFF2-40B4-BE49-F238E27FC236}">
                <a16:creationId xmlns:a16="http://schemas.microsoft.com/office/drawing/2014/main" id="{E99F29F9-2A97-4543-985E-F7E57DF6F473}"/>
              </a:ext>
              <a:ext uri="{C183D7F6-B498-43B3-948B-1728B52AA6E4}">
                <adec:decorative xmlns:adec="http://schemas.microsoft.com/office/drawing/2017/decorative" val="1"/>
              </a:ext>
            </a:extLst>
          </p:cNvPr>
          <p:cNvSpPr>
            <a:spLocks noChangeShapeType="1"/>
          </p:cNvSpPr>
          <p:nvPr/>
        </p:nvSpPr>
        <p:spPr bwMode="auto">
          <a:xfrm>
            <a:off x="3505200" y="3119438"/>
            <a:ext cx="2274888" cy="198437"/>
          </a:xfrm>
          <a:prstGeom prst="line">
            <a:avLst/>
          </a:prstGeom>
          <a:noFill/>
          <a:ln w="76200" cap="flat" cmpd="sng">
            <a:solidFill>
              <a:srgbClr val="FF9300"/>
            </a:solidFill>
            <a:prstDash val="solid"/>
            <a:round/>
            <a:headEnd type="triangle" w="med" len="med"/>
            <a:tailEnd/>
          </a:ln>
          <a:effectLst/>
        </p:spPr>
        <p:txBody>
          <a:bodyPr lIns="0" tIns="0" rIns="0" bIns="0"/>
          <a:lstStyle/>
          <a:p>
            <a:pPr eaLnBrk="1">
              <a:defRPr/>
            </a:pPr>
            <a:endParaRPr lang="en-US" sz="380">
              <a:latin typeface="Helvetica" charset="0"/>
              <a:ea typeface="ＭＳ Ｐゴシック" charset="0"/>
              <a:cs typeface="Helvetica" charset="0"/>
              <a:sym typeface="Helvetica" charset="0"/>
            </a:endParaRPr>
          </a:p>
        </p:txBody>
      </p:sp>
      <p:sp>
        <p:nvSpPr>
          <p:cNvPr id="18443" name="Line 11">
            <a:extLst>
              <a:ext uri="{FF2B5EF4-FFF2-40B4-BE49-F238E27FC236}">
                <a16:creationId xmlns:a16="http://schemas.microsoft.com/office/drawing/2014/main" id="{A65E82E6-74D0-884D-9AA9-2235DAEE4549}"/>
              </a:ext>
              <a:ext uri="{C183D7F6-B498-43B3-948B-1728B52AA6E4}">
                <adec:decorative xmlns:adec="http://schemas.microsoft.com/office/drawing/2017/decorative" val="1"/>
              </a:ext>
            </a:extLst>
          </p:cNvPr>
          <p:cNvSpPr>
            <a:spLocks noChangeShapeType="1"/>
          </p:cNvSpPr>
          <p:nvPr/>
        </p:nvSpPr>
        <p:spPr bwMode="auto">
          <a:xfrm>
            <a:off x="1905000" y="3717925"/>
            <a:ext cx="2894013" cy="558800"/>
          </a:xfrm>
          <a:prstGeom prst="line">
            <a:avLst/>
          </a:prstGeom>
          <a:noFill/>
          <a:ln w="76200" cap="flat" cmpd="sng">
            <a:solidFill>
              <a:srgbClr val="FF40FF"/>
            </a:solidFill>
            <a:prstDash val="solid"/>
            <a:round/>
            <a:headEnd type="triangle" w="med" len="med"/>
            <a:tailEnd/>
          </a:ln>
          <a:effectLst/>
        </p:spPr>
        <p:txBody>
          <a:bodyPr lIns="0" tIns="0" rIns="0" bIns="0"/>
          <a:lstStyle/>
          <a:p>
            <a:pPr eaLnBrk="1">
              <a:defRPr/>
            </a:pPr>
            <a:endParaRPr lang="en-US" sz="380">
              <a:latin typeface="Helvetica" charset="0"/>
              <a:ea typeface="ＭＳ Ｐゴシック" charset="0"/>
              <a:cs typeface="Helvetica" charset="0"/>
              <a:sym typeface="Helvetica" charset="0"/>
            </a:endParaRPr>
          </a:p>
        </p:txBody>
      </p:sp>
      <p:sp>
        <p:nvSpPr>
          <p:cNvPr id="28684" name="AutoShape 12">
            <a:extLst>
              <a:ext uri="{FF2B5EF4-FFF2-40B4-BE49-F238E27FC236}">
                <a16:creationId xmlns:a16="http://schemas.microsoft.com/office/drawing/2014/main" id="{B26EF7CE-B43B-F543-8EB6-4371BE7D3C7B}"/>
              </a:ext>
            </a:extLst>
          </p:cNvPr>
          <p:cNvSpPr>
            <a:spLocks/>
          </p:cNvSpPr>
          <p:nvPr/>
        </p:nvSpPr>
        <p:spPr bwMode="auto">
          <a:xfrm>
            <a:off x="7989888" y="4410075"/>
            <a:ext cx="995362"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000">
                <a:solidFill>
                  <a:srgbClr val="FFFB00"/>
                </a:solidFill>
              </a:rPr>
              <a:t>js01.htm</a:t>
            </a:r>
            <a:endParaRPr lang="en-US" altLang="en-US" sz="200">
              <a:solidFill>
                <a:srgbClr val="000000"/>
              </a:solidFill>
              <a:latin typeface="Helvetica" pitchFamily="2" charset="0"/>
              <a:sym typeface="Helvetica" pitchFamily="2"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D21962D-2334-8045-91D9-8083E52FA8D2}"/>
              </a:ext>
            </a:extLst>
          </p:cNvPr>
          <p:cNvSpPr>
            <a:spLocks noGrp="1"/>
          </p:cNvSpPr>
          <p:nvPr>
            <p:ph type="title" idx="4294967295"/>
          </p:nvPr>
        </p:nvSpPr>
        <p:spPr>
          <a:xfrm>
            <a:off x="0" y="134938"/>
            <a:ext cx="7445375" cy="1285875"/>
          </a:xfrm>
        </p:spPr>
        <p:txBody>
          <a:bodyPr/>
          <a:lstStyle/>
          <a:p>
            <a:r>
              <a:rPr lang="en-US" altLang="zh-CN" dirty="0"/>
              <a:t>js-01.htm</a:t>
            </a:r>
            <a:endParaRPr lang="en-US" dirty="0"/>
          </a:p>
        </p:txBody>
      </p:sp>
      <p:grpSp>
        <p:nvGrpSpPr>
          <p:cNvPr id="29697" name="Group 2">
            <a:extLst>
              <a:ext uri="{FF2B5EF4-FFF2-40B4-BE49-F238E27FC236}">
                <a16:creationId xmlns:a16="http://schemas.microsoft.com/office/drawing/2014/main" id="{7982B10F-0DA6-7A4E-83EE-5F8564F557C6}"/>
              </a:ext>
              <a:ext uri="{C183D7F6-B498-43B3-948B-1728B52AA6E4}">
                <adec:decorative xmlns:adec="http://schemas.microsoft.com/office/drawing/2017/decorative" val="1"/>
              </a:ext>
            </a:extLst>
          </p:cNvPr>
          <p:cNvGrpSpPr>
            <a:grpSpLocks/>
          </p:cNvGrpSpPr>
          <p:nvPr/>
        </p:nvGrpSpPr>
        <p:grpSpPr bwMode="auto">
          <a:xfrm>
            <a:off x="5972175" y="500063"/>
            <a:ext cx="2678113" cy="2251075"/>
            <a:chOff x="0" y="0"/>
            <a:chExt cx="4762500" cy="4000500"/>
          </a:xfrm>
        </p:grpSpPr>
        <p:sp>
          <p:nvSpPr>
            <p:cNvPr id="19459" name="AutoShape 3">
              <a:extLst>
                <a:ext uri="{FF2B5EF4-FFF2-40B4-BE49-F238E27FC236}">
                  <a16:creationId xmlns:a16="http://schemas.microsoft.com/office/drawing/2014/main" id="{7664B81F-6B05-B941-B6B5-871D05901B12}"/>
                </a:ext>
              </a:extLst>
            </p:cNvPr>
            <p:cNvSpPr>
              <a:spLocks/>
            </p:cNvSpPr>
            <p:nvPr/>
          </p:nvSpPr>
          <p:spPr bwMode="auto">
            <a:xfrm>
              <a:off x="0" y="0"/>
              <a:ext cx="4762500" cy="4000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w="50800" cap="flat" cmpd="sng">
              <a:solidFill>
                <a:srgbClr val="00F900"/>
              </a:solidFill>
              <a:prstDash val="solid"/>
              <a:miter lim="0"/>
              <a:headEnd/>
              <a:tailEnd/>
            </a:ln>
            <a:effectLst/>
          </p:spPr>
          <p:txBody>
            <a:bodyPr lIns="0" tIns="0" rIns="0" bIns="0"/>
            <a:lstStyle/>
            <a:p>
              <a:pPr defTabSz="449263" eaLnBrk="1">
                <a:defRPr/>
              </a:pPr>
              <a:r>
                <a:rPr lang="en-US" sz="3600">
                  <a:solidFill>
                    <a:srgbClr val="FFFFFF"/>
                  </a:solidFill>
                  <a:effectLst>
                    <a:outerShdw blurRad="38100" dist="38100" dir="2700000" algn="tl">
                      <a:srgbClr val="53585F"/>
                    </a:outerShdw>
                  </a:effectLst>
                  <a:latin typeface="Gill Sans" charset="0"/>
                  <a:ea typeface="ＭＳ Ｐゴシック" charset="0"/>
                  <a:cs typeface="ＭＳ Ｐゴシック" charset="0"/>
                  <a:sym typeface="Gill Sans" charset="0"/>
                </a:rPr>
                <a:t> an</a:t>
              </a:r>
              <a:endParaRPr lang="en-US" sz="300">
                <a:latin typeface="Helvetica" charset="0"/>
                <a:ea typeface="ＭＳ Ｐゴシック" charset="0"/>
                <a:cs typeface="Helvetica" charset="0"/>
                <a:sym typeface="Helvetica" charset="0"/>
              </a:endParaRPr>
            </a:p>
          </p:txBody>
        </p:sp>
        <p:sp>
          <p:nvSpPr>
            <p:cNvPr id="19460" name="AutoShape 4">
              <a:extLst>
                <a:ext uri="{FF2B5EF4-FFF2-40B4-BE49-F238E27FC236}">
                  <a16:creationId xmlns:a16="http://schemas.microsoft.com/office/drawing/2014/main" id="{5C20C0A6-DFCD-264C-9BF3-CAE8B0C77002}"/>
                </a:ext>
              </a:extLst>
            </p:cNvPr>
            <p:cNvSpPr>
              <a:spLocks/>
            </p:cNvSpPr>
            <p:nvPr/>
          </p:nvSpPr>
          <p:spPr bwMode="auto">
            <a:xfrm>
              <a:off x="1422821" y="521926"/>
              <a:ext cx="2591567" cy="12695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B00"/>
            </a:solidFill>
            <a:ln>
              <a:noFill/>
            </a:ln>
            <a:effectLst/>
          </p:spPr>
          <p:txBody>
            <a:bodyPr lIns="0" tIns="0" rIns="0" bIns="0" anchor="ctr"/>
            <a:lstStyle/>
            <a:p>
              <a:pPr defTabSz="449263" eaLnBrk="1">
                <a:defRPr/>
              </a:pPr>
              <a:r>
                <a:rPr lang="en-US" sz="3600">
                  <a:effectLst>
                    <a:outerShdw blurRad="38100" dist="38100" dir="2700000" algn="tl">
                      <a:srgbClr val="FFFFFF"/>
                    </a:outerShdw>
                  </a:effectLst>
                  <a:latin typeface="Gill Sans" charset="0"/>
                  <a:ea typeface="ＭＳ Ｐゴシック" charset="0"/>
                  <a:cs typeface="ＭＳ Ｐゴシック" charset="0"/>
                  <a:sym typeface="Gill Sans" charset="0"/>
                </a:rPr>
                <a:t> x:</a:t>
              </a:r>
              <a:endParaRPr lang="en-US" sz="200">
                <a:latin typeface="Helvetica" charset="0"/>
                <a:ea typeface="ＭＳ Ｐゴシック" charset="0"/>
                <a:cs typeface="Helvetica" charset="0"/>
                <a:sym typeface="Helvetica" charset="0"/>
              </a:endParaRPr>
            </a:p>
          </p:txBody>
        </p:sp>
        <p:sp>
          <p:nvSpPr>
            <p:cNvPr id="19461" name="AutoShape 5">
              <a:extLst>
                <a:ext uri="{FF2B5EF4-FFF2-40B4-BE49-F238E27FC236}">
                  <a16:creationId xmlns:a16="http://schemas.microsoft.com/office/drawing/2014/main" id="{006CA9EE-8D28-E344-BB96-D21AD955909E}"/>
                </a:ext>
              </a:extLst>
            </p:cNvPr>
            <p:cNvSpPr>
              <a:spLocks/>
            </p:cNvSpPr>
            <p:nvPr/>
          </p:nvSpPr>
          <p:spPr bwMode="auto">
            <a:xfrm>
              <a:off x="1422821" y="2121563"/>
              <a:ext cx="2591567" cy="12695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00F900"/>
            </a:solidFill>
            <a:ln>
              <a:noFill/>
            </a:ln>
            <a:effectLst/>
          </p:spPr>
          <p:txBody>
            <a:bodyPr lIns="0" tIns="0" rIns="0" bIns="0" anchor="ctr"/>
            <a:lstStyle/>
            <a:p>
              <a:pPr defTabSz="449263" eaLnBrk="1">
                <a:defRPr/>
              </a:pPr>
              <a:r>
                <a:rPr lang="en-US" sz="3600">
                  <a:effectLst>
                    <a:outerShdw blurRad="38100" dist="38100" dir="2700000" algn="tl">
                      <a:srgbClr val="FFFFFF"/>
                    </a:outerShdw>
                  </a:effectLst>
                  <a:latin typeface="Gill Sans" charset="0"/>
                  <a:ea typeface="ＭＳ Ｐゴシック" charset="0"/>
                  <a:cs typeface="ＭＳ Ｐゴシック" charset="0"/>
                  <a:sym typeface="Gill Sans" charset="0"/>
                </a:rPr>
                <a:t> party() </a:t>
              </a:r>
              <a:endParaRPr lang="en-US" sz="200">
                <a:latin typeface="Helvetica" charset="0"/>
                <a:ea typeface="ＭＳ Ｐゴシック" charset="0"/>
                <a:cs typeface="Helvetica" charset="0"/>
                <a:sym typeface="Helvetica" charset="0"/>
              </a:endParaRPr>
            </a:p>
          </p:txBody>
        </p:sp>
      </p:grpSp>
      <p:sp>
        <p:nvSpPr>
          <p:cNvPr id="29698" name="AutoShape 1">
            <a:extLst>
              <a:ext uri="{FF2B5EF4-FFF2-40B4-BE49-F238E27FC236}">
                <a16:creationId xmlns:a16="http://schemas.microsoft.com/office/drawing/2014/main" id="{E3BBF7FC-E167-2C4E-90E8-4A5EA0F38EFA}"/>
              </a:ext>
            </a:extLst>
          </p:cNvPr>
          <p:cNvSpPr>
            <a:spLocks/>
          </p:cNvSpPr>
          <p:nvPr/>
        </p:nvSpPr>
        <p:spPr bwMode="auto">
          <a:xfrm>
            <a:off x="304800" y="401638"/>
            <a:ext cx="5540375" cy="43037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sz="1800">
                <a:latin typeface="Courier" pitchFamily="2" charset="0"/>
              </a:rPr>
              <a:t>function</a:t>
            </a:r>
            <a:r>
              <a:rPr lang="en-US" altLang="en-US" sz="1800">
                <a:solidFill>
                  <a:srgbClr val="FF40FF"/>
                </a:solidFill>
                <a:latin typeface="Courier" pitchFamily="2" charset="0"/>
              </a:rPr>
              <a:t> </a:t>
            </a:r>
            <a:r>
              <a:rPr lang="en-US" altLang="en-US" sz="1800">
                <a:solidFill>
                  <a:srgbClr val="DD495D"/>
                </a:solidFill>
                <a:latin typeface="Courier" pitchFamily="2" charset="0"/>
              </a:rPr>
              <a:t>PartyAnimal</a:t>
            </a:r>
            <a:r>
              <a:rPr lang="en-US" altLang="en-US" sz="1800">
                <a:latin typeface="Courier" pitchFamily="2" charset="0"/>
              </a:rPr>
              <a:t>() {</a:t>
            </a:r>
            <a:endParaRPr lang="en-US" altLang="en-US" sz="1800">
              <a:solidFill>
                <a:srgbClr val="FF40FF"/>
              </a:solidFill>
              <a:latin typeface="Courier" pitchFamily="2" charset="0"/>
            </a:endParaRPr>
          </a:p>
          <a:p>
            <a:pPr algn="l" eaLnBrk="1"/>
            <a:r>
              <a:rPr lang="en-US" altLang="en-US" sz="1800">
                <a:solidFill>
                  <a:srgbClr val="FFFB00"/>
                </a:solidFill>
                <a:latin typeface="Courier" pitchFamily="2" charset="0"/>
              </a:rPr>
              <a:t>    this.x = 0;</a:t>
            </a:r>
          </a:p>
          <a:p>
            <a:pPr algn="l" eaLnBrk="1"/>
            <a:r>
              <a:rPr lang="en-US" altLang="en-US" sz="1800">
                <a:solidFill>
                  <a:srgbClr val="00F900"/>
                </a:solidFill>
                <a:latin typeface="Courier" pitchFamily="2" charset="0"/>
              </a:rPr>
              <a:t>    this.party = function () {</a:t>
            </a:r>
          </a:p>
          <a:p>
            <a:pPr algn="l" eaLnBrk="1"/>
            <a:r>
              <a:rPr lang="en-US" altLang="en-US" sz="1800">
                <a:solidFill>
                  <a:srgbClr val="00F900"/>
                </a:solidFill>
                <a:latin typeface="Courier" pitchFamily="2" charset="0"/>
              </a:rPr>
              <a:t>        this.x = this.x + 1;</a:t>
            </a:r>
          </a:p>
          <a:p>
            <a:pPr algn="l" eaLnBrk="1"/>
            <a:r>
              <a:rPr lang="en-US" altLang="en-US" sz="1800">
                <a:solidFill>
                  <a:srgbClr val="00F900"/>
                </a:solidFill>
                <a:latin typeface="Courier" pitchFamily="2" charset="0"/>
              </a:rPr>
              <a:t>        console.log("So far "+this.x);</a:t>
            </a:r>
          </a:p>
          <a:p>
            <a:pPr algn="l" eaLnBrk="1"/>
            <a:r>
              <a:rPr lang="en-US" altLang="en-US" sz="1800">
                <a:solidFill>
                  <a:srgbClr val="00F900"/>
                </a:solidFill>
                <a:latin typeface="Courier" pitchFamily="2" charset="0"/>
              </a:rPr>
              <a:t>    }</a:t>
            </a:r>
          </a:p>
          <a:p>
            <a:pPr algn="l" eaLnBrk="1"/>
            <a:r>
              <a:rPr lang="en-US" altLang="en-US" sz="1800">
                <a:latin typeface="Courier" pitchFamily="2" charset="0"/>
              </a:rPr>
              <a:t>}</a:t>
            </a:r>
          </a:p>
          <a:p>
            <a:pPr algn="l" eaLnBrk="1"/>
            <a:endParaRPr lang="en-US" altLang="en-US" sz="1800">
              <a:solidFill>
                <a:srgbClr val="FF40FF"/>
              </a:solidFill>
              <a:latin typeface="Courier" pitchFamily="2" charset="0"/>
            </a:endParaRPr>
          </a:p>
          <a:p>
            <a:pPr algn="l" eaLnBrk="1"/>
            <a:r>
              <a:rPr lang="en-US" altLang="en-US" sz="1800">
                <a:solidFill>
                  <a:srgbClr val="FF9300"/>
                </a:solidFill>
                <a:latin typeface="Courier" pitchFamily="2" charset="0"/>
              </a:rPr>
              <a:t>an = new PartyAnimal();</a:t>
            </a:r>
          </a:p>
          <a:p>
            <a:pPr algn="l" eaLnBrk="1"/>
            <a:endParaRPr lang="en-US" altLang="en-US" sz="1800">
              <a:solidFill>
                <a:srgbClr val="FF9300"/>
              </a:solidFill>
              <a:latin typeface="Courier" pitchFamily="2" charset="0"/>
            </a:endParaRPr>
          </a:p>
          <a:p>
            <a:pPr algn="l" eaLnBrk="1"/>
            <a:r>
              <a:rPr lang="en-US" altLang="en-US" sz="1800">
                <a:solidFill>
                  <a:srgbClr val="FF40FF"/>
                </a:solidFill>
                <a:latin typeface="Courier" pitchFamily="2" charset="0"/>
              </a:rPr>
              <a:t>an.party();</a:t>
            </a:r>
          </a:p>
          <a:p>
            <a:pPr algn="l" eaLnBrk="1"/>
            <a:r>
              <a:rPr lang="en-US" altLang="en-US" sz="1800">
                <a:solidFill>
                  <a:srgbClr val="FF40FF"/>
                </a:solidFill>
                <a:latin typeface="Courier" pitchFamily="2" charset="0"/>
              </a:rPr>
              <a:t>an.party();</a:t>
            </a:r>
          </a:p>
          <a:p>
            <a:pPr algn="l" eaLnBrk="1"/>
            <a:r>
              <a:rPr lang="en-US" altLang="en-US" sz="1800">
                <a:solidFill>
                  <a:srgbClr val="FF40FF"/>
                </a:solidFill>
                <a:latin typeface="Courier" pitchFamily="2" charset="0"/>
              </a:rPr>
              <a:t>an.party();</a:t>
            </a:r>
            <a:endParaRPr lang="en-US" altLang="en-US" sz="1800">
              <a:solidFill>
                <a:srgbClr val="000000"/>
              </a:solidFill>
              <a:latin typeface="Courier" pitchFamily="2" charset="0"/>
              <a:sym typeface="Helvetica" pitchFamily="2" charset="0"/>
            </a:endParaRPr>
          </a:p>
        </p:txBody>
      </p:sp>
      <p:sp>
        <p:nvSpPr>
          <p:cNvPr id="29699" name="AutoShape 3">
            <a:extLst>
              <a:ext uri="{FF2B5EF4-FFF2-40B4-BE49-F238E27FC236}">
                <a16:creationId xmlns:a16="http://schemas.microsoft.com/office/drawing/2014/main" id="{047C43D0-776E-914B-B3BC-4CE7EAF6E86B}"/>
              </a:ext>
            </a:extLst>
          </p:cNvPr>
          <p:cNvSpPr>
            <a:spLocks/>
          </p:cNvSpPr>
          <p:nvPr/>
        </p:nvSpPr>
        <p:spPr bwMode="auto">
          <a:xfrm>
            <a:off x="4495800" y="4257675"/>
            <a:ext cx="1081088"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000">
                <a:solidFill>
                  <a:srgbClr val="FFFF00"/>
                </a:solidFill>
              </a:rPr>
              <a:t>js-01.htm</a:t>
            </a:r>
            <a:endParaRPr lang="en-US" altLang="en-US" sz="200">
              <a:solidFill>
                <a:srgbClr val="FFFF00"/>
              </a:solidFill>
              <a:latin typeface="Helvetica" pitchFamily="2" charset="0"/>
              <a:sym typeface="Helvetica" pitchFamily="2" charset="0"/>
            </a:endParaRPr>
          </a:p>
        </p:txBody>
      </p:sp>
      <p:sp>
        <p:nvSpPr>
          <p:cNvPr id="29700" name="TextBox 1">
            <a:extLst>
              <a:ext uri="{FF2B5EF4-FFF2-40B4-BE49-F238E27FC236}">
                <a16:creationId xmlns:a16="http://schemas.microsoft.com/office/drawing/2014/main" id="{AA9FF46E-6A5C-D740-B2FA-D5E96807DB45}"/>
              </a:ext>
            </a:extLst>
          </p:cNvPr>
          <p:cNvSpPr txBox="1">
            <a:spLocks noChangeArrowheads="1"/>
          </p:cNvSpPr>
          <p:nvPr/>
        </p:nvSpPr>
        <p:spPr bwMode="auto">
          <a:xfrm>
            <a:off x="6853238" y="3319463"/>
            <a:ext cx="1287462" cy="922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en-US" sz="1800">
                <a:solidFill>
                  <a:schemeClr val="tx1"/>
                </a:solidFill>
                <a:latin typeface="Courier" pitchFamily="2" charset="0"/>
              </a:rPr>
              <a:t>So far 1</a:t>
            </a:r>
          </a:p>
          <a:p>
            <a:r>
              <a:rPr lang="en-US" altLang="en-US" sz="1800">
                <a:solidFill>
                  <a:schemeClr val="tx1"/>
                </a:solidFill>
                <a:latin typeface="Courier" pitchFamily="2" charset="0"/>
              </a:rPr>
              <a:t>So far 2</a:t>
            </a:r>
          </a:p>
          <a:p>
            <a:r>
              <a:rPr lang="en-US" altLang="en-US" sz="1800">
                <a:solidFill>
                  <a:schemeClr val="tx1"/>
                </a:solidFill>
                <a:latin typeface="Courier" pitchFamily="2" charset="0"/>
              </a:rPr>
              <a:t>So far 3</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1521D4B4-5448-3E40-B975-59C928D05593}"/>
              </a:ext>
            </a:extLst>
          </p:cNvPr>
          <p:cNvSpPr>
            <a:spLocks noGrp="1"/>
          </p:cNvSpPr>
          <p:nvPr>
            <p:ph type="title"/>
          </p:nvPr>
        </p:nvSpPr>
        <p:spPr/>
        <p:txBody>
          <a:bodyPr/>
          <a:lstStyle/>
          <a:p>
            <a:pPr eaLnBrk="1"/>
            <a:r>
              <a:rPr lang="en-US" altLang="en-US" sz="4400">
                <a:solidFill>
                  <a:srgbClr val="FFCC66"/>
                </a:solidFill>
              </a:rPr>
              <a:t>Object Life Cycle</a:t>
            </a:r>
          </a:p>
        </p:txBody>
      </p:sp>
      <p:sp>
        <p:nvSpPr>
          <p:cNvPr id="30722" name="Rectangle 2">
            <a:extLst>
              <a:ext uri="{FF2B5EF4-FFF2-40B4-BE49-F238E27FC236}">
                <a16:creationId xmlns:a16="http://schemas.microsoft.com/office/drawing/2014/main" id="{6B598E55-1ACB-FB46-82C4-6D11CE7A4893}"/>
              </a:ext>
            </a:extLst>
          </p:cNvPr>
          <p:cNvSpPr>
            <a:spLocks noGrp="1"/>
          </p:cNvSpPr>
          <p:nvPr>
            <p:ph idx="1"/>
          </p:nvPr>
        </p:nvSpPr>
        <p:spPr/>
        <p:txBody>
          <a:bodyPr/>
          <a:lstStyle/>
          <a:p>
            <a:pPr marL="0" indent="0" eaLnBrk="1"/>
            <a:r>
              <a:rPr lang="en-US" altLang="en-US" sz="1800"/>
              <a:t>http://en.wikipedia.org/wiki/Constructor_(computer_science)</a:t>
            </a:r>
            <a:endParaRPr lang="en-US" altLang="en-US"/>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D14C676A-D30E-6D49-A149-7176592365E4}"/>
              </a:ext>
            </a:extLst>
          </p:cNvPr>
          <p:cNvSpPr>
            <a:spLocks noGrp="1"/>
          </p:cNvSpPr>
          <p:nvPr>
            <p:ph type="title"/>
          </p:nvPr>
        </p:nvSpPr>
        <p:spPr/>
        <p:txBody>
          <a:bodyPr/>
          <a:lstStyle/>
          <a:p>
            <a:pPr eaLnBrk="1"/>
            <a:r>
              <a:rPr lang="en-US" altLang="en-US">
                <a:solidFill>
                  <a:srgbClr val="FFCC66"/>
                </a:solidFill>
              </a:rPr>
              <a:t>Object Life Cycle</a:t>
            </a:r>
          </a:p>
        </p:txBody>
      </p:sp>
      <p:sp>
        <p:nvSpPr>
          <p:cNvPr id="31746" name="Rectangle 2">
            <a:extLst>
              <a:ext uri="{FF2B5EF4-FFF2-40B4-BE49-F238E27FC236}">
                <a16:creationId xmlns:a16="http://schemas.microsoft.com/office/drawing/2014/main" id="{4B11033A-B0B9-D546-BEBE-9249EC879EF9}"/>
              </a:ext>
            </a:extLst>
          </p:cNvPr>
          <p:cNvSpPr>
            <a:spLocks noGrp="1"/>
          </p:cNvSpPr>
          <p:nvPr>
            <p:ph idx="1"/>
          </p:nvPr>
        </p:nvSpPr>
        <p:spPr>
          <a:xfrm>
            <a:off x="849313" y="1457325"/>
            <a:ext cx="7445375" cy="2714625"/>
          </a:xfrm>
        </p:spPr>
        <p:txBody>
          <a:bodyPr/>
          <a:lstStyle/>
          <a:p>
            <a:pPr marL="620713" indent="-442913" algn="l" eaLnBrk="1">
              <a:spcBef>
                <a:spcPts val="1300"/>
              </a:spcBef>
              <a:buSzPct val="171000"/>
              <a:buFontTx/>
              <a:buChar char="•"/>
            </a:pPr>
            <a:r>
              <a:rPr lang="en-US" altLang="en-US" sz="2100"/>
              <a:t>Objects are created, used, and discarded</a:t>
            </a:r>
          </a:p>
          <a:p>
            <a:pPr marL="620713" indent="-442913" algn="l" eaLnBrk="1">
              <a:spcBef>
                <a:spcPts val="1300"/>
              </a:spcBef>
              <a:buSzPct val="171000"/>
              <a:buFontTx/>
              <a:buChar char="•"/>
            </a:pPr>
            <a:r>
              <a:rPr lang="en-US" altLang="en-US" sz="2100"/>
              <a:t>Constructors are implicit in JavaScript - natural</a:t>
            </a:r>
          </a:p>
          <a:p>
            <a:pPr marL="1096963" lvl="2" indent="-442913" algn="l" eaLnBrk="1">
              <a:spcBef>
                <a:spcPts val="1300"/>
              </a:spcBef>
              <a:buSzPct val="171000"/>
              <a:buFontTx/>
              <a:buChar char="•"/>
            </a:pPr>
            <a:r>
              <a:rPr lang="en-US" altLang="en-US" sz="2100">
                <a:ea typeface="Gill Sans" panose="020B0502020104020203" pitchFamily="34" charset="-79"/>
              </a:rPr>
              <a:t>A </a:t>
            </a:r>
            <a:r>
              <a:rPr lang="en-US" altLang="en-US" sz="2100">
                <a:solidFill>
                  <a:srgbClr val="00F900"/>
                </a:solidFill>
                <a:ea typeface="Gill Sans" panose="020B0502020104020203" pitchFamily="34" charset="-79"/>
              </a:rPr>
              <a:t>constructor</a:t>
            </a:r>
            <a:r>
              <a:rPr lang="en-US" altLang="en-US" sz="2100">
                <a:ea typeface="Gill Sans" panose="020B0502020104020203" pitchFamily="34" charset="-79"/>
              </a:rPr>
              <a:t> in a class is a special block of statements called when an object is created</a:t>
            </a:r>
          </a:p>
          <a:p>
            <a:pPr marL="620713" indent="-442913" algn="l" eaLnBrk="1">
              <a:spcBef>
                <a:spcPts val="1300"/>
              </a:spcBef>
              <a:buSzPct val="171000"/>
              <a:buFontTx/>
              <a:buChar char="•"/>
            </a:pPr>
            <a:r>
              <a:rPr lang="en-US" altLang="en-US" sz="2100"/>
              <a:t>Destructors are not provided by JavaScript</a:t>
            </a:r>
            <a:endParaRPr lang="en-US" altLang="en-US"/>
          </a:p>
        </p:txBody>
      </p:sp>
      <p:sp>
        <p:nvSpPr>
          <p:cNvPr id="31747" name="AutoShape 3">
            <a:extLst>
              <a:ext uri="{FF2B5EF4-FFF2-40B4-BE49-F238E27FC236}">
                <a16:creationId xmlns:a16="http://schemas.microsoft.com/office/drawing/2014/main" id="{5158ACBF-0C5A-6948-9F9F-067A9B8C08C1}"/>
              </a:ext>
            </a:extLst>
          </p:cNvPr>
          <p:cNvSpPr>
            <a:spLocks/>
          </p:cNvSpPr>
          <p:nvPr/>
        </p:nvSpPr>
        <p:spPr bwMode="auto">
          <a:xfrm>
            <a:off x="1600200" y="4351338"/>
            <a:ext cx="5768975" cy="314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marL="342900" indent="-342900"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marL="0" lvl="1" indent="0" eaLnBrk="1"/>
            <a:r>
              <a:rPr lang="en-US" altLang="en-US" sz="1800">
                <a:solidFill>
                  <a:srgbClr val="FFFF00"/>
                </a:solidFill>
                <a:ea typeface="ＭＳ Ｐゴシック" panose="020B0600070205080204" pitchFamily="34" charset="-128"/>
              </a:rPr>
              <a:t>http://en.wikipedia.org/wiki/Constructor_(computer_science)</a:t>
            </a:r>
            <a:endParaRPr lang="en-US" altLang="en-US" sz="300">
              <a:solidFill>
                <a:srgbClr val="FFFF00"/>
              </a:solidFill>
              <a:latin typeface="Helvetica" pitchFamily="2" charset="0"/>
              <a:ea typeface="ＭＳ Ｐゴシック" panose="020B0600070205080204" pitchFamily="34" charset="-128"/>
              <a:sym typeface="Helvetica" pitchFamily="2"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3AA3DAC-C995-1549-9410-E62ECE8A5071}"/>
              </a:ext>
            </a:extLst>
          </p:cNvPr>
          <p:cNvSpPr>
            <a:spLocks noGrp="1"/>
          </p:cNvSpPr>
          <p:nvPr>
            <p:ph type="title" idx="4294967295"/>
          </p:nvPr>
        </p:nvSpPr>
        <p:spPr>
          <a:xfrm>
            <a:off x="0" y="134938"/>
            <a:ext cx="7445375" cy="1285875"/>
          </a:xfrm>
        </p:spPr>
        <p:txBody>
          <a:bodyPr/>
          <a:lstStyle/>
          <a:p>
            <a:r>
              <a:rPr lang="en-US" altLang="zh-CN" dirty="0"/>
              <a:t>js03.htm</a:t>
            </a:r>
            <a:endParaRPr lang="en-US" dirty="0"/>
          </a:p>
        </p:txBody>
      </p:sp>
      <p:sp>
        <p:nvSpPr>
          <p:cNvPr id="32769" name="AutoShape 3">
            <a:extLst>
              <a:ext uri="{FF2B5EF4-FFF2-40B4-BE49-F238E27FC236}">
                <a16:creationId xmlns:a16="http://schemas.microsoft.com/office/drawing/2014/main" id="{ACAEEC81-1BFF-E842-B4A7-026DBC0BA135}"/>
              </a:ext>
            </a:extLst>
          </p:cNvPr>
          <p:cNvSpPr>
            <a:spLocks/>
          </p:cNvSpPr>
          <p:nvPr/>
        </p:nvSpPr>
        <p:spPr bwMode="auto">
          <a:xfrm>
            <a:off x="7848600" y="361950"/>
            <a:ext cx="995363"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000">
                <a:solidFill>
                  <a:srgbClr val="FFFB00"/>
                </a:solidFill>
              </a:rPr>
              <a:t>js03.htm</a:t>
            </a:r>
            <a:endParaRPr lang="en-US" altLang="en-US" sz="200">
              <a:solidFill>
                <a:srgbClr val="000000"/>
              </a:solidFill>
              <a:latin typeface="Helvetica" pitchFamily="2" charset="0"/>
              <a:sym typeface="Helvetica" pitchFamily="2" charset="0"/>
            </a:endParaRPr>
          </a:p>
        </p:txBody>
      </p:sp>
      <p:sp>
        <p:nvSpPr>
          <p:cNvPr id="32770" name="AutoShape 1">
            <a:extLst>
              <a:ext uri="{FF2B5EF4-FFF2-40B4-BE49-F238E27FC236}">
                <a16:creationId xmlns:a16="http://schemas.microsoft.com/office/drawing/2014/main" id="{CFC66238-82F6-0A47-AFC6-8EC5C2F96579}"/>
              </a:ext>
            </a:extLst>
          </p:cNvPr>
          <p:cNvSpPr>
            <a:spLocks/>
          </p:cNvSpPr>
          <p:nvPr/>
        </p:nvSpPr>
        <p:spPr bwMode="auto">
          <a:xfrm>
            <a:off x="304800" y="401638"/>
            <a:ext cx="5540375" cy="43037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sz="1800">
                <a:latin typeface="Courier" pitchFamily="2" charset="0"/>
              </a:rPr>
              <a:t>function</a:t>
            </a:r>
            <a:r>
              <a:rPr lang="en-US" altLang="en-US" sz="1800">
                <a:solidFill>
                  <a:srgbClr val="FF40FF"/>
                </a:solidFill>
                <a:latin typeface="Courier" pitchFamily="2" charset="0"/>
              </a:rPr>
              <a:t> </a:t>
            </a:r>
            <a:r>
              <a:rPr lang="en-US" altLang="en-US" sz="1800">
                <a:solidFill>
                  <a:srgbClr val="DD495D"/>
                </a:solidFill>
                <a:latin typeface="Courier" pitchFamily="2" charset="0"/>
              </a:rPr>
              <a:t>PartyAnimal</a:t>
            </a:r>
            <a:r>
              <a:rPr lang="en-US" altLang="en-US" sz="1800">
                <a:latin typeface="Courier" pitchFamily="2" charset="0"/>
              </a:rPr>
              <a:t>() {</a:t>
            </a:r>
            <a:endParaRPr lang="en-US" altLang="en-US" sz="1800">
              <a:solidFill>
                <a:srgbClr val="FF40FF"/>
              </a:solidFill>
              <a:latin typeface="Courier" pitchFamily="2" charset="0"/>
            </a:endParaRPr>
          </a:p>
          <a:p>
            <a:pPr algn="l" eaLnBrk="1"/>
            <a:r>
              <a:rPr lang="en-US" altLang="en-US" sz="1800">
                <a:solidFill>
                  <a:srgbClr val="FFFB00"/>
                </a:solidFill>
                <a:latin typeface="Courier" pitchFamily="2" charset="0"/>
              </a:rPr>
              <a:t>    this.x = 0;</a:t>
            </a:r>
          </a:p>
          <a:p>
            <a:pPr algn="l" eaLnBrk="1"/>
            <a:r>
              <a:rPr lang="en-US" altLang="en-US" sz="1800">
                <a:solidFill>
                  <a:srgbClr val="FFFB00"/>
                </a:solidFill>
                <a:latin typeface="Courier" pitchFamily="2" charset="0"/>
              </a:rPr>
              <a:t>    console.log("In the 'constructor'");</a:t>
            </a:r>
          </a:p>
          <a:p>
            <a:pPr algn="l" eaLnBrk="1"/>
            <a:r>
              <a:rPr lang="en-US" altLang="en-US" sz="1800">
                <a:solidFill>
                  <a:srgbClr val="00F900"/>
                </a:solidFill>
                <a:latin typeface="Courier" pitchFamily="2" charset="0"/>
              </a:rPr>
              <a:t>    this.party = function () {</a:t>
            </a:r>
          </a:p>
          <a:p>
            <a:pPr algn="l" eaLnBrk="1"/>
            <a:r>
              <a:rPr lang="en-US" altLang="en-US" sz="1800">
                <a:solidFill>
                  <a:srgbClr val="00F900"/>
                </a:solidFill>
                <a:latin typeface="Courier" pitchFamily="2" charset="0"/>
              </a:rPr>
              <a:t>        this.x = this.x + 1;</a:t>
            </a:r>
          </a:p>
          <a:p>
            <a:pPr algn="l" eaLnBrk="1"/>
            <a:r>
              <a:rPr lang="en-US" altLang="en-US" sz="1800">
                <a:solidFill>
                  <a:srgbClr val="00F900"/>
                </a:solidFill>
                <a:latin typeface="Courier" pitchFamily="2" charset="0"/>
              </a:rPr>
              <a:t>        console.log("So far "+this.x);</a:t>
            </a:r>
          </a:p>
          <a:p>
            <a:pPr algn="l" eaLnBrk="1"/>
            <a:r>
              <a:rPr lang="en-US" altLang="en-US" sz="1800">
                <a:solidFill>
                  <a:srgbClr val="00F900"/>
                </a:solidFill>
                <a:latin typeface="Courier" pitchFamily="2" charset="0"/>
              </a:rPr>
              <a:t>    }</a:t>
            </a:r>
          </a:p>
          <a:p>
            <a:pPr algn="l" eaLnBrk="1"/>
            <a:r>
              <a:rPr lang="en-US" altLang="en-US" sz="1800">
                <a:latin typeface="Courier" pitchFamily="2" charset="0"/>
              </a:rPr>
              <a:t>}</a:t>
            </a:r>
          </a:p>
          <a:p>
            <a:pPr algn="l" eaLnBrk="1"/>
            <a:endParaRPr lang="en-US" altLang="en-US" sz="1800">
              <a:solidFill>
                <a:srgbClr val="FF40FF"/>
              </a:solidFill>
              <a:latin typeface="Courier" pitchFamily="2" charset="0"/>
            </a:endParaRPr>
          </a:p>
          <a:p>
            <a:pPr algn="l" eaLnBrk="1"/>
            <a:r>
              <a:rPr lang="en-US" altLang="en-US" sz="1800">
                <a:solidFill>
                  <a:srgbClr val="FF9300"/>
                </a:solidFill>
                <a:latin typeface="Courier" pitchFamily="2" charset="0"/>
              </a:rPr>
              <a:t>an = new PartyAnimal();</a:t>
            </a:r>
          </a:p>
          <a:p>
            <a:pPr algn="l" eaLnBrk="1"/>
            <a:endParaRPr lang="en-US" altLang="en-US" sz="1800">
              <a:solidFill>
                <a:srgbClr val="FF9300"/>
              </a:solidFill>
              <a:latin typeface="Courier" pitchFamily="2" charset="0"/>
            </a:endParaRPr>
          </a:p>
          <a:p>
            <a:pPr algn="l" eaLnBrk="1"/>
            <a:r>
              <a:rPr lang="en-US" altLang="en-US" sz="1800">
                <a:solidFill>
                  <a:srgbClr val="FF40FF"/>
                </a:solidFill>
                <a:latin typeface="Courier" pitchFamily="2" charset="0"/>
              </a:rPr>
              <a:t>an.party();</a:t>
            </a:r>
          </a:p>
          <a:p>
            <a:pPr algn="l" eaLnBrk="1"/>
            <a:r>
              <a:rPr lang="en-US" altLang="en-US" sz="1800">
                <a:solidFill>
                  <a:srgbClr val="FF40FF"/>
                </a:solidFill>
                <a:latin typeface="Courier" pitchFamily="2" charset="0"/>
              </a:rPr>
              <a:t>an.party();</a:t>
            </a:r>
          </a:p>
          <a:p>
            <a:pPr algn="l" eaLnBrk="1"/>
            <a:r>
              <a:rPr lang="en-US" altLang="en-US" sz="1800">
                <a:solidFill>
                  <a:srgbClr val="FF40FF"/>
                </a:solidFill>
                <a:latin typeface="Courier" pitchFamily="2" charset="0"/>
              </a:rPr>
              <a:t>an.party();</a:t>
            </a:r>
            <a:endParaRPr lang="en-US" altLang="en-US" sz="1800">
              <a:solidFill>
                <a:srgbClr val="000000"/>
              </a:solidFill>
              <a:latin typeface="Courier" pitchFamily="2" charset="0"/>
              <a:sym typeface="Helvetica" pitchFamily="2" charset="0"/>
            </a:endParaRPr>
          </a:p>
        </p:txBody>
      </p:sp>
      <p:sp>
        <p:nvSpPr>
          <p:cNvPr id="32771" name="TextBox 4">
            <a:extLst>
              <a:ext uri="{FF2B5EF4-FFF2-40B4-BE49-F238E27FC236}">
                <a16:creationId xmlns:a16="http://schemas.microsoft.com/office/drawing/2014/main" id="{08601331-5D4F-644B-A99C-A565917E6886}"/>
              </a:ext>
            </a:extLst>
          </p:cNvPr>
          <p:cNvSpPr txBox="1">
            <a:spLocks noChangeArrowheads="1"/>
          </p:cNvSpPr>
          <p:nvPr/>
        </p:nvSpPr>
        <p:spPr bwMode="auto">
          <a:xfrm>
            <a:off x="5668963" y="3181350"/>
            <a:ext cx="294163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en-US" sz="1800">
                <a:solidFill>
                  <a:schemeClr val="tx1"/>
                </a:solidFill>
                <a:latin typeface="Courier" pitchFamily="2" charset="0"/>
              </a:rPr>
              <a:t>In the 'constructor'</a:t>
            </a:r>
          </a:p>
          <a:p>
            <a:r>
              <a:rPr lang="en-US" altLang="en-US" sz="1800">
                <a:solidFill>
                  <a:schemeClr val="tx1"/>
                </a:solidFill>
                <a:latin typeface="Courier" pitchFamily="2" charset="0"/>
              </a:rPr>
              <a:t>So far 1</a:t>
            </a:r>
          </a:p>
          <a:p>
            <a:r>
              <a:rPr lang="en-US" altLang="en-US" sz="1800">
                <a:solidFill>
                  <a:schemeClr val="tx1"/>
                </a:solidFill>
                <a:latin typeface="Courier" pitchFamily="2" charset="0"/>
              </a:rPr>
              <a:t>So far 2</a:t>
            </a:r>
          </a:p>
          <a:p>
            <a:r>
              <a:rPr lang="en-US" altLang="en-US" sz="1800">
                <a:solidFill>
                  <a:schemeClr val="tx1"/>
                </a:solidFill>
                <a:latin typeface="Courier" pitchFamily="2" charset="0"/>
              </a:rPr>
              <a:t>So far 3</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5E5C2250-6CBB-8245-A42C-3BE3B2BF11C4}"/>
              </a:ext>
            </a:extLst>
          </p:cNvPr>
          <p:cNvSpPr>
            <a:spLocks noGrp="1"/>
          </p:cNvSpPr>
          <p:nvPr>
            <p:ph type="title"/>
          </p:nvPr>
        </p:nvSpPr>
        <p:spPr/>
        <p:txBody>
          <a:bodyPr/>
          <a:lstStyle/>
          <a:p>
            <a:pPr eaLnBrk="1"/>
            <a:r>
              <a:rPr lang="en-US" altLang="en-US" sz="4300">
                <a:solidFill>
                  <a:srgbClr val="FFCC66"/>
                </a:solidFill>
              </a:rPr>
              <a:t>Many</a:t>
            </a:r>
            <a:r>
              <a:rPr lang="en-US" altLang="en-US" sz="4300"/>
              <a:t> </a:t>
            </a:r>
            <a:r>
              <a:rPr lang="en-US" altLang="en-US" sz="4300">
                <a:solidFill>
                  <a:srgbClr val="FF9300"/>
                </a:solidFill>
              </a:rPr>
              <a:t>Instances</a:t>
            </a:r>
            <a:endParaRPr lang="en-US" altLang="en-US"/>
          </a:p>
        </p:txBody>
      </p:sp>
      <p:sp>
        <p:nvSpPr>
          <p:cNvPr id="33794" name="Rectangle 2">
            <a:extLst>
              <a:ext uri="{FF2B5EF4-FFF2-40B4-BE49-F238E27FC236}">
                <a16:creationId xmlns:a16="http://schemas.microsoft.com/office/drawing/2014/main" id="{84330FD8-4C19-904A-B84D-F2A5D5268FB7}"/>
              </a:ext>
            </a:extLst>
          </p:cNvPr>
          <p:cNvSpPr>
            <a:spLocks noGrp="1"/>
          </p:cNvSpPr>
          <p:nvPr>
            <p:ph idx="1"/>
          </p:nvPr>
        </p:nvSpPr>
        <p:spPr>
          <a:xfrm>
            <a:off x="650421" y="1428750"/>
            <a:ext cx="7989887" cy="2638425"/>
          </a:xfrm>
        </p:spPr>
        <p:txBody>
          <a:bodyPr/>
          <a:lstStyle/>
          <a:p>
            <a:pPr marL="620713" indent="-442913" algn="l" eaLnBrk="1">
              <a:spcBef>
                <a:spcPts val="1300"/>
              </a:spcBef>
              <a:buSzPct val="171000"/>
              <a:buFontTx/>
              <a:buChar char="•"/>
            </a:pPr>
            <a:r>
              <a:rPr lang="en-US" altLang="en-US" sz="2100" dirty="0"/>
              <a:t>We can create </a:t>
            </a:r>
            <a:r>
              <a:rPr lang="en-US" altLang="en-US" sz="2100" dirty="0">
                <a:solidFill>
                  <a:srgbClr val="FF9300"/>
                </a:solidFill>
              </a:rPr>
              <a:t>lots of objects</a:t>
            </a:r>
            <a:r>
              <a:rPr lang="en-US" altLang="en-US" sz="2100" dirty="0"/>
              <a:t> - the class is the template for the object.</a:t>
            </a:r>
          </a:p>
          <a:p>
            <a:pPr marL="620713" indent="-442913" algn="l" eaLnBrk="1">
              <a:spcBef>
                <a:spcPts val="1300"/>
              </a:spcBef>
              <a:buSzPct val="171000"/>
              <a:buFontTx/>
              <a:buChar char="•"/>
            </a:pPr>
            <a:r>
              <a:rPr lang="en-US" altLang="en-US" sz="2100" dirty="0"/>
              <a:t>We can store each </a:t>
            </a:r>
            <a:r>
              <a:rPr lang="en-US" altLang="en-US" sz="2100" dirty="0">
                <a:solidFill>
                  <a:srgbClr val="FF9300"/>
                </a:solidFill>
              </a:rPr>
              <a:t>distinct object</a:t>
            </a:r>
            <a:r>
              <a:rPr lang="en-US" altLang="en-US" sz="2100" dirty="0"/>
              <a:t> in its own variable.</a:t>
            </a:r>
          </a:p>
          <a:p>
            <a:pPr marL="620713" indent="-442913" algn="l" eaLnBrk="1">
              <a:spcBef>
                <a:spcPts val="1300"/>
              </a:spcBef>
              <a:buSzPct val="171000"/>
              <a:buFontTx/>
              <a:buChar char="•"/>
            </a:pPr>
            <a:r>
              <a:rPr lang="en-US" altLang="en-US" sz="2100" dirty="0"/>
              <a:t>We call this having multiple </a:t>
            </a:r>
            <a:r>
              <a:rPr lang="en-US" altLang="en-US" sz="2100" dirty="0">
                <a:solidFill>
                  <a:srgbClr val="FF9300"/>
                </a:solidFill>
              </a:rPr>
              <a:t>instances</a:t>
            </a:r>
            <a:r>
              <a:rPr lang="en-US" altLang="en-US" sz="2100" dirty="0"/>
              <a:t> of the same class.</a:t>
            </a:r>
          </a:p>
          <a:p>
            <a:pPr marL="620713" indent="-442913" algn="l" eaLnBrk="1">
              <a:spcBef>
                <a:spcPts val="1300"/>
              </a:spcBef>
              <a:buSzPct val="171000"/>
              <a:buFontTx/>
              <a:buChar char="•"/>
            </a:pPr>
            <a:r>
              <a:rPr lang="en-US" altLang="en-US" sz="2100" dirty="0"/>
              <a:t>Each </a:t>
            </a:r>
            <a:r>
              <a:rPr lang="en-US" altLang="en-US" sz="2100" dirty="0">
                <a:solidFill>
                  <a:srgbClr val="FF9300"/>
                </a:solidFill>
              </a:rPr>
              <a:t>instance</a:t>
            </a:r>
            <a:r>
              <a:rPr lang="en-US" altLang="en-US" sz="2100" dirty="0"/>
              <a:t> has its own copy of the </a:t>
            </a:r>
            <a:r>
              <a:rPr lang="en-US" altLang="en-US" sz="2100" dirty="0">
                <a:solidFill>
                  <a:srgbClr val="FFFB00"/>
                </a:solidFill>
              </a:rPr>
              <a:t>instance variables</a:t>
            </a:r>
            <a:r>
              <a:rPr lang="en-US" altLang="en-US" sz="2100" dirty="0">
                <a:solidFill>
                  <a:schemeClr val="tx1"/>
                </a:solidFill>
              </a:rPr>
              <a:t>.</a:t>
            </a:r>
            <a:endParaRPr lang="en-US" altLang="en-US" dirty="0">
              <a:solidFill>
                <a:schemeClr val="tx1"/>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627BA6F-0F4F-4740-9FCC-DC7EABDA1D9F}"/>
              </a:ext>
            </a:extLst>
          </p:cNvPr>
          <p:cNvSpPr>
            <a:spLocks noGrp="1"/>
          </p:cNvSpPr>
          <p:nvPr>
            <p:ph type="title" idx="4294967295"/>
          </p:nvPr>
        </p:nvSpPr>
        <p:spPr>
          <a:xfrm>
            <a:off x="0" y="134938"/>
            <a:ext cx="7445375" cy="1285875"/>
          </a:xfrm>
        </p:spPr>
        <p:txBody>
          <a:bodyPr/>
          <a:lstStyle/>
          <a:p>
            <a:r>
              <a:rPr lang="en-US" altLang="zh-CN" dirty="0"/>
              <a:t>js04.htm</a:t>
            </a:r>
            <a:endParaRPr lang="en-US" dirty="0"/>
          </a:p>
        </p:txBody>
      </p:sp>
      <p:sp>
        <p:nvSpPr>
          <p:cNvPr id="34817" name="AutoShape 1">
            <a:extLst>
              <a:ext uri="{FF2B5EF4-FFF2-40B4-BE49-F238E27FC236}">
                <a16:creationId xmlns:a16="http://schemas.microsoft.com/office/drawing/2014/main" id="{8AF0437F-6846-2045-8512-9CF73AA0C014}"/>
              </a:ext>
            </a:extLst>
          </p:cNvPr>
          <p:cNvSpPr>
            <a:spLocks/>
          </p:cNvSpPr>
          <p:nvPr/>
        </p:nvSpPr>
        <p:spPr bwMode="auto">
          <a:xfrm>
            <a:off x="381000" y="427038"/>
            <a:ext cx="4983163" cy="41719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a:latin typeface="Courier" pitchFamily="2" charset="0"/>
              </a:rPr>
              <a:t>function PartyAnimal(</a:t>
            </a:r>
            <a:r>
              <a:rPr lang="en-US" altLang="en-US">
                <a:solidFill>
                  <a:srgbClr val="00F900"/>
                </a:solidFill>
                <a:latin typeface="Courier" pitchFamily="2" charset="0"/>
              </a:rPr>
              <a:t>nam</a:t>
            </a:r>
            <a:r>
              <a:rPr lang="en-US" altLang="en-US">
                <a:latin typeface="Courier" pitchFamily="2" charset="0"/>
              </a:rPr>
              <a:t>) {</a:t>
            </a:r>
          </a:p>
          <a:p>
            <a:pPr algn="l" eaLnBrk="1"/>
            <a:r>
              <a:rPr lang="en-US" altLang="en-US">
                <a:solidFill>
                  <a:srgbClr val="FF40FF"/>
                </a:solidFill>
                <a:latin typeface="Courier" pitchFamily="2" charset="0"/>
              </a:rPr>
              <a:t>    </a:t>
            </a:r>
            <a:r>
              <a:rPr lang="en-US" altLang="en-US">
                <a:solidFill>
                  <a:srgbClr val="FF9300"/>
                </a:solidFill>
                <a:latin typeface="Courier" pitchFamily="2" charset="0"/>
              </a:rPr>
              <a:t>this.x</a:t>
            </a:r>
            <a:r>
              <a:rPr lang="en-US" altLang="en-US">
                <a:solidFill>
                  <a:srgbClr val="FF40FF"/>
                </a:solidFill>
                <a:latin typeface="Courier" pitchFamily="2" charset="0"/>
              </a:rPr>
              <a:t> = 0;</a:t>
            </a:r>
          </a:p>
          <a:p>
            <a:pPr algn="l" eaLnBrk="1"/>
            <a:r>
              <a:rPr lang="en-US" altLang="en-US">
                <a:solidFill>
                  <a:srgbClr val="FF40FF"/>
                </a:solidFill>
                <a:latin typeface="Courier" pitchFamily="2" charset="0"/>
              </a:rPr>
              <a:t>    </a:t>
            </a:r>
            <a:r>
              <a:rPr lang="en-US" altLang="en-US">
                <a:solidFill>
                  <a:srgbClr val="FF9300"/>
                </a:solidFill>
                <a:latin typeface="Courier" pitchFamily="2" charset="0"/>
              </a:rPr>
              <a:t>this.name</a:t>
            </a:r>
            <a:r>
              <a:rPr lang="en-US" altLang="en-US">
                <a:solidFill>
                  <a:srgbClr val="FF40FF"/>
                </a:solidFill>
                <a:latin typeface="Courier" pitchFamily="2" charset="0"/>
              </a:rPr>
              <a:t> = </a:t>
            </a:r>
            <a:r>
              <a:rPr lang="en-US" altLang="en-US">
                <a:solidFill>
                  <a:srgbClr val="00F900"/>
                </a:solidFill>
                <a:latin typeface="Courier" pitchFamily="2" charset="0"/>
              </a:rPr>
              <a:t>nam</a:t>
            </a:r>
            <a:r>
              <a:rPr lang="en-US" altLang="en-US">
                <a:solidFill>
                  <a:srgbClr val="FF40FF"/>
                </a:solidFill>
                <a:latin typeface="Courier" pitchFamily="2" charset="0"/>
              </a:rPr>
              <a:t>;</a:t>
            </a:r>
          </a:p>
          <a:p>
            <a:pPr algn="l" eaLnBrk="1"/>
            <a:r>
              <a:rPr lang="en-US" altLang="en-US">
                <a:solidFill>
                  <a:srgbClr val="FF40FF"/>
                </a:solidFill>
                <a:latin typeface="Courier" pitchFamily="2" charset="0"/>
              </a:rPr>
              <a:t>    console.log("Built "+</a:t>
            </a:r>
            <a:r>
              <a:rPr lang="en-US" altLang="en-US">
                <a:solidFill>
                  <a:srgbClr val="00F900"/>
                </a:solidFill>
                <a:latin typeface="Courier" pitchFamily="2" charset="0"/>
              </a:rPr>
              <a:t>nam</a:t>
            </a:r>
            <a:r>
              <a:rPr lang="en-US" altLang="en-US">
                <a:solidFill>
                  <a:srgbClr val="FF40FF"/>
                </a:solidFill>
                <a:latin typeface="Courier" pitchFamily="2" charset="0"/>
              </a:rPr>
              <a:t>);</a:t>
            </a:r>
          </a:p>
          <a:p>
            <a:pPr algn="l" eaLnBrk="1"/>
            <a:r>
              <a:rPr lang="en-US" altLang="en-US">
                <a:latin typeface="Courier" pitchFamily="2" charset="0"/>
              </a:rPr>
              <a:t>    </a:t>
            </a:r>
            <a:r>
              <a:rPr lang="en-US" altLang="en-US">
                <a:solidFill>
                  <a:srgbClr val="FF9300"/>
                </a:solidFill>
                <a:latin typeface="Courier" pitchFamily="2" charset="0"/>
              </a:rPr>
              <a:t>this.party</a:t>
            </a:r>
            <a:r>
              <a:rPr lang="en-US" altLang="en-US">
                <a:latin typeface="Courier" pitchFamily="2" charset="0"/>
              </a:rPr>
              <a:t> = function () {</a:t>
            </a:r>
          </a:p>
          <a:p>
            <a:pPr algn="l" eaLnBrk="1"/>
            <a:r>
              <a:rPr lang="en-US" altLang="en-US">
                <a:latin typeface="Courier" pitchFamily="2" charset="0"/>
              </a:rPr>
              <a:t>        this.x = this.x + 1;</a:t>
            </a:r>
          </a:p>
          <a:p>
            <a:pPr algn="l" eaLnBrk="1"/>
            <a:r>
              <a:rPr lang="en-US" altLang="en-US">
                <a:latin typeface="Courier" pitchFamily="2" charset="0"/>
              </a:rPr>
              <a:t>        console.log(nam+"="+this.x);</a:t>
            </a:r>
          </a:p>
          <a:p>
            <a:pPr algn="l" eaLnBrk="1"/>
            <a:r>
              <a:rPr lang="en-US" altLang="en-US">
                <a:latin typeface="Courier" pitchFamily="2" charset="0"/>
              </a:rPr>
              <a:t>    }</a:t>
            </a:r>
          </a:p>
          <a:p>
            <a:pPr algn="l" eaLnBrk="1"/>
            <a:r>
              <a:rPr lang="en-US" altLang="en-US">
                <a:latin typeface="Courier" pitchFamily="2" charset="0"/>
              </a:rPr>
              <a:t>}</a:t>
            </a:r>
          </a:p>
          <a:p>
            <a:pPr algn="l" eaLnBrk="1"/>
            <a:endParaRPr lang="en-US" altLang="en-US">
              <a:latin typeface="Courier" pitchFamily="2" charset="0"/>
            </a:endParaRPr>
          </a:p>
          <a:p>
            <a:pPr algn="l" eaLnBrk="1"/>
            <a:r>
              <a:rPr lang="en-US" altLang="en-US">
                <a:latin typeface="Courier" pitchFamily="2" charset="0"/>
              </a:rPr>
              <a:t>s = new PartyAnimal("Sally");</a:t>
            </a:r>
          </a:p>
          <a:p>
            <a:pPr algn="l" eaLnBrk="1"/>
            <a:r>
              <a:rPr lang="en-US" altLang="en-US">
                <a:latin typeface="Courier" pitchFamily="2" charset="0"/>
              </a:rPr>
              <a:t>s.party();</a:t>
            </a:r>
          </a:p>
          <a:p>
            <a:pPr algn="l" eaLnBrk="1"/>
            <a:endParaRPr lang="en-US" altLang="en-US">
              <a:latin typeface="Courier" pitchFamily="2" charset="0"/>
            </a:endParaRPr>
          </a:p>
          <a:p>
            <a:pPr algn="l" eaLnBrk="1"/>
            <a:r>
              <a:rPr lang="en-US" altLang="en-US">
                <a:latin typeface="Courier" pitchFamily="2" charset="0"/>
              </a:rPr>
              <a:t>j = new PartyAnimal("Jim");</a:t>
            </a:r>
          </a:p>
          <a:p>
            <a:pPr algn="l" eaLnBrk="1"/>
            <a:r>
              <a:rPr lang="en-US" altLang="en-US">
                <a:latin typeface="Courier" pitchFamily="2" charset="0"/>
              </a:rPr>
              <a:t>j.party();</a:t>
            </a:r>
          </a:p>
          <a:p>
            <a:pPr algn="l" eaLnBrk="1"/>
            <a:r>
              <a:rPr lang="en-US" altLang="en-US">
                <a:latin typeface="Courier" pitchFamily="2" charset="0"/>
              </a:rPr>
              <a:t>s.party();</a:t>
            </a:r>
            <a:endParaRPr lang="en-US" altLang="en-US">
              <a:solidFill>
                <a:srgbClr val="000000"/>
              </a:solidFill>
              <a:latin typeface="Courier" pitchFamily="2" charset="0"/>
              <a:sym typeface="Helvetica" pitchFamily="2" charset="0"/>
            </a:endParaRPr>
          </a:p>
        </p:txBody>
      </p:sp>
      <p:sp>
        <p:nvSpPr>
          <p:cNvPr id="34818" name="AutoShape 2">
            <a:extLst>
              <a:ext uri="{FF2B5EF4-FFF2-40B4-BE49-F238E27FC236}">
                <a16:creationId xmlns:a16="http://schemas.microsoft.com/office/drawing/2014/main" id="{D6B228F1-6D1D-8E4F-9B77-9A46798BE438}"/>
              </a:ext>
            </a:extLst>
          </p:cNvPr>
          <p:cNvSpPr>
            <a:spLocks/>
          </p:cNvSpPr>
          <p:nvPr/>
        </p:nvSpPr>
        <p:spPr bwMode="auto">
          <a:xfrm>
            <a:off x="5638800" y="300038"/>
            <a:ext cx="3276600" cy="22574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000">
                <a:solidFill>
                  <a:srgbClr val="FF40FF"/>
                </a:solidFill>
              </a:rPr>
              <a:t>Constructors</a:t>
            </a:r>
            <a:r>
              <a:rPr lang="en-US" altLang="en-US" sz="2000"/>
              <a:t> can have additional </a:t>
            </a:r>
            <a:r>
              <a:rPr lang="en-US" altLang="en-US" sz="2000">
                <a:solidFill>
                  <a:srgbClr val="00F900"/>
                </a:solidFill>
              </a:rPr>
              <a:t>parameters</a:t>
            </a:r>
            <a:r>
              <a:rPr lang="en-US" altLang="en-US" sz="2000"/>
              <a:t>.  These can be used to set up </a:t>
            </a:r>
            <a:r>
              <a:rPr lang="en-US" altLang="en-US" sz="2000">
                <a:solidFill>
                  <a:srgbClr val="FF9300"/>
                </a:solidFill>
              </a:rPr>
              <a:t>instance variables</a:t>
            </a:r>
            <a:r>
              <a:rPr lang="en-US" altLang="en-US" sz="2000"/>
              <a:t> for the particular instance of the class (i.e., for the particular object).</a:t>
            </a:r>
            <a:endParaRPr lang="en-US" altLang="en-US" sz="200">
              <a:solidFill>
                <a:srgbClr val="000000"/>
              </a:solidFill>
              <a:latin typeface="Helvetica" pitchFamily="2" charset="0"/>
              <a:sym typeface="Helvetica" pitchFamily="2" charset="0"/>
            </a:endParaRPr>
          </a:p>
        </p:txBody>
      </p:sp>
      <p:sp>
        <p:nvSpPr>
          <p:cNvPr id="34819" name="AutoShape 4">
            <a:extLst>
              <a:ext uri="{FF2B5EF4-FFF2-40B4-BE49-F238E27FC236}">
                <a16:creationId xmlns:a16="http://schemas.microsoft.com/office/drawing/2014/main" id="{6758321F-4978-8E4A-BCFE-3D636B357129}"/>
              </a:ext>
            </a:extLst>
          </p:cNvPr>
          <p:cNvSpPr>
            <a:spLocks/>
          </p:cNvSpPr>
          <p:nvPr/>
        </p:nvSpPr>
        <p:spPr bwMode="auto">
          <a:xfrm>
            <a:off x="3962400" y="4173538"/>
            <a:ext cx="995363"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100">
                <a:solidFill>
                  <a:srgbClr val="FFFB00"/>
                </a:solidFill>
              </a:rPr>
              <a:t>js04.htm</a:t>
            </a:r>
            <a:endParaRPr lang="en-US" altLang="en-US" sz="300">
              <a:solidFill>
                <a:srgbClr val="000000"/>
              </a:solidFill>
              <a:latin typeface="Helvetica" pitchFamily="2" charset="0"/>
              <a:sym typeface="Helvetica" pitchFamily="2" charset="0"/>
            </a:endParaRPr>
          </a:p>
        </p:txBody>
      </p:sp>
      <p:sp>
        <p:nvSpPr>
          <p:cNvPr id="34820" name="TextBox 5">
            <a:extLst>
              <a:ext uri="{FF2B5EF4-FFF2-40B4-BE49-F238E27FC236}">
                <a16:creationId xmlns:a16="http://schemas.microsoft.com/office/drawing/2014/main" id="{C2B750C7-DCB3-2F4F-97C7-ABE28C68F85C}"/>
              </a:ext>
            </a:extLst>
          </p:cNvPr>
          <p:cNvSpPr txBox="1">
            <a:spLocks noChangeArrowheads="1"/>
          </p:cNvSpPr>
          <p:nvPr/>
        </p:nvSpPr>
        <p:spPr bwMode="auto">
          <a:xfrm>
            <a:off x="6248400" y="3067050"/>
            <a:ext cx="2413000"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en-US" sz="1800">
                <a:solidFill>
                  <a:schemeClr val="tx1"/>
                </a:solidFill>
                <a:latin typeface="Courier" pitchFamily="2" charset="0"/>
              </a:rPr>
              <a:t>Built Sally</a:t>
            </a:r>
          </a:p>
          <a:p>
            <a:r>
              <a:rPr lang="en-US" altLang="en-US" sz="1800">
                <a:solidFill>
                  <a:schemeClr val="tx1"/>
                </a:solidFill>
                <a:latin typeface="Courier" pitchFamily="2" charset="0"/>
              </a:rPr>
              <a:t>Sally=1</a:t>
            </a:r>
          </a:p>
          <a:p>
            <a:r>
              <a:rPr lang="en-US" altLang="en-US" sz="1800">
                <a:solidFill>
                  <a:schemeClr val="tx1"/>
                </a:solidFill>
                <a:latin typeface="Courier" pitchFamily="2" charset="0"/>
              </a:rPr>
              <a:t>Built Jim</a:t>
            </a:r>
          </a:p>
          <a:p>
            <a:r>
              <a:rPr lang="en-US" altLang="en-US" sz="1800">
                <a:solidFill>
                  <a:schemeClr val="tx1"/>
                </a:solidFill>
                <a:latin typeface="Courier" pitchFamily="2" charset="0"/>
              </a:rPr>
              <a:t>Jim=1</a:t>
            </a:r>
          </a:p>
          <a:p>
            <a:r>
              <a:rPr lang="en-US" altLang="en-US" sz="1800">
                <a:solidFill>
                  <a:schemeClr val="tx1"/>
                </a:solidFill>
                <a:latin typeface="Courier" pitchFamily="2" charset="0"/>
              </a:rPr>
              <a:t>Sally=2</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C9A8306-FC3F-784E-A622-80F0531AF8ED}"/>
              </a:ext>
            </a:extLst>
          </p:cNvPr>
          <p:cNvSpPr>
            <a:spLocks noGrp="1"/>
          </p:cNvSpPr>
          <p:nvPr>
            <p:ph type="title" idx="4294967295"/>
          </p:nvPr>
        </p:nvSpPr>
        <p:spPr>
          <a:xfrm>
            <a:off x="0" y="134938"/>
            <a:ext cx="7445375" cy="1285875"/>
          </a:xfrm>
        </p:spPr>
        <p:txBody>
          <a:bodyPr/>
          <a:lstStyle/>
          <a:p>
            <a:r>
              <a:rPr lang="en-US" altLang="zh-CN" dirty="0"/>
              <a:t>js04.htm</a:t>
            </a:r>
            <a:endParaRPr lang="en-US" dirty="0"/>
          </a:p>
        </p:txBody>
      </p:sp>
      <p:grpSp>
        <p:nvGrpSpPr>
          <p:cNvPr id="35841" name="Group 3">
            <a:extLst>
              <a:ext uri="{FF2B5EF4-FFF2-40B4-BE49-F238E27FC236}">
                <a16:creationId xmlns:a16="http://schemas.microsoft.com/office/drawing/2014/main" id="{7AD4B548-4B04-F841-B8C1-DC86956E7A34}"/>
              </a:ext>
              <a:ext uri="{C183D7F6-B498-43B3-948B-1728B52AA6E4}">
                <adec:decorative xmlns:adec="http://schemas.microsoft.com/office/drawing/2017/decorative" val="1"/>
              </a:ext>
            </a:extLst>
          </p:cNvPr>
          <p:cNvGrpSpPr>
            <a:grpSpLocks/>
          </p:cNvGrpSpPr>
          <p:nvPr/>
        </p:nvGrpSpPr>
        <p:grpSpPr bwMode="auto">
          <a:xfrm>
            <a:off x="6248400" y="295275"/>
            <a:ext cx="2478088" cy="1200150"/>
            <a:chOff x="0" y="0"/>
            <a:chExt cx="4406900" cy="2133600"/>
          </a:xfrm>
        </p:grpSpPr>
        <p:sp>
          <p:nvSpPr>
            <p:cNvPr id="25604" name="AutoShape 4">
              <a:extLst>
                <a:ext uri="{FF2B5EF4-FFF2-40B4-BE49-F238E27FC236}">
                  <a16:creationId xmlns:a16="http://schemas.microsoft.com/office/drawing/2014/main" id="{146C87E6-0A0A-F949-860F-CD69B79F2791}"/>
                </a:ext>
              </a:extLst>
            </p:cNvPr>
            <p:cNvSpPr>
              <a:spLocks/>
            </p:cNvSpPr>
            <p:nvPr/>
          </p:nvSpPr>
          <p:spPr bwMode="auto">
            <a:xfrm>
              <a:off x="0" y="0"/>
              <a:ext cx="4406900" cy="2133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w="50800" cap="flat" cmpd="sng">
              <a:solidFill>
                <a:srgbClr val="00F900"/>
              </a:solidFill>
              <a:prstDash val="solid"/>
              <a:miter lim="0"/>
              <a:headEnd/>
              <a:tailEnd/>
            </a:ln>
            <a:effectLst/>
          </p:spPr>
          <p:txBody>
            <a:bodyPr lIns="0" tIns="0" rIns="0" bIns="0"/>
            <a:lstStyle/>
            <a:p>
              <a:pPr defTabSz="449263" eaLnBrk="1">
                <a:defRPr/>
              </a:pPr>
              <a:r>
                <a:rPr lang="en-US" sz="1700">
                  <a:solidFill>
                    <a:srgbClr val="FFFFFF"/>
                  </a:solidFill>
                  <a:effectLst>
                    <a:outerShdw blurRad="38100" dist="38100" dir="2700000" algn="tl">
                      <a:srgbClr val="53585F"/>
                    </a:outerShdw>
                  </a:effectLst>
                  <a:latin typeface="Gill Sans" charset="0"/>
                  <a:ea typeface="ＭＳ Ｐゴシック" charset="0"/>
                  <a:cs typeface="ＭＳ Ｐゴシック" charset="0"/>
                  <a:sym typeface="Gill Sans" charset="0"/>
                </a:rPr>
                <a:t>  s</a:t>
              </a:r>
              <a:endParaRPr lang="en-US" sz="300">
                <a:latin typeface="Helvetica" charset="0"/>
                <a:ea typeface="ＭＳ Ｐゴシック" charset="0"/>
                <a:cs typeface="Helvetica" charset="0"/>
                <a:sym typeface="Helvetica" charset="0"/>
              </a:endParaRPr>
            </a:p>
          </p:txBody>
        </p:sp>
        <p:sp>
          <p:nvSpPr>
            <p:cNvPr id="25605" name="AutoShape 5">
              <a:extLst>
                <a:ext uri="{FF2B5EF4-FFF2-40B4-BE49-F238E27FC236}">
                  <a16:creationId xmlns:a16="http://schemas.microsoft.com/office/drawing/2014/main" id="{8D13BEE5-DF3B-E845-9433-BB3AF7A0E34F}"/>
                </a:ext>
              </a:extLst>
            </p:cNvPr>
            <p:cNvSpPr>
              <a:spLocks/>
            </p:cNvSpPr>
            <p:nvPr/>
          </p:nvSpPr>
          <p:spPr bwMode="auto">
            <a:xfrm>
              <a:off x="759422" y="279401"/>
              <a:ext cx="3478091" cy="6745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FFB00"/>
            </a:solidFill>
            <a:ln>
              <a:noFill/>
            </a:ln>
            <a:effectLst/>
          </p:spPr>
          <p:txBody>
            <a:bodyPr lIns="0" tIns="0" rIns="0" bIns="0" anchor="ctr"/>
            <a:lstStyle/>
            <a:p>
              <a:pPr defTabSz="449263" eaLnBrk="1">
                <a:defRPr/>
              </a:pPr>
              <a:r>
                <a:rPr lang="en-US" sz="2100">
                  <a:effectLst>
                    <a:outerShdw blurRad="38100" dist="38100" dir="2700000" algn="tl">
                      <a:srgbClr val="FFFFFF"/>
                    </a:outerShdw>
                  </a:effectLst>
                  <a:latin typeface="Gill Sans" charset="0"/>
                  <a:ea typeface="ＭＳ Ｐゴシック" charset="0"/>
                  <a:cs typeface="ＭＳ Ｐゴシック" charset="0"/>
                  <a:sym typeface="Gill Sans" charset="0"/>
                </a:rPr>
                <a:t> x:</a:t>
              </a:r>
              <a:endParaRPr lang="en-US" sz="300">
                <a:latin typeface="Helvetica" charset="0"/>
                <a:ea typeface="ＭＳ Ｐゴシック" charset="0"/>
                <a:cs typeface="Helvetica" charset="0"/>
                <a:sym typeface="Helvetica" charset="0"/>
              </a:endParaRPr>
            </a:p>
          </p:txBody>
        </p:sp>
        <p:sp>
          <p:nvSpPr>
            <p:cNvPr id="25606" name="AutoShape 6">
              <a:extLst>
                <a:ext uri="{FF2B5EF4-FFF2-40B4-BE49-F238E27FC236}">
                  <a16:creationId xmlns:a16="http://schemas.microsoft.com/office/drawing/2014/main" id="{84E54F31-DF92-6A4C-81BE-41BDEE4D12F5}"/>
                </a:ext>
              </a:extLst>
            </p:cNvPr>
            <p:cNvSpPr>
              <a:spLocks/>
            </p:cNvSpPr>
            <p:nvPr/>
          </p:nvSpPr>
          <p:spPr bwMode="auto">
            <a:xfrm>
              <a:off x="762244" y="1222023"/>
              <a:ext cx="3480915" cy="6716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FFB00"/>
            </a:solidFill>
            <a:ln>
              <a:noFill/>
            </a:ln>
            <a:effectLst/>
          </p:spPr>
          <p:txBody>
            <a:bodyPr lIns="0" tIns="0" rIns="0" bIns="0" anchor="ctr"/>
            <a:lstStyle/>
            <a:p>
              <a:pPr defTabSz="449263" eaLnBrk="1">
                <a:defRPr/>
              </a:pPr>
              <a:r>
                <a:rPr lang="en-US" sz="2100">
                  <a:effectLst>
                    <a:outerShdw blurRad="38100" dist="38100" dir="2700000" algn="tl">
                      <a:srgbClr val="FFFFFF"/>
                    </a:outerShdw>
                  </a:effectLst>
                  <a:latin typeface="Gill Sans" charset="0"/>
                  <a:ea typeface="ＭＳ Ｐゴシック" charset="0"/>
                  <a:cs typeface="ＭＳ Ｐゴシック" charset="0"/>
                  <a:sym typeface="Gill Sans" charset="0"/>
                </a:rPr>
                <a:t> name:</a:t>
              </a:r>
              <a:endParaRPr lang="en-US" sz="300">
                <a:latin typeface="Helvetica" charset="0"/>
                <a:ea typeface="ＭＳ Ｐゴシック" charset="0"/>
                <a:cs typeface="Helvetica" charset="0"/>
                <a:sym typeface="Helvetica" charset="0"/>
              </a:endParaRPr>
            </a:p>
          </p:txBody>
        </p:sp>
      </p:grpSp>
      <p:sp>
        <p:nvSpPr>
          <p:cNvPr id="35842" name="AutoShape 1">
            <a:extLst>
              <a:ext uri="{FF2B5EF4-FFF2-40B4-BE49-F238E27FC236}">
                <a16:creationId xmlns:a16="http://schemas.microsoft.com/office/drawing/2014/main" id="{9EA376C9-DDA0-3545-B3EA-635FC9719687}"/>
              </a:ext>
            </a:extLst>
          </p:cNvPr>
          <p:cNvSpPr>
            <a:spLocks/>
          </p:cNvSpPr>
          <p:nvPr/>
        </p:nvSpPr>
        <p:spPr bwMode="auto">
          <a:xfrm>
            <a:off x="381000" y="427038"/>
            <a:ext cx="4983163" cy="41719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a:latin typeface="Courier" pitchFamily="2" charset="0"/>
              </a:rPr>
              <a:t>function PartyAnimal(</a:t>
            </a:r>
            <a:r>
              <a:rPr lang="en-US" altLang="en-US">
                <a:solidFill>
                  <a:srgbClr val="00F900"/>
                </a:solidFill>
                <a:latin typeface="Courier" pitchFamily="2" charset="0"/>
              </a:rPr>
              <a:t>nam</a:t>
            </a:r>
            <a:r>
              <a:rPr lang="en-US" altLang="en-US">
                <a:latin typeface="Courier" pitchFamily="2" charset="0"/>
              </a:rPr>
              <a:t>) {</a:t>
            </a:r>
          </a:p>
          <a:p>
            <a:pPr algn="l" eaLnBrk="1"/>
            <a:r>
              <a:rPr lang="en-US" altLang="en-US">
                <a:solidFill>
                  <a:srgbClr val="FF40FF"/>
                </a:solidFill>
                <a:latin typeface="Courier" pitchFamily="2" charset="0"/>
              </a:rPr>
              <a:t>    </a:t>
            </a:r>
            <a:r>
              <a:rPr lang="en-US" altLang="en-US">
                <a:solidFill>
                  <a:srgbClr val="FF9300"/>
                </a:solidFill>
                <a:latin typeface="Courier" pitchFamily="2" charset="0"/>
              </a:rPr>
              <a:t>this.x</a:t>
            </a:r>
            <a:r>
              <a:rPr lang="en-US" altLang="en-US">
                <a:solidFill>
                  <a:srgbClr val="FF40FF"/>
                </a:solidFill>
                <a:latin typeface="Courier" pitchFamily="2" charset="0"/>
              </a:rPr>
              <a:t> = 0;</a:t>
            </a:r>
          </a:p>
          <a:p>
            <a:pPr algn="l" eaLnBrk="1"/>
            <a:r>
              <a:rPr lang="en-US" altLang="en-US">
                <a:solidFill>
                  <a:srgbClr val="FF40FF"/>
                </a:solidFill>
                <a:latin typeface="Courier" pitchFamily="2" charset="0"/>
              </a:rPr>
              <a:t>    </a:t>
            </a:r>
            <a:r>
              <a:rPr lang="en-US" altLang="en-US">
                <a:solidFill>
                  <a:srgbClr val="FF9300"/>
                </a:solidFill>
                <a:latin typeface="Courier" pitchFamily="2" charset="0"/>
              </a:rPr>
              <a:t>this.name</a:t>
            </a:r>
            <a:r>
              <a:rPr lang="en-US" altLang="en-US">
                <a:solidFill>
                  <a:srgbClr val="FF40FF"/>
                </a:solidFill>
                <a:latin typeface="Courier" pitchFamily="2" charset="0"/>
              </a:rPr>
              <a:t> = </a:t>
            </a:r>
            <a:r>
              <a:rPr lang="en-US" altLang="en-US">
                <a:solidFill>
                  <a:srgbClr val="00F900"/>
                </a:solidFill>
                <a:latin typeface="Courier" pitchFamily="2" charset="0"/>
              </a:rPr>
              <a:t>nam</a:t>
            </a:r>
            <a:r>
              <a:rPr lang="en-US" altLang="en-US">
                <a:solidFill>
                  <a:srgbClr val="FF40FF"/>
                </a:solidFill>
                <a:latin typeface="Courier" pitchFamily="2" charset="0"/>
              </a:rPr>
              <a:t>;</a:t>
            </a:r>
          </a:p>
          <a:p>
            <a:pPr algn="l" eaLnBrk="1"/>
            <a:r>
              <a:rPr lang="en-US" altLang="en-US">
                <a:solidFill>
                  <a:srgbClr val="FF40FF"/>
                </a:solidFill>
                <a:latin typeface="Courier" pitchFamily="2" charset="0"/>
              </a:rPr>
              <a:t>    console.log("Built "+</a:t>
            </a:r>
            <a:r>
              <a:rPr lang="en-US" altLang="en-US">
                <a:solidFill>
                  <a:srgbClr val="00F900"/>
                </a:solidFill>
                <a:latin typeface="Courier" pitchFamily="2" charset="0"/>
              </a:rPr>
              <a:t>nam</a:t>
            </a:r>
            <a:r>
              <a:rPr lang="en-US" altLang="en-US">
                <a:solidFill>
                  <a:srgbClr val="FF40FF"/>
                </a:solidFill>
                <a:latin typeface="Courier" pitchFamily="2" charset="0"/>
              </a:rPr>
              <a:t>);</a:t>
            </a:r>
          </a:p>
          <a:p>
            <a:pPr algn="l" eaLnBrk="1"/>
            <a:r>
              <a:rPr lang="en-US" altLang="en-US">
                <a:latin typeface="Courier" pitchFamily="2" charset="0"/>
              </a:rPr>
              <a:t>    </a:t>
            </a:r>
            <a:r>
              <a:rPr lang="en-US" altLang="en-US">
                <a:solidFill>
                  <a:srgbClr val="FF9300"/>
                </a:solidFill>
                <a:latin typeface="Courier" pitchFamily="2" charset="0"/>
              </a:rPr>
              <a:t>this.party</a:t>
            </a:r>
            <a:r>
              <a:rPr lang="en-US" altLang="en-US">
                <a:latin typeface="Courier" pitchFamily="2" charset="0"/>
              </a:rPr>
              <a:t> = function () {</a:t>
            </a:r>
          </a:p>
          <a:p>
            <a:pPr algn="l" eaLnBrk="1"/>
            <a:r>
              <a:rPr lang="en-US" altLang="en-US">
                <a:latin typeface="Courier" pitchFamily="2" charset="0"/>
              </a:rPr>
              <a:t>        this.x = this.x + 1;</a:t>
            </a:r>
          </a:p>
          <a:p>
            <a:pPr algn="l" eaLnBrk="1"/>
            <a:r>
              <a:rPr lang="en-US" altLang="en-US">
                <a:latin typeface="Courier" pitchFamily="2" charset="0"/>
              </a:rPr>
              <a:t>        console.log(nam+"="+this.x);</a:t>
            </a:r>
          </a:p>
          <a:p>
            <a:pPr algn="l" eaLnBrk="1"/>
            <a:r>
              <a:rPr lang="en-US" altLang="en-US">
                <a:latin typeface="Courier" pitchFamily="2" charset="0"/>
              </a:rPr>
              <a:t>    }</a:t>
            </a:r>
          </a:p>
          <a:p>
            <a:pPr algn="l" eaLnBrk="1"/>
            <a:r>
              <a:rPr lang="en-US" altLang="en-US">
                <a:latin typeface="Courier" pitchFamily="2" charset="0"/>
              </a:rPr>
              <a:t>}</a:t>
            </a:r>
          </a:p>
          <a:p>
            <a:pPr algn="l" eaLnBrk="1"/>
            <a:endParaRPr lang="en-US" altLang="en-US">
              <a:latin typeface="Courier" pitchFamily="2" charset="0"/>
            </a:endParaRPr>
          </a:p>
          <a:p>
            <a:pPr algn="l" eaLnBrk="1"/>
            <a:r>
              <a:rPr lang="en-US" altLang="en-US">
                <a:latin typeface="Courier" pitchFamily="2" charset="0"/>
              </a:rPr>
              <a:t>s = new PartyAnimal("Sally");</a:t>
            </a:r>
          </a:p>
          <a:p>
            <a:pPr algn="l" eaLnBrk="1"/>
            <a:r>
              <a:rPr lang="en-US" altLang="en-US">
                <a:latin typeface="Courier" pitchFamily="2" charset="0"/>
              </a:rPr>
              <a:t>s.party();</a:t>
            </a:r>
          </a:p>
          <a:p>
            <a:pPr algn="l" eaLnBrk="1"/>
            <a:endParaRPr lang="en-US" altLang="en-US">
              <a:latin typeface="Courier" pitchFamily="2" charset="0"/>
            </a:endParaRPr>
          </a:p>
          <a:p>
            <a:pPr algn="l" eaLnBrk="1"/>
            <a:r>
              <a:rPr lang="en-US" altLang="en-US">
                <a:latin typeface="Courier" pitchFamily="2" charset="0"/>
              </a:rPr>
              <a:t>j = new PartyAnimal("Jim");</a:t>
            </a:r>
          </a:p>
          <a:p>
            <a:pPr algn="l" eaLnBrk="1"/>
            <a:r>
              <a:rPr lang="en-US" altLang="en-US">
                <a:latin typeface="Courier" pitchFamily="2" charset="0"/>
              </a:rPr>
              <a:t>j.party();</a:t>
            </a:r>
          </a:p>
          <a:p>
            <a:pPr algn="l" eaLnBrk="1"/>
            <a:r>
              <a:rPr lang="en-US" altLang="en-US">
                <a:latin typeface="Courier" pitchFamily="2" charset="0"/>
              </a:rPr>
              <a:t>s.party();</a:t>
            </a:r>
            <a:endParaRPr lang="en-US" altLang="en-US">
              <a:solidFill>
                <a:srgbClr val="000000"/>
              </a:solidFill>
              <a:latin typeface="Courier" pitchFamily="2" charset="0"/>
              <a:sym typeface="Helvetica" pitchFamily="2" charset="0"/>
            </a:endParaRPr>
          </a:p>
        </p:txBody>
      </p:sp>
      <p:sp>
        <p:nvSpPr>
          <p:cNvPr id="35843" name="AutoShape 4">
            <a:extLst>
              <a:ext uri="{FF2B5EF4-FFF2-40B4-BE49-F238E27FC236}">
                <a16:creationId xmlns:a16="http://schemas.microsoft.com/office/drawing/2014/main" id="{1B6EDF3A-E4C0-3342-AEDB-C98E0C4EA5D4}"/>
              </a:ext>
            </a:extLst>
          </p:cNvPr>
          <p:cNvSpPr>
            <a:spLocks/>
          </p:cNvSpPr>
          <p:nvPr/>
        </p:nvSpPr>
        <p:spPr bwMode="auto">
          <a:xfrm>
            <a:off x="3962400" y="4173538"/>
            <a:ext cx="995363"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100">
                <a:solidFill>
                  <a:srgbClr val="FFFB00"/>
                </a:solidFill>
              </a:rPr>
              <a:t>js04.htm</a:t>
            </a:r>
            <a:endParaRPr lang="en-US" altLang="en-US" sz="300">
              <a:solidFill>
                <a:srgbClr val="000000"/>
              </a:solidFill>
              <a:latin typeface="Helvetica" pitchFamily="2" charset="0"/>
              <a:sym typeface="Helvetica" pitchFamily="2" charset="0"/>
            </a:endParaRPr>
          </a:p>
        </p:txBody>
      </p:sp>
      <p:sp>
        <p:nvSpPr>
          <p:cNvPr id="35844" name="TextBox 12">
            <a:extLst>
              <a:ext uri="{FF2B5EF4-FFF2-40B4-BE49-F238E27FC236}">
                <a16:creationId xmlns:a16="http://schemas.microsoft.com/office/drawing/2014/main" id="{E0F880ED-EBB2-AB43-9B55-4BF6C5979146}"/>
              </a:ext>
            </a:extLst>
          </p:cNvPr>
          <p:cNvSpPr txBox="1">
            <a:spLocks noChangeArrowheads="1"/>
          </p:cNvSpPr>
          <p:nvPr/>
        </p:nvSpPr>
        <p:spPr bwMode="auto">
          <a:xfrm>
            <a:off x="6248400" y="3067050"/>
            <a:ext cx="2413000"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en-US" sz="1800">
                <a:solidFill>
                  <a:schemeClr val="tx1"/>
                </a:solidFill>
                <a:latin typeface="Courier" pitchFamily="2" charset="0"/>
              </a:rPr>
              <a:t>Built Sally</a:t>
            </a:r>
          </a:p>
          <a:p>
            <a:r>
              <a:rPr lang="en-US" altLang="en-US" sz="1800">
                <a:solidFill>
                  <a:schemeClr val="tx1"/>
                </a:solidFill>
                <a:latin typeface="Courier" pitchFamily="2" charset="0"/>
              </a:rPr>
              <a:t>Sally=1</a:t>
            </a:r>
          </a:p>
          <a:p>
            <a:endParaRPr lang="en-US" altLang="en-US" sz="1800">
              <a:solidFill>
                <a:schemeClr val="tx1"/>
              </a:solidFill>
              <a:latin typeface="Courier" pitchFamily="2" charset="0"/>
            </a:endParaRPr>
          </a:p>
          <a:p>
            <a:endParaRPr lang="en-US" altLang="en-US" sz="1800">
              <a:solidFill>
                <a:schemeClr val="tx1"/>
              </a:solidFill>
              <a:latin typeface="Courier" pitchFamily="2" charset="0"/>
            </a:endParaRPr>
          </a:p>
          <a:p>
            <a:endParaRPr lang="en-US" altLang="en-US" sz="1800">
              <a:solidFill>
                <a:schemeClr val="tx1"/>
              </a:solidFill>
              <a:latin typeface="Courier" pitchFamily="2"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88E985C-E9DA-5E48-9434-2E3DC2BB0A3F}"/>
              </a:ext>
            </a:extLst>
          </p:cNvPr>
          <p:cNvSpPr>
            <a:spLocks noGrp="1"/>
          </p:cNvSpPr>
          <p:nvPr>
            <p:ph type="title" idx="4294967295"/>
          </p:nvPr>
        </p:nvSpPr>
        <p:spPr>
          <a:xfrm>
            <a:off x="0" y="134938"/>
            <a:ext cx="7445375" cy="1285875"/>
          </a:xfrm>
        </p:spPr>
        <p:txBody>
          <a:bodyPr/>
          <a:lstStyle/>
          <a:p>
            <a:r>
              <a:rPr lang="en-US" altLang="zh-CN" dirty="0"/>
              <a:t>js04.htm</a:t>
            </a:r>
            <a:endParaRPr lang="en-US" dirty="0"/>
          </a:p>
        </p:txBody>
      </p:sp>
      <p:grpSp>
        <p:nvGrpSpPr>
          <p:cNvPr id="36865" name="Group 3">
            <a:extLst>
              <a:ext uri="{FF2B5EF4-FFF2-40B4-BE49-F238E27FC236}">
                <a16:creationId xmlns:a16="http://schemas.microsoft.com/office/drawing/2014/main" id="{BFB72D10-528D-274A-A161-E952B7B64CFE}"/>
              </a:ext>
              <a:ext uri="{C183D7F6-B498-43B3-948B-1728B52AA6E4}">
                <adec:decorative xmlns:adec="http://schemas.microsoft.com/office/drawing/2017/decorative" val="1"/>
              </a:ext>
            </a:extLst>
          </p:cNvPr>
          <p:cNvGrpSpPr>
            <a:grpSpLocks/>
          </p:cNvGrpSpPr>
          <p:nvPr/>
        </p:nvGrpSpPr>
        <p:grpSpPr bwMode="auto">
          <a:xfrm>
            <a:off x="6248400" y="295275"/>
            <a:ext cx="2478088" cy="1200150"/>
            <a:chOff x="0" y="0"/>
            <a:chExt cx="4406900" cy="2133600"/>
          </a:xfrm>
        </p:grpSpPr>
        <p:sp>
          <p:nvSpPr>
            <p:cNvPr id="25604" name="AutoShape 4">
              <a:extLst>
                <a:ext uri="{FF2B5EF4-FFF2-40B4-BE49-F238E27FC236}">
                  <a16:creationId xmlns:a16="http://schemas.microsoft.com/office/drawing/2014/main" id="{5023D9A1-C044-A94B-BB23-EED1DBB100C4}"/>
                </a:ext>
              </a:extLst>
            </p:cNvPr>
            <p:cNvSpPr>
              <a:spLocks/>
            </p:cNvSpPr>
            <p:nvPr/>
          </p:nvSpPr>
          <p:spPr bwMode="auto">
            <a:xfrm>
              <a:off x="0" y="0"/>
              <a:ext cx="4406900" cy="2133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w="50800" cap="flat" cmpd="sng">
              <a:solidFill>
                <a:srgbClr val="00F900"/>
              </a:solidFill>
              <a:prstDash val="solid"/>
              <a:miter lim="0"/>
              <a:headEnd/>
              <a:tailEnd/>
            </a:ln>
            <a:effectLst/>
          </p:spPr>
          <p:txBody>
            <a:bodyPr lIns="0" tIns="0" rIns="0" bIns="0"/>
            <a:lstStyle/>
            <a:p>
              <a:pPr defTabSz="449263" eaLnBrk="1">
                <a:defRPr/>
              </a:pPr>
              <a:r>
                <a:rPr lang="en-US" sz="1700">
                  <a:solidFill>
                    <a:srgbClr val="FFFFFF"/>
                  </a:solidFill>
                  <a:effectLst>
                    <a:outerShdw blurRad="38100" dist="38100" dir="2700000" algn="tl">
                      <a:srgbClr val="53585F"/>
                    </a:outerShdw>
                  </a:effectLst>
                  <a:latin typeface="Gill Sans" charset="0"/>
                  <a:ea typeface="ＭＳ Ｐゴシック" charset="0"/>
                  <a:cs typeface="ＭＳ Ｐゴシック" charset="0"/>
                  <a:sym typeface="Gill Sans" charset="0"/>
                </a:rPr>
                <a:t>  s</a:t>
              </a:r>
              <a:endParaRPr lang="en-US" sz="300">
                <a:latin typeface="Helvetica" charset="0"/>
                <a:ea typeface="ＭＳ Ｐゴシック" charset="0"/>
                <a:cs typeface="Helvetica" charset="0"/>
                <a:sym typeface="Helvetica" charset="0"/>
              </a:endParaRPr>
            </a:p>
          </p:txBody>
        </p:sp>
        <p:sp>
          <p:nvSpPr>
            <p:cNvPr id="25605" name="AutoShape 5">
              <a:extLst>
                <a:ext uri="{FF2B5EF4-FFF2-40B4-BE49-F238E27FC236}">
                  <a16:creationId xmlns:a16="http://schemas.microsoft.com/office/drawing/2014/main" id="{1FF85A5D-FF60-AC44-9685-376568471FA2}"/>
                </a:ext>
              </a:extLst>
            </p:cNvPr>
            <p:cNvSpPr>
              <a:spLocks/>
            </p:cNvSpPr>
            <p:nvPr/>
          </p:nvSpPr>
          <p:spPr bwMode="auto">
            <a:xfrm>
              <a:off x="759422" y="279401"/>
              <a:ext cx="3478091" cy="6745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FFB00"/>
            </a:solidFill>
            <a:ln>
              <a:noFill/>
            </a:ln>
            <a:effectLst/>
          </p:spPr>
          <p:txBody>
            <a:bodyPr lIns="0" tIns="0" rIns="0" bIns="0" anchor="ctr"/>
            <a:lstStyle/>
            <a:p>
              <a:pPr defTabSz="449263" eaLnBrk="1">
                <a:defRPr/>
              </a:pPr>
              <a:r>
                <a:rPr lang="en-US" sz="2100">
                  <a:effectLst>
                    <a:outerShdw blurRad="38100" dist="38100" dir="2700000" algn="tl">
                      <a:srgbClr val="FFFFFF"/>
                    </a:outerShdw>
                  </a:effectLst>
                  <a:latin typeface="Gill Sans" charset="0"/>
                  <a:ea typeface="ＭＳ Ｐゴシック" charset="0"/>
                  <a:cs typeface="ＭＳ Ｐゴシック" charset="0"/>
                  <a:sym typeface="Gill Sans" charset="0"/>
                </a:rPr>
                <a:t> x:</a:t>
              </a:r>
              <a:endParaRPr lang="en-US" sz="300">
                <a:latin typeface="Helvetica" charset="0"/>
                <a:ea typeface="ＭＳ Ｐゴシック" charset="0"/>
                <a:cs typeface="Helvetica" charset="0"/>
                <a:sym typeface="Helvetica" charset="0"/>
              </a:endParaRPr>
            </a:p>
          </p:txBody>
        </p:sp>
        <p:sp>
          <p:nvSpPr>
            <p:cNvPr id="25606" name="AutoShape 6">
              <a:extLst>
                <a:ext uri="{FF2B5EF4-FFF2-40B4-BE49-F238E27FC236}">
                  <a16:creationId xmlns:a16="http://schemas.microsoft.com/office/drawing/2014/main" id="{91D74898-1AD4-9B49-822B-D521290490B7}"/>
                </a:ext>
              </a:extLst>
            </p:cNvPr>
            <p:cNvSpPr>
              <a:spLocks/>
            </p:cNvSpPr>
            <p:nvPr/>
          </p:nvSpPr>
          <p:spPr bwMode="auto">
            <a:xfrm>
              <a:off x="762244" y="1222023"/>
              <a:ext cx="3480915" cy="6716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FFB00"/>
            </a:solidFill>
            <a:ln>
              <a:noFill/>
            </a:ln>
            <a:effectLst/>
          </p:spPr>
          <p:txBody>
            <a:bodyPr lIns="0" tIns="0" rIns="0" bIns="0" anchor="ctr"/>
            <a:lstStyle/>
            <a:p>
              <a:pPr defTabSz="449263" eaLnBrk="1">
                <a:defRPr/>
              </a:pPr>
              <a:r>
                <a:rPr lang="en-US" sz="2100">
                  <a:effectLst>
                    <a:outerShdw blurRad="38100" dist="38100" dir="2700000" algn="tl">
                      <a:srgbClr val="FFFFFF"/>
                    </a:outerShdw>
                  </a:effectLst>
                  <a:latin typeface="Gill Sans" charset="0"/>
                  <a:ea typeface="ＭＳ Ｐゴシック" charset="0"/>
                  <a:cs typeface="ＭＳ Ｐゴシック" charset="0"/>
                  <a:sym typeface="Gill Sans" charset="0"/>
                </a:rPr>
                <a:t> name:</a:t>
              </a:r>
              <a:endParaRPr lang="en-US" sz="300">
                <a:latin typeface="Helvetica" charset="0"/>
                <a:ea typeface="ＭＳ Ｐゴシック" charset="0"/>
                <a:cs typeface="Helvetica" charset="0"/>
                <a:sym typeface="Helvetica" charset="0"/>
              </a:endParaRPr>
            </a:p>
          </p:txBody>
        </p:sp>
      </p:grpSp>
      <p:grpSp>
        <p:nvGrpSpPr>
          <p:cNvPr id="36866" name="Group 7">
            <a:extLst>
              <a:ext uri="{FF2B5EF4-FFF2-40B4-BE49-F238E27FC236}">
                <a16:creationId xmlns:a16="http://schemas.microsoft.com/office/drawing/2014/main" id="{B75D9D97-8D81-F241-80E5-EEADB94113BF}"/>
              </a:ext>
              <a:ext uri="{C183D7F6-B498-43B3-948B-1728B52AA6E4}">
                <adec:decorative xmlns:adec="http://schemas.microsoft.com/office/drawing/2017/decorative" val="1"/>
              </a:ext>
            </a:extLst>
          </p:cNvPr>
          <p:cNvGrpSpPr>
            <a:grpSpLocks/>
          </p:cNvGrpSpPr>
          <p:nvPr/>
        </p:nvGrpSpPr>
        <p:grpSpPr bwMode="auto">
          <a:xfrm>
            <a:off x="6248400" y="1695450"/>
            <a:ext cx="2478088" cy="1200150"/>
            <a:chOff x="0" y="0"/>
            <a:chExt cx="4406900" cy="2133600"/>
          </a:xfrm>
        </p:grpSpPr>
        <p:sp>
          <p:nvSpPr>
            <p:cNvPr id="25608" name="AutoShape 8">
              <a:extLst>
                <a:ext uri="{FF2B5EF4-FFF2-40B4-BE49-F238E27FC236}">
                  <a16:creationId xmlns:a16="http://schemas.microsoft.com/office/drawing/2014/main" id="{2C3B58FF-7FAB-4F40-8044-21672ECE4FFF}"/>
                </a:ext>
              </a:extLst>
            </p:cNvPr>
            <p:cNvSpPr>
              <a:spLocks/>
            </p:cNvSpPr>
            <p:nvPr/>
          </p:nvSpPr>
          <p:spPr bwMode="auto">
            <a:xfrm>
              <a:off x="0" y="0"/>
              <a:ext cx="4406900" cy="2133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w="50800" cap="flat" cmpd="sng">
              <a:solidFill>
                <a:srgbClr val="00F900"/>
              </a:solidFill>
              <a:prstDash val="solid"/>
              <a:miter lim="0"/>
              <a:headEnd/>
              <a:tailEnd/>
            </a:ln>
            <a:effectLst/>
          </p:spPr>
          <p:txBody>
            <a:bodyPr lIns="0" tIns="0" rIns="0" bIns="0"/>
            <a:lstStyle/>
            <a:p>
              <a:pPr defTabSz="449263" eaLnBrk="1">
                <a:defRPr/>
              </a:pPr>
              <a:r>
                <a:rPr lang="en-US" sz="1700">
                  <a:solidFill>
                    <a:srgbClr val="FFFFFF"/>
                  </a:solidFill>
                  <a:effectLst>
                    <a:outerShdw blurRad="38100" dist="38100" dir="2700000" algn="tl">
                      <a:srgbClr val="53585F"/>
                    </a:outerShdw>
                  </a:effectLst>
                  <a:latin typeface="Gill Sans" charset="0"/>
                  <a:ea typeface="ＭＳ Ｐゴシック" charset="0"/>
                  <a:cs typeface="ＭＳ Ｐゴシック" charset="0"/>
                  <a:sym typeface="Gill Sans" charset="0"/>
                </a:rPr>
                <a:t>  j</a:t>
              </a:r>
              <a:endParaRPr lang="en-US" sz="300">
                <a:latin typeface="Helvetica" charset="0"/>
                <a:ea typeface="ＭＳ Ｐゴシック" charset="0"/>
                <a:cs typeface="Helvetica" charset="0"/>
                <a:sym typeface="Helvetica" charset="0"/>
              </a:endParaRPr>
            </a:p>
          </p:txBody>
        </p:sp>
        <p:sp>
          <p:nvSpPr>
            <p:cNvPr id="25609" name="AutoShape 9">
              <a:extLst>
                <a:ext uri="{FF2B5EF4-FFF2-40B4-BE49-F238E27FC236}">
                  <a16:creationId xmlns:a16="http://schemas.microsoft.com/office/drawing/2014/main" id="{00042CE5-9132-8843-864C-9AEDD99524A2}"/>
                </a:ext>
              </a:extLst>
            </p:cNvPr>
            <p:cNvSpPr>
              <a:spLocks/>
            </p:cNvSpPr>
            <p:nvPr/>
          </p:nvSpPr>
          <p:spPr bwMode="auto">
            <a:xfrm>
              <a:off x="759422" y="279401"/>
              <a:ext cx="3478091" cy="6745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FFB00"/>
            </a:solidFill>
            <a:ln>
              <a:noFill/>
            </a:ln>
            <a:effectLst/>
          </p:spPr>
          <p:txBody>
            <a:bodyPr lIns="0" tIns="0" rIns="0" bIns="0" anchor="ctr"/>
            <a:lstStyle/>
            <a:p>
              <a:pPr defTabSz="449263" eaLnBrk="1">
                <a:defRPr/>
              </a:pPr>
              <a:r>
                <a:rPr lang="en-US" sz="2100">
                  <a:effectLst>
                    <a:outerShdw blurRad="38100" dist="38100" dir="2700000" algn="tl">
                      <a:srgbClr val="FFFFFF"/>
                    </a:outerShdw>
                  </a:effectLst>
                  <a:latin typeface="Gill Sans" charset="0"/>
                  <a:ea typeface="ＭＳ Ｐゴシック" charset="0"/>
                  <a:cs typeface="ＭＳ Ｐゴシック" charset="0"/>
                  <a:sym typeface="Gill Sans" charset="0"/>
                </a:rPr>
                <a:t> x:</a:t>
              </a:r>
              <a:endParaRPr lang="en-US" sz="300">
                <a:latin typeface="Helvetica" charset="0"/>
                <a:ea typeface="ＭＳ Ｐゴシック" charset="0"/>
                <a:cs typeface="Helvetica" charset="0"/>
                <a:sym typeface="Helvetica" charset="0"/>
              </a:endParaRPr>
            </a:p>
          </p:txBody>
        </p:sp>
        <p:sp>
          <p:nvSpPr>
            <p:cNvPr id="25610" name="AutoShape 10">
              <a:extLst>
                <a:ext uri="{FF2B5EF4-FFF2-40B4-BE49-F238E27FC236}">
                  <a16:creationId xmlns:a16="http://schemas.microsoft.com/office/drawing/2014/main" id="{0F8DE796-604A-A348-A74D-4F7669572C78}"/>
                </a:ext>
              </a:extLst>
            </p:cNvPr>
            <p:cNvSpPr>
              <a:spLocks/>
            </p:cNvSpPr>
            <p:nvPr/>
          </p:nvSpPr>
          <p:spPr bwMode="auto">
            <a:xfrm>
              <a:off x="762244" y="1222023"/>
              <a:ext cx="3480915" cy="6716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FFB00"/>
            </a:solidFill>
            <a:ln>
              <a:noFill/>
            </a:ln>
            <a:effectLst/>
          </p:spPr>
          <p:txBody>
            <a:bodyPr lIns="0" tIns="0" rIns="0" bIns="0" anchor="ctr"/>
            <a:lstStyle/>
            <a:p>
              <a:pPr defTabSz="449263" eaLnBrk="1">
                <a:defRPr/>
              </a:pPr>
              <a:r>
                <a:rPr lang="en-US" sz="2100">
                  <a:effectLst>
                    <a:outerShdw blurRad="38100" dist="38100" dir="2700000" algn="tl">
                      <a:srgbClr val="FFFFFF"/>
                    </a:outerShdw>
                  </a:effectLst>
                  <a:latin typeface="Gill Sans" charset="0"/>
                  <a:ea typeface="ＭＳ Ｐゴシック" charset="0"/>
                  <a:cs typeface="ＭＳ Ｐゴシック" charset="0"/>
                  <a:sym typeface="Gill Sans" charset="0"/>
                </a:rPr>
                <a:t> name:</a:t>
              </a:r>
              <a:endParaRPr lang="en-US" sz="300">
                <a:latin typeface="Helvetica" charset="0"/>
                <a:ea typeface="ＭＳ Ｐゴシック" charset="0"/>
                <a:cs typeface="Helvetica" charset="0"/>
                <a:sym typeface="Helvetica" charset="0"/>
              </a:endParaRPr>
            </a:p>
          </p:txBody>
        </p:sp>
      </p:grpSp>
      <p:sp>
        <p:nvSpPr>
          <p:cNvPr id="36867" name="AutoShape 1">
            <a:extLst>
              <a:ext uri="{FF2B5EF4-FFF2-40B4-BE49-F238E27FC236}">
                <a16:creationId xmlns:a16="http://schemas.microsoft.com/office/drawing/2014/main" id="{62CA2517-E996-2D4F-81F6-CDA4F79CC80A}"/>
              </a:ext>
            </a:extLst>
          </p:cNvPr>
          <p:cNvSpPr>
            <a:spLocks/>
          </p:cNvSpPr>
          <p:nvPr/>
        </p:nvSpPr>
        <p:spPr bwMode="auto">
          <a:xfrm>
            <a:off x="381000" y="427038"/>
            <a:ext cx="4983163" cy="41719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a:latin typeface="Courier" pitchFamily="2" charset="0"/>
              </a:rPr>
              <a:t>function PartyAnimal(</a:t>
            </a:r>
            <a:r>
              <a:rPr lang="en-US" altLang="en-US">
                <a:solidFill>
                  <a:srgbClr val="00F900"/>
                </a:solidFill>
                <a:latin typeface="Courier" pitchFamily="2" charset="0"/>
              </a:rPr>
              <a:t>nam</a:t>
            </a:r>
            <a:r>
              <a:rPr lang="en-US" altLang="en-US">
                <a:latin typeface="Courier" pitchFamily="2" charset="0"/>
              </a:rPr>
              <a:t>) {</a:t>
            </a:r>
          </a:p>
          <a:p>
            <a:pPr algn="l" eaLnBrk="1"/>
            <a:r>
              <a:rPr lang="en-US" altLang="en-US">
                <a:solidFill>
                  <a:srgbClr val="FF40FF"/>
                </a:solidFill>
                <a:latin typeface="Courier" pitchFamily="2" charset="0"/>
              </a:rPr>
              <a:t>    </a:t>
            </a:r>
            <a:r>
              <a:rPr lang="en-US" altLang="en-US">
                <a:solidFill>
                  <a:srgbClr val="FF9300"/>
                </a:solidFill>
                <a:latin typeface="Courier" pitchFamily="2" charset="0"/>
              </a:rPr>
              <a:t>this.x</a:t>
            </a:r>
            <a:r>
              <a:rPr lang="en-US" altLang="en-US">
                <a:solidFill>
                  <a:srgbClr val="FF40FF"/>
                </a:solidFill>
                <a:latin typeface="Courier" pitchFamily="2" charset="0"/>
              </a:rPr>
              <a:t> = 0;</a:t>
            </a:r>
          </a:p>
          <a:p>
            <a:pPr algn="l" eaLnBrk="1"/>
            <a:r>
              <a:rPr lang="en-US" altLang="en-US">
                <a:solidFill>
                  <a:srgbClr val="FF40FF"/>
                </a:solidFill>
                <a:latin typeface="Courier" pitchFamily="2" charset="0"/>
              </a:rPr>
              <a:t>    </a:t>
            </a:r>
            <a:r>
              <a:rPr lang="en-US" altLang="en-US">
                <a:solidFill>
                  <a:srgbClr val="FF9300"/>
                </a:solidFill>
                <a:latin typeface="Courier" pitchFamily="2" charset="0"/>
              </a:rPr>
              <a:t>this.name</a:t>
            </a:r>
            <a:r>
              <a:rPr lang="en-US" altLang="en-US">
                <a:solidFill>
                  <a:srgbClr val="FF40FF"/>
                </a:solidFill>
                <a:latin typeface="Courier" pitchFamily="2" charset="0"/>
              </a:rPr>
              <a:t> = </a:t>
            </a:r>
            <a:r>
              <a:rPr lang="en-US" altLang="en-US">
                <a:solidFill>
                  <a:srgbClr val="00F900"/>
                </a:solidFill>
                <a:latin typeface="Courier" pitchFamily="2" charset="0"/>
              </a:rPr>
              <a:t>nam</a:t>
            </a:r>
            <a:r>
              <a:rPr lang="en-US" altLang="en-US">
                <a:solidFill>
                  <a:srgbClr val="FF40FF"/>
                </a:solidFill>
                <a:latin typeface="Courier" pitchFamily="2" charset="0"/>
              </a:rPr>
              <a:t>;</a:t>
            </a:r>
          </a:p>
          <a:p>
            <a:pPr algn="l" eaLnBrk="1"/>
            <a:r>
              <a:rPr lang="en-US" altLang="en-US">
                <a:solidFill>
                  <a:srgbClr val="FF40FF"/>
                </a:solidFill>
                <a:latin typeface="Courier" pitchFamily="2" charset="0"/>
              </a:rPr>
              <a:t>    console.log("Built "+</a:t>
            </a:r>
            <a:r>
              <a:rPr lang="en-US" altLang="en-US">
                <a:solidFill>
                  <a:srgbClr val="00F900"/>
                </a:solidFill>
                <a:latin typeface="Courier" pitchFamily="2" charset="0"/>
              </a:rPr>
              <a:t>nam</a:t>
            </a:r>
            <a:r>
              <a:rPr lang="en-US" altLang="en-US">
                <a:solidFill>
                  <a:srgbClr val="FF40FF"/>
                </a:solidFill>
                <a:latin typeface="Courier" pitchFamily="2" charset="0"/>
              </a:rPr>
              <a:t>);</a:t>
            </a:r>
          </a:p>
          <a:p>
            <a:pPr algn="l" eaLnBrk="1"/>
            <a:r>
              <a:rPr lang="en-US" altLang="en-US">
                <a:latin typeface="Courier" pitchFamily="2" charset="0"/>
              </a:rPr>
              <a:t>    </a:t>
            </a:r>
            <a:r>
              <a:rPr lang="en-US" altLang="en-US">
                <a:solidFill>
                  <a:srgbClr val="FF9300"/>
                </a:solidFill>
                <a:latin typeface="Courier" pitchFamily="2" charset="0"/>
              </a:rPr>
              <a:t>this.party</a:t>
            </a:r>
            <a:r>
              <a:rPr lang="en-US" altLang="en-US">
                <a:latin typeface="Courier" pitchFamily="2" charset="0"/>
              </a:rPr>
              <a:t> = function () {</a:t>
            </a:r>
          </a:p>
          <a:p>
            <a:pPr algn="l" eaLnBrk="1"/>
            <a:r>
              <a:rPr lang="en-US" altLang="en-US">
                <a:latin typeface="Courier" pitchFamily="2" charset="0"/>
              </a:rPr>
              <a:t>        this.x = this.x + 1;</a:t>
            </a:r>
          </a:p>
          <a:p>
            <a:pPr algn="l" eaLnBrk="1"/>
            <a:r>
              <a:rPr lang="en-US" altLang="en-US">
                <a:latin typeface="Courier" pitchFamily="2" charset="0"/>
              </a:rPr>
              <a:t>        console.log(nam+"="+this.x);</a:t>
            </a:r>
          </a:p>
          <a:p>
            <a:pPr algn="l" eaLnBrk="1"/>
            <a:r>
              <a:rPr lang="en-US" altLang="en-US">
                <a:latin typeface="Courier" pitchFamily="2" charset="0"/>
              </a:rPr>
              <a:t>    }</a:t>
            </a:r>
          </a:p>
          <a:p>
            <a:pPr algn="l" eaLnBrk="1"/>
            <a:r>
              <a:rPr lang="en-US" altLang="en-US">
                <a:latin typeface="Courier" pitchFamily="2" charset="0"/>
              </a:rPr>
              <a:t>}</a:t>
            </a:r>
          </a:p>
          <a:p>
            <a:pPr algn="l" eaLnBrk="1"/>
            <a:endParaRPr lang="en-US" altLang="en-US">
              <a:latin typeface="Courier" pitchFamily="2" charset="0"/>
            </a:endParaRPr>
          </a:p>
          <a:p>
            <a:pPr algn="l" eaLnBrk="1"/>
            <a:r>
              <a:rPr lang="en-US" altLang="en-US">
                <a:latin typeface="Courier" pitchFamily="2" charset="0"/>
              </a:rPr>
              <a:t>s = new PartyAnimal("Sally");</a:t>
            </a:r>
          </a:p>
          <a:p>
            <a:pPr algn="l" eaLnBrk="1"/>
            <a:r>
              <a:rPr lang="en-US" altLang="en-US">
                <a:latin typeface="Courier" pitchFamily="2" charset="0"/>
              </a:rPr>
              <a:t>s.party();</a:t>
            </a:r>
          </a:p>
          <a:p>
            <a:pPr algn="l" eaLnBrk="1"/>
            <a:endParaRPr lang="en-US" altLang="en-US">
              <a:latin typeface="Courier" pitchFamily="2" charset="0"/>
            </a:endParaRPr>
          </a:p>
          <a:p>
            <a:pPr algn="l" eaLnBrk="1"/>
            <a:r>
              <a:rPr lang="en-US" altLang="en-US">
                <a:latin typeface="Courier" pitchFamily="2" charset="0"/>
              </a:rPr>
              <a:t>j = new PartyAnimal("Jim");</a:t>
            </a:r>
          </a:p>
          <a:p>
            <a:pPr algn="l" eaLnBrk="1"/>
            <a:r>
              <a:rPr lang="en-US" altLang="en-US">
                <a:latin typeface="Courier" pitchFamily="2" charset="0"/>
              </a:rPr>
              <a:t>j.party();</a:t>
            </a:r>
          </a:p>
          <a:p>
            <a:pPr algn="l" eaLnBrk="1"/>
            <a:r>
              <a:rPr lang="en-US" altLang="en-US">
                <a:latin typeface="Courier" pitchFamily="2" charset="0"/>
              </a:rPr>
              <a:t>s.party();</a:t>
            </a:r>
            <a:endParaRPr lang="en-US" altLang="en-US">
              <a:solidFill>
                <a:srgbClr val="000000"/>
              </a:solidFill>
              <a:latin typeface="Courier" pitchFamily="2" charset="0"/>
              <a:sym typeface="Helvetica" pitchFamily="2" charset="0"/>
            </a:endParaRPr>
          </a:p>
        </p:txBody>
      </p:sp>
      <p:sp>
        <p:nvSpPr>
          <p:cNvPr id="36868" name="AutoShape 4">
            <a:extLst>
              <a:ext uri="{FF2B5EF4-FFF2-40B4-BE49-F238E27FC236}">
                <a16:creationId xmlns:a16="http://schemas.microsoft.com/office/drawing/2014/main" id="{927F0289-0430-7A4D-A838-93DADC530038}"/>
              </a:ext>
            </a:extLst>
          </p:cNvPr>
          <p:cNvSpPr>
            <a:spLocks/>
          </p:cNvSpPr>
          <p:nvPr/>
        </p:nvSpPr>
        <p:spPr bwMode="auto">
          <a:xfrm>
            <a:off x="3962400" y="4173538"/>
            <a:ext cx="995363"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100">
                <a:solidFill>
                  <a:srgbClr val="FFFB00"/>
                </a:solidFill>
              </a:rPr>
              <a:t>js04.htm</a:t>
            </a:r>
            <a:endParaRPr lang="en-US" altLang="en-US" sz="300">
              <a:solidFill>
                <a:srgbClr val="000000"/>
              </a:solidFill>
              <a:latin typeface="Helvetica" pitchFamily="2" charset="0"/>
              <a:sym typeface="Helvetica" pitchFamily="2" charset="0"/>
            </a:endParaRPr>
          </a:p>
        </p:txBody>
      </p:sp>
      <p:sp>
        <p:nvSpPr>
          <p:cNvPr id="36869" name="TextBox 12">
            <a:extLst>
              <a:ext uri="{FF2B5EF4-FFF2-40B4-BE49-F238E27FC236}">
                <a16:creationId xmlns:a16="http://schemas.microsoft.com/office/drawing/2014/main" id="{AF52F7F5-FADA-F240-81FE-B106E57EDB91}"/>
              </a:ext>
            </a:extLst>
          </p:cNvPr>
          <p:cNvSpPr txBox="1">
            <a:spLocks noChangeArrowheads="1"/>
          </p:cNvSpPr>
          <p:nvPr/>
        </p:nvSpPr>
        <p:spPr bwMode="auto">
          <a:xfrm>
            <a:off x="6248400" y="3067050"/>
            <a:ext cx="2413000"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en-US" sz="1800">
                <a:solidFill>
                  <a:schemeClr val="tx1"/>
                </a:solidFill>
                <a:latin typeface="Courier" pitchFamily="2" charset="0"/>
              </a:rPr>
              <a:t>Built Sally</a:t>
            </a:r>
          </a:p>
          <a:p>
            <a:r>
              <a:rPr lang="en-US" altLang="en-US" sz="1800">
                <a:solidFill>
                  <a:schemeClr val="tx1"/>
                </a:solidFill>
                <a:latin typeface="Courier" pitchFamily="2" charset="0"/>
              </a:rPr>
              <a:t>Sally=1</a:t>
            </a:r>
          </a:p>
          <a:p>
            <a:r>
              <a:rPr lang="en-US" altLang="en-US" sz="1800">
                <a:solidFill>
                  <a:schemeClr val="tx1"/>
                </a:solidFill>
                <a:latin typeface="Courier" pitchFamily="2" charset="0"/>
              </a:rPr>
              <a:t>Built Jim</a:t>
            </a:r>
          </a:p>
          <a:p>
            <a:r>
              <a:rPr lang="en-US" altLang="en-US" sz="1800">
                <a:solidFill>
                  <a:schemeClr val="tx1"/>
                </a:solidFill>
                <a:latin typeface="Courier" pitchFamily="2" charset="0"/>
              </a:rPr>
              <a:t>Jim=1</a:t>
            </a:r>
          </a:p>
          <a:p>
            <a:r>
              <a:rPr lang="en-US" altLang="en-US" sz="1800">
                <a:solidFill>
                  <a:schemeClr val="tx1"/>
                </a:solidFill>
                <a:latin typeface="Courier" pitchFamily="2" charset="0"/>
              </a:rPr>
              <a:t>Sally=2</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1B48AA8E-65EA-7E47-B835-F8B8CF97B300}"/>
              </a:ext>
            </a:extLst>
          </p:cNvPr>
          <p:cNvSpPr>
            <a:spLocks noGrp="1"/>
          </p:cNvSpPr>
          <p:nvPr>
            <p:ph type="title"/>
          </p:nvPr>
        </p:nvSpPr>
        <p:spPr>
          <a:xfrm>
            <a:off x="849313" y="865188"/>
            <a:ext cx="7075487" cy="1735137"/>
          </a:xfrm>
        </p:spPr>
        <p:txBody>
          <a:bodyPr/>
          <a:lstStyle/>
          <a:p>
            <a:pPr eaLnBrk="1"/>
            <a:r>
              <a:rPr lang="en-US" altLang="en-US" sz="3600" dirty="0">
                <a:solidFill>
                  <a:srgbClr val="FFCC66"/>
                </a:solidFill>
              </a:rPr>
              <a:t>Object Oriented Programming in JavaScript</a:t>
            </a:r>
          </a:p>
        </p:txBody>
      </p:sp>
      <p:sp>
        <p:nvSpPr>
          <p:cNvPr id="19458" name="Rectangle 2">
            <a:extLst>
              <a:ext uri="{FF2B5EF4-FFF2-40B4-BE49-F238E27FC236}">
                <a16:creationId xmlns:a16="http://schemas.microsoft.com/office/drawing/2014/main" id="{82CBD523-8505-E042-8117-A8C0667FCEA0}"/>
              </a:ext>
            </a:extLst>
          </p:cNvPr>
          <p:cNvSpPr>
            <a:spLocks noGrp="1"/>
          </p:cNvSpPr>
          <p:nvPr>
            <p:ph idx="1"/>
          </p:nvPr>
        </p:nvSpPr>
        <p:spPr>
          <a:xfrm>
            <a:off x="849313" y="2733675"/>
            <a:ext cx="7445375" cy="600075"/>
          </a:xfrm>
        </p:spPr>
        <p:txBody>
          <a:bodyPr/>
          <a:lstStyle/>
          <a:p>
            <a:pPr marL="0" indent="0" eaLnBrk="1"/>
            <a:r>
              <a:rPr lang="en-US" altLang="en-US" sz="2700"/>
              <a:t>Dr. Charles Severance</a:t>
            </a:r>
          </a:p>
          <a:p>
            <a:pPr marL="0" indent="0" eaLnBrk="1"/>
            <a:r>
              <a:rPr lang="en-US" altLang="en-US" sz="2700"/>
              <a:t>www.dj4e.com</a:t>
            </a:r>
            <a:endParaRPr lang="en-US" altLang="en-US"/>
          </a:p>
        </p:txBody>
      </p:sp>
      <p:pic>
        <p:nvPicPr>
          <p:cNvPr id="19459" name="Picture 6" descr="CCBY license">
            <a:extLst>
              <a:ext uri="{FF2B5EF4-FFF2-40B4-BE49-F238E27FC236}">
                <a16:creationId xmlns:a16="http://schemas.microsoft.com/office/drawing/2014/main" id="{3C79FC10-EE3C-214A-BE33-39E8CA1229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78700" y="4019550"/>
            <a:ext cx="11080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63647A4A-11BD-9045-A48E-D24603A0E453}"/>
              </a:ext>
            </a:extLst>
          </p:cNvPr>
          <p:cNvSpPr>
            <a:spLocks noChangeArrowheads="1"/>
          </p:cNvSpPr>
          <p:nvPr/>
        </p:nvSpPr>
        <p:spPr bwMode="auto">
          <a:xfrm>
            <a:off x="228600" y="4095750"/>
            <a:ext cx="4746625" cy="646113"/>
          </a:xfrm>
          <a:prstGeom prst="rect">
            <a:avLst/>
          </a:prstGeom>
          <a:noFill/>
          <a:ln>
            <a:noFill/>
          </a:ln>
        </p:spPr>
        <p:txBody>
          <a:bodyPr wrap="none">
            <a:spAutoFit/>
          </a:bodyPr>
          <a:lstStyle>
            <a:lvl1pPr eaLnBrk="0">
              <a:defRPr sz="1200">
                <a:solidFill>
                  <a:srgbClr val="000000"/>
                </a:solidFill>
                <a:latin typeface="Helvetica" charset="0"/>
                <a:ea typeface="ＭＳ Ｐゴシック" charset="-128"/>
                <a:sym typeface="Helvetica" charset="0"/>
              </a:defRPr>
            </a:lvl1pPr>
            <a:lvl2pPr marL="742950" indent="-285750" eaLnBrk="0">
              <a:defRPr sz="1200">
                <a:solidFill>
                  <a:srgbClr val="000000"/>
                </a:solidFill>
                <a:latin typeface="Helvetica" charset="0"/>
                <a:ea typeface="ＭＳ Ｐゴシック" charset="-128"/>
                <a:sym typeface="Helvetica" charset="0"/>
              </a:defRPr>
            </a:lvl2pPr>
            <a:lvl3pPr marL="1143000" indent="-228600" eaLnBrk="0">
              <a:defRPr sz="1200">
                <a:solidFill>
                  <a:srgbClr val="000000"/>
                </a:solidFill>
                <a:latin typeface="Helvetica" charset="0"/>
                <a:ea typeface="ＭＳ Ｐゴシック" charset="-128"/>
                <a:sym typeface="Helvetica" charset="0"/>
              </a:defRPr>
            </a:lvl3pPr>
            <a:lvl4pPr marL="1600200" indent="-228600" eaLnBrk="0">
              <a:defRPr sz="1200">
                <a:solidFill>
                  <a:srgbClr val="000000"/>
                </a:solidFill>
                <a:latin typeface="Helvetica" charset="0"/>
                <a:ea typeface="ＭＳ Ｐゴシック" charset="-128"/>
                <a:sym typeface="Helvetica" charset="0"/>
              </a:defRPr>
            </a:lvl4pPr>
            <a:lvl5pPr marL="2057400" indent="-228600" eaLnBrk="0">
              <a:defRPr sz="1200">
                <a:solidFill>
                  <a:srgbClr val="000000"/>
                </a:solidFill>
                <a:latin typeface="Helvetica" charset="0"/>
                <a:ea typeface="ＭＳ Ｐゴシック" charset="-128"/>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ＭＳ Ｐゴシック" charset="-128"/>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ＭＳ Ｐゴシック" charset="-128"/>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ＭＳ Ｐゴシック" charset="-128"/>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ＭＳ Ｐゴシック" charset="-128"/>
                <a:sym typeface="Helvetica" charset="0"/>
              </a:defRPr>
            </a:lvl9pPr>
          </a:lstStyle>
          <a:p>
            <a:pPr eaLnBrk="1">
              <a:defRPr/>
            </a:pPr>
            <a:r>
              <a:rPr lang="en-US" altLang="en-US" sz="1800" dirty="0">
                <a:solidFill>
                  <a:srgbClr val="FFFF00"/>
                </a:solidFill>
                <a:latin typeface="+mn-lt"/>
              </a:rPr>
              <a:t>http://www.dj4e.com/code/</a:t>
            </a:r>
            <a:r>
              <a:rPr lang="en-US" altLang="en-US" sz="1800" dirty="0" err="1">
                <a:solidFill>
                  <a:srgbClr val="FFFF00"/>
                </a:solidFill>
                <a:latin typeface="+mn-lt"/>
              </a:rPr>
              <a:t>javascript</a:t>
            </a:r>
            <a:r>
              <a:rPr lang="en-US" altLang="en-US" sz="1800" dirty="0">
                <a:solidFill>
                  <a:srgbClr val="FFFF00"/>
                </a:solidFill>
                <a:latin typeface="+mn-lt"/>
              </a:rPr>
              <a:t>-objects</a:t>
            </a:r>
          </a:p>
          <a:p>
            <a:pPr eaLnBrk="1">
              <a:defRPr/>
            </a:pPr>
            <a:r>
              <a:rPr lang="en-US" altLang="en-US" sz="1800" dirty="0">
                <a:solidFill>
                  <a:srgbClr val="FFFF00"/>
                </a:solidFill>
                <a:latin typeface="+mn-lt"/>
              </a:rPr>
              <a:t>http://www.dj4e.com/code/</a:t>
            </a:r>
            <a:r>
              <a:rPr lang="en-US" altLang="en-US" sz="1800" dirty="0" err="1">
                <a:solidFill>
                  <a:srgbClr val="FFFF00"/>
                </a:solidFill>
                <a:latin typeface="+mn-lt"/>
              </a:rPr>
              <a:t>javascript-objects.zip</a:t>
            </a:r>
            <a:endParaRPr lang="en-US" altLang="en-US" sz="1800" dirty="0">
              <a:solidFill>
                <a:srgbClr val="FFFF00"/>
              </a:solidFill>
              <a:latin typeface="+mn-lt"/>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46FD3DA5-3AD0-6A4D-95A6-BF381BFD0EB9}"/>
              </a:ext>
            </a:extLst>
          </p:cNvPr>
          <p:cNvSpPr>
            <a:spLocks noGrp="1"/>
          </p:cNvSpPr>
          <p:nvPr>
            <p:ph type="title"/>
          </p:nvPr>
        </p:nvSpPr>
        <p:spPr/>
        <p:txBody>
          <a:bodyPr/>
          <a:lstStyle/>
          <a:p>
            <a:pPr eaLnBrk="1"/>
            <a:r>
              <a:rPr lang="en-US" altLang="en-US" dirty="0">
                <a:solidFill>
                  <a:srgbClr val="FFCC66"/>
                </a:solidFill>
              </a:rPr>
              <a:t>Definitions</a:t>
            </a:r>
          </a:p>
        </p:txBody>
      </p:sp>
      <p:sp>
        <p:nvSpPr>
          <p:cNvPr id="37890" name="Rectangle 2">
            <a:extLst>
              <a:ext uri="{FF2B5EF4-FFF2-40B4-BE49-F238E27FC236}">
                <a16:creationId xmlns:a16="http://schemas.microsoft.com/office/drawing/2014/main" id="{9BF9BC93-7183-E544-BADB-FEE7A0641483}"/>
              </a:ext>
            </a:extLst>
          </p:cNvPr>
          <p:cNvSpPr>
            <a:spLocks noGrp="1"/>
          </p:cNvSpPr>
          <p:nvPr>
            <p:ph idx="1"/>
          </p:nvPr>
        </p:nvSpPr>
        <p:spPr>
          <a:xfrm>
            <a:off x="849313" y="1457325"/>
            <a:ext cx="7445375" cy="2714625"/>
          </a:xfrm>
        </p:spPr>
        <p:txBody>
          <a:bodyPr/>
          <a:lstStyle/>
          <a:p>
            <a:pPr marL="620713" indent="-442913" algn="l" eaLnBrk="1">
              <a:spcBef>
                <a:spcPts val="1300"/>
              </a:spcBef>
              <a:buSzPct val="171000"/>
              <a:buFontTx/>
              <a:buChar char="•"/>
            </a:pPr>
            <a:r>
              <a:rPr lang="en-US" altLang="en-US" sz="2100">
                <a:solidFill>
                  <a:srgbClr val="FF9300"/>
                </a:solidFill>
              </a:rPr>
              <a:t>Class</a:t>
            </a:r>
            <a:r>
              <a:rPr lang="en-US" altLang="en-US" sz="2100"/>
              <a:t> - a template - Dog</a:t>
            </a:r>
          </a:p>
          <a:p>
            <a:pPr marL="620713" indent="-442913" algn="l" eaLnBrk="1">
              <a:spcBef>
                <a:spcPts val="1300"/>
              </a:spcBef>
              <a:buSzPct val="171000"/>
              <a:buFontTx/>
              <a:buChar char="•"/>
            </a:pPr>
            <a:r>
              <a:rPr lang="en-US" altLang="en-US" sz="2100">
                <a:solidFill>
                  <a:srgbClr val="FF9300"/>
                </a:solidFill>
              </a:rPr>
              <a:t>Method or Message </a:t>
            </a:r>
            <a:r>
              <a:rPr lang="en-US" altLang="en-US" sz="2100"/>
              <a:t>- A defined capability of a class - bark()</a:t>
            </a:r>
          </a:p>
          <a:p>
            <a:pPr marL="620713" indent="-442913" algn="l" eaLnBrk="1">
              <a:spcBef>
                <a:spcPts val="1300"/>
              </a:spcBef>
              <a:buSzPct val="171000"/>
              <a:buFontTx/>
              <a:buChar char="•"/>
            </a:pPr>
            <a:r>
              <a:rPr lang="en-US" altLang="en-US" sz="2100">
                <a:solidFill>
                  <a:srgbClr val="FF9300"/>
                </a:solidFill>
              </a:rPr>
              <a:t>Object or Instance</a:t>
            </a:r>
            <a:r>
              <a:rPr lang="en-US" altLang="en-US" sz="2100"/>
              <a:t> - A particular instance of a class - Lassie</a:t>
            </a:r>
          </a:p>
          <a:p>
            <a:pPr marL="620713" indent="-442913" algn="l" eaLnBrk="1">
              <a:spcBef>
                <a:spcPts val="1300"/>
              </a:spcBef>
              <a:buSzPct val="171000"/>
              <a:buFontTx/>
              <a:buChar char="•"/>
            </a:pPr>
            <a:r>
              <a:rPr lang="en-US" altLang="en-US" sz="2100">
                <a:solidFill>
                  <a:srgbClr val="FF9300"/>
                </a:solidFill>
              </a:rPr>
              <a:t>Constructor</a:t>
            </a:r>
            <a:r>
              <a:rPr lang="en-US" altLang="en-US" sz="2100"/>
              <a:t> - A method which is called when the instance / object is created</a:t>
            </a:r>
            <a:endParaRPr lang="en-US" altLang="en-US"/>
          </a:p>
        </p:txBody>
      </p:sp>
      <p:pic>
        <p:nvPicPr>
          <p:cNvPr id="37891" name="Picture 4">
            <a:extLst>
              <a:ext uri="{FF2B5EF4-FFF2-40B4-BE49-F238E27FC236}">
                <a16:creationId xmlns:a16="http://schemas.microsoft.com/office/drawing/2014/main" id="{ABAC033F-287C-6646-9274-9CE2B12C732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8E15FE2C-1374-DF46-BA4C-6C46CD1D3212}"/>
              </a:ext>
            </a:extLst>
          </p:cNvPr>
          <p:cNvSpPr>
            <a:spLocks noGrp="1"/>
          </p:cNvSpPr>
          <p:nvPr>
            <p:ph type="title"/>
          </p:nvPr>
        </p:nvSpPr>
        <p:spPr/>
        <p:txBody>
          <a:bodyPr/>
          <a:lstStyle/>
          <a:p>
            <a:r>
              <a:rPr lang="en-US" altLang="en-US">
                <a:solidFill>
                  <a:srgbClr val="FFCC66"/>
                </a:solidFill>
              </a:rPr>
              <a:t>Summary</a:t>
            </a:r>
          </a:p>
        </p:txBody>
      </p:sp>
      <p:sp>
        <p:nvSpPr>
          <p:cNvPr id="38914" name="Content Placeholder 3">
            <a:extLst>
              <a:ext uri="{FF2B5EF4-FFF2-40B4-BE49-F238E27FC236}">
                <a16:creationId xmlns:a16="http://schemas.microsoft.com/office/drawing/2014/main" id="{582F8712-D528-384F-B079-6345F1615328}"/>
              </a:ext>
            </a:extLst>
          </p:cNvPr>
          <p:cNvSpPr txBox="1">
            <a:spLocks/>
          </p:cNvSpPr>
          <p:nvPr/>
        </p:nvSpPr>
        <p:spPr bwMode="auto">
          <a:xfrm>
            <a:off x="838200" y="1657350"/>
            <a:ext cx="7620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lstStyle>
            <a:lvl1pPr marL="585788" indent="-442913">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defTabSz="914400">
              <a:spcBef>
                <a:spcPts val="1300"/>
              </a:spcBef>
              <a:buSzPct val="171000"/>
              <a:buFont typeface="Gill Sans" panose="020B0502020104020203" pitchFamily="34" charset="-79"/>
              <a:buChar char="•"/>
            </a:pPr>
            <a:r>
              <a:rPr lang="en-US" altLang="en-US" sz="2100" dirty="0">
                <a:solidFill>
                  <a:srgbClr val="FFFFFF"/>
                </a:solidFill>
                <a:latin typeface="Verdana" panose="020B0604030504040204" pitchFamily="34" charset="0"/>
                <a:ea typeface="Verdana" panose="020B0604030504040204" pitchFamily="34" charset="0"/>
                <a:cs typeface="Verdana" panose="020B0604030504040204" pitchFamily="34" charset="0"/>
                <a:sym typeface="Gill Sans" panose="020B0502020104020203" pitchFamily="34" charset="-79"/>
              </a:rPr>
              <a:t>The key for this lecture is to understand how to read OO documentation for JavaScript and how to use objects.</a:t>
            </a:r>
          </a:p>
          <a:p>
            <a:pPr defTabSz="914400">
              <a:spcBef>
                <a:spcPts val="1300"/>
              </a:spcBef>
              <a:buSzPct val="171000"/>
              <a:buFont typeface="Gill Sans" panose="020B0502020104020203" pitchFamily="34" charset="-79"/>
              <a:buChar char="•"/>
            </a:pPr>
            <a:r>
              <a:rPr lang="en-US" altLang="en-US" sz="2100" dirty="0">
                <a:solidFill>
                  <a:srgbClr val="FFFFFF"/>
                </a:solidFill>
                <a:latin typeface="Verdana" panose="020B0604030504040204" pitchFamily="34" charset="0"/>
                <a:ea typeface="Verdana" panose="020B0604030504040204" pitchFamily="34" charset="0"/>
                <a:cs typeface="Verdana" panose="020B0604030504040204" pitchFamily="34" charset="0"/>
                <a:sym typeface="Gill Sans" panose="020B0502020104020203" pitchFamily="34" charset="-79"/>
              </a:rPr>
              <a:t>Building brand new complex objects is more advanced.</a:t>
            </a:r>
          </a:p>
          <a:p>
            <a:pPr defTabSz="914400">
              <a:spcBef>
                <a:spcPts val="1300"/>
              </a:spcBef>
              <a:buSzPct val="171000"/>
              <a:buFont typeface="Gill Sans" panose="020B0502020104020203" pitchFamily="34" charset="-79"/>
              <a:buChar char="•"/>
            </a:pPr>
            <a:r>
              <a:rPr lang="en-US" altLang="en-US" sz="2100" dirty="0">
                <a:solidFill>
                  <a:srgbClr val="FFFFFF"/>
                </a:solidFill>
                <a:latin typeface="Verdana" panose="020B0604030504040204" pitchFamily="34" charset="0"/>
                <a:ea typeface="Verdana" panose="020B0604030504040204" pitchFamily="34" charset="0"/>
                <a:cs typeface="Verdana" panose="020B0604030504040204" pitchFamily="34" charset="0"/>
                <a:sym typeface="Gill Sans" panose="020B0502020104020203" pitchFamily="34" charset="-79"/>
              </a:rPr>
              <a:t>It is important to remember that JavaScript uses objects as its “Associative Array”.</a:t>
            </a:r>
          </a:p>
          <a:p>
            <a:pPr defTabSz="914400">
              <a:spcBef>
                <a:spcPts val="1300"/>
              </a:spcBef>
              <a:buSzPct val="171000"/>
            </a:pPr>
            <a:endParaRPr lang="en-US" altLang="en-US" sz="2100" dirty="0">
              <a:solidFill>
                <a:srgbClr val="FFFFFF"/>
              </a:solidFill>
              <a:latin typeface="Verdana" panose="020B0604030504040204" pitchFamily="34" charset="0"/>
              <a:ea typeface="Verdana" panose="020B0604030504040204" pitchFamily="34" charset="0"/>
              <a:cs typeface="Verdana" panose="020B0604030504040204" pitchFamily="34" charset="0"/>
              <a:sym typeface="Gill Sans" panose="020B0502020104020203" pitchFamily="34" charset="-79"/>
            </a:endParaRPr>
          </a:p>
          <a:p>
            <a:pPr defTabSz="914400">
              <a:buFont typeface="Arial" panose="020B0604020202020204" pitchFamily="34" charset="0"/>
              <a:buChar char="•"/>
            </a:pPr>
            <a:endParaRPr lang="en-US" altLang="en-US" sz="2400" dirty="0">
              <a:solidFill>
                <a:srgbClr val="FFFFFF"/>
              </a:solidFill>
              <a:latin typeface="Verdana" panose="020B0604030504040204" pitchFamily="34" charset="0"/>
              <a:ea typeface="Verdana" panose="020B0604030504040204" pitchFamily="34" charset="0"/>
              <a:cs typeface="Verdana" panose="020B0604030504040204" pitchFamily="34" charset="0"/>
              <a:sym typeface="Gill Sans" panose="020B0502020104020203" pitchFamily="34" charset="-79"/>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03635A5-EA10-9E41-B28E-0A334165DC3C}"/>
              </a:ext>
            </a:extLst>
          </p:cNvPr>
          <p:cNvSpPr>
            <a:spLocks noGrp="1"/>
          </p:cNvSpPr>
          <p:nvPr>
            <p:ph type="title"/>
          </p:nvPr>
        </p:nvSpPr>
        <p:spPr>
          <a:xfrm>
            <a:off x="849313" y="541338"/>
            <a:ext cx="7445375" cy="465137"/>
          </a:xfrm>
        </p:spPr>
        <p:txBody>
          <a:bodyPr/>
          <a:lstStyle/>
          <a:p>
            <a:r>
              <a:rPr lang="en-US" altLang="en-US" sz="2700" dirty="0">
                <a:solidFill>
                  <a:srgbClr val="FFCC66"/>
                </a:solidFill>
              </a:rPr>
              <a:t>Acknowledgements / Contributions</a:t>
            </a:r>
          </a:p>
        </p:txBody>
      </p:sp>
      <p:pic>
        <p:nvPicPr>
          <p:cNvPr id="39938" name="Picture 6" descr="CCBY license">
            <a:extLst>
              <a:ext uri="{FF2B5EF4-FFF2-40B4-BE49-F238E27FC236}">
                <a16:creationId xmlns:a16="http://schemas.microsoft.com/office/drawing/2014/main" id="{008FD3C8-F679-2B4F-AF2A-8CAA5F63D1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2413" y="620713"/>
            <a:ext cx="11080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extBox 4">
            <a:extLst>
              <a:ext uri="{FF2B5EF4-FFF2-40B4-BE49-F238E27FC236}">
                <a16:creationId xmlns:a16="http://schemas.microsoft.com/office/drawing/2014/main" id="{FE30BA54-B70F-914B-A9A1-BE29E7EDF112}"/>
              </a:ext>
            </a:extLst>
          </p:cNvPr>
          <p:cNvSpPr txBox="1">
            <a:spLocks noChangeArrowheads="1"/>
          </p:cNvSpPr>
          <p:nvPr/>
        </p:nvSpPr>
        <p:spPr bwMode="auto">
          <a:xfrm>
            <a:off x="242888" y="1220788"/>
            <a:ext cx="402907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eaLnBrk="1"/>
            <a:r>
              <a:rPr lang="en-US" altLang="en-US" sz="1100">
                <a:solidFill>
                  <a:schemeClr val="tx1"/>
                </a:solidFill>
              </a:rPr>
              <a:t>These slides are Copyright 2010-  Charles R. Severance (www.dr-chuck.com)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a:endParaRPr lang="en-US" altLang="en-US" sz="1100">
              <a:solidFill>
                <a:schemeClr val="tx1"/>
              </a:solidFill>
            </a:endParaRPr>
          </a:p>
          <a:p>
            <a:pPr eaLnBrk="1"/>
            <a:r>
              <a:rPr lang="en-US" altLang="en-US" sz="1100">
                <a:solidFill>
                  <a:schemeClr val="tx1"/>
                </a:solidFill>
              </a:rPr>
              <a:t>Initial Development: Charles Severance, University of Michigan School of Information</a:t>
            </a:r>
          </a:p>
          <a:p>
            <a:pPr eaLnBrk="1"/>
            <a:endParaRPr lang="en-US" altLang="en-US" sz="1100">
              <a:solidFill>
                <a:schemeClr val="tx1"/>
              </a:solidFill>
            </a:endParaRPr>
          </a:p>
          <a:p>
            <a:pPr eaLnBrk="1"/>
            <a:r>
              <a:rPr lang="en-US" altLang="en-US" sz="1100">
                <a:solidFill>
                  <a:srgbClr val="FFCC66"/>
                </a:solidFill>
              </a:rPr>
              <a:t>Insert new Contributors and Translators here including names and dates</a:t>
            </a:r>
          </a:p>
          <a:p>
            <a:pPr eaLnBrk="1"/>
            <a:endParaRPr lang="en-US" altLang="en-US" sz="1100">
              <a:solidFill>
                <a:srgbClr val="1FFF66"/>
              </a:solidFill>
            </a:endParaRPr>
          </a:p>
          <a:p>
            <a:pPr eaLnBrk="1"/>
            <a:endParaRPr lang="en-US" altLang="en-US" sz="1100">
              <a:solidFill>
                <a:srgbClr val="1FFF66"/>
              </a:solidFill>
            </a:endParaRPr>
          </a:p>
          <a:p>
            <a:pPr eaLnBrk="1"/>
            <a:endParaRPr lang="en-US" altLang="en-US" sz="1100">
              <a:solidFill>
                <a:srgbClr val="1FFF66"/>
              </a:solidFill>
            </a:endParaRPr>
          </a:p>
          <a:p>
            <a:pPr eaLnBrk="1"/>
            <a:endParaRPr lang="en-US" altLang="en-US" sz="1100">
              <a:solidFill>
                <a:srgbClr val="1FFF66"/>
              </a:solidFill>
            </a:endParaRPr>
          </a:p>
          <a:p>
            <a:pPr eaLnBrk="1"/>
            <a:endParaRPr lang="en-US" altLang="en-US" sz="1100">
              <a:solidFill>
                <a:schemeClr val="tx1"/>
              </a:solidFill>
            </a:endParaRPr>
          </a:p>
        </p:txBody>
      </p:sp>
      <p:sp>
        <p:nvSpPr>
          <p:cNvPr id="39940" name="TextBox 5">
            <a:extLst>
              <a:ext uri="{FF2B5EF4-FFF2-40B4-BE49-F238E27FC236}">
                <a16:creationId xmlns:a16="http://schemas.microsoft.com/office/drawing/2014/main" id="{5CA1F753-F26A-3040-B943-033792BFA646}"/>
              </a:ext>
            </a:extLst>
          </p:cNvPr>
          <p:cNvSpPr txBox="1">
            <a:spLocks noChangeArrowheads="1"/>
          </p:cNvSpPr>
          <p:nvPr/>
        </p:nvSpPr>
        <p:spPr bwMode="auto">
          <a:xfrm>
            <a:off x="4743450" y="1171575"/>
            <a:ext cx="402907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eaLnBrk="1" hangingPunct="1"/>
            <a:r>
              <a:rPr lang="en-US" altLang="en-US" sz="1100">
                <a:solidFill>
                  <a:srgbClr val="FFCC66"/>
                </a:solidFill>
                <a:latin typeface="Gill Sans" panose="020B0502020104020203" pitchFamily="34" charset="-79"/>
                <a:ea typeface="ヒラギノ角ゴ ProN W3" panose="020B0300000000000000" pitchFamily="34" charset="-128"/>
                <a:sym typeface="Gill Sans" panose="020B0502020104020203" pitchFamily="34" charset="-79"/>
              </a:rPr>
              <a:t>Continue new Contributors and Translators here</a:t>
            </a: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23E0035E-05A3-D941-8CCF-400708BC1C3D}"/>
              </a:ext>
            </a:extLst>
          </p:cNvPr>
          <p:cNvSpPr>
            <a:spLocks noGrp="1"/>
          </p:cNvSpPr>
          <p:nvPr>
            <p:ph type="title"/>
          </p:nvPr>
        </p:nvSpPr>
        <p:spPr>
          <a:xfrm>
            <a:off x="849313" y="361950"/>
            <a:ext cx="7445375" cy="533400"/>
          </a:xfrm>
        </p:spPr>
        <p:txBody>
          <a:bodyPr/>
          <a:lstStyle/>
          <a:p>
            <a:r>
              <a:rPr lang="en-US" altLang="en-US">
                <a:solidFill>
                  <a:srgbClr val="FFCC66"/>
                </a:solidFill>
              </a:rPr>
              <a:t>Additional Source Information</a:t>
            </a:r>
          </a:p>
        </p:txBody>
      </p:sp>
      <p:sp>
        <p:nvSpPr>
          <p:cNvPr id="41986" name="Content Placeholder 2">
            <a:extLst>
              <a:ext uri="{FF2B5EF4-FFF2-40B4-BE49-F238E27FC236}">
                <a16:creationId xmlns:a16="http://schemas.microsoft.com/office/drawing/2014/main" id="{F541F693-F40B-B54E-A766-6906758FC149}"/>
              </a:ext>
            </a:extLst>
          </p:cNvPr>
          <p:cNvSpPr>
            <a:spLocks noGrp="1"/>
          </p:cNvSpPr>
          <p:nvPr>
            <p:ph idx="1"/>
          </p:nvPr>
        </p:nvSpPr>
        <p:spPr>
          <a:xfrm>
            <a:off x="849313" y="1123950"/>
            <a:ext cx="7445375" cy="3348038"/>
          </a:xfrm>
        </p:spPr>
        <p:txBody>
          <a:bodyPr anchor="t"/>
          <a:lstStyle/>
          <a:p>
            <a:pPr algn="l">
              <a:buFontTx/>
              <a:buChar char="•"/>
            </a:pPr>
            <a:r>
              <a:rPr lang="en-US" altLang="en-US" sz="1600" dirty="0"/>
              <a:t>“Snowman Cookie Cutter” by </a:t>
            </a:r>
            <a:r>
              <a:rPr lang="en-US" altLang="en-US" sz="1600" dirty="0" err="1"/>
              <a:t>Didriks</a:t>
            </a:r>
            <a:r>
              <a:rPr lang="en-US" altLang="en-US" sz="1600" dirty="0"/>
              <a:t> is licensed under CC BY</a:t>
            </a:r>
            <a:br>
              <a:rPr lang="en-US" altLang="en-US" sz="1600" dirty="0"/>
            </a:br>
            <a:r>
              <a:rPr lang="en-US" altLang="en-US" sz="1600" dirty="0">
                <a:solidFill>
                  <a:srgbClr val="FFFF00"/>
                </a:solidFill>
              </a:rPr>
              <a:t>https://</a:t>
            </a:r>
            <a:r>
              <a:rPr lang="en-US" altLang="en-US" sz="1600" dirty="0" err="1">
                <a:solidFill>
                  <a:srgbClr val="FFFF00"/>
                </a:solidFill>
              </a:rPr>
              <a:t>www.flickr.com</a:t>
            </a:r>
            <a:r>
              <a:rPr lang="en-US" altLang="en-US" sz="1600" dirty="0">
                <a:solidFill>
                  <a:srgbClr val="FFFF00"/>
                </a:solidFill>
              </a:rPr>
              <a:t>/photos/</a:t>
            </a:r>
            <a:r>
              <a:rPr lang="en-US" altLang="en-US" sz="1600" dirty="0" err="1">
                <a:solidFill>
                  <a:srgbClr val="FFFF00"/>
                </a:solidFill>
              </a:rPr>
              <a:t>dinnerseries</a:t>
            </a:r>
            <a:r>
              <a:rPr lang="en-US" altLang="en-US" sz="1600" dirty="0">
                <a:solidFill>
                  <a:srgbClr val="FFFF00"/>
                </a:solidFill>
              </a:rPr>
              <a:t>/23570475099 </a:t>
            </a:r>
          </a:p>
          <a:p>
            <a:pPr algn="l">
              <a:buFontTx/>
              <a:buChar char="•"/>
            </a:pPr>
            <a:endParaRPr lang="en-US" altLang="en-US" sz="1600" dirty="0">
              <a:solidFill>
                <a:srgbClr val="FFFF00"/>
              </a:solidFill>
            </a:endParaRPr>
          </a:p>
          <a:p>
            <a:pPr algn="l">
              <a:buFontTx/>
              <a:buChar char="•"/>
            </a:pPr>
            <a:r>
              <a:rPr lang="en-US" altLang="en-US" sz="1600" dirty="0"/>
              <a:t>Photo from the television program </a:t>
            </a:r>
            <a:r>
              <a:rPr lang="en-US" altLang="en-US" sz="1600" i="1" dirty="0"/>
              <a:t>Lassie</a:t>
            </a:r>
            <a:r>
              <a:rPr lang="en-US" altLang="en-US" sz="1600" dirty="0"/>
              <a:t>. Lassie watches as Jeff (Tommy Rettig) works on his bike is Public Domain</a:t>
            </a:r>
            <a:br>
              <a:rPr lang="en-US" altLang="en-US" sz="1600" dirty="0"/>
            </a:br>
            <a:r>
              <a:rPr lang="en-US" altLang="en-US" sz="1600" dirty="0">
                <a:solidFill>
                  <a:srgbClr val="FFFF00"/>
                </a:solidFill>
              </a:rPr>
              <a:t>https://</a:t>
            </a:r>
            <a:r>
              <a:rPr lang="en-US" altLang="en-US" sz="1600" dirty="0" err="1">
                <a:solidFill>
                  <a:srgbClr val="FFFF00"/>
                </a:solidFill>
              </a:rPr>
              <a:t>en.wikipedia.org</a:t>
            </a:r>
            <a:r>
              <a:rPr lang="en-US" altLang="en-US" sz="1600" dirty="0">
                <a:solidFill>
                  <a:srgbClr val="FFFF00"/>
                </a:solidFill>
              </a:rPr>
              <a:t>/wiki/Lassie - /media/File:Lassie_and_Tommy_Rettig_1956.JPG</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5752C636-5731-F349-A945-38823F9E7B6A}"/>
              </a:ext>
            </a:extLst>
          </p:cNvPr>
          <p:cNvSpPr>
            <a:spLocks noGrp="1"/>
          </p:cNvSpPr>
          <p:nvPr>
            <p:ph type="title"/>
          </p:nvPr>
        </p:nvSpPr>
        <p:spPr/>
        <p:txBody>
          <a:bodyPr/>
          <a:lstStyle/>
          <a:p>
            <a:pPr eaLnBrk="1"/>
            <a:r>
              <a:rPr lang="en-US" altLang="en-US" dirty="0">
                <a:solidFill>
                  <a:srgbClr val="FFCC66"/>
                </a:solidFill>
              </a:rPr>
              <a:t>Definitions</a:t>
            </a:r>
          </a:p>
        </p:txBody>
      </p:sp>
      <p:sp>
        <p:nvSpPr>
          <p:cNvPr id="20482" name="Rectangle 2">
            <a:extLst>
              <a:ext uri="{FF2B5EF4-FFF2-40B4-BE49-F238E27FC236}">
                <a16:creationId xmlns:a16="http://schemas.microsoft.com/office/drawing/2014/main" id="{9C6BD643-3899-914E-817A-622AFCE247E4}"/>
              </a:ext>
            </a:extLst>
          </p:cNvPr>
          <p:cNvSpPr>
            <a:spLocks noGrp="1"/>
          </p:cNvSpPr>
          <p:nvPr>
            <p:ph idx="1"/>
          </p:nvPr>
        </p:nvSpPr>
        <p:spPr>
          <a:xfrm>
            <a:off x="533400" y="1352550"/>
            <a:ext cx="7239000" cy="2743200"/>
          </a:xfrm>
        </p:spPr>
        <p:txBody>
          <a:bodyPr/>
          <a:lstStyle/>
          <a:p>
            <a:pPr marL="620713" indent="-442913" algn="l" eaLnBrk="1">
              <a:spcBef>
                <a:spcPts val="1300"/>
              </a:spcBef>
              <a:buSzPct val="171000"/>
              <a:buFontTx/>
              <a:buChar char="•"/>
            </a:pPr>
            <a:r>
              <a:rPr lang="en-US" altLang="en-US" sz="2100" dirty="0">
                <a:solidFill>
                  <a:srgbClr val="FF9300"/>
                </a:solidFill>
              </a:rPr>
              <a:t>Class</a:t>
            </a:r>
            <a:r>
              <a:rPr lang="en-US" altLang="en-US" sz="2100" dirty="0"/>
              <a:t> - a template - Dog</a:t>
            </a:r>
          </a:p>
          <a:p>
            <a:pPr marL="620713" indent="-442913" algn="l" eaLnBrk="1">
              <a:spcBef>
                <a:spcPts val="1300"/>
              </a:spcBef>
              <a:buSzPct val="171000"/>
              <a:buFontTx/>
              <a:buChar char="•"/>
            </a:pPr>
            <a:r>
              <a:rPr lang="en-US" altLang="en-US" sz="2100" dirty="0">
                <a:solidFill>
                  <a:srgbClr val="FF9300"/>
                </a:solidFill>
              </a:rPr>
              <a:t>Method or Message </a:t>
            </a:r>
            <a:r>
              <a:rPr lang="en-US" altLang="en-US" sz="2100" dirty="0"/>
              <a:t>- A defined capability of a class - bark()</a:t>
            </a:r>
          </a:p>
          <a:p>
            <a:pPr marL="620713" indent="-442913" algn="l" eaLnBrk="1">
              <a:spcBef>
                <a:spcPts val="1300"/>
              </a:spcBef>
              <a:buSzPct val="171000"/>
              <a:buFontTx/>
              <a:buChar char="•"/>
            </a:pPr>
            <a:r>
              <a:rPr lang="en-US" altLang="en-US" sz="2100" dirty="0">
                <a:solidFill>
                  <a:srgbClr val="FF9300"/>
                </a:solidFill>
              </a:rPr>
              <a:t>Attribute </a:t>
            </a:r>
            <a:r>
              <a:rPr lang="en-US" altLang="en-US" sz="2100" dirty="0"/>
              <a:t>- A defined data item in a class - color</a:t>
            </a:r>
          </a:p>
          <a:p>
            <a:pPr marL="620713" indent="-442913" algn="l" eaLnBrk="1">
              <a:spcBef>
                <a:spcPts val="1300"/>
              </a:spcBef>
              <a:buSzPct val="171000"/>
              <a:buFontTx/>
              <a:buChar char="•"/>
            </a:pPr>
            <a:r>
              <a:rPr lang="en-US" altLang="en-US" sz="2100" dirty="0">
                <a:solidFill>
                  <a:srgbClr val="FF9300"/>
                </a:solidFill>
              </a:rPr>
              <a:t>Object or Instance</a:t>
            </a:r>
            <a:r>
              <a:rPr lang="en-US" altLang="en-US" sz="2100" dirty="0"/>
              <a:t> - A particular instance of a class - Lassie</a:t>
            </a:r>
            <a:endParaRPr lang="en-US" altLang="en-US" dirty="0"/>
          </a:p>
        </p:txBody>
      </p:sp>
      <p:pic>
        <p:nvPicPr>
          <p:cNvPr id="20483" name="Picture 4">
            <a:extLst>
              <a:ext uri="{FF2B5EF4-FFF2-40B4-BE49-F238E27FC236}">
                <a16:creationId xmlns:a16="http://schemas.microsoft.com/office/drawing/2014/main" id="{3A09CDC0-F256-3540-BA90-F22B8405F5D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Box 2">
            <a:extLst>
              <a:ext uri="{FF2B5EF4-FFF2-40B4-BE49-F238E27FC236}">
                <a16:creationId xmlns:a16="http://schemas.microsoft.com/office/drawing/2014/main" id="{46433F7F-FF08-2B44-B5B7-7525055D7AFF}"/>
              </a:ext>
            </a:extLst>
          </p:cNvPr>
          <p:cNvSpPr txBox="1">
            <a:spLocks noChangeArrowheads="1"/>
          </p:cNvSpPr>
          <p:nvPr/>
        </p:nvSpPr>
        <p:spPr bwMode="auto">
          <a:xfrm>
            <a:off x="2886075" y="4318000"/>
            <a:ext cx="5645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r>
              <a:rPr lang="en-US" altLang="en-US" sz="1400">
                <a:solidFill>
                  <a:srgbClr val="FFFF00"/>
                </a:solidFill>
              </a:rPr>
              <a:t>Image CC-By 2.0: https://www.flickr.com/photos/dinnerseries/23570475099</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31B1E5F6-2159-EE40-99DD-0606B6698414}"/>
              </a:ext>
            </a:extLst>
          </p:cNvPr>
          <p:cNvSpPr>
            <a:spLocks noGrp="1"/>
          </p:cNvSpPr>
          <p:nvPr>
            <p:ph type="title"/>
          </p:nvPr>
        </p:nvSpPr>
        <p:spPr/>
        <p:txBody>
          <a:bodyPr/>
          <a:lstStyle/>
          <a:p>
            <a:pPr eaLnBrk="1"/>
            <a:r>
              <a:rPr lang="en-US" altLang="en-US" sz="3200" dirty="0">
                <a:solidFill>
                  <a:srgbClr val="FFCC66"/>
                </a:solidFill>
              </a:rPr>
              <a:t>Terminology: </a:t>
            </a:r>
            <a:r>
              <a:rPr lang="en-US" altLang="en-US" sz="3200" dirty="0">
                <a:solidFill>
                  <a:srgbClr val="FF9300"/>
                </a:solidFill>
              </a:rPr>
              <a:t>Class</a:t>
            </a:r>
            <a:endParaRPr lang="en-US" altLang="en-US" sz="3200" dirty="0"/>
          </a:p>
        </p:txBody>
      </p:sp>
      <p:sp>
        <p:nvSpPr>
          <p:cNvPr id="21506" name="AutoShape 3">
            <a:extLst>
              <a:ext uri="{FF2B5EF4-FFF2-40B4-BE49-F238E27FC236}">
                <a16:creationId xmlns:a16="http://schemas.microsoft.com/office/drawing/2014/main" id="{08C3C3B0-7F9D-0546-AADF-CFCEB4AAC0EA}"/>
              </a:ext>
            </a:extLst>
          </p:cNvPr>
          <p:cNvSpPr>
            <a:spLocks/>
          </p:cNvSpPr>
          <p:nvPr/>
        </p:nvSpPr>
        <p:spPr bwMode="auto">
          <a:xfrm>
            <a:off x="728663" y="1760538"/>
            <a:ext cx="7929562" cy="22574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1800" dirty="0">
                <a:latin typeface="Verdana" panose="020B0604030504040204" pitchFamily="34" charset="0"/>
                <a:ea typeface="Verdana" panose="020B0604030504040204" pitchFamily="34" charset="0"/>
                <a:cs typeface="Verdana" panose="020B0604030504040204" pitchFamily="34" charset="0"/>
              </a:rPr>
              <a:t>Defines the abstract characteristics of a thing (object), including the thing's characteristics (its </a:t>
            </a:r>
            <a:r>
              <a:rPr lang="en-US" altLang="en-US" sz="1800" dirty="0">
                <a:solidFill>
                  <a:srgbClr val="FFFF00"/>
                </a:solidFill>
                <a:latin typeface="Verdana" panose="020B0604030504040204" pitchFamily="34" charset="0"/>
                <a:ea typeface="Verdana" panose="020B0604030504040204" pitchFamily="34" charset="0"/>
                <a:cs typeface="Verdana" panose="020B0604030504040204" pitchFamily="34" charset="0"/>
              </a:rPr>
              <a:t>attributes, fields, or properties</a:t>
            </a:r>
            <a:r>
              <a:rPr lang="en-US" altLang="en-US" sz="1800" dirty="0">
                <a:latin typeface="Verdana" panose="020B0604030504040204" pitchFamily="34" charset="0"/>
                <a:ea typeface="Verdana" panose="020B0604030504040204" pitchFamily="34" charset="0"/>
                <a:cs typeface="Verdana" panose="020B0604030504040204" pitchFamily="34" charset="0"/>
              </a:rPr>
              <a:t>) and the thing’s behaviors (the things it can do, or </a:t>
            </a:r>
            <a:r>
              <a:rPr lang="en-US" altLang="en-US" sz="1800" dirty="0">
                <a:solidFill>
                  <a:srgbClr val="FFFF00"/>
                </a:solidFill>
                <a:latin typeface="Verdana" panose="020B0604030504040204" pitchFamily="34" charset="0"/>
                <a:ea typeface="Verdana" panose="020B0604030504040204" pitchFamily="34" charset="0"/>
                <a:cs typeface="Verdana" panose="020B0604030504040204" pitchFamily="34" charset="0"/>
              </a:rPr>
              <a:t>methods, operations, or features</a:t>
            </a:r>
            <a:r>
              <a:rPr lang="en-US" altLang="en-US" sz="1800" dirty="0">
                <a:latin typeface="Verdana" panose="020B0604030504040204" pitchFamily="34" charset="0"/>
                <a:ea typeface="Verdana" panose="020B0604030504040204" pitchFamily="34" charset="0"/>
                <a:cs typeface="Verdana" panose="020B0604030504040204" pitchFamily="34" charset="0"/>
              </a:rPr>
              <a:t>). One might say that a </a:t>
            </a:r>
            <a:r>
              <a:rPr lang="en-US" altLang="en-US" sz="1800" dirty="0">
                <a:solidFill>
                  <a:srgbClr val="FF9300"/>
                </a:solidFill>
                <a:latin typeface="Verdana" panose="020B0604030504040204" pitchFamily="34" charset="0"/>
                <a:ea typeface="Verdana" panose="020B0604030504040204" pitchFamily="34" charset="0"/>
                <a:cs typeface="Verdana" panose="020B0604030504040204" pitchFamily="34" charset="0"/>
              </a:rPr>
              <a:t>class</a:t>
            </a:r>
            <a:r>
              <a:rPr lang="en-US" altLang="en-US" sz="1800" dirty="0">
                <a:latin typeface="Verdana" panose="020B0604030504040204" pitchFamily="34" charset="0"/>
                <a:ea typeface="Verdana" panose="020B0604030504040204" pitchFamily="34" charset="0"/>
                <a:cs typeface="Verdana" panose="020B0604030504040204" pitchFamily="34" charset="0"/>
              </a:rPr>
              <a:t> is a </a:t>
            </a:r>
            <a:r>
              <a:rPr lang="en-US" altLang="en-US" sz="1800" dirty="0">
                <a:solidFill>
                  <a:srgbClr val="FF9300"/>
                </a:solidFill>
                <a:latin typeface="Verdana" panose="020B0604030504040204" pitchFamily="34" charset="0"/>
                <a:ea typeface="Verdana" panose="020B0604030504040204" pitchFamily="34" charset="0"/>
                <a:cs typeface="Verdana" panose="020B0604030504040204" pitchFamily="34" charset="0"/>
              </a:rPr>
              <a:t>blueprint</a:t>
            </a:r>
            <a:r>
              <a:rPr lang="en-US" altLang="en-US" sz="1800" dirty="0">
                <a:latin typeface="Verdana" panose="020B0604030504040204" pitchFamily="34" charset="0"/>
                <a:ea typeface="Verdana" panose="020B0604030504040204" pitchFamily="34" charset="0"/>
                <a:cs typeface="Verdana" panose="020B0604030504040204" pitchFamily="34" charset="0"/>
              </a:rPr>
              <a:t> or factory that describes the nature of something. For example, the </a:t>
            </a:r>
            <a:r>
              <a:rPr lang="en-US" altLang="en-US" sz="1800" dirty="0">
                <a:solidFill>
                  <a:srgbClr val="FF9300"/>
                </a:solidFill>
                <a:latin typeface="Verdana" panose="020B0604030504040204" pitchFamily="34" charset="0"/>
                <a:ea typeface="Verdana" panose="020B0604030504040204" pitchFamily="34" charset="0"/>
                <a:cs typeface="Verdana" panose="020B0604030504040204" pitchFamily="34" charset="0"/>
              </a:rPr>
              <a:t>class</a:t>
            </a:r>
            <a:r>
              <a:rPr lang="en-US" altLang="en-US" sz="1800" dirty="0">
                <a:latin typeface="Verdana" panose="020B0604030504040204" pitchFamily="34" charset="0"/>
                <a:ea typeface="Verdana" panose="020B0604030504040204" pitchFamily="34" charset="0"/>
                <a:cs typeface="Verdana" panose="020B0604030504040204" pitchFamily="34" charset="0"/>
              </a:rPr>
              <a:t> Dog would consist of traits shared by all dogs, such as breed and fur color (characteristics), and the ability to bark and sit (behaviors).</a:t>
            </a:r>
            <a:endParaRPr lang="en-US" altLang="en-US" sz="100" dirty="0">
              <a:solidFill>
                <a:srgbClr val="000000"/>
              </a:solidFill>
              <a:latin typeface="Verdana" panose="020B0604030504040204" pitchFamily="34" charset="0"/>
              <a:ea typeface="Verdana" panose="020B0604030504040204" pitchFamily="34" charset="0"/>
              <a:cs typeface="Verdana" panose="020B0604030504040204" pitchFamily="34" charset="0"/>
              <a:sym typeface="Helvetica" pitchFamily="2" charset="0"/>
            </a:endParaRPr>
          </a:p>
        </p:txBody>
      </p:sp>
      <p:sp>
        <p:nvSpPr>
          <p:cNvPr id="21508" name="AutoShape 2">
            <a:extLst>
              <a:ext uri="{FF2B5EF4-FFF2-40B4-BE49-F238E27FC236}">
                <a16:creationId xmlns:a16="http://schemas.microsoft.com/office/drawing/2014/main" id="{CD34ACC4-BB40-3E42-AB83-1EF77A4F4603}"/>
              </a:ext>
            </a:extLst>
          </p:cNvPr>
          <p:cNvSpPr>
            <a:spLocks/>
          </p:cNvSpPr>
          <p:nvPr/>
        </p:nvSpPr>
        <p:spPr bwMode="auto">
          <a:xfrm>
            <a:off x="285750" y="4486275"/>
            <a:ext cx="6499225"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000">
                <a:solidFill>
                  <a:srgbClr val="FFFF00"/>
                </a:solidFill>
              </a:rPr>
              <a:t>http://en.wikipedia.org/wiki/Object-oriented_programming</a:t>
            </a:r>
            <a:endParaRPr lang="en-US" altLang="en-US" sz="200">
              <a:solidFill>
                <a:srgbClr val="FFFF00"/>
              </a:solidFill>
              <a:latin typeface="Helvetica" pitchFamily="2" charset="0"/>
              <a:sym typeface="Helvetica" pitchFamily="2" charset="0"/>
            </a:endParaRPr>
          </a:p>
        </p:txBody>
      </p:sp>
      <p:pic>
        <p:nvPicPr>
          <p:cNvPr id="6" name="Picture 4">
            <a:extLst>
              <a:ext uri="{FF2B5EF4-FFF2-40B4-BE49-F238E27FC236}">
                <a16:creationId xmlns:a16="http://schemas.microsoft.com/office/drawing/2014/main" id="{4060E609-FCE7-5041-9FC3-76152ACE167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11F671BD-439A-964B-BA80-10FE7EA4E91B}"/>
              </a:ext>
            </a:extLst>
          </p:cNvPr>
          <p:cNvSpPr>
            <a:spLocks noGrp="1"/>
          </p:cNvSpPr>
          <p:nvPr>
            <p:ph type="title"/>
          </p:nvPr>
        </p:nvSpPr>
        <p:spPr/>
        <p:txBody>
          <a:bodyPr/>
          <a:lstStyle/>
          <a:p>
            <a:pPr eaLnBrk="1"/>
            <a:r>
              <a:rPr lang="en-US" altLang="en-US" sz="3200" dirty="0">
                <a:solidFill>
                  <a:srgbClr val="FFCC66"/>
                </a:solidFill>
              </a:rPr>
              <a:t>Terminology: </a:t>
            </a:r>
            <a:r>
              <a:rPr lang="en-US" altLang="en-US" sz="3200" dirty="0">
                <a:solidFill>
                  <a:srgbClr val="FF9300"/>
                </a:solidFill>
              </a:rPr>
              <a:t>Class</a:t>
            </a:r>
            <a:endParaRPr lang="en-US" altLang="en-US" sz="3200" dirty="0"/>
          </a:p>
        </p:txBody>
      </p:sp>
      <p:sp>
        <p:nvSpPr>
          <p:cNvPr id="22530" name="AutoShape 2">
            <a:extLst>
              <a:ext uri="{FF2B5EF4-FFF2-40B4-BE49-F238E27FC236}">
                <a16:creationId xmlns:a16="http://schemas.microsoft.com/office/drawing/2014/main" id="{3F27653F-01C3-EE4B-9DE9-99B79668FFCC}"/>
              </a:ext>
            </a:extLst>
          </p:cNvPr>
          <p:cNvSpPr>
            <a:spLocks/>
          </p:cNvSpPr>
          <p:nvPr/>
        </p:nvSpPr>
        <p:spPr bwMode="auto">
          <a:xfrm>
            <a:off x="285750" y="4486275"/>
            <a:ext cx="6499225"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000">
                <a:solidFill>
                  <a:srgbClr val="FFFF00"/>
                </a:solidFill>
              </a:rPr>
              <a:t>http://en.wikipedia.org/wiki/Object-oriented_programming</a:t>
            </a:r>
            <a:endParaRPr lang="en-US" altLang="en-US" sz="200">
              <a:solidFill>
                <a:srgbClr val="FFFF00"/>
              </a:solidFill>
              <a:latin typeface="Helvetica" pitchFamily="2" charset="0"/>
              <a:sym typeface="Helvetica" pitchFamily="2" charset="0"/>
            </a:endParaRPr>
          </a:p>
        </p:txBody>
      </p:sp>
      <p:sp>
        <p:nvSpPr>
          <p:cNvPr id="22531" name="AutoShape 3">
            <a:extLst>
              <a:ext uri="{FF2B5EF4-FFF2-40B4-BE49-F238E27FC236}">
                <a16:creationId xmlns:a16="http://schemas.microsoft.com/office/drawing/2014/main" id="{45A8F90D-63BB-8A45-B135-28F591C2E19D}"/>
              </a:ext>
            </a:extLst>
          </p:cNvPr>
          <p:cNvSpPr>
            <a:spLocks/>
          </p:cNvSpPr>
          <p:nvPr/>
        </p:nvSpPr>
        <p:spPr bwMode="auto">
          <a:xfrm>
            <a:off x="3695700" y="1917700"/>
            <a:ext cx="4964113" cy="19431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dirty="0">
                <a:latin typeface="Verdana" panose="020B0604030504040204" pitchFamily="34" charset="0"/>
                <a:ea typeface="Verdana" panose="020B0604030504040204" pitchFamily="34" charset="0"/>
                <a:cs typeface="Verdana" panose="020B0604030504040204" pitchFamily="34" charset="0"/>
              </a:rPr>
              <a:t>A pattern (exemplar) of a </a:t>
            </a:r>
            <a:r>
              <a:rPr lang="en-US" altLang="en-US" dirty="0">
                <a:solidFill>
                  <a:srgbClr val="FF9300"/>
                </a:solidFill>
                <a:latin typeface="Verdana" panose="020B0604030504040204" pitchFamily="34" charset="0"/>
                <a:ea typeface="Verdana" panose="020B0604030504040204" pitchFamily="34" charset="0"/>
                <a:cs typeface="Verdana" panose="020B0604030504040204" pitchFamily="34" charset="0"/>
              </a:rPr>
              <a:t>class</a:t>
            </a:r>
            <a:r>
              <a:rPr lang="en-US" altLang="en-US" dirty="0">
                <a:latin typeface="Verdana" panose="020B0604030504040204" pitchFamily="34" charset="0"/>
                <a:ea typeface="Verdana" panose="020B0604030504040204" pitchFamily="34" charset="0"/>
                <a:cs typeface="Verdana" panose="020B0604030504040204" pitchFamily="34" charset="0"/>
              </a:rPr>
              <a:t>.  The </a:t>
            </a:r>
            <a:r>
              <a:rPr lang="en-US" altLang="en-US" dirty="0">
                <a:solidFill>
                  <a:srgbClr val="FF9300"/>
                </a:solidFill>
                <a:latin typeface="Verdana" panose="020B0604030504040204" pitchFamily="34" charset="0"/>
                <a:ea typeface="Verdana" panose="020B0604030504040204" pitchFamily="34" charset="0"/>
                <a:cs typeface="Verdana" panose="020B0604030504040204" pitchFamily="34" charset="0"/>
              </a:rPr>
              <a:t>class</a:t>
            </a:r>
            <a:r>
              <a:rPr lang="en-US" altLang="en-US" dirty="0">
                <a:latin typeface="Verdana" panose="020B0604030504040204" pitchFamily="34" charset="0"/>
                <a:ea typeface="Verdana" panose="020B0604030504040204" pitchFamily="34" charset="0"/>
                <a:cs typeface="Verdana" panose="020B0604030504040204" pitchFamily="34" charset="0"/>
              </a:rPr>
              <a:t> of Dog defines all possible dogs by listing the characteristics and behaviors they can have; the object Lassie is one particular dog, with particular versions of the characteristics.  A Dog has fur; Lassie has brown-and-white fur.</a:t>
            </a:r>
            <a:endParaRPr lang="en-US" altLang="en-US" sz="100" dirty="0">
              <a:solidFill>
                <a:srgbClr val="000000"/>
              </a:solidFill>
              <a:latin typeface="Verdana" panose="020B0604030504040204" pitchFamily="34" charset="0"/>
              <a:ea typeface="Verdana" panose="020B0604030504040204" pitchFamily="34" charset="0"/>
              <a:cs typeface="Verdana" panose="020B0604030504040204" pitchFamily="34" charset="0"/>
              <a:sym typeface="Helvetica" pitchFamily="2" charset="0"/>
            </a:endParaRPr>
          </a:p>
        </p:txBody>
      </p:sp>
      <p:pic>
        <p:nvPicPr>
          <p:cNvPr id="22533" name="Picture 6" descr="A person and a dog sitting together in front of a bike">
            <a:extLst>
              <a:ext uri="{FF2B5EF4-FFF2-40B4-BE49-F238E27FC236}">
                <a16:creationId xmlns:a16="http://schemas.microsoft.com/office/drawing/2014/main" id="{2BD425BE-4585-B94C-8EF9-E56E6AA419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1013"/>
            <a:ext cx="1752600"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3BC2E562-B601-F747-9209-6CC6B8873FB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ACD96ADA-E3B8-AF41-87EB-132105C96560}"/>
              </a:ext>
            </a:extLst>
          </p:cNvPr>
          <p:cNvSpPr>
            <a:spLocks noGrp="1"/>
          </p:cNvSpPr>
          <p:nvPr>
            <p:ph type="title"/>
          </p:nvPr>
        </p:nvSpPr>
        <p:spPr>
          <a:xfrm>
            <a:off x="849313" y="361950"/>
            <a:ext cx="6161087" cy="1058863"/>
          </a:xfrm>
        </p:spPr>
        <p:txBody>
          <a:bodyPr/>
          <a:lstStyle/>
          <a:p>
            <a:pPr eaLnBrk="1"/>
            <a:r>
              <a:rPr lang="en-US" altLang="en-US">
                <a:solidFill>
                  <a:srgbClr val="FFCC66"/>
                </a:solidFill>
              </a:rPr>
              <a:t>Terminology:</a:t>
            </a:r>
            <a:r>
              <a:rPr lang="en-US" altLang="en-US"/>
              <a:t> </a:t>
            </a:r>
            <a:r>
              <a:rPr lang="en-US" altLang="en-US">
                <a:solidFill>
                  <a:srgbClr val="FF40FF"/>
                </a:solidFill>
              </a:rPr>
              <a:t>Instan</a:t>
            </a:r>
            <a:r>
              <a:rPr lang="en-US" altLang="en-US" sz="4300">
                <a:solidFill>
                  <a:srgbClr val="FF40FF"/>
                </a:solidFill>
              </a:rPr>
              <a:t>ce</a:t>
            </a:r>
            <a:endParaRPr lang="en-US" altLang="en-US"/>
          </a:p>
        </p:txBody>
      </p:sp>
      <p:sp>
        <p:nvSpPr>
          <p:cNvPr id="23554" name="AutoShape 3">
            <a:extLst>
              <a:ext uri="{FF2B5EF4-FFF2-40B4-BE49-F238E27FC236}">
                <a16:creationId xmlns:a16="http://schemas.microsoft.com/office/drawing/2014/main" id="{BB2A48B9-23AF-3843-91FC-6D87F55807F8}"/>
              </a:ext>
            </a:extLst>
          </p:cNvPr>
          <p:cNvSpPr>
            <a:spLocks/>
          </p:cNvSpPr>
          <p:nvPr/>
        </p:nvSpPr>
        <p:spPr bwMode="auto">
          <a:xfrm>
            <a:off x="728663" y="2074863"/>
            <a:ext cx="7780337" cy="1628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dirty="0">
                <a:latin typeface="Verdana" panose="020B0604030504040204" pitchFamily="34" charset="0"/>
                <a:ea typeface="Verdana" panose="020B0604030504040204" pitchFamily="34" charset="0"/>
                <a:cs typeface="Verdana" panose="020B0604030504040204" pitchFamily="34" charset="0"/>
              </a:rPr>
              <a:t>One can have an </a:t>
            </a:r>
            <a:r>
              <a:rPr lang="en-US" altLang="en-US" dirty="0">
                <a:solidFill>
                  <a:srgbClr val="FF40FF"/>
                </a:solidFill>
                <a:latin typeface="Verdana" panose="020B0604030504040204" pitchFamily="34" charset="0"/>
                <a:ea typeface="Verdana" panose="020B0604030504040204" pitchFamily="34" charset="0"/>
                <a:cs typeface="Verdana" panose="020B0604030504040204" pitchFamily="34" charset="0"/>
              </a:rPr>
              <a:t>instance</a:t>
            </a:r>
            <a:r>
              <a:rPr lang="en-US" altLang="en-US" dirty="0">
                <a:latin typeface="Verdana" panose="020B0604030504040204" pitchFamily="34" charset="0"/>
                <a:ea typeface="Verdana" panose="020B0604030504040204" pitchFamily="34" charset="0"/>
                <a:cs typeface="Verdana" panose="020B0604030504040204" pitchFamily="34" charset="0"/>
              </a:rPr>
              <a:t> of a class or a particular object. The </a:t>
            </a:r>
            <a:r>
              <a:rPr lang="en-US" altLang="en-US" dirty="0">
                <a:solidFill>
                  <a:srgbClr val="FF40FF"/>
                </a:solidFill>
                <a:latin typeface="Verdana" panose="020B0604030504040204" pitchFamily="34" charset="0"/>
                <a:ea typeface="Verdana" panose="020B0604030504040204" pitchFamily="34" charset="0"/>
                <a:cs typeface="Verdana" panose="020B0604030504040204" pitchFamily="34" charset="0"/>
              </a:rPr>
              <a:t>instance</a:t>
            </a:r>
            <a:r>
              <a:rPr lang="en-US" altLang="en-US" dirty="0">
                <a:latin typeface="Verdana" panose="020B0604030504040204" pitchFamily="34" charset="0"/>
                <a:ea typeface="Verdana" panose="020B0604030504040204" pitchFamily="34" charset="0"/>
                <a:cs typeface="Verdana" panose="020B0604030504040204" pitchFamily="34" charset="0"/>
              </a:rPr>
              <a:t> is the actual object created at runtime. In programmer jargon, the Lassie object is an </a:t>
            </a:r>
            <a:r>
              <a:rPr lang="en-US" altLang="en-US" dirty="0">
                <a:solidFill>
                  <a:srgbClr val="FF40FF"/>
                </a:solidFill>
                <a:latin typeface="Verdana" panose="020B0604030504040204" pitchFamily="34" charset="0"/>
                <a:ea typeface="Verdana" panose="020B0604030504040204" pitchFamily="34" charset="0"/>
                <a:cs typeface="Verdana" panose="020B0604030504040204" pitchFamily="34" charset="0"/>
              </a:rPr>
              <a:t>instance</a:t>
            </a:r>
            <a:r>
              <a:rPr lang="en-US" altLang="en-US" dirty="0">
                <a:latin typeface="Verdana" panose="020B0604030504040204" pitchFamily="34" charset="0"/>
                <a:ea typeface="Verdana" panose="020B0604030504040204" pitchFamily="34" charset="0"/>
                <a:cs typeface="Verdana" panose="020B0604030504040204" pitchFamily="34" charset="0"/>
              </a:rPr>
              <a:t> of the Dog class. The set of values of the attributes of a particular </a:t>
            </a:r>
            <a:r>
              <a:rPr lang="en-US" altLang="en-US" dirty="0">
                <a:solidFill>
                  <a:srgbClr val="FF40FF"/>
                </a:solidFill>
                <a:latin typeface="Verdana" panose="020B0604030504040204" pitchFamily="34" charset="0"/>
                <a:ea typeface="Verdana" panose="020B0604030504040204" pitchFamily="34" charset="0"/>
                <a:cs typeface="Verdana" panose="020B0604030504040204" pitchFamily="34" charset="0"/>
              </a:rPr>
              <a:t>object</a:t>
            </a:r>
            <a:r>
              <a:rPr lang="en-US" altLang="en-US" dirty="0">
                <a:latin typeface="Verdana" panose="020B0604030504040204" pitchFamily="34" charset="0"/>
                <a:ea typeface="Verdana" panose="020B0604030504040204" pitchFamily="34" charset="0"/>
                <a:cs typeface="Verdana" panose="020B0604030504040204" pitchFamily="34" charset="0"/>
              </a:rPr>
              <a:t> is called its </a:t>
            </a:r>
            <a:r>
              <a:rPr lang="en-US" altLang="en-US" dirty="0">
                <a:solidFill>
                  <a:srgbClr val="FF9300"/>
                </a:solidFill>
                <a:latin typeface="Verdana" panose="020B0604030504040204" pitchFamily="34" charset="0"/>
                <a:ea typeface="Verdana" panose="020B0604030504040204" pitchFamily="34" charset="0"/>
                <a:cs typeface="Verdana" panose="020B0604030504040204" pitchFamily="34" charset="0"/>
              </a:rPr>
              <a:t>state</a:t>
            </a:r>
            <a:r>
              <a:rPr lang="en-US" altLang="en-US" dirty="0">
                <a:latin typeface="Verdana" panose="020B0604030504040204" pitchFamily="34" charset="0"/>
                <a:ea typeface="Verdana" panose="020B0604030504040204" pitchFamily="34" charset="0"/>
                <a:cs typeface="Verdana" panose="020B0604030504040204" pitchFamily="34" charset="0"/>
              </a:rPr>
              <a:t>. The </a:t>
            </a:r>
            <a:r>
              <a:rPr lang="en-US" altLang="en-US" dirty="0">
                <a:solidFill>
                  <a:srgbClr val="FF40FF"/>
                </a:solidFill>
                <a:latin typeface="Verdana" panose="020B0604030504040204" pitchFamily="34" charset="0"/>
                <a:ea typeface="Verdana" panose="020B0604030504040204" pitchFamily="34" charset="0"/>
                <a:cs typeface="Verdana" panose="020B0604030504040204" pitchFamily="34" charset="0"/>
              </a:rPr>
              <a:t>object</a:t>
            </a:r>
            <a:r>
              <a:rPr lang="en-US" altLang="en-US" dirty="0">
                <a:latin typeface="Verdana" panose="020B0604030504040204" pitchFamily="34" charset="0"/>
                <a:ea typeface="Verdana" panose="020B0604030504040204" pitchFamily="34" charset="0"/>
                <a:cs typeface="Verdana" panose="020B0604030504040204" pitchFamily="34" charset="0"/>
              </a:rPr>
              <a:t> consists of state and the behavior that’s defined in the object’s class.</a:t>
            </a:r>
            <a:endParaRPr lang="en-US" altLang="en-US" sz="100" dirty="0">
              <a:solidFill>
                <a:srgbClr val="000000"/>
              </a:solidFill>
              <a:latin typeface="Verdana" panose="020B0604030504040204" pitchFamily="34" charset="0"/>
              <a:ea typeface="Verdana" panose="020B0604030504040204" pitchFamily="34" charset="0"/>
              <a:cs typeface="Verdana" panose="020B0604030504040204" pitchFamily="34" charset="0"/>
              <a:sym typeface="Helvetica" pitchFamily="2" charset="0"/>
            </a:endParaRPr>
          </a:p>
        </p:txBody>
      </p:sp>
      <p:sp>
        <p:nvSpPr>
          <p:cNvPr id="23555" name="AutoShape 4">
            <a:extLst>
              <a:ext uri="{FF2B5EF4-FFF2-40B4-BE49-F238E27FC236}">
                <a16:creationId xmlns:a16="http://schemas.microsoft.com/office/drawing/2014/main" id="{214FDDAD-985F-3C44-A5F0-78DD1F09DB35}"/>
              </a:ext>
            </a:extLst>
          </p:cNvPr>
          <p:cNvSpPr>
            <a:spLocks/>
          </p:cNvSpPr>
          <p:nvPr/>
        </p:nvSpPr>
        <p:spPr bwMode="auto">
          <a:xfrm>
            <a:off x="2236788" y="3805238"/>
            <a:ext cx="5459412" cy="307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dirty="0">
                <a:solidFill>
                  <a:srgbClr val="FF9300"/>
                </a:solidFill>
                <a:latin typeface="Verdana" panose="020B0604030504040204" pitchFamily="34" charset="0"/>
                <a:ea typeface="Verdana" panose="020B0604030504040204" pitchFamily="34" charset="0"/>
                <a:cs typeface="Verdana" panose="020B0604030504040204" pitchFamily="34" charset="0"/>
              </a:rPr>
              <a:t>Object and Instance are often used interchangeably.</a:t>
            </a:r>
            <a:endParaRPr lang="en-US" altLang="en-US" sz="300" dirty="0">
              <a:solidFill>
                <a:srgbClr val="FF9300"/>
              </a:solidFill>
              <a:latin typeface="Verdana" panose="020B0604030504040204" pitchFamily="34" charset="0"/>
              <a:ea typeface="Verdana" panose="020B0604030504040204" pitchFamily="34" charset="0"/>
              <a:cs typeface="Verdana" panose="020B0604030504040204" pitchFamily="34" charset="0"/>
              <a:sym typeface="Helvetica" pitchFamily="2" charset="0"/>
            </a:endParaRPr>
          </a:p>
        </p:txBody>
      </p:sp>
      <p:sp>
        <p:nvSpPr>
          <p:cNvPr id="23557" name="AutoShape 2">
            <a:extLst>
              <a:ext uri="{FF2B5EF4-FFF2-40B4-BE49-F238E27FC236}">
                <a16:creationId xmlns:a16="http://schemas.microsoft.com/office/drawing/2014/main" id="{BEA7B4D8-288D-D74C-90D8-F7AD3284ADE1}"/>
              </a:ext>
            </a:extLst>
          </p:cNvPr>
          <p:cNvSpPr>
            <a:spLocks/>
          </p:cNvSpPr>
          <p:nvPr/>
        </p:nvSpPr>
        <p:spPr bwMode="auto">
          <a:xfrm>
            <a:off x="285750" y="4486275"/>
            <a:ext cx="6499225"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000">
                <a:solidFill>
                  <a:srgbClr val="FFFF00"/>
                </a:solidFill>
              </a:rPr>
              <a:t>http://en.wikipedia.org/wiki/Object-oriented_programming</a:t>
            </a:r>
            <a:endParaRPr lang="en-US" altLang="en-US" sz="200">
              <a:solidFill>
                <a:srgbClr val="FFFF00"/>
              </a:solidFill>
              <a:latin typeface="Helvetica" pitchFamily="2" charset="0"/>
              <a:sym typeface="Helvetica" pitchFamily="2" charset="0"/>
            </a:endParaRPr>
          </a:p>
        </p:txBody>
      </p:sp>
      <p:pic>
        <p:nvPicPr>
          <p:cNvPr id="7" name="Picture 4">
            <a:extLst>
              <a:ext uri="{FF2B5EF4-FFF2-40B4-BE49-F238E27FC236}">
                <a16:creationId xmlns:a16="http://schemas.microsoft.com/office/drawing/2014/main" id="{C6B0EC25-43A7-DB46-9058-42A5CBF1FDC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8DABA16B-D190-924F-B7A3-4432D94BB170}"/>
              </a:ext>
            </a:extLst>
          </p:cNvPr>
          <p:cNvSpPr>
            <a:spLocks noGrp="1"/>
          </p:cNvSpPr>
          <p:nvPr>
            <p:ph type="title"/>
          </p:nvPr>
        </p:nvSpPr>
        <p:spPr>
          <a:xfrm>
            <a:off x="849313" y="361950"/>
            <a:ext cx="6084887" cy="1058863"/>
          </a:xfrm>
        </p:spPr>
        <p:txBody>
          <a:bodyPr/>
          <a:lstStyle/>
          <a:p>
            <a:pPr eaLnBrk="1"/>
            <a:r>
              <a:rPr lang="en-US" altLang="en-US">
                <a:solidFill>
                  <a:srgbClr val="FFCC66"/>
                </a:solidFill>
              </a:rPr>
              <a:t>Terminology: </a:t>
            </a:r>
            <a:r>
              <a:rPr lang="en-US" altLang="en-US">
                <a:solidFill>
                  <a:srgbClr val="00F900"/>
                </a:solidFill>
              </a:rPr>
              <a:t>Method</a:t>
            </a:r>
            <a:endParaRPr lang="en-US" altLang="en-US"/>
          </a:p>
        </p:txBody>
      </p:sp>
      <p:sp>
        <p:nvSpPr>
          <p:cNvPr id="24578" name="AutoShape 3">
            <a:extLst>
              <a:ext uri="{FF2B5EF4-FFF2-40B4-BE49-F238E27FC236}">
                <a16:creationId xmlns:a16="http://schemas.microsoft.com/office/drawing/2014/main" id="{E345D10B-28E2-6A49-A5B2-2750F5CE8ABF}"/>
              </a:ext>
            </a:extLst>
          </p:cNvPr>
          <p:cNvSpPr>
            <a:spLocks/>
          </p:cNvSpPr>
          <p:nvPr/>
        </p:nvSpPr>
        <p:spPr bwMode="auto">
          <a:xfrm>
            <a:off x="728663" y="1917700"/>
            <a:ext cx="7929562" cy="19431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1800" dirty="0">
                <a:latin typeface="Verdana" panose="020B0604030504040204" pitchFamily="34" charset="0"/>
                <a:ea typeface="Verdana" panose="020B0604030504040204" pitchFamily="34" charset="0"/>
                <a:cs typeface="Verdana" panose="020B0604030504040204" pitchFamily="34" charset="0"/>
              </a:rPr>
              <a:t>An object’s abilities. In language, </a:t>
            </a:r>
            <a:r>
              <a:rPr lang="en-US" altLang="en-US" sz="1800" dirty="0">
                <a:solidFill>
                  <a:srgbClr val="00F900"/>
                </a:solidFill>
                <a:latin typeface="Verdana" panose="020B0604030504040204" pitchFamily="34" charset="0"/>
                <a:ea typeface="Verdana" panose="020B0604030504040204" pitchFamily="34" charset="0"/>
                <a:cs typeface="Verdana" panose="020B0604030504040204" pitchFamily="34" charset="0"/>
              </a:rPr>
              <a:t>methods</a:t>
            </a:r>
            <a:r>
              <a:rPr lang="en-US" altLang="en-US" sz="1800" dirty="0">
                <a:latin typeface="Verdana" panose="020B0604030504040204" pitchFamily="34" charset="0"/>
                <a:ea typeface="Verdana" panose="020B0604030504040204" pitchFamily="34" charset="0"/>
                <a:cs typeface="Verdana" panose="020B0604030504040204" pitchFamily="34" charset="0"/>
              </a:rPr>
              <a:t> are verbs. Lassie, being a Dog, has the ability to bark.  So bark() is one of Lassie’s methods.  She may have other </a:t>
            </a:r>
            <a:r>
              <a:rPr lang="en-US" altLang="en-US" sz="1800" dirty="0">
                <a:solidFill>
                  <a:srgbClr val="00F900"/>
                </a:solidFill>
                <a:latin typeface="Verdana" panose="020B0604030504040204" pitchFamily="34" charset="0"/>
                <a:ea typeface="Verdana" panose="020B0604030504040204" pitchFamily="34" charset="0"/>
                <a:cs typeface="Verdana" panose="020B0604030504040204" pitchFamily="34" charset="0"/>
              </a:rPr>
              <a:t>methods</a:t>
            </a:r>
            <a:r>
              <a:rPr lang="en-US" altLang="en-US" sz="1800" dirty="0">
                <a:latin typeface="Verdana" panose="020B0604030504040204" pitchFamily="34" charset="0"/>
                <a:ea typeface="Verdana" panose="020B0604030504040204" pitchFamily="34" charset="0"/>
                <a:cs typeface="Verdana" panose="020B0604030504040204" pitchFamily="34" charset="0"/>
              </a:rPr>
              <a:t> as well, for example sit() or eat() or walk() or </a:t>
            </a:r>
            <a:r>
              <a:rPr lang="en-US" altLang="en-US" sz="1800" dirty="0" err="1">
                <a:latin typeface="Verdana" panose="020B0604030504040204" pitchFamily="34" charset="0"/>
                <a:ea typeface="Verdana" panose="020B0604030504040204" pitchFamily="34" charset="0"/>
                <a:cs typeface="Verdana" panose="020B0604030504040204" pitchFamily="34" charset="0"/>
              </a:rPr>
              <a:t>save_timmy</a:t>
            </a:r>
            <a:r>
              <a:rPr lang="en-US" altLang="en-US" sz="1800" dirty="0">
                <a:latin typeface="Verdana" panose="020B0604030504040204" pitchFamily="34" charset="0"/>
                <a:ea typeface="Verdana" panose="020B0604030504040204" pitchFamily="34" charset="0"/>
                <a:cs typeface="Verdana" panose="020B0604030504040204" pitchFamily="34" charset="0"/>
              </a:rPr>
              <a:t>().  Within the program, using a </a:t>
            </a:r>
            <a:r>
              <a:rPr lang="en-US" altLang="en-US" sz="1800" dirty="0">
                <a:solidFill>
                  <a:srgbClr val="00F900"/>
                </a:solidFill>
                <a:latin typeface="Verdana" panose="020B0604030504040204" pitchFamily="34" charset="0"/>
                <a:ea typeface="Verdana" panose="020B0604030504040204" pitchFamily="34" charset="0"/>
                <a:cs typeface="Verdana" panose="020B0604030504040204" pitchFamily="34" charset="0"/>
              </a:rPr>
              <a:t>method</a:t>
            </a:r>
            <a:r>
              <a:rPr lang="en-US" altLang="en-US" sz="1800" dirty="0">
                <a:latin typeface="Verdana" panose="020B0604030504040204" pitchFamily="34" charset="0"/>
                <a:ea typeface="Verdana" panose="020B0604030504040204" pitchFamily="34" charset="0"/>
                <a:cs typeface="Verdana" panose="020B0604030504040204" pitchFamily="34" charset="0"/>
              </a:rPr>
              <a:t> usually affects only one particular object; all Dogs can bark, but you need only one particular dog to do the barking</a:t>
            </a:r>
            <a:endParaRPr lang="en-US" altLang="en-US" sz="100" dirty="0">
              <a:solidFill>
                <a:srgbClr val="000000"/>
              </a:solidFill>
              <a:latin typeface="Verdana" panose="020B0604030504040204" pitchFamily="34" charset="0"/>
              <a:ea typeface="Verdana" panose="020B0604030504040204" pitchFamily="34" charset="0"/>
              <a:cs typeface="Verdana" panose="020B0604030504040204" pitchFamily="34" charset="0"/>
              <a:sym typeface="Helvetica" pitchFamily="2" charset="0"/>
            </a:endParaRPr>
          </a:p>
        </p:txBody>
      </p:sp>
      <p:sp>
        <p:nvSpPr>
          <p:cNvPr id="24579" name="AutoShape 4">
            <a:extLst>
              <a:ext uri="{FF2B5EF4-FFF2-40B4-BE49-F238E27FC236}">
                <a16:creationId xmlns:a16="http://schemas.microsoft.com/office/drawing/2014/main" id="{E829561E-792B-2048-ABF3-C712972F7003}"/>
              </a:ext>
            </a:extLst>
          </p:cNvPr>
          <p:cNvSpPr>
            <a:spLocks/>
          </p:cNvSpPr>
          <p:nvPr/>
        </p:nvSpPr>
        <p:spPr bwMode="auto">
          <a:xfrm>
            <a:off x="2259013" y="3943350"/>
            <a:ext cx="5665787" cy="307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dirty="0">
                <a:solidFill>
                  <a:srgbClr val="FF9300"/>
                </a:solidFill>
                <a:latin typeface="Verdana" panose="020B0604030504040204" pitchFamily="34" charset="0"/>
                <a:ea typeface="Verdana" panose="020B0604030504040204" pitchFamily="34" charset="0"/>
                <a:cs typeface="Verdana" panose="020B0604030504040204" pitchFamily="34" charset="0"/>
              </a:rPr>
              <a:t>Method and Message are often used interchangeably.</a:t>
            </a:r>
            <a:endParaRPr lang="en-US" altLang="en-US" sz="300" dirty="0">
              <a:solidFill>
                <a:srgbClr val="FF9300"/>
              </a:solidFill>
              <a:latin typeface="Verdana" panose="020B0604030504040204" pitchFamily="34" charset="0"/>
              <a:ea typeface="Verdana" panose="020B0604030504040204" pitchFamily="34" charset="0"/>
              <a:cs typeface="Verdana" panose="020B0604030504040204" pitchFamily="34" charset="0"/>
              <a:sym typeface="Helvetica" pitchFamily="2" charset="0"/>
            </a:endParaRPr>
          </a:p>
        </p:txBody>
      </p:sp>
      <p:sp>
        <p:nvSpPr>
          <p:cNvPr id="24581" name="AutoShape 2">
            <a:extLst>
              <a:ext uri="{FF2B5EF4-FFF2-40B4-BE49-F238E27FC236}">
                <a16:creationId xmlns:a16="http://schemas.microsoft.com/office/drawing/2014/main" id="{7CF81B4E-78A5-1742-BCF7-C8C78BCF2E96}"/>
              </a:ext>
            </a:extLst>
          </p:cNvPr>
          <p:cNvSpPr>
            <a:spLocks/>
          </p:cNvSpPr>
          <p:nvPr/>
        </p:nvSpPr>
        <p:spPr bwMode="auto">
          <a:xfrm>
            <a:off x="285750" y="4486275"/>
            <a:ext cx="6499225"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000">
                <a:solidFill>
                  <a:srgbClr val="FFFF00"/>
                </a:solidFill>
              </a:rPr>
              <a:t>http://en.wikipedia.org/wiki/Object-oriented_programming</a:t>
            </a:r>
            <a:endParaRPr lang="en-US" altLang="en-US" sz="200">
              <a:solidFill>
                <a:srgbClr val="FFFF00"/>
              </a:solidFill>
              <a:latin typeface="Helvetica" pitchFamily="2" charset="0"/>
              <a:sym typeface="Helvetica" pitchFamily="2" charset="0"/>
            </a:endParaRPr>
          </a:p>
        </p:txBody>
      </p:sp>
      <p:pic>
        <p:nvPicPr>
          <p:cNvPr id="7" name="Picture 4">
            <a:extLst>
              <a:ext uri="{FF2B5EF4-FFF2-40B4-BE49-F238E27FC236}">
                <a16:creationId xmlns:a16="http://schemas.microsoft.com/office/drawing/2014/main" id="{ED847639-008F-0D4E-822E-4D5036938F4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AAA92638-5395-B240-91A5-4706DAE2F1C1}"/>
              </a:ext>
            </a:extLst>
          </p:cNvPr>
          <p:cNvSpPr>
            <a:spLocks noGrp="1"/>
          </p:cNvSpPr>
          <p:nvPr>
            <p:ph type="title"/>
          </p:nvPr>
        </p:nvSpPr>
        <p:spPr/>
        <p:txBody>
          <a:bodyPr/>
          <a:lstStyle/>
          <a:p>
            <a:pPr eaLnBrk="1"/>
            <a:r>
              <a:rPr lang="en-US" altLang="en-US">
                <a:solidFill>
                  <a:srgbClr val="FFCC66"/>
                </a:solidFill>
              </a:rPr>
              <a:t>Objects in JavaScript</a:t>
            </a:r>
          </a:p>
        </p:txBody>
      </p:sp>
      <p:sp>
        <p:nvSpPr>
          <p:cNvPr id="25602" name="Rectangle 2">
            <a:extLst>
              <a:ext uri="{FF2B5EF4-FFF2-40B4-BE49-F238E27FC236}">
                <a16:creationId xmlns:a16="http://schemas.microsoft.com/office/drawing/2014/main" id="{9FF2570F-C2F0-5145-9EAC-C02780306FAA}"/>
              </a:ext>
            </a:extLst>
          </p:cNvPr>
          <p:cNvSpPr>
            <a:spLocks noGrp="1"/>
          </p:cNvSpPr>
          <p:nvPr>
            <p:ph idx="1"/>
          </p:nvPr>
        </p:nvSpPr>
        <p:spPr>
          <a:xfrm>
            <a:off x="849313" y="1457325"/>
            <a:ext cx="7445375" cy="2257425"/>
          </a:xfrm>
        </p:spPr>
        <p:txBody>
          <a:bodyPr/>
          <a:lstStyle/>
          <a:p>
            <a:pPr marL="620713" indent="-442913" algn="l" eaLnBrk="1">
              <a:spcBef>
                <a:spcPts val="1300"/>
              </a:spcBef>
              <a:buSzPct val="171000"/>
              <a:buFontTx/>
              <a:buChar char="•"/>
            </a:pPr>
            <a:r>
              <a:rPr lang="en-US" altLang="en-US" sz="2100" dirty="0"/>
              <a:t>The OO pattern in JavaScript is a little different.</a:t>
            </a:r>
          </a:p>
          <a:p>
            <a:pPr marL="620713" indent="-442913" algn="l" eaLnBrk="1">
              <a:spcBef>
                <a:spcPts val="1300"/>
              </a:spcBef>
              <a:buSzPct val="171000"/>
              <a:buFontTx/>
              <a:buChar char="•"/>
            </a:pPr>
            <a:r>
              <a:rPr lang="en-US" altLang="en-US" sz="2100" dirty="0"/>
              <a:t>The function is indeed a store and reuse pattern.</a:t>
            </a:r>
          </a:p>
          <a:p>
            <a:pPr marL="620713" indent="-442913" algn="l" eaLnBrk="1">
              <a:spcBef>
                <a:spcPts val="1300"/>
              </a:spcBef>
              <a:buSzPct val="171000"/>
              <a:buFontTx/>
              <a:buChar char="•"/>
            </a:pPr>
            <a:r>
              <a:rPr lang="en-US" altLang="en-US" sz="2100" dirty="0">
                <a:solidFill>
                  <a:srgbClr val="FFFF00"/>
                </a:solidFill>
              </a:rPr>
              <a:t>The function keyword returns a value which is the function itself - it makes a function!</a:t>
            </a:r>
            <a:endParaRPr lang="en-US" altLang="en-US" dirty="0">
              <a:solidFill>
                <a:srgbClr val="FFFF00"/>
              </a:solid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78150C9B-B08F-4541-9DA1-0EA2033C190B}"/>
              </a:ext>
            </a:extLst>
          </p:cNvPr>
          <p:cNvSpPr>
            <a:spLocks noGrp="1"/>
          </p:cNvSpPr>
          <p:nvPr>
            <p:ph type="title"/>
          </p:nvPr>
        </p:nvSpPr>
        <p:spPr/>
        <p:txBody>
          <a:bodyPr/>
          <a:lstStyle/>
          <a:p>
            <a:r>
              <a:rPr lang="en-US" altLang="en-US">
                <a:solidFill>
                  <a:srgbClr val="FFCC66"/>
                </a:solidFill>
              </a:rPr>
              <a:t>First-Class Functions</a:t>
            </a:r>
          </a:p>
        </p:txBody>
      </p:sp>
      <p:sp>
        <p:nvSpPr>
          <p:cNvPr id="15362" name="Rectangle 3">
            <a:extLst>
              <a:ext uri="{FF2B5EF4-FFF2-40B4-BE49-F238E27FC236}">
                <a16:creationId xmlns:a16="http://schemas.microsoft.com/office/drawing/2014/main" id="{724B3C17-505B-D842-A669-70A761F59B9B}"/>
              </a:ext>
            </a:extLst>
          </p:cNvPr>
          <p:cNvSpPr>
            <a:spLocks noChangeArrowheads="1"/>
          </p:cNvSpPr>
          <p:nvPr/>
        </p:nvSpPr>
        <p:spPr bwMode="auto">
          <a:xfrm>
            <a:off x="304800" y="4400550"/>
            <a:ext cx="5126038" cy="403225"/>
          </a:xfrm>
          <a:prstGeom prst="rect">
            <a:avLst/>
          </a:prstGeom>
          <a:noFill/>
          <a:ln>
            <a:noFill/>
          </a:ln>
        </p:spPr>
        <p:txBody>
          <a:bodyPr wrap="none">
            <a:spAutoFit/>
          </a:bodyPr>
          <a:lstStyle>
            <a:lvl1pPr eaLnBrk="0">
              <a:defRPr sz="1200">
                <a:solidFill>
                  <a:srgbClr val="000000"/>
                </a:solidFill>
                <a:latin typeface="Helvetica" charset="0"/>
                <a:ea typeface="ＭＳ Ｐゴシック" charset="-128"/>
                <a:sym typeface="Helvetica" charset="0"/>
              </a:defRPr>
            </a:lvl1pPr>
            <a:lvl2pPr marL="742950" indent="-285750" eaLnBrk="0">
              <a:defRPr sz="1200">
                <a:solidFill>
                  <a:srgbClr val="000000"/>
                </a:solidFill>
                <a:latin typeface="Helvetica" charset="0"/>
                <a:ea typeface="ＭＳ Ｐゴシック" charset="-128"/>
                <a:sym typeface="Helvetica" charset="0"/>
              </a:defRPr>
            </a:lvl2pPr>
            <a:lvl3pPr marL="1143000" indent="-228600" eaLnBrk="0">
              <a:defRPr sz="1200">
                <a:solidFill>
                  <a:srgbClr val="000000"/>
                </a:solidFill>
                <a:latin typeface="Helvetica" charset="0"/>
                <a:ea typeface="ＭＳ Ｐゴシック" charset="-128"/>
                <a:sym typeface="Helvetica" charset="0"/>
              </a:defRPr>
            </a:lvl3pPr>
            <a:lvl4pPr marL="1600200" indent="-228600" eaLnBrk="0">
              <a:defRPr sz="1200">
                <a:solidFill>
                  <a:srgbClr val="000000"/>
                </a:solidFill>
                <a:latin typeface="Helvetica" charset="0"/>
                <a:ea typeface="ＭＳ Ｐゴシック" charset="-128"/>
                <a:sym typeface="Helvetica" charset="0"/>
              </a:defRPr>
            </a:lvl4pPr>
            <a:lvl5pPr marL="2057400" indent="-228600" eaLnBrk="0">
              <a:defRPr sz="1200">
                <a:solidFill>
                  <a:srgbClr val="000000"/>
                </a:solidFill>
                <a:latin typeface="Helvetica" charset="0"/>
                <a:ea typeface="ＭＳ Ｐゴシック" charset="-128"/>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ＭＳ Ｐゴシック" charset="-128"/>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ＭＳ Ｐゴシック" charset="-128"/>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ＭＳ Ｐゴシック" charset="-128"/>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ＭＳ Ｐゴシック" charset="-128"/>
                <a:sym typeface="Helvetica" charset="0"/>
              </a:defRPr>
            </a:lvl9pPr>
          </a:lstStyle>
          <a:p>
            <a:pPr eaLnBrk="1">
              <a:defRPr/>
            </a:pPr>
            <a:r>
              <a:rPr lang="en-US" altLang="en-US" sz="2000">
                <a:solidFill>
                  <a:srgbClr val="FFFF00"/>
                </a:solidFill>
                <a:latin typeface="+mn-lt"/>
              </a:rPr>
              <a:t>http://en.wikipedia.org/wiki/First-class_function</a:t>
            </a:r>
          </a:p>
        </p:txBody>
      </p:sp>
      <p:sp>
        <p:nvSpPr>
          <p:cNvPr id="26627" name="TextBox 4">
            <a:extLst>
              <a:ext uri="{FF2B5EF4-FFF2-40B4-BE49-F238E27FC236}">
                <a16:creationId xmlns:a16="http://schemas.microsoft.com/office/drawing/2014/main" id="{8AA0EFBD-4C25-D948-9986-B7976CFE5275}"/>
              </a:ext>
            </a:extLst>
          </p:cNvPr>
          <p:cNvSpPr txBox="1">
            <a:spLocks noChangeArrowheads="1"/>
          </p:cNvSpPr>
          <p:nvPr/>
        </p:nvSpPr>
        <p:spPr bwMode="auto">
          <a:xfrm>
            <a:off x="928688" y="1500188"/>
            <a:ext cx="711517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algn="ctr" eaLnBrk="1"/>
            <a:r>
              <a:rPr lang="en-US" alt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In computer science, a programming language is said to have </a:t>
            </a:r>
            <a:r>
              <a:rPr lang="en-US" altLang="en-US" sz="2000" dirty="0">
                <a:solidFill>
                  <a:srgbClr val="00FF00"/>
                </a:solidFill>
                <a:latin typeface="Verdana" panose="020B0604030504040204" pitchFamily="34" charset="0"/>
                <a:ea typeface="Verdana" panose="020B0604030504040204" pitchFamily="34" charset="0"/>
                <a:cs typeface="Verdana" panose="020B0604030504040204" pitchFamily="34" charset="0"/>
              </a:rPr>
              <a:t>first-class functions </a:t>
            </a:r>
            <a:r>
              <a:rPr lang="en-US" alt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if it treats functions as first-class citizens. Specifically, this means the language supports passing functions as arguments to other functions, returning them as the values from other functions, and assigning them to variables or storing them in data structures.</a:t>
            </a:r>
          </a:p>
        </p:txBody>
      </p:sp>
    </p:spTree>
  </p:cSld>
  <p:clrMapOvr>
    <a:masterClrMapping/>
  </p:clrMapOvr>
</p:sld>
</file>

<file path=ppt/theme/theme1.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TotalTime>
  <Words>1819</Words>
  <Application>Microsoft Macintosh PowerPoint</Application>
  <PresentationFormat>On-screen Show (16:9)</PresentationFormat>
  <Paragraphs>231</Paragraphs>
  <Slides>23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Courier</vt:lpstr>
      <vt:lpstr>Gill Sans</vt:lpstr>
      <vt:lpstr>Helvetica</vt:lpstr>
      <vt:lpstr>Lucida Grande</vt:lpstr>
      <vt:lpstr>Verdana</vt:lpstr>
      <vt:lpstr>3_Office Theme</vt:lpstr>
      <vt:lpstr>Table of Contents</vt:lpstr>
      <vt:lpstr>Object Oriented Programming in JavaScript</vt:lpstr>
      <vt:lpstr>Definitions</vt:lpstr>
      <vt:lpstr>Terminology: Class</vt:lpstr>
      <vt:lpstr>Terminology: Class</vt:lpstr>
      <vt:lpstr>Terminology: Instance</vt:lpstr>
      <vt:lpstr>Terminology: Method</vt:lpstr>
      <vt:lpstr>Objects in JavaScript</vt:lpstr>
      <vt:lpstr>First-Class Functions</vt:lpstr>
      <vt:lpstr>A Sample Class</vt:lpstr>
      <vt:lpstr>js01.htm</vt:lpstr>
      <vt:lpstr>js-01.htm</vt:lpstr>
      <vt:lpstr>Object Life Cycle</vt:lpstr>
      <vt:lpstr>Object Life Cycle</vt:lpstr>
      <vt:lpstr>js03.htm</vt:lpstr>
      <vt:lpstr>Many Instances</vt:lpstr>
      <vt:lpstr>js04.htm</vt:lpstr>
      <vt:lpstr>js04.htm</vt:lpstr>
      <vt:lpstr>js04.htm</vt:lpstr>
      <vt:lpstr>Definitions</vt:lpstr>
      <vt:lpstr>Summary</vt:lpstr>
      <vt:lpstr>Acknowledgements / Contributions</vt:lpstr>
      <vt:lpstr>Additional Source Information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JS-02-JavaScript-Objects</dc:title>
  <dc:subject>Django for Everybody</dc:subject>
  <dc:creator>Severance, Charles</dc:creator>
  <cp:keywords/>
  <dc:description/>
  <cp:lastModifiedBy>Tan, Yuanru</cp:lastModifiedBy>
  <cp:revision>50</cp:revision>
  <dcterms:modified xsi:type="dcterms:W3CDTF">2020-07-10T03:48:12Z</dcterms:modified>
  <cp:category/>
</cp:coreProperties>
</file>