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30" r:id="rId2"/>
    <p:sldId id="256" r:id="rId3"/>
    <p:sldId id="257" r:id="rId4"/>
    <p:sldId id="312" r:id="rId5"/>
    <p:sldId id="261" r:id="rId6"/>
    <p:sldId id="314" r:id="rId7"/>
    <p:sldId id="315" r:id="rId8"/>
    <p:sldId id="284" r:id="rId9"/>
    <p:sldId id="286" r:id="rId10"/>
    <p:sldId id="287" r:id="rId11"/>
    <p:sldId id="288" r:id="rId12"/>
    <p:sldId id="289" r:id="rId13"/>
    <p:sldId id="327" r:id="rId14"/>
    <p:sldId id="290" r:id="rId15"/>
    <p:sldId id="317" r:id="rId16"/>
    <p:sldId id="318" r:id="rId17"/>
    <p:sldId id="294" r:id="rId18"/>
    <p:sldId id="319" r:id="rId19"/>
    <p:sldId id="320" r:id="rId20"/>
    <p:sldId id="321" r:id="rId21"/>
    <p:sldId id="322" r:id="rId22"/>
    <p:sldId id="323" r:id="rId23"/>
    <p:sldId id="324" r:id="rId24"/>
    <p:sldId id="328" r:id="rId25"/>
    <p:sldId id="325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26" r:id="rId34"/>
    <p:sldId id="311" r:id="rId35"/>
    <p:sldId id="276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1pPr>
    <a:lvl2pPr marL="257175" indent="20002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2pPr>
    <a:lvl3pPr marL="514350" indent="40005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3pPr>
    <a:lvl4pPr marL="771525" indent="60007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4pPr>
    <a:lvl5pPr marL="1028700" indent="8001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54"/>
    <p:restoredTop sz="86384"/>
  </p:normalViewPr>
  <p:slideViewPr>
    <p:cSldViewPr>
      <p:cViewPr varScale="1">
        <p:scale>
          <a:sx n="90" d="100"/>
          <a:sy n="90" d="100"/>
        </p:scale>
        <p:origin x="-43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064" y="19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5FB2CB6-9793-6747-88EA-CD1B337513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85FF56-B4AE-634E-83AD-CE100DE01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  <a:ea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80D7B0D5-CB90-7148-9EE7-CEBC88CFE7CB}" type="datetimeFigureOut">
              <a:rPr lang="en-US" altLang="x-none"/>
              <a:pPr>
                <a:defRPr/>
              </a:pPr>
              <a:t>9/6/2020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2B2F4C-7FA0-CE47-82D5-72778D314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E2CB5B-FA2B-AD41-B0BC-55ADE3690A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2FEE1D-A48E-BE42-B37E-F834F92FC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xmlns="" id="{698A89A3-9126-9144-BCF6-AC4166BA2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973D1463-AF87-A442-8C54-689B5C308CD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25717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51435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77152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02870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651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31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43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44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40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788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105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027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5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xmlns="" id="{9EE1F552-9331-D147-9F83-1794E4BD2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6B94AE3-AB4B-3240-8528-FFF9EF06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 Please </a:t>
            </a:r>
            <a:r>
              <a:rPr lang="en-US" sz="675"/>
              <a:t>retain and maintain </a:t>
            </a:r>
            <a:r>
              <a:rPr lang="en-US" sz="675" dirty="0"/>
              <a:t>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xmlns="" id="{3F0A42EF-CF62-4B49-87F4-14DA5E9E7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9354364-57E1-F548-998C-A956D697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</a:t>
            </a:r>
            <a:r>
              <a:rPr lang="en-US" sz="675"/>
              <a:t>If you are using these materials, you can remove my name and URL from this replace it with your own, but please retain the CC-BY logo on the first page as well as retain the entire last page when you remix and republish these slides.</a:t>
            </a:r>
            <a:endParaRPr lang="en-US" sz="675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RRC request </a:t>
            </a:r>
            <a:r>
              <a:rPr lang="en-IN" smtClean="0"/>
              <a:t>response</a:t>
            </a:r>
            <a:r>
              <a:rPr lang="en-IN" baseline="0" smtClean="0"/>
              <a:t> cycle</a:t>
            </a:r>
            <a:r>
              <a:rPr lang="en-IN" smtClean="0"/>
              <a:t> </a:t>
            </a: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69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4079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9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393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1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xmlns="" id="{4C5CEAF8-A629-1449-AD46-608B3BA5F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xmlns="" id="{177FBAD8-BD2C-FD4C-9634-7AB56FD6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4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5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73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48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86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518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8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8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3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3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2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0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52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52" r:id="rId13"/>
    <p:sldLayoutId id="214748365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98195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4: WA4E/CSS - Cascading Style Sheets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13)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4: WA4E/CSS - Cascading Style Sheets (Part 2)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24)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Week 4: WA4E/CSS - Cascading Style Sheets (Part 3)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215">
            <a:extLst>
              <a:ext uri="{FF2B5EF4-FFF2-40B4-BE49-F238E27FC236}">
                <a16:creationId xmlns:a16="http://schemas.microsoft.com/office/drawing/2014/main" xmlns="" id="{785907C2-E542-0243-BDC2-E7E7E777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Anatomy of a CSS Rule</a:t>
            </a:r>
          </a:p>
        </p:txBody>
      </p:sp>
      <p:sp>
        <p:nvSpPr>
          <p:cNvPr id="15362" name="Shape 216">
            <a:extLst>
              <a:ext uri="{FF2B5EF4-FFF2-40B4-BE49-F238E27FC236}">
                <a16:creationId xmlns:a16="http://schemas.microsoft.com/office/drawing/2014/main" xmlns="" id="{5F285851-9EF9-AA42-A833-AC5273E2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70113"/>
            <a:ext cx="5943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 b="1" dirty="0">
                <a:latin typeface="Courier" pitchFamily="2" charset="0"/>
              </a:rPr>
              <a:t>      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{</a:t>
            </a:r>
          </a:p>
          <a:p>
            <a:r>
              <a:rPr lang="en-US" altLang="en-US" sz="1800" dirty="0"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 err="1">
                <a:solidFill>
                  <a:srgbClr val="FF9300"/>
                </a:solidFill>
                <a:latin typeface="Courier" pitchFamily="2" charset="0"/>
              </a:rPr>
              <a:t>arial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, sans-serif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font-size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100%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b="1" dirty="0">
                <a:latin typeface="Courier" pitchFamily="2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217" name="Shape 217">
            <a:extLst>
              <a:ext uri="{FF2B5EF4-FFF2-40B4-BE49-F238E27FC236}">
                <a16:creationId xmlns:a16="http://schemas.microsoft.com/office/drawing/2014/main" xmlns="" id="{B392DBDF-F3DA-9840-BA6E-EF9D69B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67150"/>
            <a:ext cx="2819400" cy="68103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property - which aspect of CSS we </a:t>
            </a:r>
            <a:r>
              <a:rPr lang="en-US" sz="2025"/>
              <a:t>are </a:t>
            </a:r>
            <a:r>
              <a:rPr sz="2025"/>
              <a:t>changing</a:t>
            </a:r>
          </a:p>
        </p:txBody>
      </p:sp>
      <p:sp>
        <p:nvSpPr>
          <p:cNvPr id="218" name="Shape 218">
            <a:extLst>
              <a:ext uri="{FF2B5EF4-FFF2-40B4-BE49-F238E27FC236}">
                <a16:creationId xmlns:a16="http://schemas.microsoft.com/office/drawing/2014/main" xmlns="" id="{4EED6000-0B79-D547-8222-D3C94C90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335088"/>
            <a:ext cx="3640137" cy="6810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selector - which part of the document this rule appl</a:t>
            </a:r>
            <a:r>
              <a:rPr lang="en-US" sz="2025" dirty="0"/>
              <a:t>ies</a:t>
            </a:r>
            <a:r>
              <a:rPr sz="2025" dirty="0"/>
              <a:t> to</a:t>
            </a:r>
          </a:p>
        </p:txBody>
      </p:sp>
      <p:sp>
        <p:nvSpPr>
          <p:cNvPr id="15365" name="Shape 219">
            <a:extLst>
              <a:ext uri="{FF2B5EF4-FFF2-40B4-BE49-F238E27FC236}">
                <a16:creationId xmlns:a16="http://schemas.microsoft.com/office/drawing/2014/main" xmlns="" id="{759A3A6A-2173-0C47-BB03-D2039E8D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92550"/>
            <a:ext cx="26431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>
                <a:solidFill>
                  <a:srgbClr val="FF9300"/>
                </a:solidFill>
              </a:rPr>
              <a:t>value – what we are setting the property to</a:t>
            </a:r>
          </a:p>
        </p:txBody>
      </p:sp>
      <p:sp>
        <p:nvSpPr>
          <p:cNvPr id="220" name="Shape 220">
            <a:extLst>
              <a:ext uri="{FF2B5EF4-FFF2-40B4-BE49-F238E27FC236}">
                <a16:creationId xmlns:a16="http://schemas.microsoft.com/office/drawing/2014/main" xmlns="" id="{E08E52D9-E57E-2343-9E96-6EFE2FAACA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 flipV="1">
            <a:off x="2286000" y="2114550"/>
            <a:ext cx="990600" cy="228600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1" name="Shape 221">
            <a:extLst>
              <a:ext uri="{FF2B5EF4-FFF2-40B4-BE49-F238E27FC236}">
                <a16:creationId xmlns:a16="http://schemas.microsoft.com/office/drawing/2014/main" xmlns="" id="{CA2CE0B9-E02B-B646-9861-143160FFD0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3394075" y="3181350"/>
            <a:ext cx="768350" cy="736600"/>
          </a:xfrm>
          <a:prstGeom prst="line">
            <a:avLst/>
          </a:prstGeom>
          <a:ln w="63500">
            <a:solidFill>
              <a:srgbClr val="FF40FF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2" name="Shape 222">
            <a:extLst>
              <a:ext uri="{FF2B5EF4-FFF2-40B4-BE49-F238E27FC236}">
                <a16:creationId xmlns:a16="http://schemas.microsoft.com/office/drawing/2014/main" xmlns="" id="{687A56E3-ED31-384C-8E77-532837ACF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76925" y="3181350"/>
            <a:ext cx="777875" cy="704850"/>
          </a:xfrm>
          <a:prstGeom prst="line">
            <a:avLst/>
          </a:prstGeom>
          <a:ln w="63500">
            <a:solidFill>
              <a:srgbClr val="FF93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09D8BD60-EB69-E64C-B2DC-FDA6120B0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cheat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endParaRPr lang="en-US" dirty="0"/>
          </a:p>
        </p:txBody>
      </p:sp>
      <p:sp>
        <p:nvSpPr>
          <p:cNvPr id="16385" name="Shape 224">
            <a:extLst>
              <a:ext uri="{FF2B5EF4-FFF2-40B4-BE49-F238E27FC236}">
                <a16:creationId xmlns:a16="http://schemas.microsoft.com/office/drawing/2014/main" xmlns="" id="{CB5F77B9-22C9-EE4C-AF36-B806F8F4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dirty="0">
                <a:solidFill>
                  <a:srgbClr val="FFFB00"/>
                </a:solidFill>
              </a:rPr>
              <a:t>http://</a:t>
            </a:r>
            <a:r>
              <a:rPr lang="en-US" altLang="en-US" dirty="0" err="1">
                <a:solidFill>
                  <a:srgbClr val="FFFB00"/>
                </a:solidFill>
              </a:rPr>
              <a:t>www.lesliefranke.com</a:t>
            </a:r>
            <a:r>
              <a:rPr lang="en-US" altLang="en-US" dirty="0">
                <a:solidFill>
                  <a:srgbClr val="FFFB00"/>
                </a:solidFill>
              </a:rPr>
              <a:t>/files/reference/</a:t>
            </a:r>
            <a:r>
              <a:rPr lang="en-US" altLang="en-US" dirty="0" err="1">
                <a:solidFill>
                  <a:srgbClr val="FFFB00"/>
                </a:solidFill>
              </a:rPr>
              <a:t>csscheatsheet.html</a:t>
            </a:r>
            <a:endParaRPr lang="en-US" altLang="en-US" dirty="0">
              <a:solidFill>
                <a:srgbClr val="FFFB00"/>
              </a:solidFill>
            </a:endParaRPr>
          </a:p>
        </p:txBody>
      </p:sp>
      <p:pic>
        <p:nvPicPr>
          <p:cNvPr id="16386" name="Snapshot 2008-10-15 15-26-53.png" descr="Screenshot of a CSS Cheat Sheet. The sheet itself can be found at http://www.lesliefranke.com/files/reference/csscheatsheet.html&#10;">
            <a:extLst>
              <a:ext uri="{FF2B5EF4-FFF2-40B4-BE49-F238E27FC236}">
                <a16:creationId xmlns:a16="http://schemas.microsoft.com/office/drawing/2014/main" xmlns="" id="{6B4396EA-7867-1143-BC64-C858DE7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4350"/>
            <a:ext cx="53133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227">
            <a:extLst>
              <a:ext uri="{FF2B5EF4-FFF2-40B4-BE49-F238E27FC236}">
                <a16:creationId xmlns:a16="http://schemas.microsoft.com/office/drawing/2014/main" xmlns="" id="{95433683-4331-1F45-A229-3CD12A167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Partial List of CSS Properties</a:t>
            </a:r>
          </a:p>
        </p:txBody>
      </p:sp>
      <p:sp>
        <p:nvSpPr>
          <p:cNvPr id="17410" name="Shape 229">
            <a:extLst>
              <a:ext uri="{FF2B5EF4-FFF2-40B4-BE49-F238E27FC236}">
                <a16:creationId xmlns:a16="http://schemas.microsoft.com/office/drawing/2014/main" xmlns="" id="{304A1F66-5553-1147-923D-03B45B9C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87488"/>
            <a:ext cx="40290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background-color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visibility (visible/hidden)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font-family (arial, sans-serif)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font-size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font-style (italic, 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font-weight (bold,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vertical-align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text-transform (lowercase, etc)</a:t>
            </a:r>
          </a:p>
        </p:txBody>
      </p:sp>
      <p:sp>
        <p:nvSpPr>
          <p:cNvPr id="17411" name="Shape 230">
            <a:extLst>
              <a:ext uri="{FF2B5EF4-FFF2-40B4-BE49-F238E27FC236}">
                <a16:creationId xmlns:a16="http://schemas.microsoft.com/office/drawing/2014/main" xmlns="" id="{9AC72688-10DE-ED40-B007-C843035A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492250"/>
            <a:ext cx="403066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text-decoration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border-width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border-style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margin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padding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float (left, right, none)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left / top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position (static, relative, absolute)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z-index</a:t>
            </a:r>
          </a:p>
        </p:txBody>
      </p:sp>
      <p:sp>
        <p:nvSpPr>
          <p:cNvPr id="17412" name="Shape 224">
            <a:extLst>
              <a:ext uri="{FF2B5EF4-FFF2-40B4-BE49-F238E27FC236}">
                <a16:creationId xmlns:a16="http://schemas.microsoft.com/office/drawing/2014/main" xmlns="" id="{3AD69D89-78C0-9F43-9656-AE8E77D7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http://www.lesliefranke.com/files/reference/csscheatsheet.html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>
            <a:extLst>
              <a:ext uri="{FF2B5EF4-FFF2-40B4-BE49-F238E27FC236}">
                <a16:creationId xmlns:a16="http://schemas.microsoft.com/office/drawing/2014/main" xmlns="" id="{9DF97C66-8A66-1745-8D39-CE23A08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Using CSS in 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232">
            <a:extLst>
              <a:ext uri="{FF2B5EF4-FFF2-40B4-BE49-F238E27FC236}">
                <a16:creationId xmlns:a16="http://schemas.microsoft.com/office/drawing/2014/main" xmlns="" id="{24297F03-89AF-ED4A-8541-A4F02162E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Applying CSS to our HTML</a:t>
            </a:r>
          </a:p>
        </p:txBody>
      </p:sp>
      <p:sp>
        <p:nvSpPr>
          <p:cNvPr id="20482" name="Shape 233">
            <a:extLst>
              <a:ext uri="{FF2B5EF4-FFF2-40B4-BE49-F238E27FC236}">
                <a16:creationId xmlns:a16="http://schemas.microsoft.com/office/drawing/2014/main" xmlns="" id="{86BACDE5-E2C1-B74D-83EA-401351BB9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313" y="1733550"/>
            <a:ext cx="7445375" cy="1981200"/>
          </a:xfrm>
        </p:spPr>
        <p:txBody>
          <a:bodyPr/>
          <a:lstStyle/>
          <a:p>
            <a:pPr marL="585788"/>
            <a:r>
              <a:rPr lang="en-US" altLang="en-US">
                <a:solidFill>
                  <a:srgbClr val="FFFB00"/>
                </a:solidFill>
              </a:rPr>
              <a:t>Inline</a:t>
            </a:r>
            <a:r>
              <a:rPr lang="en-US" altLang="en-US"/>
              <a:t> - right on an HTML tag, using the style= attribute</a:t>
            </a:r>
          </a:p>
          <a:p>
            <a:pPr marL="585788"/>
            <a:r>
              <a:rPr lang="en-US" altLang="en-US"/>
              <a:t>An </a:t>
            </a:r>
            <a:r>
              <a:rPr lang="en-US" altLang="en-US">
                <a:solidFill>
                  <a:srgbClr val="FFFB00"/>
                </a:solidFill>
              </a:rPr>
              <a:t>embedded style sheet</a:t>
            </a:r>
            <a:r>
              <a:rPr lang="en-US" altLang="en-US"/>
              <a:t> in the &lt;head&gt; of the document</a:t>
            </a:r>
          </a:p>
          <a:p>
            <a:pPr marL="585788"/>
            <a:r>
              <a:rPr lang="en-US" altLang="en-US"/>
              <a:t>As an </a:t>
            </a:r>
            <a:r>
              <a:rPr lang="en-US" altLang="en-US">
                <a:solidFill>
                  <a:srgbClr val="FFFB00"/>
                </a:solidFill>
              </a:rPr>
              <a:t>external style sheet</a:t>
            </a:r>
            <a:r>
              <a:rPr lang="en-US" altLang="en-US"/>
              <a:t> in a separate file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B5783F49-9ED5-D846-89F1-9543F817A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CSS</a:t>
            </a:r>
            <a:endParaRPr lang="en-US" dirty="0"/>
          </a:p>
        </p:txBody>
      </p:sp>
      <p:pic>
        <p:nvPicPr>
          <p:cNvPr id="21505" name="Picture 3" descr="Screenshot of www.wa4e.com/code/css/. Highlighted text read as &quot;We can put a border around a block of text. You probably want a CSS cheat sheet handy or use Google to search to find CSS values.&quot; ">
            <a:extLst>
              <a:ext uri="{FF2B5EF4-FFF2-40B4-BE49-F238E27FC236}">
                <a16:creationId xmlns:a16="http://schemas.microsoft.com/office/drawing/2014/main" xmlns="" id="{72B43CBD-D17C-204F-B487-269743279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7945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0047378B-296E-E44D-9EAC-11E0DB0483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2529" name="Picture 3" descr="Screenshot of www.wa4e.com/code/css/rules.htm. Highlighted text read as &quot;You put a set of rules in a &lt;style&gt; tag, and they are applied to parts of the documents that match the selectors. After a while we end up with far too many CSS rules to put in the &lt;head&gt; area of each document. A simpler way to include a large number of CSS rules is to put them in a separate file and -&gt; include that file in each of the pages&quot;.">
            <a:extLst>
              <a:ext uri="{FF2B5EF4-FFF2-40B4-BE49-F238E27FC236}">
                <a16:creationId xmlns:a16="http://schemas.microsoft.com/office/drawing/2014/main" xmlns="" id="{AF827FD4-61C8-8D40-A9FA-44C8BC553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3577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249B3E7C-7B3F-7146-BFAF-EC198525AE0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48" name="Shape 248">
            <a:extLst>
              <a:ext uri="{FF2B5EF4-FFF2-40B4-BE49-F238E27FC236}">
                <a16:creationId xmlns:a16="http://schemas.microsoft.com/office/drawing/2014/main" xmlns="" id="{132F05FD-4F08-9240-A5FD-02AFEC1A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95550"/>
            <a:ext cx="4724400" cy="178117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 ls -l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total 32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 44 Dec 19 06:06 </a:t>
            </a:r>
            <a:r>
              <a:rPr lang="en-US"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rules</a:t>
            </a:r>
            <a:r>
              <a:rPr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.css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06:07 index.htm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883 Dec 19 05:59 </a:t>
            </a:r>
            <a:r>
              <a:rPr lang="en-US"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include</a:t>
            </a:r>
            <a:r>
              <a:rPr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05:59 </a:t>
            </a:r>
            <a:r>
              <a:rPr lang="en-US"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colors</a:t>
            </a: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</a:t>
            </a:r>
          </a:p>
        </p:txBody>
      </p:sp>
      <p:sp>
        <p:nvSpPr>
          <p:cNvPr id="23554" name="Shape 249">
            <a:extLst>
              <a:ext uri="{FF2B5EF4-FFF2-40B4-BE49-F238E27FC236}">
                <a16:creationId xmlns:a16="http://schemas.microsoft.com/office/drawing/2014/main" xmlns="" id="{27B853F1-7F73-1342-B86B-99103A0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0550"/>
            <a:ext cx="7543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html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Including CSS From a File&lt;/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link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type="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text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/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rel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="stylesheet"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href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rules</a:t>
            </a:r>
            <a:r>
              <a:rPr lang="en-US" altLang="en-US" sz="1600" dirty="0" err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body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A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Header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BD9B5E78-017F-C443-8835-4A6FCF01C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4577" name="Picture 4" descr="A screenshot of www.wa4e.com/code/css/include.htm. HIghlighted text read as &quot;By putting the CSS rules into a separate file, it can be included many different web pages with a single &quot;link&quot; tag, usually in the &quot;head&quot; of the document. Now that we have seen the three ways to indicate CSS styles in your HTML, we we will look some HTML tags whose sole purpose is to -&gt; mark text so we can apply styling to the text or block.&quot;">
            <a:extLst>
              <a:ext uri="{FF2B5EF4-FFF2-40B4-BE49-F238E27FC236}">
                <a16:creationId xmlns:a16="http://schemas.microsoft.com/office/drawing/2014/main" xmlns="" id="{6719FDDB-9263-5141-9684-87ADC774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278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8C4F7AAA-6E20-2845-AF89-DB31616815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</a:t>
            </a:r>
            <a:endParaRPr lang="en-US" dirty="0"/>
          </a:p>
        </p:txBody>
      </p:sp>
      <p:pic>
        <p:nvPicPr>
          <p:cNvPr id="25601" name="Picture 4" descr="Screenshot of www.wa4e.com/code/css/rules.css. ">
            <a:extLst>
              <a:ext uri="{FF2B5EF4-FFF2-40B4-BE49-F238E27FC236}">
                <a16:creationId xmlns:a16="http://schemas.microsoft.com/office/drawing/2014/main" xmlns="" id="{DD6D627E-9E0C-AF48-9812-2E6D108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37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xmlns="" id="{258238C8-3D23-DF42-85C5-51C7C6CD8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865188"/>
            <a:ext cx="7837487" cy="1554162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D966"/>
                </a:solidFill>
              </a:rPr>
              <a:t>Cascading Style Sheets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EE216670-B966-D640-8674-45F1CC94B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2649538"/>
            <a:ext cx="7837487" cy="1446212"/>
          </a:xfrm>
        </p:spPr>
        <p:txBody>
          <a:bodyPr/>
          <a:lstStyle/>
          <a:p>
            <a:pPr marL="0" indent="0" eaLnBrk="1" hangingPunct="1"/>
            <a:r>
              <a:rPr lang="en-US" altLang="en-US" sz="2700"/>
              <a:t>Charles Severance</a:t>
            </a:r>
          </a:p>
          <a:p>
            <a:pPr marL="0" indent="0" eaLnBrk="1" hangingPunct="1"/>
            <a:r>
              <a:rPr lang="en-US" altLang="en-US" sz="2700"/>
              <a:t>www.dj4e.com</a:t>
            </a:r>
          </a:p>
          <a:p>
            <a:pPr marL="0" indent="0" eaLnBrk="1" hangingPunct="1"/>
            <a:endParaRPr lang="en-US" altLang="en-US" sz="2700"/>
          </a:p>
        </p:txBody>
      </p:sp>
      <p:pic>
        <p:nvPicPr>
          <p:cNvPr id="5123" name="Picture 6" descr="CCBY license">
            <a:extLst>
              <a:ext uri="{FF2B5EF4-FFF2-40B4-BE49-F238E27FC236}">
                <a16:creationId xmlns:a16="http://schemas.microsoft.com/office/drawing/2014/main" xmlns="" id="{44BF539B-DCFF-BF40-B33F-15A09B3D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719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>
            <a:extLst>
              <a:ext uri="{FF2B5EF4-FFF2-40B4-BE49-F238E27FC236}">
                <a16:creationId xmlns:a16="http://schemas.microsoft.com/office/drawing/2014/main" xmlns="" id="{4A6D0F3A-828F-FB47-84F6-161C909D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767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/>
              <a:t>https://www.dj4e.com/code/css.zip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>
            <a:extLst>
              <a:ext uri="{FF2B5EF4-FFF2-40B4-BE49-F238E27FC236}">
                <a16:creationId xmlns:a16="http://schemas.microsoft.com/office/drawing/2014/main" xmlns="" id="{04A49D88-FC05-C24A-990A-A8AC01CC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00150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With CSS we wanted some tags that had no pre-existing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was invented as the new "inline" tag with no styling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is a new unstyled block tag with no padding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or anything else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blocks with the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Adding the 1-pixel borders does take up a pixel of space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8F700C5A-5C74-4C4B-8566-C8B6D40C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span and div Tags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C4CC9849-7250-5E44-801F-63442D94D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7649" name="TextBox 2">
            <a:extLst>
              <a:ext uri="{FF2B5EF4-FFF2-40B4-BE49-F238E27FC236}">
                <a16:creationId xmlns:a16="http://schemas.microsoft.com/office/drawing/2014/main" xmlns="" id="{795B39B7-3A9F-1E45-8A15-DC281917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47750"/>
            <a:ext cx="5010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With CSS we wanted some tags that had no pre-existing</a:t>
            </a:r>
          </a:p>
          <a:p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tag was invented as the new "inline" tag with no styling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is a new </a:t>
            </a:r>
            <a:r>
              <a:rPr lang="en-US" altLang="en-US" sz="1100" b="1" dirty="0" err="1">
                <a:solidFill>
                  <a:srgbClr val="C7C7C7"/>
                </a:solidFill>
                <a:latin typeface="Courier" pitchFamily="2" charset="0"/>
              </a:rPr>
              <a:t>unstyled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block tag with no padding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or anything else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blocks with</a:t>
            </a: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the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Adding the 1-pixel borders does take up a pixel of space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</p:txBody>
      </p:sp>
      <p:pic>
        <p:nvPicPr>
          <p:cNvPr id="27650" name="Picture 1">
            <a:extLst>
              <a:ext uri="{FF2B5EF4-FFF2-40B4-BE49-F238E27FC236}">
                <a16:creationId xmlns:a16="http://schemas.microsoft.com/office/drawing/2014/main" xmlns="" id="{AEDE7506-2FFF-634A-A3A9-15BDEB3AE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14425"/>
            <a:ext cx="4327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91C489D4-0387-734F-B580-FFCD24A7E4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8673" name="Picture 1" descr="screenshot of code">
            <a:extLst>
              <a:ext uri="{FF2B5EF4-FFF2-40B4-BE49-F238E27FC236}">
                <a16:creationId xmlns:a16="http://schemas.microsoft.com/office/drawing/2014/main" xmlns="" id="{6E3F0DC7-E1D0-AF4B-BDBF-4FF19EC0B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screenshot of code">
            <a:extLst>
              <a:ext uri="{FF2B5EF4-FFF2-40B4-BE49-F238E27FC236}">
                <a16:creationId xmlns:a16="http://schemas.microsoft.com/office/drawing/2014/main" xmlns="" id="{5A8C5373-BA40-DB47-92A8-1AD965603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8D5CD61E-7FC7-9145-8D7E-553F1140D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9697" name="Picture 1" descr="screenshot of code">
            <a:extLst>
              <a:ext uri="{FF2B5EF4-FFF2-40B4-BE49-F238E27FC236}">
                <a16:creationId xmlns:a16="http://schemas.microsoft.com/office/drawing/2014/main" xmlns="" id="{34A70C93-D70C-D54C-A423-0016BC34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14350"/>
            <a:ext cx="33702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screenshot of code">
            <a:extLst>
              <a:ext uri="{FF2B5EF4-FFF2-40B4-BE49-F238E27FC236}">
                <a16:creationId xmlns:a16="http://schemas.microsoft.com/office/drawing/2014/main" xmlns="" id="{0A8C8F66-CFA2-FF4E-93A4-022BD0BA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663" y="514350"/>
            <a:ext cx="33702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screenshot of code">
            <a:extLst>
              <a:ext uri="{FF2B5EF4-FFF2-40B4-BE49-F238E27FC236}">
                <a16:creationId xmlns:a16="http://schemas.microsoft.com/office/drawing/2014/main" xmlns="" id="{5C80DAA9-721B-EB41-9DAC-12187834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9613" y="514350"/>
            <a:ext cx="33543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AE1E36D4-2E82-D74E-8C55-BA09C45C9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Images, Colors, and Fonts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350F2FCB-8896-604C-8A23-5FDA1F154D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31745" name="Picture 1" descr="Screenshot of www.wa4e.com/code/css/images.htm. ">
            <a:extLst>
              <a:ext uri="{FF2B5EF4-FFF2-40B4-BE49-F238E27FC236}">
                <a16:creationId xmlns:a16="http://schemas.microsoft.com/office/drawing/2014/main" xmlns="" id="{5474EF59-55D4-4947-9FB6-C2697350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4681538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 descr="Screenshot of code">
            <a:extLst>
              <a:ext uri="{FF2B5EF4-FFF2-40B4-BE49-F238E27FC236}">
                <a16:creationId xmlns:a16="http://schemas.microsoft.com/office/drawing/2014/main" xmlns="" id="{8AF859F4-9EAD-374A-B44B-60BC9A54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66750"/>
            <a:ext cx="472598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285">
            <a:extLst>
              <a:ext uri="{FF2B5EF4-FFF2-40B4-BE49-F238E27FC236}">
                <a16:creationId xmlns:a16="http://schemas.microsoft.com/office/drawing/2014/main" xmlns="" id="{CF3AB8B9-4911-B24E-AF3A-69F62FE6D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Color Names</a:t>
            </a:r>
          </a:p>
        </p:txBody>
      </p:sp>
      <p:sp>
        <p:nvSpPr>
          <p:cNvPr id="32770" name="Shape 286">
            <a:extLst>
              <a:ext uri="{FF2B5EF4-FFF2-40B4-BE49-F238E27FC236}">
                <a16:creationId xmlns:a16="http://schemas.microsoft.com/office/drawing/2014/main" xmlns="" id="{F5E49F26-3582-8D4D-9FCE-D7668DAC9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4343400" cy="3014663"/>
          </a:xfrm>
        </p:spPr>
        <p:txBody>
          <a:bodyPr/>
          <a:lstStyle/>
          <a:p>
            <a:pPr marL="585788"/>
            <a:r>
              <a:rPr lang="en-US" altLang="en-US" sz="2000" dirty="0"/>
              <a:t>W3C has listed 16 official color names that will validate with an HTML validator.</a:t>
            </a:r>
          </a:p>
          <a:p>
            <a:pPr marL="585788"/>
            <a:r>
              <a:rPr lang="en-US" altLang="en-US" sz="2000" dirty="0"/>
              <a:t>The color names are: aqua, black, blue, fuchsia, gray, green, lime, maroon, navy, olive, purple, red, silver, teal, white, and yellow.</a:t>
            </a:r>
          </a:p>
        </p:txBody>
      </p:sp>
      <p:sp>
        <p:nvSpPr>
          <p:cNvPr id="32771" name="Shape 287">
            <a:extLst>
              <a:ext uri="{FF2B5EF4-FFF2-40B4-BE49-F238E27FC236}">
                <a16:creationId xmlns:a16="http://schemas.microsoft.com/office/drawing/2014/main" xmlns="" id="{210527AB-7EC8-724C-97EE-F9EBAF69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76750"/>
            <a:ext cx="520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http://www.w3schools.com/html/html_colors.asp</a:t>
            </a:r>
          </a:p>
        </p:txBody>
      </p:sp>
      <p:pic>
        <p:nvPicPr>
          <p:cNvPr id="32772" name="Snapshot 2008-10-15 14-56-42.jpg" descr="Screenshot of color values">
            <a:extLst>
              <a:ext uri="{FF2B5EF4-FFF2-40B4-BE49-F238E27FC236}">
                <a16:creationId xmlns:a16="http://schemas.microsoft.com/office/drawing/2014/main" xmlns="" id="{9F06BA2E-03DD-6047-AB11-8A03DFBA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76350"/>
            <a:ext cx="362267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290">
            <a:extLst>
              <a:ext uri="{FF2B5EF4-FFF2-40B4-BE49-F238E27FC236}">
                <a16:creationId xmlns:a16="http://schemas.microsoft.com/office/drawing/2014/main" xmlns="" id="{0243F39A-2979-4A46-81EB-663DCBB40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Advanced Colors...</a:t>
            </a:r>
          </a:p>
        </p:txBody>
      </p:sp>
      <p:sp>
        <p:nvSpPr>
          <p:cNvPr id="291" name="Shape 291">
            <a:extLst>
              <a:ext uri="{FF2B5EF4-FFF2-40B4-BE49-F238E27FC236}">
                <a16:creationId xmlns:a16="http://schemas.microsoft.com/office/drawing/2014/main" xmlns="" id="{5801477D-D01D-DE42-9A2B-EDF48EF5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497013"/>
            <a:ext cx="1417637" cy="585787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61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431">
                <a:latin typeface="+mn-lt"/>
                <a:ea typeface="+mn-ea"/>
                <a:sym typeface="Gill Sans"/>
              </a:rPr>
              <a:t>#</a:t>
            </a:r>
            <a:r>
              <a:rPr sz="3431">
                <a:solidFill>
                  <a:srgbClr val="FF2600"/>
                </a:solidFill>
                <a:latin typeface="+mn-lt"/>
                <a:ea typeface="+mn-ea"/>
                <a:sym typeface="Gill Sans"/>
              </a:rPr>
              <a:t>e2</a:t>
            </a:r>
            <a:r>
              <a:rPr sz="3431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ed</a:t>
            </a:r>
            <a:r>
              <a:rPr sz="3431">
                <a:solidFill>
                  <a:srgbClr val="3366FF"/>
                </a:solidFill>
                <a:latin typeface="+mn-lt"/>
                <a:ea typeface="+mn-ea"/>
                <a:sym typeface="Gill Sans"/>
              </a:rPr>
              <a:t>ff</a:t>
            </a:r>
          </a:p>
        </p:txBody>
      </p:sp>
      <p:pic>
        <p:nvPicPr>
          <p:cNvPr id="33795" name="Snapshot 2007-09-26 06-29-00.jpg" descr="Screenshot of color panel and RGB sliders">
            <a:extLst>
              <a:ext uri="{FF2B5EF4-FFF2-40B4-BE49-F238E27FC236}">
                <a16:creationId xmlns:a16="http://schemas.microsoft.com/office/drawing/2014/main" xmlns="" id="{87808D99-B496-8547-8EC0-D738931F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7850" y="1085850"/>
            <a:ext cx="18827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3796" name="Shape 293">
            <a:extLst>
              <a:ext uri="{FF2B5EF4-FFF2-40B4-BE49-F238E27FC236}">
                <a16:creationId xmlns:a16="http://schemas.microsoft.com/office/drawing/2014/main" xmlns="" id="{01E0EBF6-C6F1-7F43-902A-6E8F27CD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23963"/>
            <a:ext cx="203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Three numbers, Red, Green, and Blue - each from 00 - FF (Hexidecimal)</a:t>
            </a:r>
          </a:p>
        </p:txBody>
      </p:sp>
      <p:sp>
        <p:nvSpPr>
          <p:cNvPr id="294" name="Shape 294">
            <a:extLst>
              <a:ext uri="{FF2B5EF4-FFF2-40B4-BE49-F238E27FC236}">
                <a16:creationId xmlns:a16="http://schemas.microsoft.com/office/drawing/2014/main" xmlns="" id="{AFC1C1B7-9D12-FA43-BF13-39025EF4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3019425"/>
            <a:ext cx="2265362" cy="12700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#ffffff  = white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#000000 = black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#ff0000 = red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#00ff00 = green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#0000ff = blue</a:t>
            </a:r>
          </a:p>
        </p:txBody>
      </p:sp>
      <p:pic>
        <p:nvPicPr>
          <p:cNvPr id="33798" name="Snapshot 2007-09-26 06-33-23.png" descr="Screenshot of color name and color HEX. ">
            <a:extLst>
              <a:ext uri="{FF2B5EF4-FFF2-40B4-BE49-F238E27FC236}">
                <a16:creationId xmlns:a16="http://schemas.microsoft.com/office/drawing/2014/main" xmlns="" id="{876A946A-6AB0-3A45-8082-85785BB7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57463"/>
            <a:ext cx="37338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97" name="Shape 297">
            <a:extLst>
              <a:ext uri="{FF2B5EF4-FFF2-40B4-BE49-F238E27FC236}">
                <a16:creationId xmlns:a16="http://schemas.microsoft.com/office/drawing/2014/main" xmlns="" id="{A8D4BE6C-ECBB-ED4B-AD89-ED13BFA4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48150"/>
            <a:ext cx="687388" cy="455613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Web-safe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colors</a:t>
            </a:r>
          </a:p>
        </p:txBody>
      </p:sp>
      <p:sp>
        <p:nvSpPr>
          <p:cNvPr id="33800" name="Shape 287">
            <a:extLst>
              <a:ext uri="{FF2B5EF4-FFF2-40B4-BE49-F238E27FC236}">
                <a16:creationId xmlns:a16="http://schemas.microsoft.com/office/drawing/2014/main" xmlns="" id="{F202BAFF-5B2B-CB4A-A828-7EFDDD20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2950"/>
            <a:ext cx="545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http://www.w3schools.com/css/css_colornames.asp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hape 301">
            <a:extLst>
              <a:ext uri="{FF2B5EF4-FFF2-40B4-BE49-F238E27FC236}">
                <a16:creationId xmlns:a16="http://schemas.microsoft.com/office/drawing/2014/main" xmlns="" id="{DE7E78D1-5139-854C-8E25-AEAF89689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  <p:sp>
        <p:nvSpPr>
          <p:cNvPr id="34817" name="Shape 302">
            <a:extLst>
              <a:ext uri="{FF2B5EF4-FFF2-40B4-BE49-F238E27FC236}">
                <a16:creationId xmlns:a16="http://schemas.microsoft.com/office/drawing/2014/main" xmlns="" id="{F28C5580-3E45-9D4E-AC38-87944B02B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57325"/>
            <a:ext cx="4876800" cy="3014663"/>
          </a:xfrm>
        </p:spPr>
        <p:txBody>
          <a:bodyPr/>
          <a:lstStyle/>
          <a:p>
            <a:pPr marL="585788"/>
            <a:r>
              <a:rPr lang="en-US" altLang="en-US"/>
              <a:t>Default fonts are ugly and they have serifs - which make them harder to read on a screen</a:t>
            </a:r>
          </a:p>
          <a:p>
            <a:pPr marL="585788"/>
            <a:r>
              <a:rPr lang="en-US" altLang="en-US"/>
              <a:t>So the first thing I usually want to do is override the fonts in my document</a:t>
            </a:r>
          </a:p>
          <a:p>
            <a:pPr marL="585788"/>
            <a:r>
              <a:rPr lang="en-US" altLang="en-US"/>
              <a:t>And I want to do this everywhere</a:t>
            </a:r>
          </a:p>
        </p:txBody>
      </p:sp>
      <p:pic>
        <p:nvPicPr>
          <p:cNvPr id="34818" name="Snapshot 2008-01-15 11-13-37.jpg">
            <a:extLst>
              <a:ext uri="{FF2B5EF4-FFF2-40B4-BE49-F238E27FC236}">
                <a16:creationId xmlns:a16="http://schemas.microsoft.com/office/drawing/2014/main" xmlns="" id="{5D03EF48-4DD0-D24E-AAA2-4E3A9A7EE6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086100"/>
            <a:ext cx="3252788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4819" name="Snapshot 2008-01-15 11-14-54.png">
            <a:extLst>
              <a:ext uri="{FF2B5EF4-FFF2-40B4-BE49-F238E27FC236}">
                <a16:creationId xmlns:a16="http://schemas.microsoft.com/office/drawing/2014/main" xmlns="" id="{12780BCE-1300-B24B-BC43-0E18227AC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528763"/>
            <a:ext cx="3043237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307">
            <a:extLst>
              <a:ext uri="{FF2B5EF4-FFF2-40B4-BE49-F238E27FC236}">
                <a16:creationId xmlns:a16="http://schemas.microsoft.com/office/drawing/2014/main" xmlns="" id="{F3129B06-3631-2F44-9EB4-6D2F79D6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1825"/>
            <a:ext cx="81915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latin typeface="Courier" pitchFamily="2" charset="0"/>
              </a:rPr>
              <a:t>body {</a:t>
            </a:r>
          </a:p>
          <a:p>
            <a:r>
              <a:rPr lang="en-US" altLang="en-US" sz="1800">
                <a:latin typeface="Courier" pitchFamily="2" charset="0"/>
              </a:rPr>
              <a:t> font-family: "Trebuchet MS", Helvetica, Arial, sans-serif;</a:t>
            </a:r>
          </a:p>
          <a:p>
            <a:r>
              <a:rPr lang="en-US" altLang="en-US" sz="1800">
                <a:latin typeface="Courier" pitchFamily="2" charset="0"/>
              </a:rPr>
              <a:t> font-size: x-large;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  <p:sp>
        <p:nvSpPr>
          <p:cNvPr id="308" name="Shape 308">
            <a:extLst>
              <a:ext uri="{FF2B5EF4-FFF2-40B4-BE49-F238E27FC236}">
                <a16:creationId xmlns:a16="http://schemas.microsoft.com/office/drawing/2014/main" xmlns="" id="{DACE620A-4547-BD47-A830-C20CA41320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 flipV="1">
            <a:off x="2389188" y="2028825"/>
            <a:ext cx="5643562" cy="0"/>
          </a:xfrm>
          <a:prstGeom prst="line">
            <a:avLst/>
          </a:prstGeom>
          <a:ln w="889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09" name="Shape 309">
            <a:extLst>
              <a:ext uri="{FF2B5EF4-FFF2-40B4-BE49-F238E27FC236}">
                <a16:creationId xmlns:a16="http://schemas.microsoft.com/office/drawing/2014/main" xmlns="" id="{121154E4-A767-594D-98C3-5F137574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1581150"/>
            <a:ext cx="1509712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Most Favorite</a:t>
            </a:r>
          </a:p>
        </p:txBody>
      </p:sp>
      <p:sp>
        <p:nvSpPr>
          <p:cNvPr id="310" name="Shape 310">
            <a:extLst>
              <a:ext uri="{FF2B5EF4-FFF2-40B4-BE49-F238E27FC236}">
                <a16:creationId xmlns:a16="http://schemas.microsoft.com/office/drawing/2014/main" xmlns="" id="{A7268276-45D2-0644-84A8-4162D65D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81150"/>
            <a:ext cx="15240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Least Favorite</a:t>
            </a:r>
          </a:p>
        </p:txBody>
      </p:sp>
      <p:sp>
        <p:nvSpPr>
          <p:cNvPr id="311" name="Shape 311">
            <a:extLst>
              <a:ext uri="{FF2B5EF4-FFF2-40B4-BE49-F238E27FC236}">
                <a16:creationId xmlns:a16="http://schemas.microsoft.com/office/drawing/2014/main" xmlns="" id="{28D0E403-EECC-6542-8DE5-D1D5EEFA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111625"/>
            <a:ext cx="8450262" cy="36988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Fallback fonts: serif, sans-serif, monospace, cursive</a:t>
            </a:r>
            <a:r>
              <a:rPr lang="en-US" sz="2025"/>
              <a:t>,</a:t>
            </a:r>
            <a:r>
              <a:rPr sz="2025"/>
              <a:t> and fantasy</a:t>
            </a:r>
          </a:p>
        </p:txBody>
      </p:sp>
      <p:sp>
        <p:nvSpPr>
          <p:cNvPr id="35846" name="Shape 301">
            <a:extLst>
              <a:ext uri="{FF2B5EF4-FFF2-40B4-BE49-F238E27FC236}">
                <a16:creationId xmlns:a16="http://schemas.microsoft.com/office/drawing/2014/main" xmlns="" id="{99DE8A3F-5571-2D4B-90EF-D106FD591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554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13">
            <a:extLst>
              <a:ext uri="{FF2B5EF4-FFF2-40B4-BE49-F238E27FC236}">
                <a16:creationId xmlns:a16="http://schemas.microsoft.com/office/drawing/2014/main" xmlns="" id="{4FCB3A90-37F0-494A-AB5D-B49296A59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 Factors</a:t>
            </a:r>
          </a:p>
        </p:txBody>
      </p:sp>
      <p:sp>
        <p:nvSpPr>
          <p:cNvPr id="314" name="Shape 314">
            <a:extLst>
              <a:ext uri="{FF2B5EF4-FFF2-40B4-BE49-F238E27FC236}">
                <a16:creationId xmlns:a16="http://schemas.microsoft.com/office/drawing/2014/main" xmlns="" id="{AAA6FAEF-3FE3-9A41-ADB9-6DB00679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422400"/>
            <a:ext cx="2892425" cy="28622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font-size: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medium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xx-large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14px</a:t>
            </a:r>
          </a:p>
        </p:txBody>
      </p:sp>
      <p:sp>
        <p:nvSpPr>
          <p:cNvPr id="36867" name="Shape 315">
            <a:extLst>
              <a:ext uri="{FF2B5EF4-FFF2-40B4-BE49-F238E27FC236}">
                <a16:creationId xmlns:a16="http://schemas.microsoft.com/office/drawing/2014/main" xmlns="" id="{3BA2DCAC-B7C5-904B-8255-338F17BB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714500"/>
            <a:ext cx="48164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40FF"/>
                </a:solidFill>
              </a:rPr>
              <a:t>font-weight:</a:t>
            </a:r>
            <a:r>
              <a:rPr lang="en-US" altLang="en-US"/>
              <a:t> bold or normal 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font-style: </a:t>
            </a:r>
            <a:r>
              <a:rPr lang="en-US" altLang="en-US"/>
              <a:t>normal or italic</a:t>
            </a:r>
          </a:p>
          <a:p>
            <a:pPr algn="ctr"/>
            <a:r>
              <a:rPr lang="en-US" altLang="en-US"/>
              <a:t> </a:t>
            </a:r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text-decoration: </a:t>
            </a:r>
            <a:r>
              <a:rPr lang="en-US" altLang="en-US"/>
              <a:t>none, underline, overline, or line-through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317">
            <a:extLst>
              <a:ext uri="{FF2B5EF4-FFF2-40B4-BE49-F238E27FC236}">
                <a16:creationId xmlns:a16="http://schemas.microsoft.com/office/drawing/2014/main" xmlns="" id="{D8493CEA-6A3E-9F4B-AF6D-649CC56A9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Styling for Links</a:t>
            </a:r>
          </a:p>
        </p:txBody>
      </p:sp>
      <p:pic>
        <p:nvPicPr>
          <p:cNvPr id="37890" name="yahoo.png" descr="Screenshot of an old syle Yahoo website">
            <a:extLst>
              <a:ext uri="{FF2B5EF4-FFF2-40B4-BE49-F238E27FC236}">
                <a16:creationId xmlns:a16="http://schemas.microsoft.com/office/drawing/2014/main" xmlns="" id="{F06F34DF-5D63-224C-A462-2A42AFBCC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4391025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7891" name="Snapshot 2008-03-31 10-40-28.jpg" descr="Screenshot of text read as &quot;Hello there my name is Chuck. Go ahead and click on here&quot;">
            <a:extLst>
              <a:ext uri="{FF2B5EF4-FFF2-40B4-BE49-F238E27FC236}">
                <a16:creationId xmlns:a16="http://schemas.microsoft.com/office/drawing/2014/main" xmlns="" id="{10F1A2CB-7F68-FD45-A1D9-9BAFFC170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079625"/>
            <a:ext cx="33369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21" name="Shape 321">
            <a:extLst>
              <a:ext uri="{FF2B5EF4-FFF2-40B4-BE49-F238E27FC236}">
                <a16:creationId xmlns:a16="http://schemas.microsoft.com/office/drawing/2014/main" xmlns="" id="{213B15DD-AB39-7D4C-8488-C4B57DBB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625600"/>
            <a:ext cx="11922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Post-Click:</a:t>
            </a:r>
          </a:p>
        </p:txBody>
      </p:sp>
      <p:sp>
        <p:nvSpPr>
          <p:cNvPr id="37893" name="Shape 326">
            <a:extLst>
              <a:ext uri="{FF2B5EF4-FFF2-40B4-BE49-F238E27FC236}">
                <a16:creationId xmlns:a16="http://schemas.microsoft.com/office/drawing/2014/main" xmlns="" id="{D7D88468-2903-604D-AF40-D7742CC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87738"/>
            <a:ext cx="28194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Browser default styling for links is downright ugly!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23">
            <a:extLst>
              <a:ext uri="{FF2B5EF4-FFF2-40B4-BE49-F238E27FC236}">
                <a16:creationId xmlns:a16="http://schemas.microsoft.com/office/drawing/2014/main" xmlns="" id="{888D085C-0566-494E-8029-A6084052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0" y="365125"/>
            <a:ext cx="3494088" cy="1055688"/>
          </a:xfrm>
        </p:spPr>
        <p:txBody>
          <a:bodyPr>
            <a:normAutofit fontScale="90000"/>
          </a:bodyPr>
          <a:lstStyle/>
          <a:p>
            <a:r>
              <a:rPr lang="en-US" altLang="en-US" sz="4200" dirty="0">
                <a:solidFill>
                  <a:srgbClr val="FFCC66"/>
                </a:solidFill>
              </a:rPr>
              <a:t>Styling Links</a:t>
            </a:r>
          </a:p>
        </p:txBody>
      </p:sp>
      <p:sp>
        <p:nvSpPr>
          <p:cNvPr id="38914" name="Shape 324">
            <a:extLst>
              <a:ext uri="{FF2B5EF4-FFF2-40B4-BE49-F238E27FC236}">
                <a16:creationId xmlns:a16="http://schemas.microsoft.com/office/drawing/2014/main" xmlns="" id="{7470437E-28A4-B340-95DC-75644CB6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23850"/>
            <a:ext cx="275113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a {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 font-weight: bold;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en-US" sz="1600" dirty="0" err="1">
                <a:solidFill>
                  <a:srgbClr val="FFFB00"/>
                </a:solidFill>
                <a:latin typeface="Consolas" panose="020B0609020204030204" pitchFamily="49" charset="0"/>
              </a:rPr>
              <a:t>a:link</a:t>
            </a:r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 color: black;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9300"/>
                </a:solidFill>
                <a:latin typeface="Consolas" panose="020B0609020204030204" pitchFamily="49" charset="0"/>
              </a:rPr>
              <a:t>a:visited</a:t>
            </a:r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color: gray;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00FDFF"/>
                </a:solidFill>
                <a:latin typeface="Consolas" panose="020B0609020204030204" pitchFamily="49" charset="0"/>
              </a:rPr>
              <a:t>a:hover</a:t>
            </a:r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text-decoration: none;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color: white;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40FF"/>
                </a:solidFill>
                <a:latin typeface="Consolas" panose="020B0609020204030204" pitchFamily="49" charset="0"/>
              </a:rPr>
              <a:t>a:active</a:t>
            </a:r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color: aqua;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5" name="Shape 325">
            <a:extLst>
              <a:ext uri="{FF2B5EF4-FFF2-40B4-BE49-F238E27FC236}">
                <a16:creationId xmlns:a16="http://schemas.microsoft.com/office/drawing/2014/main" xmlns="" id="{A0402BE9-5A7D-884D-8A25-E632D59F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676400"/>
            <a:ext cx="3971925" cy="192722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buFont typeface="Lucida Grande"/>
              <a:buNone/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FF00"/>
                </a:solidFill>
                <a:latin typeface="+mn-lt"/>
                <a:ea typeface="+mn-ea"/>
                <a:sym typeface="Gill Sans"/>
              </a:rPr>
              <a:t>link - before a visit</a:t>
            </a:r>
          </a:p>
          <a:p>
            <a:pPr defTabSz="307181">
              <a:buFont typeface="Lucida Grande"/>
              <a:buNone/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9300"/>
                </a:solidFill>
                <a:latin typeface="+mn-lt"/>
                <a:ea typeface="+mn-ea"/>
                <a:sym typeface="Gill Sans"/>
              </a:rPr>
              <a:t>visited - after it has been visited</a:t>
            </a:r>
          </a:p>
          <a:p>
            <a:pPr defTabSz="307181">
              <a:buFont typeface="Lucida Grande"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00FDFF"/>
                </a:solidFill>
                <a:latin typeface="+mn-lt"/>
                <a:ea typeface="+mn-ea"/>
                <a:sym typeface="Gill Sans"/>
              </a:rPr>
              <a:t>hover - when your mouse is over it but you have not clicked</a:t>
            </a:r>
          </a:p>
          <a:p>
            <a:pPr defTabSz="307181">
              <a:buFont typeface="Lucida Grande"/>
              <a:buNone/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active - you have clicked it and you have not yet see</a:t>
            </a:r>
            <a:r>
              <a:rPr lang="en-US"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n</a:t>
            </a: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 the new page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xmlns="" id="{A6F87782-9B3E-C54F-8BA0-6FFEA3016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2362200" cy="3276600"/>
          </a:xfrm>
        </p:spPr>
        <p:txBody>
          <a:bodyPr/>
          <a:lstStyle/>
          <a:p>
            <a:r>
              <a:rPr lang="en-US" altLang="en-US" sz="4000" dirty="0">
                <a:solidFill>
                  <a:srgbClr val="FFCC66"/>
                </a:solidFill>
              </a:rPr>
              <a:t>Many</a:t>
            </a: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4000" dirty="0">
                <a:solidFill>
                  <a:srgbClr val="FFCC66"/>
                </a:solidFill>
              </a:rPr>
              <a:t>More Samples </a:t>
            </a: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4000" dirty="0">
                <a:solidFill>
                  <a:srgbClr val="FFCC66"/>
                </a:solidFill>
              </a:rPr>
              <a:t/>
            </a: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3200" dirty="0">
                <a:solidFill>
                  <a:schemeClr val="tx1"/>
                </a:solidFill>
              </a:rPr>
              <a:t>dj4e.com</a:t>
            </a:r>
          </a:p>
        </p:txBody>
      </p:sp>
      <p:pic>
        <p:nvPicPr>
          <p:cNvPr id="39938" name="Picture 2" descr="Screenshot of www.wa4e.com/code/css/inherit.htm">
            <a:extLst>
              <a:ext uri="{FF2B5EF4-FFF2-40B4-BE49-F238E27FC236}">
                <a16:creationId xmlns:a16="http://schemas.microsoft.com/office/drawing/2014/main" xmlns="" id="{BAA2EAC8-742B-F240-AF18-95CE798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750"/>
            <a:ext cx="6324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34">
            <a:extLst>
              <a:ext uri="{FF2B5EF4-FFF2-40B4-BE49-F238E27FC236}">
                <a16:creationId xmlns:a16="http://schemas.microsoft.com/office/drawing/2014/main" xmlns="" id="{8B162A60-6B90-734D-AD29-BA76FF69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Summary</a:t>
            </a:r>
          </a:p>
        </p:txBody>
      </p:sp>
      <p:sp>
        <p:nvSpPr>
          <p:cNvPr id="40962" name="Shape 335">
            <a:extLst>
              <a:ext uri="{FF2B5EF4-FFF2-40B4-BE49-F238E27FC236}">
                <a16:creationId xmlns:a16="http://schemas.microsoft.com/office/drawing/2014/main" xmlns="" id="{94D14373-53CC-BB44-BD99-9DA189AA3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2939"/>
            <a:ext cx="7315200" cy="3248025"/>
          </a:xfrm>
        </p:spPr>
        <p:txBody>
          <a:bodyPr>
            <a:normAutofit lnSpcReduction="10000"/>
          </a:bodyPr>
          <a:lstStyle/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layout is its own art and science.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basics are well established and well supported in all modern browsers.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Site layout and markup is further evolving - mostly to make it increasingly possible to support desktop-like experiences on the web and mobile.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These innovations will naturally cause incompatibilities - which make things interesting and frustrating at times.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xmlns="" id="{4BB13B00-8245-C44A-8EE9-AC12E4A58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1986" name="Picture 6" descr="CCBY license">
            <a:extLst>
              <a:ext uri="{FF2B5EF4-FFF2-40B4-BE49-F238E27FC236}">
                <a16:creationId xmlns:a16="http://schemas.microsoft.com/office/drawing/2014/main" xmlns="" id="{C1639C9C-587B-974E-AE98-6E6384D6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4">
            <a:extLst>
              <a:ext uri="{FF2B5EF4-FFF2-40B4-BE49-F238E27FC236}">
                <a16:creationId xmlns:a16="http://schemas.microsoft.com/office/drawing/2014/main" xmlns="" id="{75C93CF5-0414-BC44-B54D-615402CA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</p:txBody>
      </p:sp>
      <p:sp>
        <p:nvSpPr>
          <p:cNvPr id="41988" name="TextBox 5">
            <a:extLst>
              <a:ext uri="{FF2B5EF4-FFF2-40B4-BE49-F238E27FC236}">
                <a16:creationId xmlns:a16="http://schemas.microsoft.com/office/drawing/2014/main" xmlns="" id="{CA87D233-B162-9241-B97A-80C170DB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4775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xmlns="" id="{669EFBA9-3733-8248-9B56-343D980E8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65125"/>
            <a:ext cx="3048000" cy="2511425"/>
          </a:xfrm>
        </p:spPr>
        <p:txBody>
          <a:bodyPr/>
          <a:lstStyle/>
          <a:p>
            <a:r>
              <a:rPr lang="en-US" altLang="en-US" sz="4200" dirty="0">
                <a:solidFill>
                  <a:srgbClr val="FFCC66"/>
                </a:solidFill>
              </a:rPr>
              <a:t>More than Developer Console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3994774B-13D2-D347-88F7-20EC2FE5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24350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http://chrispederick.com/work/web-developer/</a:t>
            </a:r>
          </a:p>
        </p:txBody>
      </p:sp>
      <p:pic>
        <p:nvPicPr>
          <p:cNvPr id="9219" name="Picture 3" descr="A screenshot of chrispederick.com/work/web-developer">
            <a:extLst>
              <a:ext uri="{FF2B5EF4-FFF2-40B4-BE49-F238E27FC236}">
                <a16:creationId xmlns:a16="http://schemas.microsoft.com/office/drawing/2014/main" xmlns="" id="{03DB3D42-BC00-724D-B829-B960BE85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65125"/>
            <a:ext cx="5932488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6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14CC1940-27A9-374E-9DBE-417473951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1265" name="Picture 2" descr="Screenshot of www.wa4e.com. Without CSS. ">
            <a:extLst>
              <a:ext uri="{FF2B5EF4-FFF2-40B4-BE49-F238E27FC236}">
                <a16:creationId xmlns:a16="http://schemas.microsoft.com/office/drawing/2014/main" xmlns="" id="{AFCA386D-5D22-0E48-83AF-34E18704F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5" y="533400"/>
            <a:ext cx="56419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3" descr="Screenshot of www.wa4e.com. With CSS. ">
            <a:extLst>
              <a:ext uri="{FF2B5EF4-FFF2-40B4-BE49-F238E27FC236}">
                <a16:creationId xmlns:a16="http://schemas.microsoft.com/office/drawing/2014/main" xmlns="" id="{542E924C-4B16-7E4E-887A-63470C6B2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4488" y="1357313"/>
            <a:ext cx="62928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4">
            <a:extLst>
              <a:ext uri="{FF2B5EF4-FFF2-40B4-BE49-F238E27FC236}">
                <a16:creationId xmlns:a16="http://schemas.microsoft.com/office/drawing/2014/main" xmlns="" id="{9A717408-299C-C243-8CD1-D7B5A53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047750"/>
            <a:ext cx="120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 CSS</a:t>
            </a:r>
          </a:p>
        </p:txBody>
      </p:sp>
      <p:sp>
        <p:nvSpPr>
          <p:cNvPr id="11268" name="TextBox 5">
            <a:extLst>
              <a:ext uri="{FF2B5EF4-FFF2-40B4-BE49-F238E27FC236}">
                <a16:creationId xmlns:a16="http://schemas.microsoft.com/office/drawing/2014/main" xmlns="" id="{7802E569-769C-9C42-9CE8-0E7CB7F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"/>
            <a:ext cx="1562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Without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8CEC2660-EBC6-2D4F-9ACB-EB0A52727B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2289" name="Picture 1" descr="Screenshot of www.wa4e.com. With CSS. ">
            <a:extLst>
              <a:ext uri="{FF2B5EF4-FFF2-40B4-BE49-F238E27FC236}">
                <a16:creationId xmlns:a16="http://schemas.microsoft.com/office/drawing/2014/main" xmlns="" id="{329B0F97-413B-5C4C-A1B6-CAFA28F3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200150"/>
            <a:ext cx="4533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Screenshot of HTML code">
            <a:extLst>
              <a:ext uri="{FF2B5EF4-FFF2-40B4-BE49-F238E27FC236}">
                <a16:creationId xmlns:a16="http://schemas.microsoft.com/office/drawing/2014/main" xmlns="" id="{23F022AD-CF6A-3446-8C4C-27E09E657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6088"/>
            <a:ext cx="3735388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 of CSS code">
            <a:extLst>
              <a:ext uri="{FF2B5EF4-FFF2-40B4-BE49-F238E27FC236}">
                <a16:creationId xmlns:a16="http://schemas.microsoft.com/office/drawing/2014/main" xmlns="" id="{2A0BBA2C-C410-2149-BB46-040A61010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5875"/>
            <a:ext cx="373538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2" name="Straight Arrow Connector 7">
            <a:extLst>
              <a:ext uri="{FF2B5EF4-FFF2-40B4-BE49-F238E27FC236}">
                <a16:creationId xmlns:a16="http://schemas.microsoft.com/office/drawing/2014/main" xmlns="" id="{18003C5A-2DF2-0246-8444-0404A9D03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7788" y="1428750"/>
            <a:ext cx="722312" cy="996950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93" name="Straight Arrow Connector 10">
            <a:extLst>
              <a:ext uri="{FF2B5EF4-FFF2-40B4-BE49-F238E27FC236}">
                <a16:creationId xmlns:a16="http://schemas.microsoft.com/office/drawing/2014/main" xmlns="" id="{118070FA-FAA6-7446-B536-378174E743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87788" y="2678113"/>
            <a:ext cx="722312" cy="1112837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294" name="TextBox 21">
            <a:extLst>
              <a:ext uri="{FF2B5EF4-FFF2-40B4-BE49-F238E27FC236}">
                <a16:creationId xmlns:a16="http://schemas.microsoft.com/office/drawing/2014/main" xmlns="" id="{E4A4FA80-4E71-9E44-B031-603D891C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741363"/>
            <a:ext cx="852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HTML</a:t>
            </a:r>
          </a:p>
        </p:txBody>
      </p:sp>
      <p:sp>
        <p:nvSpPr>
          <p:cNvPr id="12295" name="TextBox 22">
            <a:extLst>
              <a:ext uri="{FF2B5EF4-FFF2-40B4-BE49-F238E27FC236}">
                <a16:creationId xmlns:a16="http://schemas.microsoft.com/office/drawing/2014/main" xmlns="" id="{DCFAE21D-A311-5642-B43C-F3B91267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973513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198">
            <a:extLst>
              <a:ext uri="{FF2B5EF4-FFF2-40B4-BE49-F238E27FC236}">
                <a16:creationId xmlns:a16="http://schemas.microsoft.com/office/drawing/2014/main" xmlns="" id="{FC77B11E-E14E-5D4C-A1BC-907C832C4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871538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Separation of Concerns / Specialization</a:t>
            </a:r>
          </a:p>
        </p:txBody>
      </p:sp>
      <p:sp>
        <p:nvSpPr>
          <p:cNvPr id="13314" name="Shape 199">
            <a:extLst>
              <a:ext uri="{FF2B5EF4-FFF2-40B4-BE49-F238E27FC236}">
                <a16:creationId xmlns:a16="http://schemas.microsoft.com/office/drawing/2014/main" xmlns="" id="{660C1453-C7C2-E648-8043-5B0E2882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12938"/>
            <a:ext cx="5059363" cy="2259012"/>
          </a:xfrm>
          <a:prstGeom prst="rect">
            <a:avLst/>
          </a:prstGeom>
          <a:noFill/>
          <a:ln w="12700">
            <a:solidFill>
              <a:srgbClr val="FFFB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html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Including CSS From a File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link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type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"text/css"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rel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"stylesheet"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href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"rules.css"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A Header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hr-HR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hr-HR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By putting the CSS rules into a separate file,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it can be included in many different web pages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with a single "link" tag, usually in the 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"head" of the document</a:t>
            </a:r>
            <a:r>
              <a:rPr lang="en-US" altLang="en-US" sz="1100" b="1">
                <a:solidFill>
                  <a:srgbClr val="149C02"/>
                </a:solidFill>
                <a:latin typeface="Courier" pitchFamily="2" charset="0"/>
              </a:rPr>
              <a:t>.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13315" name="Shape 200">
            <a:extLst>
              <a:ext uri="{FF2B5EF4-FFF2-40B4-BE49-F238E27FC236}">
                <a16:creationId xmlns:a16="http://schemas.microsoft.com/office/drawing/2014/main" xmlns="" id="{D2D12EA6-535B-4342-A9BD-ED6A2B2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404938"/>
            <a:ext cx="2895600" cy="2767012"/>
          </a:xfrm>
          <a:prstGeom prst="rect">
            <a:avLst/>
          </a:prstGeom>
          <a:noFill/>
          <a:ln w="12700">
            <a:solidFill>
              <a:srgbClr val="00F9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font-family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arial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sans-serif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ru-RU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ru-RU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ru-RU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ru-RU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blue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border-style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solid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red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border-width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149C02"/>
                </a:solidFill>
                <a:latin typeface="Courier" pitchFamily="2" charset="0"/>
              </a:rPr>
              <a:t>5px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a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background-color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lightgray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text-decoration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none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01" name="Shape 201">
            <a:extLst>
              <a:ext uri="{FF2B5EF4-FFF2-40B4-BE49-F238E27FC236}">
                <a16:creationId xmlns:a16="http://schemas.microsoft.com/office/drawing/2014/main" xmlns="" id="{6AF76E05-236D-EA4E-8157-F6AA3DB1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28750"/>
            <a:ext cx="11668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Developer</a:t>
            </a:r>
          </a:p>
        </p:txBody>
      </p:sp>
      <p:sp>
        <p:nvSpPr>
          <p:cNvPr id="202" name="Shape 202">
            <a:extLst>
              <a:ext uri="{FF2B5EF4-FFF2-40B4-BE49-F238E27FC236}">
                <a16:creationId xmlns:a16="http://schemas.microsoft.com/office/drawing/2014/main" xmlns="" id="{A2AB431F-30BD-4E4D-B2DC-B3984DCC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52550"/>
            <a:ext cx="10033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Designer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211">
            <a:extLst>
              <a:ext uri="{FF2B5EF4-FFF2-40B4-BE49-F238E27FC236}">
                <a16:creationId xmlns:a16="http://schemas.microsoft.com/office/drawing/2014/main" xmlns="" id="{201CB029-18F0-C64C-BB94-2624F1C00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Syntax</a:t>
            </a:r>
          </a:p>
        </p:txBody>
      </p:sp>
      <p:sp>
        <p:nvSpPr>
          <p:cNvPr id="14338" name="Shape 212">
            <a:extLst>
              <a:ext uri="{FF2B5EF4-FFF2-40B4-BE49-F238E27FC236}">
                <a16:creationId xmlns:a16="http://schemas.microsoft.com/office/drawing/2014/main" xmlns="" id="{F514329A-8D7B-1D43-B879-F1A122C55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81150"/>
            <a:ext cx="7445375" cy="3014663"/>
          </a:xfrm>
        </p:spPr>
        <p:txBody>
          <a:bodyPr/>
          <a:lstStyle/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Syntax is very different than HTML.</a:t>
            </a:r>
          </a:p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is a set of “rules” which in include a “</a:t>
            </a:r>
            <a:r>
              <a:rPr lang="en-US" altLang="ja-JP">
                <a:solidFill>
                  <a:srgbClr val="00F900"/>
                </a:solidFill>
                <a:ea typeface="ＭＳ Ｐゴシック" panose="020B0600070205080204" pitchFamily="34" charset="-128"/>
              </a:rPr>
              <a:t>selector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one or more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40FF"/>
                </a:solidFill>
                <a:ea typeface="ＭＳ Ｐゴシック" panose="020B0600070205080204" pitchFamily="34" charset="-128"/>
              </a:rPr>
              <a:t>properties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FB00"/>
                </a:solidFill>
                <a:ea typeface="ＭＳ Ｐゴシック" panose="020B0600070205080204" pitchFamily="34" charset="-128"/>
              </a:rPr>
              <a:t>values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as well as some punctuation...</a:t>
            </a:r>
            <a:endParaRPr lang="en-US" altLang="en-US"/>
          </a:p>
        </p:txBody>
      </p:sp>
      <p:sp>
        <p:nvSpPr>
          <p:cNvPr id="14339" name="Shape 213">
            <a:extLst>
              <a:ext uri="{FF2B5EF4-FFF2-40B4-BE49-F238E27FC236}">
                <a16:creationId xmlns:a16="http://schemas.microsoft.com/office/drawing/2014/main" xmlns="" id="{BBAB376A-7504-DF4E-AE3A-7873863D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6925"/>
            <a:ext cx="48831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>
                <a:latin typeface="Courier" pitchFamily="2" charset="0"/>
              </a:rPr>
              <a:t> {</a:t>
            </a:r>
          </a:p>
          <a:p>
            <a:r>
              <a:rPr lang="en-US" altLang="en-US" sz="1800">
                <a:latin typeface="Courier" pitchFamily="2" charset="0"/>
              </a:rPr>
              <a:t>    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>
                <a:latin typeface="Courier" pitchFamily="2" charset="0"/>
              </a:rPr>
              <a:t>: 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</a:rPr>
              <a:t>arial, sans-serif</a:t>
            </a:r>
            <a:r>
              <a:rPr lang="en-US" altLang="en-US" sz="1800">
                <a:latin typeface="Courier" pitchFamily="2" charset="0"/>
              </a:rPr>
              <a:t>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Pages>0</Pages>
  <Words>1628</Words>
  <Characters>0</Characters>
  <Application>Microsoft Macintosh PowerPoint</Application>
  <PresentationFormat>On-screen Show (16:9)</PresentationFormat>
  <Lines>0</Lines>
  <Paragraphs>277</Paragraphs>
  <Slides>35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Table of Contents</vt:lpstr>
      <vt:lpstr>Cascading Style Sheets</vt:lpstr>
      <vt:lpstr>HTML</vt:lpstr>
      <vt:lpstr>More than Developer Console</vt:lpstr>
      <vt:lpstr>The Web is Still Evolving</vt:lpstr>
      <vt:lpstr>Screenshots</vt:lpstr>
      <vt:lpstr>Screenshots</vt:lpstr>
      <vt:lpstr>Separation of Concerns / Specialization</vt:lpstr>
      <vt:lpstr>CSS Syntax</vt:lpstr>
      <vt:lpstr>Anatomy of a CSS Rule</vt:lpstr>
      <vt:lpstr>CSS cheat sheet</vt:lpstr>
      <vt:lpstr>Partial List of CSS Properties</vt:lpstr>
      <vt:lpstr>Using CSS in HTML</vt:lpstr>
      <vt:lpstr>Applying CSS to our HTML</vt:lpstr>
      <vt:lpstr>An Overview of CSS</vt:lpstr>
      <vt:lpstr>A Header</vt:lpstr>
      <vt:lpstr>Code</vt:lpstr>
      <vt:lpstr>A Header</vt:lpstr>
      <vt:lpstr>Screenshot</vt:lpstr>
      <vt:lpstr>span and div Tags</vt:lpstr>
      <vt:lpstr>Code</vt:lpstr>
      <vt:lpstr>Screenshots</vt:lpstr>
      <vt:lpstr>Screenshots</vt:lpstr>
      <vt:lpstr>Images, Colors, and Fonts</vt:lpstr>
      <vt:lpstr>Screenshots</vt:lpstr>
      <vt:lpstr>Color Names</vt:lpstr>
      <vt:lpstr>Advanced Colors...</vt:lpstr>
      <vt:lpstr>Fonts</vt:lpstr>
      <vt:lpstr>Fonts</vt:lpstr>
      <vt:lpstr>Font Factors</vt:lpstr>
      <vt:lpstr>Styling for Links</vt:lpstr>
      <vt:lpstr>Styling Links</vt:lpstr>
      <vt:lpstr>Many More Samples   dj4e.com</vt:lpstr>
      <vt:lpstr>CSS 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Web-03-CSS</dc:title>
  <dc:subject>Django for Everybody</dc:subject>
  <dc:creator>Severance, Charles</dc:creator>
  <cp:keywords/>
  <dc:description/>
  <cp:lastModifiedBy>Raghav Atreya</cp:lastModifiedBy>
  <cp:revision>153</cp:revision>
  <dcterms:modified xsi:type="dcterms:W3CDTF">2020-09-06T10:28:14Z</dcterms:modified>
  <cp:category/>
</cp:coreProperties>
</file>