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300" r:id="rId2"/>
    <p:sldId id="258" r:id="rId3"/>
    <p:sldId id="259" r:id="rId4"/>
    <p:sldId id="268" r:id="rId5"/>
    <p:sldId id="281" r:id="rId6"/>
    <p:sldId id="276" r:id="rId7"/>
    <p:sldId id="278" r:id="rId8"/>
    <p:sldId id="272" r:id="rId9"/>
    <p:sldId id="262" r:id="rId10"/>
    <p:sldId id="282" r:id="rId11"/>
    <p:sldId id="292" r:id="rId12"/>
    <p:sldId id="264" r:id="rId13"/>
    <p:sldId id="274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B3BE7-B8FD-41CA-B382-558FB475C379}" type="datetimeFigureOut">
              <a:rPr lang="zh-TW" altLang="en-US" smtClean="0"/>
              <a:t>2021/3/1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F4FB16-B838-46A8-A492-467B325815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9135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DAC86B-E36C-4072-908F-E19D01ED2B33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0219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11E961-8588-40C0-B6A2-DAB6ACC268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DEC8524-CFC9-42F0-B04E-14FB73099E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02568F2-B830-4D49-A6E7-27A2252C6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20E4E-4F41-44E0-890B-5F220B572DC0}" type="datetimeFigureOut">
              <a:rPr lang="zh-TW" altLang="en-US" smtClean="0"/>
              <a:t>2021/3/1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7CD49D6-0A62-43B1-8036-911A30FB3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EB68DF0-2739-4727-A044-C72F3AC32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AF0B7-0F7D-4FF2-AF82-5B3FB3D232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0280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E268A9-D333-4FE6-93D1-ED5E766A6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9AFB145-D22B-4824-89CD-7CC1CDB04C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1815629-9D05-441F-80C0-36AA6FA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20E4E-4F41-44E0-890B-5F220B572DC0}" type="datetimeFigureOut">
              <a:rPr lang="zh-TW" altLang="en-US" smtClean="0"/>
              <a:t>2021/3/1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01BDCAE-499E-4F8F-BA7C-44C0881D1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285ED6D-66A8-4D20-BF99-0446AF2EB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AF0B7-0F7D-4FF2-AF82-5B3FB3D232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774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CFD6973-65C7-4E01-84A6-C2B299256C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6684087-4730-484F-9E36-AA582C8CDB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571D9D2-F628-427A-8017-2A1CECED5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20E4E-4F41-44E0-890B-5F220B572DC0}" type="datetimeFigureOut">
              <a:rPr lang="zh-TW" altLang="en-US" smtClean="0"/>
              <a:t>2021/3/1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73EDDCF-6F6C-4591-9265-D54268E1C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0A668E2-3A97-4453-A1AD-7032EA319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AF0B7-0F7D-4FF2-AF82-5B3FB3D232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2985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164D08-17AE-4583-B145-5F1E1B66B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761A7CF-674B-460E-AA66-167656844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22210D3-95C0-4E9C-A208-ED078A2F2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20E4E-4F41-44E0-890B-5F220B572DC0}" type="datetimeFigureOut">
              <a:rPr lang="zh-TW" altLang="en-US" smtClean="0"/>
              <a:t>2021/3/1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B6A3B42-B5F0-41C4-9740-2A9A1D7D7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5864DFD-1DEA-4A83-9504-3E1B51E18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AF0B7-0F7D-4FF2-AF82-5B3FB3D232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5294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70BF25-5657-40A7-958A-830870182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7E33FA9-9417-4D3F-B0F0-1A65F49746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496F900-41FB-4764-903E-3D91DD096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20E4E-4F41-44E0-890B-5F220B572DC0}" type="datetimeFigureOut">
              <a:rPr lang="zh-TW" altLang="en-US" smtClean="0"/>
              <a:t>2021/3/1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9FD281C-CD02-46E1-B602-BA0D170A5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944D18A-679C-4C52-B30B-B621B3107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AF0B7-0F7D-4FF2-AF82-5B3FB3D232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0214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2601FE-9446-46DA-99AE-9B5FC2EB6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EBCBE7-932C-4B13-A2F2-CE3F1759A7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3B04DCD-5BA9-4C24-BCCF-7437F5BA9A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B049F4B-5411-4074-A7DE-CB87B6BBF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20E4E-4F41-44E0-890B-5F220B572DC0}" type="datetimeFigureOut">
              <a:rPr lang="zh-TW" altLang="en-US" smtClean="0"/>
              <a:t>2021/3/1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973676E-EF0E-4279-8CA6-2741E2EE9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36E39F5-13C1-4129-9548-7340DCBAE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AF0B7-0F7D-4FF2-AF82-5B3FB3D232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5990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793A97-31AC-4985-84E6-D543E4272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D5C1993-CFF2-49BA-8B83-82CCD648C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3CC6D90-1EF5-4780-8E06-6AA027E0C7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77D6A22-5910-440C-9348-6CDA448098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BEF3138-C89E-45B7-B8AB-24E674E61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9AB9988-84C1-4E46-84F7-B52A0D869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20E4E-4F41-44E0-890B-5F220B572DC0}" type="datetimeFigureOut">
              <a:rPr lang="zh-TW" altLang="en-US" smtClean="0"/>
              <a:t>2021/3/1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92D5A5E-3290-422B-B4B5-022594E32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C38B2FC-D884-4CDF-85BB-54A8A9672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AF0B7-0F7D-4FF2-AF82-5B3FB3D232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6868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F1FAC2-64AC-4448-986D-D87F0F552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3B199C6-199D-4C4C-8BDA-A45FAB61D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20E4E-4F41-44E0-890B-5F220B572DC0}" type="datetimeFigureOut">
              <a:rPr lang="zh-TW" altLang="en-US" smtClean="0"/>
              <a:t>2021/3/1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2DCFE41-5EB2-4A2D-90BD-3B6DE7609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4B34DAC-073D-4915-93A4-E498D0B49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AF0B7-0F7D-4FF2-AF82-5B3FB3D232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809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047258F-3A25-4A11-B55B-37153E8C8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20E4E-4F41-44E0-890B-5F220B572DC0}" type="datetimeFigureOut">
              <a:rPr lang="zh-TW" altLang="en-US" smtClean="0"/>
              <a:t>2021/3/1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BF582A1-F356-4A86-8012-CAF09C7F4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87F0FF9-0A4E-46FE-BBB3-DAB8A49CC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AF0B7-0F7D-4FF2-AF82-5B3FB3D232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0140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C0EA07-F839-41EF-AE50-EE220986D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648F4C-B4AD-44FD-839F-05CD2A7CB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83109AC-A202-4F8B-A2B7-55B36DE5D2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C1577F3-B5EE-4BCD-B5F6-C43454443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20E4E-4F41-44E0-890B-5F220B572DC0}" type="datetimeFigureOut">
              <a:rPr lang="zh-TW" altLang="en-US" smtClean="0"/>
              <a:t>2021/3/1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97D3F8B-A9A3-4AC0-932B-4A0F54F68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DBA834E-B2EC-4BAD-8A3A-4747FAD2A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AF0B7-0F7D-4FF2-AF82-5B3FB3D232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7071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08401E-203F-4005-A9C8-DA080719D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F0CBBDF-BE87-479F-8B72-7021446B7D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A507552-C06B-47BA-9B88-90D2FFA4C5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8BF6F4E-50EB-411F-B68A-9A357AB9D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20E4E-4F41-44E0-890B-5F220B572DC0}" type="datetimeFigureOut">
              <a:rPr lang="zh-TW" altLang="en-US" smtClean="0"/>
              <a:t>2021/3/1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04442F4-6604-45E6-9F9A-E8B19DCBE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F11AC16-D241-4A12-B921-7ACD27FC9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AF0B7-0F7D-4FF2-AF82-5B3FB3D232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6792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C7FD767-580E-4854-8A40-8B8CCD0EB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2CF5245-C621-49CA-836B-8B66A5AEF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5E2BAAC-54F2-4C54-9EDA-D866820392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20E4E-4F41-44E0-890B-5F220B572DC0}" type="datetimeFigureOut">
              <a:rPr lang="zh-TW" altLang="en-US" smtClean="0"/>
              <a:t>2021/3/1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A77FE7F-05A3-4693-9D58-5D8E264EA1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C8A773B-A35E-4C0B-A5A3-BBD26FC7A4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AF0B7-0F7D-4FF2-AF82-5B3FB3D232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7550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ducations 00 00@2x">
            <a:extLst>
              <a:ext uri="{FF2B5EF4-FFF2-40B4-BE49-F238E27FC236}">
                <a16:creationId xmlns:a16="http://schemas.microsoft.com/office/drawing/2014/main" id="{ACBDCF99-F3B5-44DF-A59D-623997A106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181" y="2091577"/>
            <a:ext cx="1952131" cy="1557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992FDF93-F386-4F4E-9BBE-AE29CABF37E7}"/>
              </a:ext>
            </a:extLst>
          </p:cNvPr>
          <p:cNvSpPr txBox="1"/>
          <p:nvPr/>
        </p:nvSpPr>
        <p:spPr>
          <a:xfrm>
            <a:off x="4814047" y="3952546"/>
            <a:ext cx="277905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信用卡盜刷預測</a:t>
            </a:r>
            <a:endParaRPr lang="zh-TW" altLang="en-US" sz="2800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81D13CB-B13F-4C0C-96E2-7EC4F60FA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6461" y="6386168"/>
            <a:ext cx="2743200" cy="365125"/>
          </a:xfrm>
        </p:spPr>
        <p:txBody>
          <a:bodyPr/>
          <a:lstStyle/>
          <a:p>
            <a:fld id="{307A7169-7E2C-4FE8-8F86-D07621869184}" type="slidenum">
              <a:rPr lang="zh-TW" altLang="en-US" smtClean="0"/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70297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4AB32395-A0A3-4717-BC6C-F4C855362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53" y="35859"/>
            <a:ext cx="9811871" cy="1237129"/>
          </a:xfrm>
        </p:spPr>
        <p:txBody>
          <a:bodyPr>
            <a:normAutofit/>
          </a:bodyPr>
          <a:lstStyle/>
          <a:p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特徵工程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0F7199E-31C4-4D44-B46F-99109884ED5E}"/>
              </a:ext>
            </a:extLst>
          </p:cNvPr>
          <p:cNvSpPr txBox="1"/>
          <p:nvPr/>
        </p:nvSpPr>
        <p:spPr>
          <a:xfrm>
            <a:off x="6680555" y="1286719"/>
            <a:ext cx="48118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TW" altLang="en-US" b="1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同一帳戶下各信用卡平均每天交易次數</a:t>
            </a:r>
          </a:p>
        </p:txBody>
      </p:sp>
      <p:pic>
        <p:nvPicPr>
          <p:cNvPr id="11276" name="Picture 12">
            <a:extLst>
              <a:ext uri="{FF2B5EF4-FFF2-40B4-BE49-F238E27FC236}">
                <a16:creationId xmlns:a16="http://schemas.microsoft.com/office/drawing/2014/main" id="{83A6B1C8-436E-42E6-8665-B4095B96A5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370" y="1668726"/>
            <a:ext cx="4686037" cy="3131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AEFE6087-A171-499F-900C-838E609F006E}"/>
              </a:ext>
            </a:extLst>
          </p:cNvPr>
          <p:cNvSpPr/>
          <p:nvPr/>
        </p:nvSpPr>
        <p:spPr>
          <a:xfrm>
            <a:off x="6796808" y="4866333"/>
            <a:ext cx="4303058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b="1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zh-TW" altLang="en-US" b="1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軸代表信用卡平均交易次數，</a:t>
            </a:r>
            <a:r>
              <a:rPr lang="en-US" altLang="zh-TW" b="1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y</a:t>
            </a:r>
            <a:r>
              <a:rPr lang="zh-TW" altLang="en-US" b="1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軸為盜刷事件個數，由圖中可知，</a:t>
            </a:r>
            <a:r>
              <a:rPr lang="zh-TW" altLang="en-US" b="1" cap="none" spc="0" dirty="0">
                <a:ln w="0"/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交易次數越少越容易有盜刷的情形，也就是說詐騙犯傾向找不頻繁使用的信用卡進行盜刷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841B305F-2513-4C44-A576-DEA5973DB6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09" y="1643696"/>
            <a:ext cx="4684190" cy="3142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1F9F392E-C2F1-4E2F-B843-C2B122654625}"/>
              </a:ext>
            </a:extLst>
          </p:cNvPr>
          <p:cNvSpPr txBox="1"/>
          <p:nvPr/>
        </p:nvSpPr>
        <p:spPr>
          <a:xfrm>
            <a:off x="1558472" y="1242480"/>
            <a:ext cx="48118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TW" altLang="en-US" b="1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同一張信用卡購買該商品的次數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2183E8E-C181-4E23-B5F2-E95198C640A7}"/>
              </a:ext>
            </a:extLst>
          </p:cNvPr>
          <p:cNvSpPr txBox="1"/>
          <p:nvPr/>
        </p:nvSpPr>
        <p:spPr>
          <a:xfrm>
            <a:off x="795111" y="4893017"/>
            <a:ext cx="481180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1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zh-TW" altLang="en-US" b="1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軸代表該張信用卡購買該商品的次數，</a:t>
            </a:r>
            <a:r>
              <a:rPr lang="en-US" altLang="zh-TW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y</a:t>
            </a:r>
            <a:r>
              <a:rPr lang="zh-TW" altLang="en-US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軸代表該購買次數下發生盜刷事件的個數，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由圖中可知如果這張卡購買該商品的次數越低，代表</a:t>
            </a:r>
            <a:endParaRPr lang="en-US" altLang="zh-TW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i="0" dirty="0">
                <a:solidFill>
                  <a:srgbClr val="FF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此消費者並不常購買，越有可能是盜刷。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1924F5C-658B-483F-88E2-01F91161B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6278" y="6396107"/>
            <a:ext cx="2743200" cy="365125"/>
          </a:xfrm>
        </p:spPr>
        <p:txBody>
          <a:bodyPr/>
          <a:lstStyle/>
          <a:p>
            <a:fld id="{307A7169-7E2C-4FE8-8F86-D07621869184}" type="slidenum">
              <a:rPr lang="zh-TW" altLang="en-US" smtClean="0"/>
              <a:t>10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36960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4AB32395-A0A3-4717-BC6C-F4C855362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53" y="35859"/>
            <a:ext cx="9811871" cy="1237129"/>
          </a:xfrm>
        </p:spPr>
        <p:txBody>
          <a:bodyPr>
            <a:normAutofit/>
          </a:bodyPr>
          <a:lstStyle/>
          <a:p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特徵工程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BE2C3BA-EAFC-425E-A954-0A1F6B6117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583" y="1597399"/>
            <a:ext cx="4396834" cy="2983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C755B516-0D32-4870-89C3-0EE0E819D99B}"/>
              </a:ext>
            </a:extLst>
          </p:cNvPr>
          <p:cNvSpPr txBox="1"/>
          <p:nvPr/>
        </p:nvSpPr>
        <p:spPr>
          <a:xfrm>
            <a:off x="988356" y="1137632"/>
            <a:ext cx="48118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TW" altLang="en-US" b="1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同一張信用卡的交易頻率</a:t>
            </a:r>
            <a:r>
              <a:rPr lang="en-US" altLang="zh-TW" b="1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以卡為單位的角度</a:t>
            </a:r>
            <a:r>
              <a:rPr lang="en-US" altLang="zh-TW" b="1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b="1" i="0" dirty="0">
              <a:solidFill>
                <a:srgbClr val="00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153B9E65-7C3B-43CF-BB47-92F21C6E9DBB}"/>
              </a:ext>
            </a:extLst>
          </p:cNvPr>
          <p:cNvSpPr txBox="1"/>
          <p:nvPr/>
        </p:nvSpPr>
        <p:spPr>
          <a:xfrm>
            <a:off x="871814" y="4642832"/>
            <a:ext cx="481180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1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zh-TW" altLang="en-US" b="1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軸代表交易頻率，</a:t>
            </a:r>
            <a:r>
              <a:rPr lang="en-US" altLang="zh-TW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y</a:t>
            </a:r>
            <a:r>
              <a:rPr lang="zh-TW" altLang="en-US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軸代表該頻率下發生盜刷事件的個數，</a:t>
            </a:r>
            <a:r>
              <a:rPr lang="en-US" altLang="zh-TW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-5</a:t>
            </a:r>
            <a:r>
              <a:rPr lang="zh-TW" altLang="en-US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代表該張信用卡只有一筆交易資料，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由圖中可知交易頻率越高，越有可能發生盜刷事件。</a:t>
            </a:r>
            <a:endParaRPr lang="zh-TW" altLang="en-US" b="1" i="0" dirty="0">
              <a:solidFill>
                <a:srgbClr val="FF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EFE01F07-C725-49C7-8572-A03F16146577}"/>
              </a:ext>
            </a:extLst>
          </p:cNvPr>
          <p:cNvSpPr/>
          <p:nvPr/>
        </p:nvSpPr>
        <p:spPr>
          <a:xfrm>
            <a:off x="1344707" y="4177552"/>
            <a:ext cx="268941" cy="17033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5" name="Picture 6">
            <a:extLst>
              <a:ext uri="{FF2B5EF4-FFF2-40B4-BE49-F238E27FC236}">
                <a16:creationId xmlns:a16="http://schemas.microsoft.com/office/drawing/2014/main" id="{3AC583A7-9A37-4D1D-8CE8-DB9CA7E10D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2445" y="1585354"/>
            <a:ext cx="4345080" cy="2914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文字方塊 16">
            <a:extLst>
              <a:ext uri="{FF2B5EF4-FFF2-40B4-BE49-F238E27FC236}">
                <a16:creationId xmlns:a16="http://schemas.microsoft.com/office/drawing/2014/main" id="{35C9B7C7-B08F-4419-9C29-3520A061FF6F}"/>
              </a:ext>
            </a:extLst>
          </p:cNvPr>
          <p:cNvSpPr txBox="1"/>
          <p:nvPr/>
        </p:nvSpPr>
        <p:spPr>
          <a:xfrm>
            <a:off x="6961097" y="1041260"/>
            <a:ext cx="37248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TW" altLang="en-US" b="1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同一張卡距離上一筆交易的時間差</a:t>
            </a:r>
            <a:r>
              <a:rPr lang="en-US" altLang="zh-TW" b="1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b="1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以一筆交易資料為單位的角度</a:t>
            </a:r>
            <a:r>
              <a:rPr lang="en-US" altLang="zh-TW" b="1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b="1" i="0" dirty="0">
              <a:solidFill>
                <a:srgbClr val="00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78718ED-52BD-4B09-9526-698DD40E576B}"/>
              </a:ext>
            </a:extLst>
          </p:cNvPr>
          <p:cNvSpPr/>
          <p:nvPr/>
        </p:nvSpPr>
        <p:spPr>
          <a:xfrm>
            <a:off x="6386234" y="4602578"/>
            <a:ext cx="5590613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b="1" cap="none" spc="0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zh-TW" altLang="en-US" b="1" cap="none" spc="0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軸代表同一張信用卡距離上一筆交易的時間差，</a:t>
            </a:r>
            <a:r>
              <a:rPr lang="en-US" altLang="zh-TW" b="1" cap="none" spc="0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y</a:t>
            </a:r>
            <a:r>
              <a:rPr lang="zh-TW" altLang="en-US" b="1" cap="none" spc="0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軸代表發生盜刷事件的個數，由圖中可知，</a:t>
            </a:r>
            <a:r>
              <a:rPr lang="zh-TW" altLang="en-US" b="1" cap="none" spc="0" dirty="0">
                <a:ln w="0"/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交易時間差越小，越有可能是盜刷。</a:t>
            </a:r>
            <a:endParaRPr lang="en-US" altLang="zh-TW" b="1" cap="none" spc="0" dirty="0">
              <a:ln w="0"/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b="1" cap="none" spc="0" dirty="0">
              <a:ln w="0"/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F007E773-91FB-44D8-A599-ACF802DEB30B}"/>
              </a:ext>
            </a:extLst>
          </p:cNvPr>
          <p:cNvSpPr txBox="1"/>
          <p:nvPr/>
        </p:nvSpPr>
        <p:spPr>
          <a:xfrm>
            <a:off x="2458567" y="6166832"/>
            <a:ext cx="838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i="0" dirty="0">
                <a:solidFill>
                  <a:srgbClr val="92D05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這兩個特徵假設盜刷是由電腦操縱，所以可以在極短的時間內進行盜刷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911B432-23F8-4768-8BA9-5C9891E9C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6035" y="6406046"/>
            <a:ext cx="2743200" cy="365125"/>
          </a:xfrm>
        </p:spPr>
        <p:txBody>
          <a:bodyPr/>
          <a:lstStyle/>
          <a:p>
            <a:fld id="{307A7169-7E2C-4FE8-8F86-D07621869184}" type="slidenum">
              <a:rPr lang="zh-TW" altLang="en-US" smtClean="0"/>
              <a:t>11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13667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4AB32395-A0A3-4717-BC6C-F4C855362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53" y="35859"/>
            <a:ext cx="9811871" cy="1237129"/>
          </a:xfrm>
        </p:spPr>
        <p:txBody>
          <a:bodyPr>
            <a:normAutofit/>
          </a:bodyPr>
          <a:lstStyle/>
          <a:p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信用卡詐欺預測</a:t>
            </a:r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模型建立</a:t>
            </a:r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預測結果</a:t>
            </a:r>
          </a:p>
        </p:txBody>
      </p:sp>
      <p:pic>
        <p:nvPicPr>
          <p:cNvPr id="3" name="Picture 2" descr="「kfold」的圖片搜尋結果">
            <a:extLst>
              <a:ext uri="{FF2B5EF4-FFF2-40B4-BE49-F238E27FC236}">
                <a16:creationId xmlns:a16="http://schemas.microsoft.com/office/drawing/2014/main" id="{B325D938-EA24-4F26-BD02-9BB5102DB3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4" b="6283"/>
          <a:stretch/>
        </p:blipFill>
        <p:spPr bwMode="auto">
          <a:xfrm>
            <a:off x="2446803" y="2189071"/>
            <a:ext cx="7091602" cy="4222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559D4F9A-2E15-48D9-98D5-6E35AB124F66}"/>
              </a:ext>
            </a:extLst>
          </p:cNvPr>
          <p:cNvSpPr/>
          <p:nvPr/>
        </p:nvSpPr>
        <p:spPr>
          <a:xfrm>
            <a:off x="333218" y="972687"/>
            <a:ext cx="6596678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TW" altLang="en-US" sz="2000" cap="none" spc="0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2000" cap="none" spc="0" dirty="0" err="1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LightGBM</a:t>
            </a:r>
            <a:r>
              <a:rPr lang="zh-TW" altLang="en-US" sz="2000" cap="none" spc="0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作為訓練模型，並且使用</a:t>
            </a:r>
            <a:r>
              <a:rPr lang="en-US" altLang="zh-TW" sz="2000" cap="none" spc="0" dirty="0" err="1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Kfold</a:t>
            </a:r>
            <a:r>
              <a:rPr lang="zh-TW" altLang="en-US" sz="2000" cap="none" spc="0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將資料切</a:t>
            </a:r>
            <a:endParaRPr lang="en-US" altLang="zh-TW" sz="2000" cap="none" spc="0" dirty="0">
              <a:ln w="0"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成十份</a:t>
            </a:r>
            <a:r>
              <a:rPr lang="zh-TW" altLang="en-US" sz="2000" cap="none" spc="0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進行</a:t>
            </a:r>
            <a:r>
              <a:rPr lang="zh-TW" altLang="en-US" sz="2000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交叉驗證，最後</a:t>
            </a:r>
            <a:r>
              <a:rPr lang="zh-TW" altLang="en-US" sz="2000" b="1" dirty="0">
                <a:ln w="0"/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將這十個訓練過的模型去預測</a:t>
            </a:r>
            <a:endParaRPr lang="en-US" altLang="zh-TW" sz="2000" b="1" dirty="0">
              <a:ln w="0"/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b="1" cap="none" spc="0" dirty="0">
                <a:ln w="0"/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測試資料並且取平均來得到最後的預測結果。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C799069-207B-4EEC-A66A-B944A57F0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6461" y="6396107"/>
            <a:ext cx="2743200" cy="365125"/>
          </a:xfrm>
        </p:spPr>
        <p:txBody>
          <a:bodyPr/>
          <a:lstStyle/>
          <a:p>
            <a:fld id="{307A7169-7E2C-4FE8-8F86-D07621869184}" type="slidenum">
              <a:rPr lang="zh-TW" altLang="en-US" smtClean="0"/>
              <a:t>12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663788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4AB32395-A0A3-4717-BC6C-F4C855362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53" y="35859"/>
            <a:ext cx="9811871" cy="1237129"/>
          </a:xfrm>
        </p:spPr>
        <p:txBody>
          <a:bodyPr>
            <a:normAutofit/>
          </a:bodyPr>
          <a:lstStyle/>
          <a:p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信用卡詐欺預測</a:t>
            </a:r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成績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8DC2300-DE92-4B2F-B5F9-9D5997F10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211" y="1502862"/>
            <a:ext cx="10443882" cy="4949707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5D2A06AB-5B30-445D-9B0D-DFD866327F70}"/>
              </a:ext>
            </a:extLst>
          </p:cNvPr>
          <p:cNvSpPr/>
          <p:nvPr/>
        </p:nvSpPr>
        <p:spPr>
          <a:xfrm>
            <a:off x="201021" y="1042725"/>
            <a:ext cx="556626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2000" b="1" dirty="0">
                <a:ln w="0"/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最後在</a:t>
            </a:r>
            <a:r>
              <a:rPr lang="en-US" altLang="zh-TW" sz="2000" b="1" dirty="0">
                <a:ln w="0"/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Private Leaderboard</a:t>
            </a:r>
            <a:r>
              <a:rPr lang="zh-TW" altLang="en-US" sz="2000" b="1" dirty="0">
                <a:ln w="0"/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拿到</a:t>
            </a:r>
            <a:r>
              <a:rPr lang="en-US" altLang="zh-TW" sz="2000" b="1" dirty="0">
                <a:ln w="0"/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Top3%</a:t>
            </a:r>
            <a:r>
              <a:rPr lang="zh-TW" altLang="en-US" sz="2000" b="1" dirty="0">
                <a:ln w="0"/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的成績</a:t>
            </a:r>
            <a:endParaRPr lang="zh-TW" altLang="en-US" sz="2000" b="1" cap="none" spc="0" dirty="0">
              <a:ln w="0"/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C4271F2-347C-46CF-BA76-AB05C838C47C}"/>
              </a:ext>
            </a:extLst>
          </p:cNvPr>
          <p:cNvSpPr/>
          <p:nvPr/>
        </p:nvSpPr>
        <p:spPr>
          <a:xfrm>
            <a:off x="2070847" y="5351929"/>
            <a:ext cx="4984377" cy="5827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933D8AF-15C1-4BCD-A4EF-0B8836E93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75913" y="6406045"/>
            <a:ext cx="2743200" cy="365125"/>
          </a:xfrm>
        </p:spPr>
        <p:txBody>
          <a:bodyPr/>
          <a:lstStyle/>
          <a:p>
            <a:fld id="{307A7169-7E2C-4FE8-8F86-D07621869184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2930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B45D94-17C0-4ECA-8133-A2FF3F569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53" y="35859"/>
            <a:ext cx="9811871" cy="1237129"/>
          </a:xfrm>
        </p:spPr>
        <p:txBody>
          <a:bodyPr>
            <a:normAutofit/>
          </a:bodyPr>
          <a:lstStyle/>
          <a:p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信用卡詐欺預測</a:t>
            </a:r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分析流程</a:t>
            </a: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60E6D5BA-8B4A-40F5-A60E-A4A4EBC70D4B}"/>
              </a:ext>
            </a:extLst>
          </p:cNvPr>
          <p:cNvSpPr/>
          <p:nvPr/>
        </p:nvSpPr>
        <p:spPr>
          <a:xfrm>
            <a:off x="445433" y="3062010"/>
            <a:ext cx="2294965" cy="654422"/>
          </a:xfrm>
          <a:prstGeom prst="round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探索資料分析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(EDA)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B867013D-7DA2-4B0F-B550-1854C1417145}"/>
              </a:ext>
            </a:extLst>
          </p:cNvPr>
          <p:cNvSpPr/>
          <p:nvPr/>
        </p:nvSpPr>
        <p:spPr>
          <a:xfrm>
            <a:off x="3590366" y="3053042"/>
            <a:ext cx="1577788" cy="681318"/>
          </a:xfrm>
          <a:prstGeom prst="round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資料前處理</a:t>
            </a: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7312E250-EE51-4380-AA0B-801F3D446BFA}"/>
              </a:ext>
            </a:extLst>
          </p:cNvPr>
          <p:cNvSpPr/>
          <p:nvPr/>
        </p:nvSpPr>
        <p:spPr>
          <a:xfrm>
            <a:off x="6039971" y="3053042"/>
            <a:ext cx="1434352" cy="681317"/>
          </a:xfrm>
          <a:prstGeom prst="round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特徵工程</a:t>
            </a: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3283464F-0B56-496C-87F1-4B28C339B9B6}"/>
              </a:ext>
            </a:extLst>
          </p:cNvPr>
          <p:cNvSpPr/>
          <p:nvPr/>
        </p:nvSpPr>
        <p:spPr>
          <a:xfrm>
            <a:off x="8352303" y="3044076"/>
            <a:ext cx="1416424" cy="681317"/>
          </a:xfrm>
          <a:prstGeom prst="round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模型建立</a:t>
            </a:r>
          </a:p>
        </p:txBody>
      </p:sp>
      <p:cxnSp>
        <p:nvCxnSpPr>
          <p:cNvPr id="7" name="接點: 肘形 6">
            <a:extLst>
              <a:ext uri="{FF2B5EF4-FFF2-40B4-BE49-F238E27FC236}">
                <a16:creationId xmlns:a16="http://schemas.microsoft.com/office/drawing/2014/main" id="{B533D793-8D16-46B0-8E8C-8291672DEC6F}"/>
              </a:ext>
            </a:extLst>
          </p:cNvPr>
          <p:cNvCxnSpPr>
            <a:cxnSpLocks/>
            <a:stCxn id="11" idx="0"/>
          </p:cNvCxnSpPr>
          <p:nvPr/>
        </p:nvCxnSpPr>
        <p:spPr>
          <a:xfrm rot="16200000" flipV="1">
            <a:off x="4827495" y="-1188945"/>
            <a:ext cx="967626" cy="7498415"/>
          </a:xfrm>
          <a:prstGeom prst="bentConnector2">
            <a:avLst/>
          </a:prstGeom>
          <a:ln w="28575">
            <a:solidFill>
              <a:srgbClr val="FF0000"/>
            </a:solidFill>
            <a:prstDash val="dash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BA7310C4-D508-4D9F-A322-45F1307CAA1C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1592916" y="2075889"/>
            <a:ext cx="0" cy="986121"/>
          </a:xfrm>
          <a:prstGeom prst="straightConnector1">
            <a:avLst/>
          </a:prstGeom>
          <a:ln w="28575"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7E828F56-3765-4775-B205-55D2E665B9DE}"/>
              </a:ext>
            </a:extLst>
          </p:cNvPr>
          <p:cNvSpPr/>
          <p:nvPr/>
        </p:nvSpPr>
        <p:spPr>
          <a:xfrm>
            <a:off x="4725906" y="1672495"/>
            <a:ext cx="121058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2000" b="1" cap="none" spc="0" dirty="0">
                <a:ln w="0"/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錯誤分析</a:t>
            </a:r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AA7A9FC7-79F0-46C1-B8D2-48C1614B3DA6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2740398" y="3389221"/>
            <a:ext cx="849968" cy="44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E040A5D5-847A-4883-8B82-A3AD2B671770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5168154" y="3393701"/>
            <a:ext cx="87181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35762670-7453-4BF4-8641-28D36C7D993D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 flipV="1">
            <a:off x="7474323" y="3384735"/>
            <a:ext cx="877980" cy="89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6" name="接點: 肘形 1035">
            <a:extLst>
              <a:ext uri="{FF2B5EF4-FFF2-40B4-BE49-F238E27FC236}">
                <a16:creationId xmlns:a16="http://schemas.microsoft.com/office/drawing/2014/main" id="{8B39CDC0-3FC8-40E2-9E2F-7DAB53D1C98A}"/>
              </a:ext>
            </a:extLst>
          </p:cNvPr>
          <p:cNvCxnSpPr>
            <a:cxnSpLocks/>
          </p:cNvCxnSpPr>
          <p:nvPr/>
        </p:nvCxnSpPr>
        <p:spPr>
          <a:xfrm>
            <a:off x="1602441" y="3735481"/>
            <a:ext cx="5179359" cy="1093694"/>
          </a:xfrm>
          <a:prstGeom prst="bentConnector3">
            <a:avLst>
              <a:gd name="adj1" fmla="val -389"/>
            </a:avLst>
          </a:prstGeom>
          <a:ln w="28575">
            <a:solidFill>
              <a:srgbClr val="0070C0"/>
            </a:solidFill>
            <a:prstDash val="dash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: 圓角 55">
            <a:extLst>
              <a:ext uri="{FF2B5EF4-FFF2-40B4-BE49-F238E27FC236}">
                <a16:creationId xmlns:a16="http://schemas.microsoft.com/office/drawing/2014/main" id="{775D3791-65C1-4425-B7F1-E6CFB89A95B5}"/>
              </a:ext>
            </a:extLst>
          </p:cNvPr>
          <p:cNvSpPr/>
          <p:nvPr/>
        </p:nvSpPr>
        <p:spPr>
          <a:xfrm>
            <a:off x="10428753" y="3034551"/>
            <a:ext cx="1416424" cy="68131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結果預測</a:t>
            </a:r>
          </a:p>
        </p:txBody>
      </p:sp>
      <p:cxnSp>
        <p:nvCxnSpPr>
          <p:cNvPr id="1049" name="直線單箭頭接點 1048">
            <a:extLst>
              <a:ext uri="{FF2B5EF4-FFF2-40B4-BE49-F238E27FC236}">
                <a16:creationId xmlns:a16="http://schemas.microsoft.com/office/drawing/2014/main" id="{1359837F-112B-4398-ABC5-7DB29A19AEB9}"/>
              </a:ext>
            </a:extLst>
          </p:cNvPr>
          <p:cNvCxnSpPr>
            <a:stCxn id="11" idx="3"/>
            <a:endCxn id="56" idx="1"/>
          </p:cNvCxnSpPr>
          <p:nvPr/>
        </p:nvCxnSpPr>
        <p:spPr>
          <a:xfrm flipV="1">
            <a:off x="9768727" y="3375210"/>
            <a:ext cx="660026" cy="95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2" name="直線接點 1051">
            <a:extLst>
              <a:ext uri="{FF2B5EF4-FFF2-40B4-BE49-F238E27FC236}">
                <a16:creationId xmlns:a16="http://schemas.microsoft.com/office/drawing/2014/main" id="{BC2A2340-5DEC-4DE0-9A2F-296DE3E9EEF0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6757147" y="3734359"/>
            <a:ext cx="0" cy="1047191"/>
          </a:xfrm>
          <a:prstGeom prst="line">
            <a:avLst/>
          </a:prstGeom>
          <a:ln w="28575">
            <a:solidFill>
              <a:srgbClr val="0070C0"/>
            </a:solidFill>
            <a:prstDash val="dashDot"/>
            <a:headEnd w="sm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>
            <a:extLst>
              <a:ext uri="{FF2B5EF4-FFF2-40B4-BE49-F238E27FC236}">
                <a16:creationId xmlns:a16="http://schemas.microsoft.com/office/drawing/2014/main" id="{75A70157-491F-4AB5-A4F8-98FC58262DB0}"/>
              </a:ext>
            </a:extLst>
          </p:cNvPr>
          <p:cNvSpPr/>
          <p:nvPr/>
        </p:nvSpPr>
        <p:spPr>
          <a:xfrm>
            <a:off x="3607067" y="4920520"/>
            <a:ext cx="146706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2000" b="1" cap="none" spc="0" dirty="0">
                <a:ln w="0"/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創造新特徵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6D4E2B0-58F0-4ED2-873B-ABD280418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6400" y="6406046"/>
            <a:ext cx="2743200" cy="365125"/>
          </a:xfrm>
        </p:spPr>
        <p:txBody>
          <a:bodyPr/>
          <a:lstStyle/>
          <a:p>
            <a:fld id="{307A7169-7E2C-4FE8-8F86-D07621869184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0895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01C00162-A5E0-4E3A-A8DE-EB77A4CC605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273" y="1452300"/>
            <a:ext cx="4979534" cy="3531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標題 1">
            <a:extLst>
              <a:ext uri="{FF2B5EF4-FFF2-40B4-BE49-F238E27FC236}">
                <a16:creationId xmlns:a16="http://schemas.microsoft.com/office/drawing/2014/main" id="{0DB98DD9-7864-4F59-B91B-5F1699A65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30" y="0"/>
            <a:ext cx="9811871" cy="1237129"/>
          </a:xfrm>
        </p:spPr>
        <p:txBody>
          <a:bodyPr>
            <a:normAutofit/>
          </a:bodyPr>
          <a:lstStyle/>
          <a:p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資料基本統計分析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EFDC5E7-B64A-4255-8EBF-5E3502F397E6}"/>
              </a:ext>
            </a:extLst>
          </p:cNvPr>
          <p:cNvSpPr/>
          <p:nvPr/>
        </p:nvSpPr>
        <p:spPr>
          <a:xfrm>
            <a:off x="1305359" y="5049948"/>
            <a:ext cx="351891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2000" b="1" cap="none" spc="0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屬於二分類類別不平衡的情況</a:t>
            </a: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D254AD98-DB58-4F24-A167-10433DF6FC3D}"/>
              </a:ext>
            </a:extLst>
          </p:cNvPr>
          <p:cNvGrpSpPr/>
          <p:nvPr/>
        </p:nvGrpSpPr>
        <p:grpSpPr>
          <a:xfrm>
            <a:off x="6688231" y="1580607"/>
            <a:ext cx="3638550" cy="1388111"/>
            <a:chOff x="6410325" y="1481995"/>
            <a:chExt cx="3638550" cy="1388111"/>
          </a:xfrm>
        </p:grpSpPr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BDE3898F-79EF-4DF4-84D3-706EE509E4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10325" y="1908081"/>
              <a:ext cx="3638550" cy="962025"/>
            </a:xfrm>
            <a:prstGeom prst="rect">
              <a:avLst/>
            </a:prstGeom>
          </p:spPr>
        </p:pic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01497CF9-30EB-4040-A784-5CBFAFCD322E}"/>
                </a:ext>
              </a:extLst>
            </p:cNvPr>
            <p:cNvSpPr/>
            <p:nvPr/>
          </p:nvSpPr>
          <p:spPr>
            <a:xfrm>
              <a:off x="7485988" y="1481995"/>
              <a:ext cx="1467068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TW" altLang="en-US" sz="2000" b="1" cap="none" spc="0" dirty="0">
                  <a:ln w="0"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訓練資料集</a:t>
              </a:r>
            </a:p>
          </p:txBody>
        </p:sp>
      </p:grp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EF05EFB6-2046-47A7-8D5C-70A578271FEA}"/>
              </a:ext>
            </a:extLst>
          </p:cNvPr>
          <p:cNvGrpSpPr/>
          <p:nvPr/>
        </p:nvGrpSpPr>
        <p:grpSpPr>
          <a:xfrm>
            <a:off x="6708121" y="3203219"/>
            <a:ext cx="3724275" cy="1389233"/>
            <a:chOff x="6376427" y="4054866"/>
            <a:chExt cx="3724275" cy="1389233"/>
          </a:xfrm>
        </p:grpSpPr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F7A03D4D-F456-4E08-A1D9-FB8E2A1D2C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76427" y="4443974"/>
              <a:ext cx="3724275" cy="1000125"/>
            </a:xfrm>
            <a:prstGeom prst="rect">
              <a:avLst/>
            </a:prstGeom>
          </p:spPr>
        </p:pic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17D0F6E6-DB41-490F-BBED-4BDF93A9FC66}"/>
                </a:ext>
              </a:extLst>
            </p:cNvPr>
            <p:cNvSpPr/>
            <p:nvPr/>
          </p:nvSpPr>
          <p:spPr>
            <a:xfrm>
              <a:off x="7494954" y="4054866"/>
              <a:ext cx="1467068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TW" altLang="en-US" sz="2000" b="1" cap="none" spc="0" dirty="0">
                  <a:ln w="0"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測試資料集</a:t>
              </a:r>
            </a:p>
          </p:txBody>
        </p:sp>
      </p:grpSp>
      <p:sp>
        <p:nvSpPr>
          <p:cNvPr id="14" name="矩形 13">
            <a:extLst>
              <a:ext uri="{FF2B5EF4-FFF2-40B4-BE49-F238E27FC236}">
                <a16:creationId xmlns:a16="http://schemas.microsoft.com/office/drawing/2014/main" id="{09B8D2FD-DD24-46C0-BE5B-C5DB1213FEE4}"/>
              </a:ext>
            </a:extLst>
          </p:cNvPr>
          <p:cNvSpPr/>
          <p:nvPr/>
        </p:nvSpPr>
        <p:spPr>
          <a:xfrm>
            <a:off x="6213343" y="5049948"/>
            <a:ext cx="499848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2000" b="1" cap="none" spc="0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只有兩個特徵</a:t>
            </a:r>
            <a:r>
              <a:rPr lang="en-US" altLang="zh-TW" sz="2000" b="1" cap="none" spc="0" dirty="0" err="1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flbmk</a:t>
            </a:r>
            <a:r>
              <a:rPr lang="zh-TW" altLang="en-US" sz="2000" b="1" cap="none" spc="0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en-US" altLang="zh-TW" sz="2000" b="1" cap="none" spc="0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flg_3dsmk</a:t>
            </a:r>
            <a:r>
              <a:rPr lang="zh-TW" altLang="en-US" sz="2000" b="1" cap="none" spc="0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有遺失值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AA4E367-D4BE-4D21-8714-208CA29D8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6035" y="6492875"/>
            <a:ext cx="2743200" cy="365125"/>
          </a:xfrm>
        </p:spPr>
        <p:txBody>
          <a:bodyPr/>
          <a:lstStyle/>
          <a:p>
            <a:fld id="{307A7169-7E2C-4FE8-8F86-D07621869184}" type="slidenum">
              <a:rPr lang="zh-TW" altLang="en-US" smtClean="0"/>
              <a:t>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01912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0DB98DD9-7864-4F59-B91B-5F1699A65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53" y="35859"/>
            <a:ext cx="9811871" cy="1237129"/>
          </a:xfrm>
        </p:spPr>
        <p:txBody>
          <a:bodyPr>
            <a:normAutofit/>
          </a:bodyPr>
          <a:lstStyle/>
          <a:p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類別變數分析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A5F752E-F7A5-4DB7-A487-6705F0DB21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17487"/>
            <a:ext cx="6126010" cy="2091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FBF0B670-A255-4298-9A20-39B7FB0B1E1E}"/>
              </a:ext>
            </a:extLst>
          </p:cNvPr>
          <p:cNvSpPr/>
          <p:nvPr/>
        </p:nvSpPr>
        <p:spPr>
          <a:xfrm>
            <a:off x="2751237" y="836431"/>
            <a:ext cx="121058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2000" b="1" cap="none" spc="0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超額交易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E00CD77F-D75B-47DF-9903-C7A76240B1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77" y="4065459"/>
            <a:ext cx="11277040" cy="2538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C5C44FD6-E67E-49CD-BE54-C02C2F38326E}"/>
              </a:ext>
            </a:extLst>
          </p:cNvPr>
          <p:cNvSpPr/>
          <p:nvPr/>
        </p:nvSpPr>
        <p:spPr>
          <a:xfrm>
            <a:off x="5203695" y="3721417"/>
            <a:ext cx="121058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2000" b="1" cap="none" spc="0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交易類別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970F315C-8D9D-4FD8-B3BF-FA9B6E25A4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5342" y="1354189"/>
            <a:ext cx="5906486" cy="2005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EFD6F9CA-9DBD-4A5F-A525-562FC35138AD}"/>
              </a:ext>
            </a:extLst>
          </p:cNvPr>
          <p:cNvSpPr/>
          <p:nvPr/>
        </p:nvSpPr>
        <p:spPr>
          <a:xfrm>
            <a:off x="8576260" y="801857"/>
            <a:ext cx="172354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2000" b="1" cap="none" spc="0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網路交易註記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84432F1-C32C-4C81-8D4E-DDFC8569F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36156" y="6492875"/>
            <a:ext cx="2743200" cy="365125"/>
          </a:xfrm>
        </p:spPr>
        <p:txBody>
          <a:bodyPr/>
          <a:lstStyle/>
          <a:p>
            <a:fld id="{307A7169-7E2C-4FE8-8F86-D07621869184}" type="slidenum">
              <a:rPr lang="zh-TW" altLang="en-US" smtClean="0"/>
              <a:t>4</a:t>
            </a:fld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DFD8F2A-7FBA-4B8A-B129-F7F03EC5B214}"/>
              </a:ext>
            </a:extLst>
          </p:cNvPr>
          <p:cNvSpPr/>
          <p:nvPr/>
        </p:nvSpPr>
        <p:spPr>
          <a:xfrm>
            <a:off x="7972583" y="3429869"/>
            <a:ext cx="300595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2000" b="1" cap="none" spc="0" dirty="0">
                <a:ln w="0"/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網路交易被盜刷機率較高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4150664-A947-4D02-BDDE-C3C10F0AF2F3}"/>
              </a:ext>
            </a:extLst>
          </p:cNvPr>
          <p:cNvSpPr/>
          <p:nvPr/>
        </p:nvSpPr>
        <p:spPr>
          <a:xfrm>
            <a:off x="4539360" y="6457890"/>
            <a:ext cx="290175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2000" b="1" cap="none" spc="0" dirty="0">
                <a:ln w="0"/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交易類別</a:t>
            </a:r>
            <a:r>
              <a:rPr lang="en-US" altLang="zh-TW" sz="2000" b="1" cap="none" spc="0" dirty="0">
                <a:ln w="0"/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sz="2000" b="1" cap="none" spc="0" dirty="0">
                <a:ln w="0"/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最容易被盜刷</a:t>
            </a:r>
          </a:p>
        </p:txBody>
      </p:sp>
    </p:spTree>
    <p:extLst>
      <p:ext uri="{BB962C8B-B14F-4D97-AF65-F5344CB8AC3E}">
        <p14:creationId xmlns:p14="http://schemas.microsoft.com/office/powerpoint/2010/main" val="2179157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0DB98DD9-7864-4F59-B91B-5F1699A65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53" y="35859"/>
            <a:ext cx="9811871" cy="1237129"/>
          </a:xfrm>
        </p:spPr>
        <p:txBody>
          <a:bodyPr>
            <a:normAutofit/>
          </a:bodyPr>
          <a:lstStyle/>
          <a:p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類別變數分析</a:t>
            </a:r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F183A49A-20C7-42ED-A5BC-1AC1D1041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017" y="1341711"/>
            <a:ext cx="7771278" cy="2638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B14B14E8-C59D-45E4-9EC7-BE6AB47DF8DD}"/>
              </a:ext>
            </a:extLst>
          </p:cNvPr>
          <p:cNvSpPr/>
          <p:nvPr/>
        </p:nvSpPr>
        <p:spPr>
          <a:xfrm>
            <a:off x="5331724" y="926180"/>
            <a:ext cx="172354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2000" b="1" cap="none" spc="0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分期交易註記</a:t>
            </a:r>
          </a:p>
        </p:txBody>
      </p:sp>
      <p:pic>
        <p:nvPicPr>
          <p:cNvPr id="8198" name="Picture 6">
            <a:extLst>
              <a:ext uri="{FF2B5EF4-FFF2-40B4-BE49-F238E27FC236}">
                <a16:creationId xmlns:a16="http://schemas.microsoft.com/office/drawing/2014/main" id="{E70F9E36-E3DC-43F6-82FB-AA0E3DF57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047" y="4447142"/>
            <a:ext cx="11627224" cy="1953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D792AA6C-C0D5-4834-A210-D99039A1DC18}"/>
              </a:ext>
            </a:extLst>
          </p:cNvPr>
          <p:cNvSpPr/>
          <p:nvPr/>
        </p:nvSpPr>
        <p:spPr>
          <a:xfrm>
            <a:off x="5382017" y="4027969"/>
            <a:ext cx="121058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2000" b="1" cap="none" spc="0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分期期數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8E84B1B-3932-4654-B665-37933A970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5974" y="6492875"/>
            <a:ext cx="2743200" cy="365125"/>
          </a:xfrm>
        </p:spPr>
        <p:txBody>
          <a:bodyPr/>
          <a:lstStyle/>
          <a:p>
            <a:fld id="{307A7169-7E2C-4FE8-8F86-D07621869184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9889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0DB98DD9-7864-4F59-B91B-5F1699A65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53" y="35859"/>
            <a:ext cx="9811871" cy="1237129"/>
          </a:xfrm>
        </p:spPr>
        <p:txBody>
          <a:bodyPr>
            <a:normAutofit/>
          </a:bodyPr>
          <a:lstStyle/>
          <a:p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類別變數分析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BC96A19-7C04-410F-9D57-21D0208F6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709" y="1479158"/>
            <a:ext cx="7340341" cy="397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21E99C5B-C9E7-4CC7-BFB4-08C08DC08ACB}"/>
              </a:ext>
            </a:extLst>
          </p:cNvPr>
          <p:cNvSpPr/>
          <p:nvPr/>
        </p:nvSpPr>
        <p:spPr>
          <a:xfrm>
            <a:off x="5549228" y="928326"/>
            <a:ext cx="121058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2000" b="1" cap="none" spc="0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交易型態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5E4D14A-9667-49CF-A60F-34927B4928FF}"/>
              </a:ext>
            </a:extLst>
          </p:cNvPr>
          <p:cNvSpPr/>
          <p:nvPr/>
        </p:nvSpPr>
        <p:spPr>
          <a:xfrm>
            <a:off x="3047119" y="5646389"/>
            <a:ext cx="613180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2000" b="1" cap="none" spc="0" dirty="0">
                <a:ln w="0"/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大部分交易型態為</a:t>
            </a:r>
            <a:r>
              <a:rPr lang="en-US" altLang="zh-TW" sz="2000" b="1" cap="none" spc="0" dirty="0">
                <a:ln w="0"/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2000" b="1" cap="none" spc="0" dirty="0">
                <a:ln w="0"/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000" b="1" cap="none" spc="0" dirty="0">
                <a:ln w="0"/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r>
              <a:rPr lang="zh-TW" altLang="en-US" sz="2000" b="1" cap="none" spc="0" dirty="0">
                <a:ln w="0"/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，盜刷大多發生在這兩個類別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2C79106-65EA-4B1B-A915-6DCE89D63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6339" y="6406045"/>
            <a:ext cx="2743200" cy="365125"/>
          </a:xfrm>
        </p:spPr>
        <p:txBody>
          <a:bodyPr/>
          <a:lstStyle/>
          <a:p>
            <a:fld id="{307A7169-7E2C-4FE8-8F86-D07621869184}" type="slidenum">
              <a:rPr lang="zh-TW" altLang="en-US" smtClean="0"/>
              <a:t>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01906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0DB98DD9-7864-4F59-B91B-5F1699A65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53" y="35859"/>
            <a:ext cx="9811871" cy="1237129"/>
          </a:xfrm>
        </p:spPr>
        <p:txBody>
          <a:bodyPr>
            <a:normAutofit/>
          </a:bodyPr>
          <a:lstStyle/>
          <a:p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連續變數分析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77D7942B-E307-4486-816B-7B520191F1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480" y="1953795"/>
            <a:ext cx="335280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1EDD11C0-C8AA-4E80-9279-2527D51245A0}"/>
              </a:ext>
            </a:extLst>
          </p:cNvPr>
          <p:cNvSpPr/>
          <p:nvPr/>
        </p:nvSpPr>
        <p:spPr>
          <a:xfrm>
            <a:off x="903535" y="1391179"/>
            <a:ext cx="249299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2000" b="1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交易金額異常值分析</a:t>
            </a:r>
            <a:endParaRPr lang="zh-TW" altLang="en-US" sz="2000" b="1" cap="none" spc="0" dirty="0">
              <a:ln w="0"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F270DBAC-9076-4C83-9480-BD55602D90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170" y="1212573"/>
            <a:ext cx="8382830" cy="4156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3FEF6510-F083-45E4-93C2-4541AC10449E}"/>
              </a:ext>
            </a:extLst>
          </p:cNvPr>
          <p:cNvSpPr/>
          <p:nvPr/>
        </p:nvSpPr>
        <p:spPr>
          <a:xfrm>
            <a:off x="7001873" y="746499"/>
            <a:ext cx="274947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2000" b="1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不同時間有無盜刷比例</a:t>
            </a:r>
            <a:endParaRPr lang="zh-TW" altLang="en-US" sz="2000" b="1" cap="none" spc="0" dirty="0">
              <a:ln w="0"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C2A3FE2-8718-4F52-A089-1A6671562110}"/>
              </a:ext>
            </a:extLst>
          </p:cNvPr>
          <p:cNvSpPr/>
          <p:nvPr/>
        </p:nvSpPr>
        <p:spPr>
          <a:xfrm>
            <a:off x="711977" y="4493449"/>
            <a:ext cx="249299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2000" b="1" cap="none" spc="0" dirty="0">
                <a:ln w="0"/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圖中顯示存在異常值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2ADA455-3FFC-4EE8-BB3F-9DDFCE7AF8AF}"/>
              </a:ext>
            </a:extLst>
          </p:cNvPr>
          <p:cNvSpPr/>
          <p:nvPr/>
        </p:nvSpPr>
        <p:spPr>
          <a:xfrm>
            <a:off x="5556370" y="5381345"/>
            <a:ext cx="531427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2000" b="1" dirty="0">
                <a:ln w="0"/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從晚上八點以後到凌晨三點較易發生盜刷案件</a:t>
            </a:r>
            <a:endParaRPr lang="zh-TW" altLang="en-US" sz="2000" b="1" cap="none" spc="0" dirty="0">
              <a:ln w="0"/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AAC0118-A198-4DF2-ACB7-253501162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6339" y="6406046"/>
            <a:ext cx="2743200" cy="365125"/>
          </a:xfrm>
        </p:spPr>
        <p:txBody>
          <a:bodyPr/>
          <a:lstStyle/>
          <a:p>
            <a:fld id="{307A7169-7E2C-4FE8-8F86-D07621869184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1690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0DB98DD9-7864-4F59-B91B-5F1699A65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53" y="35859"/>
            <a:ext cx="9811871" cy="1237129"/>
          </a:xfrm>
        </p:spPr>
        <p:txBody>
          <a:bodyPr>
            <a:normAutofit/>
          </a:bodyPr>
          <a:lstStyle/>
          <a:p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類別變數分析</a:t>
            </a: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93DA9B65-128E-47AA-8893-D990CA24CB52}"/>
              </a:ext>
            </a:extLst>
          </p:cNvPr>
          <p:cNvGrpSpPr/>
          <p:nvPr/>
        </p:nvGrpSpPr>
        <p:grpSpPr>
          <a:xfrm>
            <a:off x="2907048" y="1105673"/>
            <a:ext cx="6050058" cy="3674393"/>
            <a:chOff x="332813" y="1195125"/>
            <a:chExt cx="6050058" cy="3674393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0AB3765C-B421-4DB0-A212-611F5F25B1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813" y="1586751"/>
              <a:ext cx="6050058" cy="32827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6CFA71B7-D650-4F47-8074-51EE9C04DCA6}"/>
                </a:ext>
              </a:extLst>
            </p:cNvPr>
            <p:cNvSpPr/>
            <p:nvPr/>
          </p:nvSpPr>
          <p:spPr>
            <a:xfrm>
              <a:off x="845707" y="1195125"/>
              <a:ext cx="5262979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TW" altLang="en-US" b="1" cap="none" spc="0" dirty="0">
                  <a:ln w="0"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各欄位特徵在訓練資料集而不在測試資料集的比例</a:t>
              </a:r>
            </a:p>
          </p:txBody>
        </p:sp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0462AA9A-899F-46C8-8AA0-4B3DCD215A82}"/>
              </a:ext>
            </a:extLst>
          </p:cNvPr>
          <p:cNvSpPr/>
          <p:nvPr/>
        </p:nvSpPr>
        <p:spPr>
          <a:xfrm>
            <a:off x="2924805" y="4878999"/>
            <a:ext cx="653268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TW" altLang="en-US" b="1" cap="none" spc="0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可以看到交易序號</a:t>
            </a:r>
            <a:r>
              <a:rPr lang="en-US" altLang="zh-TW" b="1" cap="none" spc="0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b="1" cap="none" spc="0" dirty="0" err="1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txkey</a:t>
            </a:r>
            <a:r>
              <a:rPr lang="en-US" altLang="zh-TW" b="1" cap="none" spc="0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b="1" cap="none" spc="0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zh-TW" altLang="en-US" b="1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授權日期</a:t>
            </a:r>
            <a:r>
              <a:rPr lang="en-US" altLang="zh-TW" b="1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b="1" dirty="0" err="1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locdt</a:t>
            </a:r>
            <a:r>
              <a:rPr lang="en-US" altLang="zh-TW" b="1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b="1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、交易卡號</a:t>
            </a:r>
            <a:r>
              <a:rPr lang="en-US" altLang="zh-TW" b="1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b="1" dirty="0" err="1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cano</a:t>
            </a:r>
            <a:r>
              <a:rPr lang="en-US" altLang="zh-TW" b="1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zh-TW" altLang="en-US" b="1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以及歸戶帳號</a:t>
            </a:r>
            <a:r>
              <a:rPr lang="en-US" altLang="zh-TW" b="1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b="1" dirty="0" err="1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bacno</a:t>
            </a:r>
            <a:r>
              <a:rPr lang="en-US" altLang="zh-TW" b="1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b="1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在測試資料集的比例相當低</a:t>
            </a:r>
            <a:endParaRPr lang="zh-TW" altLang="en-US" b="1" cap="none" spc="0" dirty="0">
              <a:ln w="0"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箭號: 向下 2">
            <a:extLst>
              <a:ext uri="{FF2B5EF4-FFF2-40B4-BE49-F238E27FC236}">
                <a16:creationId xmlns:a16="http://schemas.microsoft.com/office/drawing/2014/main" id="{4E8B60EC-D5FD-4472-B0FE-6619671850EE}"/>
              </a:ext>
            </a:extLst>
          </p:cNvPr>
          <p:cNvSpPr/>
          <p:nvPr/>
        </p:nvSpPr>
        <p:spPr>
          <a:xfrm>
            <a:off x="5855046" y="5518651"/>
            <a:ext cx="387927" cy="415636"/>
          </a:xfrm>
          <a:prstGeom prst="downArrow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CCA1835-5A8E-40B6-9DF5-A5BB552747C0}"/>
              </a:ext>
            </a:extLst>
          </p:cNvPr>
          <p:cNvSpPr/>
          <p:nvPr/>
        </p:nvSpPr>
        <p:spPr>
          <a:xfrm>
            <a:off x="3175816" y="6044411"/>
            <a:ext cx="5681427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TW" altLang="en-US" b="1" cap="none" spc="0" dirty="0">
                <a:ln w="0"/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訓練時不納入避免造成</a:t>
            </a:r>
            <a:r>
              <a:rPr lang="en-US" altLang="zh-TW" b="1" cap="none" spc="0" dirty="0">
                <a:ln w="0"/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Data Leakage</a:t>
            </a:r>
            <a:r>
              <a:rPr lang="zh-TW" altLang="en-US" b="1" cap="none" spc="0" dirty="0">
                <a:ln w="0"/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以及</a:t>
            </a:r>
            <a:r>
              <a:rPr lang="en-US" altLang="zh-TW" b="1" cap="none" spc="0" dirty="0">
                <a:ln w="0"/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Overfitting</a:t>
            </a:r>
            <a:endParaRPr lang="zh-TW" altLang="en-US" b="1" cap="none" spc="0" dirty="0">
              <a:ln w="0"/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232C35F-8B10-4ADE-A3D0-41D1755ED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6400" y="6406045"/>
            <a:ext cx="2743200" cy="365125"/>
          </a:xfrm>
        </p:spPr>
        <p:txBody>
          <a:bodyPr/>
          <a:lstStyle/>
          <a:p>
            <a:fld id="{307A7169-7E2C-4FE8-8F86-D07621869184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1897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4AB32395-A0A3-4717-BC6C-F4C855362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53" y="35859"/>
            <a:ext cx="9811871" cy="1237129"/>
          </a:xfrm>
        </p:spPr>
        <p:txBody>
          <a:bodyPr>
            <a:normAutofit/>
          </a:bodyPr>
          <a:lstStyle/>
          <a:p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信用卡詐欺預測</a:t>
            </a:r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資料前處理</a:t>
            </a: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DF5B57FE-85B0-46BF-8FE4-662F93D63667}"/>
              </a:ext>
            </a:extLst>
          </p:cNvPr>
          <p:cNvGrpSpPr/>
          <p:nvPr/>
        </p:nvGrpSpPr>
        <p:grpSpPr>
          <a:xfrm>
            <a:off x="343979" y="1383385"/>
            <a:ext cx="9957151" cy="2354418"/>
            <a:chOff x="469485" y="1876443"/>
            <a:chExt cx="9957151" cy="2354418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6CC1D697-11FD-4CE3-981C-4E03E5091230}"/>
                </a:ext>
              </a:extLst>
            </p:cNvPr>
            <p:cNvSpPr/>
            <p:nvPr/>
          </p:nvSpPr>
          <p:spPr>
            <a:xfrm>
              <a:off x="491902" y="1876443"/>
              <a:ext cx="2438489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TW" altLang="en-US" sz="2000" b="1" dirty="0">
                  <a:ln w="0"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網路交易註記</a:t>
              </a:r>
              <a:r>
                <a:rPr lang="en-US" altLang="zh-TW" sz="2000" b="1" dirty="0">
                  <a:ln w="0"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</a:t>
              </a:r>
              <a:r>
                <a:rPr lang="en-US" altLang="zh-TW" sz="2000" b="1" dirty="0" err="1">
                  <a:ln w="0"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ecfg</a:t>
              </a:r>
              <a:r>
                <a:rPr lang="en-US" altLang="zh-TW" sz="2000" b="1" dirty="0">
                  <a:ln w="0"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</a:t>
              </a:r>
              <a:endParaRPr lang="zh-TW" altLang="en-US" sz="2000" b="1" cap="none" spc="0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5285150-91CB-408D-876C-025E63799C3C}"/>
                </a:ext>
              </a:extLst>
            </p:cNvPr>
            <p:cNvSpPr/>
            <p:nvPr/>
          </p:nvSpPr>
          <p:spPr>
            <a:xfrm>
              <a:off x="488024" y="3248044"/>
              <a:ext cx="2589684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2000" b="1" dirty="0">
                  <a:ln w="0"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Fallback</a:t>
              </a:r>
              <a:r>
                <a:rPr lang="zh-TW" altLang="en-US" sz="2000" b="1" dirty="0">
                  <a:ln w="0"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註記</a:t>
              </a:r>
              <a:r>
                <a:rPr lang="en-US" altLang="zh-TW" sz="2000" b="1" dirty="0">
                  <a:ln w="0"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</a:t>
              </a:r>
              <a:r>
                <a:rPr lang="en-US" altLang="zh-TW" sz="2000" b="1" dirty="0" err="1">
                  <a:ln w="0"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flbmk</a:t>
              </a:r>
              <a:r>
                <a:rPr lang="en-US" altLang="zh-TW" sz="2000" b="1" dirty="0">
                  <a:ln w="0"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</a:t>
              </a:r>
              <a:endParaRPr lang="zh-TW" altLang="en-US" sz="2000" b="1" cap="none" spc="0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B6364A0F-6B9C-4DDE-BFEE-7EA02B3DB57A}"/>
                </a:ext>
              </a:extLst>
            </p:cNvPr>
            <p:cNvSpPr/>
            <p:nvPr/>
          </p:nvSpPr>
          <p:spPr>
            <a:xfrm>
              <a:off x="469485" y="3830751"/>
              <a:ext cx="3164649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2000" b="1" dirty="0">
                  <a:ln w="0"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3DS</a:t>
              </a:r>
              <a:r>
                <a:rPr lang="zh-TW" altLang="en-US" sz="2000" b="1" dirty="0">
                  <a:ln w="0"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交易註記</a:t>
              </a:r>
              <a:r>
                <a:rPr lang="en-US" altLang="zh-TW" sz="2000" b="1" dirty="0">
                  <a:ln w="0"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(flg_3dsmk)</a:t>
              </a:r>
              <a:endParaRPr lang="zh-TW" altLang="en-US" sz="2000" b="1" cap="none" spc="0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" name="箭號: 向右 1">
              <a:extLst>
                <a:ext uri="{FF2B5EF4-FFF2-40B4-BE49-F238E27FC236}">
                  <a16:creationId xmlns:a16="http://schemas.microsoft.com/office/drawing/2014/main" id="{C85EDE06-2BD7-48C7-8DD0-32791F10EE0D}"/>
                </a:ext>
              </a:extLst>
            </p:cNvPr>
            <p:cNvSpPr/>
            <p:nvPr/>
          </p:nvSpPr>
          <p:spPr>
            <a:xfrm>
              <a:off x="3576917" y="3612777"/>
              <a:ext cx="591671" cy="313764"/>
            </a:xfrm>
            <a:prstGeom prst="rightArrow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8B5F2AEA-014A-48CD-9C8B-B6CD9D166DA0}"/>
                </a:ext>
              </a:extLst>
            </p:cNvPr>
            <p:cNvSpPr/>
            <p:nvPr/>
          </p:nvSpPr>
          <p:spPr>
            <a:xfrm>
              <a:off x="4219488" y="3570773"/>
              <a:ext cx="6207148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TW" altLang="en-US" sz="2000" b="1" dirty="0">
                  <a:ln w="0"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將遺失值當作第三個類別，並轉換為整數值</a:t>
              </a:r>
              <a:r>
                <a:rPr lang="en-US" altLang="zh-TW" sz="2000" b="1" dirty="0">
                  <a:ln w="0"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(0</a:t>
              </a:r>
              <a:r>
                <a:rPr lang="zh-TW" altLang="en-US" sz="2000" b="1" dirty="0">
                  <a:ln w="0"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、</a:t>
              </a:r>
              <a:r>
                <a:rPr lang="en-US" altLang="zh-TW" sz="2000" b="1" dirty="0">
                  <a:ln w="0"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</a:t>
              </a:r>
              <a:r>
                <a:rPr lang="zh-TW" altLang="en-US" sz="2000" b="1" dirty="0">
                  <a:ln w="0"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、</a:t>
              </a:r>
              <a:r>
                <a:rPr lang="en-US" altLang="zh-TW" sz="2000" b="1" dirty="0">
                  <a:ln w="0"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2)</a:t>
              </a:r>
              <a:endParaRPr lang="zh-TW" altLang="en-US" sz="2000" b="1" cap="none" spc="0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9" name="箭號: 向右 8">
              <a:extLst>
                <a:ext uri="{FF2B5EF4-FFF2-40B4-BE49-F238E27FC236}">
                  <a16:creationId xmlns:a16="http://schemas.microsoft.com/office/drawing/2014/main" id="{C8A32351-420C-47E7-B3B4-0174FD72D454}"/>
                </a:ext>
              </a:extLst>
            </p:cNvPr>
            <p:cNvSpPr/>
            <p:nvPr/>
          </p:nvSpPr>
          <p:spPr>
            <a:xfrm>
              <a:off x="3558986" y="2160493"/>
              <a:ext cx="591671" cy="313764"/>
            </a:xfrm>
            <a:prstGeom prst="rightArrow">
              <a:avLst/>
            </a:prstGeom>
            <a:solidFill>
              <a:srgbClr val="92D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D8668F6D-B8B5-4C12-9C31-947277291B4A}"/>
                </a:ext>
              </a:extLst>
            </p:cNvPr>
            <p:cNvSpPr/>
            <p:nvPr/>
          </p:nvSpPr>
          <p:spPr>
            <a:xfrm>
              <a:off x="4289089" y="2127453"/>
              <a:ext cx="2464136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TW" altLang="en-US" sz="2000" b="1" dirty="0">
                  <a:ln w="0"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轉換為整數值</a:t>
              </a:r>
              <a:r>
                <a:rPr lang="en-US" altLang="zh-TW" sz="2000" b="1" dirty="0">
                  <a:ln w="0"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(0</a:t>
              </a:r>
              <a:r>
                <a:rPr lang="zh-TW" altLang="en-US" sz="2000" b="1" dirty="0">
                  <a:ln w="0"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、</a:t>
              </a:r>
              <a:r>
                <a:rPr lang="en-US" altLang="zh-TW" sz="2000" b="1" dirty="0">
                  <a:ln w="0"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1)</a:t>
              </a:r>
              <a:endParaRPr lang="zh-TW" altLang="en-US" sz="2000" b="1" cap="none" spc="0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4F8CA641-C79C-48A7-B142-99382B1DBD10}"/>
                </a:ext>
              </a:extLst>
            </p:cNvPr>
            <p:cNvSpPr/>
            <p:nvPr/>
          </p:nvSpPr>
          <p:spPr>
            <a:xfrm>
              <a:off x="510458" y="2423290"/>
              <a:ext cx="2222083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TW" altLang="en-US" sz="2000" b="1" dirty="0">
                  <a:ln w="0"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超額註記碼</a:t>
              </a:r>
              <a:r>
                <a:rPr lang="en-US" altLang="zh-TW" sz="2000" b="1" dirty="0">
                  <a:ln w="0"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</a:t>
              </a:r>
              <a:r>
                <a:rPr lang="en-US" altLang="zh-TW" sz="2000" b="1" dirty="0" err="1">
                  <a:ln w="0"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ovrlt</a:t>
              </a:r>
              <a:r>
                <a:rPr lang="en-US" altLang="zh-TW" sz="2000" b="1" dirty="0">
                  <a:ln w="0"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</a:t>
              </a:r>
              <a:endParaRPr lang="zh-TW" altLang="en-US" sz="2000" b="1" cap="none" spc="0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4D13BEF-735F-4F2D-88B4-09025A36B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6461" y="6415985"/>
            <a:ext cx="2743200" cy="365125"/>
          </a:xfrm>
        </p:spPr>
        <p:txBody>
          <a:bodyPr/>
          <a:lstStyle/>
          <a:p>
            <a:fld id="{307A7169-7E2C-4FE8-8F86-D07621869184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2750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616</Words>
  <Application>Microsoft Office PowerPoint</Application>
  <PresentationFormat>寬螢幕</PresentationFormat>
  <Paragraphs>75</Paragraphs>
  <Slides>13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8" baseType="lpstr">
      <vt:lpstr>微軟正黑體</vt:lpstr>
      <vt:lpstr>Arial</vt:lpstr>
      <vt:lpstr>Calibri</vt:lpstr>
      <vt:lpstr>Calibri Light</vt:lpstr>
      <vt:lpstr>Office 佈景主題</vt:lpstr>
      <vt:lpstr>PowerPoint 簡報</vt:lpstr>
      <vt:lpstr>信用卡詐欺預測-分析流程</vt:lpstr>
      <vt:lpstr>資料基本統計分析</vt:lpstr>
      <vt:lpstr>類別變數分析</vt:lpstr>
      <vt:lpstr>類別變數分析</vt:lpstr>
      <vt:lpstr>類別變數分析</vt:lpstr>
      <vt:lpstr>連續變數分析</vt:lpstr>
      <vt:lpstr>類別變數分析</vt:lpstr>
      <vt:lpstr>信用卡詐欺預測-資料前處理</vt:lpstr>
      <vt:lpstr>特徵工程</vt:lpstr>
      <vt:lpstr>特徵工程</vt:lpstr>
      <vt:lpstr>信用卡詐欺預測-模型建立&amp;預測結果</vt:lpstr>
      <vt:lpstr>信用卡詐欺預測-成績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冠君 陳</dc:creator>
  <cp:lastModifiedBy>冠君 陳</cp:lastModifiedBy>
  <cp:revision>1</cp:revision>
  <dcterms:created xsi:type="dcterms:W3CDTF">2021-03-01T15:07:58Z</dcterms:created>
  <dcterms:modified xsi:type="dcterms:W3CDTF">2021-03-01T15:09:04Z</dcterms:modified>
</cp:coreProperties>
</file>