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1" r:id="rId2"/>
    <p:sldId id="258" r:id="rId3"/>
    <p:sldId id="259" r:id="rId4"/>
    <p:sldId id="262" r:id="rId5"/>
    <p:sldId id="263" r:id="rId6"/>
    <p:sldId id="268" r:id="rId7"/>
    <p:sldId id="260" r:id="rId8"/>
    <p:sldId id="264" r:id="rId9"/>
    <p:sldId id="267" r:id="rId10"/>
    <p:sldId id="266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冠君 陳" initials="冠君" lastIdx="1" clrIdx="0">
    <p:extLst>
      <p:ext uri="{19B8F6BF-5375-455C-9EA6-DF929625EA0E}">
        <p15:presenceInfo xmlns:p15="http://schemas.microsoft.com/office/powerpoint/2012/main" userId="81664a4ce91ea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64C5F-9A5A-48CB-87B6-6CBA59B5C643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EDE07-3635-4D33-B32C-5DEBCCC472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9497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7A1703-E1EF-40C2-8CB6-66203738E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81F6A6E-D84F-4661-8FE4-D0A8A6E23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B203B1-DADD-49A8-B6AD-C298186B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0F25-3120-4912-AF92-492732CB99B0}" type="datetime1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5B421F-88F6-4153-8E4A-A54380FC3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ACBDBA-FF22-43F0-9D38-74923682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11DC-5912-4146-924B-3ED5590221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5494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5D7B8E-0B89-48DE-9032-C6B686699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42D1918-7520-4796-8A26-8F032DE67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4D207B-B03E-4DFC-8840-884B76054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617B-6C61-40DC-BC44-DF3CD1289C69}" type="datetime1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C1C81B-C5A1-4A23-A010-B4738FF99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F79103-AECD-47EC-997C-21918AE18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11DC-5912-4146-924B-3ED5590221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5024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F47CFF3-D23C-4CA3-A1B5-CB1514ADC7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F723FD7-FDE6-482D-AA51-68E753138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4F6A2F-F7DC-4E0C-AF8D-039EF12A6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E88B-7998-4153-8316-E51FC702542E}" type="datetime1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5C2001-FC10-44E9-9191-AD28F8603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57EDAA-0467-482A-B5A8-C52396846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11DC-5912-4146-924B-3ED5590221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490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3EEC9D-8CB8-433F-9140-DC82E6D18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BD936D-8D74-47A5-94A6-15520336D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8912F6-9A6A-45C9-9554-234C14BD6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A09BE-4F8D-4126-96BA-FD73865EBB95}" type="datetime1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E88DFD-89FD-47B8-A5A3-D71CA6415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12D08A-B564-4CC7-A469-CB124EFD8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11DC-5912-4146-924B-3ED5590221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136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8A5B9B-0C3A-4458-A983-64312797F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070F276-EBCB-40C4-B5B1-AEEB7C3D2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6EA6AB-E526-4824-8A45-00593C8E9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9118-C55D-4A26-85FC-BC921C9A9286}" type="datetime1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400DCB-B032-448B-A3BB-96DB2DF80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369E86-F30B-42E5-AE4F-A3080169D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11DC-5912-4146-924B-3ED5590221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7793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0F7CE2-6C5B-4DDF-A515-2223A064B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D8FD6F-A901-4123-AC4D-9601ED81A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EABC49A-364A-4E0F-9C87-029790710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162A0EF-FA15-4AC3-9969-700754419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E4A2-70C5-4775-B4A6-D5B307144A19}" type="datetime1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2AC8BB8-1FCE-45F6-AD7E-158CD56BA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B9EEA5E-54C1-4726-818C-61306D847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11DC-5912-4146-924B-3ED5590221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0723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7663B2-D0FB-4F6A-BF41-E08FCDB85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444A069-6571-4F9C-BFF1-C653A9398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761227E-E0FB-49DE-B3BE-74B811A5B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2950E57-6881-4D12-BD7A-B6601ED348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D1C8C95-5549-4D04-8633-271ADCF753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BC65517-7432-492A-ABCF-2F4C572D7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6D88-A726-4A26-893C-70AADE9A0F0B}" type="datetime1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17D5AB4-0D70-47CC-AA6D-42F285DC8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EA3D046-5018-40A7-BF0D-1F465791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11DC-5912-4146-924B-3ED5590221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084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6EB046-0ABC-47B5-89B7-A99DDE94C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CB2F48E-8C2E-4656-AD56-5C98E0010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533E-0E49-4E6F-84CF-A70A3C890CE3}" type="datetime1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8182C06-A92D-4E4C-9FC3-04F58A155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13EB727-DE0E-4687-8867-073AA5505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11DC-5912-4146-924B-3ED5590221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89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EA61451-F5C9-49CF-ABFB-E3BDF1D65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F6D6-05C6-4A2B-8DCB-EA89C9E1C57F}" type="datetime1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0D6136D-9548-4924-919B-197D5DCD7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860324D-E762-4120-A411-7800FC076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11DC-5912-4146-924B-3ED5590221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79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466CE8-CAF8-46CD-A09B-ABA610757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015045-93CD-450D-B448-CE2341077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4C2F9A9-F494-4466-A038-ABC4FBEE8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E4A0E8F-2E83-40D3-BDE8-7B17789FC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FA29-E3D1-4CEF-864B-4EE81A070F02}" type="datetime1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2C49C32-69CE-42A6-A974-C6E99BDE8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B2B638D-2CBE-426E-A252-7EDFF1F53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11DC-5912-4146-924B-3ED5590221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1735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BD7B8B-2DEC-42B4-8E12-9BD2D6C0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CD911DE-7BFF-4DF0-9351-A34AFD990E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2C8AF3F-E06A-4381-8D9A-2788D615C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79C5159-7F94-4B9C-9B5D-3C96A8C42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51163-B96A-4378-8393-2D5A69120DFD}" type="datetime1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1003089-578D-4563-8A6E-7D9A98779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DEBEA1-7D6F-418D-90C3-7FB935642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11DC-5912-4146-924B-3ED5590221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6834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B2200A2-B564-4F5B-8096-629BD4A52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579987F-8934-4449-858D-6CD267A0F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001458-8DCB-40A9-B374-77EE2D4513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76E5E-6826-4D11-B3AD-0E490457E8DB}" type="datetime1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85A301-7252-479F-8A88-7A768F2957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7596B8-076B-4A51-BE09-D17C5C479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F11DC-5912-4146-924B-3ED5590221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0136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F7502A-472D-46EC-BF1A-CCBD5A6F46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房價分析預測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A1318C9-5DAE-4208-8EB2-F1669D5BF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893327"/>
          </a:xfrm>
        </p:spPr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報告人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陳冠君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209B126-3625-4841-9E2A-24F8F45D3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0882" y="6428068"/>
            <a:ext cx="2743200" cy="365125"/>
          </a:xfrm>
        </p:spPr>
        <p:txBody>
          <a:bodyPr/>
          <a:lstStyle/>
          <a:p>
            <a:fld id="{C01F11DC-5912-4146-924B-3ED55902210F}" type="slidenum">
              <a:rPr lang="zh-TW" altLang="en-US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066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61A3BD87-2DB4-4345-9C9D-96DA866A3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2" y="1479178"/>
            <a:ext cx="7115497" cy="371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C5F18F05-4985-4D23-BC5B-BD687350D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947" y="1219200"/>
            <a:ext cx="5216053" cy="4513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0DFDB5E5-A475-4BD8-99D8-3050E9EA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-80682"/>
            <a:ext cx="9811871" cy="1237129"/>
          </a:xfrm>
        </p:spPr>
        <p:txBody>
          <a:bodyPr>
            <a:norm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特徵重要度分析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1ACEFE4-19F0-40AB-9296-3A250EB5C399}"/>
              </a:ext>
            </a:extLst>
          </p:cNvPr>
          <p:cNvSpPr/>
          <p:nvPr/>
        </p:nvSpPr>
        <p:spPr>
          <a:xfrm>
            <a:off x="1083259" y="5444914"/>
            <a:ext cx="447486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TW" altLang="en-US" sz="20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可以看到交易日期、</a:t>
            </a:r>
            <a:r>
              <a:rPr lang="zh-TW" altLang="en-US" sz="2000" cap="none" spc="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土地建物面積比、屋齡、平均每一層樓面積等等是決定房價的關鍵因素</a:t>
            </a:r>
            <a:endParaRPr lang="en-US" altLang="zh-TW" sz="2000" cap="none" spc="0" dirty="0">
              <a:ln w="0"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endParaRPr lang="zh-TW" altLang="en-US" sz="2000" cap="none" spc="0" dirty="0">
              <a:ln w="0"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0BD1E91-46E6-4580-B071-667076F6F99A}"/>
              </a:ext>
            </a:extLst>
          </p:cNvPr>
          <p:cNvSpPr/>
          <p:nvPr/>
        </p:nvSpPr>
        <p:spPr>
          <a:xfrm>
            <a:off x="3003637" y="836535"/>
            <a:ext cx="146706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000" b="1" cap="none" spc="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特徵重要度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07D9B7F-548D-4F9D-A0FA-26BBC08EA2D7}"/>
              </a:ext>
            </a:extLst>
          </p:cNvPr>
          <p:cNvSpPr/>
          <p:nvPr/>
        </p:nvSpPr>
        <p:spPr>
          <a:xfrm>
            <a:off x="7537847" y="5686961"/>
            <a:ext cx="447486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TW" altLang="en-US" sz="20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透過熱度圖可以看到這幾種類別距離</a:t>
            </a:r>
            <a:endParaRPr lang="en-US" altLang="zh-TW" sz="2000" dirty="0">
              <a:ln w="0"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和房屋總價呈現負相關</a:t>
            </a:r>
            <a:r>
              <a:rPr lang="en-US" altLang="zh-TW" sz="20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TW" altLang="en-US" sz="2000" b="1" dirty="0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推測可能這些類別是負面設施。</a:t>
            </a:r>
            <a:r>
              <a:rPr lang="zh-TW" altLang="en-US" sz="2000" b="1" dirty="0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endParaRPr lang="zh-TW" altLang="en-US" sz="2000" b="1" cap="none" spc="0" dirty="0">
              <a:ln w="0"/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046F6EB-D6BA-45C3-9730-AABE8F5A5FAB}"/>
              </a:ext>
            </a:extLst>
          </p:cNvPr>
          <p:cNvSpPr/>
          <p:nvPr/>
        </p:nvSpPr>
        <p:spPr>
          <a:xfrm>
            <a:off x="7385447" y="828090"/>
            <a:ext cx="447486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TW" altLang="en-US" sz="2000" b="1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房屋與類別最近距離和房屋總價分析   </a:t>
            </a:r>
            <a:endParaRPr lang="zh-TW" altLang="en-US" sz="2000" b="1" cap="none" spc="0" dirty="0">
              <a:ln w="0"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34B0FEA-C562-41FA-8F1A-9B2CE9555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3636" y="6492875"/>
            <a:ext cx="2743200" cy="365125"/>
          </a:xfrm>
        </p:spPr>
        <p:txBody>
          <a:bodyPr/>
          <a:lstStyle/>
          <a:p>
            <a:fld id="{C01F11DC-5912-4146-924B-3ED55902210F}" type="slidenum">
              <a:rPr lang="zh-TW" altLang="en-US" smtClean="0"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3604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B45D94-17C0-4ECA-8133-A2FF3F569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53" y="35859"/>
            <a:ext cx="9811871" cy="1237129"/>
          </a:xfrm>
        </p:spPr>
        <p:txBody>
          <a:bodyPr>
            <a:norm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房屋估價預測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分析流程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60E6D5BA-8B4A-40F5-A60E-A4A4EBC70D4B}"/>
              </a:ext>
            </a:extLst>
          </p:cNvPr>
          <p:cNvSpPr/>
          <p:nvPr/>
        </p:nvSpPr>
        <p:spPr>
          <a:xfrm>
            <a:off x="445433" y="3062010"/>
            <a:ext cx="2294965" cy="654422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探索資料分析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(EDA)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B867013D-7DA2-4B0F-B550-1854C1417145}"/>
              </a:ext>
            </a:extLst>
          </p:cNvPr>
          <p:cNvSpPr/>
          <p:nvPr/>
        </p:nvSpPr>
        <p:spPr>
          <a:xfrm>
            <a:off x="3590366" y="3053042"/>
            <a:ext cx="1577788" cy="681318"/>
          </a:xfrm>
          <a:prstGeom prst="round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資料前處理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7312E250-EE51-4380-AA0B-801F3D446BFA}"/>
              </a:ext>
            </a:extLst>
          </p:cNvPr>
          <p:cNvSpPr/>
          <p:nvPr/>
        </p:nvSpPr>
        <p:spPr>
          <a:xfrm>
            <a:off x="6039971" y="3053042"/>
            <a:ext cx="1434352" cy="681317"/>
          </a:xfrm>
          <a:prstGeom prst="round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特徵工程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3283464F-0B56-496C-87F1-4B28C339B9B6}"/>
              </a:ext>
            </a:extLst>
          </p:cNvPr>
          <p:cNvSpPr/>
          <p:nvPr/>
        </p:nvSpPr>
        <p:spPr>
          <a:xfrm>
            <a:off x="8352303" y="3044076"/>
            <a:ext cx="1416424" cy="681317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模型建立</a:t>
            </a: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AA7A9FC7-79F0-46C1-B8D2-48C1614B3DA6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740398" y="3389221"/>
            <a:ext cx="849968" cy="44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E040A5D5-847A-4883-8B82-A3AD2B671770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5168154" y="3393701"/>
            <a:ext cx="87181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35762670-7453-4BF4-8641-28D36C7D993D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7474323" y="3384735"/>
            <a:ext cx="877980" cy="89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6" name="接點: 肘形 1035">
            <a:extLst>
              <a:ext uri="{FF2B5EF4-FFF2-40B4-BE49-F238E27FC236}">
                <a16:creationId xmlns:a16="http://schemas.microsoft.com/office/drawing/2014/main" id="{8B39CDC0-3FC8-40E2-9E2F-7DAB53D1C98A}"/>
              </a:ext>
            </a:extLst>
          </p:cNvPr>
          <p:cNvCxnSpPr>
            <a:cxnSpLocks/>
          </p:cNvCxnSpPr>
          <p:nvPr/>
        </p:nvCxnSpPr>
        <p:spPr>
          <a:xfrm>
            <a:off x="1602441" y="3735481"/>
            <a:ext cx="5179359" cy="1093694"/>
          </a:xfrm>
          <a:prstGeom prst="bentConnector3">
            <a:avLst>
              <a:gd name="adj1" fmla="val -389"/>
            </a:avLst>
          </a:prstGeom>
          <a:ln w="28575">
            <a:solidFill>
              <a:srgbClr val="0070C0"/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775D3791-65C1-4425-B7F1-E6CFB89A95B5}"/>
              </a:ext>
            </a:extLst>
          </p:cNvPr>
          <p:cNvSpPr/>
          <p:nvPr/>
        </p:nvSpPr>
        <p:spPr>
          <a:xfrm>
            <a:off x="10428753" y="3034551"/>
            <a:ext cx="1416424" cy="68131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結果預測</a:t>
            </a:r>
          </a:p>
        </p:txBody>
      </p:sp>
      <p:cxnSp>
        <p:nvCxnSpPr>
          <p:cNvPr id="1049" name="直線單箭頭接點 1048">
            <a:extLst>
              <a:ext uri="{FF2B5EF4-FFF2-40B4-BE49-F238E27FC236}">
                <a16:creationId xmlns:a16="http://schemas.microsoft.com/office/drawing/2014/main" id="{1359837F-112B-4398-ABC5-7DB29A19AEB9}"/>
              </a:ext>
            </a:extLst>
          </p:cNvPr>
          <p:cNvCxnSpPr>
            <a:stCxn id="11" idx="3"/>
            <a:endCxn id="56" idx="1"/>
          </p:cNvCxnSpPr>
          <p:nvPr/>
        </p:nvCxnSpPr>
        <p:spPr>
          <a:xfrm flipV="1">
            <a:off x="9768727" y="3375210"/>
            <a:ext cx="660026" cy="95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2" name="直線接點 1051">
            <a:extLst>
              <a:ext uri="{FF2B5EF4-FFF2-40B4-BE49-F238E27FC236}">
                <a16:creationId xmlns:a16="http://schemas.microsoft.com/office/drawing/2014/main" id="{BC2A2340-5DEC-4DE0-9A2F-296DE3E9EEF0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6757147" y="3734359"/>
            <a:ext cx="0" cy="1047191"/>
          </a:xfrm>
          <a:prstGeom prst="line">
            <a:avLst/>
          </a:prstGeom>
          <a:ln w="28575">
            <a:solidFill>
              <a:srgbClr val="0070C0"/>
            </a:solidFill>
            <a:prstDash val="dashDot"/>
            <a:headEnd w="sm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75A70157-491F-4AB5-A4F8-98FC58262DB0}"/>
              </a:ext>
            </a:extLst>
          </p:cNvPr>
          <p:cNvSpPr/>
          <p:nvPr/>
        </p:nvSpPr>
        <p:spPr>
          <a:xfrm>
            <a:off x="3607067" y="4920520"/>
            <a:ext cx="146706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000" b="1" cap="none" spc="0" dirty="0">
                <a:ln w="0"/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創造新特徵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DC40829-FF37-4FFC-B2FB-7AF623084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6741" y="6492875"/>
            <a:ext cx="2743200" cy="365125"/>
          </a:xfrm>
        </p:spPr>
        <p:txBody>
          <a:bodyPr/>
          <a:lstStyle/>
          <a:p>
            <a:fld id="{C01F11DC-5912-4146-924B-3ED55902210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0895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>
            <a:extLst>
              <a:ext uri="{FF2B5EF4-FFF2-40B4-BE49-F238E27FC236}">
                <a16:creationId xmlns:a16="http://schemas.microsoft.com/office/drawing/2014/main" id="{0A2AD844-1181-4D17-90BD-573FE0B94F99}"/>
              </a:ext>
            </a:extLst>
          </p:cNvPr>
          <p:cNvGrpSpPr/>
          <p:nvPr/>
        </p:nvGrpSpPr>
        <p:grpSpPr>
          <a:xfrm>
            <a:off x="765361" y="1222018"/>
            <a:ext cx="4152900" cy="4143919"/>
            <a:chOff x="630891" y="1078583"/>
            <a:chExt cx="4152900" cy="414391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64F72C0-13A8-4289-8927-1A3B756A77B5}"/>
                </a:ext>
              </a:extLst>
            </p:cNvPr>
            <p:cNvSpPr/>
            <p:nvPr/>
          </p:nvSpPr>
          <p:spPr>
            <a:xfrm>
              <a:off x="1945800" y="1078583"/>
              <a:ext cx="1467068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TW" altLang="en-US" sz="2000" b="1" cap="none" spc="0" dirty="0">
                  <a:ln w="0"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訓練資料集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7A8CAA9-D0D1-44E4-B98C-EDE1D84E421C}"/>
                </a:ext>
              </a:extLst>
            </p:cNvPr>
            <p:cNvSpPr/>
            <p:nvPr/>
          </p:nvSpPr>
          <p:spPr>
            <a:xfrm>
              <a:off x="1900977" y="3239077"/>
              <a:ext cx="1467068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TW" altLang="en-US" sz="2000" b="1" cap="none" spc="0" dirty="0">
                  <a:ln w="0"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測試資料集</a:t>
              </a:r>
            </a:p>
          </p:txBody>
        </p:sp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003D4FA7-7163-4E6F-927F-47112C43ED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6214" y="1376363"/>
              <a:ext cx="4124325" cy="1666875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31186A05-1913-4A6D-A8D0-394D6AE4EF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0891" y="3679452"/>
              <a:ext cx="4152900" cy="1543050"/>
            </a:xfrm>
            <a:prstGeom prst="rect">
              <a:avLst/>
            </a:prstGeom>
          </p:spPr>
        </p:pic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42E3F21B-8405-4559-88DC-E41C89E3DDF3}"/>
              </a:ext>
            </a:extLst>
          </p:cNvPr>
          <p:cNvSpPr/>
          <p:nvPr/>
        </p:nvSpPr>
        <p:spPr>
          <a:xfrm>
            <a:off x="851647" y="1954305"/>
            <a:ext cx="4043082" cy="5289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D199751-01E6-4E1D-A0A0-D757AD9722DD}"/>
              </a:ext>
            </a:extLst>
          </p:cNvPr>
          <p:cNvSpPr/>
          <p:nvPr/>
        </p:nvSpPr>
        <p:spPr>
          <a:xfrm>
            <a:off x="887506" y="4132729"/>
            <a:ext cx="4043082" cy="5289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65905415-70DC-4673-B9C2-724AC4B647CA}"/>
              </a:ext>
            </a:extLst>
          </p:cNvPr>
          <p:cNvCxnSpPr>
            <a:cxnSpLocks/>
          </p:cNvCxnSpPr>
          <p:nvPr/>
        </p:nvCxnSpPr>
        <p:spPr>
          <a:xfrm>
            <a:off x="4939833" y="2254624"/>
            <a:ext cx="48381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F247732A-E352-4676-8149-346B39F78A6E}"/>
              </a:ext>
            </a:extLst>
          </p:cNvPr>
          <p:cNvCxnSpPr>
            <a:cxnSpLocks/>
          </p:cNvCxnSpPr>
          <p:nvPr/>
        </p:nvCxnSpPr>
        <p:spPr>
          <a:xfrm>
            <a:off x="4984376" y="4428565"/>
            <a:ext cx="457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DAFE9016-235E-4B6D-AEA0-BD3B60CE9FC7}"/>
              </a:ext>
            </a:extLst>
          </p:cNvPr>
          <p:cNvCxnSpPr>
            <a:cxnSpLocks/>
          </p:cNvCxnSpPr>
          <p:nvPr/>
        </p:nvCxnSpPr>
        <p:spPr>
          <a:xfrm flipH="1" flipV="1">
            <a:off x="5405717" y="2259105"/>
            <a:ext cx="17930" cy="21604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AEA73A82-27B8-413C-B953-B16784C3EA21}"/>
              </a:ext>
            </a:extLst>
          </p:cNvPr>
          <p:cNvSpPr txBox="1"/>
          <p:nvPr/>
        </p:nvSpPr>
        <p:spPr>
          <a:xfrm>
            <a:off x="5401236" y="3091370"/>
            <a:ext cx="20932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b="1" dirty="0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高比例的缺失值</a:t>
            </a:r>
            <a:endParaRPr lang="en-US" altLang="zh-TW" sz="1600" b="1" dirty="0">
              <a:ln w="0"/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標題 1">
            <a:extLst>
              <a:ext uri="{FF2B5EF4-FFF2-40B4-BE49-F238E27FC236}">
                <a16:creationId xmlns:a16="http://schemas.microsoft.com/office/drawing/2014/main" id="{A75D1A98-AA0B-4892-9869-BD4D8FE73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94" y="-127934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探索性資料分析</a:t>
            </a:r>
          </a:p>
        </p:txBody>
      </p:sp>
      <p:sp>
        <p:nvSpPr>
          <p:cNvPr id="35" name="投影片編號版面配置區 34">
            <a:extLst>
              <a:ext uri="{FF2B5EF4-FFF2-40B4-BE49-F238E27FC236}">
                <a16:creationId xmlns:a16="http://schemas.microsoft.com/office/drawing/2014/main" id="{50A22294-BFF7-4BB0-9C65-12E1C6726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4671" y="6492875"/>
            <a:ext cx="2743200" cy="365125"/>
          </a:xfrm>
        </p:spPr>
        <p:txBody>
          <a:bodyPr/>
          <a:lstStyle/>
          <a:p>
            <a:fld id="{C01F11DC-5912-4146-924B-3ED55902210F}" type="slidenum">
              <a:rPr lang="zh-TW" altLang="en-US" smtClean="0"/>
              <a:t>3</a:t>
            </a:fld>
            <a:endParaRPr lang="zh-TW" altLang="en-US" dirty="0"/>
          </a:p>
        </p:txBody>
      </p:sp>
      <p:pic>
        <p:nvPicPr>
          <p:cNvPr id="1041" name="Picture 17">
            <a:extLst>
              <a:ext uri="{FF2B5EF4-FFF2-40B4-BE49-F238E27FC236}">
                <a16:creationId xmlns:a16="http://schemas.microsoft.com/office/drawing/2014/main" id="{EE8B9D4B-454A-46D2-966F-287D9A76C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356" y="1776693"/>
            <a:ext cx="4508599" cy="287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矩形 46">
            <a:extLst>
              <a:ext uri="{FF2B5EF4-FFF2-40B4-BE49-F238E27FC236}">
                <a16:creationId xmlns:a16="http://schemas.microsoft.com/office/drawing/2014/main" id="{A69C7C31-99B2-410F-9111-6C8434F16C56}"/>
              </a:ext>
            </a:extLst>
          </p:cNvPr>
          <p:cNvSpPr/>
          <p:nvPr/>
        </p:nvSpPr>
        <p:spPr>
          <a:xfrm>
            <a:off x="7391717" y="4760276"/>
            <a:ext cx="407414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TW" altLang="en-US" sz="20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上圖</a:t>
            </a:r>
            <a:r>
              <a:rPr lang="en-US" altLang="zh-TW" sz="20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20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軸為交易房屋的月份，</a:t>
            </a:r>
            <a:r>
              <a:rPr lang="en-US" altLang="zh-TW" sz="20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sz="20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軸為房屋在該月份總價的中位數，</a:t>
            </a:r>
            <a:r>
              <a:rPr lang="zh-TW" altLang="en-US" sz="2000" b="1" dirty="0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可以看到房屋價格具季節性</a:t>
            </a:r>
            <a:r>
              <a:rPr lang="en-US" altLang="zh-TW" sz="2000" b="1" dirty="0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(7</a:t>
            </a:r>
            <a:r>
              <a:rPr lang="zh-TW" altLang="en-US" sz="2000" b="1" dirty="0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b="1" dirty="0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2000" b="1" dirty="0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月為鬼月</a:t>
            </a:r>
            <a:r>
              <a:rPr lang="en-US" altLang="zh-TW" sz="2000" b="1" dirty="0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b="1" dirty="0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2000" b="1" cap="none" spc="0" dirty="0">
              <a:ln w="0"/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D72ED464-A604-41E1-8F12-642FC4127B54}"/>
              </a:ext>
            </a:extLst>
          </p:cNvPr>
          <p:cNvSpPr/>
          <p:nvPr/>
        </p:nvSpPr>
        <p:spPr>
          <a:xfrm>
            <a:off x="8416347" y="1222018"/>
            <a:ext cx="249299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000" b="1" cap="none" spc="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月份和房屋總價關係</a:t>
            </a:r>
          </a:p>
        </p:txBody>
      </p:sp>
    </p:spTree>
    <p:extLst>
      <p:ext uri="{BB962C8B-B14F-4D97-AF65-F5344CB8AC3E}">
        <p14:creationId xmlns:p14="http://schemas.microsoft.com/office/powerpoint/2010/main" val="1872096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59BB15-B3AE-4371-B817-1F606E584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59" y="-9207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資料前處理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缺失值填補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8A18961-02F0-404C-8F4E-A54ADCF9181D}"/>
              </a:ext>
            </a:extLst>
          </p:cNvPr>
          <p:cNvSpPr/>
          <p:nvPr/>
        </p:nvSpPr>
        <p:spPr>
          <a:xfrm>
            <a:off x="1325268" y="1186157"/>
            <a:ext cx="249299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000" b="1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車位價格缺失值填補</a:t>
            </a:r>
            <a:endParaRPr lang="zh-TW" altLang="en-US" sz="2000" b="1" cap="none" spc="0" dirty="0">
              <a:ln w="0"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C71B750-DB30-4A56-95A6-0B4766344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665" y="4240865"/>
            <a:ext cx="3076575" cy="43815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E0D584EE-A5C0-4B67-B87E-3E1021EA1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63" y="2409544"/>
            <a:ext cx="4439820" cy="620526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E85961CC-FAA2-4A6F-B9CB-0BAD98491924}"/>
              </a:ext>
            </a:extLst>
          </p:cNvPr>
          <p:cNvSpPr/>
          <p:nvPr/>
        </p:nvSpPr>
        <p:spPr>
          <a:xfrm>
            <a:off x="757837" y="1595734"/>
            <a:ext cx="480131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TW" altLang="en-US" sz="2000" b="0" cap="none" spc="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首先可以看到下表車位價格有缺失值的，</a:t>
            </a:r>
            <a:endParaRPr lang="en-US" altLang="zh-TW" sz="2000" b="0" cap="none" spc="0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0" cap="none" spc="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車位面積也都是缺失值</a:t>
            </a:r>
            <a:endParaRPr lang="en-US" altLang="zh-TW" sz="2000" b="0" cap="none" spc="0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000" b="0" cap="none" spc="0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EE310F4-C7BB-48CC-B800-A0E2FA8C374E}"/>
              </a:ext>
            </a:extLst>
          </p:cNvPr>
          <p:cNvSpPr/>
          <p:nvPr/>
        </p:nvSpPr>
        <p:spPr>
          <a:xfrm>
            <a:off x="632331" y="3370746"/>
            <a:ext cx="535595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TW" altLang="en-US" sz="2000" b="0" cap="none" spc="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其次停放方式皆為</a:t>
            </a:r>
            <a:r>
              <a:rPr lang="zh-TW" altLang="en-US" sz="20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類別</a:t>
            </a:r>
            <a:r>
              <a:rPr lang="en-US" altLang="zh-TW" sz="20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0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，且類別</a:t>
            </a:r>
            <a:r>
              <a:rPr lang="en-US" altLang="zh-TW" sz="20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0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的車位價格</a:t>
            </a:r>
            <a:endParaRPr lang="en-US" altLang="zh-TW" sz="2000" dirty="0">
              <a:ln w="0"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0" cap="none" spc="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也都是缺失值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8F36D35-3372-443F-B1F5-FA430D6EDE2D}"/>
              </a:ext>
            </a:extLst>
          </p:cNvPr>
          <p:cNvSpPr/>
          <p:nvPr/>
        </p:nvSpPr>
        <p:spPr>
          <a:xfrm>
            <a:off x="650261" y="4867852"/>
            <a:ext cx="480131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TW" altLang="en-US" sz="2000" b="1" cap="none" spc="0" dirty="0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因此推斷此缺失值代表此房屋並無停車位</a:t>
            </a:r>
            <a:endParaRPr lang="en-US" altLang="zh-TW" sz="2000" b="1" cap="none" spc="0" dirty="0">
              <a:ln w="0"/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，所以將車位價格填補為</a:t>
            </a:r>
            <a:r>
              <a:rPr lang="en-US" altLang="zh-TW" sz="2000" b="1" dirty="0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000" b="1" dirty="0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2000" b="1" cap="none" spc="0" dirty="0">
              <a:ln w="0"/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A4FB019-0006-46E3-A815-D22878EA43AE}"/>
              </a:ext>
            </a:extLst>
          </p:cNvPr>
          <p:cNvSpPr/>
          <p:nvPr/>
        </p:nvSpPr>
        <p:spPr>
          <a:xfrm>
            <a:off x="7600562" y="1105474"/>
            <a:ext cx="249299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000" b="1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車位面積缺失值填補</a:t>
            </a:r>
            <a:endParaRPr lang="zh-TW" altLang="en-US" sz="2000" b="1" cap="none" spc="0" dirty="0">
              <a:ln w="0"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8" name="表格 18">
            <a:extLst>
              <a:ext uri="{FF2B5EF4-FFF2-40B4-BE49-F238E27FC236}">
                <a16:creationId xmlns:a16="http://schemas.microsoft.com/office/drawing/2014/main" id="{6352D118-2E8D-4A40-9829-E5FDB48AA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865118"/>
              </p:ext>
            </p:extLst>
          </p:nvPr>
        </p:nvGraphicFramePr>
        <p:xfrm>
          <a:off x="7126939" y="2055406"/>
          <a:ext cx="3627717" cy="13601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9239">
                  <a:extLst>
                    <a:ext uri="{9D8B030D-6E8A-4147-A177-3AD203B41FA5}">
                      <a16:colId xmlns:a16="http://schemas.microsoft.com/office/drawing/2014/main" val="3877974604"/>
                    </a:ext>
                  </a:extLst>
                </a:gridCol>
                <a:gridCol w="1209239">
                  <a:extLst>
                    <a:ext uri="{9D8B030D-6E8A-4147-A177-3AD203B41FA5}">
                      <a16:colId xmlns:a16="http://schemas.microsoft.com/office/drawing/2014/main" val="215262863"/>
                    </a:ext>
                  </a:extLst>
                </a:gridCol>
                <a:gridCol w="1209239">
                  <a:extLst>
                    <a:ext uri="{9D8B030D-6E8A-4147-A177-3AD203B41FA5}">
                      <a16:colId xmlns:a16="http://schemas.microsoft.com/office/drawing/2014/main" val="748764503"/>
                    </a:ext>
                  </a:extLst>
                </a:gridCol>
              </a:tblGrid>
              <a:tr h="45338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情況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車位面積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車位價格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677074"/>
                  </a:ext>
                </a:extLst>
              </a:tr>
              <a:tr h="45338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情況一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254462"/>
                  </a:ext>
                </a:extLst>
              </a:tr>
              <a:tr h="45338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情況二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96684"/>
                  </a:ext>
                </a:extLst>
              </a:tr>
            </a:tbl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B2E67BA0-A9C4-4889-A198-B6E28251D053}"/>
              </a:ext>
            </a:extLst>
          </p:cNvPr>
          <p:cNvSpPr/>
          <p:nvPr/>
        </p:nvSpPr>
        <p:spPr>
          <a:xfrm>
            <a:off x="6342849" y="1550911"/>
            <a:ext cx="531427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TW" altLang="en-US" sz="2000" b="0" cap="none" spc="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車位面積有缺失值的主要分成下表的兩種情況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86229E01-9BE3-4FFB-B644-AA06E98F22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6864" y="4115360"/>
            <a:ext cx="5783239" cy="1164851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1ECE47D0-8B0F-4856-B3E6-EA632F25A05E}"/>
              </a:ext>
            </a:extLst>
          </p:cNvPr>
          <p:cNvSpPr/>
          <p:nvPr/>
        </p:nvSpPr>
        <p:spPr>
          <a:xfrm>
            <a:off x="6315953" y="3594863"/>
            <a:ext cx="505779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TW" altLang="en-US" sz="20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根據以下資訊可得知情況二為填寫者未填寫</a:t>
            </a:r>
            <a:endParaRPr lang="zh-TW" altLang="en-US" sz="2000" b="0" cap="none" spc="0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2315A5D-8C38-4A60-8BD8-30F6481287EE}"/>
              </a:ext>
            </a:extLst>
          </p:cNvPr>
          <p:cNvSpPr/>
          <p:nvPr/>
        </p:nvSpPr>
        <p:spPr>
          <a:xfrm>
            <a:off x="7642732" y="5441593"/>
            <a:ext cx="315823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TW" altLang="en-US" sz="2000" b="1" dirty="0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因此將車位面積填補為</a:t>
            </a:r>
            <a:r>
              <a:rPr lang="en-US" altLang="zh-TW" sz="2000" b="1" dirty="0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000" b="1" dirty="0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2000" b="1" cap="none" spc="0" dirty="0">
              <a:ln w="0"/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投影片編號版面配置區 23">
            <a:extLst>
              <a:ext uri="{FF2B5EF4-FFF2-40B4-BE49-F238E27FC236}">
                <a16:creationId xmlns:a16="http://schemas.microsoft.com/office/drawing/2014/main" id="{3C08DEDB-BDA3-42B9-B31E-35F1AC826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847" y="6492875"/>
            <a:ext cx="2743200" cy="365125"/>
          </a:xfrm>
        </p:spPr>
        <p:txBody>
          <a:bodyPr/>
          <a:lstStyle/>
          <a:p>
            <a:fld id="{C01F11DC-5912-4146-924B-3ED55902210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5533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A67913EC-2AEB-4518-BC54-F23229C4E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24117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資料前處理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缺失值填補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E821CA9-F123-4067-AB61-A1649131CF89}"/>
              </a:ext>
            </a:extLst>
          </p:cNvPr>
          <p:cNvSpPr/>
          <p:nvPr/>
        </p:nvSpPr>
        <p:spPr>
          <a:xfrm>
            <a:off x="6982761" y="1168229"/>
            <a:ext cx="326243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000" b="1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各里收入中位數缺失值填補</a:t>
            </a:r>
            <a:endParaRPr lang="zh-TW" altLang="en-US" sz="2000" b="1" cap="none" spc="0" dirty="0">
              <a:ln w="0"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27E8150-4557-47BB-8139-BC51F1D14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859" y="1640539"/>
            <a:ext cx="3186953" cy="318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5377B01-0A3C-438C-9803-A6E17AF3498F}"/>
              </a:ext>
            </a:extLst>
          </p:cNvPr>
          <p:cNvSpPr/>
          <p:nvPr/>
        </p:nvSpPr>
        <p:spPr>
          <a:xfrm>
            <a:off x="6674541" y="4885782"/>
            <a:ext cx="407414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TW" altLang="en-US" sz="20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上圖是縣市中各里收入中位數的散點圖，可以發現資料分布的範圍較大，</a:t>
            </a:r>
            <a:r>
              <a:rPr lang="zh-TW" altLang="en-US" sz="2000" b="1" dirty="0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因此我們使用中位數作為填補缺失值的選擇。</a:t>
            </a:r>
            <a:endParaRPr lang="en-US" altLang="zh-TW" sz="2000" b="1" dirty="0">
              <a:ln w="0"/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71E65148-0EF0-4AAD-A98C-83CAA5241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53" y="2363600"/>
            <a:ext cx="379095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A5CDE8C4-F94D-4C89-8929-0264509EFA9F}"/>
              </a:ext>
            </a:extLst>
          </p:cNvPr>
          <p:cNvSpPr/>
          <p:nvPr/>
        </p:nvSpPr>
        <p:spPr>
          <a:xfrm>
            <a:off x="748869" y="4867853"/>
            <a:ext cx="407414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TW" altLang="en-US" sz="20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交易樓層</a:t>
            </a:r>
            <a:r>
              <a:rPr lang="en-US" altLang="zh-TW" sz="20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dirty="0" err="1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txn_floor</a:t>
            </a:r>
            <a:r>
              <a:rPr lang="en-US" altLang="zh-TW" sz="20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有缺失值的皆在</a:t>
            </a:r>
            <a:r>
              <a:rPr lang="en-US" altLang="zh-TW" sz="20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20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層樓以下，</a:t>
            </a:r>
            <a:r>
              <a:rPr lang="zh-TW" altLang="en-US" sz="2000" b="0" cap="none" spc="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且建物型態皆為類別</a:t>
            </a:r>
            <a:r>
              <a:rPr lang="en-US" altLang="zh-TW" sz="2000" b="0" cap="none" spc="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2000" b="0" cap="none" spc="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000" b="1" cap="none" spc="0" dirty="0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推測可能為別墅，因此我們新增一個類別給缺失值。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6A32C6A-D642-4493-9C2B-F86E38F5ECB8}"/>
              </a:ext>
            </a:extLst>
          </p:cNvPr>
          <p:cNvSpPr/>
          <p:nvPr/>
        </p:nvSpPr>
        <p:spPr>
          <a:xfrm>
            <a:off x="1188142" y="1640558"/>
            <a:ext cx="338746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TW" altLang="en-US" sz="20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下圖</a:t>
            </a:r>
            <a:r>
              <a:rPr lang="en-US" altLang="zh-TW" sz="20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20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軸為房屋的總樓層數，</a:t>
            </a:r>
            <a:endParaRPr lang="en-US" altLang="zh-TW" sz="2000" dirty="0">
              <a:ln w="0"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sz="20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軸為總樓層數的交易數目</a:t>
            </a:r>
            <a:endParaRPr lang="zh-TW" altLang="en-US" sz="2000" b="0" cap="none" spc="0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378F60E-C309-4A3A-9080-4BE6ABD0320D}"/>
              </a:ext>
            </a:extLst>
          </p:cNvPr>
          <p:cNvSpPr/>
          <p:nvPr/>
        </p:nvSpPr>
        <p:spPr>
          <a:xfrm>
            <a:off x="1540420" y="1177194"/>
            <a:ext cx="249299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000" b="1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交易樓層缺失值填補</a:t>
            </a:r>
            <a:endParaRPr lang="zh-TW" altLang="en-US" sz="2000" b="1" cap="none" spc="0" dirty="0">
              <a:ln w="0"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F78785-92DE-4596-AD40-B3301607F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5706" y="6492875"/>
            <a:ext cx="2743200" cy="365125"/>
          </a:xfrm>
        </p:spPr>
        <p:txBody>
          <a:bodyPr/>
          <a:lstStyle/>
          <a:p>
            <a:fld id="{C01F11DC-5912-4146-924B-3ED55902210F}" type="slidenum">
              <a:rPr lang="zh-TW" altLang="en-US" smtClean="0"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0191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145D794-97A2-419F-B81C-8BD6CBA1C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24117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資料前處理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移除離群值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70F056AA-7ABC-4770-8AD7-45CA58C2861E}"/>
              </a:ext>
            </a:extLst>
          </p:cNvPr>
          <p:cNvGrpSpPr/>
          <p:nvPr/>
        </p:nvGrpSpPr>
        <p:grpSpPr>
          <a:xfrm>
            <a:off x="922246" y="764817"/>
            <a:ext cx="11081496" cy="4981559"/>
            <a:chOff x="411257" y="728959"/>
            <a:chExt cx="11081496" cy="4981559"/>
          </a:xfrm>
        </p:grpSpPr>
        <p:pic>
          <p:nvPicPr>
            <p:cNvPr id="7170" name="Picture 2">
              <a:extLst>
                <a:ext uri="{FF2B5EF4-FFF2-40B4-BE49-F238E27FC236}">
                  <a16:creationId xmlns:a16="http://schemas.microsoft.com/office/drawing/2014/main" id="{FCA43C09-C98A-464E-834D-A9334F9A40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122" y="1091878"/>
              <a:ext cx="3053042" cy="2289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2" name="Picture 4">
              <a:extLst>
                <a:ext uri="{FF2B5EF4-FFF2-40B4-BE49-F238E27FC236}">
                  <a16:creationId xmlns:a16="http://schemas.microsoft.com/office/drawing/2014/main" id="{F12972E5-976F-47E7-85A5-6EA4960025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257" y="3367651"/>
              <a:ext cx="3111873" cy="2333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6" name="Picture 8">
              <a:extLst>
                <a:ext uri="{FF2B5EF4-FFF2-40B4-BE49-F238E27FC236}">
                  <a16:creationId xmlns:a16="http://schemas.microsoft.com/office/drawing/2014/main" id="{F3B3FDB6-EE4B-4908-8315-D45D9DBA0B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1402" y="3387820"/>
              <a:ext cx="3096931" cy="2322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8" name="Picture 10">
              <a:extLst>
                <a:ext uri="{FF2B5EF4-FFF2-40B4-BE49-F238E27FC236}">
                  <a16:creationId xmlns:a16="http://schemas.microsoft.com/office/drawing/2014/main" id="{C03B6B52-52E2-4395-85E8-EA87F30B3E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0672" y="1101260"/>
              <a:ext cx="3085540" cy="2314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80" name="Picture 12">
              <a:extLst>
                <a:ext uri="{FF2B5EF4-FFF2-40B4-BE49-F238E27FC236}">
                  <a16:creationId xmlns:a16="http://schemas.microsoft.com/office/drawing/2014/main" id="{DD092C73-5C8E-4526-A0E7-0F32CD7084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0186" y="1094534"/>
              <a:ext cx="3034925" cy="2276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82" name="Picture 14">
              <a:extLst>
                <a:ext uri="{FF2B5EF4-FFF2-40B4-BE49-F238E27FC236}">
                  <a16:creationId xmlns:a16="http://schemas.microsoft.com/office/drawing/2014/main" id="{AAD0B382-6310-4DB9-8EF9-678A8AB73A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9625" y="3369329"/>
              <a:ext cx="3063128" cy="2297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590C901-3981-4761-B5E1-C9C1B8A86E86}"/>
                </a:ext>
              </a:extLst>
            </p:cNvPr>
            <p:cNvSpPr/>
            <p:nvPr/>
          </p:nvSpPr>
          <p:spPr>
            <a:xfrm>
              <a:off x="1410653" y="728959"/>
              <a:ext cx="1210588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TW" altLang="en-US" sz="2000" b="1" dirty="0">
                  <a:ln w="0"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房屋總價</a:t>
              </a:r>
              <a:endParaRPr lang="zh-TW" altLang="en-US" sz="2000" b="1" cap="none" spc="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97C3D0F-7BAF-4921-A7D1-70AD0C030A20}"/>
                </a:ext>
              </a:extLst>
            </p:cNvPr>
            <p:cNvSpPr/>
            <p:nvPr/>
          </p:nvSpPr>
          <p:spPr>
            <a:xfrm>
              <a:off x="5399949" y="746889"/>
              <a:ext cx="1210588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TW" altLang="en-US" sz="2000" b="1" dirty="0">
                  <a:ln w="0"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土地面積</a:t>
              </a:r>
              <a:endParaRPr lang="zh-TW" altLang="en-US" sz="2000" b="1" cap="none" spc="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3CF2449-7684-4BD5-8E8B-1D3409C9DEBC}"/>
                </a:ext>
              </a:extLst>
            </p:cNvPr>
            <p:cNvSpPr/>
            <p:nvPr/>
          </p:nvSpPr>
          <p:spPr>
            <a:xfrm>
              <a:off x="9353385" y="755854"/>
              <a:ext cx="1210588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TW" altLang="en-US" sz="2000" b="1" dirty="0">
                  <a:ln w="0"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建物面積</a:t>
              </a:r>
              <a:endParaRPr lang="zh-TW" altLang="en-US" sz="2000" b="1" cap="none" spc="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0B26951-9954-4908-89E8-D48DC7F3DC13}"/>
              </a:ext>
            </a:extLst>
          </p:cNvPr>
          <p:cNvSpPr txBox="1"/>
          <p:nvPr/>
        </p:nvSpPr>
        <p:spPr>
          <a:xfrm>
            <a:off x="85165" y="2024573"/>
            <a:ext cx="9726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b="1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取</a:t>
            </a:r>
            <a:r>
              <a:rPr lang="en-US" altLang="zh-TW" sz="1600" b="1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log</a:t>
            </a:r>
            <a:r>
              <a:rPr lang="zh-TW" altLang="en-US" sz="1600" b="1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前</a:t>
            </a:r>
            <a:endParaRPr lang="en-US" altLang="zh-TW" sz="1600" b="1" dirty="0">
              <a:ln w="0"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0147CA0-428F-44F3-85A5-49ED9D712EB3}"/>
              </a:ext>
            </a:extLst>
          </p:cNvPr>
          <p:cNvSpPr txBox="1"/>
          <p:nvPr/>
        </p:nvSpPr>
        <p:spPr>
          <a:xfrm>
            <a:off x="76200" y="4256785"/>
            <a:ext cx="9726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b="1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取</a:t>
            </a:r>
            <a:r>
              <a:rPr lang="en-US" altLang="zh-TW" sz="1600" b="1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log</a:t>
            </a:r>
            <a:r>
              <a:rPr lang="zh-TW" altLang="en-US" sz="1600" b="1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後</a:t>
            </a:r>
            <a:endParaRPr lang="en-US" altLang="zh-TW" sz="1600" b="1" dirty="0">
              <a:ln w="0"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3C73F52-B32E-47F2-A04E-2086BB0563C0}"/>
              </a:ext>
            </a:extLst>
          </p:cNvPr>
          <p:cNvSpPr txBox="1"/>
          <p:nvPr/>
        </p:nvSpPr>
        <p:spPr>
          <a:xfrm>
            <a:off x="1429870" y="5933184"/>
            <a:ext cx="89064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b="1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說明 </a:t>
            </a:r>
            <a:r>
              <a:rPr lang="en-US" altLang="zh-TW" sz="1600" b="1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b="1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 可以發現取</a:t>
            </a:r>
            <a:r>
              <a:rPr lang="en-US" altLang="zh-TW" sz="1600" b="1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log</a:t>
            </a:r>
            <a:r>
              <a:rPr lang="zh-TW" altLang="en-US" sz="1600" b="1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前，資料間的分布差距很大，因此我們取</a:t>
            </a:r>
            <a:r>
              <a:rPr lang="en-US" altLang="zh-TW" sz="1600" b="1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log</a:t>
            </a:r>
            <a:r>
              <a:rPr lang="zh-TW" altLang="en-US" sz="1600" b="1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縮小資料分布的差距，但還是有</a:t>
            </a:r>
            <a:endParaRPr lang="en-US" altLang="zh-TW" sz="1600" b="1" dirty="0">
              <a:ln w="0"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一些離群值，</a:t>
            </a:r>
            <a:r>
              <a:rPr lang="zh-TW" altLang="en-US" sz="1600" b="1" dirty="0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而這些離群值會為模型帶來噪聲</a:t>
            </a:r>
            <a:r>
              <a:rPr lang="zh-TW" altLang="en-US" sz="1600" b="1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，因此我們將超過平均值三倍標準差的資料移除。</a:t>
            </a:r>
            <a:endParaRPr lang="en-US" altLang="zh-TW" sz="1600" b="1" dirty="0">
              <a:ln w="0"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B8BDA3-6AC2-482D-9D8B-6C086C1BC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2600" y="6492875"/>
            <a:ext cx="2743200" cy="365125"/>
          </a:xfrm>
        </p:spPr>
        <p:txBody>
          <a:bodyPr/>
          <a:lstStyle/>
          <a:p>
            <a:fld id="{C01F11DC-5912-4146-924B-3ED55902210F}" type="slidenum">
              <a:rPr lang="zh-TW" altLang="en-US" smtClean="0"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8092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507A38E3-6D52-41D5-91C2-9B8B7E8FA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1" y="-224118"/>
            <a:ext cx="9811871" cy="1237129"/>
          </a:xfrm>
        </p:spPr>
        <p:txBody>
          <a:bodyPr>
            <a:norm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特徵工程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C672D24-624C-4318-99AD-0249994534BE}"/>
              </a:ext>
            </a:extLst>
          </p:cNvPr>
          <p:cNvSpPr/>
          <p:nvPr/>
        </p:nvSpPr>
        <p:spPr>
          <a:xfrm>
            <a:off x="1845216" y="504841"/>
            <a:ext cx="249299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000" b="1" cap="none" spc="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對總價</a:t>
            </a:r>
            <a:r>
              <a:rPr lang="zh-TW" altLang="en-US" sz="2000" b="1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進行對數變換</a:t>
            </a:r>
            <a:endParaRPr lang="zh-TW" altLang="en-US" sz="2000" b="1" cap="none" spc="0" dirty="0">
              <a:ln w="0"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43CC2F6-A70A-4E23-856E-8BBF443A7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231" y="880870"/>
            <a:ext cx="3155016" cy="239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AD78B9C-814F-422D-AAEF-1C2DEE9CD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242" y="3514164"/>
            <a:ext cx="3179511" cy="2328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箭號: 向下 8">
            <a:extLst>
              <a:ext uri="{FF2B5EF4-FFF2-40B4-BE49-F238E27FC236}">
                <a16:creationId xmlns:a16="http://schemas.microsoft.com/office/drawing/2014/main" id="{4C7E66F4-49A2-4630-A148-CF77141C3CF1}"/>
              </a:ext>
            </a:extLst>
          </p:cNvPr>
          <p:cNvSpPr/>
          <p:nvPr/>
        </p:nvSpPr>
        <p:spPr>
          <a:xfrm>
            <a:off x="2886636" y="3263153"/>
            <a:ext cx="170329" cy="242047"/>
          </a:xfrm>
          <a:prstGeom prst="downArrow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B26463D-487B-4D38-88FF-011737DCDDB6}"/>
              </a:ext>
            </a:extLst>
          </p:cNvPr>
          <p:cNvSpPr txBox="1"/>
          <p:nvPr/>
        </p:nvSpPr>
        <p:spPr>
          <a:xfrm>
            <a:off x="291353" y="5780782"/>
            <a:ext cx="61228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原因</a:t>
            </a:r>
            <a:r>
              <a:rPr lang="en-US" altLang="zh-TW" sz="16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因為貴的房子之間波動是相對大的，而便宜的房子波動相對貴的房子是波動小的，</a:t>
            </a:r>
            <a:r>
              <a:rPr lang="zh-TW" altLang="en-US" sz="1600" b="1" dirty="0">
                <a:solidFill>
                  <a:srgbClr val="E03E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</a:t>
            </a:r>
            <a:r>
              <a:rPr lang="en-US" altLang="zh-TW" sz="1600" b="1" dirty="0">
                <a:solidFill>
                  <a:srgbClr val="E03E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log</a:t>
            </a:r>
            <a:r>
              <a:rPr lang="zh-TW" altLang="en-US" sz="1600" b="1" dirty="0">
                <a:solidFill>
                  <a:srgbClr val="E03E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之後我們可以去減緩這樣的差距，並且讓資料的分布不偏斜。</a:t>
            </a:r>
            <a:endParaRPr lang="en-US" altLang="zh-TW" sz="1600" b="1" dirty="0">
              <a:ln w="0"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9B14047-3192-4535-983F-3F7F8767325F}"/>
              </a:ext>
            </a:extLst>
          </p:cNvPr>
          <p:cNvSpPr txBox="1"/>
          <p:nvPr/>
        </p:nvSpPr>
        <p:spPr>
          <a:xfrm>
            <a:off x="4406154" y="4077487"/>
            <a:ext cx="20932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b="1" dirty="0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對數變換後可以發現數據分布呈常態分布</a:t>
            </a:r>
            <a:endParaRPr lang="en-US" altLang="zh-TW" sz="1600" b="1" dirty="0">
              <a:ln w="0"/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D81C0CE-EB1F-4163-B388-2296B8127B62}"/>
              </a:ext>
            </a:extLst>
          </p:cNvPr>
          <p:cNvSpPr txBox="1"/>
          <p:nvPr/>
        </p:nvSpPr>
        <p:spPr>
          <a:xfrm>
            <a:off x="4415119" y="1657017"/>
            <a:ext cx="20932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b="1" dirty="0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對數變換前可以發現數據分布呈高窄峰且右偏</a:t>
            </a:r>
            <a:endParaRPr lang="en-US" altLang="zh-TW" sz="1600" b="1" dirty="0">
              <a:ln w="0"/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C36D063-2717-4E9F-A1C6-3727F4F7281E}"/>
              </a:ext>
            </a:extLst>
          </p:cNvPr>
          <p:cNvSpPr/>
          <p:nvPr/>
        </p:nvSpPr>
        <p:spPr>
          <a:xfrm>
            <a:off x="7915090" y="513807"/>
            <a:ext cx="326243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000" b="1" cap="none" spc="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將總價轉換為單位面積總價</a:t>
            </a:r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BE122366-32C5-45F1-A1B8-722EE1671E77}"/>
              </a:ext>
            </a:extLst>
          </p:cNvPr>
          <p:cNvSpPr/>
          <p:nvPr/>
        </p:nvSpPr>
        <p:spPr>
          <a:xfrm>
            <a:off x="6069105" y="2707341"/>
            <a:ext cx="1120588" cy="421342"/>
          </a:xfrm>
          <a:prstGeom prst="rightArrow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4138BF3-C5BE-4CBB-9BC4-74654429C614}"/>
              </a:ext>
            </a:extLst>
          </p:cNvPr>
          <p:cNvSpPr txBox="1"/>
          <p:nvPr/>
        </p:nvSpPr>
        <p:spPr>
          <a:xfrm>
            <a:off x="5580529" y="3091370"/>
            <a:ext cx="22635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b="1" dirty="0">
                <a:ln w="0"/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發現使用單位面積總價可以達到更好的效果</a:t>
            </a:r>
            <a:endParaRPr lang="en-US" altLang="zh-TW" sz="1600" b="1" dirty="0">
              <a:ln w="0"/>
              <a:solidFill>
                <a:srgbClr val="92D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4CB22A6-44BD-40C4-BDFF-4AA44EDC6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069" y="905550"/>
            <a:ext cx="3385783" cy="2492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C102D511-C163-4B8F-A3B2-C441F5317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439" y="3606333"/>
            <a:ext cx="357187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文字方塊 24">
            <a:extLst>
              <a:ext uri="{FF2B5EF4-FFF2-40B4-BE49-F238E27FC236}">
                <a16:creationId xmlns:a16="http://schemas.microsoft.com/office/drawing/2014/main" id="{F18C7A09-1327-4213-BF58-235921198915}"/>
              </a:ext>
            </a:extLst>
          </p:cNvPr>
          <p:cNvSpPr txBox="1"/>
          <p:nvPr/>
        </p:nvSpPr>
        <p:spPr>
          <a:xfrm>
            <a:off x="7920319" y="6188368"/>
            <a:ext cx="35096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b="1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公式 </a:t>
            </a:r>
            <a:r>
              <a:rPr lang="en-US" altLang="zh-TW" sz="1600" b="1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b="1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600" b="1" dirty="0">
              <a:ln w="0"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單位面積總價 </a:t>
            </a:r>
            <a:r>
              <a:rPr lang="en-US" altLang="zh-TW" sz="1600" b="1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1600" b="1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 房屋總價</a:t>
            </a:r>
            <a:r>
              <a:rPr lang="en-US" altLang="zh-TW" sz="1600" b="1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600" b="1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建物面積</a:t>
            </a:r>
            <a:endParaRPr lang="en-US" altLang="zh-TW" sz="1600" b="1" dirty="0">
              <a:ln w="0"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投影片編號版面配置區 15">
            <a:extLst>
              <a:ext uri="{FF2B5EF4-FFF2-40B4-BE49-F238E27FC236}">
                <a16:creationId xmlns:a16="http://schemas.microsoft.com/office/drawing/2014/main" id="{0785BC05-4C44-4F92-92BE-1B2EE225E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3635" y="6492875"/>
            <a:ext cx="2743200" cy="365125"/>
          </a:xfrm>
        </p:spPr>
        <p:txBody>
          <a:bodyPr/>
          <a:lstStyle/>
          <a:p>
            <a:fld id="{C01F11DC-5912-4146-924B-3ED55902210F}" type="slidenum">
              <a:rPr lang="zh-TW" altLang="en-US" smtClean="0"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9025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9F99758C-2F67-4F68-836C-A30150878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65" y="-125506"/>
            <a:ext cx="9811871" cy="1237129"/>
          </a:xfrm>
        </p:spPr>
        <p:txBody>
          <a:bodyPr>
            <a:norm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特徵工程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52DD116-D1BE-4317-B56B-62FD90185BF4}"/>
              </a:ext>
            </a:extLst>
          </p:cNvPr>
          <p:cNvSpPr/>
          <p:nvPr/>
        </p:nvSpPr>
        <p:spPr>
          <a:xfrm>
            <a:off x="341116" y="854466"/>
            <a:ext cx="146706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000" b="1" dirty="0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新設計特徵</a:t>
            </a:r>
            <a:endParaRPr lang="zh-TW" altLang="en-US" sz="2000" b="1" cap="none" spc="0" dirty="0">
              <a:ln w="0"/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053A7B7-EF33-43C7-89A0-8CCB3DC33C2C}"/>
              </a:ext>
            </a:extLst>
          </p:cNvPr>
          <p:cNvSpPr/>
          <p:nvPr/>
        </p:nvSpPr>
        <p:spPr>
          <a:xfrm>
            <a:off x="231612" y="1446136"/>
            <a:ext cx="447486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000" cap="none" spc="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sz="2000" cap="none" spc="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屋齡 </a:t>
            </a:r>
            <a:r>
              <a:rPr lang="en-US" altLang="zh-TW" sz="2000" cap="none" spc="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2000" cap="none" spc="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 建物完成日期 </a:t>
            </a:r>
            <a:r>
              <a:rPr lang="en-US" altLang="zh-TW" sz="2000" cap="none" spc="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sz="2000" cap="none" spc="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交易時間</a:t>
            </a:r>
            <a:r>
              <a:rPr lang="en-US" altLang="zh-TW" sz="2000" cap="none" spc="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r>
              <a:rPr lang="zh-TW" altLang="en-US" sz="20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endParaRPr lang="zh-TW" altLang="en-US" sz="2000" cap="none" spc="0" dirty="0">
              <a:ln w="0"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0413499-EC3B-4F7B-90EF-0CCD516EFFFD}"/>
              </a:ext>
            </a:extLst>
          </p:cNvPr>
          <p:cNvSpPr/>
          <p:nvPr/>
        </p:nvSpPr>
        <p:spPr>
          <a:xfrm>
            <a:off x="-360058" y="2091596"/>
            <a:ext cx="638434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000" cap="none" spc="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zh-TW" altLang="en-US" sz="2000" cap="none" spc="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交易樓層高度比例 </a:t>
            </a:r>
            <a:r>
              <a:rPr lang="en-US" altLang="zh-TW" sz="2000" cap="none" spc="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2000" cap="none" spc="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 交易樓層 </a:t>
            </a:r>
            <a:r>
              <a:rPr lang="en-US" altLang="zh-TW" sz="2000" cap="none" spc="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/ </a:t>
            </a:r>
            <a:r>
              <a:rPr lang="zh-TW" altLang="en-US" sz="2000" cap="none" spc="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總樓層</a:t>
            </a:r>
            <a:endParaRPr lang="en-US" altLang="zh-TW" sz="2000" cap="none" spc="0" dirty="0">
              <a:ln w="0"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endParaRPr lang="zh-TW" altLang="en-US" sz="2000" cap="none" spc="0" dirty="0">
              <a:ln w="0"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BABA230-13AE-4643-B46B-DD7D3562D607}"/>
              </a:ext>
            </a:extLst>
          </p:cNvPr>
          <p:cNvSpPr/>
          <p:nvPr/>
        </p:nvSpPr>
        <p:spPr>
          <a:xfrm>
            <a:off x="-360057" y="2835667"/>
            <a:ext cx="638434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000" cap="none" spc="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3. </a:t>
            </a:r>
            <a:r>
              <a:rPr lang="zh-TW" altLang="en-US" sz="2000" cap="none" spc="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土地建物面積比 </a:t>
            </a:r>
            <a:r>
              <a:rPr lang="en-US" altLang="zh-TW" sz="2000" cap="none" spc="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2000" cap="none" spc="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 土地面積 </a:t>
            </a:r>
            <a:r>
              <a:rPr lang="en-US" altLang="zh-TW" sz="2000" cap="none" spc="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/ </a:t>
            </a:r>
            <a:r>
              <a:rPr lang="zh-TW" altLang="en-US" sz="20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建物面積</a:t>
            </a:r>
            <a:endParaRPr lang="en-US" altLang="zh-TW" sz="2000" cap="none" spc="0" dirty="0">
              <a:ln w="0"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endParaRPr lang="zh-TW" altLang="en-US" sz="2000" cap="none" spc="0" dirty="0">
              <a:ln w="0"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F3456F1-0297-4CB2-B7AE-CA9267CA18F9}"/>
              </a:ext>
            </a:extLst>
          </p:cNvPr>
          <p:cNvSpPr/>
          <p:nvPr/>
        </p:nvSpPr>
        <p:spPr>
          <a:xfrm>
            <a:off x="159895" y="3525950"/>
            <a:ext cx="704772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000" cap="none" spc="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4. </a:t>
            </a:r>
            <a:r>
              <a:rPr lang="zh-TW" altLang="en-US" sz="2000" cap="none" spc="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平均每一層樓面積 </a:t>
            </a:r>
            <a:r>
              <a:rPr lang="en-US" altLang="zh-TW" sz="2000" cap="none" spc="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20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建物面積 </a:t>
            </a:r>
            <a:r>
              <a:rPr lang="en-US" altLang="zh-TW" sz="20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20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 車位面積</a:t>
            </a:r>
            <a:r>
              <a:rPr lang="en-US" altLang="zh-TW" sz="20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) / </a:t>
            </a:r>
            <a:r>
              <a:rPr lang="zh-TW" altLang="en-US" sz="20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總樓層數</a:t>
            </a:r>
            <a:endParaRPr lang="en-US" altLang="zh-TW" sz="2000" cap="none" spc="0" dirty="0">
              <a:ln w="0"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endParaRPr lang="zh-TW" altLang="en-US" sz="2000" cap="none" spc="0" dirty="0">
              <a:ln w="0"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52B3C25-F444-45E0-A76A-F21218BDB236}"/>
              </a:ext>
            </a:extLst>
          </p:cNvPr>
          <p:cNvSpPr/>
          <p:nvPr/>
        </p:nvSpPr>
        <p:spPr>
          <a:xfrm>
            <a:off x="-513272" y="5847539"/>
            <a:ext cx="704772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000" cap="none" spc="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7. </a:t>
            </a:r>
            <a:r>
              <a:rPr lang="zh-TW" altLang="en-US" sz="2000" cap="none" spc="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點位數密度 </a:t>
            </a:r>
            <a:r>
              <a:rPr lang="en-US" altLang="zh-TW" sz="2000" cap="none" spc="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cap="none" spc="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 點位數 </a:t>
            </a:r>
            <a:r>
              <a:rPr lang="en-US" altLang="zh-TW" sz="2000" cap="none" spc="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/ (</a:t>
            </a:r>
            <a:r>
              <a:rPr lang="el-GR" altLang="zh-TW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π</a:t>
            </a:r>
            <a:r>
              <a:rPr lang="en-US" altLang="zh-TW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*(</a:t>
            </a:r>
            <a:r>
              <a:rPr lang="zh-TW" altLang="en-US" sz="2000" b="0" i="0" dirty="0">
                <a:solidFill>
                  <a:srgbClr val="22222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點位數半徑</a:t>
            </a:r>
            <a:r>
              <a:rPr lang="en-US" altLang="zh-TW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zh-TW" alt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**</a:t>
            </a:r>
            <a:r>
              <a:rPr lang="en-US" altLang="zh-TW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altLang="zh-TW" sz="2000" cap="none" spc="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sz="20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endParaRPr lang="zh-TW" altLang="en-US" sz="2000" cap="none" spc="0" dirty="0">
              <a:ln w="0"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2C52A97-824F-4ADD-9797-B368A1A75F46}"/>
              </a:ext>
            </a:extLst>
          </p:cNvPr>
          <p:cNvSpPr/>
          <p:nvPr/>
        </p:nvSpPr>
        <p:spPr>
          <a:xfrm>
            <a:off x="437802" y="4189340"/>
            <a:ext cx="7047727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cap="none" spc="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5. </a:t>
            </a:r>
            <a:r>
              <a:rPr lang="zh-TW" altLang="en-US" sz="20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20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town</a:t>
            </a:r>
            <a:r>
              <a:rPr lang="zh-TW" altLang="en-US" sz="20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village</a:t>
            </a:r>
            <a:r>
              <a:rPr lang="zh-TW" altLang="en-US" sz="20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變數表示得更詳細</a:t>
            </a:r>
            <a:endParaRPr lang="en-US" altLang="zh-TW" sz="2000" dirty="0">
              <a:ln w="0"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    例</a:t>
            </a:r>
            <a:r>
              <a:rPr lang="en-US" altLang="zh-TW" sz="20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village 5 </a:t>
            </a:r>
            <a:r>
              <a:rPr lang="en-US" altLang="zh-TW" sz="20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town 3 village5</a:t>
            </a:r>
          </a:p>
          <a:p>
            <a:r>
              <a:rPr lang="en-US" altLang="zh-TW" sz="2000" cap="none" spc="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         </a:t>
            </a:r>
            <a:r>
              <a:rPr lang="en-US" altLang="zh-TW" sz="20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town 6  city 5 town 6</a:t>
            </a:r>
            <a:endParaRPr lang="en-US" altLang="zh-TW" sz="2000" cap="none" spc="0" dirty="0">
              <a:ln w="0"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endParaRPr lang="zh-TW" altLang="en-US" sz="2000" cap="none" spc="0" dirty="0">
              <a:ln w="0"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投影片編號版面配置區 16">
            <a:extLst>
              <a:ext uri="{FF2B5EF4-FFF2-40B4-BE49-F238E27FC236}">
                <a16:creationId xmlns:a16="http://schemas.microsoft.com/office/drawing/2014/main" id="{03CE337B-2235-4835-83DA-338459DFA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2600" y="6492875"/>
            <a:ext cx="2743200" cy="365125"/>
          </a:xfrm>
        </p:spPr>
        <p:txBody>
          <a:bodyPr/>
          <a:lstStyle/>
          <a:p>
            <a:fld id="{C01F11DC-5912-4146-924B-3ED55902210F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2707B03-9402-4E85-9729-B6C69123038F}"/>
              </a:ext>
            </a:extLst>
          </p:cNvPr>
          <p:cNvSpPr/>
          <p:nvPr/>
        </p:nvSpPr>
        <p:spPr>
          <a:xfrm>
            <a:off x="9006494" y="675170"/>
            <a:ext cx="95410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000" b="1" cap="none" spc="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熱度圖</a:t>
            </a: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01FA7994-0B63-469A-9570-6978172E4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175" y="1216399"/>
            <a:ext cx="5656445" cy="431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B309C570-93F9-4B42-AA6C-02B65B1B3793}"/>
              </a:ext>
            </a:extLst>
          </p:cNvPr>
          <p:cNvSpPr/>
          <p:nvPr/>
        </p:nvSpPr>
        <p:spPr>
          <a:xfrm>
            <a:off x="-2332293" y="5220283"/>
            <a:ext cx="704772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000" cap="none" spc="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6. </a:t>
            </a:r>
            <a:r>
              <a:rPr lang="zh-TW" altLang="en-US" sz="2000" cap="none" spc="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交易月份</a:t>
            </a:r>
          </a:p>
        </p:txBody>
      </p:sp>
    </p:spTree>
    <p:extLst>
      <p:ext uri="{BB962C8B-B14F-4D97-AF65-F5344CB8AC3E}">
        <p14:creationId xmlns:p14="http://schemas.microsoft.com/office/powerpoint/2010/main" val="4226680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21D11E-30A4-4AAA-9B09-F4D8B8808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1" y="-224118"/>
            <a:ext cx="9811871" cy="1237129"/>
          </a:xfrm>
        </p:spPr>
        <p:txBody>
          <a:bodyPr>
            <a:norm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模型建立</a:t>
            </a:r>
          </a:p>
        </p:txBody>
      </p:sp>
      <p:pic>
        <p:nvPicPr>
          <p:cNvPr id="5122" name="Picture 2" descr="「kfold」的圖片搜尋結果">
            <a:extLst>
              <a:ext uri="{FF2B5EF4-FFF2-40B4-BE49-F238E27FC236}">
                <a16:creationId xmlns:a16="http://schemas.microsoft.com/office/drawing/2014/main" id="{35D3B9F9-8F11-4CFB-A418-FB7C8DB58E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" b="6283"/>
          <a:stretch/>
        </p:blipFill>
        <p:spPr bwMode="auto">
          <a:xfrm>
            <a:off x="246528" y="2097741"/>
            <a:ext cx="7091602" cy="422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7E31D85-24B7-413B-B813-1156DA9E1B43}"/>
              </a:ext>
            </a:extLst>
          </p:cNvPr>
          <p:cNvSpPr/>
          <p:nvPr/>
        </p:nvSpPr>
        <p:spPr>
          <a:xfrm>
            <a:off x="132072" y="827570"/>
            <a:ext cx="659667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TW" altLang="en-US" sz="2000" cap="none" spc="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000" cap="none" spc="0" dirty="0" err="1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LightGBM</a:t>
            </a:r>
            <a:r>
              <a:rPr lang="zh-TW" altLang="en-US" sz="2000" cap="none" spc="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作為訓練模型，並且使用</a:t>
            </a:r>
            <a:r>
              <a:rPr lang="en-US" altLang="zh-TW" sz="2000" cap="none" spc="0" dirty="0" err="1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Kfold</a:t>
            </a:r>
            <a:r>
              <a:rPr lang="zh-TW" altLang="en-US" sz="2000" cap="none" spc="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將資料切</a:t>
            </a:r>
            <a:endParaRPr lang="en-US" altLang="zh-TW" sz="2000" cap="none" spc="0" dirty="0">
              <a:ln w="0"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成十份</a:t>
            </a:r>
            <a:r>
              <a:rPr lang="zh-TW" altLang="en-US" sz="2000" cap="none" spc="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進行</a:t>
            </a:r>
            <a:r>
              <a:rPr lang="zh-TW" altLang="en-US" sz="20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交叉驗證，最後</a:t>
            </a:r>
            <a:r>
              <a:rPr lang="zh-TW" altLang="en-US" sz="2000" b="1" dirty="0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將這十個訓練過的模型去預測</a:t>
            </a:r>
            <a:endParaRPr lang="en-US" altLang="zh-TW" sz="2000" b="1" dirty="0">
              <a:ln w="0"/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cap="none" spc="0" dirty="0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測試資料並且取平均來得到最後的預測結果。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0E981C6-B953-422F-B95A-2849EA79F7EF}"/>
              </a:ext>
            </a:extLst>
          </p:cNvPr>
          <p:cNvSpPr/>
          <p:nvPr/>
        </p:nvSpPr>
        <p:spPr>
          <a:xfrm>
            <a:off x="8944378" y="2127453"/>
            <a:ext cx="12105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TW" altLang="en-US" sz="2000" b="1" dirty="0">
                <a:ln w="0"/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訓練結果</a:t>
            </a:r>
            <a:endParaRPr lang="zh-TW" altLang="en-US" sz="2000" b="1" cap="none" spc="0" dirty="0">
              <a:ln w="0"/>
              <a:solidFill>
                <a:srgbClr val="92D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1D0C9499-97A7-4B68-92BD-81A37BC8C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599715"/>
              </p:ext>
            </p:extLst>
          </p:nvPr>
        </p:nvGraphicFramePr>
        <p:xfrm>
          <a:off x="7410821" y="2647077"/>
          <a:ext cx="4646708" cy="1593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3354">
                  <a:extLst>
                    <a:ext uri="{9D8B030D-6E8A-4147-A177-3AD203B41FA5}">
                      <a16:colId xmlns:a16="http://schemas.microsoft.com/office/drawing/2014/main" val="2469072419"/>
                    </a:ext>
                  </a:extLst>
                </a:gridCol>
                <a:gridCol w="2323354">
                  <a:extLst>
                    <a:ext uri="{9D8B030D-6E8A-4147-A177-3AD203B41FA5}">
                      <a16:colId xmlns:a16="http://schemas.microsoft.com/office/drawing/2014/main" val="2225854529"/>
                    </a:ext>
                  </a:extLst>
                </a:gridCol>
              </a:tblGrid>
              <a:tr h="39814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分數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47601"/>
                  </a:ext>
                </a:extLst>
              </a:tr>
              <a:tr h="59754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訓練資料集平均分數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9992.84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97229"/>
                  </a:ext>
                </a:extLst>
              </a:tr>
              <a:tr h="59754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驗證資料集平均分數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5953.78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95098"/>
                  </a:ext>
                </a:extLst>
              </a:tr>
            </a:tbl>
          </a:graphicData>
        </a:graphic>
      </p:graphicFrame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5C731B-806E-41DC-B5C7-82CFA6C47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3636" y="6492875"/>
            <a:ext cx="2743200" cy="365125"/>
          </a:xfrm>
        </p:spPr>
        <p:txBody>
          <a:bodyPr/>
          <a:lstStyle/>
          <a:p>
            <a:fld id="{C01F11DC-5912-4146-924B-3ED55902210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9694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8494</TotalTime>
  <Words>765</Words>
  <Application>Microsoft Office PowerPoint</Application>
  <PresentationFormat>寬螢幕</PresentationFormat>
  <Paragraphs>106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微軟正黑體</vt:lpstr>
      <vt:lpstr>Arial</vt:lpstr>
      <vt:lpstr>Arial</vt:lpstr>
      <vt:lpstr>Calibri</vt:lpstr>
      <vt:lpstr>Calibri Light</vt:lpstr>
      <vt:lpstr>Office 佈景主題</vt:lpstr>
      <vt:lpstr>房價分析預測</vt:lpstr>
      <vt:lpstr>房屋估價預測-分析流程</vt:lpstr>
      <vt:lpstr>探索性資料分析</vt:lpstr>
      <vt:lpstr>資料前處理-缺失值填補</vt:lpstr>
      <vt:lpstr>資料前處理-缺失值填補</vt:lpstr>
      <vt:lpstr>資料前處理-移除離群值</vt:lpstr>
      <vt:lpstr>特徵工程</vt:lpstr>
      <vt:lpstr>特徵工程</vt:lpstr>
      <vt:lpstr>模型建立</vt:lpstr>
      <vt:lpstr>特徵重要度分析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房屋估價預測-分析流程</dc:title>
  <dc:creator>冠君 陳</dc:creator>
  <cp:lastModifiedBy>冠君 陳</cp:lastModifiedBy>
  <cp:revision>75</cp:revision>
  <dcterms:created xsi:type="dcterms:W3CDTF">2021-02-19T11:46:03Z</dcterms:created>
  <dcterms:modified xsi:type="dcterms:W3CDTF">2021-02-25T09:27:42Z</dcterms:modified>
</cp:coreProperties>
</file>