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5" r:id="rId5"/>
    <p:sldId id="260" r:id="rId6"/>
    <p:sldId id="279" r:id="rId7"/>
    <p:sldId id="261" r:id="rId8"/>
    <p:sldId id="262" r:id="rId9"/>
    <p:sldId id="263" r:id="rId10"/>
    <p:sldId id="281" r:id="rId11"/>
    <p:sldId id="280" r:id="rId12"/>
    <p:sldId id="257" r:id="rId13"/>
    <p:sldId id="264" r:id="rId14"/>
    <p:sldId id="265" r:id="rId15"/>
    <p:sldId id="266" r:id="rId16"/>
    <p:sldId id="276" r:id="rId17"/>
    <p:sldId id="277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君 陳" initials="冠君" lastIdx="1" clrIdx="0">
    <p:extLst>
      <p:ext uri="{19B8F6BF-5375-455C-9EA6-DF929625EA0E}">
        <p15:presenceInfo xmlns:p15="http://schemas.microsoft.com/office/powerpoint/2012/main" userId="81664a4ce91ea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6CCA9-78FF-4868-9738-EEF47352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5DB8A7-2C79-461C-ADC7-5B532CD3E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C3FB5-167F-4F36-921D-2D6C3BE7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4CE6A7-7939-4A4E-9097-CDB70B93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D7580F-4124-417B-B898-3047C8B1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3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D0A22-3412-4CD1-871F-B852DF4E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E574F3-9AAA-4D13-86FF-B07841BC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39B45-1200-4471-8EA9-FA02F0CC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B4BE3-745C-453A-96F5-D091CCE8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5914B-4179-4299-9DB4-A4101289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7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CFAA51-42C5-45B2-B89A-0D770A84F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39F7DC-1F89-451D-849B-6E1954C9A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BACA4-0709-49B7-8AAA-D9063495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C7470-B4A1-4712-B65D-C723CAB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124FF4-7C30-46A3-9BFD-C65571B5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FA8A4-57EF-43A3-A63C-28B71EF0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60EBE2-8761-4866-8609-B8CD6660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CF91A-4BDF-48D7-B52A-8445B1B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91C93-E109-401A-9EAC-546EABC5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A10BFE-A175-46E4-A5D1-94C36E60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6A5D5-FBFF-41FA-BF9E-C78D2E1B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9036D2-B37C-44C3-92EF-17017C38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06F67-C231-4078-820E-8A602910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56105-1517-4554-9CAE-5834ADAF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B959F-2D23-456F-B53E-2D8C8AA4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2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92BC1-D83A-4546-B5C1-BC65C8FE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B3940C-F712-4B99-81E8-134062729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237FA0-D9C4-4FE5-B5E5-27B6DC1A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E4BA3A-2227-45C4-A2B7-0D70896E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F81958-BFBE-4683-812D-A6E118C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2DFBB2-C68A-41FD-A091-718E1B8A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9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D276A-B4E2-4260-A4E4-CA78198C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5FA43F-DC7F-4E55-9B6F-6A052199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F11182-29FE-4265-B0D7-B1D72AD57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47312-8795-447B-8797-0F9FDA1FC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FB7B3E-B0A3-4221-87A5-794531EB4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8FA970-51AB-4CF3-B3FF-C8432A62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73025B-D82D-4EDF-AA1D-5B2DBBF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87C871-CFED-4A85-951A-7C5D35EC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02B02-726A-42F9-8A00-ED1296F2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23D8A-323D-4D7B-9B75-0CC7A2B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C98741-E8E6-46D9-A8CD-5EE50933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C8F539-E8FE-4559-A762-5240AA49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4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D9CE0C-94FD-49A1-A7B4-866E1B9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B4A9B7-ADDA-4B84-B2A2-196CFE62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854E99-763B-4FFD-AF7D-3D8D981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20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A566F-650B-4E65-8ABD-A51B9201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C0CFB-68EA-4CC6-B41D-CC62DFF2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6F7386-B993-4AF3-B975-C363CBF7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B11399-DCFC-4974-8163-08CD011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AF27F7-3990-4172-95A0-41485D4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A1E1FD-6CFF-42BB-A99E-E3AB3ED6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2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CF779-2FB0-4864-8922-2994E91F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0FC898-7811-450B-8503-D87B258E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80EA26-E0F7-42E1-8548-DEA3FFAF9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9B49E8-0033-47E1-91C6-E9A191A4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DD0366-43D1-4084-A55F-BE6F36DC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846045-B37F-4B79-8EF6-CB2EBAC2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8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D9DC4E-3CE8-4C30-8D21-984D08B5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2D7B1-B80C-467D-86AA-14AAFCFF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AB972B-39E9-4A8B-AC90-4EF05E0A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2842D-ED9E-4121-939E-83C18044F8E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9BB5C-2511-463C-9863-524BF0E3D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CF652-A8BB-44C6-83C2-A22C1BCE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4908-5E04-46AF-B9F9-1CCE0C435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BC0BE1-596D-4E16-8162-29BED004E7B2}"/>
              </a:ext>
            </a:extLst>
          </p:cNvPr>
          <p:cNvSpPr/>
          <p:nvPr/>
        </p:nvSpPr>
        <p:spPr>
          <a:xfrm>
            <a:off x="3759483" y="2572888"/>
            <a:ext cx="4601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</a:rPr>
              <a:t>Conversation AI</a:t>
            </a:r>
            <a:endParaRPr lang="zh-TW" altLang="en-US" sz="5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6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333B78-B9E8-4215-B162-7485E9011DDF}"/>
              </a:ext>
            </a:extLst>
          </p:cNvPr>
          <p:cNvSpPr/>
          <p:nvPr/>
        </p:nvSpPr>
        <p:spPr>
          <a:xfrm>
            <a:off x="-512484" y="188278"/>
            <a:ext cx="39907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NLG-model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B2E537-F94F-4B42-AFD2-938107BD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35" y="1311181"/>
            <a:ext cx="8591550" cy="48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5032AA-86A0-450E-8108-81D583B5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1201271"/>
            <a:ext cx="10521059" cy="47291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E3F69E5-C08D-48F2-B1DA-710C727AFB20}"/>
              </a:ext>
            </a:extLst>
          </p:cNvPr>
          <p:cNvSpPr/>
          <p:nvPr/>
        </p:nvSpPr>
        <p:spPr>
          <a:xfrm>
            <a:off x="143715" y="197240"/>
            <a:ext cx="4965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 oriented chatbot 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B176C9-8FFF-4C89-9631-B654C1E8EA8F}"/>
              </a:ext>
            </a:extLst>
          </p:cNvPr>
          <p:cNvSpPr/>
          <p:nvPr/>
        </p:nvSpPr>
        <p:spPr>
          <a:xfrm>
            <a:off x="299652" y="1025252"/>
            <a:ext cx="48013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但是訓練整個流程會需要大量的標註資料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46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292365D-51BA-4728-9C73-493E7D9778D0}"/>
              </a:ext>
            </a:extLst>
          </p:cNvPr>
          <p:cNvSpPr txBox="1"/>
          <p:nvPr/>
        </p:nvSpPr>
        <p:spPr>
          <a:xfrm>
            <a:off x="376517" y="103096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缺乏數據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有些行為訓練資料沒有收集到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 startAt="2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和真實用戶交互成本很高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 startAt="2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數據收集時間很長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F8296-EBE2-4670-A8A4-EA212D56A3B5}"/>
              </a:ext>
            </a:extLst>
          </p:cNvPr>
          <p:cNvSpPr/>
          <p:nvPr/>
        </p:nvSpPr>
        <p:spPr>
          <a:xfrm>
            <a:off x="-153894" y="206206"/>
            <a:ext cx="90379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需要用戶模擬器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(User simulator)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1FE05-6A30-4357-A827-A169926799F4}"/>
              </a:ext>
            </a:extLst>
          </p:cNvPr>
          <p:cNvSpPr txBox="1"/>
          <p:nvPr/>
        </p:nvSpPr>
        <p:spPr>
          <a:xfrm>
            <a:off x="376517" y="38907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用戶模擬器分成以下幾種類型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8CF2BF-0B85-4019-9004-8F6C360B3581}"/>
              </a:ext>
            </a:extLst>
          </p:cNvPr>
          <p:cNvSpPr txBox="1"/>
          <p:nvPr/>
        </p:nvSpPr>
        <p:spPr>
          <a:xfrm>
            <a:off x="421341" y="448237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based</a:t>
            </a:r>
          </a:p>
          <a:p>
            <a:pPr marL="514350" indent="-51435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 based</a:t>
            </a:r>
          </a:p>
          <a:p>
            <a:pPr marL="514350" indent="-51435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 based </a:t>
            </a:r>
          </a:p>
        </p:txBody>
      </p:sp>
    </p:spTree>
    <p:extLst>
      <p:ext uri="{BB962C8B-B14F-4D97-AF65-F5344CB8AC3E}">
        <p14:creationId xmlns:p14="http://schemas.microsoft.com/office/powerpoint/2010/main" val="21353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5B4851-FAF0-4B11-B212-040BD70771A0}"/>
              </a:ext>
            </a:extLst>
          </p:cNvPr>
          <p:cNvSpPr/>
          <p:nvPr/>
        </p:nvSpPr>
        <p:spPr>
          <a:xfrm>
            <a:off x="0" y="188276"/>
            <a:ext cx="2753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User Goal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B6BFA2-AC47-4723-BAE9-DA3FF69FFCD2}"/>
              </a:ext>
            </a:extLst>
          </p:cNvPr>
          <p:cNvSpPr txBox="1"/>
          <p:nvPr/>
        </p:nvSpPr>
        <p:spPr>
          <a:xfrm>
            <a:off x="268940" y="878561"/>
            <a:ext cx="113134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假設今天的任務是要幫顧客訂電影票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在任務導向的聊天機器人的設定中，第一步就是去定義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使用者的目標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D85E84-A259-4714-B9CA-8468EC14F38C}"/>
              </a:ext>
            </a:extLst>
          </p:cNvPr>
          <p:cNvSpPr txBox="1"/>
          <p:nvPr/>
        </p:nvSpPr>
        <p:spPr>
          <a:xfrm>
            <a:off x="313765" y="2115688"/>
            <a:ext cx="1163618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 slot: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用來限制使用者對話可以在一定範圍內的鍵值對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{date : tomorrow,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moviename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risen, numberofpeople:2, theater: regency commerce 14}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slot: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使用者不知道，需要和機器人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(Agent)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互動來得到答案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{ticket: UNK,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starttime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UNK}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AD9F1AA-5D11-4A30-BBB8-55A07847E014}"/>
              </a:ext>
            </a:extLst>
          </p:cNvPr>
          <p:cNvCxnSpPr/>
          <p:nvPr/>
        </p:nvCxnSpPr>
        <p:spPr>
          <a:xfrm>
            <a:off x="519952" y="4043082"/>
            <a:ext cx="12371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DDC566-2E84-46A2-B2A3-4C86824FE626}"/>
              </a:ext>
            </a:extLst>
          </p:cNvPr>
          <p:cNvCxnSpPr/>
          <p:nvPr/>
        </p:nvCxnSpPr>
        <p:spPr>
          <a:xfrm>
            <a:off x="1156447" y="4069976"/>
            <a:ext cx="0" cy="502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E8DDE34-B302-4DCE-8FDC-C9ECFB421A94}"/>
              </a:ext>
            </a:extLst>
          </p:cNvPr>
          <p:cNvSpPr/>
          <p:nvPr/>
        </p:nvSpPr>
        <p:spPr>
          <a:xfrm>
            <a:off x="281766" y="4634769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為了讓整個任務擬真，</a:t>
            </a:r>
            <a:endParaRPr lang="en-US" altLang="zh-TW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強制每個人的目標都是買電影票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893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116407-D890-41F3-B6C0-69D24D791271}"/>
              </a:ext>
            </a:extLst>
          </p:cNvPr>
          <p:cNvSpPr/>
          <p:nvPr/>
        </p:nvSpPr>
        <p:spPr>
          <a:xfrm>
            <a:off x="-412377" y="116558"/>
            <a:ext cx="2753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6F730BD-1E46-41B6-A39D-B7BEAC41A458}"/>
              </a:ext>
            </a:extLst>
          </p:cNvPr>
          <p:cNvSpPr txBox="1"/>
          <p:nvPr/>
        </p:nvSpPr>
        <p:spPr>
          <a:xfrm>
            <a:off x="286870" y="1595021"/>
            <a:ext cx="1131345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Confirm question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Confirm answer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Greeting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Closing</a:t>
            </a:r>
          </a:p>
          <a:p>
            <a:pPr marL="514350" indent="-514350">
              <a:buAutoNum type="arabicPeriod"/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Mutliple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choices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Welcome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Deny</a:t>
            </a:r>
          </a:p>
          <a:p>
            <a:pPr marL="514350" indent="-514350"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 Sure</a:t>
            </a:r>
          </a:p>
          <a:p>
            <a:pPr marL="514350" indent="-514350">
              <a:buAutoNum type="arabicPeriod"/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930773-0DEF-48E6-8CDB-6CEB93C51E0C}"/>
              </a:ext>
            </a:extLst>
          </p:cNvPr>
          <p:cNvSpPr txBox="1"/>
          <p:nvPr/>
        </p:nvSpPr>
        <p:spPr>
          <a:xfrm>
            <a:off x="215151" y="923385"/>
            <a:ext cx="11313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為對話語句設定了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種意圖</a:t>
            </a:r>
          </a:p>
        </p:txBody>
      </p:sp>
    </p:spTree>
    <p:extLst>
      <p:ext uri="{BB962C8B-B14F-4D97-AF65-F5344CB8AC3E}">
        <p14:creationId xmlns:p14="http://schemas.microsoft.com/office/powerpoint/2010/main" val="427989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A7FCAC-46F4-4A9A-A31D-8C567FA780D1}"/>
              </a:ext>
            </a:extLst>
          </p:cNvPr>
          <p:cNvSpPr/>
          <p:nvPr/>
        </p:nvSpPr>
        <p:spPr>
          <a:xfrm>
            <a:off x="-251011" y="125523"/>
            <a:ext cx="27536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模擬開始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BBE771-2A71-4D40-95AD-8E371717A322}"/>
              </a:ext>
            </a:extLst>
          </p:cNvPr>
          <p:cNvSpPr txBox="1"/>
          <p:nvPr/>
        </p:nvSpPr>
        <p:spPr>
          <a:xfrm>
            <a:off x="259975" y="878561"/>
            <a:ext cx="2088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第一輪對話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828926-1383-4202-A087-28DB2CC1107B}"/>
              </a:ext>
            </a:extLst>
          </p:cNvPr>
          <p:cNvSpPr txBox="1"/>
          <p:nvPr/>
        </p:nvSpPr>
        <p:spPr>
          <a:xfrm>
            <a:off x="430304" y="1461268"/>
            <a:ext cx="6149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在電影的對話任務中使用者會是說第一句話的那一方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44D95D-B259-478C-8212-4D71C8C1D855}"/>
              </a:ext>
            </a:extLst>
          </p:cNvPr>
          <p:cNvSpPr txBox="1"/>
          <p:nvPr/>
        </p:nvSpPr>
        <p:spPr>
          <a:xfrm>
            <a:off x="215153" y="2766083"/>
            <a:ext cx="3101789" cy="3141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goal: {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request_slots</a:t>
            </a:r>
            <a:r>
              <a:rPr lang="en-US" altLang="zh-TW" dirty="0"/>
              <a:t>': {'ticket': 'UNK’},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diaact</a:t>
            </a:r>
            <a:r>
              <a:rPr lang="en-US" altLang="zh-TW" dirty="0"/>
              <a:t>': 'request’,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inform_slots</a:t>
            </a:r>
            <a:r>
              <a:rPr lang="en-US" altLang="zh-TW" dirty="0"/>
              <a:t>’: </a:t>
            </a:r>
          </a:p>
          <a:p>
            <a:r>
              <a:rPr lang="en-US" altLang="zh-TW" dirty="0"/>
              <a:t>{'city': '</a:t>
            </a:r>
            <a:r>
              <a:rPr lang="en-US" altLang="zh-TW" dirty="0" err="1"/>
              <a:t>seattle</a:t>
            </a:r>
            <a:r>
              <a:rPr lang="en-US" altLang="zh-TW" dirty="0"/>
              <a:t>’, </a:t>
            </a:r>
          </a:p>
          <a:p>
            <a:r>
              <a:rPr lang="en-US" altLang="zh-TW" dirty="0"/>
              <a:t>'numberofpeople': '2’, </a:t>
            </a:r>
          </a:p>
          <a:p>
            <a:r>
              <a:rPr lang="en-US" altLang="zh-TW" dirty="0"/>
              <a:t>'theater': 'regal meridian 16’,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starttime</a:t>
            </a:r>
            <a:r>
              <a:rPr lang="en-US" altLang="zh-TW" dirty="0"/>
              <a:t>': '9:00 pm’, </a:t>
            </a:r>
          </a:p>
          <a:p>
            <a:r>
              <a:rPr lang="en-US" altLang="zh-TW" dirty="0"/>
              <a:t>'date': 'tomorrow’,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moviename</a:t>
            </a:r>
            <a:r>
              <a:rPr lang="en-US" altLang="zh-TW" dirty="0"/>
              <a:t>': 'spotlight’}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E58456-351A-45BE-ADEB-806662E21E5E}"/>
              </a:ext>
            </a:extLst>
          </p:cNvPr>
          <p:cNvCxnSpPr>
            <a:cxnSpLocks/>
          </p:cNvCxnSpPr>
          <p:nvPr/>
        </p:nvCxnSpPr>
        <p:spPr>
          <a:xfrm>
            <a:off x="3290047" y="3227293"/>
            <a:ext cx="4303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2F520A-75C7-48F2-897C-DCC0D6E212A7}"/>
              </a:ext>
            </a:extLst>
          </p:cNvPr>
          <p:cNvSpPr txBox="1"/>
          <p:nvPr/>
        </p:nvSpPr>
        <p:spPr>
          <a:xfrm>
            <a:off x="3747246" y="3048020"/>
            <a:ext cx="1775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訂一張票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62C2678-A97E-4B40-9C29-6BC0CC2C5634}"/>
              </a:ext>
            </a:extLst>
          </p:cNvPr>
          <p:cNvSpPr/>
          <p:nvPr/>
        </p:nvSpPr>
        <p:spPr>
          <a:xfrm>
            <a:off x="5208493" y="3747248"/>
            <a:ext cx="708211" cy="546848"/>
          </a:xfrm>
          <a:prstGeom prst="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F88D85-2621-4BEA-9B0C-328CD72D341B}"/>
              </a:ext>
            </a:extLst>
          </p:cNvPr>
          <p:cNvSpPr txBox="1"/>
          <p:nvPr/>
        </p:nvSpPr>
        <p:spPr>
          <a:xfrm>
            <a:off x="62751" y="2250164"/>
            <a:ext cx="349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隨機抽取一個使用者的目標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5198EF2-849B-4CA1-872D-F60B9E160551}"/>
              </a:ext>
            </a:extLst>
          </p:cNvPr>
          <p:cNvSpPr txBox="1"/>
          <p:nvPr/>
        </p:nvSpPr>
        <p:spPr>
          <a:xfrm>
            <a:off x="7153836" y="2886653"/>
            <a:ext cx="47064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sample_action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{'</a:t>
            </a:r>
            <a:r>
              <a:rPr lang="en-US" altLang="zh-TW" dirty="0" err="1"/>
              <a:t>diaact</a:t>
            </a:r>
            <a:r>
              <a:rPr lang="en-US" altLang="zh-TW" dirty="0"/>
              <a:t>': 'request’,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inform_slots</a:t>
            </a:r>
            <a:r>
              <a:rPr lang="en-US" altLang="zh-TW" dirty="0"/>
              <a:t>’: </a:t>
            </a:r>
          </a:p>
          <a:p>
            <a:r>
              <a:rPr lang="en-US" altLang="zh-TW" dirty="0"/>
              <a:t>{'city': '</a:t>
            </a:r>
            <a:r>
              <a:rPr lang="en-US" altLang="zh-TW" dirty="0" err="1"/>
              <a:t>seattle</a:t>
            </a:r>
            <a:r>
              <a:rPr lang="en-US" altLang="zh-TW" dirty="0"/>
              <a:t>', '</a:t>
            </a:r>
            <a:r>
              <a:rPr lang="en-US" altLang="zh-TW" dirty="0" err="1"/>
              <a:t>moviename</a:t>
            </a:r>
            <a:r>
              <a:rPr lang="en-US" altLang="zh-TW" dirty="0"/>
              <a:t>': 'spotlight’},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request_slots</a:t>
            </a:r>
            <a:r>
              <a:rPr lang="en-US" altLang="zh-TW" dirty="0"/>
              <a:t>': {'ticket': 'UNK’}, </a:t>
            </a:r>
          </a:p>
          <a:p>
            <a:r>
              <a:rPr lang="en-US" altLang="zh-TW" dirty="0"/>
              <a:t>'turn’: 1,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86191E-42A3-4584-80A7-D405B3D10801}"/>
              </a:ext>
            </a:extLst>
          </p:cNvPr>
          <p:cNvSpPr txBox="1"/>
          <p:nvPr/>
        </p:nvSpPr>
        <p:spPr>
          <a:xfrm>
            <a:off x="6938681" y="2312915"/>
            <a:ext cx="3899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第一輪使用者要問的問題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304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A13C045-5784-415D-B5EE-DF066575B6FC}"/>
              </a:ext>
            </a:extLst>
          </p:cNvPr>
          <p:cNvSpPr txBox="1"/>
          <p:nvPr/>
        </p:nvSpPr>
        <p:spPr>
          <a:xfrm>
            <a:off x="2330823" y="387913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{</a:t>
            </a:r>
          </a:p>
          <a:p>
            <a:r>
              <a:rPr lang="en-US" altLang="zh-TW" dirty="0"/>
              <a:t>        "</a:t>
            </a:r>
            <a:r>
              <a:rPr lang="en-US" altLang="zh-TW" dirty="0" err="1"/>
              <a:t>request_slots</a:t>
            </a:r>
            <a:r>
              <a:rPr lang="en-US" altLang="zh-TW" dirty="0"/>
              <a:t>": [], </a:t>
            </a:r>
          </a:p>
          <a:p>
            <a:r>
              <a:rPr lang="en-US" altLang="zh-TW" dirty="0"/>
              <a:t>        "</a:t>
            </a:r>
            <a:r>
              <a:rPr lang="en-US" altLang="zh-TW" dirty="0" err="1"/>
              <a:t>nl</a:t>
            </a:r>
            <a:r>
              <a:rPr lang="en-US" altLang="zh-TW" dirty="0"/>
              <a:t>": {</a:t>
            </a:r>
          </a:p>
          <a:p>
            <a:r>
              <a:rPr lang="en-US" altLang="zh-TW" dirty="0"/>
              <a:t>          "</a:t>
            </a:r>
            <a:r>
              <a:rPr lang="en-US" altLang="zh-TW" dirty="0" err="1"/>
              <a:t>agt</a:t>
            </a:r>
            <a:r>
              <a:rPr lang="en-US" altLang="zh-TW" dirty="0"/>
              <a:t>": "$</a:t>
            </a:r>
            <a:r>
              <a:rPr lang="en-US" altLang="zh-TW" dirty="0" err="1"/>
              <a:t>moviename</a:t>
            </a:r>
            <a:r>
              <a:rPr lang="en-US" altLang="zh-TW" dirty="0"/>
              <a:t>$ is available.", </a:t>
            </a:r>
          </a:p>
          <a:p>
            <a:r>
              <a:rPr lang="en-US" altLang="zh-TW" dirty="0"/>
              <a:t>          "</a:t>
            </a:r>
            <a:r>
              <a:rPr lang="en-US" altLang="zh-TW" dirty="0" err="1"/>
              <a:t>usr</a:t>
            </a:r>
            <a:r>
              <a:rPr lang="en-US" altLang="zh-TW" dirty="0"/>
              <a:t>": "I want to watch $</a:t>
            </a:r>
            <a:r>
              <a:rPr lang="en-US" altLang="zh-TW" dirty="0" err="1"/>
              <a:t>moviename</a:t>
            </a:r>
            <a:r>
              <a:rPr lang="en-US" altLang="zh-TW" dirty="0"/>
              <a:t>$."</a:t>
            </a:r>
          </a:p>
          <a:p>
            <a:r>
              <a:rPr lang="en-US" altLang="zh-TW" dirty="0"/>
              <a:t>        }, </a:t>
            </a:r>
          </a:p>
          <a:p>
            <a:r>
              <a:rPr lang="en-US" altLang="zh-TW" dirty="0"/>
              <a:t>        "</a:t>
            </a:r>
            <a:r>
              <a:rPr lang="en-US" altLang="zh-TW" dirty="0" err="1"/>
              <a:t>inform_slots</a:t>
            </a:r>
            <a:r>
              <a:rPr lang="en-US" altLang="zh-TW" dirty="0"/>
              <a:t>": [</a:t>
            </a:r>
          </a:p>
          <a:p>
            <a:r>
              <a:rPr lang="en-US" altLang="zh-TW" dirty="0"/>
              <a:t>          "</a:t>
            </a:r>
            <a:r>
              <a:rPr lang="en-US" altLang="zh-TW" dirty="0" err="1"/>
              <a:t>moviename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        ]</a:t>
            </a:r>
          </a:p>
          <a:p>
            <a:r>
              <a:rPr lang="en-US" altLang="zh-TW" dirty="0"/>
              <a:t>      },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2B174-9BAD-4F84-BE79-C5FFFB6D0120}"/>
              </a:ext>
            </a:extLst>
          </p:cNvPr>
          <p:cNvSpPr/>
          <p:nvPr/>
        </p:nvSpPr>
        <p:spPr>
          <a:xfrm>
            <a:off x="-98612" y="152418"/>
            <a:ext cx="38010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產生使用者對話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32CA12-AB75-4BE7-8B07-E478C232A1E3}"/>
              </a:ext>
            </a:extLst>
          </p:cNvPr>
          <p:cNvSpPr txBox="1"/>
          <p:nvPr/>
        </p:nvSpPr>
        <p:spPr>
          <a:xfrm>
            <a:off x="7655858" y="977172"/>
            <a:ext cx="47064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sample_action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{'</a:t>
            </a:r>
            <a:r>
              <a:rPr lang="en-US" altLang="zh-TW" dirty="0" err="1"/>
              <a:t>diaact</a:t>
            </a:r>
            <a:r>
              <a:rPr lang="en-US" altLang="zh-TW" dirty="0"/>
              <a:t>': 'request’,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inform_slots</a:t>
            </a:r>
            <a:r>
              <a:rPr lang="en-US" altLang="zh-TW" dirty="0"/>
              <a:t>’: </a:t>
            </a:r>
          </a:p>
          <a:p>
            <a:r>
              <a:rPr lang="en-US" altLang="zh-TW" dirty="0"/>
              <a:t>{'city': '</a:t>
            </a:r>
            <a:r>
              <a:rPr lang="en-US" altLang="zh-TW" dirty="0" err="1"/>
              <a:t>seattle</a:t>
            </a:r>
            <a:r>
              <a:rPr lang="en-US" altLang="zh-TW" dirty="0"/>
              <a:t>', '</a:t>
            </a:r>
            <a:r>
              <a:rPr lang="en-US" altLang="zh-TW" dirty="0" err="1"/>
              <a:t>moviename</a:t>
            </a:r>
            <a:r>
              <a:rPr lang="en-US" altLang="zh-TW" dirty="0"/>
              <a:t>': 'spotlight’},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request_slots</a:t>
            </a:r>
            <a:r>
              <a:rPr lang="en-US" altLang="zh-TW" dirty="0"/>
              <a:t>': {'ticket': 'UNK’}, </a:t>
            </a:r>
          </a:p>
          <a:p>
            <a:r>
              <a:rPr lang="en-US" altLang="zh-TW" dirty="0"/>
              <a:t>'turn’: 1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nl</a:t>
            </a:r>
            <a:r>
              <a:rPr lang="en-US" altLang="zh-TW" dirty="0"/>
              <a:t>': "</a:t>
            </a:r>
            <a:r>
              <a:rPr lang="en-US" altLang="zh-TW" dirty="0" err="1"/>
              <a:t>b'Can</a:t>
            </a:r>
            <a:r>
              <a:rPr lang="en-US" altLang="zh-TW" dirty="0"/>
              <a:t> I buy tickets for </a:t>
            </a:r>
            <a:r>
              <a:rPr lang="en-US" altLang="zh-TW" dirty="0">
                <a:solidFill>
                  <a:srgbClr val="FF0000"/>
                </a:solidFill>
              </a:rPr>
              <a:t>spotlight</a:t>
            </a:r>
            <a:r>
              <a:rPr lang="en-US" altLang="zh-TW" dirty="0"/>
              <a:t> at </a:t>
            </a:r>
            <a:r>
              <a:rPr lang="en-US" altLang="zh-TW" dirty="0" err="1">
                <a:solidFill>
                  <a:srgbClr val="FF0000"/>
                </a:solidFill>
              </a:rPr>
              <a:t>seattle</a:t>
            </a:r>
            <a:r>
              <a:rPr lang="en-US" altLang="zh-TW" dirty="0"/>
              <a:t>?'</a:t>
            </a:r>
          </a:p>
          <a:p>
            <a:r>
              <a:rPr lang="en-US" altLang="zh-TW" dirty="0"/>
              <a:t>}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96CA4B-235B-4640-8BDE-200DA8F22DA6}"/>
              </a:ext>
            </a:extLst>
          </p:cNvPr>
          <p:cNvCxnSpPr>
            <a:cxnSpLocks/>
          </p:cNvCxnSpPr>
          <p:nvPr/>
        </p:nvCxnSpPr>
        <p:spPr>
          <a:xfrm flipV="1">
            <a:off x="4392706" y="1801906"/>
            <a:ext cx="645458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705EA65-0374-44AA-8E6E-16AB30CF5092}"/>
              </a:ext>
            </a:extLst>
          </p:cNvPr>
          <p:cNvSpPr/>
          <p:nvPr/>
        </p:nvSpPr>
        <p:spPr>
          <a:xfrm>
            <a:off x="5477435" y="1021977"/>
            <a:ext cx="1407459" cy="78889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預設樣板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1CF3C14-2B1F-4105-9702-A1AB3EE03A55}"/>
              </a:ext>
            </a:extLst>
          </p:cNvPr>
          <p:cNvSpPr/>
          <p:nvPr/>
        </p:nvSpPr>
        <p:spPr>
          <a:xfrm>
            <a:off x="5414682" y="2286000"/>
            <a:ext cx="1622612" cy="80682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3FF2A3F-E06C-478E-8E21-9D7DF709210A}"/>
              </a:ext>
            </a:extLst>
          </p:cNvPr>
          <p:cNvCxnSpPr>
            <a:cxnSpLocks/>
          </p:cNvCxnSpPr>
          <p:nvPr/>
        </p:nvCxnSpPr>
        <p:spPr>
          <a:xfrm>
            <a:off x="4437530" y="2277036"/>
            <a:ext cx="546846" cy="27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AE3B54-795A-4D73-AFD6-778AD8121D70}"/>
              </a:ext>
            </a:extLst>
          </p:cNvPr>
          <p:cNvSpPr txBox="1"/>
          <p:nvPr/>
        </p:nvSpPr>
        <p:spPr>
          <a:xfrm>
            <a:off x="322729" y="1380583"/>
            <a:ext cx="47064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sample_action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{'</a:t>
            </a:r>
            <a:r>
              <a:rPr lang="en-US" altLang="zh-TW" dirty="0" err="1"/>
              <a:t>diaact</a:t>
            </a:r>
            <a:r>
              <a:rPr lang="en-US" altLang="zh-TW" dirty="0"/>
              <a:t>': 'request’,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inform_slots</a:t>
            </a:r>
            <a:r>
              <a:rPr lang="en-US" altLang="zh-TW" dirty="0"/>
              <a:t>’: </a:t>
            </a:r>
          </a:p>
          <a:p>
            <a:r>
              <a:rPr lang="en-US" altLang="zh-TW" dirty="0"/>
              <a:t>{'city': '</a:t>
            </a:r>
            <a:r>
              <a:rPr lang="en-US" altLang="zh-TW" dirty="0" err="1"/>
              <a:t>seattle</a:t>
            </a:r>
            <a:r>
              <a:rPr lang="en-US" altLang="zh-TW" dirty="0"/>
              <a:t>', '</a:t>
            </a:r>
            <a:r>
              <a:rPr lang="en-US" altLang="zh-TW" dirty="0" err="1"/>
              <a:t>moviename</a:t>
            </a:r>
            <a:r>
              <a:rPr lang="en-US" altLang="zh-TW" dirty="0"/>
              <a:t>': 'spotlight’}, 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request_slots</a:t>
            </a:r>
            <a:r>
              <a:rPr lang="en-US" altLang="zh-TW" dirty="0"/>
              <a:t>': {'ticket': 'UNK’}, </a:t>
            </a:r>
          </a:p>
          <a:p>
            <a:r>
              <a:rPr lang="en-US" altLang="zh-TW" dirty="0"/>
              <a:t>'turn’: 1</a:t>
            </a:r>
          </a:p>
          <a:p>
            <a:r>
              <a:rPr lang="en-US" altLang="zh-TW" dirty="0"/>
              <a:t>}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AE8F291-6FD5-4A4A-8D05-477C2BF13FC1}"/>
              </a:ext>
            </a:extLst>
          </p:cNvPr>
          <p:cNvCxnSpPr>
            <a:stCxn id="14" idx="3"/>
          </p:cNvCxnSpPr>
          <p:nvPr/>
        </p:nvCxnSpPr>
        <p:spPr>
          <a:xfrm>
            <a:off x="6884894" y="1416424"/>
            <a:ext cx="699247" cy="39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2F930B5-7CF3-4778-9E1B-4457EF618E65}"/>
              </a:ext>
            </a:extLst>
          </p:cNvPr>
          <p:cNvCxnSpPr>
            <a:stCxn id="15" idx="3"/>
          </p:cNvCxnSpPr>
          <p:nvPr/>
        </p:nvCxnSpPr>
        <p:spPr>
          <a:xfrm flipV="1">
            <a:off x="7037294" y="1999129"/>
            <a:ext cx="519953" cy="69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DF14C73-851C-4F5B-9FE7-A9CC34F9EBE9}"/>
              </a:ext>
            </a:extLst>
          </p:cNvPr>
          <p:cNvSpPr txBox="1"/>
          <p:nvPr/>
        </p:nvSpPr>
        <p:spPr>
          <a:xfrm>
            <a:off x="2061881" y="3460397"/>
            <a:ext cx="1775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預設樣板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307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AAB0D8-2B9A-413F-9630-D1A5C625BED1}"/>
              </a:ext>
            </a:extLst>
          </p:cNvPr>
          <p:cNvSpPr/>
          <p:nvPr/>
        </p:nvSpPr>
        <p:spPr>
          <a:xfrm>
            <a:off x="-295836" y="134490"/>
            <a:ext cx="66159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基於規則的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回復方式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7843830-6D23-4607-AA97-73E34D0640CB}"/>
              </a:ext>
            </a:extLst>
          </p:cNvPr>
          <p:cNvSpPr/>
          <p:nvPr/>
        </p:nvSpPr>
        <p:spPr>
          <a:xfrm>
            <a:off x="699247" y="1004046"/>
            <a:ext cx="1577789" cy="62752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moviename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3C1D8A-B85D-4F87-80BD-D159A37E09BD}"/>
              </a:ext>
            </a:extLst>
          </p:cNvPr>
          <p:cNvSpPr/>
          <p:nvPr/>
        </p:nvSpPr>
        <p:spPr>
          <a:xfrm>
            <a:off x="699247" y="2026022"/>
            <a:ext cx="1577789" cy="627529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starttime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4BCE94F-49C3-4679-AE58-BD36A03F44DD}"/>
              </a:ext>
            </a:extLst>
          </p:cNvPr>
          <p:cNvSpPr/>
          <p:nvPr/>
        </p:nvSpPr>
        <p:spPr>
          <a:xfrm>
            <a:off x="681318" y="3039034"/>
            <a:ext cx="1577789" cy="627529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city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6DFDF6-A10F-4EDD-9761-CBDF71FD57C4}"/>
              </a:ext>
            </a:extLst>
          </p:cNvPr>
          <p:cNvSpPr/>
          <p:nvPr/>
        </p:nvSpPr>
        <p:spPr>
          <a:xfrm>
            <a:off x="699247" y="4087905"/>
            <a:ext cx="1577789" cy="6275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B95B214-B200-4560-B6A9-DA0F416E0230}"/>
              </a:ext>
            </a:extLst>
          </p:cNvPr>
          <p:cNvSpPr/>
          <p:nvPr/>
        </p:nvSpPr>
        <p:spPr>
          <a:xfrm>
            <a:off x="690282" y="5127811"/>
            <a:ext cx="1577789" cy="62752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theater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8451949-8421-4509-A354-116AB71B5FED}"/>
              </a:ext>
            </a:extLst>
          </p:cNvPr>
          <p:cNvSpPr/>
          <p:nvPr/>
        </p:nvSpPr>
        <p:spPr>
          <a:xfrm>
            <a:off x="519953" y="6069106"/>
            <a:ext cx="1873624" cy="6185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numberofpeople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50E6A5-F5FC-4E81-8A35-602A9D119A2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488142" y="1631575"/>
            <a:ext cx="0" cy="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895086F-47E0-414E-856E-C2BBD50B70E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470213" y="2653551"/>
            <a:ext cx="17929" cy="3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DB99178-E1DC-4426-BC7C-C7D967C145E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70213" y="3666563"/>
            <a:ext cx="17929" cy="4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57579C3-B9C8-443F-8C1B-9B6936EA02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479177" y="4715434"/>
            <a:ext cx="8965" cy="41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227697C-6378-4E7C-8C61-1B57F8F1BC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456765" y="5755340"/>
            <a:ext cx="22412" cy="3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1DC55F4-0B9C-4063-B8D5-0B6E3E23E737}"/>
              </a:ext>
            </a:extLst>
          </p:cNvPr>
          <p:cNvSpPr txBox="1"/>
          <p:nvPr/>
        </p:nvSpPr>
        <p:spPr>
          <a:xfrm>
            <a:off x="2368924" y="671463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Can I buy tickets for spotlight at </a:t>
            </a:r>
            <a:r>
              <a:rPr lang="en-US" altLang="zh-TW" dirty="0" err="1"/>
              <a:t>seattle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0A146-39CF-47D4-8343-A0F98A675852}"/>
              </a:ext>
            </a:extLst>
          </p:cNvPr>
          <p:cNvSpPr txBox="1"/>
          <p:nvPr/>
        </p:nvSpPr>
        <p:spPr>
          <a:xfrm>
            <a:off x="6241677" y="1088777"/>
            <a:ext cx="624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{'turn': 1, 'speaker': 'agent', '</a:t>
            </a:r>
            <a:r>
              <a:rPr lang="en-US" altLang="zh-TW" dirty="0" err="1"/>
              <a:t>diaact</a:t>
            </a:r>
            <a:r>
              <a:rPr lang="en-US" altLang="zh-TW" dirty="0"/>
              <a:t>': 'request', '</a:t>
            </a:r>
            <a:r>
              <a:rPr lang="en-US" altLang="zh-TW" dirty="0" err="1"/>
              <a:t>inform_slots</a:t>
            </a:r>
            <a:r>
              <a:rPr lang="en-US" altLang="zh-TW" dirty="0"/>
              <a:t>': {}, '</a:t>
            </a:r>
            <a:r>
              <a:rPr lang="en-US" altLang="zh-TW" dirty="0" err="1"/>
              <a:t>request_slots</a:t>
            </a:r>
            <a:r>
              <a:rPr lang="en-US" altLang="zh-TW" dirty="0"/>
              <a:t>': {'</a:t>
            </a:r>
            <a:r>
              <a:rPr lang="en-US" altLang="zh-TW" dirty="0" err="1"/>
              <a:t>moviename</a:t>
            </a:r>
            <a:r>
              <a:rPr lang="en-US" altLang="zh-TW" dirty="0"/>
              <a:t>': 'UNK'}}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1BD29F2-44D1-4A44-9E60-387D4678E351}"/>
              </a:ext>
            </a:extLst>
          </p:cNvPr>
          <p:cNvSpPr txBox="1"/>
          <p:nvPr/>
        </p:nvSpPr>
        <p:spPr>
          <a:xfrm>
            <a:off x="2440641" y="1146593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Agt</a:t>
            </a:r>
            <a:r>
              <a:rPr lang="en-US" altLang="zh-TW" dirty="0"/>
              <a:t>: What movie are you interested in?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C70D334-4F80-4344-B084-FCA5BBA6F7DB}"/>
              </a:ext>
            </a:extLst>
          </p:cNvPr>
          <p:cNvSpPr txBox="1"/>
          <p:nvPr/>
        </p:nvSpPr>
        <p:spPr>
          <a:xfrm>
            <a:off x="2449607" y="1487253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I want to watch spotlight.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1378AD2-2D92-4A0C-ACF7-E8F3BD9EECAA}"/>
              </a:ext>
            </a:extLst>
          </p:cNvPr>
          <p:cNvSpPr txBox="1"/>
          <p:nvPr/>
        </p:nvSpPr>
        <p:spPr>
          <a:xfrm>
            <a:off x="2476501" y="2052029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Agt</a:t>
            </a:r>
            <a:r>
              <a:rPr lang="en-US" altLang="zh-TW" dirty="0"/>
              <a:t>: What time would you like to see it?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799493-BEAF-41C2-906B-FBAE18E2FDD3}"/>
              </a:ext>
            </a:extLst>
          </p:cNvPr>
          <p:cNvSpPr txBox="1"/>
          <p:nvPr/>
        </p:nvSpPr>
        <p:spPr>
          <a:xfrm>
            <a:off x="2476502" y="2383723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I want to watch at 9:00 pm.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2080CC6-2BCF-4CE9-97F6-56CFF799F4C3}"/>
              </a:ext>
            </a:extLst>
          </p:cNvPr>
          <p:cNvSpPr txBox="1"/>
          <p:nvPr/>
        </p:nvSpPr>
        <p:spPr>
          <a:xfrm>
            <a:off x="2494430" y="2984359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Agt</a:t>
            </a:r>
            <a:r>
              <a:rPr lang="en-US" altLang="zh-TW" dirty="0"/>
              <a:t>: Which city would you like?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4B28B95-6367-4CD9-A1F8-284169D4628D}"/>
              </a:ext>
            </a:extLst>
          </p:cNvPr>
          <p:cNvSpPr txBox="1"/>
          <p:nvPr/>
        </p:nvSpPr>
        <p:spPr>
          <a:xfrm>
            <a:off x="2494431" y="3316053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I want to watch at </a:t>
            </a:r>
            <a:r>
              <a:rPr lang="en-US" altLang="zh-TW" dirty="0" err="1"/>
              <a:t>seattle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04B7FC3-39E0-49B6-9966-7DE5E5A9E0DA}"/>
              </a:ext>
            </a:extLst>
          </p:cNvPr>
          <p:cNvSpPr txBox="1"/>
          <p:nvPr/>
        </p:nvSpPr>
        <p:spPr>
          <a:xfrm>
            <a:off x="2512360" y="4015300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Agt</a:t>
            </a:r>
            <a:r>
              <a:rPr lang="en-US" altLang="zh-TW" dirty="0"/>
              <a:t>: What date would you like to watch it?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87FA6AA-5F63-49A8-A5CF-3FF15754701A}"/>
              </a:ext>
            </a:extLst>
          </p:cNvPr>
          <p:cNvSpPr txBox="1"/>
          <p:nvPr/>
        </p:nvSpPr>
        <p:spPr>
          <a:xfrm>
            <a:off x="2512361" y="4346994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I want to set it up tomorrow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73A1F2-5EEF-4B1A-A042-6C1C1D58F13F}"/>
              </a:ext>
            </a:extLst>
          </p:cNvPr>
          <p:cNvSpPr txBox="1"/>
          <p:nvPr/>
        </p:nvSpPr>
        <p:spPr>
          <a:xfrm>
            <a:off x="2557184" y="5046240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Agt</a:t>
            </a:r>
            <a:r>
              <a:rPr lang="en-US" altLang="zh-TW" dirty="0"/>
              <a:t>: Which theater would you like?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B180952-EB34-494E-A65C-9B7395504953}"/>
              </a:ext>
            </a:extLst>
          </p:cNvPr>
          <p:cNvSpPr txBox="1"/>
          <p:nvPr/>
        </p:nvSpPr>
        <p:spPr>
          <a:xfrm>
            <a:off x="2557185" y="5377934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I want to watch at regal meridian 16.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5B57FD6-CB49-4FCD-A812-508018628D61}"/>
              </a:ext>
            </a:extLst>
          </p:cNvPr>
          <p:cNvSpPr txBox="1"/>
          <p:nvPr/>
        </p:nvSpPr>
        <p:spPr>
          <a:xfrm>
            <a:off x="2602007" y="6005464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Agt</a:t>
            </a:r>
            <a:r>
              <a:rPr lang="en-US" altLang="zh-TW" dirty="0"/>
              <a:t>: How many tickets do you need?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F9D29B5-4434-405E-9716-A189D5C2DC8B}"/>
              </a:ext>
            </a:extLst>
          </p:cNvPr>
          <p:cNvSpPr txBox="1"/>
          <p:nvPr/>
        </p:nvSpPr>
        <p:spPr>
          <a:xfrm>
            <a:off x="2602008" y="6337158"/>
            <a:ext cx="6243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Usr</a:t>
            </a:r>
            <a:r>
              <a:rPr lang="en-US" altLang="zh-TW" dirty="0"/>
              <a:t>: I want 2 tickets please!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1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72EF11-D3FE-4E42-BF33-2235C9C451B7}"/>
              </a:ext>
            </a:extLst>
          </p:cNvPr>
          <p:cNvSpPr/>
          <p:nvPr/>
        </p:nvSpPr>
        <p:spPr>
          <a:xfrm>
            <a:off x="-80682" y="188277"/>
            <a:ext cx="56119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評估用戶模擬器質量方法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A44822-9F39-414C-A600-99B70151D98B}"/>
              </a:ext>
            </a:extLst>
          </p:cNvPr>
          <p:cNvSpPr txBox="1"/>
          <p:nvPr/>
        </p:nvSpPr>
        <p:spPr>
          <a:xfrm>
            <a:off x="215152" y="923385"/>
            <a:ext cx="5020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Success Rate</a:t>
            </a: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Reward</a:t>
            </a: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Average turns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CB1B62-DF21-47D7-B951-B22C5A430291}"/>
              </a:ext>
            </a:extLst>
          </p:cNvPr>
          <p:cNvSpPr txBox="1"/>
          <p:nvPr/>
        </p:nvSpPr>
        <p:spPr>
          <a:xfrm>
            <a:off x="4509245" y="1093714"/>
            <a:ext cx="6364942" cy="85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一個好的用戶模擬應該會有較高的任務成功率、較高的平均獎勵以及較低的平均輪數</a:t>
            </a:r>
          </a:p>
        </p:txBody>
      </p: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A8862FEE-3C16-4156-B90E-88175EDB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9" y="2496375"/>
            <a:ext cx="6934760" cy="3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907840-ADF1-4468-B998-DF6A478589B4}"/>
              </a:ext>
            </a:extLst>
          </p:cNvPr>
          <p:cNvSpPr/>
          <p:nvPr/>
        </p:nvSpPr>
        <p:spPr>
          <a:xfrm>
            <a:off x="147494" y="2572888"/>
            <a:ext cx="18206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Conversation AI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621E78-A33C-4B18-A5F2-7EBBED1156AD}"/>
              </a:ext>
            </a:extLst>
          </p:cNvPr>
          <p:cNvSpPr/>
          <p:nvPr/>
        </p:nvSpPr>
        <p:spPr>
          <a:xfrm>
            <a:off x="3798717" y="1380582"/>
            <a:ext cx="16362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</a:rPr>
              <a:t>social chatbot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B5075C-D128-4AA1-BD93-4D4D2E0CEE6C}"/>
              </a:ext>
            </a:extLst>
          </p:cNvPr>
          <p:cNvSpPr/>
          <p:nvPr/>
        </p:nvSpPr>
        <p:spPr>
          <a:xfrm>
            <a:off x="3740682" y="4294111"/>
            <a:ext cx="251668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</a:rPr>
              <a:t>Task oriented chatbot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1F597DF-05B8-49AD-A21D-2476B5D28E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68184" y="2772943"/>
            <a:ext cx="6584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C3500BE-2797-4B18-B17C-F901E58D8A06}"/>
              </a:ext>
            </a:extLst>
          </p:cNvPr>
          <p:cNvCxnSpPr/>
          <p:nvPr/>
        </p:nvCxnSpPr>
        <p:spPr>
          <a:xfrm flipV="1">
            <a:off x="2626659" y="1604682"/>
            <a:ext cx="0" cy="1156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B398CBE-E99F-4DFB-B257-646714F75E1A}"/>
              </a:ext>
            </a:extLst>
          </p:cNvPr>
          <p:cNvCxnSpPr>
            <a:cxnSpLocks/>
          </p:cNvCxnSpPr>
          <p:nvPr/>
        </p:nvCxnSpPr>
        <p:spPr>
          <a:xfrm>
            <a:off x="2617694" y="1613647"/>
            <a:ext cx="1210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147312F-8066-4856-AFC2-474602CEFCBC}"/>
              </a:ext>
            </a:extLst>
          </p:cNvPr>
          <p:cNvCxnSpPr>
            <a:cxnSpLocks/>
          </p:cNvCxnSpPr>
          <p:nvPr/>
        </p:nvCxnSpPr>
        <p:spPr>
          <a:xfrm flipV="1">
            <a:off x="2626659" y="2779061"/>
            <a:ext cx="0" cy="17391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BC8007C-895B-48A2-B9FE-A909E645F6F8}"/>
              </a:ext>
            </a:extLst>
          </p:cNvPr>
          <p:cNvCxnSpPr>
            <a:cxnSpLocks/>
          </p:cNvCxnSpPr>
          <p:nvPr/>
        </p:nvCxnSpPr>
        <p:spPr>
          <a:xfrm>
            <a:off x="2617694" y="4509248"/>
            <a:ext cx="12102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高情商萌妹子入职，微软小冰牵手华人运通，汽车：交个朋友？">
            <a:extLst>
              <a:ext uri="{FF2B5EF4-FFF2-40B4-BE49-F238E27FC236}">
                <a16:creationId xmlns:a16="http://schemas.microsoft.com/office/drawing/2014/main" id="{4B9A2149-99F3-40AD-9A96-E54B2F61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337" y="815787"/>
            <a:ext cx="1569769" cy="148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協助用戶了解身體狀況：Siri 加入COVID-19相關問答功能- 流動日報">
            <a:extLst>
              <a:ext uri="{FF2B5EF4-FFF2-40B4-BE49-F238E27FC236}">
                <a16:creationId xmlns:a16="http://schemas.microsoft.com/office/drawing/2014/main" id="{B4C95EEB-F3D5-4C02-BE26-D87A9B72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12" y="801500"/>
            <a:ext cx="2873188" cy="15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77381A9-D19B-4B2A-8C57-6D44E3CFFD80}"/>
              </a:ext>
            </a:extLst>
          </p:cNvPr>
          <p:cNvSpPr/>
          <p:nvPr/>
        </p:nvSpPr>
        <p:spPr>
          <a:xfrm>
            <a:off x="84789" y="161382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聊天機器人種類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EC94B43-8F08-4FBD-8388-D09963CEE7B6}"/>
              </a:ext>
            </a:extLst>
          </p:cNvPr>
          <p:cNvCxnSpPr>
            <a:cxnSpLocks/>
          </p:cNvCxnSpPr>
          <p:nvPr/>
        </p:nvCxnSpPr>
        <p:spPr>
          <a:xfrm>
            <a:off x="6140823" y="4530024"/>
            <a:ext cx="591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直線接點 1029">
            <a:extLst>
              <a:ext uri="{FF2B5EF4-FFF2-40B4-BE49-F238E27FC236}">
                <a16:creationId xmlns:a16="http://schemas.microsoft.com/office/drawing/2014/main" id="{25139F26-68B3-44B8-A869-F16A0D33AB9F}"/>
              </a:ext>
            </a:extLst>
          </p:cNvPr>
          <p:cNvCxnSpPr>
            <a:cxnSpLocks/>
          </p:cNvCxnSpPr>
          <p:nvPr/>
        </p:nvCxnSpPr>
        <p:spPr>
          <a:xfrm flipV="1">
            <a:off x="6732494" y="3765176"/>
            <a:ext cx="0" cy="7620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直線接點 1031">
            <a:extLst>
              <a:ext uri="{FF2B5EF4-FFF2-40B4-BE49-F238E27FC236}">
                <a16:creationId xmlns:a16="http://schemas.microsoft.com/office/drawing/2014/main" id="{5FAEA9B8-468B-4A23-BA19-304541724EFA}"/>
              </a:ext>
            </a:extLst>
          </p:cNvPr>
          <p:cNvCxnSpPr>
            <a:cxnSpLocks/>
          </p:cNvCxnSpPr>
          <p:nvPr/>
        </p:nvCxnSpPr>
        <p:spPr>
          <a:xfrm>
            <a:off x="6732494" y="4536141"/>
            <a:ext cx="0" cy="8695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線接點 1037">
            <a:extLst>
              <a:ext uri="{FF2B5EF4-FFF2-40B4-BE49-F238E27FC236}">
                <a16:creationId xmlns:a16="http://schemas.microsoft.com/office/drawing/2014/main" id="{F1028D83-72F8-4B42-9FDE-9AA20E111603}"/>
              </a:ext>
            </a:extLst>
          </p:cNvPr>
          <p:cNvCxnSpPr>
            <a:cxnSpLocks/>
          </p:cNvCxnSpPr>
          <p:nvPr/>
        </p:nvCxnSpPr>
        <p:spPr>
          <a:xfrm>
            <a:off x="6723529" y="3765176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直線接點 1040">
            <a:extLst>
              <a:ext uri="{FF2B5EF4-FFF2-40B4-BE49-F238E27FC236}">
                <a16:creationId xmlns:a16="http://schemas.microsoft.com/office/drawing/2014/main" id="{1A8D5A2C-68F8-4EA4-AA76-13254D2D2095}"/>
              </a:ext>
            </a:extLst>
          </p:cNvPr>
          <p:cNvCxnSpPr>
            <a:cxnSpLocks/>
          </p:cNvCxnSpPr>
          <p:nvPr/>
        </p:nvCxnSpPr>
        <p:spPr>
          <a:xfrm>
            <a:off x="6732494" y="4527176"/>
            <a:ext cx="94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線接點 1043">
            <a:extLst>
              <a:ext uri="{FF2B5EF4-FFF2-40B4-BE49-F238E27FC236}">
                <a16:creationId xmlns:a16="http://schemas.microsoft.com/office/drawing/2014/main" id="{CCE9DC1E-4877-4D85-8A06-EB17AF6F126D}"/>
              </a:ext>
            </a:extLst>
          </p:cNvPr>
          <p:cNvCxnSpPr>
            <a:cxnSpLocks/>
          </p:cNvCxnSpPr>
          <p:nvPr/>
        </p:nvCxnSpPr>
        <p:spPr>
          <a:xfrm>
            <a:off x="6732494" y="5405717"/>
            <a:ext cx="9323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31C923B-BE4C-4115-A114-DC7081E31C6E}"/>
              </a:ext>
            </a:extLst>
          </p:cNvPr>
          <p:cNvSpPr/>
          <p:nvPr/>
        </p:nvSpPr>
        <p:spPr>
          <a:xfrm>
            <a:off x="7703892" y="3514183"/>
            <a:ext cx="28443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Information consumption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1C15A3-E034-460D-9418-7118A5397816}"/>
              </a:ext>
            </a:extLst>
          </p:cNvPr>
          <p:cNvSpPr/>
          <p:nvPr/>
        </p:nvSpPr>
        <p:spPr>
          <a:xfrm>
            <a:off x="7727391" y="4338935"/>
            <a:ext cx="19009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Task Completion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426DAEA-975B-4A71-B0FD-F7D96C68E5B5}"/>
              </a:ext>
            </a:extLst>
          </p:cNvPr>
          <p:cNvSpPr/>
          <p:nvPr/>
        </p:nvSpPr>
        <p:spPr>
          <a:xfrm>
            <a:off x="7742924" y="5217476"/>
            <a:ext cx="1941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</a:rPr>
              <a:t>Decision support</a:t>
            </a:r>
            <a:endParaRPr lang="zh-TW" alt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CB33E1B-7115-442F-BB7D-2D5CCB80A16D}"/>
              </a:ext>
            </a:extLst>
          </p:cNvPr>
          <p:cNvSpPr/>
          <p:nvPr/>
        </p:nvSpPr>
        <p:spPr>
          <a:xfrm>
            <a:off x="7717470" y="3818982"/>
            <a:ext cx="2279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</a:rPr>
              <a:t>e.g. </a:t>
            </a:r>
            <a:r>
              <a:rPr lang="zh-TW" altLang="en-US" sz="20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今天天氣如何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b="0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B2D16AA-F1DC-4F68-A786-82AE6CAD9222}"/>
              </a:ext>
            </a:extLst>
          </p:cNvPr>
          <p:cNvSpPr/>
          <p:nvPr/>
        </p:nvSpPr>
        <p:spPr>
          <a:xfrm>
            <a:off x="7745185" y="4697523"/>
            <a:ext cx="34431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</a:rPr>
              <a:t>e.g. </a:t>
            </a:r>
            <a:r>
              <a:rPr lang="zh-TW" altLang="en-US" sz="20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幫我訂下午兩點的電影票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2B2F6A1-B2B0-4593-8747-CD8CB3C2211E}"/>
              </a:ext>
            </a:extLst>
          </p:cNvPr>
          <p:cNvSpPr/>
          <p:nvPr/>
        </p:nvSpPr>
        <p:spPr>
          <a:xfrm>
            <a:off x="7760328" y="5585028"/>
            <a:ext cx="33052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</a:rPr>
              <a:t>e.g.</a:t>
            </a:r>
            <a:r>
              <a:rPr lang="zh-TW" alt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你覺得這家餐廳好吃嗎</a:t>
            </a:r>
            <a:r>
              <a:rPr lang="en-US" altLang="zh-TW" sz="200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b="0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86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5032AA-86A0-450E-8108-81D583B5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0" y="1201271"/>
            <a:ext cx="10521059" cy="47291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E3F69E5-C08D-48F2-B1DA-710C727AFB20}"/>
              </a:ext>
            </a:extLst>
          </p:cNvPr>
          <p:cNvSpPr/>
          <p:nvPr/>
        </p:nvSpPr>
        <p:spPr>
          <a:xfrm>
            <a:off x="143715" y="197240"/>
            <a:ext cx="4965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 oriented chatbot 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03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D9F6D5-2CD0-468A-ACEB-06D95AC4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60" y="1216118"/>
            <a:ext cx="6391275" cy="3724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F6D0BD-051F-43EE-A924-E107E3D25314}"/>
              </a:ext>
            </a:extLst>
          </p:cNvPr>
          <p:cNvSpPr/>
          <p:nvPr/>
        </p:nvSpPr>
        <p:spPr>
          <a:xfrm>
            <a:off x="191360" y="197240"/>
            <a:ext cx="2970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 Pipeline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3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2F3AE24-EB0D-4924-8BBD-2DC42239D569}"/>
              </a:ext>
            </a:extLst>
          </p:cNvPr>
          <p:cNvSpPr/>
          <p:nvPr/>
        </p:nvSpPr>
        <p:spPr>
          <a:xfrm>
            <a:off x="2006822" y="1652782"/>
            <a:ext cx="54569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Find a good eating place for </a:t>
            </a:r>
            <a:r>
              <a:rPr lang="en-US" altLang="zh-TW" sz="200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taiwanese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food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齒輪 的圖片&#10;&#10;自動產生的描述">
            <a:extLst>
              <a:ext uri="{FF2B5EF4-FFF2-40B4-BE49-F238E27FC236}">
                <a16:creationId xmlns:a16="http://schemas.microsoft.com/office/drawing/2014/main" id="{D30D8A2F-6602-43CB-949D-D1478445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6" y="966507"/>
            <a:ext cx="1419225" cy="112395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31D93DE-D70D-4BFE-A9C0-5E6FB4F35AD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35294" y="2052892"/>
            <a:ext cx="0" cy="39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733DFF6-3235-4B3A-A9F0-B2788A2E71F9}"/>
              </a:ext>
            </a:extLst>
          </p:cNvPr>
          <p:cNvSpPr/>
          <p:nvPr/>
        </p:nvSpPr>
        <p:spPr>
          <a:xfrm>
            <a:off x="3711388" y="2528047"/>
            <a:ext cx="1922794" cy="61856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Classification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C589CE-5DFE-484F-9424-3166BDAC25DC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2326340" y="3146612"/>
            <a:ext cx="234644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1CBBC3-DA11-402A-8D0F-C7B2886EE4A3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672785" y="3146612"/>
            <a:ext cx="199531" cy="92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CBD39BA-9BD8-4801-9E37-DFC6E80389A0}"/>
              </a:ext>
            </a:extLst>
          </p:cNvPr>
          <p:cNvSpPr/>
          <p:nvPr/>
        </p:nvSpPr>
        <p:spPr>
          <a:xfrm>
            <a:off x="1586752" y="4061012"/>
            <a:ext cx="1479176" cy="61856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D38552A-7F9C-411E-98DC-771791FDCE57}"/>
              </a:ext>
            </a:extLst>
          </p:cNvPr>
          <p:cNvSpPr/>
          <p:nvPr/>
        </p:nvSpPr>
        <p:spPr>
          <a:xfrm>
            <a:off x="4132728" y="4069975"/>
            <a:ext cx="1479176" cy="61856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Food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C717840-4D19-4233-9473-006FC2C4DFCF}"/>
              </a:ext>
            </a:extLst>
          </p:cNvPr>
          <p:cNvSpPr/>
          <p:nvPr/>
        </p:nvSpPr>
        <p:spPr>
          <a:xfrm>
            <a:off x="6364940" y="4087904"/>
            <a:ext cx="1479176" cy="61856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Taxi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163764-03CC-4E71-8160-3DF154F9AF95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4672785" y="3146612"/>
            <a:ext cx="2431743" cy="9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6BF53A1-4B75-43C2-B46C-EC440F8B4F4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532094" y="4688540"/>
            <a:ext cx="1340222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E554237-D94E-4B9D-8CF9-3E9A6A6E9D3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715435" y="4688540"/>
            <a:ext cx="156881" cy="6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12CE0FF-341A-4D47-A578-421D875F5CF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72316" y="4688540"/>
            <a:ext cx="1062319" cy="64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C10ABD7-819F-4FA5-983D-6C4C6FE6D05F}"/>
              </a:ext>
            </a:extLst>
          </p:cNvPr>
          <p:cNvSpPr/>
          <p:nvPr/>
        </p:nvSpPr>
        <p:spPr>
          <a:xfrm>
            <a:off x="191360" y="197240"/>
            <a:ext cx="2970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 Pipeline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88D6E6A-91B3-4A1A-8F57-E1B689E7BEF7}"/>
              </a:ext>
            </a:extLst>
          </p:cNvPr>
          <p:cNvSpPr/>
          <p:nvPr/>
        </p:nvSpPr>
        <p:spPr>
          <a:xfrm>
            <a:off x="2608729" y="5405718"/>
            <a:ext cx="1568823" cy="6275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Restaurant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63FEDE9-EFDE-4A68-820D-01BF80E88223}"/>
              </a:ext>
            </a:extLst>
          </p:cNvPr>
          <p:cNvSpPr/>
          <p:nvPr/>
        </p:nvSpPr>
        <p:spPr>
          <a:xfrm>
            <a:off x="4276167" y="5414682"/>
            <a:ext cx="1326774" cy="61856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E77DFDD-7449-4E23-BBF0-85BF2D251B9F}"/>
              </a:ext>
            </a:extLst>
          </p:cNvPr>
          <p:cNvSpPr/>
          <p:nvPr/>
        </p:nvSpPr>
        <p:spPr>
          <a:xfrm>
            <a:off x="5809131" y="5414685"/>
            <a:ext cx="1192306" cy="5916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Type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CD9E21-3F20-4C1D-8B07-39B5F5CE257D}"/>
              </a:ext>
            </a:extLst>
          </p:cNvPr>
          <p:cNvSpPr/>
          <p:nvPr/>
        </p:nvSpPr>
        <p:spPr>
          <a:xfrm>
            <a:off x="527253" y="5525536"/>
            <a:ext cx="25476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意圖分類</a:t>
            </a:r>
          </a:p>
        </p:txBody>
      </p:sp>
    </p:spTree>
    <p:extLst>
      <p:ext uri="{BB962C8B-B14F-4D97-AF65-F5344CB8AC3E}">
        <p14:creationId xmlns:p14="http://schemas.microsoft.com/office/powerpoint/2010/main" val="3580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2F3AE24-EB0D-4924-8BBD-2DC42239D569}"/>
              </a:ext>
            </a:extLst>
          </p:cNvPr>
          <p:cNvSpPr/>
          <p:nvPr/>
        </p:nvSpPr>
        <p:spPr>
          <a:xfrm>
            <a:off x="2006822" y="1652782"/>
            <a:ext cx="54569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Find a good eating place for </a:t>
            </a:r>
            <a:r>
              <a:rPr lang="en-US" altLang="zh-TW" sz="2000" dirty="0" err="1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taiwanese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food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齒輪 的圖片&#10;&#10;自動產生的描述">
            <a:extLst>
              <a:ext uri="{FF2B5EF4-FFF2-40B4-BE49-F238E27FC236}">
                <a16:creationId xmlns:a16="http://schemas.microsoft.com/office/drawing/2014/main" id="{D30D8A2F-6602-43CB-949D-D1478445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6" y="966507"/>
            <a:ext cx="1419225" cy="112395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31D93DE-D70D-4BFE-A9C0-5E6FB4F35AD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35294" y="2052892"/>
            <a:ext cx="0" cy="39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733DFF6-3235-4B3A-A9F0-B2788A2E71F9}"/>
              </a:ext>
            </a:extLst>
          </p:cNvPr>
          <p:cNvSpPr/>
          <p:nvPr/>
        </p:nvSpPr>
        <p:spPr>
          <a:xfrm>
            <a:off x="3711388" y="2528047"/>
            <a:ext cx="1922794" cy="61856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Classification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C589CE-5DFE-484F-9424-3166BDAC25DC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2326340" y="3146612"/>
            <a:ext cx="2346445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01CBBC3-DA11-402A-8D0F-C7B2886EE4A3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672785" y="3146612"/>
            <a:ext cx="199531" cy="92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CBD39BA-9BD8-4801-9E37-DFC6E80389A0}"/>
              </a:ext>
            </a:extLst>
          </p:cNvPr>
          <p:cNvSpPr/>
          <p:nvPr/>
        </p:nvSpPr>
        <p:spPr>
          <a:xfrm>
            <a:off x="1586752" y="4061012"/>
            <a:ext cx="1479176" cy="61856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Movie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D38552A-7F9C-411E-98DC-771791FDCE57}"/>
              </a:ext>
            </a:extLst>
          </p:cNvPr>
          <p:cNvSpPr/>
          <p:nvPr/>
        </p:nvSpPr>
        <p:spPr>
          <a:xfrm>
            <a:off x="4132728" y="4069975"/>
            <a:ext cx="1479176" cy="61856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Food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C717840-4D19-4233-9473-006FC2C4DFCF}"/>
              </a:ext>
            </a:extLst>
          </p:cNvPr>
          <p:cNvSpPr/>
          <p:nvPr/>
        </p:nvSpPr>
        <p:spPr>
          <a:xfrm>
            <a:off x="6364940" y="4087904"/>
            <a:ext cx="1479176" cy="61856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Taxi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B163764-03CC-4E71-8160-3DF154F9AF95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4672785" y="3146612"/>
            <a:ext cx="2431743" cy="9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6BF53A1-4B75-43C2-B46C-EC440F8B4F4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532094" y="4688540"/>
            <a:ext cx="1340222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E554237-D94E-4B9D-8CF9-3E9A6A6E9D3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715435" y="4688540"/>
            <a:ext cx="156881" cy="6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12CE0FF-341A-4D47-A578-421D875F5CF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872316" y="4688540"/>
            <a:ext cx="1062319" cy="64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C10ABD7-819F-4FA5-983D-6C4C6FE6D05F}"/>
              </a:ext>
            </a:extLst>
          </p:cNvPr>
          <p:cNvSpPr/>
          <p:nvPr/>
        </p:nvSpPr>
        <p:spPr>
          <a:xfrm>
            <a:off x="191360" y="197240"/>
            <a:ext cx="29701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NLU Pipeline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88D6E6A-91B3-4A1A-8F57-E1B689E7BEF7}"/>
              </a:ext>
            </a:extLst>
          </p:cNvPr>
          <p:cNvSpPr/>
          <p:nvPr/>
        </p:nvSpPr>
        <p:spPr>
          <a:xfrm>
            <a:off x="2608729" y="5405718"/>
            <a:ext cx="1568823" cy="6275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Restaurant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63FEDE9-EFDE-4A68-820D-01BF80E88223}"/>
              </a:ext>
            </a:extLst>
          </p:cNvPr>
          <p:cNvSpPr/>
          <p:nvPr/>
        </p:nvSpPr>
        <p:spPr>
          <a:xfrm>
            <a:off x="4276167" y="5414682"/>
            <a:ext cx="1326774" cy="61856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E77DFDD-7449-4E23-BBF0-85BF2D251B9F}"/>
              </a:ext>
            </a:extLst>
          </p:cNvPr>
          <p:cNvSpPr/>
          <p:nvPr/>
        </p:nvSpPr>
        <p:spPr>
          <a:xfrm>
            <a:off x="5809131" y="5414685"/>
            <a:ext cx="1192306" cy="5916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 Type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CD9E21-3F20-4C1D-8B07-39B5F5CE257D}"/>
              </a:ext>
            </a:extLst>
          </p:cNvPr>
          <p:cNvSpPr/>
          <p:nvPr/>
        </p:nvSpPr>
        <p:spPr>
          <a:xfrm>
            <a:off x="527253" y="5525536"/>
            <a:ext cx="25476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意圖分類</a:t>
            </a:r>
          </a:p>
        </p:txBody>
      </p:sp>
      <p:graphicFrame>
        <p:nvGraphicFramePr>
          <p:cNvPr id="24" name="表格 17">
            <a:extLst>
              <a:ext uri="{FF2B5EF4-FFF2-40B4-BE49-F238E27FC236}">
                <a16:creationId xmlns:a16="http://schemas.microsoft.com/office/drawing/2014/main" id="{5BC1BE63-27D9-4D2A-9C04-F60994A32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344"/>
              </p:ext>
            </p:extLst>
          </p:nvPr>
        </p:nvGraphicFramePr>
        <p:xfrm>
          <a:off x="7729477" y="618609"/>
          <a:ext cx="4283229" cy="178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743">
                  <a:extLst>
                    <a:ext uri="{9D8B030D-6E8A-4147-A177-3AD203B41FA5}">
                      <a16:colId xmlns:a16="http://schemas.microsoft.com/office/drawing/2014/main" val="2523988959"/>
                    </a:ext>
                  </a:extLst>
                </a:gridCol>
                <a:gridCol w="1427743">
                  <a:extLst>
                    <a:ext uri="{9D8B030D-6E8A-4147-A177-3AD203B41FA5}">
                      <a16:colId xmlns:a16="http://schemas.microsoft.com/office/drawing/2014/main" val="2620087598"/>
                    </a:ext>
                  </a:extLst>
                </a:gridCol>
                <a:gridCol w="1427743">
                  <a:extLst>
                    <a:ext uri="{9D8B030D-6E8A-4147-A177-3AD203B41FA5}">
                      <a16:colId xmlns:a16="http://schemas.microsoft.com/office/drawing/2014/main" val="3870468347"/>
                    </a:ext>
                  </a:extLst>
                </a:gridCol>
              </a:tblGrid>
              <a:tr h="537466">
                <a:tc>
                  <a:txBody>
                    <a:bodyPr/>
                    <a:lstStyle/>
                    <a:p>
                      <a:r>
                        <a:rPr lang="en-US" altLang="zh-TW" dirty="0"/>
                        <a:t>Restaurant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80113"/>
                  </a:ext>
                </a:extLst>
              </a:tr>
              <a:tr h="623233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restaurant1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Taiwanese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23891"/>
                  </a:ext>
                </a:extLst>
              </a:tr>
              <a:tr h="623233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restaurant2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Thai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52702"/>
                  </a:ext>
                </a:extLst>
              </a:tr>
            </a:tbl>
          </a:graphicData>
        </a:graphic>
      </p:graphicFrame>
      <p:pic>
        <p:nvPicPr>
          <p:cNvPr id="25" name="圖片 24">
            <a:extLst>
              <a:ext uri="{FF2B5EF4-FFF2-40B4-BE49-F238E27FC236}">
                <a16:creationId xmlns:a16="http://schemas.microsoft.com/office/drawing/2014/main" id="{F95C0FFD-0291-4C82-ACFE-4C5D8E77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18" y="2482680"/>
            <a:ext cx="4195482" cy="168422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88E7087-6521-4B0D-A34B-7848AAA63ECC}"/>
              </a:ext>
            </a:extLst>
          </p:cNvPr>
          <p:cNvSpPr/>
          <p:nvPr/>
        </p:nvSpPr>
        <p:spPr>
          <a:xfrm>
            <a:off x="2225870" y="1303158"/>
            <a:ext cx="53851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Rating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      </a:t>
            </a:r>
            <a:r>
              <a:rPr lang="en-US" altLang="zh-TW" sz="2000" b="0" cap="none" spc="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000" b="0" cap="none" spc="0" dirty="0" err="1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O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ECAB9F-EBDA-43F3-8A43-2FA224185532}"/>
              </a:ext>
            </a:extLst>
          </p:cNvPr>
          <p:cNvSpPr/>
          <p:nvPr/>
        </p:nvSpPr>
        <p:spPr>
          <a:xfrm>
            <a:off x="164852" y="80699"/>
            <a:ext cx="62408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DST(</a:t>
            </a:r>
            <a:r>
              <a:rPr lang="en-US" altLang="zh-TW" sz="3600" b="0" i="0" dirty="0">
                <a:effectLst/>
                <a:latin typeface="Roboto" panose="02000000000000000000" pitchFamily="2" charset="0"/>
              </a:rPr>
              <a:t>Dialogue State Tracking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齒輪 的圖片&#10;&#10;自動產生的描述">
            <a:extLst>
              <a:ext uri="{FF2B5EF4-FFF2-40B4-BE49-F238E27FC236}">
                <a16:creationId xmlns:a16="http://schemas.microsoft.com/office/drawing/2014/main" id="{B992F296-35C9-4AA0-97D2-E2DB5D21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9" y="2795307"/>
            <a:ext cx="1419225" cy="1123950"/>
          </a:xfrm>
          <a:prstGeom prst="rect">
            <a:avLst/>
          </a:prstGeom>
        </p:spPr>
      </p:pic>
      <p:pic>
        <p:nvPicPr>
          <p:cNvPr id="9218" name="Picture 2" descr="Robots could learn to recognise human emotions, study finds">
            <a:extLst>
              <a:ext uri="{FF2B5EF4-FFF2-40B4-BE49-F238E27FC236}">
                <a16:creationId xmlns:a16="http://schemas.microsoft.com/office/drawing/2014/main" id="{3A5CB483-1E94-47E0-A544-36D52BD8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3" y="925384"/>
            <a:ext cx="1960843" cy="18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2F6119-4D8A-46EE-8F01-B4230A5DABA7}"/>
              </a:ext>
            </a:extLst>
          </p:cNvPr>
          <p:cNvSpPr/>
          <p:nvPr/>
        </p:nvSpPr>
        <p:spPr>
          <a:xfrm>
            <a:off x="2011988" y="1661747"/>
            <a:ext cx="25958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How can I help you?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27DE36-C4CD-4304-9C40-F252C0843EC7}"/>
              </a:ext>
            </a:extLst>
          </p:cNvPr>
          <p:cNvSpPr/>
          <p:nvPr/>
        </p:nvSpPr>
        <p:spPr>
          <a:xfrm>
            <a:off x="2024633" y="3131959"/>
            <a:ext cx="35566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 a table at Sumiko for 5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A84823-5D55-4F36-ADEC-4FC427B488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81312" y="3332014"/>
            <a:ext cx="69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17">
            <a:extLst>
              <a:ext uri="{FF2B5EF4-FFF2-40B4-BE49-F238E27FC236}">
                <a16:creationId xmlns:a16="http://schemas.microsoft.com/office/drawing/2014/main" id="{EACE7E55-D575-4EDD-BB68-952806326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65212"/>
              </p:ext>
            </p:extLst>
          </p:nvPr>
        </p:nvGraphicFramePr>
        <p:xfrm>
          <a:off x="6519243" y="2339831"/>
          <a:ext cx="2436500" cy="17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50">
                  <a:extLst>
                    <a:ext uri="{9D8B030D-6E8A-4147-A177-3AD203B41FA5}">
                      <a16:colId xmlns:a16="http://schemas.microsoft.com/office/drawing/2014/main" val="2620087598"/>
                    </a:ext>
                  </a:extLst>
                </a:gridCol>
                <a:gridCol w="1218250">
                  <a:extLst>
                    <a:ext uri="{9D8B030D-6E8A-4147-A177-3AD203B41FA5}">
                      <a16:colId xmlns:a16="http://schemas.microsoft.com/office/drawing/2014/main" val="3870468347"/>
                    </a:ext>
                  </a:extLst>
                </a:gridCol>
              </a:tblGrid>
              <a:tr h="518560">
                <a:tc>
                  <a:txBody>
                    <a:bodyPr/>
                    <a:lstStyle/>
                    <a:p>
                      <a:r>
                        <a:rPr lang="en-US" altLang="zh-TW" dirty="0"/>
                        <a:t>slot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80113"/>
                  </a:ext>
                </a:extLst>
              </a:tr>
              <a:tr h="60131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people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5(0.5)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23891"/>
                  </a:ext>
                </a:extLst>
              </a:tr>
              <a:tr h="60131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5(0.5)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52702"/>
                  </a:ext>
                </a:extLst>
              </a:tr>
            </a:tbl>
          </a:graphicData>
        </a:graphic>
      </p:graphicFrame>
      <p:pic>
        <p:nvPicPr>
          <p:cNvPr id="11" name="Picture 2" descr="Robots could learn to recognise human emotions, study finds">
            <a:extLst>
              <a:ext uri="{FF2B5EF4-FFF2-40B4-BE49-F238E27FC236}">
                <a16:creationId xmlns:a16="http://schemas.microsoft.com/office/drawing/2014/main" id="{756C32A9-DB9D-4295-9103-41A41CA6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7" y="3955455"/>
            <a:ext cx="1960843" cy="18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 descr="一張含有 文字, 齒輪 的圖片&#10;&#10;自動產生的描述">
            <a:extLst>
              <a:ext uri="{FF2B5EF4-FFF2-40B4-BE49-F238E27FC236}">
                <a16:creationId xmlns:a16="http://schemas.microsoft.com/office/drawing/2014/main" id="{FF8EF85E-7156-43C7-9EA9-2B593EA5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6" y="5601260"/>
            <a:ext cx="1419225" cy="11239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561A66F-B8F8-488D-9F6C-C2F5EA6FA273}"/>
              </a:ext>
            </a:extLst>
          </p:cNvPr>
          <p:cNvSpPr/>
          <p:nvPr/>
        </p:nvSpPr>
        <p:spPr>
          <a:xfrm>
            <a:off x="2158020" y="4664923"/>
            <a:ext cx="25010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How many people?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DD4BB8-4398-47C7-BDCA-095E436C5BF4}"/>
              </a:ext>
            </a:extLst>
          </p:cNvPr>
          <p:cNvSpPr/>
          <p:nvPr/>
        </p:nvSpPr>
        <p:spPr>
          <a:xfrm>
            <a:off x="2318286" y="5991700"/>
            <a:ext cx="3337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CD267B84-5EB0-49C6-9282-9793E7E2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88835"/>
              </p:ext>
            </p:extLst>
          </p:nvPr>
        </p:nvGraphicFramePr>
        <p:xfrm>
          <a:off x="6519243" y="4742372"/>
          <a:ext cx="2436500" cy="17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50">
                  <a:extLst>
                    <a:ext uri="{9D8B030D-6E8A-4147-A177-3AD203B41FA5}">
                      <a16:colId xmlns:a16="http://schemas.microsoft.com/office/drawing/2014/main" val="2620087598"/>
                    </a:ext>
                  </a:extLst>
                </a:gridCol>
                <a:gridCol w="1218250">
                  <a:extLst>
                    <a:ext uri="{9D8B030D-6E8A-4147-A177-3AD203B41FA5}">
                      <a16:colId xmlns:a16="http://schemas.microsoft.com/office/drawing/2014/main" val="3870468347"/>
                    </a:ext>
                  </a:extLst>
                </a:gridCol>
              </a:tblGrid>
              <a:tr h="518560">
                <a:tc>
                  <a:txBody>
                    <a:bodyPr/>
                    <a:lstStyle/>
                    <a:p>
                      <a:r>
                        <a:rPr lang="en-US" altLang="zh-TW" dirty="0"/>
                        <a:t>slot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80113"/>
                  </a:ext>
                </a:extLst>
              </a:tr>
              <a:tr h="60131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people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3(0.8)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23891"/>
                  </a:ext>
                </a:extLst>
              </a:tr>
              <a:tr h="60131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time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5(0.5)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52702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4F7D04F-19D4-4BB8-B528-410142967A17}"/>
              </a:ext>
            </a:extLst>
          </p:cNvPr>
          <p:cNvCxnSpPr>
            <a:cxnSpLocks/>
          </p:cNvCxnSpPr>
          <p:nvPr/>
        </p:nvCxnSpPr>
        <p:spPr>
          <a:xfrm>
            <a:off x="5097218" y="5474578"/>
            <a:ext cx="69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82B4C5B-287F-4EF6-98A6-05F5D1A5362F}"/>
              </a:ext>
            </a:extLst>
          </p:cNvPr>
          <p:cNvSpPr/>
          <p:nvPr/>
        </p:nvSpPr>
        <p:spPr>
          <a:xfrm>
            <a:off x="252093" y="783206"/>
            <a:ext cx="55419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r>
              <a:rPr lang="zh-TW" altLang="en-US" sz="20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就是根據過去的對話紀錄去推估當下的狀態</a:t>
            </a:r>
            <a:endParaRPr lang="zh-TW" altLang="en-US" sz="20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19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080DFF3-D8AA-4385-BA7F-F15A4887175D}"/>
              </a:ext>
            </a:extLst>
          </p:cNvPr>
          <p:cNvSpPr/>
          <p:nvPr/>
        </p:nvSpPr>
        <p:spPr>
          <a:xfrm>
            <a:off x="108985" y="215170"/>
            <a:ext cx="61574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DP(</a:t>
            </a:r>
            <a:r>
              <a:rPr lang="en-US" altLang="zh-TW" sz="3600" b="0" i="0" dirty="0">
                <a:effectLst/>
                <a:latin typeface="Roboto" panose="02000000000000000000" pitchFamily="2" charset="0"/>
              </a:rPr>
              <a:t>Dialogue Policy Learning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FDAA36-36E1-48A9-A0E9-15867CA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979635"/>
            <a:ext cx="8838079" cy="542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333B78-B9E8-4215-B162-7485E9011DDF}"/>
              </a:ext>
            </a:extLst>
          </p:cNvPr>
          <p:cNvSpPr/>
          <p:nvPr/>
        </p:nvSpPr>
        <p:spPr>
          <a:xfrm>
            <a:off x="339163" y="224136"/>
            <a:ext cx="39907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NLG-template</a:t>
            </a:r>
            <a:endParaRPr lang="zh-TW" altLang="en-US" sz="3600" b="0" cap="none" spc="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98E3E4D5-5729-4EF0-A2BE-1DFEEE22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46" y="1479177"/>
            <a:ext cx="10065981" cy="42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5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840</Words>
  <Application>Microsoft Office PowerPoint</Application>
  <PresentationFormat>寬螢幕</PresentationFormat>
  <Paragraphs>184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Roboto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冠君 陳</dc:creator>
  <cp:lastModifiedBy>冠君 陳</cp:lastModifiedBy>
  <cp:revision>35</cp:revision>
  <dcterms:created xsi:type="dcterms:W3CDTF">2021-08-08T04:54:11Z</dcterms:created>
  <dcterms:modified xsi:type="dcterms:W3CDTF">2021-08-10T17:25:19Z</dcterms:modified>
</cp:coreProperties>
</file>