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IBM Plex Sans" panose="020B0503050203000203" pitchFamily="34" charset="0"/>
      <p:regular r:id="rId11"/>
      <p:bold r:id="rId12"/>
      <p:italic r:id="rId13"/>
      <p:boldItalic r:id="rId14"/>
    </p:embeddedFont>
    <p:embeddedFont>
      <p:font typeface="Merriweather" panose="000005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irVFXO0Y+gBcjyG77OGRY+W3dA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 GIRIDHAR" userId="b3389028c9f914ee" providerId="LiveId" clId="{8CF250E8-AE0F-44BB-8FB6-FE419F5DD7CC}"/>
    <pc:docChg chg="modSld">
      <pc:chgData name="R GIRIDHAR" userId="b3389028c9f914ee" providerId="LiveId" clId="{8CF250E8-AE0F-44BB-8FB6-FE419F5DD7CC}" dt="2025-09-19T10:14:34.709" v="15" actId="20577"/>
      <pc:docMkLst>
        <pc:docMk/>
      </pc:docMkLst>
      <pc:sldChg chg="modSp mod">
        <pc:chgData name="R GIRIDHAR" userId="b3389028c9f914ee" providerId="LiveId" clId="{8CF250E8-AE0F-44BB-8FB6-FE419F5DD7CC}" dt="2025-09-19T10:14:34.709" v="15" actId="20577"/>
        <pc:sldMkLst>
          <pc:docMk/>
          <pc:sldMk cId="0" sldId="258"/>
        </pc:sldMkLst>
        <pc:spChg chg="mod">
          <ac:chgData name="R GIRIDHAR" userId="b3389028c9f914ee" providerId="LiveId" clId="{8CF250E8-AE0F-44BB-8FB6-FE419F5DD7CC}" dt="2025-09-19T10:14:34.709" v="15" actId="20577"/>
          <ac:spMkLst>
            <pc:docMk/>
            <pc:sldMk cId="0" sldId="258"/>
            <ac:spMk id="87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5323CC-642A-4EB9-9B9F-97FA197A39A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B694773D-0A0D-471E-86CC-BAD2244F5F3E}">
      <dgm:prSet/>
      <dgm:spPr/>
      <dgm:t>
        <a:bodyPr/>
        <a:lstStyle/>
        <a:p>
          <a:r>
            <a:rPr lang="en-IN" b="0" i="0"/>
            <a:t>Upload Docs </a:t>
          </a:r>
          <a:endParaRPr lang="en-IN"/>
        </a:p>
      </dgm:t>
    </dgm:pt>
    <dgm:pt modelId="{CB49FD0A-975E-4533-B7B4-307CB7B3C955}" type="parTrans" cxnId="{F4A0D5FA-D511-4F27-A10C-1025991272A1}">
      <dgm:prSet/>
      <dgm:spPr/>
      <dgm:t>
        <a:bodyPr/>
        <a:lstStyle/>
        <a:p>
          <a:endParaRPr lang="en-IN"/>
        </a:p>
      </dgm:t>
    </dgm:pt>
    <dgm:pt modelId="{FE90A1C7-4872-4CDA-A7A7-D73DDC0B80E3}" type="sibTrans" cxnId="{F4A0D5FA-D511-4F27-A10C-1025991272A1}">
      <dgm:prSet/>
      <dgm:spPr/>
      <dgm:t>
        <a:bodyPr/>
        <a:lstStyle/>
        <a:p>
          <a:endParaRPr lang="en-IN"/>
        </a:p>
      </dgm:t>
    </dgm:pt>
    <dgm:pt modelId="{7A5AFADA-A989-4B92-B5B2-08408CE6BBF9}">
      <dgm:prSet/>
      <dgm:spPr/>
      <dgm:t>
        <a:bodyPr/>
        <a:lstStyle/>
        <a:p>
          <a:r>
            <a:rPr lang="en-IN" b="0" i="0"/>
            <a:t>AI Conflict Checker </a:t>
          </a:r>
          <a:endParaRPr lang="en-IN"/>
        </a:p>
      </dgm:t>
    </dgm:pt>
    <dgm:pt modelId="{DBCDFA5E-5470-404B-BA61-F85A3FB89731}" type="parTrans" cxnId="{E4C4456B-5547-4E4E-9FC0-4EE8BD156245}">
      <dgm:prSet/>
      <dgm:spPr/>
      <dgm:t>
        <a:bodyPr/>
        <a:lstStyle/>
        <a:p>
          <a:endParaRPr lang="en-IN"/>
        </a:p>
      </dgm:t>
    </dgm:pt>
    <dgm:pt modelId="{10224A10-89A3-4B1E-8012-F9B9EA09BF82}" type="sibTrans" cxnId="{E4C4456B-5547-4E4E-9FC0-4EE8BD156245}">
      <dgm:prSet/>
      <dgm:spPr/>
      <dgm:t>
        <a:bodyPr/>
        <a:lstStyle/>
        <a:p>
          <a:endParaRPr lang="en-IN"/>
        </a:p>
      </dgm:t>
    </dgm:pt>
    <dgm:pt modelId="{F94E04B4-3656-4742-B2B2-921D90EBC6FF}">
      <dgm:prSet/>
      <dgm:spPr/>
      <dgm:t>
        <a:bodyPr/>
        <a:lstStyle/>
        <a:p>
          <a:r>
            <a:rPr lang="en-IN" b="0" i="0"/>
            <a:t>Conflict Report</a:t>
          </a:r>
          <a:endParaRPr lang="en-IN"/>
        </a:p>
      </dgm:t>
    </dgm:pt>
    <dgm:pt modelId="{0DB15046-915C-4C15-B932-443D9A14881D}" type="parTrans" cxnId="{A99B60CB-A43B-4EB4-B622-6DD397DE6E7F}">
      <dgm:prSet/>
      <dgm:spPr/>
      <dgm:t>
        <a:bodyPr/>
        <a:lstStyle/>
        <a:p>
          <a:endParaRPr lang="en-IN"/>
        </a:p>
      </dgm:t>
    </dgm:pt>
    <dgm:pt modelId="{557E709D-87B3-4173-B68C-E9E54F0782F1}" type="sibTrans" cxnId="{A99B60CB-A43B-4EB4-B622-6DD397DE6E7F}">
      <dgm:prSet/>
      <dgm:spPr/>
      <dgm:t>
        <a:bodyPr/>
        <a:lstStyle/>
        <a:p>
          <a:endParaRPr lang="en-IN"/>
        </a:p>
      </dgm:t>
    </dgm:pt>
    <dgm:pt modelId="{70543874-BF55-4317-A32A-EADAD68C0255}">
      <dgm:prSet/>
      <dgm:spPr/>
      <dgm:t>
        <a:bodyPr/>
        <a:lstStyle/>
        <a:p>
          <a:r>
            <a:rPr lang="en-IN" b="0" i="0" dirty="0"/>
            <a:t>Billing (Flexprice)</a:t>
          </a:r>
          <a:endParaRPr lang="en-IN" dirty="0"/>
        </a:p>
      </dgm:t>
    </dgm:pt>
    <dgm:pt modelId="{3E778028-E194-4973-BEB4-8BB0B7D61D06}" type="parTrans" cxnId="{8B857B29-E26C-4D1E-BDE5-648E456DA5A8}">
      <dgm:prSet/>
      <dgm:spPr/>
      <dgm:t>
        <a:bodyPr/>
        <a:lstStyle/>
        <a:p>
          <a:endParaRPr lang="en-IN"/>
        </a:p>
      </dgm:t>
    </dgm:pt>
    <dgm:pt modelId="{2F54779A-6612-43D1-B33E-80527F5DEDB7}" type="sibTrans" cxnId="{8B857B29-E26C-4D1E-BDE5-648E456DA5A8}">
      <dgm:prSet/>
      <dgm:spPr/>
      <dgm:t>
        <a:bodyPr/>
        <a:lstStyle/>
        <a:p>
          <a:endParaRPr lang="en-IN"/>
        </a:p>
      </dgm:t>
    </dgm:pt>
    <dgm:pt modelId="{963A37E3-C2DB-4978-B007-FBD8CADB1F41}">
      <dgm:prSet/>
      <dgm:spPr/>
      <dgm:t>
        <a:bodyPr/>
        <a:lstStyle/>
        <a:p>
          <a:r>
            <a:rPr lang="en-IN" b="0" i="0"/>
            <a:t>External Monitoring (Pathway)</a:t>
          </a:r>
          <a:endParaRPr lang="en-IN"/>
        </a:p>
      </dgm:t>
    </dgm:pt>
    <dgm:pt modelId="{10FA76FB-60CF-423B-BE2B-FAF7BBAF168C}" type="parTrans" cxnId="{EEBBA39D-6929-40A8-B20E-8D55E95CC300}">
      <dgm:prSet/>
      <dgm:spPr/>
      <dgm:t>
        <a:bodyPr/>
        <a:lstStyle/>
        <a:p>
          <a:endParaRPr lang="en-IN"/>
        </a:p>
      </dgm:t>
    </dgm:pt>
    <dgm:pt modelId="{71CAFBFA-1D95-4E3B-8B6A-47DBAB473F40}" type="sibTrans" cxnId="{EEBBA39D-6929-40A8-B20E-8D55E95CC300}">
      <dgm:prSet/>
      <dgm:spPr/>
      <dgm:t>
        <a:bodyPr/>
        <a:lstStyle/>
        <a:p>
          <a:endParaRPr lang="en-IN"/>
        </a:p>
      </dgm:t>
    </dgm:pt>
    <dgm:pt modelId="{1BC2F5A4-FBDB-4123-904A-7B35CA9B888B}">
      <dgm:prSet/>
      <dgm:spPr/>
      <dgm:t>
        <a:bodyPr/>
        <a:lstStyle/>
        <a:p>
          <a:r>
            <a:rPr lang="en-IN" b="0" i="0"/>
            <a:t>Alerts</a:t>
          </a:r>
          <a:endParaRPr lang="en-IN"/>
        </a:p>
      </dgm:t>
    </dgm:pt>
    <dgm:pt modelId="{2E1B6D71-AF8F-462D-A3FC-CC5CD8F9EE8C}" type="parTrans" cxnId="{21B8F305-B0DE-4F45-AE2C-05B96B17F145}">
      <dgm:prSet/>
      <dgm:spPr/>
      <dgm:t>
        <a:bodyPr/>
        <a:lstStyle/>
        <a:p>
          <a:endParaRPr lang="en-IN"/>
        </a:p>
      </dgm:t>
    </dgm:pt>
    <dgm:pt modelId="{2A9BEAE7-A178-4FA7-AFD0-0E918648C0A5}" type="sibTrans" cxnId="{21B8F305-B0DE-4F45-AE2C-05B96B17F145}">
      <dgm:prSet/>
      <dgm:spPr/>
      <dgm:t>
        <a:bodyPr/>
        <a:lstStyle/>
        <a:p>
          <a:endParaRPr lang="en-IN"/>
        </a:p>
      </dgm:t>
    </dgm:pt>
    <dgm:pt modelId="{5DB15127-51F6-432D-8989-14110C261291}" type="pres">
      <dgm:prSet presAssocID="{715323CC-642A-4EB9-9B9F-97FA197A39A0}" presName="CompostProcess" presStyleCnt="0">
        <dgm:presLayoutVars>
          <dgm:dir/>
          <dgm:resizeHandles val="exact"/>
        </dgm:presLayoutVars>
      </dgm:prSet>
      <dgm:spPr/>
    </dgm:pt>
    <dgm:pt modelId="{858A673A-62D4-4477-B844-A092D60AAA0F}" type="pres">
      <dgm:prSet presAssocID="{715323CC-642A-4EB9-9B9F-97FA197A39A0}" presName="arrow" presStyleLbl="bgShp" presStyleIdx="0" presStyleCnt="1"/>
      <dgm:spPr/>
    </dgm:pt>
    <dgm:pt modelId="{8BB07222-448D-4F44-93A2-EA18BB3AC54C}" type="pres">
      <dgm:prSet presAssocID="{715323CC-642A-4EB9-9B9F-97FA197A39A0}" presName="linearProcess" presStyleCnt="0"/>
      <dgm:spPr/>
    </dgm:pt>
    <dgm:pt modelId="{242DAE06-1D44-4C51-B2D4-ECB69FFD4598}" type="pres">
      <dgm:prSet presAssocID="{B694773D-0A0D-471E-86CC-BAD2244F5F3E}" presName="textNode" presStyleLbl="node1" presStyleIdx="0" presStyleCnt="6">
        <dgm:presLayoutVars>
          <dgm:bulletEnabled val="1"/>
        </dgm:presLayoutVars>
      </dgm:prSet>
      <dgm:spPr/>
    </dgm:pt>
    <dgm:pt modelId="{98D5C388-5982-4481-BD02-85DA4C8493CF}" type="pres">
      <dgm:prSet presAssocID="{FE90A1C7-4872-4CDA-A7A7-D73DDC0B80E3}" presName="sibTrans" presStyleCnt="0"/>
      <dgm:spPr/>
    </dgm:pt>
    <dgm:pt modelId="{9CDAAA9C-F800-44C7-9B44-B2BAC9A29995}" type="pres">
      <dgm:prSet presAssocID="{7A5AFADA-A989-4B92-B5B2-08408CE6BBF9}" presName="textNode" presStyleLbl="node1" presStyleIdx="1" presStyleCnt="6">
        <dgm:presLayoutVars>
          <dgm:bulletEnabled val="1"/>
        </dgm:presLayoutVars>
      </dgm:prSet>
      <dgm:spPr/>
    </dgm:pt>
    <dgm:pt modelId="{EE01DDD9-9CA0-4401-BFDA-16CA89B9FFD9}" type="pres">
      <dgm:prSet presAssocID="{10224A10-89A3-4B1E-8012-F9B9EA09BF82}" presName="sibTrans" presStyleCnt="0"/>
      <dgm:spPr/>
    </dgm:pt>
    <dgm:pt modelId="{30A529B0-5ABF-460C-997E-D8367315753C}" type="pres">
      <dgm:prSet presAssocID="{F94E04B4-3656-4742-B2B2-921D90EBC6FF}" presName="textNode" presStyleLbl="node1" presStyleIdx="2" presStyleCnt="6">
        <dgm:presLayoutVars>
          <dgm:bulletEnabled val="1"/>
        </dgm:presLayoutVars>
      </dgm:prSet>
      <dgm:spPr/>
    </dgm:pt>
    <dgm:pt modelId="{A3811B5A-C4A5-44B9-B379-871C670B1D85}" type="pres">
      <dgm:prSet presAssocID="{557E709D-87B3-4173-B68C-E9E54F0782F1}" presName="sibTrans" presStyleCnt="0"/>
      <dgm:spPr/>
    </dgm:pt>
    <dgm:pt modelId="{6BBA3D74-A146-42BE-8FAF-D6ABCE400147}" type="pres">
      <dgm:prSet presAssocID="{70543874-BF55-4317-A32A-EADAD68C0255}" presName="textNode" presStyleLbl="node1" presStyleIdx="3" presStyleCnt="6">
        <dgm:presLayoutVars>
          <dgm:bulletEnabled val="1"/>
        </dgm:presLayoutVars>
      </dgm:prSet>
      <dgm:spPr/>
    </dgm:pt>
    <dgm:pt modelId="{EEA3D65E-6437-46D7-B28E-4D04329BCBFB}" type="pres">
      <dgm:prSet presAssocID="{2F54779A-6612-43D1-B33E-80527F5DEDB7}" presName="sibTrans" presStyleCnt="0"/>
      <dgm:spPr/>
    </dgm:pt>
    <dgm:pt modelId="{C06AD26C-56BA-4791-B62C-E8591D41A27B}" type="pres">
      <dgm:prSet presAssocID="{963A37E3-C2DB-4978-B007-FBD8CADB1F41}" presName="textNode" presStyleLbl="node1" presStyleIdx="4" presStyleCnt="6">
        <dgm:presLayoutVars>
          <dgm:bulletEnabled val="1"/>
        </dgm:presLayoutVars>
      </dgm:prSet>
      <dgm:spPr/>
    </dgm:pt>
    <dgm:pt modelId="{17A68077-9E35-411A-9C3B-B1507FECE773}" type="pres">
      <dgm:prSet presAssocID="{71CAFBFA-1D95-4E3B-8B6A-47DBAB473F40}" presName="sibTrans" presStyleCnt="0"/>
      <dgm:spPr/>
    </dgm:pt>
    <dgm:pt modelId="{A037CF8F-8770-40C6-BE69-DDBDFFAFDFC7}" type="pres">
      <dgm:prSet presAssocID="{1BC2F5A4-FBDB-4123-904A-7B35CA9B888B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6184BB05-C6E1-4E1B-8DBF-2C509B99149A}" type="presOf" srcId="{963A37E3-C2DB-4978-B007-FBD8CADB1F41}" destId="{C06AD26C-56BA-4791-B62C-E8591D41A27B}" srcOrd="0" destOrd="0" presId="urn:microsoft.com/office/officeart/2005/8/layout/hProcess9"/>
    <dgm:cxn modelId="{21B8F305-B0DE-4F45-AE2C-05B96B17F145}" srcId="{715323CC-642A-4EB9-9B9F-97FA197A39A0}" destId="{1BC2F5A4-FBDB-4123-904A-7B35CA9B888B}" srcOrd="5" destOrd="0" parTransId="{2E1B6D71-AF8F-462D-A3FC-CC5CD8F9EE8C}" sibTransId="{2A9BEAE7-A178-4FA7-AFD0-0E918648C0A5}"/>
    <dgm:cxn modelId="{8B857B29-E26C-4D1E-BDE5-648E456DA5A8}" srcId="{715323CC-642A-4EB9-9B9F-97FA197A39A0}" destId="{70543874-BF55-4317-A32A-EADAD68C0255}" srcOrd="3" destOrd="0" parTransId="{3E778028-E194-4973-BEB4-8BB0B7D61D06}" sibTransId="{2F54779A-6612-43D1-B33E-80527F5DEDB7}"/>
    <dgm:cxn modelId="{E4C4456B-5547-4E4E-9FC0-4EE8BD156245}" srcId="{715323CC-642A-4EB9-9B9F-97FA197A39A0}" destId="{7A5AFADA-A989-4B92-B5B2-08408CE6BBF9}" srcOrd="1" destOrd="0" parTransId="{DBCDFA5E-5470-404B-BA61-F85A3FB89731}" sibTransId="{10224A10-89A3-4B1E-8012-F9B9EA09BF82}"/>
    <dgm:cxn modelId="{85511A82-2F5C-4056-9BE7-4EEAE5CDEC69}" type="presOf" srcId="{70543874-BF55-4317-A32A-EADAD68C0255}" destId="{6BBA3D74-A146-42BE-8FAF-D6ABCE400147}" srcOrd="0" destOrd="0" presId="urn:microsoft.com/office/officeart/2005/8/layout/hProcess9"/>
    <dgm:cxn modelId="{22774083-600E-4B5F-B997-B1EF699F58BE}" type="presOf" srcId="{715323CC-642A-4EB9-9B9F-97FA197A39A0}" destId="{5DB15127-51F6-432D-8989-14110C261291}" srcOrd="0" destOrd="0" presId="urn:microsoft.com/office/officeart/2005/8/layout/hProcess9"/>
    <dgm:cxn modelId="{D36F4784-341D-4DBB-A4C0-DFE24BAD035C}" type="presOf" srcId="{1BC2F5A4-FBDB-4123-904A-7B35CA9B888B}" destId="{A037CF8F-8770-40C6-BE69-DDBDFFAFDFC7}" srcOrd="0" destOrd="0" presId="urn:microsoft.com/office/officeart/2005/8/layout/hProcess9"/>
    <dgm:cxn modelId="{ED0ADF91-3BC5-4B97-8340-6FC3FBF6AA94}" type="presOf" srcId="{B694773D-0A0D-471E-86CC-BAD2244F5F3E}" destId="{242DAE06-1D44-4C51-B2D4-ECB69FFD4598}" srcOrd="0" destOrd="0" presId="urn:microsoft.com/office/officeart/2005/8/layout/hProcess9"/>
    <dgm:cxn modelId="{7BBE239A-6FEC-4E56-8336-FBC33F78AF12}" type="presOf" srcId="{7A5AFADA-A989-4B92-B5B2-08408CE6BBF9}" destId="{9CDAAA9C-F800-44C7-9B44-B2BAC9A29995}" srcOrd="0" destOrd="0" presId="urn:microsoft.com/office/officeart/2005/8/layout/hProcess9"/>
    <dgm:cxn modelId="{EEBBA39D-6929-40A8-B20E-8D55E95CC300}" srcId="{715323CC-642A-4EB9-9B9F-97FA197A39A0}" destId="{963A37E3-C2DB-4978-B007-FBD8CADB1F41}" srcOrd="4" destOrd="0" parTransId="{10FA76FB-60CF-423B-BE2B-FAF7BBAF168C}" sibTransId="{71CAFBFA-1D95-4E3B-8B6A-47DBAB473F40}"/>
    <dgm:cxn modelId="{A1BA94BF-9EED-4A41-8E7B-82AB255B4768}" type="presOf" srcId="{F94E04B4-3656-4742-B2B2-921D90EBC6FF}" destId="{30A529B0-5ABF-460C-997E-D8367315753C}" srcOrd="0" destOrd="0" presId="urn:microsoft.com/office/officeart/2005/8/layout/hProcess9"/>
    <dgm:cxn modelId="{A99B60CB-A43B-4EB4-B622-6DD397DE6E7F}" srcId="{715323CC-642A-4EB9-9B9F-97FA197A39A0}" destId="{F94E04B4-3656-4742-B2B2-921D90EBC6FF}" srcOrd="2" destOrd="0" parTransId="{0DB15046-915C-4C15-B932-443D9A14881D}" sibTransId="{557E709D-87B3-4173-B68C-E9E54F0782F1}"/>
    <dgm:cxn modelId="{F4A0D5FA-D511-4F27-A10C-1025991272A1}" srcId="{715323CC-642A-4EB9-9B9F-97FA197A39A0}" destId="{B694773D-0A0D-471E-86CC-BAD2244F5F3E}" srcOrd="0" destOrd="0" parTransId="{CB49FD0A-975E-4533-B7B4-307CB7B3C955}" sibTransId="{FE90A1C7-4872-4CDA-A7A7-D73DDC0B80E3}"/>
    <dgm:cxn modelId="{E79D433A-8E52-4730-9DD4-BF8A10510818}" type="presParOf" srcId="{5DB15127-51F6-432D-8989-14110C261291}" destId="{858A673A-62D4-4477-B844-A092D60AAA0F}" srcOrd="0" destOrd="0" presId="urn:microsoft.com/office/officeart/2005/8/layout/hProcess9"/>
    <dgm:cxn modelId="{EF6FBED5-0C55-4AB8-8838-E850E88169F2}" type="presParOf" srcId="{5DB15127-51F6-432D-8989-14110C261291}" destId="{8BB07222-448D-4F44-93A2-EA18BB3AC54C}" srcOrd="1" destOrd="0" presId="urn:microsoft.com/office/officeart/2005/8/layout/hProcess9"/>
    <dgm:cxn modelId="{83EAF9C1-9D05-454C-8DEA-185E9EB18EF4}" type="presParOf" srcId="{8BB07222-448D-4F44-93A2-EA18BB3AC54C}" destId="{242DAE06-1D44-4C51-B2D4-ECB69FFD4598}" srcOrd="0" destOrd="0" presId="urn:microsoft.com/office/officeart/2005/8/layout/hProcess9"/>
    <dgm:cxn modelId="{982063A6-F350-48FF-8276-87EBF3FE0702}" type="presParOf" srcId="{8BB07222-448D-4F44-93A2-EA18BB3AC54C}" destId="{98D5C388-5982-4481-BD02-85DA4C8493CF}" srcOrd="1" destOrd="0" presId="urn:microsoft.com/office/officeart/2005/8/layout/hProcess9"/>
    <dgm:cxn modelId="{4240D003-C369-4CF1-BD8F-58EB1A18DF61}" type="presParOf" srcId="{8BB07222-448D-4F44-93A2-EA18BB3AC54C}" destId="{9CDAAA9C-F800-44C7-9B44-B2BAC9A29995}" srcOrd="2" destOrd="0" presId="urn:microsoft.com/office/officeart/2005/8/layout/hProcess9"/>
    <dgm:cxn modelId="{95302E1F-06C8-4BCB-B634-7ED57B8B329E}" type="presParOf" srcId="{8BB07222-448D-4F44-93A2-EA18BB3AC54C}" destId="{EE01DDD9-9CA0-4401-BFDA-16CA89B9FFD9}" srcOrd="3" destOrd="0" presId="urn:microsoft.com/office/officeart/2005/8/layout/hProcess9"/>
    <dgm:cxn modelId="{8C50EDE2-6149-4127-9DF2-F2E0261259C2}" type="presParOf" srcId="{8BB07222-448D-4F44-93A2-EA18BB3AC54C}" destId="{30A529B0-5ABF-460C-997E-D8367315753C}" srcOrd="4" destOrd="0" presId="urn:microsoft.com/office/officeart/2005/8/layout/hProcess9"/>
    <dgm:cxn modelId="{6BCA3F3F-A3A1-4011-8B74-38F4EFA551BF}" type="presParOf" srcId="{8BB07222-448D-4F44-93A2-EA18BB3AC54C}" destId="{A3811B5A-C4A5-44B9-B379-871C670B1D85}" srcOrd="5" destOrd="0" presId="urn:microsoft.com/office/officeart/2005/8/layout/hProcess9"/>
    <dgm:cxn modelId="{42063563-DDDC-4C23-90E8-5092B3639DD0}" type="presParOf" srcId="{8BB07222-448D-4F44-93A2-EA18BB3AC54C}" destId="{6BBA3D74-A146-42BE-8FAF-D6ABCE400147}" srcOrd="6" destOrd="0" presId="urn:microsoft.com/office/officeart/2005/8/layout/hProcess9"/>
    <dgm:cxn modelId="{5EB037D9-0840-44BE-9663-8C193477D57A}" type="presParOf" srcId="{8BB07222-448D-4F44-93A2-EA18BB3AC54C}" destId="{EEA3D65E-6437-46D7-B28E-4D04329BCBFB}" srcOrd="7" destOrd="0" presId="urn:microsoft.com/office/officeart/2005/8/layout/hProcess9"/>
    <dgm:cxn modelId="{E0F3534D-7ADB-4A3E-948B-0281C30A42AA}" type="presParOf" srcId="{8BB07222-448D-4F44-93A2-EA18BB3AC54C}" destId="{C06AD26C-56BA-4791-B62C-E8591D41A27B}" srcOrd="8" destOrd="0" presId="urn:microsoft.com/office/officeart/2005/8/layout/hProcess9"/>
    <dgm:cxn modelId="{25006D67-ED06-434C-A844-BE02A6ED781F}" type="presParOf" srcId="{8BB07222-448D-4F44-93A2-EA18BB3AC54C}" destId="{17A68077-9E35-411A-9C3B-B1507FECE773}" srcOrd="9" destOrd="0" presId="urn:microsoft.com/office/officeart/2005/8/layout/hProcess9"/>
    <dgm:cxn modelId="{AE18F6C0-A3BB-40FF-B1BE-7192C5D23E71}" type="presParOf" srcId="{8BB07222-448D-4F44-93A2-EA18BB3AC54C}" destId="{A037CF8F-8770-40C6-BE69-DDBDFFAFDFC7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8A673A-62D4-4477-B844-A092D60AAA0F}">
      <dsp:nvSpPr>
        <dsp:cNvPr id="0" name=""/>
        <dsp:cNvSpPr/>
      </dsp:nvSpPr>
      <dsp:spPr>
        <a:xfrm>
          <a:off x="286869" y="0"/>
          <a:ext cx="3251184" cy="2107361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2DAE06-1D44-4C51-B2D4-ECB69FFD4598}">
      <dsp:nvSpPr>
        <dsp:cNvPr id="0" name=""/>
        <dsp:cNvSpPr/>
      </dsp:nvSpPr>
      <dsp:spPr>
        <a:xfrm>
          <a:off x="1050" y="632208"/>
          <a:ext cx="611651" cy="8429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0" i="0" kern="1200"/>
            <a:t>Upload Docs </a:t>
          </a:r>
          <a:endParaRPr lang="en-IN" sz="800" kern="1200"/>
        </a:p>
      </dsp:txBody>
      <dsp:txXfrm>
        <a:off x="30908" y="662066"/>
        <a:ext cx="551935" cy="783228"/>
      </dsp:txXfrm>
    </dsp:sp>
    <dsp:sp modelId="{9CDAAA9C-F800-44C7-9B44-B2BAC9A29995}">
      <dsp:nvSpPr>
        <dsp:cNvPr id="0" name=""/>
        <dsp:cNvSpPr/>
      </dsp:nvSpPr>
      <dsp:spPr>
        <a:xfrm>
          <a:off x="643284" y="632208"/>
          <a:ext cx="611651" cy="8429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0" i="0" kern="1200"/>
            <a:t>AI Conflict Checker </a:t>
          </a:r>
          <a:endParaRPr lang="en-IN" sz="800" kern="1200"/>
        </a:p>
      </dsp:txBody>
      <dsp:txXfrm>
        <a:off x="673142" y="662066"/>
        <a:ext cx="551935" cy="783228"/>
      </dsp:txXfrm>
    </dsp:sp>
    <dsp:sp modelId="{30A529B0-5ABF-460C-997E-D8367315753C}">
      <dsp:nvSpPr>
        <dsp:cNvPr id="0" name=""/>
        <dsp:cNvSpPr/>
      </dsp:nvSpPr>
      <dsp:spPr>
        <a:xfrm>
          <a:off x="1285518" y="632208"/>
          <a:ext cx="611651" cy="8429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0" i="0" kern="1200"/>
            <a:t>Conflict Report</a:t>
          </a:r>
          <a:endParaRPr lang="en-IN" sz="800" kern="1200"/>
        </a:p>
      </dsp:txBody>
      <dsp:txXfrm>
        <a:off x="1315376" y="662066"/>
        <a:ext cx="551935" cy="783228"/>
      </dsp:txXfrm>
    </dsp:sp>
    <dsp:sp modelId="{6BBA3D74-A146-42BE-8FAF-D6ABCE400147}">
      <dsp:nvSpPr>
        <dsp:cNvPr id="0" name=""/>
        <dsp:cNvSpPr/>
      </dsp:nvSpPr>
      <dsp:spPr>
        <a:xfrm>
          <a:off x="1927752" y="632208"/>
          <a:ext cx="611651" cy="8429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0" i="0" kern="1200" dirty="0"/>
            <a:t>Billing (Flexprice)</a:t>
          </a:r>
          <a:endParaRPr lang="en-IN" sz="800" kern="1200" dirty="0"/>
        </a:p>
      </dsp:txBody>
      <dsp:txXfrm>
        <a:off x="1957610" y="662066"/>
        <a:ext cx="551935" cy="783228"/>
      </dsp:txXfrm>
    </dsp:sp>
    <dsp:sp modelId="{C06AD26C-56BA-4791-B62C-E8591D41A27B}">
      <dsp:nvSpPr>
        <dsp:cNvPr id="0" name=""/>
        <dsp:cNvSpPr/>
      </dsp:nvSpPr>
      <dsp:spPr>
        <a:xfrm>
          <a:off x="2569986" y="632208"/>
          <a:ext cx="611651" cy="8429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0" i="0" kern="1200"/>
            <a:t>External Monitoring (Pathway)</a:t>
          </a:r>
          <a:endParaRPr lang="en-IN" sz="800" kern="1200"/>
        </a:p>
      </dsp:txBody>
      <dsp:txXfrm>
        <a:off x="2599844" y="662066"/>
        <a:ext cx="551935" cy="783228"/>
      </dsp:txXfrm>
    </dsp:sp>
    <dsp:sp modelId="{A037CF8F-8770-40C6-BE69-DDBDFFAFDFC7}">
      <dsp:nvSpPr>
        <dsp:cNvPr id="0" name=""/>
        <dsp:cNvSpPr/>
      </dsp:nvSpPr>
      <dsp:spPr>
        <a:xfrm>
          <a:off x="3212220" y="632208"/>
          <a:ext cx="611651" cy="8429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0" i="0" kern="1200"/>
            <a:t>Alerts</a:t>
          </a:r>
          <a:endParaRPr lang="en-IN" sz="800" kern="1200"/>
        </a:p>
      </dsp:txBody>
      <dsp:txXfrm>
        <a:off x="3242078" y="662066"/>
        <a:ext cx="551935" cy="7832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7272eebcc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g37272eebcc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6ba1536f02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6ba1536f02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>
          <a:extLst>
            <a:ext uri="{FF2B5EF4-FFF2-40B4-BE49-F238E27FC236}">
              <a16:creationId xmlns:a16="http://schemas.microsoft.com/office/drawing/2014/main" id="{3AC04611-7BA2-A012-83E4-139B96A8C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6ba1536f02_0_19:notes">
            <a:extLst>
              <a:ext uri="{FF2B5EF4-FFF2-40B4-BE49-F238E27FC236}">
                <a16:creationId xmlns:a16="http://schemas.microsoft.com/office/drawing/2014/main" id="{33D40303-679C-EF82-D656-448D970B19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6ba1536f02_0_19:notes">
            <a:extLst>
              <a:ext uri="{FF2B5EF4-FFF2-40B4-BE49-F238E27FC236}">
                <a16:creationId xmlns:a16="http://schemas.microsoft.com/office/drawing/2014/main" id="{BD11653B-7F54-7F45-B66B-0267C8AEDB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1541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rgiridhar1008/FutureFusion_smart-doc-check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1771700" y="400813"/>
            <a:ext cx="5795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GB" sz="2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Statement and Team Details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682580" y="1534162"/>
            <a:ext cx="7620172" cy="2542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0000"/>
              </a:lnSpc>
              <a:buSzPts val="1500"/>
            </a:pPr>
            <a:r>
              <a:rPr sz="1800" b="1" dirty="0"/>
              <a:t>Problem Statement</a:t>
            </a:r>
            <a:r>
              <a:rPr sz="1800" dirty="0"/>
              <a:t>:</a:t>
            </a:r>
            <a:r>
              <a:rPr lang="en-US" sz="1800" dirty="0"/>
              <a:t> </a:t>
            </a:r>
            <a:r>
              <a:rPr lang="en-IN" sz="1800" dirty="0"/>
              <a:t>Smart Doc Checker</a:t>
            </a:r>
          </a:p>
          <a:p>
            <a:pPr lvl="0">
              <a:lnSpc>
                <a:spcPct val="140000"/>
              </a:lnSpc>
              <a:buSzPts val="1500"/>
            </a:pPr>
            <a:endParaRPr sz="1000" dirty="0"/>
          </a:p>
          <a:p>
            <a:r>
              <a:rPr sz="1800" b="1" dirty="0"/>
              <a:t>Team Name</a:t>
            </a:r>
            <a:r>
              <a:rPr sz="1800" dirty="0"/>
              <a:t>: </a:t>
            </a:r>
            <a:r>
              <a:rPr lang="en-US" sz="1800" dirty="0" err="1"/>
              <a:t>FutureFusion</a:t>
            </a:r>
            <a:endParaRPr sz="1800" dirty="0"/>
          </a:p>
          <a:p>
            <a:endParaRPr lang="en-US" sz="1800" dirty="0"/>
          </a:p>
          <a:p>
            <a:r>
              <a:rPr sz="1800" b="1" dirty="0"/>
              <a:t>Team Leader Name</a:t>
            </a:r>
            <a:r>
              <a:rPr sz="1800" dirty="0"/>
              <a:t>: </a:t>
            </a:r>
            <a:r>
              <a:rPr lang="en-US" sz="1800" dirty="0"/>
              <a:t>R.L.S Giridhar</a:t>
            </a:r>
          </a:p>
          <a:p>
            <a:endParaRPr lang="en-US" sz="1800" dirty="0"/>
          </a:p>
          <a:p>
            <a:r>
              <a:rPr sz="1800" b="1" dirty="0"/>
              <a:t>Institute Name</a:t>
            </a:r>
            <a:r>
              <a:rPr sz="1800" dirty="0"/>
              <a:t>: </a:t>
            </a:r>
            <a:r>
              <a:rPr lang="en-IN" sz="1800" dirty="0"/>
              <a:t>KL </a:t>
            </a:r>
            <a:r>
              <a:rPr lang="en-GB" sz="1800" dirty="0"/>
              <a:t>UNIVERSITY HYDERABAD</a:t>
            </a:r>
            <a:endParaRPr sz="1800" dirty="0"/>
          </a:p>
          <a:p>
            <a:endParaRPr lang="en-US" sz="1800" dirty="0"/>
          </a:p>
          <a:p>
            <a:r>
              <a:rPr sz="1800" b="1" dirty="0"/>
              <a:t>Team Leader Email I</a:t>
            </a:r>
            <a:r>
              <a:rPr lang="en-US" sz="1800" b="1" dirty="0"/>
              <a:t>d</a:t>
            </a:r>
            <a:r>
              <a:rPr lang="en-US" sz="1800" dirty="0"/>
              <a:t>: 2420030171@klh.edu.in</a:t>
            </a:r>
            <a:endParaRPr sz="1800" dirty="0"/>
          </a:p>
        </p:txBody>
      </p:sp>
      <p:sp>
        <p:nvSpPr>
          <p:cNvPr id="56" name="Google Shape;56;p1"/>
          <p:cNvSpPr txBox="1"/>
          <p:nvPr/>
        </p:nvSpPr>
        <p:spPr>
          <a:xfrm>
            <a:off x="3077700" y="3091611"/>
            <a:ext cx="68088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0226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2195290" y="2783811"/>
            <a:ext cx="7348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0226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1979700" y="3944776"/>
            <a:ext cx="7348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0226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59" name="Google Shape;5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9462" y="145382"/>
            <a:ext cx="1026150" cy="10261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"/>
          <p:cNvSpPr txBox="1"/>
          <p:nvPr/>
        </p:nvSpPr>
        <p:spPr>
          <a:xfrm>
            <a:off x="3077700" y="2867889"/>
            <a:ext cx="625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2574000" y="4510325"/>
            <a:ext cx="6204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800" y="0"/>
            <a:ext cx="1026150" cy="10261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"/>
          <p:cNvSpPr txBox="1"/>
          <p:nvPr/>
        </p:nvSpPr>
        <p:spPr>
          <a:xfrm>
            <a:off x="1293475" y="4464200"/>
            <a:ext cx="625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152825" y="1295550"/>
            <a:ext cx="3109800" cy="19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9" name="Google Shape;69;p2"/>
          <p:cNvSpPr/>
          <p:nvPr/>
        </p:nvSpPr>
        <p:spPr>
          <a:xfrm>
            <a:off x="5586825" y="4695875"/>
            <a:ext cx="710100" cy="258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"/>
          <p:cNvSpPr/>
          <p:nvPr/>
        </p:nvSpPr>
        <p:spPr>
          <a:xfrm>
            <a:off x="8556725" y="4728150"/>
            <a:ext cx="587400" cy="254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 txBox="1"/>
          <p:nvPr/>
        </p:nvSpPr>
        <p:spPr>
          <a:xfrm>
            <a:off x="2062197" y="235206"/>
            <a:ext cx="5019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/>
              <a:t>Problem and Solution</a:t>
            </a:r>
            <a:endParaRPr sz="700"/>
          </a:p>
        </p:txBody>
      </p:sp>
      <p:grpSp>
        <p:nvGrpSpPr>
          <p:cNvPr id="72" name="Google Shape;72;p2"/>
          <p:cNvGrpSpPr/>
          <p:nvPr/>
        </p:nvGrpSpPr>
        <p:grpSpPr>
          <a:xfrm>
            <a:off x="515155" y="1026150"/>
            <a:ext cx="8203842" cy="3648721"/>
            <a:chOff x="-6976" y="-38100"/>
            <a:chExt cx="2090776" cy="1503300"/>
          </a:xfrm>
        </p:grpSpPr>
        <p:sp>
          <p:nvSpPr>
            <p:cNvPr id="73" name="Google Shape;73;p2"/>
            <p:cNvSpPr/>
            <p:nvPr/>
          </p:nvSpPr>
          <p:spPr>
            <a:xfrm>
              <a:off x="-6976" y="-19041"/>
              <a:ext cx="2083903" cy="1465108"/>
            </a:xfrm>
            <a:custGeom>
              <a:avLst/>
              <a:gdLst/>
              <a:ahLst/>
              <a:cxnLst/>
              <a:rect l="l" t="t" r="r" b="b"/>
              <a:pathLst>
                <a:path w="2083903" h="1465108" extrusionOk="0">
                  <a:moveTo>
                    <a:pt x="0" y="0"/>
                  </a:moveTo>
                  <a:lnTo>
                    <a:pt x="2083903" y="0"/>
                  </a:lnTo>
                  <a:lnTo>
                    <a:pt x="2083903" y="1465108"/>
                  </a:lnTo>
                  <a:lnTo>
                    <a:pt x="0" y="1465108"/>
                  </a:lnTo>
                  <a:close/>
                </a:path>
              </a:pathLst>
            </a:custGeom>
            <a:solidFill>
              <a:srgbClr val="FFFFFF"/>
            </a:solidFill>
            <a:ln w="3810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74" name="Google Shape;74;p2"/>
            <p:cNvSpPr txBox="1"/>
            <p:nvPr/>
          </p:nvSpPr>
          <p:spPr>
            <a:xfrm>
              <a:off x="0" y="-38100"/>
              <a:ext cx="2083800" cy="150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5" name="Google Shape;75;p2"/>
          <p:cNvSpPr txBox="1"/>
          <p:nvPr/>
        </p:nvSpPr>
        <p:spPr>
          <a:xfrm>
            <a:off x="862885" y="1352282"/>
            <a:ext cx="7391099" cy="261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sz="1800" dirty="0"/>
              <a:t>Problem: </a:t>
            </a:r>
            <a:r>
              <a:rPr lang="en-US" b="1" dirty="0"/>
              <a:t>The High Cost of Document Contradictions</a:t>
            </a:r>
            <a:r>
              <a:rPr sz="1800" dirty="0"/>
              <a:t>.</a:t>
            </a:r>
          </a:p>
          <a:p>
            <a:endParaRPr sz="1800" dirty="0"/>
          </a:p>
          <a:p>
            <a:r>
              <a:rPr sz="1800" dirty="0"/>
              <a:t>Solution</a:t>
            </a:r>
            <a:r>
              <a:rPr lang="en-IN" sz="1800" dirty="0"/>
              <a:t>: </a:t>
            </a:r>
            <a:r>
              <a:rPr lang="en-US" dirty="0"/>
              <a:t>We have built an intelligent agent that automates this entire process. Our solution is a web-based platform that acts as an automated compliance officer.</a:t>
            </a:r>
          </a:p>
          <a:p>
            <a:endParaRPr lang="en-US" sz="1800" dirty="0"/>
          </a:p>
          <a:p>
            <a:r>
              <a:rPr lang="en-US" b="1" dirty="0"/>
              <a:t>Upload:</a:t>
            </a:r>
            <a:r>
              <a:rPr lang="en-US" dirty="0"/>
              <a:t> Users upload multiple documents (PDF, DOCX, TXT) through a simple web portal.</a:t>
            </a:r>
          </a:p>
          <a:p>
            <a:r>
              <a:rPr lang="en-US" b="1" dirty="0"/>
              <a:t>Analyze:</a:t>
            </a:r>
            <a:r>
              <a:rPr lang="en-US" dirty="0"/>
              <a:t> Our backend agent instantly scans the text, identifies key terms, and compares them across all files.</a:t>
            </a:r>
          </a:p>
          <a:p>
            <a:r>
              <a:rPr lang="en-US" b="1" dirty="0"/>
              <a:t>Report:</a:t>
            </a:r>
            <a:r>
              <a:rPr lang="en-US" dirty="0"/>
              <a:t> The system flags every contradiction it finds and presents them in a clear, easy-to-understand report, complete with AI-generated suggestions for resolution.</a:t>
            </a:r>
          </a:p>
          <a:p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/>
          <p:nvPr/>
        </p:nvSpPr>
        <p:spPr>
          <a:xfrm>
            <a:off x="1979700" y="3944776"/>
            <a:ext cx="7348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0226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81" name="Google Shape;8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975" y="131550"/>
            <a:ext cx="1026150" cy="10261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4"/>
          <p:cNvSpPr txBox="1"/>
          <p:nvPr/>
        </p:nvSpPr>
        <p:spPr>
          <a:xfrm>
            <a:off x="566425" y="2771425"/>
            <a:ext cx="625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4"/>
          <p:cNvSpPr txBox="1"/>
          <p:nvPr/>
        </p:nvSpPr>
        <p:spPr>
          <a:xfrm>
            <a:off x="306000" y="1978975"/>
            <a:ext cx="625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"/>
          <p:cNvSpPr txBox="1"/>
          <p:nvPr/>
        </p:nvSpPr>
        <p:spPr>
          <a:xfrm>
            <a:off x="2092845" y="331776"/>
            <a:ext cx="5040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 dirty="0"/>
              <a:t>Methodology &amp; Implementation</a:t>
            </a:r>
            <a:endParaRPr sz="700" dirty="0"/>
          </a:p>
        </p:txBody>
      </p:sp>
      <p:grpSp>
        <p:nvGrpSpPr>
          <p:cNvPr id="85" name="Google Shape;85;p4"/>
          <p:cNvGrpSpPr/>
          <p:nvPr/>
        </p:nvGrpSpPr>
        <p:grpSpPr>
          <a:xfrm>
            <a:off x="475299" y="1228871"/>
            <a:ext cx="8134840" cy="3582628"/>
            <a:chOff x="0" y="0"/>
            <a:chExt cx="2120436" cy="1465108"/>
          </a:xfrm>
        </p:grpSpPr>
        <p:sp>
          <p:nvSpPr>
            <p:cNvPr id="86" name="Google Shape;86;p4"/>
            <p:cNvSpPr/>
            <p:nvPr/>
          </p:nvSpPr>
          <p:spPr>
            <a:xfrm>
              <a:off x="0" y="0"/>
              <a:ext cx="2083903" cy="1465108"/>
            </a:xfrm>
            <a:custGeom>
              <a:avLst/>
              <a:gdLst/>
              <a:ahLst/>
              <a:cxnLst/>
              <a:rect l="l" t="t" r="r" b="b"/>
              <a:pathLst>
                <a:path w="2083903" h="1465108" extrusionOk="0">
                  <a:moveTo>
                    <a:pt x="0" y="0"/>
                  </a:moveTo>
                  <a:lnTo>
                    <a:pt x="2083903" y="0"/>
                  </a:lnTo>
                  <a:lnTo>
                    <a:pt x="2083903" y="1465108"/>
                  </a:lnTo>
                  <a:lnTo>
                    <a:pt x="0" y="1465108"/>
                  </a:lnTo>
                  <a:close/>
                </a:path>
              </a:pathLst>
            </a:custGeom>
            <a:solidFill>
              <a:srgbClr val="FFFFFF"/>
            </a:solidFill>
            <a:ln w="3810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87" name="Google Shape;87;p4"/>
            <p:cNvSpPr txBox="1"/>
            <p:nvPr/>
          </p:nvSpPr>
          <p:spPr>
            <a:xfrm>
              <a:off x="36636" y="50768"/>
              <a:ext cx="2083800" cy="13255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algn="just"/>
              <a:endParaRPr lang="en-IN" sz="1600" b="1" dirty="0"/>
            </a:p>
            <a:p>
              <a:pPr algn="just"/>
              <a:endParaRPr lang="en-IN" sz="1600" b="1" dirty="0"/>
            </a:p>
            <a:p>
              <a:pPr algn="just"/>
              <a:r>
                <a:rPr lang="en-IN" sz="1600" b="1" dirty="0"/>
                <a:t>Our Approach: Full-Stack Separation</a:t>
              </a:r>
              <a:endParaRPr lang="en-IN" sz="1600" dirty="0"/>
            </a:p>
            <a:p>
              <a:pPr algn="just"/>
              <a:r>
                <a:rPr lang="en-IN" sz="1600" b="1" dirty="0"/>
                <a:t>Core Logic (Agent’s Brain)</a:t>
              </a:r>
              <a:endParaRPr lang="en-IN" sz="1600" dirty="0"/>
            </a:p>
            <a:p>
              <a:pPr lvl="1" algn="just"/>
              <a:r>
                <a:rPr lang="en-IN" sz="1600" dirty="0"/>
                <a:t>	Extract text (PyPDF2, python-docx).</a:t>
              </a:r>
            </a:p>
            <a:p>
              <a:pPr lvl="1" algn="just"/>
              <a:r>
                <a:rPr lang="en-IN" sz="1600" dirty="0"/>
                <a:t>	Regex-based entity detection (deadlines, percentages, notice periods).</a:t>
              </a:r>
            </a:p>
            <a:p>
              <a:pPr lvl="1" algn="just"/>
              <a:r>
                <a:rPr lang="en-IN" sz="1600" dirty="0"/>
                <a:t>	Compare → Flag contradictions.</a:t>
              </a:r>
            </a:p>
            <a:p>
              <a:pPr algn="just"/>
              <a:r>
                <a:rPr lang="en-IN" sz="1600" b="1" dirty="0"/>
                <a:t>API Layer (The Bridge)</a:t>
              </a:r>
              <a:endParaRPr lang="en-IN" sz="1600" dirty="0"/>
            </a:p>
            <a:p>
              <a:pPr lvl="1" algn="just"/>
              <a:r>
                <a:rPr lang="en-IN" sz="1600" dirty="0"/>
                <a:t>	Flask REST API (/</a:t>
              </a:r>
              <a:r>
                <a:rPr lang="en-IN" sz="1600" dirty="0" err="1"/>
                <a:t>api</a:t>
              </a:r>
              <a:r>
                <a:rPr lang="en-IN" sz="1600" dirty="0"/>
                <a:t>/</a:t>
              </a:r>
              <a:r>
                <a:rPr lang="en-IN" sz="1600" dirty="0" err="1"/>
                <a:t>analyze</a:t>
              </a:r>
              <a:r>
                <a:rPr lang="en-IN" sz="1600" dirty="0"/>
                <a:t>).</a:t>
              </a:r>
            </a:p>
            <a:p>
              <a:pPr lvl="1" algn="just"/>
              <a:r>
                <a:rPr lang="en-IN" sz="1600" dirty="0"/>
                <a:t>	Accepts file uploads → Returns JSON results.</a:t>
              </a:r>
            </a:p>
            <a:p>
              <a:pPr algn="just"/>
              <a:r>
                <a:rPr lang="en-IN" sz="1600" b="1" dirty="0"/>
                <a:t>Frontend (The Control Panel)</a:t>
              </a:r>
              <a:endParaRPr lang="en-IN" sz="1600" dirty="0"/>
            </a:p>
            <a:p>
              <a:pPr lvl="1" algn="just"/>
              <a:r>
                <a:rPr lang="en-IN" sz="1600" dirty="0"/>
                <a:t>	React-based UI.</a:t>
              </a:r>
            </a:p>
            <a:p>
              <a:pPr lvl="1" algn="just"/>
              <a:r>
                <a:rPr lang="en-IN" sz="1600" dirty="0"/>
                <a:t>	</a:t>
              </a:r>
              <a:r>
                <a:rPr lang="en-IN" sz="1600" dirty="0" err="1"/>
                <a:t>FileUploader</a:t>
              </a:r>
              <a:r>
                <a:rPr lang="en-IN" sz="1600" dirty="0"/>
                <a:t>, </a:t>
              </a:r>
              <a:r>
                <a:rPr lang="en-IN" sz="1600" dirty="0" err="1"/>
                <a:t>ResultsDisplay</a:t>
              </a:r>
              <a:r>
                <a:rPr lang="en-IN" sz="1600" dirty="0"/>
                <a:t>, </a:t>
              </a:r>
              <a:r>
                <a:rPr lang="en-IN" sz="1600" dirty="0" err="1"/>
                <a:t>UsageTracker</a:t>
              </a:r>
              <a:r>
                <a:rPr lang="en-IN" sz="1600" dirty="0"/>
                <a:t>.</a:t>
              </a:r>
            </a:p>
            <a:p>
              <a:pPr algn="just"/>
              <a:r>
                <a:rPr lang="en-IN" sz="1600" b="1" dirty="0"/>
                <a:t>Monetization (Business Engine)</a:t>
              </a:r>
              <a:endParaRPr lang="en-IN" sz="1600" dirty="0"/>
            </a:p>
            <a:p>
              <a:pPr lvl="1" algn="just"/>
              <a:r>
                <a:rPr lang="en-IN" sz="1600" dirty="0"/>
                <a:t>	</a:t>
              </a:r>
              <a:r>
                <a:rPr lang="en-IN" sz="1600" dirty="0" err="1"/>
                <a:t>Flexprice</a:t>
              </a:r>
              <a:r>
                <a:rPr lang="en-IN" sz="1600" dirty="0"/>
                <a:t> billing simulation.</a:t>
              </a:r>
            </a:p>
            <a:p>
              <a:pPr lvl="1" algn="just"/>
              <a:r>
                <a:rPr lang="en-IN" sz="1600" dirty="0"/>
                <a:t>	Pay-per-document / Pay-per-report counters.</a:t>
              </a:r>
            </a:p>
            <a:p>
              <a:pPr algn="just"/>
              <a:br>
                <a:rPr lang="en-IN" sz="1600" dirty="0"/>
              </a:br>
              <a:endParaRPr sz="11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7272eebcc5_0_5"/>
          <p:cNvSpPr txBox="1"/>
          <p:nvPr/>
        </p:nvSpPr>
        <p:spPr>
          <a:xfrm>
            <a:off x="1979700" y="3944776"/>
            <a:ext cx="7348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0226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94" name="Google Shape;94;g37272eebcc5_0_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975" y="131550"/>
            <a:ext cx="1026150" cy="10261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37272eebcc5_0_5"/>
          <p:cNvSpPr txBox="1"/>
          <p:nvPr/>
        </p:nvSpPr>
        <p:spPr>
          <a:xfrm>
            <a:off x="566425" y="2771425"/>
            <a:ext cx="625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37272eebcc5_0_5"/>
          <p:cNvSpPr txBox="1"/>
          <p:nvPr/>
        </p:nvSpPr>
        <p:spPr>
          <a:xfrm>
            <a:off x="306000" y="1978975"/>
            <a:ext cx="625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37272eebcc5_0_5"/>
          <p:cNvSpPr txBox="1"/>
          <p:nvPr/>
        </p:nvSpPr>
        <p:spPr>
          <a:xfrm>
            <a:off x="2051850" y="391891"/>
            <a:ext cx="50403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2400" b="1" dirty="0"/>
              <a:t>         </a:t>
            </a:r>
            <a:r>
              <a:rPr sz="2400" b="1" dirty="0"/>
              <a:t>Technology Stack</a:t>
            </a:r>
          </a:p>
        </p:txBody>
      </p:sp>
      <p:grpSp>
        <p:nvGrpSpPr>
          <p:cNvPr id="98" name="Google Shape;98;g37272eebcc5_0_5"/>
          <p:cNvGrpSpPr/>
          <p:nvPr/>
        </p:nvGrpSpPr>
        <p:grpSpPr>
          <a:xfrm>
            <a:off x="566425" y="1118692"/>
            <a:ext cx="7994685" cy="3676019"/>
            <a:chOff x="0" y="-38100"/>
            <a:chExt cx="2083903" cy="1503300"/>
          </a:xfrm>
        </p:grpSpPr>
        <p:sp>
          <p:nvSpPr>
            <p:cNvPr id="99" name="Google Shape;99;g37272eebcc5_0_5"/>
            <p:cNvSpPr/>
            <p:nvPr/>
          </p:nvSpPr>
          <p:spPr>
            <a:xfrm>
              <a:off x="0" y="0"/>
              <a:ext cx="2083903" cy="1465108"/>
            </a:xfrm>
            <a:custGeom>
              <a:avLst/>
              <a:gdLst/>
              <a:ahLst/>
              <a:cxnLst/>
              <a:rect l="l" t="t" r="r" b="b"/>
              <a:pathLst>
                <a:path w="2083903" h="1465108" extrusionOk="0">
                  <a:moveTo>
                    <a:pt x="0" y="0"/>
                  </a:moveTo>
                  <a:lnTo>
                    <a:pt x="2083903" y="0"/>
                  </a:lnTo>
                  <a:lnTo>
                    <a:pt x="2083903" y="1465108"/>
                  </a:lnTo>
                  <a:lnTo>
                    <a:pt x="0" y="1465108"/>
                  </a:lnTo>
                  <a:close/>
                </a:path>
              </a:pathLst>
            </a:custGeom>
            <a:solidFill>
              <a:srgbClr val="FFFFFF"/>
            </a:solidFill>
            <a:ln w="3810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100" name="Google Shape;100;g37272eebcc5_0_5"/>
            <p:cNvSpPr txBox="1"/>
            <p:nvPr/>
          </p:nvSpPr>
          <p:spPr>
            <a:xfrm>
              <a:off x="0" y="-38100"/>
              <a:ext cx="2083800" cy="150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AA000FE-E20A-5DD2-0555-4BF34F27D18E}"/>
              </a:ext>
            </a:extLst>
          </p:cNvPr>
          <p:cNvSpPr txBox="1"/>
          <p:nvPr/>
        </p:nvSpPr>
        <p:spPr>
          <a:xfrm>
            <a:off x="963168" y="1389889"/>
            <a:ext cx="603199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/>
              <a:t>Backend</a:t>
            </a:r>
            <a:endParaRPr lang="en-IN" sz="1800" dirty="0"/>
          </a:p>
          <a:p>
            <a:r>
              <a:rPr lang="en-IN" sz="1800" dirty="0"/>
              <a:t>Python (Flask API)</a:t>
            </a:r>
          </a:p>
          <a:p>
            <a:r>
              <a:rPr lang="en-IN" sz="1800" dirty="0"/>
              <a:t>Libraries: PyPDF2, python-docx, Regex, Flask-CORS</a:t>
            </a:r>
          </a:p>
          <a:p>
            <a:r>
              <a:rPr lang="en-IN" sz="1800" b="1" dirty="0"/>
              <a:t>Frontend</a:t>
            </a:r>
            <a:endParaRPr lang="en-IN" sz="1800" dirty="0"/>
          </a:p>
          <a:p>
            <a:r>
              <a:rPr lang="en-IN" sz="1800" dirty="0"/>
              <a:t>React (JavaScript)</a:t>
            </a:r>
          </a:p>
          <a:p>
            <a:r>
              <a:rPr lang="en-IN" sz="1800" dirty="0"/>
              <a:t>Libraries: Axios (API requests), CSS3</a:t>
            </a:r>
          </a:p>
          <a:p>
            <a:r>
              <a:rPr lang="en-IN" sz="1800" b="1" dirty="0"/>
              <a:t>Development &amp; Deployment</a:t>
            </a:r>
            <a:endParaRPr lang="en-IN" sz="1800" dirty="0"/>
          </a:p>
          <a:p>
            <a:r>
              <a:rPr lang="en-IN" sz="1800" dirty="0"/>
              <a:t>Git (version control)</a:t>
            </a:r>
          </a:p>
          <a:p>
            <a:r>
              <a:rPr lang="en-IN" sz="1800" dirty="0"/>
              <a:t>VS Code + Anaconda environment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925" y="131025"/>
            <a:ext cx="1026150" cy="1026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6" name="Google Shape;106;p5"/>
          <p:cNvGrpSpPr/>
          <p:nvPr/>
        </p:nvGrpSpPr>
        <p:grpSpPr>
          <a:xfrm>
            <a:off x="4891899" y="1188675"/>
            <a:ext cx="4080623" cy="3580769"/>
            <a:chOff x="0" y="-38100"/>
            <a:chExt cx="2086200" cy="850900"/>
          </a:xfrm>
        </p:grpSpPr>
        <p:sp>
          <p:nvSpPr>
            <p:cNvPr id="107" name="Google Shape;107;p5"/>
            <p:cNvSpPr/>
            <p:nvPr/>
          </p:nvSpPr>
          <p:spPr>
            <a:xfrm>
              <a:off x="0" y="0"/>
              <a:ext cx="2086152" cy="812800"/>
            </a:xfrm>
            <a:custGeom>
              <a:avLst/>
              <a:gdLst/>
              <a:ahLst/>
              <a:cxnLst/>
              <a:rect l="l" t="t" r="r" b="b"/>
              <a:pathLst>
                <a:path w="2086152" h="812800" extrusionOk="0">
                  <a:moveTo>
                    <a:pt x="0" y="0"/>
                  </a:moveTo>
                  <a:lnTo>
                    <a:pt x="2086152" y="0"/>
                  </a:lnTo>
                  <a:lnTo>
                    <a:pt x="208615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  <a:ln w="3810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108" name="Google Shape;108;p5"/>
            <p:cNvSpPr txBox="1"/>
            <p:nvPr/>
          </p:nvSpPr>
          <p:spPr>
            <a:xfrm>
              <a:off x="0" y="-38100"/>
              <a:ext cx="20862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 sz="9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A13A91E-524E-A5DE-0443-E3AB09EF2F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0446608"/>
              </p:ext>
            </p:extLst>
          </p:nvPr>
        </p:nvGraphicFramePr>
        <p:xfrm>
          <a:off x="5016423" y="1782059"/>
          <a:ext cx="3824923" cy="2107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11" name="Google Shape;111;p5"/>
          <p:cNvGrpSpPr/>
          <p:nvPr/>
        </p:nvGrpSpPr>
        <p:grpSpPr>
          <a:xfrm>
            <a:off x="526825" y="1188650"/>
            <a:ext cx="3960442" cy="3530299"/>
            <a:chOff x="0" y="-38100"/>
            <a:chExt cx="2086200" cy="850900"/>
          </a:xfrm>
        </p:grpSpPr>
        <p:sp>
          <p:nvSpPr>
            <p:cNvPr id="112" name="Google Shape;112;p5"/>
            <p:cNvSpPr/>
            <p:nvPr/>
          </p:nvSpPr>
          <p:spPr>
            <a:xfrm>
              <a:off x="0" y="0"/>
              <a:ext cx="2086152" cy="812800"/>
            </a:xfrm>
            <a:custGeom>
              <a:avLst/>
              <a:gdLst/>
              <a:ahLst/>
              <a:cxnLst/>
              <a:rect l="l" t="t" r="r" b="b"/>
              <a:pathLst>
                <a:path w="2086152" h="812800" extrusionOk="0">
                  <a:moveTo>
                    <a:pt x="0" y="0"/>
                  </a:moveTo>
                  <a:lnTo>
                    <a:pt x="2086152" y="0"/>
                  </a:lnTo>
                  <a:lnTo>
                    <a:pt x="208615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  <a:ln w="3810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113" name="Google Shape;113;p5"/>
            <p:cNvSpPr txBox="1"/>
            <p:nvPr/>
          </p:nvSpPr>
          <p:spPr>
            <a:xfrm>
              <a:off x="0" y="-38100"/>
              <a:ext cx="20862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5"/>
          <p:cNvSpPr txBox="1"/>
          <p:nvPr/>
        </p:nvSpPr>
        <p:spPr>
          <a:xfrm>
            <a:off x="901011" y="1594170"/>
            <a:ext cx="27021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b="1" dirty="0"/>
              <a:t>Supporting Images: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A4F620-F50B-5095-A4CA-1395F6FF1112}"/>
              </a:ext>
            </a:extLst>
          </p:cNvPr>
          <p:cNvSpPr txBox="1"/>
          <p:nvPr/>
        </p:nvSpPr>
        <p:spPr>
          <a:xfrm>
            <a:off x="1352282" y="374056"/>
            <a:ext cx="6574663" cy="55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/>
              <a:t>Flowchart &amp; Supporting Images</a:t>
            </a:r>
            <a:endParaRPr lang="en-GB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966E20-5159-21CC-AD99-87F383EAAB76}"/>
              </a:ext>
            </a:extLst>
          </p:cNvPr>
          <p:cNvSpPr txBox="1"/>
          <p:nvPr/>
        </p:nvSpPr>
        <p:spPr>
          <a:xfrm>
            <a:off x="5016423" y="154800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Flowchart: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30A09F-34C5-4A3B-5AC0-D5A3648400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1011" y="1855781"/>
            <a:ext cx="3181592" cy="263894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/>
        </p:nvSpPr>
        <p:spPr>
          <a:xfrm>
            <a:off x="1979700" y="3944776"/>
            <a:ext cx="7348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0226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20" name="Google Shape;12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4075" y="103963"/>
            <a:ext cx="978624" cy="9786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6"/>
          <p:cNvSpPr txBox="1"/>
          <p:nvPr/>
        </p:nvSpPr>
        <p:spPr>
          <a:xfrm>
            <a:off x="1109472" y="400825"/>
            <a:ext cx="5910528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2400" b="1" dirty="0"/>
              <a:t>                </a:t>
            </a:r>
            <a:r>
              <a:rPr sz="2400" b="1" dirty="0"/>
              <a:t>Feasibility &amp; Market Use</a:t>
            </a:r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dirty="0"/>
          </a:p>
          <a:p>
            <a:r>
              <a:rPr sz="1800" dirty="0"/>
              <a:t>- High demand in enterprises, colleges, HR departments, startups.</a:t>
            </a:r>
            <a:endParaRPr lang="en-US" sz="1800" dirty="0"/>
          </a:p>
          <a:p>
            <a:endParaRPr sz="1800" dirty="0"/>
          </a:p>
          <a:p>
            <a:r>
              <a:rPr sz="1800" dirty="0"/>
              <a:t>- Prevents legal/operational disputes.</a:t>
            </a:r>
          </a:p>
          <a:p>
            <a:endParaRPr lang="en-US" sz="1800" dirty="0"/>
          </a:p>
          <a:p>
            <a:r>
              <a:rPr sz="1800" dirty="0"/>
              <a:t>- Subscription model with pay-per-use billing.</a:t>
            </a:r>
          </a:p>
          <a:p>
            <a:endParaRPr lang="en-US" sz="1800" dirty="0"/>
          </a:p>
          <a:p>
            <a:r>
              <a:rPr sz="1800" dirty="0"/>
              <a:t>- Scalable for multiple organizations and policy monitoring.</a:t>
            </a:r>
          </a:p>
          <a:p>
            <a:endParaRPr lang="en-US" sz="1800" dirty="0"/>
          </a:p>
          <a:p>
            <a:r>
              <a:rPr sz="1800" dirty="0"/>
              <a:t>- Bonus: Live updates ensure real-time conflict detection.</a:t>
            </a:r>
          </a:p>
        </p:txBody>
      </p:sp>
      <p:sp>
        <p:nvSpPr>
          <p:cNvPr id="122" name="Google Shape;122;p6"/>
          <p:cNvSpPr/>
          <p:nvPr/>
        </p:nvSpPr>
        <p:spPr>
          <a:xfrm>
            <a:off x="3563875" y="4760425"/>
            <a:ext cx="807000" cy="33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6"/>
          <p:cNvSpPr/>
          <p:nvPr/>
        </p:nvSpPr>
        <p:spPr>
          <a:xfrm>
            <a:off x="8309225" y="4835750"/>
            <a:ext cx="656400" cy="204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36ba1536f02_0_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4075" y="103963"/>
            <a:ext cx="978624" cy="97862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36ba1536f02_0_19"/>
          <p:cNvSpPr txBox="1"/>
          <p:nvPr/>
        </p:nvSpPr>
        <p:spPr>
          <a:xfrm>
            <a:off x="975360" y="780288"/>
            <a:ext cx="6729984" cy="2769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2400" b="1" dirty="0"/>
              <a:t>                          </a:t>
            </a:r>
            <a:r>
              <a:rPr sz="2400" b="1" dirty="0"/>
              <a:t>Conclusion</a:t>
            </a:r>
            <a:endParaRPr lang="en-US" sz="2400" b="1" dirty="0"/>
          </a:p>
          <a:p>
            <a:endParaRPr lang="en-IN" sz="2400" b="1" dirty="0"/>
          </a:p>
          <a:p>
            <a:endParaRPr sz="2400" b="1" dirty="0"/>
          </a:p>
          <a:p>
            <a:r>
              <a:rPr sz="1800" dirty="0"/>
              <a:t>Smart Doc Checker Agent automates contradiction detection, saves time, prevents disputes, and ensures clarity across documents.</a:t>
            </a:r>
          </a:p>
          <a:p>
            <a:endParaRPr sz="1800" dirty="0"/>
          </a:p>
          <a:p>
            <a:r>
              <a:rPr sz="1800" dirty="0"/>
              <a:t>With Flex</a:t>
            </a:r>
            <a:r>
              <a:rPr lang="en-US" sz="1800" dirty="0"/>
              <a:t> </a:t>
            </a:r>
            <a:r>
              <a:rPr sz="1800" dirty="0"/>
              <a:t>price billing and Pathway monitoring, it is accurate, cost-efficient, and future-ready.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>
          <a:extLst>
            <a:ext uri="{FF2B5EF4-FFF2-40B4-BE49-F238E27FC236}">
              <a16:creationId xmlns:a16="http://schemas.microsoft.com/office/drawing/2014/main" id="{1BE6B606-E33D-A47D-F8E6-E8B1BB99E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36ba1536f02_0_19">
            <a:extLst>
              <a:ext uri="{FF2B5EF4-FFF2-40B4-BE49-F238E27FC236}">
                <a16:creationId xmlns:a16="http://schemas.microsoft.com/office/drawing/2014/main" id="{92548A5A-F2A1-57A3-AA32-8F90B8776EB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4075" y="103963"/>
            <a:ext cx="978624" cy="97862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36ba1536f02_0_19">
            <a:extLst>
              <a:ext uri="{FF2B5EF4-FFF2-40B4-BE49-F238E27FC236}">
                <a16:creationId xmlns:a16="http://schemas.microsoft.com/office/drawing/2014/main" id="{D4B40AB8-CB6C-A11D-509E-A53AA02DAAAA}"/>
              </a:ext>
            </a:extLst>
          </p:cNvPr>
          <p:cNvSpPr txBox="1"/>
          <p:nvPr/>
        </p:nvSpPr>
        <p:spPr>
          <a:xfrm>
            <a:off x="975360" y="780288"/>
            <a:ext cx="6729984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2400" b="1" dirty="0"/>
              <a:t>                          GITHUB REPO LINK</a:t>
            </a:r>
          </a:p>
          <a:p>
            <a:endParaRPr lang="en-IN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171257-E5D3-6D72-921F-4C9BB9C3283C}"/>
              </a:ext>
            </a:extLst>
          </p:cNvPr>
          <p:cNvSpPr txBox="1"/>
          <p:nvPr/>
        </p:nvSpPr>
        <p:spPr>
          <a:xfrm>
            <a:off x="219456" y="1971585"/>
            <a:ext cx="8705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hlinkClick r:id="rId4"/>
              </a:rPr>
              <a:t>https://github.com/rgiridhar1008/FutureFusion_smart-doc-checker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37227293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425</Words>
  <Application>Microsoft Office PowerPoint</Application>
  <PresentationFormat>On-screen Show (16:9)</PresentationFormat>
  <Paragraphs>78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IBM Plex Sans</vt:lpstr>
      <vt:lpstr>Merriweather</vt:lpstr>
      <vt:lpstr>Calibri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 GIRIDHAR</cp:lastModifiedBy>
  <cp:revision>2</cp:revision>
  <dcterms:modified xsi:type="dcterms:W3CDTF">2025-09-19T10:14:40Z</dcterms:modified>
</cp:coreProperties>
</file>