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1"/>
  </p:notesMasterIdLst>
  <p:handoutMasterIdLst>
    <p:handoutMasterId r:id="rId12"/>
  </p:handoutMasterIdLst>
  <p:sldIdLst>
    <p:sldId id="314" r:id="rId5"/>
    <p:sldId id="315" r:id="rId6"/>
    <p:sldId id="318" r:id="rId7"/>
    <p:sldId id="320" r:id="rId8"/>
    <p:sldId id="322" r:id="rId9"/>
    <p:sldId id="323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65" autoAdjust="0"/>
    <p:restoredTop sz="95388" autoAdjust="0"/>
  </p:normalViewPr>
  <p:slideViewPr>
    <p:cSldViewPr snapToGrid="0">
      <p:cViewPr varScale="1">
        <p:scale>
          <a:sx n="81" d="100"/>
          <a:sy n="81" d="100"/>
        </p:scale>
        <p:origin x="907" y="7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84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">
      <pc:chgData name="Fake Test User" userId="SID-0" providerId="Test" clId="FakeClientId" dt="2024-03-14T03:07:00.306" v="11" actId="790"/>
      <pc:docMkLst>
        <pc:docMk/>
      </pc:docMkLst>
      <pc:sldChg chg="modSp mod">
        <pc:chgData name="Fake Test User" userId="SID-0" providerId="Test" clId="FakeClientId" dt="2024-03-14T03:07:00.306" v="11" actId="790"/>
        <pc:sldMkLst>
          <pc:docMk/>
          <pc:sldMk cId="2945390068" sldId="314"/>
        </pc:sldMkLst>
        <pc:spChg chg="mod">
          <ac:chgData name="Fake Test User" userId="SID-0" providerId="Test" clId="FakeClientId" dt="2024-03-14T03:07:00.306" v="11" actId="790"/>
          <ac:spMkLst>
            <pc:docMk/>
            <pc:sldMk cId="2945390068" sldId="314"/>
            <ac:spMk id="2" creationId="{35440D96-BFFB-05BD-30ED-0352500CD058}"/>
          </ac:spMkLst>
        </pc:spChg>
      </pc:sldChg>
      <pc:sldChg chg="modSp mod">
        <pc:chgData name="Fake Test User" userId="SID-0" providerId="Test" clId="FakeClientId" dt="2024-03-14T03:06:33.045" v="9" actId="14100"/>
        <pc:sldMkLst>
          <pc:docMk/>
          <pc:sldMk cId="1760417424" sldId="319"/>
        </pc:sldMkLst>
        <pc:spChg chg="mod">
          <ac:chgData name="Fake Test User" userId="SID-0" providerId="Test" clId="FakeClientId" dt="2024-03-14T03:06:33.045" v="9" actId="14100"/>
          <ac:spMkLst>
            <pc:docMk/>
            <pc:sldMk cId="1760417424" sldId="319"/>
            <ac:spMk id="2" creationId="{14808221-C29B-07A3-B569-B8B466B1020B}"/>
          </ac:spMkLst>
        </pc:spChg>
      </pc:sldChg>
      <pc:sldChg chg="modSp mod">
        <pc:chgData name="Fake Test User" userId="SID-0" providerId="Test" clId="FakeClientId" dt="2024-03-14T02:58:56.280" v="8" actId="14734"/>
        <pc:sldMkLst>
          <pc:docMk/>
          <pc:sldMk cId="2149261472" sldId="323"/>
        </pc:sldMkLst>
        <pc:graphicFrameChg chg="mod modGraphic">
          <ac:chgData name="Fake Test User" userId="SID-0" providerId="Test" clId="FakeClientId" dt="2024-03-14T02:58:56.280" v="8" actId="14734"/>
          <ac:graphicFrameMkLst>
            <pc:docMk/>
            <pc:sldMk cId="2149261472" sldId="323"/>
            <ac:graphicFrameMk id="6" creationId="{2EE5D6E7-8306-54E8-220A-099D3B755FFE}"/>
          </ac:graphicFrameMkLst>
        </pc:graphicFrameChg>
      </pc:sldChg>
      <pc:sldChg chg="modSp mod">
        <pc:chgData name="Fake Test User" userId="SID-0" providerId="Test" clId="FakeClientId" dt="2024-03-14T02:58:33.811" v="1" actId="14100"/>
        <pc:sldMkLst>
          <pc:docMk/>
          <pc:sldMk cId="2398406067" sldId="324"/>
        </pc:sldMkLst>
        <pc:spChg chg="mod">
          <ac:chgData name="Fake Test User" userId="SID-0" providerId="Test" clId="FakeClientId" dt="2024-03-14T02:58:33.811" v="1" actId="14100"/>
          <ac:spMkLst>
            <pc:docMk/>
            <pc:sldMk cId="2398406067" sldId="324"/>
            <ac:spMk id="4" creationId="{3735AC68-D86C-E73B-5402-F22C9F54DC0C}"/>
          </ac:spMkLst>
        </pc:spChg>
      </pc:sldChg>
      <pc:sldMasterChg chg="mod">
        <pc:chgData name="Fake Test User" userId="SID-0" providerId="Test" clId="FakeClientId" dt="2024-03-14T02:53:35.777" v="0" actId="2711"/>
        <pc:sldMasterMkLst>
          <pc:docMk/>
          <pc:sldMasterMk cId="1928452137" sldId="2147483666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5AEF3960-21C3-437A-8872-5CF9241DE9E6}" type="datetime1">
              <a:rPr lang="ru-RU" smtClean="0"/>
              <a:t>25.05.2025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47E79353-2898-40D4-97DB-0A6C00999803}" type="datetime1">
              <a:rPr lang="ru-RU" smtClean="0"/>
              <a:pPr/>
              <a:t>25.05.2025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4B9A9E5-4F7F-4A7D-9DE1-8992323292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4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12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9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13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7.svg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3.svg"/><Relationship Id="rId4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pic>
        <p:nvPicPr>
          <p:cNvPr id="7" name="Графический объект 6">
            <a:extLst>
              <a:ext uri="{FF2B5EF4-FFF2-40B4-BE49-F238E27FC236}">
                <a16:creationId xmlns="" xmlns:a16="http://schemas.microsoft.com/office/drawing/2014/main" id="{96B97173-A601-1D66-1651-4FE0D76A0B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Графический объект 1">
            <a:extLst>
              <a:ext uri="{FF2B5EF4-FFF2-40B4-BE49-F238E27FC236}">
                <a16:creationId xmlns="" xmlns:a16="http://schemas.microsoft.com/office/drawing/2014/main" id="{BE5D17C7-3503-7305-8191-20863B7388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="" xmlns:a16="http://schemas.microsoft.com/office/drawing/2014/main" id="{C76E1AE6-3E01-1CBD-CAEC-11056D00AD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="" xmlns:a16="http://schemas.microsoft.com/office/drawing/2014/main" id="{90E28F03-2149-7C50-779B-6A2D8D789A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=""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=""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0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0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0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0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Заполнитель таблицы 12">
            <a:extLst>
              <a:ext uri="{FF2B5EF4-FFF2-40B4-BE49-F238E27FC236}">
                <a16:creationId xmlns=""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ru-RU" sz="2000"/>
            </a:lvl1pPr>
          </a:lstStyle>
          <a:p>
            <a:pPr rtl="0"/>
            <a:r>
              <a:rPr lang="ru-RU"/>
              <a:t>Щелкните значок, чтобы вставить таблицу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=""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="" xmlns:a16="http://schemas.microsoft.com/office/drawing/2014/main" id="{13A42171-0D82-07BF-4667-498861CC2A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="" xmlns:a16="http://schemas.microsoft.com/office/drawing/2014/main" id="{13C71A0D-EE6D-54C4-71DE-04BE285580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=""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=""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ru-RU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ru-RU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ru-RU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ru-RU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ru-RU" sz="16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=""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ru-RU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ru-RU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ru-RU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ru-RU" sz="1400" b="1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=""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="" xmlns:a16="http://schemas.microsoft.com/office/drawing/2014/main" id="{15CC9A46-E0E7-B31D-3E27-6F4303A45A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Заполнитель таблицы 8">
            <a:extLst>
              <a:ext uri="{FF2B5EF4-FFF2-40B4-BE49-F238E27FC236}">
                <a16:creationId xmlns=""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=""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=""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=""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ru-RU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="" xmlns:a16="http://schemas.microsoft.com/office/drawing/2014/main" id="{C805DE67-EFB0-F6F3-6C08-2FE90284C3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Графический объект 8">
            <a:extLst>
              <a:ext uri="{FF2B5EF4-FFF2-40B4-BE49-F238E27FC236}">
                <a16:creationId xmlns="" xmlns:a16="http://schemas.microsoft.com/office/drawing/2014/main" id="{0DFB311A-EAAD-7656-C753-E8C7399485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Графический объект 9">
            <a:extLst>
              <a:ext uri="{FF2B5EF4-FFF2-40B4-BE49-F238E27FC236}">
                <a16:creationId xmlns="" xmlns:a16="http://schemas.microsoft.com/office/drawing/2014/main" id="{1612F0DE-D367-10BB-1F71-60AA6527CA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=""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ru-RU" sz="2000"/>
            </a:lvl1pPr>
            <a:lvl2pPr>
              <a:lnSpc>
                <a:spcPct val="120000"/>
              </a:lnSpc>
              <a:defRPr lang="ru-RU" sz="1800"/>
            </a:lvl2pPr>
            <a:lvl3pPr>
              <a:lnSpc>
                <a:spcPct val="120000"/>
              </a:lnSpc>
              <a:defRPr lang="ru-RU" sz="1600"/>
            </a:lvl3pPr>
            <a:lvl4pPr>
              <a:lnSpc>
                <a:spcPct val="120000"/>
              </a:lnSpc>
              <a:defRPr lang="ru-RU" sz="1400"/>
            </a:lvl4pPr>
            <a:lvl5pPr>
              <a:lnSpc>
                <a:spcPct val="120000"/>
              </a:lnSpc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=""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 6">
            <a:extLst>
              <a:ext uri="{FF2B5EF4-FFF2-40B4-BE49-F238E27FC236}">
                <a16:creationId xmlns="" xmlns:a16="http://schemas.microsoft.com/office/drawing/2014/main" id="{B5DE041D-A3BF-94FF-029C-719D4DADA2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=""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="" xmlns:a16="http://schemas.microsoft.com/office/drawing/2014/main" id="{2B74EE53-DB22-C27E-074F-A7129585FE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=""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=""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ru-RU" sz="20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400"/>
            </a:lvl4pPr>
            <a:lvl5pPr marL="1828800" indent="0">
              <a:buNone/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="" xmlns:a16="http://schemas.microsoft.com/office/drawing/2014/main" id="{04C9F686-E069-3B60-9625-01EE6A41D7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Графический объект 8">
            <a:extLst>
              <a:ext uri="{FF2B5EF4-FFF2-40B4-BE49-F238E27FC236}">
                <a16:creationId xmlns="" xmlns:a16="http://schemas.microsoft.com/office/drawing/2014/main" id="{6D7227F9-50F9-820B-69B7-924C021204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=""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=""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слева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>
            <a:extLst>
              <a:ext uri="{FF2B5EF4-FFF2-40B4-BE49-F238E27FC236}">
                <a16:creationId xmlns="" xmlns:a16="http://schemas.microsoft.com/office/drawing/2014/main" id="{4589277D-BC14-E7E0-5822-5575F563E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1" name="Рисунок 10">
            <a:extLst>
              <a:ext uri="{FF2B5EF4-FFF2-40B4-BE49-F238E27FC236}">
                <a16:creationId xmlns=""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9" name="Объект 10">
            <a:extLst>
              <a:ext uri="{FF2B5EF4-FFF2-40B4-BE49-F238E27FC236}">
                <a16:creationId xmlns=""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ru-RU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="" xmlns:a16="http://schemas.microsoft.com/office/drawing/2014/main" id="{D6E20435-B9A5-359D-133D-5D3EED409C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="" xmlns:a16="http://schemas.microsoft.com/office/drawing/2014/main" id="{7B99CAE4-AA9B-52BA-7DE8-8245CE705D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=""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=""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=""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=""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="" xmlns:a16="http://schemas.microsoft.com/office/drawing/2014/main" id="{A783FA55-EF1D-66CF-8FD5-29086D71E6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="" xmlns:a16="http://schemas.microsoft.com/office/drawing/2014/main" id="{542CEFED-8DE0-0155-A5B6-A44051A6D0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=""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=""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1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1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1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1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1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=""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=""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справ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="" xmlns:a16="http://schemas.microsoft.com/office/drawing/2014/main" id="{48DBD2A1-633E-7A22-751B-5CEFCA93F2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=""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Объект 10">
            <a:extLst>
              <a:ext uri="{FF2B5EF4-FFF2-40B4-BE49-F238E27FC236}">
                <a16:creationId xmlns=""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0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0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0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0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=""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Рисунок 11">
            <a:extLst>
              <a:ext uri="{FF2B5EF4-FFF2-40B4-BE49-F238E27FC236}">
                <a16:creationId xmlns=""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161" y="2545238"/>
            <a:ext cx="6208546" cy="1835714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algn="ctr"/>
            <a:r>
              <a:rPr lang="ru-RU" sz="6600" dirty="0">
                <a:solidFill>
                  <a:schemeClr val="tx1"/>
                </a:solidFill>
                <a:latin typeface="Bahnschrift Light" panose="020B0502040204020203" pitchFamily="34" charset="0"/>
              </a:rPr>
              <a:t>ФАЙЛОВАЯ СИСТЕМА </a:t>
            </a:r>
            <a:r>
              <a:rPr lang="en-US" sz="66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EFS</a:t>
            </a:r>
            <a:endParaRPr lang="ru-RU" sz="66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874235" y="5780145"/>
            <a:ext cx="41310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400" dirty="0">
                <a:latin typeface="Bahnschrift" panose="020B0502040204020203" pitchFamily="34" charset="0"/>
              </a:rPr>
              <a:t>Давыдова Полина 0907-32</a:t>
            </a:r>
          </a:p>
          <a:p>
            <a:pPr algn="r"/>
            <a:r>
              <a:rPr lang="ru-RU" sz="2400" dirty="0">
                <a:latin typeface="Bahnschrift" panose="020B0502040204020203" pitchFamily="34" charset="0"/>
              </a:rPr>
              <a:t>Рудин Марат 0907-32 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=""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25864"/>
            <a:ext cx="6485641" cy="101443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r>
              <a:rPr lang="ru-RU" sz="4000" dirty="0">
                <a:latin typeface="Bahnschrift Light" panose="020B0502040204020203" pitchFamily="34" charset="0"/>
              </a:rPr>
              <a:t>Файловая система EFC (</a:t>
            </a:r>
            <a:r>
              <a:rPr lang="ru-RU" sz="4000" dirty="0" err="1">
                <a:latin typeface="Bahnschrift Light" panose="020B0502040204020203" pitchFamily="34" charset="0"/>
              </a:rPr>
              <a:t>Eternity</a:t>
            </a:r>
            <a:r>
              <a:rPr lang="ru-RU" sz="4000" dirty="0">
                <a:latin typeface="Bahnschrift Light" panose="020B0502040204020203" pitchFamily="34" charset="0"/>
              </a:rPr>
              <a:t> </a:t>
            </a:r>
            <a:r>
              <a:rPr lang="ru-RU" sz="4000" dirty="0" err="1">
                <a:latin typeface="Bahnschrift Light" panose="020B0502040204020203" pitchFamily="34" charset="0"/>
              </a:rPr>
              <a:t>File</a:t>
            </a:r>
            <a:r>
              <a:rPr lang="ru-RU" sz="4000" dirty="0">
                <a:latin typeface="Bahnschrift Light" panose="020B0502040204020203" pitchFamily="34" charset="0"/>
              </a:rPr>
              <a:t> </a:t>
            </a:r>
            <a:r>
              <a:rPr lang="ru-RU" sz="4000" dirty="0" err="1">
                <a:latin typeface="Bahnschrift Light" panose="020B0502040204020203" pitchFamily="34" charset="0"/>
              </a:rPr>
              <a:t>System</a:t>
            </a:r>
            <a:r>
              <a:rPr lang="ru-RU" sz="4000" dirty="0">
                <a:latin typeface="Bahnschrift Light" panose="020B0502040204020203" pitchFamily="34" charset="0"/>
              </a:rPr>
              <a:t>)</a:t>
            </a:r>
            <a:endParaRPr lang="ru-RU" sz="4000" b="1" dirty="0">
              <a:latin typeface="Bahnschrift Light" panose="020B0502040204020203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428792"/>
            <a:ext cx="6155703" cy="3128963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algn="just"/>
            <a:r>
              <a:rPr lang="ru-RU" dirty="0" smtClean="0">
                <a:latin typeface="Bahnschrift Light" panose="020B0502040204020203" pitchFamily="34" charset="0"/>
              </a:rPr>
              <a:t>— это современное и лёгкое решение для управления файлами, разработанное с упором на простоту, гибкость и практичность. EFC предоставляет базовый, но эффективный набор функций, включая открытие, просмотр, удаление, создание и изменение файлов. Благодаря своей понятной архитектуре и </a:t>
            </a:r>
            <a:r>
              <a:rPr lang="ru-RU" dirty="0" err="1" smtClean="0">
                <a:latin typeface="Bahnschrift Light" panose="020B0502040204020203" pitchFamily="34" charset="0"/>
              </a:rPr>
              <a:t>минималистичному</a:t>
            </a:r>
            <a:r>
              <a:rPr lang="ru-RU" dirty="0" smtClean="0">
                <a:latin typeface="Bahnschrift Light" panose="020B0502040204020203" pitchFamily="34" charset="0"/>
              </a:rPr>
              <a:t> подходу, EFC идеально подходит для обучения, </a:t>
            </a:r>
            <a:r>
              <a:rPr lang="ru-RU" dirty="0" err="1" smtClean="0">
                <a:latin typeface="Bahnschrift Light" panose="020B0502040204020203" pitchFamily="34" charset="0"/>
              </a:rPr>
              <a:t>прототипирования</a:t>
            </a:r>
            <a:r>
              <a:rPr lang="ru-RU" dirty="0" smtClean="0">
                <a:latin typeface="Bahnschrift Light" panose="020B0502040204020203" pitchFamily="34" charset="0"/>
              </a:rPr>
              <a:t> и использования в небольших проектах, где требуется прямой контроль над файловыми операциями.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43059" y="56561"/>
            <a:ext cx="44117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Bahnschrift Light" panose="020B0502040204020203" pitchFamily="34" charset="0"/>
              </a:rPr>
              <a:t>Основные </a:t>
            </a:r>
            <a:r>
              <a:rPr lang="ru-RU" sz="2800" b="1" dirty="0" smtClean="0">
                <a:latin typeface="Bahnschrift Light" panose="020B0502040204020203" pitchFamily="34" charset="0"/>
              </a:rPr>
              <a:t>функции:</a:t>
            </a:r>
            <a:endParaRPr lang="ru-RU" sz="2800" b="1" dirty="0">
              <a:latin typeface="Bahnschrift Light" panose="020B0502040204020203" pitchFamily="34" charset="0"/>
            </a:endParaRPr>
          </a:p>
          <a:p>
            <a:endParaRPr lang="ru-RU" sz="2000" dirty="0">
              <a:latin typeface="Bahnschrift Light" panose="020B0502040204020203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43059" y="613325"/>
            <a:ext cx="91157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600" dirty="0" smtClean="0"/>
              <a:t>1. Открытие файла</a:t>
            </a:r>
            <a:endParaRPr lang="ru-RU" sz="1600" dirty="0"/>
          </a:p>
          <a:p>
            <a:pPr indent="442913" algn="just"/>
            <a:r>
              <a:rPr lang="ru-RU" sz="1600" dirty="0"/>
              <a:t>EFC позволяет открывать файлы на чтение и запись с возможностью их автоматического создания при отсутствии. Это делает работу с файловой системой простой и удобной: файл всегда будет доступен для операций независимо от его предварительного </a:t>
            </a:r>
            <a:r>
              <a:rPr lang="ru-RU" sz="1600" dirty="0" smtClean="0"/>
              <a:t>существования.</a:t>
            </a:r>
          </a:p>
          <a:p>
            <a:pPr indent="442913" algn="just"/>
            <a:endParaRPr lang="ru-RU" sz="1600" dirty="0" smtClean="0"/>
          </a:p>
          <a:p>
            <a:pPr algn="just"/>
            <a:r>
              <a:rPr lang="ru-RU" sz="1600" dirty="0" smtClean="0"/>
              <a:t>2. Просмотр </a:t>
            </a:r>
            <a:r>
              <a:rPr lang="ru-RU" sz="1600" dirty="0"/>
              <a:t>файла </a:t>
            </a:r>
            <a:endParaRPr lang="ru-RU" sz="1600" dirty="0" smtClean="0"/>
          </a:p>
          <a:p>
            <a:pPr indent="442913" algn="just"/>
            <a:r>
              <a:rPr lang="ru-RU" sz="1600" dirty="0" smtClean="0"/>
              <a:t>Пользователи </a:t>
            </a:r>
            <a:r>
              <a:rPr lang="ru-RU" sz="1600" dirty="0"/>
              <a:t>могут просматривать содержимое конкретного файла без изменения его состояния. EFC извлекает содержимое по заданному имени и возвращает его в буфере, что удобно для анализа данных без необходимости загрузки файлов в </a:t>
            </a:r>
            <a:r>
              <a:rPr lang="ru-RU" sz="1600" dirty="0" smtClean="0"/>
              <a:t>отдельные редакторы.</a:t>
            </a:r>
          </a:p>
          <a:p>
            <a:pPr algn="just"/>
            <a:r>
              <a:rPr lang="ru-RU" sz="1600" dirty="0" smtClean="0"/>
              <a:t> 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smtClean="0"/>
              <a:t>3.</a:t>
            </a:r>
            <a:r>
              <a:rPr lang="ru-RU" sz="1600" dirty="0"/>
              <a:t> Удаление файла </a:t>
            </a:r>
            <a:endParaRPr lang="ru-RU" sz="1600" dirty="0" smtClean="0"/>
          </a:p>
          <a:p>
            <a:pPr indent="442913" algn="just"/>
            <a:r>
              <a:rPr lang="ru-RU" sz="1600" dirty="0" smtClean="0"/>
              <a:t>EFC </a:t>
            </a:r>
            <a:r>
              <a:rPr lang="ru-RU" sz="1600" dirty="0"/>
              <a:t>предоставляет возможность безопасного удаления файлов из внутренней структуры. После удаления память, связанная с файлом, освобождается, и все остальные файлы автоматически сдвигаются, сохраняя целостность системы</a:t>
            </a:r>
            <a:r>
              <a:rPr lang="ru-RU" sz="1600" dirty="0" smtClean="0"/>
              <a:t>.</a:t>
            </a:r>
          </a:p>
          <a:p>
            <a:pPr indent="442913" algn="just"/>
            <a:endParaRPr lang="ru-RU" sz="1600" dirty="0"/>
          </a:p>
          <a:p>
            <a:pPr algn="just"/>
            <a:r>
              <a:rPr lang="ru-RU" sz="1600" dirty="0" smtClean="0"/>
              <a:t>4. </a:t>
            </a:r>
            <a:r>
              <a:rPr lang="ru-RU" sz="1600" dirty="0"/>
              <a:t>Создание нового </a:t>
            </a:r>
            <a:r>
              <a:rPr lang="ru-RU" sz="1600" dirty="0" smtClean="0"/>
              <a:t>файла</a:t>
            </a:r>
          </a:p>
          <a:p>
            <a:pPr indent="442913" algn="just"/>
            <a:r>
              <a:rPr lang="ru-RU" sz="1600" dirty="0" smtClean="0"/>
              <a:t>Создание </a:t>
            </a:r>
            <a:r>
              <a:rPr lang="ru-RU" sz="1600" dirty="0"/>
              <a:t>нового файла в EFC осуществляется путём добавления новой записи (пути и содержимого) в массив файловой системы. Эта функция проста и эффективна, позволяя гибко управлять файлами в пользовательском пространстве</a:t>
            </a:r>
            <a:r>
              <a:rPr lang="ru-RU" sz="1600" dirty="0" smtClean="0"/>
              <a:t>.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 smtClean="0"/>
              <a:t>5. Изменение </a:t>
            </a:r>
            <a:r>
              <a:rPr lang="ru-RU" sz="1600" dirty="0"/>
              <a:t>файла </a:t>
            </a:r>
            <a:endParaRPr lang="ru-RU" sz="1600" dirty="0" smtClean="0"/>
          </a:p>
          <a:p>
            <a:pPr indent="442913" algn="just"/>
            <a:r>
              <a:rPr lang="ru-RU" sz="1600" dirty="0" smtClean="0"/>
              <a:t>Система </a:t>
            </a:r>
            <a:r>
              <a:rPr lang="ru-RU" sz="1600" dirty="0"/>
              <a:t>позволяет изменять содержимое уже существующих файлов. Это даёт возможность обновлять данные без необходимости удаления и повторного создания файлов.</a:t>
            </a:r>
          </a:p>
        </p:txBody>
      </p:sp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3456" y="-112108"/>
            <a:ext cx="6721311" cy="1014430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latin typeface="Bahnschrift Light" panose="020B0502040204020203" pitchFamily="34" charset="0"/>
              </a:rPr>
              <a:t>Библиотека </a:t>
            </a:r>
            <a:r>
              <a:rPr lang="ru-RU" altLang="ru-RU" sz="3600" b="1" cap="none" dirty="0" err="1">
                <a:solidFill>
                  <a:srgbClr val="1F2328"/>
                </a:solidFill>
                <a:latin typeface="Bahnschrift Light" panose="020B0502040204020203" pitchFamily="34" charset="0"/>
              </a:rPr>
              <a:t>filesystem.c</a:t>
            </a:r>
            <a:endParaRPr lang="ru-RU" sz="3600" b="1" dirty="0">
              <a:latin typeface="Bahnschrift Light" panose="020B0502040204020203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245095" y="1182021"/>
            <a:ext cx="7984503" cy="163121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Проект реализует простую файловую систему в виде подключаемой библиотеки, представленной двумя основными файлами: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•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filesystem.h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 — заголовочный файл, в котором содержатся объявления всех функций и используемых структур.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• 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filesystem.c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 — исходный файл, содержащий реализацию функционала.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5095" y="2755849"/>
            <a:ext cx="8644379" cy="36009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Чтобы подключить</a:t>
            </a:r>
            <a:r>
              <a:rPr kumimoji="0" lang="ru-RU" altLang="ru-RU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библиотеку к другому проекту, надо: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Скопируйте оба файла (.h и .c) в директорию вашего проекта.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Включите заголовочный файл в нужных модулях с помощью: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#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include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 "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filesystem.h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"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Убедитесь, что при компиляции 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filesystem.c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 участвует в сборке и корректно линкуется.</a:t>
            </a:r>
            <a:endParaRPr kumimoji="0" lang="ru-RU" altLang="ru-RU" b="1" i="0" u="none" strike="noStrike" cap="none" normalizeH="0" baseline="0" dirty="0" smtClean="0">
              <a:ln>
                <a:noFill/>
              </a:ln>
              <a:solidFill>
                <a:srgbClr val="1F2328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Преимущества такого подхода: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• Разделение логики и интерфейса: структура кода становится более понятной и поддерживаемой.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• Возможность повторного использования библиотеки в других проектах.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• Простота интеграции: всё, что нужно — подключить один заголовок и добавить .c в сборку.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F2328"/>
                </a:solidFill>
                <a:effectLst/>
                <a:latin typeface="+mn-lt"/>
              </a:rPr>
              <a:t>• Скрытие внутренних деталей реализации.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471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8104" y="0"/>
            <a:ext cx="8305014" cy="1657125"/>
          </a:xfrm>
        </p:spPr>
        <p:txBody>
          <a:bodyPr/>
          <a:lstStyle/>
          <a:p>
            <a:r>
              <a:rPr lang="ru-RU" b="1" dirty="0"/>
              <a:t>принцип использования команд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1.  Создание файла</a:t>
            </a:r>
          </a:p>
          <a:p>
            <a:pPr marL="0" indent="0">
              <a:buNone/>
            </a:pPr>
            <a:r>
              <a:rPr lang="ru-RU" dirty="0" err="1" smtClean="0"/>
              <a:t>Формат:создать</a:t>
            </a:r>
            <a:r>
              <a:rPr lang="ru-RU" dirty="0" smtClean="0"/>
              <a:t> </a:t>
            </a:r>
            <a:r>
              <a:rPr lang="ru-RU" dirty="0"/>
              <a:t>&lt;путь&gt; &lt;</a:t>
            </a:r>
            <a:r>
              <a:rPr lang="ru-RU" dirty="0" smtClean="0"/>
              <a:t>содержимое&gt;</a:t>
            </a:r>
          </a:p>
          <a:p>
            <a:pPr marL="0" indent="0">
              <a:buNone/>
            </a:pPr>
            <a:r>
              <a:rPr lang="ru-RU" dirty="0" smtClean="0"/>
              <a:t>2.  Чтение файла</a:t>
            </a:r>
          </a:p>
          <a:p>
            <a:pPr marL="0" indent="0">
              <a:buNone/>
            </a:pPr>
            <a:r>
              <a:rPr lang="ru-RU" dirty="0" err="1" smtClean="0"/>
              <a:t>Формат:просмотреть</a:t>
            </a:r>
            <a:r>
              <a:rPr lang="ru-RU" dirty="0" smtClean="0"/>
              <a:t> </a:t>
            </a:r>
            <a:r>
              <a:rPr lang="ru-RU" dirty="0"/>
              <a:t>&lt;путь</a:t>
            </a:r>
            <a:r>
              <a:rPr lang="ru-RU" dirty="0" smtClean="0"/>
              <a:t>&gt;</a:t>
            </a:r>
            <a:endParaRPr lang="en-US" dirty="0" smtClean="0"/>
          </a:p>
          <a:p>
            <a:pPr marL="457200" indent="-457200">
              <a:buAutoNum type="arabicPeriod" startAt="3"/>
            </a:pPr>
            <a:r>
              <a:rPr lang="ru-RU" dirty="0" smtClean="0"/>
              <a:t>Обновление содержимого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Формат:изменить</a:t>
            </a:r>
            <a:r>
              <a:rPr lang="ru-RU" dirty="0" smtClean="0"/>
              <a:t> </a:t>
            </a:r>
            <a:r>
              <a:rPr lang="ru-RU" dirty="0"/>
              <a:t>&lt;путь</a:t>
            </a:r>
            <a:r>
              <a:rPr lang="ru-RU" dirty="0" smtClean="0"/>
              <a:t>&gt;</a:t>
            </a:r>
            <a:r>
              <a:rPr lang="en-US" dirty="0" smtClean="0"/>
              <a:t> </a:t>
            </a:r>
            <a:r>
              <a:rPr lang="ru-RU" dirty="0" smtClean="0"/>
              <a:t>&lt;</a:t>
            </a:r>
            <a:r>
              <a:rPr lang="ru-RU" dirty="0" err="1"/>
              <a:t>новый_текст</a:t>
            </a:r>
            <a:r>
              <a:rPr lang="ru-RU" dirty="0" smtClean="0"/>
              <a:t>&gt;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ru-RU" dirty="0"/>
              <a:t>Удаление </a:t>
            </a:r>
            <a:r>
              <a:rPr lang="ru-RU" dirty="0" smtClean="0"/>
              <a:t>файла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 err="1" smtClean="0"/>
              <a:t>Формат:удалить</a:t>
            </a:r>
            <a:r>
              <a:rPr lang="ru-RU" dirty="0" smtClean="0"/>
              <a:t> </a:t>
            </a:r>
            <a:r>
              <a:rPr lang="ru-RU" dirty="0"/>
              <a:t>&lt;путь</a:t>
            </a:r>
            <a:r>
              <a:rPr lang="ru-RU" dirty="0" smtClean="0"/>
              <a:t>&gt;</a:t>
            </a:r>
            <a:endParaRPr lang="en-US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6778226" y="2022250"/>
            <a:ext cx="5413774" cy="374718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5.  </a:t>
            </a:r>
            <a:r>
              <a:rPr lang="ru-RU" dirty="0" smtClean="0"/>
              <a:t>Демонстрационный режим</a:t>
            </a:r>
            <a:endParaRPr lang="en-US" dirty="0" smtClean="0"/>
          </a:p>
          <a:p>
            <a:pPr marL="0" indent="0">
              <a:buNone/>
            </a:pPr>
            <a:r>
              <a:rPr lang="ru-RU" dirty="0" err="1" smtClean="0"/>
              <a:t>Формат:демо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6. </a:t>
            </a:r>
            <a:r>
              <a:rPr lang="ru-RU" dirty="0"/>
              <a:t>Справка по </a:t>
            </a:r>
            <a:r>
              <a:rPr lang="ru-RU" dirty="0" smtClean="0"/>
              <a:t>командам</a:t>
            </a:r>
            <a:endParaRPr lang="en-US" dirty="0"/>
          </a:p>
          <a:p>
            <a:pPr marL="0" indent="0">
              <a:buNone/>
            </a:pPr>
            <a:r>
              <a:rPr lang="ru-RU" dirty="0" err="1" smtClean="0"/>
              <a:t>Формат:помощь</a:t>
            </a:r>
            <a:r>
              <a:rPr lang="ru-RU" dirty="0" smtClean="0"/>
              <a:t> </a:t>
            </a:r>
            <a:r>
              <a:rPr lang="ru-RU" dirty="0"/>
              <a:t>или </a:t>
            </a:r>
            <a:r>
              <a:rPr lang="ru-RU" dirty="0" err="1" smtClean="0"/>
              <a:t>help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7. </a:t>
            </a:r>
            <a:r>
              <a:rPr lang="ru-RU" dirty="0"/>
              <a:t>Завершение </a:t>
            </a:r>
            <a:r>
              <a:rPr lang="ru-RU" dirty="0" smtClean="0"/>
              <a:t>работы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 </a:t>
            </a:r>
            <a:r>
              <a:rPr lang="ru-RU" dirty="0" err="1" smtClean="0"/>
              <a:t>Формат:выход</a:t>
            </a:r>
            <a:r>
              <a:rPr lang="ru-RU" dirty="0" smtClean="0"/>
              <a:t> </a:t>
            </a:r>
            <a:r>
              <a:rPr lang="ru-RU" dirty="0"/>
              <a:t>или </a:t>
            </a:r>
            <a:r>
              <a:rPr lang="ru-RU" dirty="0" err="1" smtClean="0"/>
              <a:t>exit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92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93410" y="2109105"/>
            <a:ext cx="5476974" cy="2255116"/>
          </a:xfrm>
        </p:spPr>
        <p:txBody>
          <a:bodyPr/>
          <a:lstStyle/>
          <a:p>
            <a:pPr algn="ctr"/>
            <a:r>
              <a:rPr lang="ru-RU" dirty="0" smtClean="0"/>
              <a:t>ЛОГОТИП ФАЙЛОВОЙ СИСТЕМЫ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254" y="497853"/>
            <a:ext cx="5477620" cy="547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98413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Arial"/>
      </a:majorFont>
      <a:minorFont>
        <a:latin typeface="Tenori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</TotalTime>
  <Words>301</Words>
  <Application>Microsoft Office PowerPoint</Application>
  <PresentationFormat>Широкоэкранный</PresentationFormat>
  <Paragraphs>55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Arial</vt:lpstr>
      <vt:lpstr>Arial Rounded MT Bold</vt:lpstr>
      <vt:lpstr>Bahnschrift</vt:lpstr>
      <vt:lpstr>Bahnschrift Light</vt:lpstr>
      <vt:lpstr>Calibri</vt:lpstr>
      <vt:lpstr>Tenorite</vt:lpstr>
      <vt:lpstr>Пользовательская</vt:lpstr>
      <vt:lpstr>ФАЙЛОВАЯ СИСТЕМА EFS</vt:lpstr>
      <vt:lpstr>Файловая система EFC (Eternity File System)</vt:lpstr>
      <vt:lpstr>Презентация PowerPoint</vt:lpstr>
      <vt:lpstr>Библиотека filesystem.c</vt:lpstr>
      <vt:lpstr>принцип использования команд</vt:lpstr>
      <vt:lpstr>ЛОГОТИП ФАЙЛОВОЙ СИСТЕМЫ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ФАЙЛОВАЯ СИСТЕМА EFS</dc:title>
  <cp:lastModifiedBy>Пользователь Windows</cp:lastModifiedBy>
  <cp:revision>7</cp:revision>
  <dcterms:created xsi:type="dcterms:W3CDTF">2024-01-04T07:32:45Z</dcterms:created>
  <dcterms:modified xsi:type="dcterms:W3CDTF">2025-05-25T19:23:20Z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