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Catamaran" panose="020B0604020202020204" charset="0"/>
      <p:regular r:id="rId27"/>
      <p:bold r:id="rId28"/>
    </p:embeddedFont>
    <p:embeddedFont>
      <p:font typeface="Catamaran Thin" panose="020B0604020202020204" charset="0"/>
      <p:regular r:id="rId29"/>
      <p:bold r:id="rId30"/>
    </p:embeddedFont>
    <p:embeddedFont>
      <p:font typeface="Roboto" panose="02000000000000000000" pitchFamily="2" charset="0"/>
      <p:regular r:id="rId31"/>
      <p:bold r:id="rId32"/>
      <p:italic r:id="rId33"/>
      <p:boldItalic r:id="rId34"/>
    </p:embeddedFont>
    <p:embeddedFont>
      <p:font typeface="Roboto Medium"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ibGSiW8sCor1Nzp3DO+28dtUJFX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64d3b694cc_3_7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64d3b694cc_3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When it comes to guest type, almost 95% of the people who use the mobile web are non-honors users.</a:t>
            </a:r>
            <a:endParaRPr dirty="0"/>
          </a:p>
          <a:p>
            <a:pPr marL="0" lvl="0" indent="0" algn="l" rtl="0">
              <a:spcBef>
                <a:spcPts val="0"/>
              </a:spcBef>
              <a:spcAft>
                <a:spcPts val="0"/>
              </a:spcAft>
              <a:buNone/>
            </a:pPr>
            <a:r>
              <a:rPr lang="en" dirty="0"/>
              <a:t>And with mobile app, 65% of the users are from the honors tier.</a:t>
            </a:r>
            <a:endParaRPr dirty="0"/>
          </a:p>
          <a:p>
            <a:pPr marL="0" lvl="0" indent="0" algn="l" rtl="0">
              <a:spcBef>
                <a:spcPts val="0"/>
              </a:spcBef>
              <a:spcAft>
                <a:spcPts val="0"/>
              </a:spcAft>
              <a:buNone/>
            </a:pPr>
            <a:r>
              <a:rPr lang="en" dirty="0"/>
              <a:t>Inference - Users from the non honors category mostly use the mobile web and the honors tier find mobile app to be more convenient.</a:t>
            </a:r>
            <a:endParaRPr dirty="0"/>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64d3b694cc_3_9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64d3b694cc_3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 have used a 100% stacked graph to show difference in percentage of digital reservation based on guest type.</a:t>
            </a:r>
            <a:endParaRPr dirty="0"/>
          </a:p>
          <a:p>
            <a:pPr marL="0" lvl="0" indent="0" algn="l" rtl="0">
              <a:spcBef>
                <a:spcPts val="0"/>
              </a:spcBef>
              <a:spcAft>
                <a:spcPts val="0"/>
              </a:spcAft>
              <a:buNone/>
            </a:pPr>
            <a:r>
              <a:rPr lang="en" dirty="0"/>
              <a:t>Image 1) -&gt; Almost 30% of the non-honors users and 95% users from honors tier who visit the site using mobile web make a digital reservation</a:t>
            </a:r>
            <a:endParaRPr dirty="0"/>
          </a:p>
          <a:p>
            <a:pPr marL="0" lvl="0" indent="0" algn="l" rtl="0">
              <a:spcBef>
                <a:spcPts val="0"/>
              </a:spcBef>
              <a:spcAft>
                <a:spcPts val="0"/>
              </a:spcAft>
              <a:buNone/>
            </a:pPr>
            <a:r>
              <a:rPr lang="en" dirty="0"/>
              <a:t>2) With mobile app, almost 60% of the users from honors tier make a reservation but the percentage of reservation from non-honors users is closer to 0%. </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64d3b694cc_3_10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64d3b694cc_3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8" name="Google Shape;34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64d3b694cc_4_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g164d3b694cc_4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4" name="Google Shape;36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64d3b694cc_4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9" name="Google Shape;379;g164d3b694cc_4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64d3b694cc_4_85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64d3b694cc_4_8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Recommendation:</a:t>
            </a:r>
            <a:endParaRPr b="1"/>
          </a:p>
          <a:p>
            <a:pPr marL="0" lvl="0" indent="0" algn="l" rtl="0">
              <a:spcBef>
                <a:spcPts val="0"/>
              </a:spcBef>
              <a:spcAft>
                <a:spcPts val="0"/>
              </a:spcAft>
              <a:buNone/>
            </a:pPr>
            <a:r>
              <a:rPr lang="en"/>
              <a:t>The above data is for the most occupied hotel in 2021 within US during holiday season. Assuming the travellers who stay only for a day to be solo travellers or couples, if Hilton sorts all the guests who stay for a day (during holiday season), finds creative ways to extend their stay by another day, there will be a potential increase in their revenue for their last quarter (Q4).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64d3b694cc_4_86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64d3b694cc_4_8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Inference:</a:t>
            </a:r>
            <a:endParaRPr b="1"/>
          </a:p>
          <a:p>
            <a:pPr marL="0" lvl="0" indent="0" algn="l" rtl="0">
              <a:spcBef>
                <a:spcPts val="0"/>
              </a:spcBef>
              <a:spcAft>
                <a:spcPts val="0"/>
              </a:spcAft>
              <a:buNone/>
            </a:pPr>
            <a:r>
              <a:rPr lang="en"/>
              <a:t>The Hotels are categorized into various Classes based on amenities, popularity and location. Thereby their occupancy, guest categories and membership activity also varies.</a:t>
            </a:r>
            <a:endParaRPr/>
          </a:p>
          <a:p>
            <a:pPr marL="0" lvl="0" indent="0" algn="l" rtl="0">
              <a:spcBef>
                <a:spcPts val="0"/>
              </a:spcBef>
              <a:spcAft>
                <a:spcPts val="0"/>
              </a:spcAft>
              <a:buNone/>
            </a:pPr>
            <a:r>
              <a:rPr lang="en"/>
              <a:t>Most of the high revenue earning hotels located at famous tourist attractions are listed under ‘Upper Upscale Class’ whose occupants mostly are ‘Leisure Travellers’. The business travellers prefer hotels under </a:t>
            </a:r>
            <a:r>
              <a:rPr lang="en" b="1"/>
              <a:t>Upper Midscale</a:t>
            </a:r>
            <a:r>
              <a:rPr lang="en"/>
              <a:t> and </a:t>
            </a:r>
            <a:r>
              <a:rPr lang="en" b="1"/>
              <a:t>Upscale Classes</a:t>
            </a:r>
            <a:r>
              <a:rPr lang="en"/>
              <a:t>.</a:t>
            </a:r>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164d3b694cc_4_115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164d3b694cc_4_1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653c7cded2_2_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653c7cded2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64d3b694cc_4_116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64d3b694cc_4_1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64d3b694cc_4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g164d3b694cc_4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this 90-day period(Jul 13 – Oct 10), approximately 113 million people have interacted with the Hilton site.</a:t>
            </a:r>
            <a:endParaRPr sz="1200">
              <a:solidFill>
                <a:schemeClr val="dk1"/>
              </a:solidFill>
              <a:latin typeface="Calibri"/>
              <a:ea typeface="Calibri"/>
              <a:cs typeface="Calibri"/>
              <a:sym typeface="Calibri"/>
            </a:endParaRPr>
          </a:p>
          <a:p>
            <a:pPr marL="457200" lvl="0" indent="-304800" algn="l" rtl="0">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After cleaning the data(excluding ‘No Value’ and other least used devices that doesn’t contribute to the analysis), we have the statistics of 69 million people.</a:t>
            </a:r>
            <a:endParaRPr sz="1200">
              <a:solidFill>
                <a:schemeClr val="dk1"/>
              </a:solidFill>
              <a:latin typeface="Calibri"/>
              <a:ea typeface="Calibri"/>
              <a:cs typeface="Calibri"/>
              <a:sym typeface="Calibri"/>
            </a:endParaRPr>
          </a:p>
          <a:p>
            <a:pPr marL="457200" lvl="0" indent="-304800" algn="l" rtl="0">
              <a:lnSpc>
                <a:spcPct val="100000"/>
              </a:lnSpc>
              <a:spcBef>
                <a:spcPts val="0"/>
              </a:spcBef>
              <a:spcAft>
                <a:spcPts val="0"/>
              </a:spcAft>
              <a:buSzPts val="1200"/>
              <a:buFont typeface="Calibri"/>
              <a:buChar char="●"/>
            </a:pPr>
            <a:r>
              <a:rPr lang="en" sz="1200">
                <a:solidFill>
                  <a:schemeClr val="dk1"/>
                </a:solidFill>
                <a:latin typeface="Calibri"/>
                <a:ea typeface="Calibri"/>
                <a:cs typeface="Calibri"/>
                <a:sym typeface="Calibri"/>
              </a:rPr>
              <a:t>Out of this 69 million, 97% of them access the site through a </a:t>
            </a:r>
            <a:r>
              <a:rPr lang="en" sz="1200" b="1">
                <a:solidFill>
                  <a:srgbClr val="FF0000"/>
                </a:solidFill>
                <a:latin typeface="Calibri"/>
                <a:ea typeface="Calibri"/>
                <a:cs typeface="Calibri"/>
                <a:sym typeface="Calibri"/>
              </a:rPr>
              <a:t>mobile phone making it the most frequently used device</a:t>
            </a:r>
            <a:r>
              <a:rPr lang="en" sz="1200">
                <a:solidFill>
                  <a:schemeClr val="dk1"/>
                </a:solidFill>
                <a:latin typeface="Calibri"/>
                <a:ea typeface="Calibri"/>
                <a:cs typeface="Calibri"/>
                <a:sym typeface="Calibri"/>
              </a:rPr>
              <a:t> by Hilton guests.</a:t>
            </a:r>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64d3b694cc_3_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64d3b694cc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Now that we know that Mobile phone is the most frequently used device, let’s take a closer look at the difference in usage of mobile app vs browser.</a:t>
            </a:r>
            <a:endParaRPr/>
          </a:p>
          <a:p>
            <a:pPr marL="457200" lvl="0" indent="-317500" algn="l" rtl="0">
              <a:spcBef>
                <a:spcPts val="0"/>
              </a:spcBef>
              <a:spcAft>
                <a:spcPts val="0"/>
              </a:spcAft>
              <a:buSzPts val="1400"/>
              <a:buChar char="●"/>
            </a:pPr>
            <a:r>
              <a:rPr lang="en"/>
              <a:t>Out of the 69 million people who accessed the site during this time period, 87% of the users used a mobile web and the rest 13% through mobile app.</a:t>
            </a:r>
            <a:endParaRPr/>
          </a:p>
          <a:p>
            <a:pPr marL="457200" lvl="0" indent="-317500" algn="l" rtl="0">
              <a:spcBef>
                <a:spcPts val="0"/>
              </a:spcBef>
              <a:spcAft>
                <a:spcPts val="0"/>
              </a:spcAft>
              <a:buSzPts val="1400"/>
              <a:buChar char="●"/>
            </a:pPr>
            <a:r>
              <a:rPr lang="en"/>
              <a:t>This makes </a:t>
            </a:r>
            <a:r>
              <a:rPr lang="en" b="1"/>
              <a:t>mobile web the most popular experience</a:t>
            </a:r>
            <a:r>
              <a:rPr lang="en"/>
              <a:t> among Hilton guests.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64d3b694cc_3_1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64d3b694cc_3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Now we should take a look at how many of these site </a:t>
            </a:r>
            <a:r>
              <a:rPr lang="en" b="1"/>
              <a:t>visits are getting translated into reservations</a:t>
            </a:r>
            <a:r>
              <a:rPr lang="en"/>
              <a:t>.</a:t>
            </a:r>
            <a:endParaRPr/>
          </a:p>
          <a:p>
            <a:pPr marL="457200" lvl="0" indent="-317500" algn="l" rtl="0">
              <a:spcBef>
                <a:spcPts val="0"/>
              </a:spcBef>
              <a:spcAft>
                <a:spcPts val="0"/>
              </a:spcAft>
              <a:buSzPts val="1400"/>
              <a:buChar char="●"/>
            </a:pPr>
            <a:r>
              <a:rPr lang="en"/>
              <a:t>Out of the 69 million users who interacted with the site during this 90 day period, 6 million of them have made a digital reservation.</a:t>
            </a:r>
            <a:endParaRPr/>
          </a:p>
          <a:p>
            <a:pPr marL="457200" lvl="0" indent="-317500" algn="l" rtl="0">
              <a:spcBef>
                <a:spcPts val="0"/>
              </a:spcBef>
              <a:spcAft>
                <a:spcPts val="0"/>
              </a:spcAft>
              <a:buSzPts val="1400"/>
              <a:buChar char="●"/>
            </a:pPr>
            <a:r>
              <a:rPr lang="en"/>
              <a:t>And 96% of this reservation is through our most frequently used device </a:t>
            </a:r>
            <a:r>
              <a:rPr lang="en" b="1"/>
              <a:t>Mobile phone.</a:t>
            </a:r>
            <a:endParaRPr b="1"/>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ffb35fffe2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ffb35fffe2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Char char="●"/>
            </a:pPr>
            <a:r>
              <a:rPr lang="en" dirty="0">
                <a:solidFill>
                  <a:schemeClr val="dk1"/>
                </a:solidFill>
              </a:rPr>
              <a:t>Here comes the interesting insight, even though</a:t>
            </a:r>
            <a:r>
              <a:rPr lang="en" b="1" dirty="0">
                <a:solidFill>
                  <a:schemeClr val="dk1"/>
                </a:solidFill>
              </a:rPr>
              <a:t> mobile web</a:t>
            </a:r>
            <a:r>
              <a:rPr lang="en" dirty="0">
                <a:solidFill>
                  <a:schemeClr val="dk1"/>
                </a:solidFill>
              </a:rPr>
              <a:t> is the most </a:t>
            </a:r>
            <a:r>
              <a:rPr lang="en" b="1" dirty="0">
                <a:solidFill>
                  <a:schemeClr val="dk1"/>
                </a:solidFill>
              </a:rPr>
              <a:t>popular </a:t>
            </a:r>
            <a:r>
              <a:rPr lang="en" dirty="0">
                <a:solidFill>
                  <a:schemeClr val="dk1"/>
                </a:solidFill>
              </a:rPr>
              <a:t>experience among users</a:t>
            </a:r>
            <a:r>
              <a:rPr lang="en" dirty="0">
                <a:solidFill>
                  <a:srgbClr val="FF0000"/>
                </a:solidFill>
              </a:rPr>
              <a:t> the number of digital reservations is higher through app.</a:t>
            </a:r>
            <a:endParaRPr dirty="0">
              <a:solidFill>
                <a:srgbClr val="FF0000"/>
              </a:solidFill>
            </a:endParaRPr>
          </a:p>
          <a:p>
            <a:pPr marL="457200" lvl="0" indent="-317500" algn="l" rtl="0">
              <a:spcBef>
                <a:spcPts val="0"/>
              </a:spcBef>
              <a:spcAft>
                <a:spcPts val="0"/>
              </a:spcAft>
              <a:buClr>
                <a:schemeClr val="dk1"/>
              </a:buClr>
              <a:buSzPts val="1400"/>
              <a:buChar char="●"/>
            </a:pPr>
            <a:r>
              <a:rPr lang="en" dirty="0">
                <a:solidFill>
                  <a:schemeClr val="dk1"/>
                </a:solidFill>
              </a:rPr>
              <a:t>Out of the 6 million digital reservations, almost 68% is reserved through mobile app.</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64d3b694cc_3_6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64d3b694cc_3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41"/>
          <p:cNvGrpSpPr/>
          <p:nvPr/>
        </p:nvGrpSpPr>
        <p:grpSpPr>
          <a:xfrm>
            <a:off x="-981075" y="-78100"/>
            <a:ext cx="11516344" cy="5221552"/>
            <a:chOff x="-981075" y="-78100"/>
            <a:chExt cx="11516344" cy="5221552"/>
          </a:xfrm>
        </p:grpSpPr>
        <p:sp>
          <p:nvSpPr>
            <p:cNvPr id="11" name="Google Shape;11;p41"/>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2" name="Google Shape;12;p41"/>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3" name="Google Shape;13;p41"/>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4" name="Google Shape;14;p41"/>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5" name="Google Shape;15;p41"/>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6" name="Google Shape;16;p41"/>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7" name="Google Shape;17;p41"/>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8" name="Google Shape;18;p41"/>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9" name="Google Shape;19;p41"/>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0" name="Google Shape;20;p41"/>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1" name="Google Shape;21;p41"/>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2" name="Google Shape;22;p41"/>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3" name="Google Shape;23;p41"/>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4" name="Google Shape;24;p41"/>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5" name="Google Shape;25;p41"/>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6" name="Google Shape;26;p41"/>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7" name="Google Shape;27;p41"/>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8" name="Google Shape;28;p41"/>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9" name="Google Shape;29;p41"/>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30" name="Google Shape;30;p41"/>
          <p:cNvSpPr txBox="1">
            <a:spLocks noGrp="1"/>
          </p:cNvSpPr>
          <p:nvPr>
            <p:ph type="ctrTitle"/>
          </p:nvPr>
        </p:nvSpPr>
        <p:spPr>
          <a:xfrm>
            <a:off x="702900" y="3250075"/>
            <a:ext cx="4955100" cy="11598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4800"/>
              <a:buNone/>
              <a:defRPr sz="4800">
                <a:solidFill>
                  <a:schemeClr val="lt1"/>
                </a:solidFill>
              </a:defRPr>
            </a:lvl1pPr>
            <a:lvl2pPr lvl="1" algn="l">
              <a:lnSpc>
                <a:spcPct val="90000"/>
              </a:lnSpc>
              <a:spcBef>
                <a:spcPts val="0"/>
              </a:spcBef>
              <a:spcAft>
                <a:spcPts val="0"/>
              </a:spcAft>
              <a:buClr>
                <a:schemeClr val="lt1"/>
              </a:buClr>
              <a:buSzPts val="4800"/>
              <a:buNone/>
              <a:defRPr sz="4800">
                <a:solidFill>
                  <a:schemeClr val="lt1"/>
                </a:solidFill>
              </a:defRPr>
            </a:lvl2pPr>
            <a:lvl3pPr lvl="2" algn="l">
              <a:lnSpc>
                <a:spcPct val="90000"/>
              </a:lnSpc>
              <a:spcBef>
                <a:spcPts val="0"/>
              </a:spcBef>
              <a:spcAft>
                <a:spcPts val="0"/>
              </a:spcAft>
              <a:buClr>
                <a:schemeClr val="lt1"/>
              </a:buClr>
              <a:buSzPts val="4800"/>
              <a:buNone/>
              <a:defRPr sz="4800">
                <a:solidFill>
                  <a:schemeClr val="lt1"/>
                </a:solidFill>
              </a:defRPr>
            </a:lvl3pPr>
            <a:lvl4pPr lvl="3" algn="l">
              <a:lnSpc>
                <a:spcPct val="90000"/>
              </a:lnSpc>
              <a:spcBef>
                <a:spcPts val="0"/>
              </a:spcBef>
              <a:spcAft>
                <a:spcPts val="0"/>
              </a:spcAft>
              <a:buClr>
                <a:schemeClr val="lt1"/>
              </a:buClr>
              <a:buSzPts val="4800"/>
              <a:buNone/>
              <a:defRPr sz="4800">
                <a:solidFill>
                  <a:schemeClr val="lt1"/>
                </a:solidFill>
              </a:defRPr>
            </a:lvl4pPr>
            <a:lvl5pPr lvl="4" algn="l">
              <a:lnSpc>
                <a:spcPct val="90000"/>
              </a:lnSpc>
              <a:spcBef>
                <a:spcPts val="0"/>
              </a:spcBef>
              <a:spcAft>
                <a:spcPts val="0"/>
              </a:spcAft>
              <a:buClr>
                <a:schemeClr val="lt1"/>
              </a:buClr>
              <a:buSzPts val="4800"/>
              <a:buNone/>
              <a:defRPr sz="4800">
                <a:solidFill>
                  <a:schemeClr val="lt1"/>
                </a:solidFill>
              </a:defRPr>
            </a:lvl5pPr>
            <a:lvl6pPr lvl="5" algn="l">
              <a:lnSpc>
                <a:spcPct val="90000"/>
              </a:lnSpc>
              <a:spcBef>
                <a:spcPts val="0"/>
              </a:spcBef>
              <a:spcAft>
                <a:spcPts val="0"/>
              </a:spcAft>
              <a:buClr>
                <a:schemeClr val="lt1"/>
              </a:buClr>
              <a:buSzPts val="4800"/>
              <a:buNone/>
              <a:defRPr sz="4800">
                <a:solidFill>
                  <a:schemeClr val="lt1"/>
                </a:solidFill>
              </a:defRPr>
            </a:lvl6pPr>
            <a:lvl7pPr lvl="6" algn="l">
              <a:lnSpc>
                <a:spcPct val="90000"/>
              </a:lnSpc>
              <a:spcBef>
                <a:spcPts val="0"/>
              </a:spcBef>
              <a:spcAft>
                <a:spcPts val="0"/>
              </a:spcAft>
              <a:buClr>
                <a:schemeClr val="lt1"/>
              </a:buClr>
              <a:buSzPts val="4800"/>
              <a:buNone/>
              <a:defRPr sz="4800">
                <a:solidFill>
                  <a:schemeClr val="lt1"/>
                </a:solidFill>
              </a:defRPr>
            </a:lvl7pPr>
            <a:lvl8pPr lvl="7" algn="l">
              <a:lnSpc>
                <a:spcPct val="90000"/>
              </a:lnSpc>
              <a:spcBef>
                <a:spcPts val="0"/>
              </a:spcBef>
              <a:spcAft>
                <a:spcPts val="0"/>
              </a:spcAft>
              <a:buClr>
                <a:schemeClr val="lt1"/>
              </a:buClr>
              <a:buSzPts val="4800"/>
              <a:buNone/>
              <a:defRPr sz="4800">
                <a:solidFill>
                  <a:schemeClr val="lt1"/>
                </a:solidFill>
              </a:defRPr>
            </a:lvl8pPr>
            <a:lvl9pPr lvl="8" algn="l">
              <a:lnSpc>
                <a:spcPct val="90000"/>
              </a:lnSpc>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7"/>
        <p:cNvGrpSpPr/>
        <p:nvPr/>
      </p:nvGrpSpPr>
      <p:grpSpPr>
        <a:xfrm>
          <a:off x="0" y="0"/>
          <a:ext cx="0" cy="0"/>
          <a:chOff x="0" y="0"/>
          <a:chExt cx="0" cy="0"/>
        </a:xfrm>
      </p:grpSpPr>
      <p:grpSp>
        <p:nvGrpSpPr>
          <p:cNvPr id="178" name="Google Shape;178;p50"/>
          <p:cNvGrpSpPr/>
          <p:nvPr/>
        </p:nvGrpSpPr>
        <p:grpSpPr>
          <a:xfrm>
            <a:off x="-981075" y="-3"/>
            <a:ext cx="11516344" cy="5143455"/>
            <a:chOff x="-981075" y="-3"/>
            <a:chExt cx="11516344" cy="5143455"/>
          </a:xfrm>
        </p:grpSpPr>
        <p:sp>
          <p:nvSpPr>
            <p:cNvPr id="179" name="Google Shape;179;p50"/>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80" name="Google Shape;180;p50"/>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81" name="Google Shape;181;p50"/>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82" name="Google Shape;182;p50"/>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83" name="Google Shape;183;p50"/>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84" name="Google Shape;184;p50"/>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85" name="Google Shape;185;p50"/>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86" name="Google Shape;186;p50"/>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87" name="Google Shape;187;p50"/>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88" name="Google Shape;188;p50"/>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89" name="Google Shape;189;p50"/>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90" name="Google Shape;190;p50"/>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191" name="Google Shape;191;p50"/>
          <p:cNvSpPr txBox="1">
            <a:spLocks noGrp="1"/>
          </p:cNvSpPr>
          <p:nvPr>
            <p:ph type="body" idx="1"/>
          </p:nvPr>
        </p:nvSpPr>
        <p:spPr>
          <a:xfrm>
            <a:off x="855300" y="4330100"/>
            <a:ext cx="7433400" cy="280200"/>
          </a:xfrm>
          <a:prstGeom prst="rect">
            <a:avLst/>
          </a:prstGeom>
          <a:noFill/>
          <a:ln>
            <a:noFill/>
          </a:ln>
        </p:spPr>
        <p:txBody>
          <a:bodyPr spcFirstLastPara="1" wrap="square" lIns="0" tIns="0" rIns="0" bIns="0" anchor="t" anchorCtr="0">
            <a:noAutofit/>
          </a:bodyPr>
          <a:lstStyle>
            <a:lvl1pPr marL="457200" lvl="0" indent="-228600" algn="ctr">
              <a:lnSpc>
                <a:spcPct val="115000"/>
              </a:lnSpc>
              <a:spcBef>
                <a:spcPts val="0"/>
              </a:spcBef>
              <a:spcAft>
                <a:spcPts val="800"/>
              </a:spcAft>
              <a:buSzPts val="1800"/>
              <a:buNone/>
              <a:defRPr sz="1800"/>
            </a:lvl1pPr>
          </a:lstStyle>
          <a:p>
            <a:endParaRPr/>
          </a:p>
        </p:txBody>
      </p:sp>
      <p:sp>
        <p:nvSpPr>
          <p:cNvPr id="192" name="Google Shape;192;p50"/>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en"/>
              <a:t>‹#›</a:t>
            </a:fld>
            <a:endParaRPr/>
          </a:p>
        </p:txBody>
      </p:sp>
      <p:sp>
        <p:nvSpPr>
          <p:cNvPr id="193" name="Google Shape;193;p50"/>
          <p:cNvSpPr/>
          <p:nvPr/>
        </p:nvSpPr>
        <p:spPr>
          <a:xfrm>
            <a:off x="4259988" y="4686556"/>
            <a:ext cx="624024" cy="456891"/>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31"/>
        <p:cNvGrpSpPr/>
        <p:nvPr/>
      </p:nvGrpSpPr>
      <p:grpSpPr>
        <a:xfrm>
          <a:off x="0" y="0"/>
          <a:ext cx="0" cy="0"/>
          <a:chOff x="0" y="0"/>
          <a:chExt cx="0" cy="0"/>
        </a:xfrm>
      </p:grpSpPr>
      <p:grpSp>
        <p:nvGrpSpPr>
          <p:cNvPr id="32" name="Google Shape;32;p42"/>
          <p:cNvGrpSpPr/>
          <p:nvPr/>
        </p:nvGrpSpPr>
        <p:grpSpPr>
          <a:xfrm>
            <a:off x="-981075" y="-3"/>
            <a:ext cx="11516344" cy="5143455"/>
            <a:chOff x="-981075" y="-3"/>
            <a:chExt cx="11516344" cy="5143455"/>
          </a:xfrm>
        </p:grpSpPr>
        <p:sp>
          <p:nvSpPr>
            <p:cNvPr id="33" name="Google Shape;33;p42"/>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4" name="Google Shape;34;p42"/>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5" name="Google Shape;35;p42"/>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6" name="Google Shape;36;p42"/>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7" name="Google Shape;37;p42"/>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8" name="Google Shape;38;p42"/>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9" name="Google Shape;39;p42"/>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0" name="Google Shape;40;p42"/>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 name="Google Shape;41;p42"/>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2" name="Google Shape;42;p42"/>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3" name="Google Shape;43;p42"/>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4" name="Google Shape;44;p42"/>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45" name="Google Shape;45;p42"/>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6"/>
        <p:cNvGrpSpPr/>
        <p:nvPr/>
      </p:nvGrpSpPr>
      <p:grpSpPr>
        <a:xfrm>
          <a:off x="0" y="0"/>
          <a:ext cx="0" cy="0"/>
          <a:chOff x="0" y="0"/>
          <a:chExt cx="0" cy="0"/>
        </a:xfrm>
      </p:grpSpPr>
      <p:sp>
        <p:nvSpPr>
          <p:cNvPr id="47" name="Google Shape;47;p43"/>
          <p:cNvSpPr/>
          <p:nvPr/>
        </p:nvSpPr>
        <p:spPr>
          <a:xfrm>
            <a:off x="-45517"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nvGrpSpPr>
          <p:cNvPr id="48" name="Google Shape;48;p43"/>
          <p:cNvGrpSpPr/>
          <p:nvPr/>
        </p:nvGrpSpPr>
        <p:grpSpPr>
          <a:xfrm>
            <a:off x="6320991" y="-7"/>
            <a:ext cx="3630819" cy="5143499"/>
            <a:chOff x="6320991" y="-7"/>
            <a:chExt cx="3630819" cy="5143499"/>
          </a:xfrm>
        </p:grpSpPr>
        <p:sp>
          <p:nvSpPr>
            <p:cNvPr id="49" name="Google Shape;49;p43"/>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0" name="Google Shape;50;p43"/>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1" name="Google Shape;51;p43"/>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2" name="Google Shape;52;p43"/>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3" name="Google Shape;53;p43"/>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4" name="Google Shape;54;p43"/>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5" name="Google Shape;55;p43"/>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6" name="Google Shape;56;p43"/>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7" name="Google Shape;57;p43"/>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8" name="Google Shape;58;p43"/>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9" name="Google Shape;59;p43"/>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60" name="Google Shape;60;p43"/>
          <p:cNvSpPr txBox="1">
            <a:spLocks noGrp="1"/>
          </p:cNvSpPr>
          <p:nvPr>
            <p:ph type="title"/>
          </p:nvPr>
        </p:nvSpPr>
        <p:spPr>
          <a:xfrm>
            <a:off x="779100" y="836000"/>
            <a:ext cx="6010500" cy="3963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a:endParaRPr/>
          </a:p>
        </p:txBody>
      </p:sp>
      <p:sp>
        <p:nvSpPr>
          <p:cNvPr id="61" name="Google Shape;61;p43"/>
          <p:cNvSpPr txBox="1">
            <a:spLocks noGrp="1"/>
          </p:cNvSpPr>
          <p:nvPr>
            <p:ph type="body" idx="1"/>
          </p:nvPr>
        </p:nvSpPr>
        <p:spPr>
          <a:xfrm>
            <a:off x="779075" y="1503550"/>
            <a:ext cx="2808300" cy="3268500"/>
          </a:xfrm>
          <a:prstGeom prst="rect">
            <a:avLst/>
          </a:prstGeom>
          <a:noFill/>
          <a:ln>
            <a:noFill/>
          </a:ln>
        </p:spPr>
        <p:txBody>
          <a:bodyPr spcFirstLastPara="1" wrap="square" lIns="0" tIns="0" rIns="0" bIns="0" anchor="t" anchorCtr="0">
            <a:noAutofit/>
          </a:bodyPr>
          <a:lstStyle>
            <a:lvl1pPr marL="457200" lvl="0" indent="-317500" algn="l">
              <a:lnSpc>
                <a:spcPct val="115000"/>
              </a:lnSpc>
              <a:spcBef>
                <a:spcPts val="0"/>
              </a:spcBef>
              <a:spcAft>
                <a:spcPts val="0"/>
              </a:spcAft>
              <a:buSzPts val="1400"/>
              <a:buChar char="⬢"/>
              <a:defRPr sz="2000"/>
            </a:lvl1pPr>
            <a:lvl2pPr marL="914400" lvl="1" indent="-317500" algn="l">
              <a:lnSpc>
                <a:spcPct val="115000"/>
              </a:lnSpc>
              <a:spcBef>
                <a:spcPts val="800"/>
              </a:spcBef>
              <a:spcAft>
                <a:spcPts val="0"/>
              </a:spcAft>
              <a:buSzPts val="1400"/>
              <a:buChar char="⬡"/>
              <a:defRPr sz="2000"/>
            </a:lvl2pPr>
            <a:lvl3pPr marL="1371600" lvl="2" indent="-317500" algn="l">
              <a:lnSpc>
                <a:spcPct val="115000"/>
              </a:lnSpc>
              <a:spcBef>
                <a:spcPts val="800"/>
              </a:spcBef>
              <a:spcAft>
                <a:spcPts val="0"/>
              </a:spcAft>
              <a:buSzPts val="1400"/>
              <a:buChar char="⬡"/>
              <a:defRPr sz="2000"/>
            </a:lvl3pPr>
            <a:lvl4pPr marL="1828800" lvl="3" indent="-355600" algn="l">
              <a:lnSpc>
                <a:spcPct val="115000"/>
              </a:lnSpc>
              <a:spcBef>
                <a:spcPts val="800"/>
              </a:spcBef>
              <a:spcAft>
                <a:spcPts val="0"/>
              </a:spcAft>
              <a:buSzPts val="2000"/>
              <a:buChar char="●"/>
              <a:defRPr sz="2000"/>
            </a:lvl4pPr>
            <a:lvl5pPr marL="2286000" lvl="4" indent="-355600" algn="l">
              <a:lnSpc>
                <a:spcPct val="115000"/>
              </a:lnSpc>
              <a:spcBef>
                <a:spcPts val="800"/>
              </a:spcBef>
              <a:spcAft>
                <a:spcPts val="0"/>
              </a:spcAft>
              <a:buSzPts val="2000"/>
              <a:buChar char="○"/>
              <a:defRPr sz="2000"/>
            </a:lvl5pPr>
            <a:lvl6pPr marL="2743200" lvl="5" indent="-355600" algn="l">
              <a:lnSpc>
                <a:spcPct val="115000"/>
              </a:lnSpc>
              <a:spcBef>
                <a:spcPts val="800"/>
              </a:spcBef>
              <a:spcAft>
                <a:spcPts val="0"/>
              </a:spcAft>
              <a:buSzPts val="2000"/>
              <a:buChar char="■"/>
              <a:defRPr sz="2000"/>
            </a:lvl6pPr>
            <a:lvl7pPr marL="3200400" lvl="6" indent="-355600" algn="l">
              <a:lnSpc>
                <a:spcPct val="115000"/>
              </a:lnSpc>
              <a:spcBef>
                <a:spcPts val="800"/>
              </a:spcBef>
              <a:spcAft>
                <a:spcPts val="0"/>
              </a:spcAft>
              <a:buSzPts val="2000"/>
              <a:buChar char="●"/>
              <a:defRPr sz="2000"/>
            </a:lvl7pPr>
            <a:lvl8pPr marL="3657600" lvl="7" indent="-355600" algn="l">
              <a:lnSpc>
                <a:spcPct val="115000"/>
              </a:lnSpc>
              <a:spcBef>
                <a:spcPts val="800"/>
              </a:spcBef>
              <a:spcAft>
                <a:spcPts val="0"/>
              </a:spcAft>
              <a:buSzPts val="2000"/>
              <a:buChar char="○"/>
              <a:defRPr sz="2000"/>
            </a:lvl8pPr>
            <a:lvl9pPr marL="4114800" lvl="8" indent="-355600" algn="l">
              <a:lnSpc>
                <a:spcPct val="115000"/>
              </a:lnSpc>
              <a:spcBef>
                <a:spcPts val="800"/>
              </a:spcBef>
              <a:spcAft>
                <a:spcPts val="800"/>
              </a:spcAft>
              <a:buSzPts val="2000"/>
              <a:buChar char="■"/>
              <a:defRPr sz="2000"/>
            </a:lvl9pPr>
          </a:lstStyle>
          <a:p>
            <a:endParaRPr/>
          </a:p>
        </p:txBody>
      </p:sp>
      <p:sp>
        <p:nvSpPr>
          <p:cNvPr id="62" name="Google Shape;62;p43"/>
          <p:cNvSpPr txBox="1">
            <a:spLocks noGrp="1"/>
          </p:cNvSpPr>
          <p:nvPr>
            <p:ph type="body" idx="2"/>
          </p:nvPr>
        </p:nvSpPr>
        <p:spPr>
          <a:xfrm>
            <a:off x="3981304" y="1503550"/>
            <a:ext cx="2808300" cy="3268500"/>
          </a:xfrm>
          <a:prstGeom prst="rect">
            <a:avLst/>
          </a:prstGeom>
          <a:noFill/>
          <a:ln>
            <a:noFill/>
          </a:ln>
        </p:spPr>
        <p:txBody>
          <a:bodyPr spcFirstLastPara="1" wrap="square" lIns="0" tIns="0" rIns="0" bIns="0" anchor="t" anchorCtr="0">
            <a:noAutofit/>
          </a:bodyPr>
          <a:lstStyle>
            <a:lvl1pPr marL="457200" lvl="0" indent="-317500" algn="l">
              <a:lnSpc>
                <a:spcPct val="115000"/>
              </a:lnSpc>
              <a:spcBef>
                <a:spcPts val="0"/>
              </a:spcBef>
              <a:spcAft>
                <a:spcPts val="0"/>
              </a:spcAft>
              <a:buSzPts val="1400"/>
              <a:buChar char="⬢"/>
              <a:defRPr sz="2000"/>
            </a:lvl1pPr>
            <a:lvl2pPr marL="914400" lvl="1" indent="-317500" algn="l">
              <a:lnSpc>
                <a:spcPct val="115000"/>
              </a:lnSpc>
              <a:spcBef>
                <a:spcPts val="800"/>
              </a:spcBef>
              <a:spcAft>
                <a:spcPts val="0"/>
              </a:spcAft>
              <a:buSzPts val="1400"/>
              <a:buChar char="⬡"/>
              <a:defRPr sz="2000"/>
            </a:lvl2pPr>
            <a:lvl3pPr marL="1371600" lvl="2" indent="-317500" algn="l">
              <a:lnSpc>
                <a:spcPct val="115000"/>
              </a:lnSpc>
              <a:spcBef>
                <a:spcPts val="800"/>
              </a:spcBef>
              <a:spcAft>
                <a:spcPts val="0"/>
              </a:spcAft>
              <a:buSzPts val="1400"/>
              <a:buChar char="⬡"/>
              <a:defRPr sz="2000"/>
            </a:lvl3pPr>
            <a:lvl4pPr marL="1828800" lvl="3" indent="-355600" algn="l">
              <a:lnSpc>
                <a:spcPct val="115000"/>
              </a:lnSpc>
              <a:spcBef>
                <a:spcPts val="800"/>
              </a:spcBef>
              <a:spcAft>
                <a:spcPts val="0"/>
              </a:spcAft>
              <a:buSzPts val="2000"/>
              <a:buChar char="●"/>
              <a:defRPr sz="2000"/>
            </a:lvl4pPr>
            <a:lvl5pPr marL="2286000" lvl="4" indent="-355600" algn="l">
              <a:lnSpc>
                <a:spcPct val="115000"/>
              </a:lnSpc>
              <a:spcBef>
                <a:spcPts val="800"/>
              </a:spcBef>
              <a:spcAft>
                <a:spcPts val="0"/>
              </a:spcAft>
              <a:buSzPts val="2000"/>
              <a:buChar char="○"/>
              <a:defRPr sz="2000"/>
            </a:lvl5pPr>
            <a:lvl6pPr marL="2743200" lvl="5" indent="-355600" algn="l">
              <a:lnSpc>
                <a:spcPct val="115000"/>
              </a:lnSpc>
              <a:spcBef>
                <a:spcPts val="800"/>
              </a:spcBef>
              <a:spcAft>
                <a:spcPts val="0"/>
              </a:spcAft>
              <a:buSzPts val="2000"/>
              <a:buChar char="■"/>
              <a:defRPr sz="2000"/>
            </a:lvl6pPr>
            <a:lvl7pPr marL="3200400" lvl="6" indent="-355600" algn="l">
              <a:lnSpc>
                <a:spcPct val="115000"/>
              </a:lnSpc>
              <a:spcBef>
                <a:spcPts val="800"/>
              </a:spcBef>
              <a:spcAft>
                <a:spcPts val="0"/>
              </a:spcAft>
              <a:buSzPts val="2000"/>
              <a:buChar char="●"/>
              <a:defRPr sz="2000"/>
            </a:lvl7pPr>
            <a:lvl8pPr marL="3657600" lvl="7" indent="-355600" algn="l">
              <a:lnSpc>
                <a:spcPct val="115000"/>
              </a:lnSpc>
              <a:spcBef>
                <a:spcPts val="800"/>
              </a:spcBef>
              <a:spcAft>
                <a:spcPts val="0"/>
              </a:spcAft>
              <a:buSzPts val="2000"/>
              <a:buChar char="○"/>
              <a:defRPr sz="2000"/>
            </a:lvl8pPr>
            <a:lvl9pPr marL="4114800" lvl="8" indent="-355600" algn="l">
              <a:lnSpc>
                <a:spcPct val="115000"/>
              </a:lnSpc>
              <a:spcBef>
                <a:spcPts val="800"/>
              </a:spcBef>
              <a:spcAft>
                <a:spcPts val="800"/>
              </a:spcAft>
              <a:buSzPts val="2000"/>
              <a:buChar char="■"/>
              <a:defRPr sz="2000"/>
            </a:lvl9pPr>
          </a:lstStyle>
          <a:p>
            <a:endParaRPr/>
          </a:p>
        </p:txBody>
      </p:sp>
      <p:sp>
        <p:nvSpPr>
          <p:cNvPr id="63" name="Google Shape;63;p43"/>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44"/>
          <p:cNvSpPr/>
          <p:nvPr/>
        </p:nvSpPr>
        <p:spPr>
          <a:xfrm>
            <a:off x="-45517"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nvGrpSpPr>
          <p:cNvPr id="66" name="Google Shape;66;p44"/>
          <p:cNvGrpSpPr/>
          <p:nvPr/>
        </p:nvGrpSpPr>
        <p:grpSpPr>
          <a:xfrm>
            <a:off x="6320991" y="-7"/>
            <a:ext cx="3630819" cy="5143499"/>
            <a:chOff x="6320991" y="-7"/>
            <a:chExt cx="3630819" cy="5143499"/>
          </a:xfrm>
        </p:grpSpPr>
        <p:sp>
          <p:nvSpPr>
            <p:cNvPr id="67" name="Google Shape;67;p44"/>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68" name="Google Shape;68;p44"/>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69" name="Google Shape;69;p44"/>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0" name="Google Shape;70;p44"/>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1" name="Google Shape;71;p44"/>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2" name="Google Shape;72;p44"/>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3" name="Google Shape;73;p44"/>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4" name="Google Shape;74;p44"/>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5" name="Google Shape;75;p44"/>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6" name="Google Shape;76;p44"/>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7" name="Google Shape;77;p44"/>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78" name="Google Shape;78;p44"/>
          <p:cNvSpPr txBox="1">
            <a:spLocks noGrp="1"/>
          </p:cNvSpPr>
          <p:nvPr>
            <p:ph type="title"/>
          </p:nvPr>
        </p:nvSpPr>
        <p:spPr>
          <a:xfrm>
            <a:off x="779100" y="836000"/>
            <a:ext cx="6010500" cy="3963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a:endParaRPr/>
          </a:p>
        </p:txBody>
      </p:sp>
      <p:sp>
        <p:nvSpPr>
          <p:cNvPr id="79" name="Google Shape;79;p44"/>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80"/>
        <p:cNvGrpSpPr/>
        <p:nvPr/>
      </p:nvGrpSpPr>
      <p:grpSpPr>
        <a:xfrm>
          <a:off x="0" y="0"/>
          <a:ext cx="0" cy="0"/>
          <a:chOff x="0" y="0"/>
          <a:chExt cx="0" cy="0"/>
        </a:xfrm>
      </p:grpSpPr>
      <p:grpSp>
        <p:nvGrpSpPr>
          <p:cNvPr id="81" name="Google Shape;81;p45"/>
          <p:cNvGrpSpPr/>
          <p:nvPr/>
        </p:nvGrpSpPr>
        <p:grpSpPr>
          <a:xfrm>
            <a:off x="-981075" y="-78100"/>
            <a:ext cx="11516344" cy="5221552"/>
            <a:chOff x="-981075" y="-78100"/>
            <a:chExt cx="11516344" cy="5221552"/>
          </a:xfrm>
        </p:grpSpPr>
        <p:sp>
          <p:nvSpPr>
            <p:cNvPr id="82" name="Google Shape;82;p45"/>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83" name="Google Shape;83;p45"/>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84" name="Google Shape;84;p45"/>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85" name="Google Shape;85;p45"/>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86" name="Google Shape;86;p45"/>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87" name="Google Shape;87;p45"/>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88" name="Google Shape;88;p45"/>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89" name="Google Shape;89;p45"/>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0" name="Google Shape;90;p45"/>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1" name="Google Shape;91;p45"/>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2" name="Google Shape;92;p45"/>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3" name="Google Shape;93;p45"/>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4" name="Google Shape;94;p45"/>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5" name="Google Shape;95;p45"/>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6" name="Google Shape;96;p45"/>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7" name="Google Shape;97;p45"/>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8" name="Google Shape;98;p45"/>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9" name="Google Shape;99;p45"/>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00" name="Google Shape;100;p45"/>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101" name="Google Shape;101;p45"/>
          <p:cNvSpPr txBox="1">
            <a:spLocks noGrp="1"/>
          </p:cNvSpPr>
          <p:nvPr>
            <p:ph type="ctrTitle"/>
          </p:nvPr>
        </p:nvSpPr>
        <p:spPr>
          <a:xfrm>
            <a:off x="2305150" y="2884378"/>
            <a:ext cx="5811000" cy="475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3600"/>
              <a:buNone/>
              <a:defRPr sz="3600"/>
            </a:lvl1pPr>
            <a:lvl2pPr lvl="1" algn="l">
              <a:lnSpc>
                <a:spcPct val="90000"/>
              </a:lnSpc>
              <a:spcBef>
                <a:spcPts val="0"/>
              </a:spcBef>
              <a:spcAft>
                <a:spcPts val="0"/>
              </a:spcAft>
              <a:buSzPts val="3600"/>
              <a:buNone/>
              <a:defRPr sz="3600"/>
            </a:lvl2pPr>
            <a:lvl3pPr lvl="2" algn="l">
              <a:lnSpc>
                <a:spcPct val="90000"/>
              </a:lnSpc>
              <a:spcBef>
                <a:spcPts val="0"/>
              </a:spcBef>
              <a:spcAft>
                <a:spcPts val="0"/>
              </a:spcAft>
              <a:buSzPts val="3600"/>
              <a:buNone/>
              <a:defRPr sz="3600"/>
            </a:lvl3pPr>
            <a:lvl4pPr lvl="3" algn="l">
              <a:lnSpc>
                <a:spcPct val="90000"/>
              </a:lnSpc>
              <a:spcBef>
                <a:spcPts val="0"/>
              </a:spcBef>
              <a:spcAft>
                <a:spcPts val="0"/>
              </a:spcAft>
              <a:buSzPts val="3600"/>
              <a:buNone/>
              <a:defRPr sz="3600"/>
            </a:lvl4pPr>
            <a:lvl5pPr lvl="4" algn="l">
              <a:lnSpc>
                <a:spcPct val="90000"/>
              </a:lnSpc>
              <a:spcBef>
                <a:spcPts val="0"/>
              </a:spcBef>
              <a:spcAft>
                <a:spcPts val="0"/>
              </a:spcAft>
              <a:buSzPts val="3600"/>
              <a:buNone/>
              <a:defRPr sz="3600"/>
            </a:lvl5pPr>
            <a:lvl6pPr lvl="5" algn="l">
              <a:lnSpc>
                <a:spcPct val="90000"/>
              </a:lnSpc>
              <a:spcBef>
                <a:spcPts val="0"/>
              </a:spcBef>
              <a:spcAft>
                <a:spcPts val="0"/>
              </a:spcAft>
              <a:buSzPts val="3600"/>
              <a:buNone/>
              <a:defRPr sz="3600"/>
            </a:lvl6pPr>
            <a:lvl7pPr lvl="6" algn="l">
              <a:lnSpc>
                <a:spcPct val="90000"/>
              </a:lnSpc>
              <a:spcBef>
                <a:spcPts val="0"/>
              </a:spcBef>
              <a:spcAft>
                <a:spcPts val="0"/>
              </a:spcAft>
              <a:buSzPts val="3600"/>
              <a:buNone/>
              <a:defRPr sz="3600"/>
            </a:lvl7pPr>
            <a:lvl8pPr lvl="7" algn="l">
              <a:lnSpc>
                <a:spcPct val="90000"/>
              </a:lnSpc>
              <a:spcBef>
                <a:spcPts val="0"/>
              </a:spcBef>
              <a:spcAft>
                <a:spcPts val="0"/>
              </a:spcAft>
              <a:buSzPts val="3600"/>
              <a:buNone/>
              <a:defRPr sz="3600"/>
            </a:lvl8pPr>
            <a:lvl9pPr lvl="8" algn="l">
              <a:lnSpc>
                <a:spcPct val="90000"/>
              </a:lnSpc>
              <a:spcBef>
                <a:spcPts val="0"/>
              </a:spcBef>
              <a:spcAft>
                <a:spcPts val="0"/>
              </a:spcAft>
              <a:buSzPts val="3600"/>
              <a:buNone/>
              <a:defRPr sz="3600"/>
            </a:lvl9pPr>
          </a:lstStyle>
          <a:p>
            <a:endParaRPr/>
          </a:p>
        </p:txBody>
      </p:sp>
      <p:sp>
        <p:nvSpPr>
          <p:cNvPr id="102" name="Google Shape;102;p45"/>
          <p:cNvSpPr txBox="1">
            <a:spLocks noGrp="1"/>
          </p:cNvSpPr>
          <p:nvPr>
            <p:ph type="subTitle" idx="1"/>
          </p:nvPr>
        </p:nvSpPr>
        <p:spPr>
          <a:xfrm>
            <a:off x="2305150" y="3385436"/>
            <a:ext cx="5811000" cy="410700"/>
          </a:xfrm>
          <a:prstGeom prst="rect">
            <a:avLst/>
          </a:prstGeom>
          <a:noFill/>
          <a:ln>
            <a:noFill/>
          </a:ln>
        </p:spPr>
        <p:txBody>
          <a:bodyPr spcFirstLastPara="1" wrap="square" lIns="0" tIns="0" rIns="0" bIns="0" anchor="t" anchorCtr="0">
            <a:noAutofit/>
          </a:bodyPr>
          <a:lstStyle>
            <a:lvl1pPr lvl="0" algn="l">
              <a:lnSpc>
                <a:spcPct val="115000"/>
              </a:lnSpc>
              <a:spcBef>
                <a:spcPts val="0"/>
              </a:spcBef>
              <a:spcAft>
                <a:spcPts val="0"/>
              </a:spcAft>
              <a:buClr>
                <a:schemeClr val="dk1"/>
              </a:buClr>
              <a:buSzPts val="1600"/>
              <a:buNone/>
              <a:defRPr/>
            </a:lvl1pPr>
            <a:lvl2pPr lvl="1" algn="l">
              <a:lnSpc>
                <a:spcPct val="115000"/>
              </a:lnSpc>
              <a:spcBef>
                <a:spcPts val="800"/>
              </a:spcBef>
              <a:spcAft>
                <a:spcPts val="0"/>
              </a:spcAft>
              <a:buClr>
                <a:schemeClr val="dk1"/>
              </a:buClr>
              <a:buSzPts val="3000"/>
              <a:buNone/>
              <a:defRPr sz="3000"/>
            </a:lvl2pPr>
            <a:lvl3pPr lvl="2" algn="l">
              <a:lnSpc>
                <a:spcPct val="115000"/>
              </a:lnSpc>
              <a:spcBef>
                <a:spcPts val="800"/>
              </a:spcBef>
              <a:spcAft>
                <a:spcPts val="0"/>
              </a:spcAft>
              <a:buClr>
                <a:schemeClr val="dk1"/>
              </a:buClr>
              <a:buSzPts val="3000"/>
              <a:buNone/>
              <a:defRPr sz="3000"/>
            </a:lvl3pPr>
            <a:lvl4pPr lvl="3" algn="l">
              <a:lnSpc>
                <a:spcPct val="115000"/>
              </a:lnSpc>
              <a:spcBef>
                <a:spcPts val="800"/>
              </a:spcBef>
              <a:spcAft>
                <a:spcPts val="0"/>
              </a:spcAft>
              <a:buSzPts val="3000"/>
              <a:buNone/>
              <a:defRPr sz="3000"/>
            </a:lvl4pPr>
            <a:lvl5pPr lvl="4" algn="l">
              <a:lnSpc>
                <a:spcPct val="115000"/>
              </a:lnSpc>
              <a:spcBef>
                <a:spcPts val="800"/>
              </a:spcBef>
              <a:spcAft>
                <a:spcPts val="0"/>
              </a:spcAft>
              <a:buSzPts val="3000"/>
              <a:buNone/>
              <a:defRPr sz="3000"/>
            </a:lvl5pPr>
            <a:lvl6pPr lvl="5" algn="l">
              <a:lnSpc>
                <a:spcPct val="115000"/>
              </a:lnSpc>
              <a:spcBef>
                <a:spcPts val="800"/>
              </a:spcBef>
              <a:spcAft>
                <a:spcPts val="0"/>
              </a:spcAft>
              <a:buSzPts val="3000"/>
              <a:buNone/>
              <a:defRPr sz="3000"/>
            </a:lvl6pPr>
            <a:lvl7pPr lvl="6" algn="l">
              <a:lnSpc>
                <a:spcPct val="115000"/>
              </a:lnSpc>
              <a:spcBef>
                <a:spcPts val="800"/>
              </a:spcBef>
              <a:spcAft>
                <a:spcPts val="0"/>
              </a:spcAft>
              <a:buSzPts val="3000"/>
              <a:buNone/>
              <a:defRPr sz="3000"/>
            </a:lvl7pPr>
            <a:lvl8pPr lvl="7" algn="l">
              <a:lnSpc>
                <a:spcPct val="115000"/>
              </a:lnSpc>
              <a:spcBef>
                <a:spcPts val="800"/>
              </a:spcBef>
              <a:spcAft>
                <a:spcPts val="0"/>
              </a:spcAft>
              <a:buSzPts val="3000"/>
              <a:buNone/>
              <a:defRPr sz="3000"/>
            </a:lvl8pPr>
            <a:lvl9pPr lvl="8" algn="l">
              <a:lnSpc>
                <a:spcPct val="115000"/>
              </a:lnSpc>
              <a:spcBef>
                <a:spcPts val="800"/>
              </a:spcBef>
              <a:spcAft>
                <a:spcPts val="800"/>
              </a:spcAft>
              <a:buSzPts val="3000"/>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1"/>
        </a:solidFill>
        <a:effectLst/>
      </p:bgPr>
    </p:bg>
    <p:spTree>
      <p:nvGrpSpPr>
        <p:cNvPr id="1" name="Shape 103"/>
        <p:cNvGrpSpPr/>
        <p:nvPr/>
      </p:nvGrpSpPr>
      <p:grpSpPr>
        <a:xfrm>
          <a:off x="0" y="0"/>
          <a:ext cx="0" cy="0"/>
          <a:chOff x="0" y="0"/>
          <a:chExt cx="0" cy="0"/>
        </a:xfrm>
      </p:grpSpPr>
      <p:sp>
        <p:nvSpPr>
          <p:cNvPr id="104" name="Google Shape;104;p46"/>
          <p:cNvSpPr/>
          <p:nvPr/>
        </p:nvSpPr>
        <p:spPr>
          <a:xfrm>
            <a:off x="2500800" y="285475"/>
            <a:ext cx="4142388" cy="457254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05" name="Google Shape;105;p46"/>
          <p:cNvSpPr/>
          <p:nvPr/>
        </p:nvSpPr>
        <p:spPr>
          <a:xfrm>
            <a:off x="4239143" y="104898"/>
            <a:ext cx="665704" cy="73488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06" name="Google Shape;106;p46"/>
          <p:cNvSpPr txBox="1">
            <a:spLocks noGrp="1"/>
          </p:cNvSpPr>
          <p:nvPr>
            <p:ph type="body" idx="1"/>
          </p:nvPr>
        </p:nvSpPr>
        <p:spPr>
          <a:xfrm>
            <a:off x="2753950" y="839775"/>
            <a:ext cx="3636000" cy="3636300"/>
          </a:xfrm>
          <a:prstGeom prst="rect">
            <a:avLst/>
          </a:prstGeom>
          <a:noFill/>
          <a:ln>
            <a:noFill/>
          </a:ln>
        </p:spPr>
        <p:txBody>
          <a:bodyPr spcFirstLastPara="1" wrap="square" lIns="0" tIns="0" rIns="0" bIns="0" anchor="ctr" anchorCtr="0">
            <a:noAutofit/>
          </a:bodyPr>
          <a:lstStyle>
            <a:lvl1pPr marL="457200" lvl="0" indent="-330200" algn="ctr">
              <a:lnSpc>
                <a:spcPct val="115000"/>
              </a:lnSpc>
              <a:spcBef>
                <a:spcPts val="0"/>
              </a:spcBef>
              <a:spcAft>
                <a:spcPts val="0"/>
              </a:spcAft>
              <a:buClr>
                <a:schemeClr val="lt1"/>
              </a:buClr>
              <a:buSzPts val="1600"/>
              <a:buChar char="⬢"/>
              <a:defRPr i="1">
                <a:solidFill>
                  <a:schemeClr val="lt1"/>
                </a:solidFill>
              </a:defRPr>
            </a:lvl1pPr>
            <a:lvl2pPr marL="914400" lvl="1" indent="-330200" algn="ctr">
              <a:lnSpc>
                <a:spcPct val="115000"/>
              </a:lnSpc>
              <a:spcBef>
                <a:spcPts val="800"/>
              </a:spcBef>
              <a:spcAft>
                <a:spcPts val="0"/>
              </a:spcAft>
              <a:buClr>
                <a:schemeClr val="lt1"/>
              </a:buClr>
              <a:buSzPts val="1600"/>
              <a:buChar char="⬡"/>
              <a:defRPr i="1">
                <a:solidFill>
                  <a:schemeClr val="lt1"/>
                </a:solidFill>
              </a:defRPr>
            </a:lvl2pPr>
            <a:lvl3pPr marL="1371600" lvl="2" indent="-330200" algn="ctr">
              <a:lnSpc>
                <a:spcPct val="115000"/>
              </a:lnSpc>
              <a:spcBef>
                <a:spcPts val="800"/>
              </a:spcBef>
              <a:spcAft>
                <a:spcPts val="0"/>
              </a:spcAft>
              <a:buClr>
                <a:schemeClr val="lt1"/>
              </a:buClr>
              <a:buSzPts val="1600"/>
              <a:buChar char="⬡"/>
              <a:defRPr i="1">
                <a:solidFill>
                  <a:schemeClr val="lt1"/>
                </a:solidFill>
              </a:defRPr>
            </a:lvl3pPr>
            <a:lvl4pPr marL="1828800" lvl="3" indent="-381000" algn="ctr">
              <a:lnSpc>
                <a:spcPct val="115000"/>
              </a:lnSpc>
              <a:spcBef>
                <a:spcPts val="800"/>
              </a:spcBef>
              <a:spcAft>
                <a:spcPts val="0"/>
              </a:spcAft>
              <a:buClr>
                <a:schemeClr val="lt1"/>
              </a:buClr>
              <a:buSzPts val="2400"/>
              <a:buChar char="●"/>
              <a:defRPr i="1">
                <a:solidFill>
                  <a:schemeClr val="lt1"/>
                </a:solidFill>
              </a:defRPr>
            </a:lvl4pPr>
            <a:lvl5pPr marL="2286000" lvl="4" indent="-381000" algn="ctr">
              <a:lnSpc>
                <a:spcPct val="115000"/>
              </a:lnSpc>
              <a:spcBef>
                <a:spcPts val="800"/>
              </a:spcBef>
              <a:spcAft>
                <a:spcPts val="0"/>
              </a:spcAft>
              <a:buClr>
                <a:schemeClr val="lt1"/>
              </a:buClr>
              <a:buSzPts val="2400"/>
              <a:buChar char="○"/>
              <a:defRPr i="1">
                <a:solidFill>
                  <a:schemeClr val="lt1"/>
                </a:solidFill>
              </a:defRPr>
            </a:lvl5pPr>
            <a:lvl6pPr marL="2743200" lvl="5" indent="-381000" algn="ctr">
              <a:lnSpc>
                <a:spcPct val="115000"/>
              </a:lnSpc>
              <a:spcBef>
                <a:spcPts val="800"/>
              </a:spcBef>
              <a:spcAft>
                <a:spcPts val="0"/>
              </a:spcAft>
              <a:buClr>
                <a:schemeClr val="lt1"/>
              </a:buClr>
              <a:buSzPts val="2400"/>
              <a:buChar char="■"/>
              <a:defRPr i="1">
                <a:solidFill>
                  <a:schemeClr val="lt1"/>
                </a:solidFill>
              </a:defRPr>
            </a:lvl6pPr>
            <a:lvl7pPr marL="3200400" lvl="6" indent="-381000" algn="ctr">
              <a:lnSpc>
                <a:spcPct val="115000"/>
              </a:lnSpc>
              <a:spcBef>
                <a:spcPts val="800"/>
              </a:spcBef>
              <a:spcAft>
                <a:spcPts val="0"/>
              </a:spcAft>
              <a:buClr>
                <a:schemeClr val="lt1"/>
              </a:buClr>
              <a:buSzPts val="2400"/>
              <a:buChar char="●"/>
              <a:defRPr i="1">
                <a:solidFill>
                  <a:schemeClr val="lt1"/>
                </a:solidFill>
              </a:defRPr>
            </a:lvl7pPr>
            <a:lvl8pPr marL="3657600" lvl="7" indent="-381000" algn="ctr">
              <a:lnSpc>
                <a:spcPct val="115000"/>
              </a:lnSpc>
              <a:spcBef>
                <a:spcPts val="800"/>
              </a:spcBef>
              <a:spcAft>
                <a:spcPts val="0"/>
              </a:spcAft>
              <a:buClr>
                <a:schemeClr val="lt1"/>
              </a:buClr>
              <a:buSzPts val="2400"/>
              <a:buChar char="○"/>
              <a:defRPr i="1">
                <a:solidFill>
                  <a:schemeClr val="lt1"/>
                </a:solidFill>
              </a:defRPr>
            </a:lvl8pPr>
            <a:lvl9pPr marL="4114800" lvl="8" indent="-381000" algn="ctr">
              <a:lnSpc>
                <a:spcPct val="115000"/>
              </a:lnSpc>
              <a:spcBef>
                <a:spcPts val="800"/>
              </a:spcBef>
              <a:spcAft>
                <a:spcPts val="800"/>
              </a:spcAft>
              <a:buClr>
                <a:schemeClr val="lt1"/>
              </a:buClr>
              <a:buSzPts val="2400"/>
              <a:buChar char="■"/>
              <a:defRPr i="1">
                <a:solidFill>
                  <a:schemeClr val="lt1"/>
                </a:solidFill>
              </a:defRPr>
            </a:lvl9pPr>
          </a:lstStyle>
          <a:p>
            <a:endParaRPr/>
          </a:p>
        </p:txBody>
      </p:sp>
      <p:sp>
        <p:nvSpPr>
          <p:cNvPr id="107" name="Google Shape;107;p46"/>
          <p:cNvSpPr txBox="1"/>
          <p:nvPr/>
        </p:nvSpPr>
        <p:spPr>
          <a:xfrm>
            <a:off x="3593400" y="38419"/>
            <a:ext cx="1957200" cy="653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9600"/>
              <a:buFont typeface="Arial"/>
              <a:buNone/>
            </a:pPr>
            <a:r>
              <a:rPr lang="en" sz="9600" b="0" i="0" u="none" strike="noStrike" cap="none">
                <a:solidFill>
                  <a:schemeClr val="accent1"/>
                </a:solidFill>
                <a:latin typeface="Catamaran"/>
                <a:ea typeface="Catamaran"/>
                <a:cs typeface="Catamaran"/>
                <a:sym typeface="Catamaran"/>
              </a:rPr>
              <a:t>“</a:t>
            </a:r>
            <a:endParaRPr sz="9600" b="0" i="0" u="none" strike="noStrike" cap="none">
              <a:solidFill>
                <a:schemeClr val="accent1"/>
              </a:solidFill>
              <a:latin typeface="Catamaran"/>
              <a:ea typeface="Catamaran"/>
              <a:cs typeface="Catamaran"/>
              <a:sym typeface="Catamaran"/>
            </a:endParaRPr>
          </a:p>
        </p:txBody>
      </p:sp>
      <p:sp>
        <p:nvSpPr>
          <p:cNvPr id="108" name="Google Shape;108;p46"/>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en"/>
              <a:t>‹#›</a:t>
            </a:fld>
            <a:endParaRPr/>
          </a:p>
        </p:txBody>
      </p:sp>
      <p:sp>
        <p:nvSpPr>
          <p:cNvPr id="109" name="Google Shape;109;p46"/>
          <p:cNvSpPr/>
          <p:nvPr/>
        </p:nvSpPr>
        <p:spPr>
          <a:xfrm rot="10800000">
            <a:off x="69145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0" name="Google Shape;110;p46"/>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1" name="Google Shape;111;p46"/>
          <p:cNvSpPr/>
          <p:nvPr/>
        </p:nvSpPr>
        <p:spPr>
          <a:xfrm>
            <a:off x="160965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2" name="Google Shape;112;p46"/>
          <p:cNvSpPr/>
          <p:nvPr/>
        </p:nvSpPr>
        <p:spPr>
          <a:xfrm>
            <a:off x="75911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3" name="Google Shape;113;p46"/>
          <p:cNvSpPr/>
          <p:nvPr/>
        </p:nvSpPr>
        <p:spPr>
          <a:xfrm>
            <a:off x="875251" y="3108746"/>
            <a:ext cx="1238537" cy="1367251"/>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4" name="Google Shape;114;p46"/>
          <p:cNvSpPr/>
          <p:nvPr/>
        </p:nvSpPr>
        <p:spPr>
          <a:xfrm>
            <a:off x="6750099" y="2565690"/>
            <a:ext cx="1670713" cy="184417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5" name="Google Shape;115;p46"/>
          <p:cNvSpPr/>
          <p:nvPr/>
        </p:nvSpPr>
        <p:spPr>
          <a:xfrm>
            <a:off x="8078502" y="1646297"/>
            <a:ext cx="1238537" cy="136719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6" name="Google Shape;116;p46"/>
          <p:cNvSpPr/>
          <p:nvPr/>
        </p:nvSpPr>
        <p:spPr>
          <a:xfrm>
            <a:off x="-27622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7" name="Google Shape;117;p46"/>
          <p:cNvSpPr/>
          <p:nvPr/>
        </p:nvSpPr>
        <p:spPr>
          <a:xfrm>
            <a:off x="6750100" y="993931"/>
            <a:ext cx="874503" cy="965303"/>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8" name="Google Shape;118;p46"/>
          <p:cNvSpPr/>
          <p:nvPr/>
        </p:nvSpPr>
        <p:spPr>
          <a:xfrm>
            <a:off x="-211075" y="4039231"/>
            <a:ext cx="874503" cy="965303"/>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19"/>
        <p:cNvGrpSpPr/>
        <p:nvPr/>
      </p:nvGrpSpPr>
      <p:grpSpPr>
        <a:xfrm>
          <a:off x="0" y="0"/>
          <a:ext cx="0" cy="0"/>
          <a:chOff x="0" y="0"/>
          <a:chExt cx="0" cy="0"/>
        </a:xfrm>
      </p:grpSpPr>
      <p:sp>
        <p:nvSpPr>
          <p:cNvPr id="120" name="Google Shape;120;p47"/>
          <p:cNvSpPr/>
          <p:nvPr/>
        </p:nvSpPr>
        <p:spPr>
          <a:xfrm>
            <a:off x="-45517"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nvGrpSpPr>
          <p:cNvPr id="121" name="Google Shape;121;p47"/>
          <p:cNvGrpSpPr/>
          <p:nvPr/>
        </p:nvGrpSpPr>
        <p:grpSpPr>
          <a:xfrm>
            <a:off x="6320991" y="-7"/>
            <a:ext cx="3630819" cy="5143499"/>
            <a:chOff x="6320991" y="-7"/>
            <a:chExt cx="3630819" cy="5143499"/>
          </a:xfrm>
        </p:grpSpPr>
        <p:sp>
          <p:nvSpPr>
            <p:cNvPr id="122" name="Google Shape;122;p47"/>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23" name="Google Shape;123;p47"/>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24" name="Google Shape;124;p47"/>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25" name="Google Shape;125;p47"/>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26" name="Google Shape;126;p47"/>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27" name="Google Shape;127;p47"/>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28" name="Google Shape;128;p47"/>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29" name="Google Shape;129;p47"/>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30" name="Google Shape;130;p47"/>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31" name="Google Shape;131;p47"/>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32" name="Google Shape;132;p47"/>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133" name="Google Shape;133;p47"/>
          <p:cNvSpPr txBox="1">
            <a:spLocks noGrp="1"/>
          </p:cNvSpPr>
          <p:nvPr>
            <p:ph type="title"/>
          </p:nvPr>
        </p:nvSpPr>
        <p:spPr>
          <a:xfrm>
            <a:off x="779100" y="836000"/>
            <a:ext cx="6010500" cy="3963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a:endParaRPr/>
          </a:p>
        </p:txBody>
      </p:sp>
      <p:sp>
        <p:nvSpPr>
          <p:cNvPr id="134" name="Google Shape;134;p47"/>
          <p:cNvSpPr txBox="1">
            <a:spLocks noGrp="1"/>
          </p:cNvSpPr>
          <p:nvPr>
            <p:ph type="body" idx="1"/>
          </p:nvPr>
        </p:nvSpPr>
        <p:spPr>
          <a:xfrm>
            <a:off x="779100" y="1503550"/>
            <a:ext cx="6010500" cy="2884200"/>
          </a:xfrm>
          <a:prstGeom prst="rect">
            <a:avLst/>
          </a:prstGeom>
          <a:noFill/>
          <a:ln>
            <a:noFill/>
          </a:ln>
        </p:spPr>
        <p:txBody>
          <a:bodyPr spcFirstLastPara="1" wrap="square" lIns="0" tIns="0" rIns="0" bIns="0" anchor="t" anchorCtr="0">
            <a:noAutofit/>
          </a:bodyPr>
          <a:lstStyle>
            <a:lvl1pPr marL="457200" lvl="0" indent="-330200" algn="l">
              <a:lnSpc>
                <a:spcPct val="115000"/>
              </a:lnSpc>
              <a:spcBef>
                <a:spcPts val="0"/>
              </a:spcBef>
              <a:spcAft>
                <a:spcPts val="0"/>
              </a:spcAft>
              <a:buSzPts val="1600"/>
              <a:buChar char="⬢"/>
              <a:defRPr/>
            </a:lvl1pPr>
            <a:lvl2pPr marL="914400" lvl="1" indent="-330200" algn="l">
              <a:lnSpc>
                <a:spcPct val="115000"/>
              </a:lnSpc>
              <a:spcBef>
                <a:spcPts val="800"/>
              </a:spcBef>
              <a:spcAft>
                <a:spcPts val="0"/>
              </a:spcAft>
              <a:buSzPts val="1600"/>
              <a:buChar char="⬡"/>
              <a:defRPr/>
            </a:lvl2pPr>
            <a:lvl3pPr marL="1371600" lvl="2" indent="-330200" algn="l">
              <a:lnSpc>
                <a:spcPct val="115000"/>
              </a:lnSpc>
              <a:spcBef>
                <a:spcPts val="800"/>
              </a:spcBef>
              <a:spcAft>
                <a:spcPts val="0"/>
              </a:spcAft>
              <a:buSzPts val="1600"/>
              <a:buChar char="⬡"/>
              <a:defRPr/>
            </a:lvl3pPr>
            <a:lvl4pPr marL="1828800" lvl="3" indent="-381000" algn="l">
              <a:lnSpc>
                <a:spcPct val="115000"/>
              </a:lnSpc>
              <a:spcBef>
                <a:spcPts val="800"/>
              </a:spcBef>
              <a:spcAft>
                <a:spcPts val="0"/>
              </a:spcAft>
              <a:buSzPts val="2400"/>
              <a:buChar char="●"/>
              <a:defRPr/>
            </a:lvl4pPr>
            <a:lvl5pPr marL="2286000" lvl="4" indent="-381000" algn="l">
              <a:lnSpc>
                <a:spcPct val="115000"/>
              </a:lnSpc>
              <a:spcBef>
                <a:spcPts val="800"/>
              </a:spcBef>
              <a:spcAft>
                <a:spcPts val="0"/>
              </a:spcAft>
              <a:buSzPts val="2400"/>
              <a:buChar char="○"/>
              <a:defRPr/>
            </a:lvl5pPr>
            <a:lvl6pPr marL="2743200" lvl="5" indent="-381000" algn="l">
              <a:lnSpc>
                <a:spcPct val="115000"/>
              </a:lnSpc>
              <a:spcBef>
                <a:spcPts val="800"/>
              </a:spcBef>
              <a:spcAft>
                <a:spcPts val="0"/>
              </a:spcAft>
              <a:buSzPts val="2400"/>
              <a:buChar char="■"/>
              <a:defRPr/>
            </a:lvl6pPr>
            <a:lvl7pPr marL="3200400" lvl="6" indent="-381000" algn="l">
              <a:lnSpc>
                <a:spcPct val="115000"/>
              </a:lnSpc>
              <a:spcBef>
                <a:spcPts val="800"/>
              </a:spcBef>
              <a:spcAft>
                <a:spcPts val="0"/>
              </a:spcAft>
              <a:buSzPts val="2400"/>
              <a:buChar char="●"/>
              <a:defRPr/>
            </a:lvl7pPr>
            <a:lvl8pPr marL="3657600" lvl="7" indent="-381000" algn="l">
              <a:lnSpc>
                <a:spcPct val="115000"/>
              </a:lnSpc>
              <a:spcBef>
                <a:spcPts val="800"/>
              </a:spcBef>
              <a:spcAft>
                <a:spcPts val="0"/>
              </a:spcAft>
              <a:buSzPts val="2400"/>
              <a:buChar char="○"/>
              <a:defRPr/>
            </a:lvl8pPr>
            <a:lvl9pPr marL="4114800" lvl="8" indent="-381000" algn="l">
              <a:lnSpc>
                <a:spcPct val="115000"/>
              </a:lnSpc>
              <a:spcBef>
                <a:spcPts val="800"/>
              </a:spcBef>
              <a:spcAft>
                <a:spcPts val="800"/>
              </a:spcAft>
              <a:buSzPts val="2400"/>
              <a:buChar char="■"/>
              <a:defRPr/>
            </a:lvl9pPr>
          </a:lstStyle>
          <a:p>
            <a:endParaRPr/>
          </a:p>
        </p:txBody>
      </p:sp>
      <p:sp>
        <p:nvSpPr>
          <p:cNvPr id="135" name="Google Shape;135;p47"/>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 Color background">
  <p:cSld name="BLANK_1">
    <p:bg>
      <p:bgPr>
        <a:solidFill>
          <a:schemeClr val="accent1"/>
        </a:solidFill>
        <a:effectLst/>
      </p:bgPr>
    </p:bg>
    <p:spTree>
      <p:nvGrpSpPr>
        <p:cNvPr id="1" name="Shape 136"/>
        <p:cNvGrpSpPr/>
        <p:nvPr/>
      </p:nvGrpSpPr>
      <p:grpSpPr>
        <a:xfrm>
          <a:off x="0" y="0"/>
          <a:ext cx="0" cy="0"/>
          <a:chOff x="0" y="0"/>
          <a:chExt cx="0" cy="0"/>
        </a:xfrm>
      </p:grpSpPr>
      <p:sp>
        <p:nvSpPr>
          <p:cNvPr id="137" name="Google Shape;137;p48"/>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Catamaran"/>
                <a:ea typeface="Catamaran"/>
                <a:cs typeface="Catamaran"/>
                <a:sym typeface="Catamaran"/>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Catamaran"/>
                <a:ea typeface="Catamaran"/>
                <a:cs typeface="Catamaran"/>
                <a:sym typeface="Catamaran"/>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Catamaran"/>
                <a:ea typeface="Catamaran"/>
                <a:cs typeface="Catamaran"/>
                <a:sym typeface="Catamaran"/>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Catamaran"/>
                <a:ea typeface="Catamaran"/>
                <a:cs typeface="Catamaran"/>
                <a:sym typeface="Catamaran"/>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Catamaran"/>
                <a:ea typeface="Catamaran"/>
                <a:cs typeface="Catamaran"/>
                <a:sym typeface="Catamaran"/>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Catamaran"/>
                <a:ea typeface="Catamaran"/>
                <a:cs typeface="Catamaran"/>
                <a:sym typeface="Catamaran"/>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Catamaran"/>
                <a:ea typeface="Catamaran"/>
                <a:cs typeface="Catamaran"/>
                <a:sym typeface="Catamaran"/>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Catamaran"/>
                <a:ea typeface="Catamaran"/>
                <a:cs typeface="Catamaran"/>
                <a:sym typeface="Catamaran"/>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en"/>
              <a:t>‹#›</a:t>
            </a:fld>
            <a:endParaRPr/>
          </a:p>
        </p:txBody>
      </p:sp>
      <p:grpSp>
        <p:nvGrpSpPr>
          <p:cNvPr id="138" name="Google Shape;138;p48"/>
          <p:cNvGrpSpPr/>
          <p:nvPr/>
        </p:nvGrpSpPr>
        <p:grpSpPr>
          <a:xfrm>
            <a:off x="-981075" y="-78100"/>
            <a:ext cx="11516344" cy="5221552"/>
            <a:chOff x="-981075" y="-78100"/>
            <a:chExt cx="11516344" cy="5221552"/>
          </a:xfrm>
        </p:grpSpPr>
        <p:sp>
          <p:nvSpPr>
            <p:cNvPr id="139" name="Google Shape;139;p48"/>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40" name="Google Shape;140;p48"/>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41" name="Google Shape;141;p48"/>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42" name="Google Shape;142;p48"/>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43" name="Google Shape;143;p48"/>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44" name="Google Shape;144;p48"/>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45" name="Google Shape;145;p48"/>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46" name="Google Shape;146;p48"/>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47" name="Google Shape;147;p48"/>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48" name="Google Shape;148;p48"/>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49" name="Google Shape;149;p48"/>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50" name="Google Shape;150;p48"/>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51" name="Google Shape;151;p48"/>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52" name="Google Shape;152;p48"/>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53" name="Google Shape;153;p48"/>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54" name="Google Shape;154;p48"/>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55" name="Google Shape;155;p48"/>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56" name="Google Shape;156;p48"/>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57" name="Google Shape;157;p48"/>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58"/>
        <p:cNvGrpSpPr/>
        <p:nvPr/>
      </p:nvGrpSpPr>
      <p:grpSpPr>
        <a:xfrm>
          <a:off x="0" y="0"/>
          <a:ext cx="0" cy="0"/>
          <a:chOff x="0" y="0"/>
          <a:chExt cx="0" cy="0"/>
        </a:xfrm>
      </p:grpSpPr>
      <p:sp>
        <p:nvSpPr>
          <p:cNvPr id="159" name="Google Shape;159;p49"/>
          <p:cNvSpPr/>
          <p:nvPr/>
        </p:nvSpPr>
        <p:spPr>
          <a:xfrm>
            <a:off x="-45517"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nvGrpSpPr>
          <p:cNvPr id="160" name="Google Shape;160;p49"/>
          <p:cNvGrpSpPr/>
          <p:nvPr/>
        </p:nvGrpSpPr>
        <p:grpSpPr>
          <a:xfrm>
            <a:off x="6320991" y="-7"/>
            <a:ext cx="3630819" cy="5143499"/>
            <a:chOff x="6320991" y="-7"/>
            <a:chExt cx="3630819" cy="5143499"/>
          </a:xfrm>
        </p:grpSpPr>
        <p:sp>
          <p:nvSpPr>
            <p:cNvPr id="161" name="Google Shape;161;p49"/>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62" name="Google Shape;162;p49"/>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63" name="Google Shape;163;p49"/>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64" name="Google Shape;164;p49"/>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65" name="Google Shape;165;p49"/>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66" name="Google Shape;166;p49"/>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67" name="Google Shape;167;p49"/>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68" name="Google Shape;168;p49"/>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69" name="Google Shape;169;p49"/>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70" name="Google Shape;170;p49"/>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71" name="Google Shape;171;p49"/>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172" name="Google Shape;172;p49"/>
          <p:cNvSpPr txBox="1">
            <a:spLocks noGrp="1"/>
          </p:cNvSpPr>
          <p:nvPr>
            <p:ph type="title"/>
          </p:nvPr>
        </p:nvSpPr>
        <p:spPr>
          <a:xfrm>
            <a:off x="779100" y="836000"/>
            <a:ext cx="6677100" cy="3963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a:endParaRPr/>
          </a:p>
        </p:txBody>
      </p:sp>
      <p:sp>
        <p:nvSpPr>
          <p:cNvPr id="173" name="Google Shape;173;p49"/>
          <p:cNvSpPr txBox="1">
            <a:spLocks noGrp="1"/>
          </p:cNvSpPr>
          <p:nvPr>
            <p:ph type="body" idx="1"/>
          </p:nvPr>
        </p:nvSpPr>
        <p:spPr>
          <a:xfrm>
            <a:off x="779100" y="1503550"/>
            <a:ext cx="2079900" cy="3268500"/>
          </a:xfrm>
          <a:prstGeom prst="rect">
            <a:avLst/>
          </a:prstGeom>
          <a:noFill/>
          <a:ln>
            <a:noFill/>
          </a:ln>
        </p:spPr>
        <p:txBody>
          <a:bodyPr spcFirstLastPara="1" wrap="square" lIns="0" tIns="0" rIns="0" bIns="0" anchor="t" anchorCtr="0">
            <a:noAutofit/>
          </a:bodyPr>
          <a:lstStyle>
            <a:lvl1pPr marL="457200" lvl="0" indent="-317500" algn="l">
              <a:lnSpc>
                <a:spcPct val="115000"/>
              </a:lnSpc>
              <a:spcBef>
                <a:spcPts val="0"/>
              </a:spcBef>
              <a:spcAft>
                <a:spcPts val="0"/>
              </a:spcAft>
              <a:buSzPts val="1400"/>
              <a:buChar char="⬢"/>
              <a:defRPr sz="1800"/>
            </a:lvl1pPr>
            <a:lvl2pPr marL="914400" lvl="1" indent="-317500" algn="l">
              <a:lnSpc>
                <a:spcPct val="115000"/>
              </a:lnSpc>
              <a:spcBef>
                <a:spcPts val="800"/>
              </a:spcBef>
              <a:spcAft>
                <a:spcPts val="0"/>
              </a:spcAft>
              <a:buSzPts val="1400"/>
              <a:buChar char="⬡"/>
              <a:defRPr sz="1800"/>
            </a:lvl2pPr>
            <a:lvl3pPr marL="1371600" lvl="2" indent="-317500" algn="l">
              <a:lnSpc>
                <a:spcPct val="115000"/>
              </a:lnSpc>
              <a:spcBef>
                <a:spcPts val="800"/>
              </a:spcBef>
              <a:spcAft>
                <a:spcPts val="0"/>
              </a:spcAft>
              <a:buSzPts val="1400"/>
              <a:buChar char="⬡"/>
              <a:defRPr sz="1800"/>
            </a:lvl3pPr>
            <a:lvl4pPr marL="1828800" lvl="3" indent="-342900" algn="l">
              <a:lnSpc>
                <a:spcPct val="115000"/>
              </a:lnSpc>
              <a:spcBef>
                <a:spcPts val="800"/>
              </a:spcBef>
              <a:spcAft>
                <a:spcPts val="0"/>
              </a:spcAft>
              <a:buSzPts val="1800"/>
              <a:buChar char="●"/>
              <a:defRPr sz="1800"/>
            </a:lvl4pPr>
            <a:lvl5pPr marL="2286000" lvl="4" indent="-342900" algn="l">
              <a:lnSpc>
                <a:spcPct val="115000"/>
              </a:lnSpc>
              <a:spcBef>
                <a:spcPts val="800"/>
              </a:spcBef>
              <a:spcAft>
                <a:spcPts val="0"/>
              </a:spcAft>
              <a:buSzPts val="1800"/>
              <a:buChar char="○"/>
              <a:defRPr sz="1800"/>
            </a:lvl5pPr>
            <a:lvl6pPr marL="2743200" lvl="5" indent="-342900" algn="l">
              <a:lnSpc>
                <a:spcPct val="115000"/>
              </a:lnSpc>
              <a:spcBef>
                <a:spcPts val="800"/>
              </a:spcBef>
              <a:spcAft>
                <a:spcPts val="0"/>
              </a:spcAft>
              <a:buSzPts val="1800"/>
              <a:buChar char="■"/>
              <a:defRPr sz="1800"/>
            </a:lvl6pPr>
            <a:lvl7pPr marL="3200400" lvl="6" indent="-342900" algn="l">
              <a:lnSpc>
                <a:spcPct val="115000"/>
              </a:lnSpc>
              <a:spcBef>
                <a:spcPts val="800"/>
              </a:spcBef>
              <a:spcAft>
                <a:spcPts val="0"/>
              </a:spcAft>
              <a:buSzPts val="1800"/>
              <a:buChar char="●"/>
              <a:defRPr sz="1800"/>
            </a:lvl7pPr>
            <a:lvl8pPr marL="3657600" lvl="7" indent="-342900" algn="l">
              <a:lnSpc>
                <a:spcPct val="115000"/>
              </a:lnSpc>
              <a:spcBef>
                <a:spcPts val="800"/>
              </a:spcBef>
              <a:spcAft>
                <a:spcPts val="0"/>
              </a:spcAft>
              <a:buSzPts val="1800"/>
              <a:buChar char="○"/>
              <a:defRPr sz="1800"/>
            </a:lvl8pPr>
            <a:lvl9pPr marL="4114800" lvl="8" indent="-342900" algn="l">
              <a:lnSpc>
                <a:spcPct val="115000"/>
              </a:lnSpc>
              <a:spcBef>
                <a:spcPts val="800"/>
              </a:spcBef>
              <a:spcAft>
                <a:spcPts val="800"/>
              </a:spcAft>
              <a:buSzPts val="1800"/>
              <a:buChar char="■"/>
              <a:defRPr sz="1800"/>
            </a:lvl9pPr>
          </a:lstStyle>
          <a:p>
            <a:endParaRPr/>
          </a:p>
        </p:txBody>
      </p:sp>
      <p:sp>
        <p:nvSpPr>
          <p:cNvPr id="174" name="Google Shape;174;p49"/>
          <p:cNvSpPr txBox="1">
            <a:spLocks noGrp="1"/>
          </p:cNvSpPr>
          <p:nvPr>
            <p:ph type="body" idx="2"/>
          </p:nvPr>
        </p:nvSpPr>
        <p:spPr>
          <a:xfrm>
            <a:off x="3077669" y="1503550"/>
            <a:ext cx="2079900" cy="3268500"/>
          </a:xfrm>
          <a:prstGeom prst="rect">
            <a:avLst/>
          </a:prstGeom>
          <a:noFill/>
          <a:ln>
            <a:noFill/>
          </a:ln>
        </p:spPr>
        <p:txBody>
          <a:bodyPr spcFirstLastPara="1" wrap="square" lIns="0" tIns="0" rIns="0" bIns="0" anchor="t" anchorCtr="0">
            <a:noAutofit/>
          </a:bodyPr>
          <a:lstStyle>
            <a:lvl1pPr marL="457200" lvl="0" indent="-317500" algn="l">
              <a:lnSpc>
                <a:spcPct val="115000"/>
              </a:lnSpc>
              <a:spcBef>
                <a:spcPts val="0"/>
              </a:spcBef>
              <a:spcAft>
                <a:spcPts val="0"/>
              </a:spcAft>
              <a:buSzPts val="1400"/>
              <a:buChar char="⬢"/>
              <a:defRPr sz="1800"/>
            </a:lvl1pPr>
            <a:lvl2pPr marL="914400" lvl="1" indent="-317500" algn="l">
              <a:lnSpc>
                <a:spcPct val="115000"/>
              </a:lnSpc>
              <a:spcBef>
                <a:spcPts val="800"/>
              </a:spcBef>
              <a:spcAft>
                <a:spcPts val="0"/>
              </a:spcAft>
              <a:buSzPts val="1400"/>
              <a:buChar char="⬡"/>
              <a:defRPr sz="1800"/>
            </a:lvl2pPr>
            <a:lvl3pPr marL="1371600" lvl="2" indent="-317500" algn="l">
              <a:lnSpc>
                <a:spcPct val="115000"/>
              </a:lnSpc>
              <a:spcBef>
                <a:spcPts val="800"/>
              </a:spcBef>
              <a:spcAft>
                <a:spcPts val="0"/>
              </a:spcAft>
              <a:buSzPts val="1400"/>
              <a:buChar char="⬡"/>
              <a:defRPr sz="1800"/>
            </a:lvl3pPr>
            <a:lvl4pPr marL="1828800" lvl="3" indent="-342900" algn="l">
              <a:lnSpc>
                <a:spcPct val="115000"/>
              </a:lnSpc>
              <a:spcBef>
                <a:spcPts val="800"/>
              </a:spcBef>
              <a:spcAft>
                <a:spcPts val="0"/>
              </a:spcAft>
              <a:buSzPts val="1800"/>
              <a:buChar char="●"/>
              <a:defRPr sz="1800"/>
            </a:lvl4pPr>
            <a:lvl5pPr marL="2286000" lvl="4" indent="-342900" algn="l">
              <a:lnSpc>
                <a:spcPct val="115000"/>
              </a:lnSpc>
              <a:spcBef>
                <a:spcPts val="800"/>
              </a:spcBef>
              <a:spcAft>
                <a:spcPts val="0"/>
              </a:spcAft>
              <a:buSzPts val="1800"/>
              <a:buChar char="○"/>
              <a:defRPr sz="1800"/>
            </a:lvl5pPr>
            <a:lvl6pPr marL="2743200" lvl="5" indent="-342900" algn="l">
              <a:lnSpc>
                <a:spcPct val="115000"/>
              </a:lnSpc>
              <a:spcBef>
                <a:spcPts val="800"/>
              </a:spcBef>
              <a:spcAft>
                <a:spcPts val="0"/>
              </a:spcAft>
              <a:buSzPts val="1800"/>
              <a:buChar char="■"/>
              <a:defRPr sz="1800"/>
            </a:lvl6pPr>
            <a:lvl7pPr marL="3200400" lvl="6" indent="-342900" algn="l">
              <a:lnSpc>
                <a:spcPct val="115000"/>
              </a:lnSpc>
              <a:spcBef>
                <a:spcPts val="800"/>
              </a:spcBef>
              <a:spcAft>
                <a:spcPts val="0"/>
              </a:spcAft>
              <a:buSzPts val="1800"/>
              <a:buChar char="●"/>
              <a:defRPr sz="1800"/>
            </a:lvl7pPr>
            <a:lvl8pPr marL="3657600" lvl="7" indent="-342900" algn="l">
              <a:lnSpc>
                <a:spcPct val="115000"/>
              </a:lnSpc>
              <a:spcBef>
                <a:spcPts val="800"/>
              </a:spcBef>
              <a:spcAft>
                <a:spcPts val="0"/>
              </a:spcAft>
              <a:buSzPts val="1800"/>
              <a:buChar char="○"/>
              <a:defRPr sz="1800"/>
            </a:lvl8pPr>
            <a:lvl9pPr marL="4114800" lvl="8" indent="-342900" algn="l">
              <a:lnSpc>
                <a:spcPct val="115000"/>
              </a:lnSpc>
              <a:spcBef>
                <a:spcPts val="800"/>
              </a:spcBef>
              <a:spcAft>
                <a:spcPts val="800"/>
              </a:spcAft>
              <a:buSzPts val="1800"/>
              <a:buChar char="■"/>
              <a:defRPr sz="1800"/>
            </a:lvl9pPr>
          </a:lstStyle>
          <a:p>
            <a:endParaRPr/>
          </a:p>
        </p:txBody>
      </p:sp>
      <p:sp>
        <p:nvSpPr>
          <p:cNvPr id="175" name="Google Shape;175;p49"/>
          <p:cNvSpPr txBox="1">
            <a:spLocks noGrp="1"/>
          </p:cNvSpPr>
          <p:nvPr>
            <p:ph type="body" idx="3"/>
          </p:nvPr>
        </p:nvSpPr>
        <p:spPr>
          <a:xfrm>
            <a:off x="5376238" y="1503550"/>
            <a:ext cx="2079900" cy="3268500"/>
          </a:xfrm>
          <a:prstGeom prst="rect">
            <a:avLst/>
          </a:prstGeom>
          <a:noFill/>
          <a:ln>
            <a:noFill/>
          </a:ln>
        </p:spPr>
        <p:txBody>
          <a:bodyPr spcFirstLastPara="1" wrap="square" lIns="0" tIns="0" rIns="0" bIns="0" anchor="t" anchorCtr="0">
            <a:noAutofit/>
          </a:bodyPr>
          <a:lstStyle>
            <a:lvl1pPr marL="457200" lvl="0" indent="-317500" algn="l">
              <a:lnSpc>
                <a:spcPct val="115000"/>
              </a:lnSpc>
              <a:spcBef>
                <a:spcPts val="0"/>
              </a:spcBef>
              <a:spcAft>
                <a:spcPts val="0"/>
              </a:spcAft>
              <a:buSzPts val="1400"/>
              <a:buChar char="⬢"/>
              <a:defRPr sz="1800"/>
            </a:lvl1pPr>
            <a:lvl2pPr marL="914400" lvl="1" indent="-317500" algn="l">
              <a:lnSpc>
                <a:spcPct val="115000"/>
              </a:lnSpc>
              <a:spcBef>
                <a:spcPts val="800"/>
              </a:spcBef>
              <a:spcAft>
                <a:spcPts val="0"/>
              </a:spcAft>
              <a:buSzPts val="1400"/>
              <a:buChar char="⬡"/>
              <a:defRPr sz="1800"/>
            </a:lvl2pPr>
            <a:lvl3pPr marL="1371600" lvl="2" indent="-317500" algn="l">
              <a:lnSpc>
                <a:spcPct val="115000"/>
              </a:lnSpc>
              <a:spcBef>
                <a:spcPts val="800"/>
              </a:spcBef>
              <a:spcAft>
                <a:spcPts val="0"/>
              </a:spcAft>
              <a:buSzPts val="1400"/>
              <a:buChar char="⬡"/>
              <a:defRPr sz="1800"/>
            </a:lvl3pPr>
            <a:lvl4pPr marL="1828800" lvl="3" indent="-342900" algn="l">
              <a:lnSpc>
                <a:spcPct val="115000"/>
              </a:lnSpc>
              <a:spcBef>
                <a:spcPts val="800"/>
              </a:spcBef>
              <a:spcAft>
                <a:spcPts val="0"/>
              </a:spcAft>
              <a:buSzPts val="1800"/>
              <a:buChar char="●"/>
              <a:defRPr sz="1800"/>
            </a:lvl4pPr>
            <a:lvl5pPr marL="2286000" lvl="4" indent="-342900" algn="l">
              <a:lnSpc>
                <a:spcPct val="115000"/>
              </a:lnSpc>
              <a:spcBef>
                <a:spcPts val="800"/>
              </a:spcBef>
              <a:spcAft>
                <a:spcPts val="0"/>
              </a:spcAft>
              <a:buSzPts val="1800"/>
              <a:buChar char="○"/>
              <a:defRPr sz="1800"/>
            </a:lvl5pPr>
            <a:lvl6pPr marL="2743200" lvl="5" indent="-342900" algn="l">
              <a:lnSpc>
                <a:spcPct val="115000"/>
              </a:lnSpc>
              <a:spcBef>
                <a:spcPts val="800"/>
              </a:spcBef>
              <a:spcAft>
                <a:spcPts val="0"/>
              </a:spcAft>
              <a:buSzPts val="1800"/>
              <a:buChar char="■"/>
              <a:defRPr sz="1800"/>
            </a:lvl6pPr>
            <a:lvl7pPr marL="3200400" lvl="6" indent="-342900" algn="l">
              <a:lnSpc>
                <a:spcPct val="115000"/>
              </a:lnSpc>
              <a:spcBef>
                <a:spcPts val="800"/>
              </a:spcBef>
              <a:spcAft>
                <a:spcPts val="0"/>
              </a:spcAft>
              <a:buSzPts val="1800"/>
              <a:buChar char="●"/>
              <a:defRPr sz="1800"/>
            </a:lvl7pPr>
            <a:lvl8pPr marL="3657600" lvl="7" indent="-342900" algn="l">
              <a:lnSpc>
                <a:spcPct val="115000"/>
              </a:lnSpc>
              <a:spcBef>
                <a:spcPts val="800"/>
              </a:spcBef>
              <a:spcAft>
                <a:spcPts val="0"/>
              </a:spcAft>
              <a:buSzPts val="1800"/>
              <a:buChar char="○"/>
              <a:defRPr sz="1800"/>
            </a:lvl8pPr>
            <a:lvl9pPr marL="4114800" lvl="8" indent="-342900" algn="l">
              <a:lnSpc>
                <a:spcPct val="115000"/>
              </a:lnSpc>
              <a:spcBef>
                <a:spcPts val="800"/>
              </a:spcBef>
              <a:spcAft>
                <a:spcPts val="800"/>
              </a:spcAft>
              <a:buSzPts val="1800"/>
              <a:buChar char="■"/>
              <a:defRPr sz="1800"/>
            </a:lvl9pPr>
          </a:lstStyle>
          <a:p>
            <a:endParaRPr/>
          </a:p>
        </p:txBody>
      </p:sp>
      <p:sp>
        <p:nvSpPr>
          <p:cNvPr id="176" name="Google Shape;176;p49"/>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40"/>
          <p:cNvSpPr txBox="1">
            <a:spLocks noGrp="1"/>
          </p:cNvSpPr>
          <p:nvPr>
            <p:ph type="title"/>
          </p:nvPr>
        </p:nvSpPr>
        <p:spPr>
          <a:xfrm>
            <a:off x="779100" y="836000"/>
            <a:ext cx="6010500" cy="3963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1pPr>
            <a:lvl2pPr marR="0" lvl="1"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2pPr>
            <a:lvl3pPr marR="0" lvl="2"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3pPr>
            <a:lvl4pPr marR="0" lvl="3"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4pPr>
            <a:lvl5pPr marR="0" lvl="4"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5pPr>
            <a:lvl6pPr marR="0" lvl="5"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6pPr>
            <a:lvl7pPr marR="0" lvl="6"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7pPr>
            <a:lvl8pPr marR="0" lvl="7"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8pPr>
            <a:lvl9pPr marR="0" lvl="8"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9pPr>
          </a:lstStyle>
          <a:p>
            <a:endParaRPr/>
          </a:p>
        </p:txBody>
      </p:sp>
      <p:sp>
        <p:nvSpPr>
          <p:cNvPr id="7" name="Google Shape;7;p40"/>
          <p:cNvSpPr txBox="1">
            <a:spLocks noGrp="1"/>
          </p:cNvSpPr>
          <p:nvPr>
            <p:ph type="body" idx="1"/>
          </p:nvPr>
        </p:nvSpPr>
        <p:spPr>
          <a:xfrm>
            <a:off x="779100" y="1503550"/>
            <a:ext cx="6010500" cy="2884200"/>
          </a:xfrm>
          <a:prstGeom prst="rect">
            <a:avLst/>
          </a:prstGeom>
          <a:noFill/>
          <a:ln>
            <a:noFill/>
          </a:ln>
        </p:spPr>
        <p:txBody>
          <a:bodyPr spcFirstLastPara="1" wrap="square" lIns="0" tIns="0" rIns="0" bIns="0" anchor="t" anchorCtr="0">
            <a:noAutofit/>
          </a:bodyPr>
          <a:lstStyle>
            <a:lvl1pPr marL="457200" marR="0" lvl="0" indent="-330200" algn="l" rtl="0">
              <a:lnSpc>
                <a:spcPct val="115000"/>
              </a:lnSpc>
              <a:spcBef>
                <a:spcPts val="0"/>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1pPr>
            <a:lvl2pPr marL="914400" marR="0" lvl="1" indent="-330200" algn="l" rtl="0">
              <a:lnSpc>
                <a:spcPct val="115000"/>
              </a:lnSpc>
              <a:spcBef>
                <a:spcPts val="800"/>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2pPr>
            <a:lvl3pPr marL="1371600" marR="0" lvl="2" indent="-330200" algn="l" rtl="0">
              <a:lnSpc>
                <a:spcPct val="115000"/>
              </a:lnSpc>
              <a:spcBef>
                <a:spcPts val="800"/>
              </a:spcBef>
              <a:spcAft>
                <a:spcPts val="0"/>
              </a:spcAft>
              <a:buClr>
                <a:schemeClr val="dk2"/>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3pPr>
            <a:lvl4pPr marL="1828800" marR="0" lvl="3" indent="-381000" algn="l" rtl="0">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4pPr>
            <a:lvl5pPr marL="2286000" marR="0" lvl="4" indent="-381000" algn="l" rtl="0">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5pPr>
            <a:lvl6pPr marL="2743200" marR="0" lvl="5" indent="-381000" algn="l" rtl="0">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6pPr>
            <a:lvl7pPr marL="3200400" marR="0" lvl="6" indent="-381000" algn="l" rtl="0">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7pPr>
            <a:lvl8pPr marL="3657600" marR="0" lvl="7" indent="-381000" algn="l" rtl="0">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8pPr>
            <a:lvl9pPr marL="4114800" marR="0" lvl="8" indent="-381000" algn="l" rtl="0">
              <a:lnSpc>
                <a:spcPct val="115000"/>
              </a:lnSpc>
              <a:spcBef>
                <a:spcPts val="800"/>
              </a:spcBef>
              <a:spcAft>
                <a:spcPts val="80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9pPr>
          </a:lstStyle>
          <a:p>
            <a:endParaRPr/>
          </a:p>
        </p:txBody>
      </p:sp>
      <p:sp>
        <p:nvSpPr>
          <p:cNvPr id="8" name="Google Shape;8;p40"/>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1"/>
          <p:cNvPicPr preferRelativeResize="0"/>
          <p:nvPr/>
        </p:nvPicPr>
        <p:blipFill rotWithShape="1">
          <a:blip r:embed="rId3">
            <a:alphaModFix/>
          </a:blip>
          <a:srcRect l="4708" r="4707"/>
          <a:stretch/>
        </p:blipFill>
        <p:spPr>
          <a:xfrm>
            <a:off x="4688736" y="58313"/>
            <a:ext cx="3625424" cy="3902614"/>
          </a:xfrm>
          <a:custGeom>
            <a:avLst/>
            <a:gdLst/>
            <a:ahLst/>
            <a:cxnLst/>
            <a:rect l="l" t="t" r="r" b="b"/>
            <a:pathLst>
              <a:path w="21598" h="21456" extrusionOk="0">
                <a:moveTo>
                  <a:pt x="10800" y="0"/>
                </a:moveTo>
                <a:cubicBezTo>
                  <a:pt x="10183" y="0"/>
                  <a:pt x="9567" y="144"/>
                  <a:pt x="9014" y="430"/>
                </a:cubicBezTo>
                <a:lnTo>
                  <a:pt x="1782" y="4189"/>
                </a:lnTo>
                <a:cubicBezTo>
                  <a:pt x="678" y="4763"/>
                  <a:pt x="0" y="5821"/>
                  <a:pt x="0" y="6968"/>
                </a:cubicBezTo>
                <a:lnTo>
                  <a:pt x="0" y="14485"/>
                </a:lnTo>
                <a:cubicBezTo>
                  <a:pt x="1" y="15633"/>
                  <a:pt x="681" y="16694"/>
                  <a:pt x="1786" y="17268"/>
                </a:cubicBezTo>
                <a:lnTo>
                  <a:pt x="9018" y="21026"/>
                </a:lnTo>
                <a:cubicBezTo>
                  <a:pt x="10122" y="21600"/>
                  <a:pt x="11480" y="21600"/>
                  <a:pt x="12585" y="21026"/>
                </a:cubicBezTo>
                <a:lnTo>
                  <a:pt x="19817" y="17268"/>
                </a:lnTo>
                <a:cubicBezTo>
                  <a:pt x="20922" y="16693"/>
                  <a:pt x="21600" y="15633"/>
                  <a:pt x="21599" y="14485"/>
                </a:cubicBezTo>
                <a:lnTo>
                  <a:pt x="21599" y="6968"/>
                </a:lnTo>
                <a:cubicBezTo>
                  <a:pt x="21599" y="5820"/>
                  <a:pt x="20922" y="4762"/>
                  <a:pt x="19817" y="4189"/>
                </a:cubicBezTo>
                <a:lnTo>
                  <a:pt x="12585" y="430"/>
                </a:lnTo>
                <a:cubicBezTo>
                  <a:pt x="12033" y="144"/>
                  <a:pt x="11416" y="0"/>
                  <a:pt x="10800" y="0"/>
                </a:cubicBezTo>
                <a:close/>
              </a:path>
            </a:pathLst>
          </a:custGeom>
          <a:noFill/>
          <a:ln>
            <a:noFill/>
          </a:ln>
        </p:spPr>
      </p:pic>
      <p:sp>
        <p:nvSpPr>
          <p:cNvPr id="199" name="Google Shape;199;p1"/>
          <p:cNvSpPr txBox="1">
            <a:spLocks noGrp="1"/>
          </p:cNvSpPr>
          <p:nvPr>
            <p:ph type="ctrTitle"/>
          </p:nvPr>
        </p:nvSpPr>
        <p:spPr>
          <a:xfrm>
            <a:off x="163404" y="782177"/>
            <a:ext cx="4955100" cy="11598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4800"/>
              <a:buNone/>
            </a:pPr>
            <a:r>
              <a:rPr lang="en"/>
              <a:t>Adobe Analytics Challenge 2022</a:t>
            </a:r>
            <a:endParaRPr/>
          </a:p>
        </p:txBody>
      </p:sp>
      <p:sp>
        <p:nvSpPr>
          <p:cNvPr id="200" name="Google Shape;200;p1"/>
          <p:cNvSpPr txBox="1"/>
          <p:nvPr/>
        </p:nvSpPr>
        <p:spPr>
          <a:xfrm>
            <a:off x="163404" y="3960927"/>
            <a:ext cx="3877200" cy="384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900"/>
          </a:p>
        </p:txBody>
      </p:sp>
      <p:sp>
        <p:nvSpPr>
          <p:cNvPr id="201" name="Google Shape;201;p1"/>
          <p:cNvSpPr txBox="1"/>
          <p:nvPr/>
        </p:nvSpPr>
        <p:spPr>
          <a:xfrm>
            <a:off x="1376675" y="4136300"/>
            <a:ext cx="3877200" cy="655800"/>
          </a:xfrm>
          <a:prstGeom prst="rect">
            <a:avLst/>
          </a:prstGeom>
          <a:noFill/>
          <a:ln>
            <a:noFill/>
          </a:ln>
        </p:spPr>
        <p:txBody>
          <a:bodyPr spcFirstLastPara="1" wrap="square" lIns="91425" tIns="91425" rIns="91425" bIns="91425" anchor="t" anchorCtr="0">
            <a:spAutoFit/>
          </a:bodyPr>
          <a:lstStyle/>
          <a:p>
            <a:pPr marL="457200" lvl="0" indent="457200" algn="l" rtl="0">
              <a:lnSpc>
                <a:spcPct val="90000"/>
              </a:lnSpc>
              <a:spcBef>
                <a:spcPts val="0"/>
              </a:spcBef>
              <a:spcAft>
                <a:spcPts val="0"/>
              </a:spcAft>
              <a:buNone/>
            </a:pPr>
            <a:r>
              <a:rPr lang="en" sz="1700" b="1">
                <a:solidFill>
                  <a:schemeClr val="lt1"/>
                </a:solidFill>
                <a:latin typeface="Catamaran"/>
                <a:ea typeface="Catamaran"/>
                <a:cs typeface="Catamaran"/>
                <a:sym typeface="Catamaran"/>
              </a:rPr>
              <a:t>Team Titans </a:t>
            </a:r>
            <a:endParaRPr sz="1700" b="1">
              <a:solidFill>
                <a:schemeClr val="lt1"/>
              </a:solidFill>
              <a:latin typeface="Catamaran"/>
              <a:ea typeface="Catamaran"/>
              <a:cs typeface="Catamaran"/>
              <a:sym typeface="Catamaran"/>
            </a:endParaRPr>
          </a:p>
          <a:p>
            <a:pPr marL="0" lvl="0" indent="457200" algn="l" rtl="0">
              <a:lnSpc>
                <a:spcPct val="90000"/>
              </a:lnSpc>
              <a:spcBef>
                <a:spcPts val="0"/>
              </a:spcBef>
              <a:spcAft>
                <a:spcPts val="0"/>
              </a:spcAft>
              <a:buNone/>
            </a:pPr>
            <a:r>
              <a:rPr lang="en" sz="1700">
                <a:solidFill>
                  <a:schemeClr val="lt1"/>
                </a:solidFill>
                <a:latin typeface="Catamaran"/>
                <a:ea typeface="Catamaran"/>
                <a:cs typeface="Catamaran"/>
                <a:sym typeface="Catamaran"/>
              </a:rPr>
              <a:t>University of Washington</a:t>
            </a:r>
            <a:endParaRPr sz="1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g164d3b694cc_3_77"/>
          <p:cNvSpPr txBox="1">
            <a:spLocks noGrp="1"/>
          </p:cNvSpPr>
          <p:nvPr>
            <p:ph type="title"/>
          </p:nvPr>
        </p:nvSpPr>
        <p:spPr>
          <a:xfrm>
            <a:off x="779100" y="197825"/>
            <a:ext cx="7215000" cy="316500"/>
          </a:xfrm>
          <a:prstGeom prst="rect">
            <a:avLst/>
          </a:prstGeom>
        </p:spPr>
        <p:txBody>
          <a:bodyPr spcFirstLastPara="1" wrap="square" lIns="0" tIns="0" rIns="0" bIns="0" anchor="ctr" anchorCtr="0">
            <a:noAutofit/>
          </a:bodyPr>
          <a:lstStyle/>
          <a:p>
            <a:pPr marL="0" lvl="0" indent="0" algn="l" rtl="0">
              <a:lnSpc>
                <a:spcPct val="115000"/>
              </a:lnSpc>
              <a:spcBef>
                <a:spcPts val="0"/>
              </a:spcBef>
              <a:spcAft>
                <a:spcPts val="0"/>
              </a:spcAft>
              <a:buNone/>
            </a:pPr>
            <a:endParaRPr sz="1400">
              <a:solidFill>
                <a:srgbClr val="4B4B4B"/>
              </a:solidFill>
              <a:latin typeface="Arial"/>
              <a:ea typeface="Arial"/>
              <a:cs typeface="Arial"/>
              <a:sym typeface="Arial"/>
            </a:endParaRPr>
          </a:p>
          <a:p>
            <a:pPr marL="0" lvl="0" indent="0" algn="l" rtl="0">
              <a:lnSpc>
                <a:spcPct val="115000"/>
              </a:lnSpc>
              <a:spcBef>
                <a:spcPts val="0"/>
              </a:spcBef>
              <a:spcAft>
                <a:spcPts val="0"/>
              </a:spcAft>
              <a:buNone/>
            </a:pPr>
            <a:endParaRPr sz="1400">
              <a:solidFill>
                <a:srgbClr val="4B4B4B"/>
              </a:solidFill>
              <a:latin typeface="Arial"/>
              <a:ea typeface="Arial"/>
              <a:cs typeface="Arial"/>
              <a:sym typeface="Arial"/>
            </a:endParaRPr>
          </a:p>
          <a:p>
            <a:pPr marL="0" lvl="0" indent="0" algn="l" rtl="0">
              <a:lnSpc>
                <a:spcPct val="115000"/>
              </a:lnSpc>
              <a:spcBef>
                <a:spcPts val="0"/>
              </a:spcBef>
              <a:spcAft>
                <a:spcPts val="0"/>
              </a:spcAft>
              <a:buNone/>
            </a:pPr>
            <a:r>
              <a:rPr lang="en" sz="1400">
                <a:solidFill>
                  <a:srgbClr val="674EA7"/>
                </a:solidFill>
                <a:latin typeface="Arial"/>
                <a:ea typeface="Arial"/>
                <a:cs typeface="Arial"/>
                <a:sym typeface="Arial"/>
              </a:rPr>
              <a:t>  Difference in usage of mobile web based on guest type (Honors vs Non-Honors)</a:t>
            </a:r>
            <a:endParaRPr sz="1400">
              <a:solidFill>
                <a:srgbClr val="674EA7"/>
              </a:solidFill>
              <a:latin typeface="Arial"/>
              <a:ea typeface="Arial"/>
              <a:cs typeface="Arial"/>
              <a:sym typeface="Arial"/>
            </a:endParaRPr>
          </a:p>
          <a:p>
            <a:pPr marL="0" lvl="0" indent="0" algn="l" rtl="0">
              <a:spcBef>
                <a:spcPts val="0"/>
              </a:spcBef>
              <a:spcAft>
                <a:spcPts val="0"/>
              </a:spcAft>
              <a:buNone/>
            </a:pPr>
            <a:endParaRPr/>
          </a:p>
        </p:txBody>
      </p:sp>
      <p:sp>
        <p:nvSpPr>
          <p:cNvPr id="326" name="Google Shape;326;g164d3b694cc_3_7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10</a:t>
            </a:fld>
            <a:endParaRPr/>
          </a:p>
        </p:txBody>
      </p:sp>
      <p:pic>
        <p:nvPicPr>
          <p:cNvPr id="327" name="Google Shape;327;g164d3b694cc_3_77"/>
          <p:cNvPicPr preferRelativeResize="0"/>
          <p:nvPr/>
        </p:nvPicPr>
        <p:blipFill>
          <a:blip r:embed="rId3">
            <a:alphaModFix/>
          </a:blip>
          <a:stretch>
            <a:fillRect/>
          </a:stretch>
        </p:blipFill>
        <p:spPr>
          <a:xfrm>
            <a:off x="1766550" y="514325"/>
            <a:ext cx="5801926" cy="2096975"/>
          </a:xfrm>
          <a:prstGeom prst="rect">
            <a:avLst/>
          </a:prstGeom>
          <a:noFill/>
          <a:ln>
            <a:noFill/>
          </a:ln>
        </p:spPr>
      </p:pic>
      <p:sp>
        <p:nvSpPr>
          <p:cNvPr id="328" name="Google Shape;328;g164d3b694cc_3_77"/>
          <p:cNvSpPr txBox="1">
            <a:spLocks noGrp="1"/>
          </p:cNvSpPr>
          <p:nvPr>
            <p:ph type="title"/>
          </p:nvPr>
        </p:nvSpPr>
        <p:spPr>
          <a:xfrm>
            <a:off x="908875" y="2667825"/>
            <a:ext cx="7571700" cy="243000"/>
          </a:xfrm>
          <a:prstGeom prst="rect">
            <a:avLst/>
          </a:prstGeom>
        </p:spPr>
        <p:txBody>
          <a:bodyPr spcFirstLastPara="1" wrap="square" lIns="0" tIns="0" rIns="0" bIns="0" anchor="ctr" anchorCtr="0">
            <a:noAutofit/>
          </a:bodyPr>
          <a:lstStyle/>
          <a:p>
            <a:pPr marL="0" lvl="0" indent="0" algn="l" rtl="0">
              <a:lnSpc>
                <a:spcPct val="115000"/>
              </a:lnSpc>
              <a:spcBef>
                <a:spcPts val="0"/>
              </a:spcBef>
              <a:spcAft>
                <a:spcPts val="0"/>
              </a:spcAft>
              <a:buNone/>
            </a:pPr>
            <a:endParaRPr sz="1400">
              <a:solidFill>
                <a:srgbClr val="4B4B4B"/>
              </a:solidFill>
              <a:latin typeface="Arial"/>
              <a:ea typeface="Arial"/>
              <a:cs typeface="Arial"/>
              <a:sym typeface="Arial"/>
            </a:endParaRPr>
          </a:p>
          <a:p>
            <a:pPr marL="0" lvl="0" indent="0" algn="l" rtl="0">
              <a:lnSpc>
                <a:spcPct val="115000"/>
              </a:lnSpc>
              <a:spcBef>
                <a:spcPts val="0"/>
              </a:spcBef>
              <a:spcAft>
                <a:spcPts val="0"/>
              </a:spcAft>
              <a:buNone/>
            </a:pPr>
            <a:endParaRPr sz="1400">
              <a:solidFill>
                <a:srgbClr val="4B4B4B"/>
              </a:solidFill>
              <a:latin typeface="Arial"/>
              <a:ea typeface="Arial"/>
              <a:cs typeface="Arial"/>
              <a:sym typeface="Arial"/>
            </a:endParaRPr>
          </a:p>
          <a:p>
            <a:pPr marL="0" lvl="0" indent="0" algn="l" rtl="0">
              <a:lnSpc>
                <a:spcPct val="115000"/>
              </a:lnSpc>
              <a:spcBef>
                <a:spcPts val="0"/>
              </a:spcBef>
              <a:spcAft>
                <a:spcPts val="0"/>
              </a:spcAft>
              <a:buNone/>
            </a:pPr>
            <a:r>
              <a:rPr lang="en" sz="1400">
                <a:solidFill>
                  <a:srgbClr val="674EA7"/>
                </a:solidFill>
                <a:latin typeface="Arial"/>
                <a:ea typeface="Arial"/>
                <a:cs typeface="Arial"/>
                <a:sym typeface="Arial"/>
              </a:rPr>
              <a:t>  Difference in usage of mobile app based on guest type  (Honors vs Non-Honors)</a:t>
            </a:r>
            <a:endParaRPr sz="1400">
              <a:solidFill>
                <a:srgbClr val="674EA7"/>
              </a:solidFill>
              <a:latin typeface="Arial"/>
              <a:ea typeface="Arial"/>
              <a:cs typeface="Arial"/>
              <a:sym typeface="Arial"/>
            </a:endParaRPr>
          </a:p>
          <a:p>
            <a:pPr marL="0" lvl="0" indent="0" algn="l" rtl="0">
              <a:spcBef>
                <a:spcPts val="0"/>
              </a:spcBef>
              <a:spcAft>
                <a:spcPts val="0"/>
              </a:spcAft>
              <a:buNone/>
            </a:pPr>
            <a:endParaRPr/>
          </a:p>
        </p:txBody>
      </p:sp>
      <p:pic>
        <p:nvPicPr>
          <p:cNvPr id="329" name="Google Shape;329;g164d3b694cc_3_77"/>
          <p:cNvPicPr preferRelativeResize="0"/>
          <p:nvPr/>
        </p:nvPicPr>
        <p:blipFill>
          <a:blip r:embed="rId4">
            <a:alphaModFix/>
          </a:blip>
          <a:stretch>
            <a:fillRect/>
          </a:stretch>
        </p:blipFill>
        <p:spPr>
          <a:xfrm>
            <a:off x="1766550" y="2967350"/>
            <a:ext cx="5801925" cy="2096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g164d3b694cc_3_9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11</a:t>
            </a:fld>
            <a:endParaRPr/>
          </a:p>
        </p:txBody>
      </p:sp>
      <p:sp>
        <p:nvSpPr>
          <p:cNvPr id="335" name="Google Shape;335;g164d3b694cc_3_90"/>
          <p:cNvSpPr txBox="1"/>
          <p:nvPr/>
        </p:nvSpPr>
        <p:spPr>
          <a:xfrm>
            <a:off x="1175675" y="146950"/>
            <a:ext cx="7485300" cy="665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b="1">
                <a:solidFill>
                  <a:srgbClr val="674EA7"/>
                </a:solidFill>
                <a:latin typeface="Calibri"/>
                <a:ea typeface="Calibri"/>
                <a:cs typeface="Calibri"/>
                <a:sym typeface="Calibri"/>
              </a:rPr>
              <a:t>Digital reservation in mobile browser based on guest type (Honors vs Non-Honors)</a:t>
            </a:r>
            <a:endParaRPr sz="1500" b="1">
              <a:solidFill>
                <a:srgbClr val="674EA7"/>
              </a:solidFill>
              <a:latin typeface="Calibri"/>
              <a:ea typeface="Calibri"/>
              <a:cs typeface="Calibri"/>
              <a:sym typeface="Calibri"/>
            </a:endParaRPr>
          </a:p>
          <a:p>
            <a:pPr marL="0" lvl="0" indent="0" algn="l" rtl="0">
              <a:lnSpc>
                <a:spcPct val="115000"/>
              </a:lnSpc>
              <a:spcBef>
                <a:spcPts val="0"/>
              </a:spcBef>
              <a:spcAft>
                <a:spcPts val="0"/>
              </a:spcAft>
              <a:buNone/>
            </a:pPr>
            <a:endParaRPr b="1">
              <a:solidFill>
                <a:srgbClr val="674EA7"/>
              </a:solidFill>
            </a:endParaRPr>
          </a:p>
        </p:txBody>
      </p:sp>
      <p:pic>
        <p:nvPicPr>
          <p:cNvPr id="336" name="Google Shape;336;g164d3b694cc_3_90"/>
          <p:cNvPicPr preferRelativeResize="0"/>
          <p:nvPr/>
        </p:nvPicPr>
        <p:blipFill>
          <a:blip r:embed="rId3">
            <a:alphaModFix/>
          </a:blip>
          <a:stretch>
            <a:fillRect/>
          </a:stretch>
        </p:blipFill>
        <p:spPr>
          <a:xfrm>
            <a:off x="1019872" y="563975"/>
            <a:ext cx="7352900" cy="1849500"/>
          </a:xfrm>
          <a:prstGeom prst="rect">
            <a:avLst/>
          </a:prstGeom>
          <a:noFill/>
          <a:ln>
            <a:noFill/>
          </a:ln>
        </p:spPr>
      </p:pic>
      <p:sp>
        <p:nvSpPr>
          <p:cNvPr id="337" name="Google Shape;337;g164d3b694cc_3_90"/>
          <p:cNvSpPr txBox="1"/>
          <p:nvPr/>
        </p:nvSpPr>
        <p:spPr>
          <a:xfrm>
            <a:off x="1175675" y="2582825"/>
            <a:ext cx="7485300" cy="665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b="1">
                <a:solidFill>
                  <a:srgbClr val="674EA7"/>
                </a:solidFill>
                <a:latin typeface="Calibri"/>
                <a:ea typeface="Calibri"/>
                <a:cs typeface="Calibri"/>
                <a:sym typeface="Calibri"/>
              </a:rPr>
              <a:t>Digital reservation in mobile app based on guest type (Honors vs Non-Honors)</a:t>
            </a:r>
            <a:endParaRPr sz="1500" b="1">
              <a:solidFill>
                <a:srgbClr val="674EA7"/>
              </a:solidFill>
              <a:latin typeface="Calibri"/>
              <a:ea typeface="Calibri"/>
              <a:cs typeface="Calibri"/>
              <a:sym typeface="Calibri"/>
            </a:endParaRPr>
          </a:p>
          <a:p>
            <a:pPr marL="0" lvl="0" indent="0" algn="l" rtl="0">
              <a:lnSpc>
                <a:spcPct val="115000"/>
              </a:lnSpc>
              <a:spcBef>
                <a:spcPts val="0"/>
              </a:spcBef>
              <a:spcAft>
                <a:spcPts val="0"/>
              </a:spcAft>
              <a:buNone/>
            </a:pPr>
            <a:endParaRPr b="1">
              <a:solidFill>
                <a:srgbClr val="674EA7"/>
              </a:solidFill>
            </a:endParaRPr>
          </a:p>
        </p:txBody>
      </p:sp>
      <p:pic>
        <p:nvPicPr>
          <p:cNvPr id="338" name="Google Shape;338;g164d3b694cc_3_90"/>
          <p:cNvPicPr preferRelativeResize="0"/>
          <p:nvPr/>
        </p:nvPicPr>
        <p:blipFill>
          <a:blip r:embed="rId4">
            <a:alphaModFix/>
          </a:blip>
          <a:stretch>
            <a:fillRect/>
          </a:stretch>
        </p:blipFill>
        <p:spPr>
          <a:xfrm>
            <a:off x="1019875" y="2979975"/>
            <a:ext cx="7225276" cy="1849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g164d3b694cc_3_104"/>
          <p:cNvSpPr txBox="1">
            <a:spLocks noGrp="1"/>
          </p:cNvSpPr>
          <p:nvPr>
            <p:ph type="title"/>
          </p:nvPr>
        </p:nvSpPr>
        <p:spPr>
          <a:xfrm>
            <a:off x="713300" y="706875"/>
            <a:ext cx="8933400" cy="6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400"/>
              <a:t>Does the guest type drive the difference in digital experience?</a:t>
            </a:r>
            <a:endParaRPr sz="2400"/>
          </a:p>
        </p:txBody>
      </p:sp>
      <p:sp>
        <p:nvSpPr>
          <p:cNvPr id="344" name="Google Shape;344;g164d3b694cc_3_104"/>
          <p:cNvSpPr txBox="1">
            <a:spLocks noGrp="1"/>
          </p:cNvSpPr>
          <p:nvPr>
            <p:ph type="body" idx="1"/>
          </p:nvPr>
        </p:nvSpPr>
        <p:spPr>
          <a:xfrm>
            <a:off x="513975" y="1334475"/>
            <a:ext cx="8568900" cy="3639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600" b="1">
                <a:latin typeface="Catamaran"/>
                <a:ea typeface="Catamaran"/>
                <a:cs typeface="Catamaran"/>
                <a:sym typeface="Catamaran"/>
              </a:rPr>
              <a:t>Users from the honors tier use both mobile web and app but non-honors users highly prefer mobile web</a:t>
            </a:r>
            <a:endParaRPr sz="1600" b="1">
              <a:latin typeface="Catamaran"/>
              <a:ea typeface="Catamaran"/>
              <a:cs typeface="Catamaran"/>
              <a:sym typeface="Catamaran"/>
            </a:endParaRPr>
          </a:p>
          <a:p>
            <a:pPr marL="0" lvl="0" indent="0" algn="l" rtl="0">
              <a:spcBef>
                <a:spcPts val="0"/>
              </a:spcBef>
              <a:spcAft>
                <a:spcPts val="0"/>
              </a:spcAft>
              <a:buNone/>
            </a:pPr>
            <a:endParaRPr sz="1600" b="1">
              <a:latin typeface="Catamaran"/>
              <a:ea typeface="Catamaran"/>
              <a:cs typeface="Catamaran"/>
              <a:sym typeface="Catamaran"/>
            </a:endParaRPr>
          </a:p>
          <a:p>
            <a:pPr marL="0" lvl="0" indent="0" algn="l" rtl="0">
              <a:spcBef>
                <a:spcPts val="0"/>
              </a:spcBef>
              <a:spcAft>
                <a:spcPts val="0"/>
              </a:spcAft>
              <a:buNone/>
            </a:pPr>
            <a:r>
              <a:rPr lang="en" sz="1600" b="1">
                <a:latin typeface="Catamaran"/>
                <a:ea typeface="Catamaran"/>
                <a:cs typeface="Catamaran"/>
                <a:sym typeface="Catamaran"/>
              </a:rPr>
              <a:t>Possible reasons: </a:t>
            </a:r>
            <a:endParaRPr sz="1600" b="1">
              <a:latin typeface="Catamaran"/>
              <a:ea typeface="Catamaran"/>
              <a:cs typeface="Catamaran"/>
              <a:sym typeface="Catamaran"/>
            </a:endParaRPr>
          </a:p>
          <a:p>
            <a:pPr marL="0" lvl="0" indent="0" algn="l" rtl="0">
              <a:spcBef>
                <a:spcPts val="0"/>
              </a:spcBef>
              <a:spcAft>
                <a:spcPts val="0"/>
              </a:spcAft>
              <a:buNone/>
            </a:pPr>
            <a:endParaRPr sz="1600" b="1">
              <a:latin typeface="Catamaran"/>
              <a:ea typeface="Catamaran"/>
              <a:cs typeface="Catamaran"/>
              <a:sym typeface="Catamaran"/>
            </a:endParaRPr>
          </a:p>
          <a:p>
            <a:pPr marL="457200" lvl="0" indent="-330200" algn="l" rtl="0">
              <a:spcBef>
                <a:spcPts val="0"/>
              </a:spcBef>
              <a:spcAft>
                <a:spcPts val="0"/>
              </a:spcAft>
              <a:buSzPts val="1600"/>
              <a:buAutoNum type="arabicParenR"/>
            </a:pPr>
            <a:r>
              <a:rPr lang="en" sz="1600"/>
              <a:t>Web browser might be more popular especially among </a:t>
            </a:r>
            <a:r>
              <a:rPr lang="en" sz="1600" b="1">
                <a:latin typeface="Catamaran"/>
                <a:ea typeface="Catamaran"/>
                <a:cs typeface="Catamaran"/>
                <a:sym typeface="Catamaran"/>
              </a:rPr>
              <a:t>non-honors(occasional/leisure travellers)</a:t>
            </a:r>
            <a:r>
              <a:rPr lang="en" sz="1600"/>
              <a:t> because it gives consumers a sense of control. They need the fulfilment of having chosen the best deal, and so they </a:t>
            </a:r>
            <a:r>
              <a:rPr lang="en" sz="1600" b="1">
                <a:latin typeface="Catamaran"/>
                <a:ea typeface="Catamaran"/>
                <a:cs typeface="Catamaran"/>
                <a:sym typeface="Catamaran"/>
              </a:rPr>
              <a:t>access different channels</a:t>
            </a:r>
            <a:r>
              <a:rPr lang="en" sz="1600"/>
              <a:t>, compare all relevant options and search for details before reaching and committing to a decision. </a:t>
            </a:r>
            <a:endParaRPr sz="1600"/>
          </a:p>
          <a:p>
            <a:pPr marL="457200" lvl="0" indent="-330200" algn="l" rtl="0">
              <a:spcBef>
                <a:spcPts val="0"/>
              </a:spcBef>
              <a:spcAft>
                <a:spcPts val="0"/>
              </a:spcAft>
              <a:buSzPts val="1600"/>
              <a:buAutoNum type="arabicParenR"/>
            </a:pPr>
            <a:r>
              <a:rPr lang="en" sz="1600" b="1">
                <a:latin typeface="Catamaran"/>
                <a:ea typeface="Catamaran"/>
                <a:cs typeface="Catamaran"/>
                <a:sym typeface="Catamaran"/>
              </a:rPr>
              <a:t>Occasional travellers</a:t>
            </a:r>
            <a:r>
              <a:rPr lang="en" sz="1600"/>
              <a:t> don't want the hassle of downloading an app for just one time use that occupies more space on their phone.</a:t>
            </a:r>
            <a:endParaRPr sz="1600"/>
          </a:p>
          <a:p>
            <a:pPr marL="0" lvl="0" indent="0" algn="l" rtl="0">
              <a:spcBef>
                <a:spcPts val="0"/>
              </a:spcBef>
              <a:spcAft>
                <a:spcPts val="0"/>
              </a:spcAft>
              <a:buNone/>
            </a:pPr>
            <a:endParaRPr sz="1800"/>
          </a:p>
        </p:txBody>
      </p:sp>
      <p:sp>
        <p:nvSpPr>
          <p:cNvPr id="345" name="Google Shape;345;g164d3b694cc_3_10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8"/>
          <p:cNvSpPr txBox="1">
            <a:spLocks noGrp="1"/>
          </p:cNvSpPr>
          <p:nvPr>
            <p:ph type="ctrTitle" idx="4294967295"/>
          </p:nvPr>
        </p:nvSpPr>
        <p:spPr>
          <a:xfrm>
            <a:off x="665375" y="140225"/>
            <a:ext cx="8002200" cy="10284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accent1"/>
              </a:buClr>
              <a:buSzPts val="3200"/>
              <a:buFont typeface="Catamaran"/>
              <a:buNone/>
            </a:pPr>
            <a:r>
              <a:rPr lang="en" sz="3300">
                <a:solidFill>
                  <a:schemeClr val="lt1"/>
                </a:solidFill>
              </a:rPr>
              <a:t>Recommendations</a:t>
            </a:r>
            <a:endParaRPr sz="3300" b="1" i="0" u="none" strike="noStrike" cap="none">
              <a:solidFill>
                <a:schemeClr val="lt1"/>
              </a:solidFill>
              <a:latin typeface="Catamaran"/>
              <a:ea typeface="Catamaran"/>
              <a:cs typeface="Catamaran"/>
              <a:sym typeface="Catamaran"/>
            </a:endParaRPr>
          </a:p>
        </p:txBody>
      </p:sp>
      <p:sp>
        <p:nvSpPr>
          <p:cNvPr id="351" name="Google Shape;351;p8"/>
          <p:cNvSpPr txBox="1">
            <a:spLocks noGrp="1"/>
          </p:cNvSpPr>
          <p:nvPr>
            <p:ph type="subTitle" idx="4294967295"/>
          </p:nvPr>
        </p:nvSpPr>
        <p:spPr>
          <a:xfrm>
            <a:off x="352950" y="600538"/>
            <a:ext cx="8438100" cy="41877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Clr>
                <a:schemeClr val="accent5"/>
              </a:buClr>
              <a:buSzPts val="1600"/>
              <a:buFont typeface="Catamaran Thin"/>
              <a:buNone/>
            </a:pPr>
            <a:r>
              <a:rPr lang="en" sz="2100">
                <a:solidFill>
                  <a:schemeClr val="lt2"/>
                </a:solidFill>
              </a:rPr>
              <a:t>Improve Mobile Web Experience(Hilton.com) with a focus on non-honors users:</a:t>
            </a:r>
            <a:endParaRPr sz="2100">
              <a:solidFill>
                <a:schemeClr val="lt2"/>
              </a:solidFill>
            </a:endParaRPr>
          </a:p>
          <a:p>
            <a:pPr marL="457200" marR="0" lvl="0" indent="-330200" algn="l" rtl="0">
              <a:lnSpc>
                <a:spcPct val="115000"/>
              </a:lnSpc>
              <a:spcBef>
                <a:spcPts val="800"/>
              </a:spcBef>
              <a:spcAft>
                <a:spcPts val="0"/>
              </a:spcAft>
              <a:buClr>
                <a:schemeClr val="lt2"/>
              </a:buClr>
              <a:buSzPts val="1600"/>
              <a:buChar char="⬢"/>
            </a:pPr>
            <a:r>
              <a:rPr lang="en" sz="1600">
                <a:solidFill>
                  <a:schemeClr val="lt2"/>
                </a:solidFill>
              </a:rPr>
              <a:t>Apart from providing information about the hotel property and its proximity from popular destinations, Hilton can also provide information about nearby restaurants,day trips and retail options. So users don’t spend much time browsing these information in other sites.</a:t>
            </a:r>
            <a:endParaRPr sz="1600">
              <a:solidFill>
                <a:schemeClr val="lt2"/>
              </a:solidFill>
            </a:endParaRPr>
          </a:p>
          <a:p>
            <a:pPr marL="0" marR="0" lvl="0" indent="0" algn="l" rtl="0">
              <a:lnSpc>
                <a:spcPct val="115000"/>
              </a:lnSpc>
              <a:spcBef>
                <a:spcPts val="800"/>
              </a:spcBef>
              <a:spcAft>
                <a:spcPts val="0"/>
              </a:spcAft>
              <a:buNone/>
            </a:pPr>
            <a:r>
              <a:rPr lang="en" sz="2000">
                <a:solidFill>
                  <a:schemeClr val="lt2"/>
                </a:solidFill>
              </a:rPr>
              <a:t>Supporting Mobile Wallets</a:t>
            </a:r>
            <a:endParaRPr sz="2000">
              <a:solidFill>
                <a:schemeClr val="lt2"/>
              </a:solidFill>
            </a:endParaRPr>
          </a:p>
          <a:p>
            <a:pPr marL="457200" lvl="0" indent="-330200" algn="l" rtl="0">
              <a:spcBef>
                <a:spcPts val="800"/>
              </a:spcBef>
              <a:spcAft>
                <a:spcPts val="0"/>
              </a:spcAft>
              <a:buClr>
                <a:schemeClr val="lt2"/>
              </a:buClr>
              <a:buSzPts val="1600"/>
              <a:buChar char="⬢"/>
            </a:pPr>
            <a:r>
              <a:rPr lang="en" sz="1600">
                <a:solidFill>
                  <a:schemeClr val="lt2"/>
                </a:solidFill>
              </a:rPr>
              <a:t>Websites that have </a:t>
            </a:r>
            <a:r>
              <a:rPr lang="en" sz="1600" b="1">
                <a:solidFill>
                  <a:schemeClr val="lt2"/>
                </a:solidFill>
                <a:latin typeface="Catamaran"/>
                <a:ea typeface="Catamaran"/>
                <a:cs typeface="Catamaran"/>
                <a:sym typeface="Catamaran"/>
              </a:rPr>
              <a:t>mobile friendly payment options</a:t>
            </a:r>
            <a:r>
              <a:rPr lang="en" sz="1600">
                <a:solidFill>
                  <a:schemeClr val="lt2"/>
                </a:solidFill>
              </a:rPr>
              <a:t> like Apple pay and Google Pay see </a:t>
            </a:r>
            <a:r>
              <a:rPr lang="en" sz="1600" b="1">
                <a:solidFill>
                  <a:schemeClr val="lt2"/>
                </a:solidFill>
                <a:latin typeface="Catamaran"/>
                <a:ea typeface="Catamaran"/>
                <a:cs typeface="Catamaran"/>
                <a:sym typeface="Catamaran"/>
              </a:rPr>
              <a:t>higher conversion rates</a:t>
            </a:r>
            <a:r>
              <a:rPr lang="en" sz="1600">
                <a:solidFill>
                  <a:schemeClr val="lt2"/>
                </a:solidFill>
              </a:rPr>
              <a:t>. Since these payment options are fast and secure,customers will have minimal friction at checkout.</a:t>
            </a:r>
            <a:endParaRPr sz="2000">
              <a:solidFill>
                <a:schemeClr val="lt2"/>
              </a:solidFill>
            </a:endParaRPr>
          </a:p>
          <a:p>
            <a:pPr marL="0" lvl="0" indent="0" algn="l" rtl="0">
              <a:spcBef>
                <a:spcPts val="800"/>
              </a:spcBef>
              <a:spcAft>
                <a:spcPts val="0"/>
              </a:spcAft>
              <a:buNone/>
            </a:pPr>
            <a:r>
              <a:rPr lang="en" sz="2100">
                <a:solidFill>
                  <a:schemeClr val="lt2"/>
                </a:solidFill>
              </a:rPr>
              <a:t>Rendering contactless services :</a:t>
            </a:r>
            <a:endParaRPr sz="2100">
              <a:solidFill>
                <a:schemeClr val="lt2"/>
              </a:solidFill>
            </a:endParaRPr>
          </a:p>
          <a:p>
            <a:pPr marL="457200" lvl="0" indent="-330200" algn="l" rtl="0">
              <a:spcBef>
                <a:spcPts val="800"/>
              </a:spcBef>
              <a:spcAft>
                <a:spcPts val="0"/>
              </a:spcAft>
              <a:buClr>
                <a:schemeClr val="lt2"/>
              </a:buClr>
              <a:buSzPts val="1600"/>
              <a:buChar char="⬢"/>
            </a:pPr>
            <a:r>
              <a:rPr lang="en" sz="1600">
                <a:solidFill>
                  <a:schemeClr val="lt2"/>
                </a:solidFill>
              </a:rPr>
              <a:t>Like users from honors tier, </a:t>
            </a:r>
            <a:r>
              <a:rPr lang="en" sz="1600" b="1">
                <a:solidFill>
                  <a:schemeClr val="lt2"/>
                </a:solidFill>
                <a:latin typeface="Catamaran"/>
                <a:ea typeface="Catamaran"/>
                <a:cs typeface="Catamaran"/>
                <a:sym typeface="Catamaran"/>
              </a:rPr>
              <a:t>non honors users </a:t>
            </a:r>
            <a:r>
              <a:rPr lang="en" sz="1600">
                <a:solidFill>
                  <a:schemeClr val="lt2"/>
                </a:solidFill>
              </a:rPr>
              <a:t>should also be able to check in/check out,through </a:t>
            </a:r>
            <a:r>
              <a:rPr lang="en" sz="1600" b="1">
                <a:solidFill>
                  <a:schemeClr val="lt2"/>
                </a:solidFill>
                <a:latin typeface="Catamaran"/>
                <a:ea typeface="Catamaran"/>
                <a:cs typeface="Catamaran"/>
                <a:sym typeface="Catamaran"/>
              </a:rPr>
              <a:t>contactless service.</a:t>
            </a:r>
            <a:r>
              <a:rPr lang="en" sz="1600">
                <a:solidFill>
                  <a:schemeClr val="lt2"/>
                </a:solidFill>
              </a:rPr>
              <a:t> A guest messaging platform can be implemented that send users a link by text or email, allows to select their desired room and fill in personal information in advance.This also removes the hassle of having to download the app for occasional travellers..</a:t>
            </a:r>
            <a:endParaRPr sz="1600">
              <a:solidFill>
                <a:schemeClr val="lt2"/>
              </a:solidFill>
            </a:endParaRPr>
          </a:p>
          <a:p>
            <a:pPr marL="0" marR="0" lvl="0" indent="0" algn="l" rtl="0">
              <a:lnSpc>
                <a:spcPct val="115000"/>
              </a:lnSpc>
              <a:spcBef>
                <a:spcPts val="800"/>
              </a:spcBef>
              <a:spcAft>
                <a:spcPts val="800"/>
              </a:spcAft>
              <a:buNone/>
            </a:pPr>
            <a:endParaRPr sz="1600">
              <a:solidFill>
                <a:schemeClr val="lt2"/>
              </a:solidFill>
            </a:endParaRPr>
          </a:p>
        </p:txBody>
      </p:sp>
      <p:sp>
        <p:nvSpPr>
          <p:cNvPr id="352" name="Google Shape;352;p8"/>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
                <a:solidFill>
                  <a:schemeClr val="lt1"/>
                </a:solidFill>
              </a:rPr>
              <a:t>13</a:t>
            </a:fld>
            <a:endParaRPr>
              <a:solidFill>
                <a:schemeClr val="lt1"/>
              </a:solidFill>
            </a:endParaRPr>
          </a:p>
        </p:txBody>
      </p:sp>
      <p:sp>
        <p:nvSpPr>
          <p:cNvPr id="353" name="Google Shape;353;p8"/>
          <p:cNvSpPr/>
          <p:nvPr/>
        </p:nvSpPr>
        <p:spPr>
          <a:xfrm>
            <a:off x="2530255" y="211126"/>
            <a:ext cx="322719" cy="30814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8"/>
          <p:cNvSpPr/>
          <p:nvPr/>
        </p:nvSpPr>
        <p:spPr>
          <a:xfrm>
            <a:off x="6469605" y="211126"/>
            <a:ext cx="322719" cy="30814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g164d3b694cc_4_6"/>
          <p:cNvSpPr txBox="1">
            <a:spLocks noGrp="1"/>
          </p:cNvSpPr>
          <p:nvPr>
            <p:ph type="ctrTitle"/>
          </p:nvPr>
        </p:nvSpPr>
        <p:spPr>
          <a:xfrm>
            <a:off x="2305150" y="2884378"/>
            <a:ext cx="5811000" cy="475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600"/>
              <a:buNone/>
            </a:pPr>
            <a:r>
              <a:rPr lang="en"/>
              <a:t>GUEST CATEGORIES</a:t>
            </a:r>
            <a:endParaRPr/>
          </a:p>
        </p:txBody>
      </p:sp>
      <p:sp>
        <p:nvSpPr>
          <p:cNvPr id="360" name="Google Shape;360;g164d3b694cc_4_6"/>
          <p:cNvSpPr txBox="1">
            <a:spLocks noGrp="1"/>
          </p:cNvSpPr>
          <p:nvPr>
            <p:ph type="subTitle" idx="1"/>
          </p:nvPr>
        </p:nvSpPr>
        <p:spPr>
          <a:xfrm>
            <a:off x="2305150" y="3385428"/>
            <a:ext cx="5811000" cy="3045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SzPts val="1600"/>
              <a:buNone/>
            </a:pPr>
            <a:r>
              <a:rPr lang="en" sz="1600" b="1">
                <a:latin typeface="Catamaran"/>
                <a:ea typeface="Catamaran"/>
                <a:cs typeface="Catamaran"/>
                <a:sym typeface="Catamaran"/>
              </a:rPr>
              <a:t>Business Travellers, Leisure Guests, Bleisure Guests</a:t>
            </a:r>
            <a:endParaRPr sz="1600" b="1">
              <a:latin typeface="Catamaran"/>
              <a:ea typeface="Catamaran"/>
              <a:cs typeface="Catamaran"/>
              <a:sym typeface="Catamaran"/>
            </a:endParaRPr>
          </a:p>
          <a:p>
            <a:pPr marL="0" lvl="0" indent="0" algn="l" rtl="0">
              <a:lnSpc>
                <a:spcPct val="115000"/>
              </a:lnSpc>
              <a:spcBef>
                <a:spcPts val="800"/>
              </a:spcBef>
              <a:spcAft>
                <a:spcPts val="800"/>
              </a:spcAft>
              <a:buSzPts val="1600"/>
              <a:buNone/>
            </a:pPr>
            <a:r>
              <a:rPr lang="en" sz="1600"/>
              <a:t>Here we are discussing the different metrics that can help us  differentiate the intent of the guests travel and measures to improve key business metric such as </a:t>
            </a:r>
            <a:r>
              <a:rPr lang="en" sz="1600" b="1">
                <a:latin typeface="Catamaran"/>
                <a:ea typeface="Catamaran"/>
                <a:cs typeface="Catamaran"/>
                <a:sym typeface="Catamaran"/>
              </a:rPr>
              <a:t>length of stay</a:t>
            </a:r>
            <a:r>
              <a:rPr lang="en" sz="1600"/>
              <a:t> and </a:t>
            </a:r>
            <a:r>
              <a:rPr lang="en" sz="1600" b="1">
                <a:latin typeface="Catamaran"/>
                <a:ea typeface="Catamaran"/>
                <a:cs typeface="Catamaran"/>
                <a:sym typeface="Catamaran"/>
              </a:rPr>
              <a:t>gross net income</a:t>
            </a:r>
            <a:r>
              <a:rPr lang="en" sz="1600"/>
              <a:t>.</a:t>
            </a:r>
            <a:endParaRPr sz="1600"/>
          </a:p>
        </p:txBody>
      </p:sp>
      <p:sp>
        <p:nvSpPr>
          <p:cNvPr id="361" name="Google Shape;361;g164d3b694cc_4_6"/>
          <p:cNvSpPr txBox="1"/>
          <p:nvPr/>
        </p:nvSpPr>
        <p:spPr>
          <a:xfrm>
            <a:off x="77600" y="2201325"/>
            <a:ext cx="2004000" cy="22014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0000"/>
              </a:buClr>
              <a:buSzPts val="9600"/>
              <a:buFont typeface="Arial"/>
              <a:buNone/>
            </a:pPr>
            <a:r>
              <a:rPr lang="en" sz="9600" b="1">
                <a:solidFill>
                  <a:schemeClr val="lt1"/>
                </a:solidFill>
                <a:latin typeface="Catamaran"/>
                <a:ea typeface="Catamaran"/>
                <a:cs typeface="Catamaran"/>
                <a:sym typeface="Catamaran"/>
              </a:rPr>
              <a:t>2</a:t>
            </a:r>
            <a:endParaRPr sz="9600" b="1" i="0" u="none" strike="noStrike" cap="none">
              <a:solidFill>
                <a:schemeClr val="lt1"/>
              </a:solidFill>
              <a:latin typeface="Catamaran"/>
              <a:ea typeface="Catamaran"/>
              <a:cs typeface="Catamaran"/>
              <a:sym typeface="Catamar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9"/>
          <p:cNvSpPr txBox="1">
            <a:spLocks noGrp="1"/>
          </p:cNvSpPr>
          <p:nvPr>
            <p:ph type="title"/>
          </p:nvPr>
        </p:nvSpPr>
        <p:spPr>
          <a:xfrm>
            <a:off x="876050" y="266725"/>
            <a:ext cx="7656300" cy="396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en"/>
              <a:t>How to Identify the Business Traveller??</a:t>
            </a:r>
            <a:endParaRPr sz="3100"/>
          </a:p>
        </p:txBody>
      </p:sp>
      <p:sp>
        <p:nvSpPr>
          <p:cNvPr id="367" name="Google Shape;367;p9"/>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
              <a:t>15</a:t>
            </a:fld>
            <a:endParaRPr/>
          </a:p>
        </p:txBody>
      </p:sp>
      <p:grpSp>
        <p:nvGrpSpPr>
          <p:cNvPr id="368" name="Google Shape;368;p9"/>
          <p:cNvGrpSpPr/>
          <p:nvPr/>
        </p:nvGrpSpPr>
        <p:grpSpPr>
          <a:xfrm>
            <a:off x="5723567" y="949400"/>
            <a:ext cx="3305700" cy="3483050"/>
            <a:chOff x="5632317" y="1189775"/>
            <a:chExt cx="3305700" cy="3483050"/>
          </a:xfrm>
        </p:grpSpPr>
        <p:sp>
          <p:nvSpPr>
            <p:cNvPr id="369" name="Google Shape;369;p9"/>
            <p:cNvSpPr/>
            <p:nvPr/>
          </p:nvSpPr>
          <p:spPr>
            <a:xfrm>
              <a:off x="5632317" y="1189775"/>
              <a:ext cx="3305700" cy="669000"/>
            </a:xfrm>
            <a:prstGeom prst="chevron">
              <a:avLst>
                <a:gd name="adj" fmla="val 50000"/>
              </a:avLst>
            </a:prstGeom>
            <a:solidFill>
              <a:srgbClr val="9225A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Honors Tier Membership</a:t>
              </a:r>
              <a:endParaRPr>
                <a:solidFill>
                  <a:srgbClr val="FFFFFF"/>
                </a:solidFill>
                <a:latin typeface="Roboto"/>
                <a:ea typeface="Roboto"/>
                <a:cs typeface="Roboto"/>
                <a:sym typeface="Roboto"/>
              </a:endParaRPr>
            </a:p>
          </p:txBody>
        </p:sp>
        <p:sp>
          <p:nvSpPr>
            <p:cNvPr id="370" name="Google Shape;370;p9"/>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latin typeface="Roboto"/>
                  <a:ea typeface="Roboto"/>
                  <a:cs typeface="Roboto"/>
                  <a:sym typeface="Roboto"/>
                </a:rPr>
                <a:t>Frequent Business Travellers who stay at Hilton would obviously be members of the </a:t>
              </a:r>
              <a:r>
                <a:rPr lang="en" sz="1200" b="1">
                  <a:latin typeface="Roboto"/>
                  <a:ea typeface="Roboto"/>
                  <a:cs typeface="Roboto"/>
                  <a:sym typeface="Roboto"/>
                </a:rPr>
                <a:t>Hilton Honors tier </a:t>
              </a:r>
              <a:r>
                <a:rPr lang="en" sz="1200">
                  <a:latin typeface="Roboto"/>
                  <a:ea typeface="Roboto"/>
                  <a:cs typeface="Roboto"/>
                  <a:sym typeface="Roboto"/>
                </a:rPr>
                <a:t>and their choice of Property Tier maybe the </a:t>
              </a:r>
              <a:r>
                <a:rPr lang="en" sz="1200" b="1">
                  <a:latin typeface="Roboto"/>
                  <a:ea typeface="Roboto"/>
                  <a:cs typeface="Roboto"/>
                  <a:sym typeface="Roboto"/>
                </a:rPr>
                <a:t>Upscale Class</a:t>
              </a:r>
              <a:r>
                <a:rPr lang="en" sz="1200">
                  <a:latin typeface="Roboto"/>
                  <a:ea typeface="Roboto"/>
                  <a:cs typeface="Roboto"/>
                  <a:sym typeface="Roboto"/>
                </a:rPr>
                <a:t> or </a:t>
              </a:r>
              <a:r>
                <a:rPr lang="en" sz="1200" b="1">
                  <a:latin typeface="Roboto"/>
                  <a:ea typeface="Roboto"/>
                  <a:cs typeface="Roboto"/>
                  <a:sym typeface="Roboto"/>
                </a:rPr>
                <a:t>Upper Midscale Class</a:t>
              </a:r>
              <a:r>
                <a:rPr lang="en" sz="1200">
                  <a:latin typeface="Roboto"/>
                  <a:ea typeface="Roboto"/>
                  <a:cs typeface="Roboto"/>
                  <a:sym typeface="Roboto"/>
                </a:rPr>
                <a:t> based on the budget</a:t>
              </a:r>
              <a:endParaRPr sz="1200">
                <a:latin typeface="Roboto"/>
                <a:ea typeface="Roboto"/>
                <a:cs typeface="Roboto"/>
                <a:sym typeface="Roboto"/>
              </a:endParaRPr>
            </a:p>
          </p:txBody>
        </p:sp>
      </p:grpSp>
      <p:grpSp>
        <p:nvGrpSpPr>
          <p:cNvPr id="371" name="Google Shape;371;p9"/>
          <p:cNvGrpSpPr/>
          <p:nvPr/>
        </p:nvGrpSpPr>
        <p:grpSpPr>
          <a:xfrm>
            <a:off x="70200" y="949389"/>
            <a:ext cx="3546900" cy="3742936"/>
            <a:chOff x="0" y="1189989"/>
            <a:chExt cx="3546900" cy="3742936"/>
          </a:xfrm>
        </p:grpSpPr>
        <p:sp>
          <p:nvSpPr>
            <p:cNvPr id="372" name="Google Shape;372;p9"/>
            <p:cNvSpPr/>
            <p:nvPr/>
          </p:nvSpPr>
          <p:spPr>
            <a:xfrm>
              <a:off x="0" y="1189989"/>
              <a:ext cx="3546900" cy="669000"/>
            </a:xfrm>
            <a:prstGeom prst="homePlate">
              <a:avLst>
                <a:gd name="adj" fmla="val 50000"/>
              </a:avLst>
            </a:prstGeom>
            <a:solidFill>
              <a:srgbClr val="55156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Destination</a:t>
              </a:r>
              <a:endParaRPr>
                <a:solidFill>
                  <a:srgbClr val="FFFFFF"/>
                </a:solidFill>
                <a:latin typeface="Roboto"/>
                <a:ea typeface="Roboto"/>
                <a:cs typeface="Roboto"/>
                <a:sym typeface="Roboto"/>
              </a:endParaRPr>
            </a:p>
          </p:txBody>
        </p:sp>
        <p:sp>
          <p:nvSpPr>
            <p:cNvPr id="373" name="Google Shape;373;p9"/>
            <p:cNvSpPr txBox="1"/>
            <p:nvPr/>
          </p:nvSpPr>
          <p:spPr>
            <a:xfrm>
              <a:off x="655350" y="2057125"/>
              <a:ext cx="2236200" cy="2875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latin typeface="Roboto"/>
                  <a:ea typeface="Roboto"/>
                  <a:cs typeface="Roboto"/>
                  <a:sym typeface="Roboto"/>
                </a:rPr>
                <a:t>The business travellers can be filtered based on their </a:t>
              </a:r>
              <a:r>
                <a:rPr lang="en" sz="1200" b="1">
                  <a:latin typeface="Roboto"/>
                  <a:ea typeface="Roboto"/>
                  <a:cs typeface="Roboto"/>
                  <a:sym typeface="Roboto"/>
                </a:rPr>
                <a:t>travel destination </a:t>
              </a:r>
              <a:r>
                <a:rPr lang="en" sz="1200">
                  <a:latin typeface="Roboto"/>
                  <a:ea typeface="Roboto"/>
                  <a:cs typeface="Roboto"/>
                  <a:sym typeface="Roboto"/>
                </a:rPr>
                <a:t>and </a:t>
              </a:r>
              <a:r>
                <a:rPr lang="en" sz="1200" b="1">
                  <a:latin typeface="Roboto"/>
                  <a:ea typeface="Roboto"/>
                  <a:cs typeface="Roboto"/>
                  <a:sym typeface="Roboto"/>
                </a:rPr>
                <a:t>season </a:t>
              </a:r>
              <a:r>
                <a:rPr lang="en" sz="1200">
                  <a:latin typeface="Roboto"/>
                  <a:ea typeface="Roboto"/>
                  <a:cs typeface="Roboto"/>
                  <a:sym typeface="Roboto"/>
                </a:rPr>
                <a:t>of travel.</a:t>
              </a:r>
              <a:endParaRPr sz="1200">
                <a:latin typeface="Roboto"/>
                <a:ea typeface="Roboto"/>
                <a:cs typeface="Roboto"/>
                <a:sym typeface="Roboto"/>
              </a:endParaRPr>
            </a:p>
            <a:p>
              <a:pPr marL="457200" lvl="0" indent="-304800" algn="l" rtl="0">
                <a:lnSpc>
                  <a:spcPct val="115000"/>
                </a:lnSpc>
                <a:spcBef>
                  <a:spcPts val="0"/>
                </a:spcBef>
                <a:spcAft>
                  <a:spcPts val="0"/>
                </a:spcAft>
                <a:buSzPts val="1200"/>
                <a:buFont typeface="Roboto"/>
                <a:buChar char="●"/>
              </a:pPr>
              <a:r>
                <a:rPr lang="en" sz="1200">
                  <a:latin typeface="Roboto"/>
                  <a:ea typeface="Roboto"/>
                  <a:cs typeface="Roboto"/>
                  <a:sym typeface="Roboto"/>
                </a:rPr>
                <a:t>Business trips are less likely to be conducted during Thanksgiving or Christmas holidays</a:t>
              </a:r>
              <a:endParaRPr sz="1200">
                <a:latin typeface="Roboto"/>
                <a:ea typeface="Roboto"/>
                <a:cs typeface="Roboto"/>
                <a:sym typeface="Roboto"/>
              </a:endParaRPr>
            </a:p>
            <a:p>
              <a:pPr marL="457200" lvl="0" indent="-304800" algn="l" rtl="0">
                <a:lnSpc>
                  <a:spcPct val="115000"/>
                </a:lnSpc>
                <a:spcBef>
                  <a:spcPts val="0"/>
                </a:spcBef>
                <a:spcAft>
                  <a:spcPts val="0"/>
                </a:spcAft>
                <a:buSzPts val="1200"/>
                <a:buFont typeface="Roboto"/>
                <a:buChar char="●"/>
              </a:pPr>
              <a:r>
                <a:rPr lang="en" sz="1200">
                  <a:latin typeface="Roboto"/>
                  <a:ea typeface="Roboto"/>
                  <a:cs typeface="Roboto"/>
                  <a:sym typeface="Roboto"/>
                </a:rPr>
                <a:t>Hilton hotels in </a:t>
              </a:r>
              <a:r>
                <a:rPr lang="en" sz="1200" b="1">
                  <a:latin typeface="Roboto"/>
                  <a:ea typeface="Roboto"/>
                  <a:cs typeface="Roboto"/>
                  <a:sym typeface="Roboto"/>
                </a:rPr>
                <a:t>island Destinations </a:t>
              </a:r>
              <a:r>
                <a:rPr lang="en" sz="1200">
                  <a:latin typeface="Roboto"/>
                  <a:ea typeface="Roboto"/>
                  <a:cs typeface="Roboto"/>
                  <a:sym typeface="Roboto"/>
                </a:rPr>
                <a:t>like Hawaii, Coronado can be filtered out for business travelers</a:t>
              </a:r>
              <a:endParaRPr sz="1200">
                <a:latin typeface="Roboto"/>
                <a:ea typeface="Roboto"/>
                <a:cs typeface="Roboto"/>
                <a:sym typeface="Roboto"/>
              </a:endParaRPr>
            </a:p>
          </p:txBody>
        </p:sp>
      </p:grpSp>
      <p:grpSp>
        <p:nvGrpSpPr>
          <p:cNvPr id="374" name="Google Shape;374;p9"/>
          <p:cNvGrpSpPr/>
          <p:nvPr/>
        </p:nvGrpSpPr>
        <p:grpSpPr>
          <a:xfrm>
            <a:off x="2787287" y="949400"/>
            <a:ext cx="3417433" cy="3903200"/>
            <a:chOff x="2944204" y="1370500"/>
            <a:chExt cx="3305700" cy="3903200"/>
          </a:xfrm>
        </p:grpSpPr>
        <p:sp>
          <p:nvSpPr>
            <p:cNvPr id="375" name="Google Shape;375;p9"/>
            <p:cNvSpPr/>
            <p:nvPr/>
          </p:nvSpPr>
          <p:spPr>
            <a:xfrm>
              <a:off x="2944204" y="1370500"/>
              <a:ext cx="3305700" cy="669000"/>
            </a:xfrm>
            <a:prstGeom prst="chevron">
              <a:avLst>
                <a:gd name="adj" fmla="val 50000"/>
              </a:avLst>
            </a:prstGeom>
            <a:solidFill>
              <a:srgbClr val="761E8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Search Category</a:t>
              </a:r>
              <a:endParaRPr>
                <a:solidFill>
                  <a:srgbClr val="FFFFFF"/>
                </a:solidFill>
                <a:latin typeface="Roboto"/>
                <a:ea typeface="Roboto"/>
                <a:cs typeface="Roboto"/>
                <a:sym typeface="Roboto"/>
              </a:endParaRPr>
            </a:p>
          </p:txBody>
        </p:sp>
        <p:sp>
          <p:nvSpPr>
            <p:cNvPr id="376" name="Google Shape;376;p9"/>
            <p:cNvSpPr txBox="1"/>
            <p:nvPr/>
          </p:nvSpPr>
          <p:spPr>
            <a:xfrm>
              <a:off x="3455788" y="2255700"/>
              <a:ext cx="2685300" cy="30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latin typeface="Roboto"/>
                  <a:ea typeface="Roboto"/>
                  <a:cs typeface="Roboto"/>
                  <a:sym typeface="Roboto"/>
                </a:rPr>
                <a:t>The search category and no.of rooms booked play a vital role in differentiating business vs leisure guests.</a:t>
              </a:r>
              <a:endParaRPr sz="1200">
                <a:latin typeface="Roboto"/>
                <a:ea typeface="Roboto"/>
                <a:cs typeface="Roboto"/>
                <a:sym typeface="Roboto"/>
              </a:endParaRPr>
            </a:p>
            <a:p>
              <a:pPr marL="457200" lvl="0" indent="-304800" algn="l" rtl="0">
                <a:lnSpc>
                  <a:spcPct val="115000"/>
                </a:lnSpc>
                <a:spcBef>
                  <a:spcPts val="0"/>
                </a:spcBef>
                <a:spcAft>
                  <a:spcPts val="0"/>
                </a:spcAft>
                <a:buSzPts val="1200"/>
                <a:buFont typeface="Roboto"/>
                <a:buChar char="●"/>
              </a:pPr>
              <a:r>
                <a:rPr lang="en" sz="1200">
                  <a:latin typeface="Roboto"/>
                  <a:ea typeface="Roboto"/>
                  <a:cs typeface="Roboto"/>
                  <a:sym typeface="Roboto"/>
                </a:rPr>
                <a:t>When the </a:t>
              </a:r>
              <a:r>
                <a:rPr lang="en" sz="1200" b="1">
                  <a:latin typeface="Roboto"/>
                  <a:ea typeface="Roboto"/>
                  <a:cs typeface="Roboto"/>
                  <a:sym typeface="Roboto"/>
                </a:rPr>
                <a:t>no.of adult</a:t>
              </a:r>
              <a:r>
                <a:rPr lang="en" sz="1200">
                  <a:latin typeface="Roboto"/>
                  <a:ea typeface="Roboto"/>
                  <a:cs typeface="Roboto"/>
                  <a:sym typeface="Roboto"/>
                </a:rPr>
                <a:t> searched is </a:t>
              </a:r>
              <a:r>
                <a:rPr lang="en" sz="1200" b="1">
                  <a:latin typeface="Roboto"/>
                  <a:ea typeface="Roboto"/>
                  <a:cs typeface="Roboto"/>
                  <a:sym typeface="Roboto"/>
                </a:rPr>
                <a:t>&gt;1</a:t>
              </a:r>
              <a:r>
                <a:rPr lang="en" sz="1200">
                  <a:latin typeface="Roboto"/>
                  <a:ea typeface="Roboto"/>
                  <a:cs typeface="Roboto"/>
                  <a:sym typeface="Roboto"/>
                </a:rPr>
                <a:t> and the </a:t>
              </a:r>
              <a:r>
                <a:rPr lang="en" sz="1200" b="1">
                  <a:latin typeface="Roboto"/>
                  <a:ea typeface="Roboto"/>
                  <a:cs typeface="Roboto"/>
                  <a:sym typeface="Roboto"/>
                </a:rPr>
                <a:t>no.of rooms</a:t>
              </a:r>
              <a:r>
                <a:rPr lang="en" sz="1200">
                  <a:latin typeface="Roboto"/>
                  <a:ea typeface="Roboto"/>
                  <a:cs typeface="Roboto"/>
                  <a:sym typeface="Roboto"/>
                </a:rPr>
                <a:t> booked</a:t>
              </a:r>
              <a:r>
                <a:rPr lang="en" sz="1200" b="1">
                  <a:latin typeface="Roboto"/>
                  <a:ea typeface="Roboto"/>
                  <a:cs typeface="Roboto"/>
                  <a:sym typeface="Roboto"/>
                </a:rPr>
                <a:t> &gt;1</a:t>
              </a:r>
              <a:r>
                <a:rPr lang="en" sz="1200">
                  <a:latin typeface="Roboto"/>
                  <a:ea typeface="Roboto"/>
                  <a:cs typeface="Roboto"/>
                  <a:sym typeface="Roboto"/>
                </a:rPr>
                <a:t>, we can assume the target customers stay at Hilton for a </a:t>
              </a:r>
              <a:r>
                <a:rPr lang="en" sz="1200" b="1">
                  <a:latin typeface="Roboto"/>
                  <a:ea typeface="Roboto"/>
                  <a:cs typeface="Roboto"/>
                  <a:sym typeface="Roboto"/>
                </a:rPr>
                <a:t>business travel</a:t>
              </a:r>
              <a:r>
                <a:rPr lang="en" sz="1200">
                  <a:latin typeface="Roboto"/>
                  <a:ea typeface="Roboto"/>
                  <a:cs typeface="Roboto"/>
                  <a:sym typeface="Roboto"/>
                </a:rPr>
                <a:t>.</a:t>
              </a:r>
              <a:endParaRPr sz="1200">
                <a:latin typeface="Roboto"/>
                <a:ea typeface="Roboto"/>
                <a:cs typeface="Roboto"/>
                <a:sym typeface="Roboto"/>
              </a:endParaRPr>
            </a:p>
            <a:p>
              <a:pPr marL="457200" lvl="0" indent="-304800" algn="l" rtl="0">
                <a:lnSpc>
                  <a:spcPct val="115000"/>
                </a:lnSpc>
                <a:spcBef>
                  <a:spcPts val="0"/>
                </a:spcBef>
                <a:spcAft>
                  <a:spcPts val="0"/>
                </a:spcAft>
                <a:buSzPts val="1200"/>
                <a:buFont typeface="Roboto"/>
                <a:buChar char="●"/>
              </a:pPr>
              <a:r>
                <a:rPr lang="en" sz="1200">
                  <a:latin typeface="Roboto"/>
                  <a:ea typeface="Roboto"/>
                  <a:cs typeface="Roboto"/>
                  <a:sym typeface="Roboto"/>
                </a:rPr>
                <a:t>On the other hand when # of adults &gt;1 and </a:t>
              </a:r>
              <a:r>
                <a:rPr lang="en" sz="1200" b="1">
                  <a:latin typeface="Roboto"/>
                  <a:ea typeface="Roboto"/>
                  <a:cs typeface="Roboto"/>
                  <a:sym typeface="Roboto"/>
                </a:rPr>
                <a:t>Digital Rooms night  =1</a:t>
              </a:r>
              <a:r>
                <a:rPr lang="en" sz="1200">
                  <a:latin typeface="Roboto"/>
                  <a:ea typeface="Roboto"/>
                  <a:cs typeface="Roboto"/>
                  <a:sym typeface="Roboto"/>
                </a:rPr>
                <a:t>, they could be family/couples who stay for leisure</a:t>
              </a:r>
              <a:endParaRPr sz="1200">
                <a:latin typeface="Roboto"/>
                <a:ea typeface="Roboto"/>
                <a:cs typeface="Roboto"/>
                <a:sym typeface="Roboto"/>
              </a:endParaRPr>
            </a:p>
            <a:p>
              <a:pPr marL="0" lvl="0" indent="0" algn="l" rtl="0">
                <a:lnSpc>
                  <a:spcPct val="115000"/>
                </a:lnSpc>
                <a:spcBef>
                  <a:spcPts val="0"/>
                </a:spcBef>
                <a:spcAft>
                  <a:spcPts val="0"/>
                </a:spcAft>
                <a:buNone/>
              </a:pPr>
              <a:endParaRPr sz="1200">
                <a:latin typeface="Roboto"/>
                <a:ea typeface="Roboto"/>
                <a:cs typeface="Roboto"/>
                <a:sym typeface="Roboto"/>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g164d3b694cc_4_12"/>
          <p:cNvSpPr txBox="1">
            <a:spLocks noGrp="1"/>
          </p:cNvSpPr>
          <p:nvPr>
            <p:ph type="title"/>
          </p:nvPr>
        </p:nvSpPr>
        <p:spPr>
          <a:xfrm>
            <a:off x="779100" y="478475"/>
            <a:ext cx="6010500" cy="396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en"/>
              <a:t>Filtering the Leisure Guest </a:t>
            </a:r>
            <a:endParaRPr/>
          </a:p>
        </p:txBody>
      </p:sp>
      <p:sp>
        <p:nvSpPr>
          <p:cNvPr id="382" name="Google Shape;382;g164d3b694cc_4_12"/>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
              <a:t>16</a:t>
            </a:fld>
            <a:endParaRPr/>
          </a:p>
        </p:txBody>
      </p:sp>
      <p:grpSp>
        <p:nvGrpSpPr>
          <p:cNvPr id="383" name="Google Shape;383;g164d3b694cc_4_12"/>
          <p:cNvGrpSpPr/>
          <p:nvPr/>
        </p:nvGrpSpPr>
        <p:grpSpPr>
          <a:xfrm>
            <a:off x="135880" y="874785"/>
            <a:ext cx="257118" cy="276131"/>
            <a:chOff x="611175" y="2326900"/>
            <a:chExt cx="362700" cy="389575"/>
          </a:xfrm>
        </p:grpSpPr>
        <p:sp>
          <p:nvSpPr>
            <p:cNvPr id="384" name="Google Shape;384;g164d3b694cc_4_12"/>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85" name="Google Shape;385;g164d3b694cc_4_12"/>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86" name="Google Shape;386;g164d3b694cc_4_12"/>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87" name="Google Shape;387;g164d3b694cc_4_12"/>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388" name="Google Shape;388;g164d3b694cc_4_12"/>
          <p:cNvGrpSpPr/>
          <p:nvPr/>
        </p:nvGrpSpPr>
        <p:grpSpPr>
          <a:xfrm>
            <a:off x="-11" y="1338261"/>
            <a:ext cx="7301641" cy="903942"/>
            <a:chOff x="710674" y="1323164"/>
            <a:chExt cx="7300911" cy="731700"/>
          </a:xfrm>
        </p:grpSpPr>
        <p:sp>
          <p:nvSpPr>
            <p:cNvPr id="389" name="Google Shape;389;g164d3b694cc_4_12"/>
            <p:cNvSpPr txBox="1"/>
            <p:nvPr/>
          </p:nvSpPr>
          <p:spPr>
            <a:xfrm>
              <a:off x="710674" y="1373350"/>
              <a:ext cx="20043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 sz="2800">
                  <a:solidFill>
                    <a:srgbClr val="551561"/>
                  </a:solidFill>
                  <a:latin typeface="Roboto Medium"/>
                  <a:ea typeface="Roboto Medium"/>
                  <a:cs typeface="Roboto Medium"/>
                  <a:sym typeface="Roboto Medium"/>
                </a:rPr>
                <a:t>Season</a:t>
              </a:r>
              <a:endParaRPr sz="2800">
                <a:solidFill>
                  <a:srgbClr val="551561"/>
                </a:solidFill>
                <a:latin typeface="Roboto Medium"/>
                <a:ea typeface="Roboto Medium"/>
                <a:cs typeface="Roboto Medium"/>
                <a:sym typeface="Roboto Medium"/>
              </a:endParaRPr>
            </a:p>
          </p:txBody>
        </p:sp>
        <p:sp>
          <p:nvSpPr>
            <p:cNvPr id="390" name="Google Shape;390;g164d3b694cc_4_12"/>
            <p:cNvSpPr/>
            <p:nvPr/>
          </p:nvSpPr>
          <p:spPr>
            <a:xfrm>
              <a:off x="2789785" y="1323164"/>
              <a:ext cx="5221800" cy="731700"/>
            </a:xfrm>
            <a:prstGeom prst="rect">
              <a:avLst/>
            </a:prstGeom>
            <a:solidFill>
              <a:srgbClr val="55156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91" name="Google Shape;391;g164d3b694cc_4_12"/>
            <p:cNvSpPr txBox="1"/>
            <p:nvPr/>
          </p:nvSpPr>
          <p:spPr>
            <a:xfrm>
              <a:off x="2914389" y="1407440"/>
              <a:ext cx="4765800" cy="5754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sz="1200">
                  <a:solidFill>
                    <a:srgbClr val="FFFFFF"/>
                  </a:solidFill>
                  <a:latin typeface="Roboto"/>
                  <a:ea typeface="Roboto"/>
                  <a:cs typeface="Roboto"/>
                  <a:sym typeface="Roboto"/>
                </a:rPr>
                <a:t>Most of the vacation travels are focused during </a:t>
              </a:r>
              <a:r>
                <a:rPr lang="en" sz="1200" b="1">
                  <a:solidFill>
                    <a:srgbClr val="FFFFFF"/>
                  </a:solidFill>
                  <a:latin typeface="Roboto"/>
                  <a:ea typeface="Roboto"/>
                  <a:cs typeface="Roboto"/>
                  <a:sym typeface="Roboto"/>
                </a:rPr>
                <a:t>Holiday Season</a:t>
              </a:r>
              <a:r>
                <a:rPr lang="en" sz="1200">
                  <a:solidFill>
                    <a:srgbClr val="FFFFFF"/>
                  </a:solidFill>
                  <a:latin typeface="Roboto"/>
                  <a:ea typeface="Roboto"/>
                  <a:cs typeface="Roboto"/>
                  <a:sym typeface="Roboto"/>
                </a:rPr>
                <a:t>(Thanksgiving, Christmas, New year) and during Summer closer to </a:t>
              </a:r>
              <a:r>
                <a:rPr lang="en" sz="1200" b="1">
                  <a:solidFill>
                    <a:srgbClr val="FFFFFF"/>
                  </a:solidFill>
                  <a:latin typeface="Roboto"/>
                  <a:ea typeface="Roboto"/>
                  <a:cs typeface="Roboto"/>
                  <a:sym typeface="Roboto"/>
                </a:rPr>
                <a:t>weekends </a:t>
              </a:r>
              <a:r>
                <a:rPr lang="en" sz="1200">
                  <a:solidFill>
                    <a:srgbClr val="FFFFFF"/>
                  </a:solidFill>
                  <a:latin typeface="Roboto"/>
                  <a:ea typeface="Roboto"/>
                  <a:cs typeface="Roboto"/>
                  <a:sym typeface="Roboto"/>
                </a:rPr>
                <a:t>or before l</a:t>
              </a:r>
              <a:r>
                <a:rPr lang="en" sz="1200" b="1">
                  <a:solidFill>
                    <a:srgbClr val="FFFFFF"/>
                  </a:solidFill>
                  <a:latin typeface="Roboto"/>
                  <a:ea typeface="Roboto"/>
                  <a:cs typeface="Roboto"/>
                  <a:sym typeface="Roboto"/>
                </a:rPr>
                <a:t>ong weekends</a:t>
              </a:r>
              <a:endParaRPr sz="1200" b="1">
                <a:solidFill>
                  <a:srgbClr val="FFFFFF"/>
                </a:solidFill>
                <a:latin typeface="Roboto"/>
                <a:ea typeface="Roboto"/>
                <a:cs typeface="Roboto"/>
                <a:sym typeface="Roboto"/>
              </a:endParaRPr>
            </a:p>
          </p:txBody>
        </p:sp>
      </p:grpSp>
      <p:grpSp>
        <p:nvGrpSpPr>
          <p:cNvPr id="392" name="Google Shape;392;g164d3b694cc_4_12"/>
          <p:cNvGrpSpPr/>
          <p:nvPr/>
        </p:nvGrpSpPr>
        <p:grpSpPr>
          <a:xfrm>
            <a:off x="-12" y="2473214"/>
            <a:ext cx="7449731" cy="903942"/>
            <a:chOff x="7" y="2207525"/>
            <a:chExt cx="7395743" cy="731700"/>
          </a:xfrm>
        </p:grpSpPr>
        <p:sp>
          <p:nvSpPr>
            <p:cNvPr id="393" name="Google Shape;393;g164d3b694cc_4_12"/>
            <p:cNvSpPr txBox="1"/>
            <p:nvPr/>
          </p:nvSpPr>
          <p:spPr>
            <a:xfrm>
              <a:off x="7" y="2257720"/>
              <a:ext cx="25353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 sz="2800">
                  <a:solidFill>
                    <a:srgbClr val="701C7F"/>
                  </a:solidFill>
                  <a:latin typeface="Roboto Medium"/>
                  <a:ea typeface="Roboto Medium"/>
                  <a:cs typeface="Roboto Medium"/>
                  <a:sym typeface="Roboto Medium"/>
                </a:rPr>
                <a:t>Head Count</a:t>
              </a:r>
              <a:endParaRPr sz="2800">
                <a:solidFill>
                  <a:srgbClr val="701C7F"/>
                </a:solidFill>
                <a:latin typeface="Roboto Medium"/>
                <a:ea typeface="Roboto Medium"/>
                <a:cs typeface="Roboto Medium"/>
                <a:sym typeface="Roboto Medium"/>
              </a:endParaRPr>
            </a:p>
          </p:txBody>
        </p:sp>
        <p:sp>
          <p:nvSpPr>
            <p:cNvPr id="394" name="Google Shape;394;g164d3b694cc_4_12"/>
            <p:cNvSpPr/>
            <p:nvPr/>
          </p:nvSpPr>
          <p:spPr>
            <a:xfrm>
              <a:off x="2535450" y="2207525"/>
              <a:ext cx="4860300" cy="731700"/>
            </a:xfrm>
            <a:prstGeom prst="rect">
              <a:avLst/>
            </a:prstGeom>
            <a:solidFill>
              <a:srgbClr val="701C7F"/>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95" name="Google Shape;395;g164d3b694cc_4_12"/>
            <p:cNvSpPr txBox="1"/>
            <p:nvPr/>
          </p:nvSpPr>
          <p:spPr>
            <a:xfrm>
              <a:off x="2726342" y="2414103"/>
              <a:ext cx="4561200" cy="3306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sz="1200">
                  <a:solidFill>
                    <a:srgbClr val="FFFFFF"/>
                  </a:solidFill>
                  <a:latin typeface="Roboto"/>
                  <a:ea typeface="Roboto"/>
                  <a:cs typeface="Roboto"/>
                  <a:sym typeface="Roboto"/>
                </a:rPr>
                <a:t>The search category </a:t>
              </a:r>
              <a:r>
                <a:rPr lang="en" sz="1200" b="1">
                  <a:solidFill>
                    <a:srgbClr val="FFFFFF"/>
                  </a:solidFill>
                  <a:latin typeface="Roboto"/>
                  <a:ea typeface="Roboto"/>
                  <a:cs typeface="Roboto"/>
                  <a:sym typeface="Roboto"/>
                </a:rPr>
                <a:t># of Children</a:t>
              </a:r>
              <a:r>
                <a:rPr lang="en" sz="1200">
                  <a:solidFill>
                    <a:srgbClr val="FFFFFF"/>
                  </a:solidFill>
                  <a:latin typeface="Roboto"/>
                  <a:ea typeface="Roboto"/>
                  <a:cs typeface="Roboto"/>
                  <a:sym typeface="Roboto"/>
                </a:rPr>
                <a:t> help sort the guests who travel with kids; similarly the search of # of adults &gt;1 who book single room can be assumed to be travelling for vacation</a:t>
              </a:r>
              <a:endParaRPr sz="1200">
                <a:solidFill>
                  <a:srgbClr val="FFFFFF"/>
                </a:solidFill>
                <a:latin typeface="Roboto"/>
                <a:ea typeface="Roboto"/>
                <a:cs typeface="Roboto"/>
                <a:sym typeface="Roboto"/>
              </a:endParaRPr>
            </a:p>
          </p:txBody>
        </p:sp>
      </p:grpSp>
      <p:grpSp>
        <p:nvGrpSpPr>
          <p:cNvPr id="396" name="Google Shape;396;g164d3b694cc_4_12"/>
          <p:cNvGrpSpPr/>
          <p:nvPr/>
        </p:nvGrpSpPr>
        <p:grpSpPr>
          <a:xfrm>
            <a:off x="741495" y="3670606"/>
            <a:ext cx="6984773" cy="982015"/>
            <a:chOff x="661725" y="3088625"/>
            <a:chExt cx="6625662" cy="731700"/>
          </a:xfrm>
        </p:grpSpPr>
        <p:sp>
          <p:nvSpPr>
            <p:cNvPr id="397" name="Google Shape;397;g164d3b694cc_4_12"/>
            <p:cNvSpPr txBox="1"/>
            <p:nvPr/>
          </p:nvSpPr>
          <p:spPr>
            <a:xfrm>
              <a:off x="661725" y="3138825"/>
              <a:ext cx="2053200" cy="3963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endParaRPr sz="2800">
                <a:solidFill>
                  <a:srgbClr val="761E86"/>
                </a:solidFill>
                <a:latin typeface="Roboto Medium"/>
                <a:ea typeface="Roboto Medium"/>
                <a:cs typeface="Roboto Medium"/>
                <a:sym typeface="Roboto Medium"/>
              </a:endParaRPr>
            </a:p>
            <a:p>
              <a:pPr marL="0" lvl="0" indent="0" algn="r" rtl="0">
                <a:lnSpc>
                  <a:spcPct val="90000"/>
                </a:lnSpc>
                <a:spcBef>
                  <a:spcPts val="0"/>
                </a:spcBef>
                <a:spcAft>
                  <a:spcPts val="0"/>
                </a:spcAft>
                <a:buNone/>
              </a:pPr>
              <a:r>
                <a:rPr lang="en" sz="2800">
                  <a:solidFill>
                    <a:srgbClr val="761E86"/>
                  </a:solidFill>
                  <a:latin typeface="Roboto Medium"/>
                  <a:ea typeface="Roboto Medium"/>
                  <a:cs typeface="Roboto Medium"/>
                  <a:sym typeface="Roboto Medium"/>
                </a:rPr>
                <a:t>Destination</a:t>
              </a:r>
              <a:endParaRPr sz="2800">
                <a:solidFill>
                  <a:srgbClr val="761E86"/>
                </a:solidFill>
                <a:latin typeface="Roboto Medium"/>
                <a:ea typeface="Roboto Medium"/>
                <a:cs typeface="Roboto Medium"/>
                <a:sym typeface="Roboto Medium"/>
              </a:endParaRPr>
            </a:p>
          </p:txBody>
        </p:sp>
        <p:sp>
          <p:nvSpPr>
            <p:cNvPr id="398" name="Google Shape;398;g164d3b694cc_4_12"/>
            <p:cNvSpPr/>
            <p:nvPr/>
          </p:nvSpPr>
          <p:spPr>
            <a:xfrm>
              <a:off x="2789787" y="3088625"/>
              <a:ext cx="4497600" cy="731700"/>
            </a:xfrm>
            <a:prstGeom prst="rect">
              <a:avLst/>
            </a:prstGeom>
            <a:solidFill>
              <a:srgbClr val="761E86"/>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99" name="Google Shape;399;g164d3b694cc_4_12"/>
            <p:cNvSpPr txBox="1"/>
            <p:nvPr/>
          </p:nvSpPr>
          <p:spPr>
            <a:xfrm>
              <a:off x="2914388" y="3295180"/>
              <a:ext cx="3849900" cy="3306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sz="1200">
                  <a:solidFill>
                    <a:srgbClr val="FFFFFF"/>
                  </a:solidFill>
                  <a:latin typeface="Roboto"/>
                  <a:ea typeface="Roboto"/>
                  <a:cs typeface="Roboto"/>
                  <a:sym typeface="Roboto"/>
                </a:rPr>
                <a:t>The guests staying at Hotels/Resorts located on islands or nearby Tourist attractions can be classified as tourists. Eg: The people staying at Hilton Tokyo Bay are predominantly guests who visit the Disney Land</a:t>
              </a:r>
              <a:endParaRPr sz="1200">
                <a:solidFill>
                  <a:srgbClr val="FFFFFF"/>
                </a:solidFill>
                <a:latin typeface="Roboto"/>
                <a:ea typeface="Roboto"/>
                <a:cs typeface="Roboto"/>
                <a:sym typeface="Roboto"/>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g164d3b694cc_4_855"/>
          <p:cNvSpPr txBox="1">
            <a:spLocks noGrp="1"/>
          </p:cNvSpPr>
          <p:nvPr>
            <p:ph type="title"/>
          </p:nvPr>
        </p:nvSpPr>
        <p:spPr>
          <a:xfrm>
            <a:off x="154700" y="203775"/>
            <a:ext cx="69948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900"/>
              <a:t>Insight 1 : Christmas season within US</a:t>
            </a:r>
            <a:endParaRPr sz="2900"/>
          </a:p>
        </p:txBody>
      </p:sp>
      <p:sp>
        <p:nvSpPr>
          <p:cNvPr id="405" name="Google Shape;405;g164d3b694cc_4_85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17</a:t>
            </a:fld>
            <a:endParaRPr/>
          </a:p>
        </p:txBody>
      </p:sp>
      <p:pic>
        <p:nvPicPr>
          <p:cNvPr id="406" name="Google Shape;406;g164d3b694cc_4_855"/>
          <p:cNvPicPr preferRelativeResize="0"/>
          <p:nvPr/>
        </p:nvPicPr>
        <p:blipFill>
          <a:blip r:embed="rId3">
            <a:alphaModFix/>
          </a:blip>
          <a:stretch>
            <a:fillRect/>
          </a:stretch>
        </p:blipFill>
        <p:spPr>
          <a:xfrm>
            <a:off x="4741750" y="877375"/>
            <a:ext cx="1666875" cy="361950"/>
          </a:xfrm>
          <a:prstGeom prst="rect">
            <a:avLst/>
          </a:prstGeom>
          <a:noFill/>
          <a:ln>
            <a:noFill/>
          </a:ln>
        </p:spPr>
      </p:pic>
      <p:pic>
        <p:nvPicPr>
          <p:cNvPr id="407" name="Google Shape;407;g164d3b694cc_4_855"/>
          <p:cNvPicPr preferRelativeResize="0"/>
          <p:nvPr/>
        </p:nvPicPr>
        <p:blipFill>
          <a:blip r:embed="rId4">
            <a:alphaModFix/>
          </a:blip>
          <a:stretch>
            <a:fillRect/>
          </a:stretch>
        </p:blipFill>
        <p:spPr>
          <a:xfrm>
            <a:off x="612900" y="1239325"/>
            <a:ext cx="5658033" cy="3599374"/>
          </a:xfrm>
          <a:prstGeom prst="rect">
            <a:avLst/>
          </a:prstGeom>
          <a:noFill/>
          <a:ln>
            <a:noFill/>
          </a:ln>
        </p:spPr>
      </p:pic>
      <p:sp>
        <p:nvSpPr>
          <p:cNvPr id="408" name="Google Shape;408;g164d3b694cc_4_855"/>
          <p:cNvSpPr/>
          <p:nvPr/>
        </p:nvSpPr>
        <p:spPr>
          <a:xfrm>
            <a:off x="6525700" y="499525"/>
            <a:ext cx="2653200" cy="3543300"/>
          </a:xfrm>
          <a:prstGeom prst="wedgeRectCallout">
            <a:avLst>
              <a:gd name="adj1" fmla="val -43251"/>
              <a:gd name="adj2" fmla="val 77488"/>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a:p>
            <a:pPr marL="0" lvl="0" indent="0" algn="l" rtl="0">
              <a:spcBef>
                <a:spcPts val="0"/>
              </a:spcBef>
              <a:spcAft>
                <a:spcPts val="0"/>
              </a:spcAft>
              <a:buNone/>
            </a:pPr>
            <a:r>
              <a:rPr lang="en">
                <a:solidFill>
                  <a:schemeClr val="accent1"/>
                </a:solidFill>
              </a:rPr>
              <a:t>Hotel </a:t>
            </a:r>
            <a:r>
              <a:rPr lang="en" b="1">
                <a:solidFill>
                  <a:schemeClr val="accent1"/>
                </a:solidFill>
              </a:rPr>
              <a:t>del Coronado</a:t>
            </a:r>
            <a:r>
              <a:rPr lang="en">
                <a:solidFill>
                  <a:schemeClr val="accent1"/>
                </a:solidFill>
              </a:rPr>
              <a:t> the highest occupant hotel of Hilton during Christmas/New Year season within US, 2021.</a:t>
            </a:r>
            <a:endParaRPr>
              <a:solidFill>
                <a:schemeClr val="accent1"/>
              </a:solidFill>
            </a:endParaRPr>
          </a:p>
          <a:p>
            <a:pPr marL="0" lvl="0" indent="0" algn="l" rtl="0">
              <a:spcBef>
                <a:spcPts val="0"/>
              </a:spcBef>
              <a:spcAft>
                <a:spcPts val="0"/>
              </a:spcAft>
              <a:buNone/>
            </a:pPr>
            <a:endParaRPr>
              <a:solidFill>
                <a:schemeClr val="accent1"/>
              </a:solidFill>
            </a:endParaRPr>
          </a:p>
          <a:p>
            <a:pPr marL="0" lvl="0" indent="0" algn="l" rtl="0">
              <a:spcBef>
                <a:spcPts val="0"/>
              </a:spcBef>
              <a:spcAft>
                <a:spcPts val="0"/>
              </a:spcAft>
              <a:buNone/>
            </a:pPr>
            <a:r>
              <a:rPr lang="en">
                <a:solidFill>
                  <a:schemeClr val="accent1"/>
                </a:solidFill>
              </a:rPr>
              <a:t>The maximum booking stay length by about </a:t>
            </a:r>
            <a:r>
              <a:rPr lang="en" b="1">
                <a:solidFill>
                  <a:schemeClr val="accent1"/>
                </a:solidFill>
              </a:rPr>
              <a:t>532</a:t>
            </a:r>
            <a:r>
              <a:rPr lang="en">
                <a:solidFill>
                  <a:schemeClr val="accent1"/>
                </a:solidFill>
              </a:rPr>
              <a:t> guests was just for </a:t>
            </a:r>
            <a:r>
              <a:rPr lang="en" b="1">
                <a:solidFill>
                  <a:schemeClr val="accent1"/>
                </a:solidFill>
              </a:rPr>
              <a:t>1</a:t>
            </a:r>
            <a:r>
              <a:rPr lang="en">
                <a:solidFill>
                  <a:schemeClr val="accent1"/>
                </a:solidFill>
              </a:rPr>
              <a:t> day during the holiday season.</a:t>
            </a:r>
            <a:endParaRPr>
              <a:solidFill>
                <a:schemeClr val="accent1"/>
              </a:solidFill>
            </a:endParaRPr>
          </a:p>
          <a:p>
            <a:pPr marL="0" lvl="0" indent="0" algn="l" rtl="0">
              <a:spcBef>
                <a:spcPts val="0"/>
              </a:spcBef>
              <a:spcAft>
                <a:spcPts val="0"/>
              </a:spcAft>
              <a:buNone/>
            </a:pPr>
            <a:endParaRPr>
              <a:solidFill>
                <a:schemeClr val="accent1"/>
              </a:solidFill>
            </a:endParaRPr>
          </a:p>
          <a:p>
            <a:pPr marL="0" lvl="0" indent="0" algn="l" rtl="0">
              <a:spcBef>
                <a:spcPts val="0"/>
              </a:spcBef>
              <a:spcAft>
                <a:spcPts val="0"/>
              </a:spcAft>
              <a:buNone/>
            </a:pPr>
            <a:r>
              <a:rPr lang="en">
                <a:solidFill>
                  <a:schemeClr val="accent1"/>
                </a:solidFill>
              </a:rPr>
              <a:t>Identifying these guests as </a:t>
            </a:r>
            <a:r>
              <a:rPr lang="en" b="1">
                <a:solidFill>
                  <a:schemeClr val="accent1"/>
                </a:solidFill>
              </a:rPr>
              <a:t>Couple-travellers</a:t>
            </a:r>
            <a:r>
              <a:rPr lang="en">
                <a:solidFill>
                  <a:schemeClr val="accent1"/>
                </a:solidFill>
              </a:rPr>
              <a:t>, if we could potentially try to increase the duration of stay by </a:t>
            </a:r>
            <a:r>
              <a:rPr lang="en" b="1">
                <a:solidFill>
                  <a:schemeClr val="accent1"/>
                </a:solidFill>
              </a:rPr>
              <a:t>another day</a:t>
            </a:r>
            <a:r>
              <a:rPr lang="en">
                <a:solidFill>
                  <a:schemeClr val="accent1"/>
                </a:solidFill>
              </a:rPr>
              <a:t>, it would increase the hotels revenue.</a:t>
            </a:r>
            <a:endParaRPr>
              <a:solidFill>
                <a:schemeClr val="accent1"/>
              </a:solidFill>
            </a:endParaRPr>
          </a:p>
          <a:p>
            <a:pPr marL="0" lvl="0" indent="0" algn="l" rtl="0">
              <a:spcBef>
                <a:spcPts val="0"/>
              </a:spcBef>
              <a:spcAft>
                <a:spcPts val="0"/>
              </a:spcAft>
              <a:buNone/>
            </a:pPr>
            <a:endParaRPr>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6"/>
                                        </p:tgtEl>
                                        <p:attrNameLst>
                                          <p:attrName>style.visibility</p:attrName>
                                        </p:attrNameLst>
                                      </p:cBhvr>
                                      <p:to>
                                        <p:strVal val="visible"/>
                                      </p:to>
                                    </p:set>
                                    <p:animEffect transition="in" filter="fade">
                                      <p:cBhvr>
                                        <p:cTn id="7" dur="1000"/>
                                        <p:tgtEl>
                                          <p:spTgt spid="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g164d3b694cc_4_868"/>
          <p:cNvSpPr txBox="1">
            <a:spLocks noGrp="1"/>
          </p:cNvSpPr>
          <p:nvPr>
            <p:ph type="title"/>
          </p:nvPr>
        </p:nvSpPr>
        <p:spPr>
          <a:xfrm>
            <a:off x="213200" y="84300"/>
            <a:ext cx="6812100" cy="466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800"/>
              <a:t>Insight 2 - Sort Bleisure guests based on Property Tier preference</a:t>
            </a:r>
            <a:endParaRPr sz="1800"/>
          </a:p>
        </p:txBody>
      </p:sp>
      <p:sp>
        <p:nvSpPr>
          <p:cNvPr id="414" name="Google Shape;414;g164d3b694cc_4_86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18</a:t>
            </a:fld>
            <a:endParaRPr/>
          </a:p>
        </p:txBody>
      </p:sp>
      <p:pic>
        <p:nvPicPr>
          <p:cNvPr id="415" name="Google Shape;415;g164d3b694cc_4_868"/>
          <p:cNvPicPr preferRelativeResize="0"/>
          <p:nvPr/>
        </p:nvPicPr>
        <p:blipFill>
          <a:blip r:embed="rId3">
            <a:alphaModFix/>
          </a:blip>
          <a:stretch>
            <a:fillRect/>
          </a:stretch>
        </p:blipFill>
        <p:spPr>
          <a:xfrm>
            <a:off x="163975" y="505037"/>
            <a:ext cx="8816050" cy="2357725"/>
          </a:xfrm>
          <a:prstGeom prst="rect">
            <a:avLst/>
          </a:prstGeom>
          <a:noFill/>
          <a:ln>
            <a:noFill/>
          </a:ln>
        </p:spPr>
      </p:pic>
      <p:sp>
        <p:nvSpPr>
          <p:cNvPr id="416" name="Google Shape;416;g164d3b694cc_4_868"/>
          <p:cNvSpPr txBox="1"/>
          <p:nvPr/>
        </p:nvSpPr>
        <p:spPr>
          <a:xfrm>
            <a:off x="1012000" y="2862750"/>
            <a:ext cx="23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tamaran Thin"/>
              <a:ea typeface="Catamaran Thin"/>
              <a:cs typeface="Catamaran Thin"/>
              <a:sym typeface="Catamaran Thin"/>
            </a:endParaRPr>
          </a:p>
        </p:txBody>
      </p:sp>
      <p:pic>
        <p:nvPicPr>
          <p:cNvPr id="417" name="Google Shape;417;g164d3b694cc_4_868"/>
          <p:cNvPicPr preferRelativeResize="0"/>
          <p:nvPr/>
        </p:nvPicPr>
        <p:blipFill>
          <a:blip r:embed="rId4">
            <a:alphaModFix/>
          </a:blip>
          <a:stretch>
            <a:fillRect/>
          </a:stretch>
        </p:blipFill>
        <p:spPr>
          <a:xfrm>
            <a:off x="6768600" y="84300"/>
            <a:ext cx="1771650" cy="466725"/>
          </a:xfrm>
          <a:prstGeom prst="rect">
            <a:avLst/>
          </a:prstGeom>
          <a:noFill/>
          <a:ln>
            <a:noFill/>
          </a:ln>
        </p:spPr>
      </p:pic>
      <p:grpSp>
        <p:nvGrpSpPr>
          <p:cNvPr id="418" name="Google Shape;418;g164d3b694cc_4_868"/>
          <p:cNvGrpSpPr/>
          <p:nvPr/>
        </p:nvGrpSpPr>
        <p:grpSpPr>
          <a:xfrm>
            <a:off x="218450" y="3126236"/>
            <a:ext cx="1127385" cy="1063087"/>
            <a:chOff x="2961500" y="961400"/>
            <a:chExt cx="3221100" cy="3220500"/>
          </a:xfrm>
        </p:grpSpPr>
        <p:sp>
          <p:nvSpPr>
            <p:cNvPr id="419" name="Google Shape;419;g164d3b694cc_4_868"/>
            <p:cNvSpPr/>
            <p:nvPr/>
          </p:nvSpPr>
          <p:spPr>
            <a:xfrm>
              <a:off x="2961500" y="961400"/>
              <a:ext cx="3221100" cy="3220500"/>
            </a:xfrm>
            <a:prstGeom prst="ellipse">
              <a:avLst/>
            </a:prstGeom>
            <a:solidFill>
              <a:srgbClr val="1D7E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g164d3b694cc_4_868"/>
            <p:cNvSpPr txBox="1"/>
            <p:nvPr/>
          </p:nvSpPr>
          <p:spPr>
            <a:xfrm>
              <a:off x="2961501" y="1663275"/>
              <a:ext cx="2733300" cy="141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Roboto"/>
                  <a:ea typeface="Roboto"/>
                  <a:cs typeface="Roboto"/>
                  <a:sym typeface="Roboto"/>
                </a:rPr>
                <a:t>Business Travellers</a:t>
              </a:r>
              <a:endParaRPr sz="1200">
                <a:solidFill>
                  <a:srgbClr val="FFFFFF"/>
                </a:solidFill>
                <a:latin typeface="Roboto"/>
                <a:ea typeface="Roboto"/>
                <a:cs typeface="Roboto"/>
                <a:sym typeface="Roboto"/>
              </a:endParaRPr>
            </a:p>
          </p:txBody>
        </p:sp>
      </p:grpSp>
      <p:grpSp>
        <p:nvGrpSpPr>
          <p:cNvPr id="421" name="Google Shape;421;g164d3b694cc_4_868"/>
          <p:cNvGrpSpPr/>
          <p:nvPr/>
        </p:nvGrpSpPr>
        <p:grpSpPr>
          <a:xfrm>
            <a:off x="730703" y="3626100"/>
            <a:ext cx="1549435" cy="1365000"/>
            <a:chOff x="5407999" y="2817050"/>
            <a:chExt cx="1477200" cy="1365000"/>
          </a:xfrm>
        </p:grpSpPr>
        <p:sp>
          <p:nvSpPr>
            <p:cNvPr id="422" name="Google Shape;422;g164d3b694cc_4_868"/>
            <p:cNvSpPr/>
            <p:nvPr/>
          </p:nvSpPr>
          <p:spPr>
            <a:xfrm>
              <a:off x="5455250" y="2817050"/>
              <a:ext cx="1382700" cy="1365000"/>
            </a:xfrm>
            <a:prstGeom prst="ellipse">
              <a:avLst/>
            </a:pr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g164d3b694cc_4_868"/>
            <p:cNvSpPr txBox="1"/>
            <p:nvPr/>
          </p:nvSpPr>
          <p:spPr>
            <a:xfrm>
              <a:off x="5407999" y="3232550"/>
              <a:ext cx="1477200" cy="534000"/>
            </a:xfrm>
            <a:prstGeom prst="rect">
              <a:avLst/>
            </a:prstGeom>
            <a:solidFill>
              <a:srgbClr val="FFFFFF">
                <a:alpha val="98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solidFill>
                    <a:srgbClr val="4B4B4B"/>
                  </a:solidFill>
                  <a:latin typeface="Roboto"/>
                  <a:ea typeface="Roboto"/>
                  <a:cs typeface="Roboto"/>
                  <a:sym typeface="Roboto"/>
                </a:rPr>
                <a:t>Bleisure Guest</a:t>
              </a:r>
              <a:endParaRPr sz="1500" b="1">
                <a:solidFill>
                  <a:srgbClr val="4B4B4B"/>
                </a:solidFill>
                <a:latin typeface="Roboto"/>
                <a:ea typeface="Roboto"/>
                <a:cs typeface="Roboto"/>
                <a:sym typeface="Roboto"/>
              </a:endParaRPr>
            </a:p>
          </p:txBody>
        </p:sp>
      </p:grpSp>
      <p:grpSp>
        <p:nvGrpSpPr>
          <p:cNvPr id="424" name="Google Shape;424;g164d3b694cc_4_868"/>
          <p:cNvGrpSpPr/>
          <p:nvPr/>
        </p:nvGrpSpPr>
        <p:grpSpPr>
          <a:xfrm>
            <a:off x="1248588" y="3054510"/>
            <a:ext cx="1360501" cy="1173218"/>
            <a:chOff x="5407999" y="2817050"/>
            <a:chExt cx="1477200" cy="1365000"/>
          </a:xfrm>
        </p:grpSpPr>
        <p:sp>
          <p:nvSpPr>
            <p:cNvPr id="425" name="Google Shape;425;g164d3b694cc_4_868"/>
            <p:cNvSpPr/>
            <p:nvPr/>
          </p:nvSpPr>
          <p:spPr>
            <a:xfrm>
              <a:off x="5455250" y="2817050"/>
              <a:ext cx="1382700" cy="1365000"/>
            </a:xfrm>
            <a:prstGeom prst="ellipse">
              <a:avLst/>
            </a:prstGeom>
            <a:solidFill>
              <a:srgbClr val="249C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g164d3b694cc_4_868"/>
            <p:cNvSpPr txBox="1"/>
            <p:nvPr/>
          </p:nvSpPr>
          <p:spPr>
            <a:xfrm>
              <a:off x="5407999" y="3232550"/>
              <a:ext cx="1477200" cy="53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rgbClr val="FFFFFF"/>
                  </a:solidFill>
                  <a:latin typeface="Roboto"/>
                  <a:ea typeface="Roboto"/>
                  <a:cs typeface="Roboto"/>
                  <a:sym typeface="Roboto"/>
                </a:rPr>
                <a:t>Leisure Guests</a:t>
              </a:r>
              <a:endParaRPr sz="1500">
                <a:solidFill>
                  <a:srgbClr val="FFFFFF"/>
                </a:solidFill>
                <a:latin typeface="Roboto"/>
                <a:ea typeface="Roboto"/>
                <a:cs typeface="Roboto"/>
                <a:sym typeface="Roboto"/>
              </a:endParaRPr>
            </a:p>
          </p:txBody>
        </p:sp>
      </p:grpSp>
      <p:sp>
        <p:nvSpPr>
          <p:cNvPr id="427" name="Google Shape;427;g164d3b694cc_4_868"/>
          <p:cNvSpPr txBox="1"/>
          <p:nvPr/>
        </p:nvSpPr>
        <p:spPr>
          <a:xfrm>
            <a:off x="2799125" y="2803800"/>
            <a:ext cx="5323800" cy="2339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tamaran Thin"/>
              <a:buChar char="❏"/>
            </a:pPr>
            <a:r>
              <a:rPr lang="en">
                <a:latin typeface="Catamaran Thin"/>
                <a:ea typeface="Catamaran Thin"/>
                <a:cs typeface="Catamaran Thin"/>
                <a:sym typeface="Catamaran Thin"/>
              </a:rPr>
              <a:t>Leisure travellers prefer the ‘Upper Upscale Class’ hotels/resorts located at tourist destinations with high end amenities.</a:t>
            </a:r>
            <a:endParaRPr>
              <a:latin typeface="Catamaran Thin"/>
              <a:ea typeface="Catamaran Thin"/>
              <a:cs typeface="Catamaran Thin"/>
              <a:sym typeface="Catamaran Thin"/>
            </a:endParaRPr>
          </a:p>
          <a:p>
            <a:pPr marL="457200" lvl="0" indent="-317500" algn="l" rtl="0">
              <a:spcBef>
                <a:spcPts val="0"/>
              </a:spcBef>
              <a:spcAft>
                <a:spcPts val="0"/>
              </a:spcAft>
              <a:buSzPts val="1400"/>
              <a:buFont typeface="Catamaran Thin"/>
              <a:buChar char="❏"/>
            </a:pPr>
            <a:r>
              <a:rPr lang="en">
                <a:latin typeface="Catamaran Thin"/>
                <a:ea typeface="Catamaran Thin"/>
                <a:cs typeface="Catamaran Thin"/>
                <a:sym typeface="Catamaran Thin"/>
              </a:rPr>
              <a:t>Business travellers focus to stay at ‘Upper Midscale’ or ‘Upscale Class’ hotels located at downtown areas, or centres closer to office premises.</a:t>
            </a:r>
            <a:endParaRPr>
              <a:latin typeface="Catamaran Thin"/>
              <a:ea typeface="Catamaran Thin"/>
              <a:cs typeface="Catamaran Thin"/>
              <a:sym typeface="Catamaran Thin"/>
            </a:endParaRPr>
          </a:p>
          <a:p>
            <a:pPr marL="457200" lvl="0" indent="-317500" algn="l" rtl="0">
              <a:spcBef>
                <a:spcPts val="0"/>
              </a:spcBef>
              <a:spcAft>
                <a:spcPts val="0"/>
              </a:spcAft>
              <a:buSzPts val="1400"/>
              <a:buFont typeface="Catamaran Thin"/>
              <a:buChar char="❏"/>
            </a:pPr>
            <a:r>
              <a:rPr lang="en">
                <a:latin typeface="Catamaran Thin"/>
                <a:ea typeface="Catamaran Thin"/>
                <a:cs typeface="Catamaran Thin"/>
                <a:sym typeface="Catamaran Thin"/>
              </a:rPr>
              <a:t>The </a:t>
            </a:r>
            <a:r>
              <a:rPr lang="en" b="1">
                <a:latin typeface="Catamaran"/>
                <a:ea typeface="Catamaran"/>
                <a:cs typeface="Catamaran"/>
                <a:sym typeface="Catamaran"/>
              </a:rPr>
              <a:t>Bleisure travellers are business guests who can potentially extend their stay by another day for leisure purposes</a:t>
            </a:r>
            <a:r>
              <a:rPr lang="en">
                <a:latin typeface="Catamaran Thin"/>
                <a:ea typeface="Catamaran Thin"/>
                <a:cs typeface="Catamaran Thin"/>
                <a:sym typeface="Catamaran Thin"/>
              </a:rPr>
              <a:t>. We can narrow down the search by filtering out resorts/condos and those located at city centres eg: Palmer House, Hilton Chicago. </a:t>
            </a:r>
            <a:endParaRPr>
              <a:latin typeface="Catamaran Thin"/>
              <a:ea typeface="Catamaran Thin"/>
              <a:cs typeface="Catamaran Thin"/>
              <a:sym typeface="Catamaran Thi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g164d3b694cc_4_1158"/>
          <p:cNvSpPr txBox="1">
            <a:spLocks noGrp="1"/>
          </p:cNvSpPr>
          <p:nvPr>
            <p:ph type="title"/>
          </p:nvPr>
        </p:nvSpPr>
        <p:spPr>
          <a:xfrm>
            <a:off x="610175" y="211000"/>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800"/>
              <a:t>Suggestions for Profit Improvement</a:t>
            </a:r>
            <a:endParaRPr sz="2800"/>
          </a:p>
        </p:txBody>
      </p:sp>
      <p:sp>
        <p:nvSpPr>
          <p:cNvPr id="433" name="Google Shape;433;g164d3b694cc_4_115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19</a:t>
            </a:fld>
            <a:endParaRPr/>
          </a:p>
        </p:txBody>
      </p:sp>
      <p:sp>
        <p:nvSpPr>
          <p:cNvPr id="434" name="Google Shape;434;g164d3b694cc_4_1158"/>
          <p:cNvSpPr txBox="1">
            <a:spLocks noGrp="1"/>
          </p:cNvSpPr>
          <p:nvPr>
            <p:ph type="body" idx="1"/>
          </p:nvPr>
        </p:nvSpPr>
        <p:spPr>
          <a:xfrm>
            <a:off x="711550" y="1062075"/>
            <a:ext cx="6999600" cy="2884200"/>
          </a:xfrm>
          <a:prstGeom prst="rect">
            <a:avLst/>
          </a:prstGeom>
        </p:spPr>
        <p:txBody>
          <a:bodyPr spcFirstLastPara="1" wrap="square" lIns="0" tIns="0" rIns="0" bIns="0" anchor="t" anchorCtr="0">
            <a:noAutofit/>
          </a:bodyPr>
          <a:lstStyle/>
          <a:p>
            <a:pPr marL="457200" lvl="0" indent="-336550" algn="l" rtl="0">
              <a:spcBef>
                <a:spcPts val="0"/>
              </a:spcBef>
              <a:spcAft>
                <a:spcPts val="0"/>
              </a:spcAft>
              <a:buSzPts val="1700"/>
              <a:buChar char="⬢"/>
            </a:pPr>
            <a:r>
              <a:rPr lang="en" sz="1700" b="1">
                <a:latin typeface="Catamaran"/>
                <a:ea typeface="Catamaran"/>
                <a:cs typeface="Catamaran"/>
                <a:sym typeface="Catamaran"/>
              </a:rPr>
              <a:t>Revenue increase for Q4</a:t>
            </a:r>
            <a:r>
              <a:rPr lang="en" sz="1700"/>
              <a:t> - Analysing the past 3 years(2019-2021), quarterly reports Hilton has a very </a:t>
            </a:r>
            <a:r>
              <a:rPr lang="en" sz="1700" b="1">
                <a:latin typeface="Catamaran"/>
                <a:ea typeface="Catamaran"/>
                <a:cs typeface="Catamaran"/>
                <a:sym typeface="Catamaran"/>
              </a:rPr>
              <a:t>profitable third quarter</a:t>
            </a:r>
            <a:r>
              <a:rPr lang="en" sz="1700"/>
              <a:t>. Their 4th quarter income can be improved considerably, especially being the holiday season. If Hilton focuses on </a:t>
            </a:r>
            <a:r>
              <a:rPr lang="en" sz="1700" b="1">
                <a:latin typeface="Catamaran"/>
                <a:ea typeface="Catamaran"/>
                <a:cs typeface="Catamaran"/>
                <a:sym typeface="Catamaran"/>
              </a:rPr>
              <a:t>increasing the guest count</a:t>
            </a:r>
            <a:r>
              <a:rPr lang="en" sz="1700"/>
              <a:t> and </a:t>
            </a:r>
            <a:r>
              <a:rPr lang="en" sz="1700" b="1">
                <a:latin typeface="Catamaran"/>
                <a:ea typeface="Catamaran"/>
                <a:cs typeface="Catamaran"/>
                <a:sym typeface="Catamaran"/>
              </a:rPr>
              <a:t>length of stay</a:t>
            </a:r>
            <a:r>
              <a:rPr lang="en" sz="1700"/>
              <a:t> in their leisure destinations, Q4 can be equally profitable as Q3.</a:t>
            </a:r>
            <a:endParaRPr sz="1700"/>
          </a:p>
          <a:p>
            <a:pPr marL="457200" lvl="0" indent="-336550" algn="l" rtl="0">
              <a:spcBef>
                <a:spcPts val="0"/>
              </a:spcBef>
              <a:spcAft>
                <a:spcPts val="0"/>
              </a:spcAft>
              <a:buSzPts val="1700"/>
              <a:buChar char="⬢"/>
            </a:pPr>
            <a:r>
              <a:rPr lang="en" sz="1700"/>
              <a:t> Based on the geographical location of the user searching and time of travel information, Hilton could suggest destinations under the ‘Top Picks’ section.  Eg: A user located at Chicago browsing in fall can be suggested hotter places like Hawaii/Florida to spend their New Year.</a:t>
            </a:r>
            <a:endParaRPr sz="1700"/>
          </a:p>
          <a:p>
            <a:pPr marL="457200" lvl="0" indent="-336550" algn="l" rtl="0">
              <a:spcBef>
                <a:spcPts val="0"/>
              </a:spcBef>
              <a:spcAft>
                <a:spcPts val="0"/>
              </a:spcAft>
              <a:buSzPts val="1700"/>
              <a:buChar char="⬢"/>
            </a:pPr>
            <a:r>
              <a:rPr lang="en" sz="1700"/>
              <a:t>Hilton could also sort the bleisure travellers who are most likely Honors members and provide offers to extend their stay or transform the purpose of travel.</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1653c7cded2_2_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pic>
        <p:nvPicPr>
          <p:cNvPr id="207" name="Google Shape;207;g1653c7cded2_2_9"/>
          <p:cNvPicPr preferRelativeResize="0"/>
          <p:nvPr/>
        </p:nvPicPr>
        <p:blipFill>
          <a:blip r:embed="rId3">
            <a:alphaModFix/>
          </a:blip>
          <a:stretch>
            <a:fillRect/>
          </a:stretch>
        </p:blipFill>
        <p:spPr>
          <a:xfrm>
            <a:off x="73250" y="0"/>
            <a:ext cx="9143993" cy="514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g164d3b694cc_4_1166"/>
          <p:cNvSpPr txBox="1">
            <a:spLocks noGrp="1"/>
          </p:cNvSpPr>
          <p:nvPr>
            <p:ph type="body" idx="1"/>
          </p:nvPr>
        </p:nvSpPr>
        <p:spPr>
          <a:xfrm>
            <a:off x="2753950" y="839775"/>
            <a:ext cx="3636000" cy="3636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800" b="1" i="0">
                <a:latin typeface="Catamaran"/>
                <a:ea typeface="Catamaran"/>
                <a:cs typeface="Catamaran"/>
                <a:sym typeface="Catamaran"/>
              </a:rPr>
              <a:t>THANKYOU…</a:t>
            </a:r>
            <a:endParaRPr sz="3800" b="1" i="0">
              <a:latin typeface="Catamaran"/>
              <a:ea typeface="Catamaran"/>
              <a:cs typeface="Catamaran"/>
              <a:sym typeface="Catamaran"/>
            </a:endParaRPr>
          </a:p>
        </p:txBody>
      </p:sp>
      <p:sp>
        <p:nvSpPr>
          <p:cNvPr id="440" name="Google Shape;440;g164d3b694cc_4_116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20</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
          <p:cNvSpPr txBox="1">
            <a:spLocks noGrp="1"/>
          </p:cNvSpPr>
          <p:nvPr>
            <p:ph type="title"/>
          </p:nvPr>
        </p:nvSpPr>
        <p:spPr>
          <a:xfrm>
            <a:off x="1378050" y="156225"/>
            <a:ext cx="6713100" cy="396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en"/>
              <a:t>We shall walk you through Hiltons’…</a:t>
            </a:r>
            <a:endParaRPr/>
          </a:p>
        </p:txBody>
      </p:sp>
      <p:sp>
        <p:nvSpPr>
          <p:cNvPr id="213" name="Google Shape;213;p3"/>
          <p:cNvSpPr txBox="1">
            <a:spLocks noGrp="1"/>
          </p:cNvSpPr>
          <p:nvPr>
            <p:ph type="body" idx="2"/>
          </p:nvPr>
        </p:nvSpPr>
        <p:spPr>
          <a:xfrm>
            <a:off x="-1735525" y="3970850"/>
            <a:ext cx="6010500" cy="6546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Clr>
                <a:schemeClr val="dk1"/>
              </a:buClr>
              <a:buSzPts val="1100"/>
              <a:buFont typeface="Arial"/>
              <a:buNone/>
            </a:pPr>
            <a:endParaRPr sz="1200">
              <a:solidFill>
                <a:schemeClr val="accent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accent1"/>
              </a:solidFill>
            </a:endParaRPr>
          </a:p>
          <a:p>
            <a:pPr marL="0" lvl="0" indent="0" algn="l" rtl="0">
              <a:lnSpc>
                <a:spcPct val="115000"/>
              </a:lnSpc>
              <a:spcBef>
                <a:spcPts val="0"/>
              </a:spcBef>
              <a:spcAft>
                <a:spcPts val="0"/>
              </a:spcAft>
              <a:buSzPts val="1400"/>
              <a:buNone/>
            </a:pPr>
            <a:endParaRPr sz="1200">
              <a:solidFill>
                <a:schemeClr val="accent1"/>
              </a:solidFill>
            </a:endParaRPr>
          </a:p>
        </p:txBody>
      </p:sp>
      <p:sp>
        <p:nvSpPr>
          <p:cNvPr id="214" name="Google Shape;214;p3"/>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
              <a:t>3</a:t>
            </a:fld>
            <a:endParaRPr/>
          </a:p>
        </p:txBody>
      </p:sp>
      <p:grpSp>
        <p:nvGrpSpPr>
          <p:cNvPr id="215" name="Google Shape;215;p3"/>
          <p:cNvGrpSpPr/>
          <p:nvPr/>
        </p:nvGrpSpPr>
        <p:grpSpPr>
          <a:xfrm>
            <a:off x="464088" y="902232"/>
            <a:ext cx="3339000" cy="3339000"/>
            <a:chOff x="2902488" y="902232"/>
            <a:chExt cx="3339000" cy="3339000"/>
          </a:xfrm>
        </p:grpSpPr>
        <p:sp>
          <p:nvSpPr>
            <p:cNvPr id="216" name="Google Shape;216;p3"/>
            <p:cNvSpPr/>
            <p:nvPr/>
          </p:nvSpPr>
          <p:spPr>
            <a:xfrm rot="-5400000">
              <a:off x="2902488" y="902232"/>
              <a:ext cx="3339000" cy="3339000"/>
            </a:xfrm>
            <a:prstGeom prst="ellipse">
              <a:avLst/>
            </a:prstGeom>
            <a:noFill/>
            <a:ln w="19050" cap="flat" cmpd="sng">
              <a:solidFill>
                <a:srgbClr val="761E8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3123875" y="1123625"/>
              <a:ext cx="2896500" cy="2896200"/>
            </a:xfrm>
            <a:prstGeom prst="pie">
              <a:avLst>
                <a:gd name="adj1" fmla="val 2689583"/>
                <a:gd name="adj2" fmla="val 13510993"/>
              </a:avLst>
            </a:prstGeom>
            <a:solidFill>
              <a:srgbClr val="D68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 name="Google Shape;218;p3"/>
          <p:cNvGrpSpPr/>
          <p:nvPr/>
        </p:nvGrpSpPr>
        <p:grpSpPr>
          <a:xfrm>
            <a:off x="6419863" y="915057"/>
            <a:ext cx="1815900" cy="1815900"/>
            <a:chOff x="3664038" y="1663782"/>
            <a:chExt cx="1815900" cy="1815900"/>
          </a:xfrm>
        </p:grpSpPr>
        <p:sp>
          <p:nvSpPr>
            <p:cNvPr id="219" name="Google Shape;219;p3"/>
            <p:cNvSpPr/>
            <p:nvPr/>
          </p:nvSpPr>
          <p:spPr>
            <a:xfrm>
              <a:off x="3664038" y="1663782"/>
              <a:ext cx="1815900" cy="1815900"/>
            </a:xfrm>
            <a:prstGeom prst="ellipse">
              <a:avLst/>
            </a:prstGeom>
            <a:solidFill>
              <a:srgbClr val="701C7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txBox="1"/>
            <p:nvPr/>
          </p:nvSpPr>
          <p:spPr>
            <a:xfrm>
              <a:off x="3854538" y="1887857"/>
              <a:ext cx="1344000" cy="8265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b="1">
                  <a:solidFill>
                    <a:srgbClr val="FFFFFF"/>
                  </a:solidFill>
                  <a:latin typeface="Roboto"/>
                  <a:ea typeface="Roboto"/>
                  <a:cs typeface="Roboto"/>
                  <a:sym typeface="Roboto"/>
                </a:rPr>
                <a:t>Guest Categories</a:t>
              </a:r>
              <a:endParaRPr b="1">
                <a:solidFill>
                  <a:srgbClr val="FFFFFF"/>
                </a:solidFill>
                <a:latin typeface="Roboto"/>
                <a:ea typeface="Roboto"/>
                <a:cs typeface="Roboto"/>
                <a:sym typeface="Roboto"/>
              </a:endParaRPr>
            </a:p>
          </p:txBody>
        </p:sp>
      </p:grpSp>
      <p:grpSp>
        <p:nvGrpSpPr>
          <p:cNvPr id="221" name="Google Shape;221;p3"/>
          <p:cNvGrpSpPr/>
          <p:nvPr/>
        </p:nvGrpSpPr>
        <p:grpSpPr>
          <a:xfrm>
            <a:off x="345273" y="853971"/>
            <a:ext cx="1068600" cy="1068600"/>
            <a:chOff x="2859873" y="853971"/>
            <a:chExt cx="1068600" cy="1068600"/>
          </a:xfrm>
        </p:grpSpPr>
        <p:sp>
          <p:nvSpPr>
            <p:cNvPr id="222" name="Google Shape;222;p3"/>
            <p:cNvSpPr/>
            <p:nvPr/>
          </p:nvSpPr>
          <p:spPr>
            <a:xfrm>
              <a:off x="2859873" y="853971"/>
              <a:ext cx="1068600" cy="1068600"/>
            </a:xfrm>
            <a:prstGeom prst="ellipse">
              <a:avLst/>
            </a:prstGeom>
            <a:solidFill>
              <a:srgbClr val="551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txBox="1"/>
            <p:nvPr/>
          </p:nvSpPr>
          <p:spPr>
            <a:xfrm>
              <a:off x="3012800" y="1022197"/>
              <a:ext cx="762600" cy="732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rgbClr val="FFFFFF"/>
                  </a:solidFill>
                  <a:latin typeface="Roboto"/>
                  <a:ea typeface="Roboto"/>
                  <a:cs typeface="Roboto"/>
                  <a:sym typeface="Roboto"/>
                </a:rPr>
                <a:t>Mobile App</a:t>
              </a:r>
              <a:endParaRPr sz="1200">
                <a:solidFill>
                  <a:srgbClr val="FFFFFF"/>
                </a:solidFill>
                <a:latin typeface="Roboto"/>
                <a:ea typeface="Roboto"/>
                <a:cs typeface="Roboto"/>
                <a:sym typeface="Roboto"/>
              </a:endParaRPr>
            </a:p>
          </p:txBody>
        </p:sp>
      </p:grpSp>
      <p:grpSp>
        <p:nvGrpSpPr>
          <p:cNvPr id="224" name="Google Shape;224;p3"/>
          <p:cNvGrpSpPr/>
          <p:nvPr/>
        </p:nvGrpSpPr>
        <p:grpSpPr>
          <a:xfrm>
            <a:off x="443923" y="3556853"/>
            <a:ext cx="1068600" cy="1068600"/>
            <a:chOff x="5214448" y="3234278"/>
            <a:chExt cx="1068600" cy="1068600"/>
          </a:xfrm>
        </p:grpSpPr>
        <p:sp>
          <p:nvSpPr>
            <p:cNvPr id="225" name="Google Shape;225;p3"/>
            <p:cNvSpPr/>
            <p:nvPr/>
          </p:nvSpPr>
          <p:spPr>
            <a:xfrm>
              <a:off x="5214448" y="3234278"/>
              <a:ext cx="1068600" cy="1068600"/>
            </a:xfrm>
            <a:prstGeom prst="ellipse">
              <a:avLst/>
            </a:prstGeom>
            <a:solidFill>
              <a:srgbClr val="551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txBox="1"/>
            <p:nvPr/>
          </p:nvSpPr>
          <p:spPr>
            <a:xfrm>
              <a:off x="5364075" y="3402500"/>
              <a:ext cx="820200" cy="732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300">
                  <a:solidFill>
                    <a:srgbClr val="FFFFFF"/>
                  </a:solidFill>
                  <a:latin typeface="Roboto"/>
                  <a:ea typeface="Roboto"/>
                  <a:cs typeface="Roboto"/>
                  <a:sym typeface="Roboto"/>
                </a:rPr>
                <a:t>Web Browser</a:t>
              </a:r>
              <a:endParaRPr sz="1300">
                <a:solidFill>
                  <a:srgbClr val="FFFFFF"/>
                </a:solidFill>
                <a:latin typeface="Roboto"/>
                <a:ea typeface="Roboto"/>
                <a:cs typeface="Roboto"/>
                <a:sym typeface="Roboto"/>
              </a:endParaRPr>
            </a:p>
          </p:txBody>
        </p:sp>
      </p:grpSp>
      <p:grpSp>
        <p:nvGrpSpPr>
          <p:cNvPr id="227" name="Google Shape;227;p3"/>
          <p:cNvGrpSpPr/>
          <p:nvPr/>
        </p:nvGrpSpPr>
        <p:grpSpPr>
          <a:xfrm>
            <a:off x="3206373" y="1527746"/>
            <a:ext cx="1068600" cy="1068600"/>
            <a:chOff x="2859873" y="853971"/>
            <a:chExt cx="1068600" cy="1068600"/>
          </a:xfrm>
        </p:grpSpPr>
        <p:sp>
          <p:nvSpPr>
            <p:cNvPr id="228" name="Google Shape;228;p3"/>
            <p:cNvSpPr/>
            <p:nvPr/>
          </p:nvSpPr>
          <p:spPr>
            <a:xfrm>
              <a:off x="2859873" y="853971"/>
              <a:ext cx="1068600" cy="1068600"/>
            </a:xfrm>
            <a:prstGeom prst="ellipse">
              <a:avLst/>
            </a:prstGeom>
            <a:solidFill>
              <a:srgbClr val="551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txBox="1"/>
            <p:nvPr/>
          </p:nvSpPr>
          <p:spPr>
            <a:xfrm>
              <a:off x="3012800" y="1022197"/>
              <a:ext cx="762600" cy="732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rgbClr val="FFFFFF"/>
                  </a:solidFill>
                  <a:latin typeface="Roboto"/>
                  <a:ea typeface="Roboto"/>
                  <a:cs typeface="Roboto"/>
                  <a:sym typeface="Roboto"/>
                </a:rPr>
                <a:t>Mobile Browser</a:t>
              </a:r>
              <a:endParaRPr sz="1200">
                <a:solidFill>
                  <a:srgbClr val="FFFFFF"/>
                </a:solidFill>
                <a:latin typeface="Roboto"/>
                <a:ea typeface="Roboto"/>
                <a:cs typeface="Roboto"/>
                <a:sym typeface="Roboto"/>
              </a:endParaRPr>
            </a:p>
          </p:txBody>
        </p:sp>
      </p:grpSp>
      <p:grpSp>
        <p:nvGrpSpPr>
          <p:cNvPr id="230" name="Google Shape;230;p3"/>
          <p:cNvGrpSpPr/>
          <p:nvPr/>
        </p:nvGrpSpPr>
        <p:grpSpPr>
          <a:xfrm>
            <a:off x="1301838" y="1816182"/>
            <a:ext cx="1815900" cy="1815900"/>
            <a:chOff x="3664038" y="1663782"/>
            <a:chExt cx="1815900" cy="1815900"/>
          </a:xfrm>
        </p:grpSpPr>
        <p:sp>
          <p:nvSpPr>
            <p:cNvPr id="231" name="Google Shape;231;p3"/>
            <p:cNvSpPr/>
            <p:nvPr/>
          </p:nvSpPr>
          <p:spPr>
            <a:xfrm>
              <a:off x="3664038" y="1663782"/>
              <a:ext cx="1815900" cy="1815900"/>
            </a:xfrm>
            <a:prstGeom prst="ellipse">
              <a:avLst/>
            </a:prstGeom>
            <a:solidFill>
              <a:srgbClr val="701C7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txBox="1"/>
            <p:nvPr/>
          </p:nvSpPr>
          <p:spPr>
            <a:xfrm>
              <a:off x="3899988" y="2158482"/>
              <a:ext cx="1344000" cy="8265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b="1">
                  <a:solidFill>
                    <a:srgbClr val="FFFFFF"/>
                  </a:solidFill>
                  <a:latin typeface="Roboto"/>
                  <a:ea typeface="Roboto"/>
                  <a:cs typeface="Roboto"/>
                  <a:sym typeface="Roboto"/>
                </a:rPr>
                <a:t>User Experience  when booking via</a:t>
              </a:r>
              <a:endParaRPr b="1">
                <a:solidFill>
                  <a:srgbClr val="FFFFFF"/>
                </a:solidFill>
                <a:latin typeface="Roboto"/>
                <a:ea typeface="Roboto"/>
                <a:cs typeface="Roboto"/>
                <a:sym typeface="Roboto"/>
              </a:endParaRPr>
            </a:p>
          </p:txBody>
        </p:sp>
      </p:grpSp>
      <p:grpSp>
        <p:nvGrpSpPr>
          <p:cNvPr id="233" name="Google Shape;233;p3"/>
          <p:cNvGrpSpPr/>
          <p:nvPr/>
        </p:nvGrpSpPr>
        <p:grpSpPr>
          <a:xfrm>
            <a:off x="5441574" y="1527753"/>
            <a:ext cx="1423800" cy="1423800"/>
            <a:chOff x="3490737" y="1374053"/>
            <a:chExt cx="1423800" cy="1423800"/>
          </a:xfrm>
        </p:grpSpPr>
        <p:sp>
          <p:nvSpPr>
            <p:cNvPr id="234" name="Google Shape;234;p3"/>
            <p:cNvSpPr/>
            <p:nvPr/>
          </p:nvSpPr>
          <p:spPr>
            <a:xfrm>
              <a:off x="3490737" y="1374053"/>
              <a:ext cx="1423800" cy="1423800"/>
            </a:xfrm>
            <a:prstGeom prst="ellipse">
              <a:avLst/>
            </a:prstGeom>
            <a:solidFill>
              <a:srgbClr val="701C7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txBox="1"/>
            <p:nvPr/>
          </p:nvSpPr>
          <p:spPr>
            <a:xfrm>
              <a:off x="3718754" y="1613603"/>
              <a:ext cx="967800" cy="94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FFFFFF"/>
                  </a:solidFill>
                  <a:latin typeface="Roboto"/>
                  <a:ea typeface="Roboto"/>
                  <a:cs typeface="Roboto"/>
                  <a:sym typeface="Roboto"/>
                </a:rPr>
                <a:t>Travel Enthusiast</a:t>
              </a:r>
              <a:endParaRPr sz="1300">
                <a:solidFill>
                  <a:srgbClr val="FFFFFF"/>
                </a:solidFill>
                <a:latin typeface="Roboto"/>
                <a:ea typeface="Roboto"/>
                <a:cs typeface="Roboto"/>
                <a:sym typeface="Roboto"/>
              </a:endParaRPr>
            </a:p>
          </p:txBody>
        </p:sp>
      </p:grpSp>
      <p:grpSp>
        <p:nvGrpSpPr>
          <p:cNvPr id="236" name="Google Shape;236;p3"/>
          <p:cNvGrpSpPr/>
          <p:nvPr/>
        </p:nvGrpSpPr>
        <p:grpSpPr>
          <a:xfrm>
            <a:off x="3033537" y="1297853"/>
            <a:ext cx="1423800" cy="1423800"/>
            <a:chOff x="3490737" y="1374053"/>
            <a:chExt cx="1423800" cy="1423800"/>
          </a:xfrm>
        </p:grpSpPr>
        <p:sp>
          <p:nvSpPr>
            <p:cNvPr id="237" name="Google Shape;237;p3"/>
            <p:cNvSpPr/>
            <p:nvPr/>
          </p:nvSpPr>
          <p:spPr>
            <a:xfrm>
              <a:off x="3490737" y="1374053"/>
              <a:ext cx="1423800" cy="1423800"/>
            </a:xfrm>
            <a:prstGeom prst="ellipse">
              <a:avLst/>
            </a:prstGeom>
            <a:solidFill>
              <a:srgbClr val="701C7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txBox="1"/>
            <p:nvPr/>
          </p:nvSpPr>
          <p:spPr>
            <a:xfrm>
              <a:off x="3718754" y="1613603"/>
              <a:ext cx="967800" cy="94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Roboto"/>
                  <a:ea typeface="Roboto"/>
                  <a:cs typeface="Roboto"/>
                  <a:sym typeface="Roboto"/>
                </a:rPr>
                <a:t>Mobile Browser</a:t>
              </a:r>
              <a:endParaRPr sz="1600">
                <a:solidFill>
                  <a:srgbClr val="FFFFFF"/>
                </a:solidFill>
                <a:latin typeface="Roboto"/>
                <a:ea typeface="Roboto"/>
                <a:cs typeface="Roboto"/>
                <a:sym typeface="Roboto"/>
              </a:endParaRPr>
            </a:p>
          </p:txBody>
        </p:sp>
      </p:grpSp>
      <p:sp>
        <p:nvSpPr>
          <p:cNvPr id="239" name="Google Shape;239;p3"/>
          <p:cNvSpPr/>
          <p:nvPr/>
        </p:nvSpPr>
        <p:spPr>
          <a:xfrm>
            <a:off x="6210649" y="2380178"/>
            <a:ext cx="1287900" cy="1251900"/>
          </a:xfrm>
          <a:prstGeom prst="ellipse">
            <a:avLst/>
          </a:prstGeom>
          <a:solidFill>
            <a:srgbClr val="D68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Business Traveller</a:t>
            </a:r>
            <a:endParaRPr/>
          </a:p>
        </p:txBody>
      </p:sp>
      <p:grpSp>
        <p:nvGrpSpPr>
          <p:cNvPr id="240" name="Google Shape;240;p3"/>
          <p:cNvGrpSpPr/>
          <p:nvPr/>
        </p:nvGrpSpPr>
        <p:grpSpPr>
          <a:xfrm>
            <a:off x="7264966" y="2295536"/>
            <a:ext cx="1372702" cy="1132979"/>
            <a:chOff x="2917493" y="1676962"/>
            <a:chExt cx="1854000" cy="1854000"/>
          </a:xfrm>
        </p:grpSpPr>
        <p:sp>
          <p:nvSpPr>
            <p:cNvPr id="241" name="Google Shape;241;p3"/>
            <p:cNvSpPr/>
            <p:nvPr/>
          </p:nvSpPr>
          <p:spPr>
            <a:xfrm>
              <a:off x="2917493" y="1676962"/>
              <a:ext cx="1854000" cy="1854000"/>
            </a:xfrm>
            <a:prstGeom prst="ellipse">
              <a:avLst/>
            </a:prstGeom>
            <a:solidFill>
              <a:srgbClr val="761E86"/>
            </a:solidFill>
            <a:ln w="28575" cap="flat" cmpd="sng">
              <a:solidFill>
                <a:srgbClr val="D686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txBox="1"/>
            <p:nvPr/>
          </p:nvSpPr>
          <p:spPr>
            <a:xfrm>
              <a:off x="3232977" y="2252013"/>
              <a:ext cx="1206900" cy="725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300">
                  <a:solidFill>
                    <a:srgbClr val="FFFFFF"/>
                  </a:solidFill>
                  <a:latin typeface="Roboto"/>
                  <a:ea typeface="Roboto"/>
                  <a:cs typeface="Roboto"/>
                  <a:sym typeface="Roboto"/>
                </a:rPr>
                <a:t>Bleisure Travellers</a:t>
              </a:r>
              <a:endParaRPr sz="1300">
                <a:solidFill>
                  <a:srgbClr val="FFFFFF"/>
                </a:solidFill>
                <a:latin typeface="Roboto"/>
                <a:ea typeface="Roboto"/>
                <a:cs typeface="Roboto"/>
                <a:sym typeface="Roboto"/>
              </a:endParaRPr>
            </a:p>
          </p:txBody>
        </p:sp>
      </p:grpSp>
      <p:sp>
        <p:nvSpPr>
          <p:cNvPr id="243" name="Google Shape;243;p3"/>
          <p:cNvSpPr/>
          <p:nvPr/>
        </p:nvSpPr>
        <p:spPr>
          <a:xfrm>
            <a:off x="4668350" y="2380175"/>
            <a:ext cx="638400" cy="567900"/>
          </a:xfrm>
          <a:prstGeom prst="mathPlus">
            <a:avLst>
              <a:gd name="adj1" fmla="val 23520"/>
            </a:avLst>
          </a:prstGeom>
          <a:solidFill>
            <a:srgbClr val="5322C9">
              <a:alpha val="14900"/>
            </a:srgb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txBox="1"/>
          <p:nvPr/>
        </p:nvSpPr>
        <p:spPr>
          <a:xfrm>
            <a:off x="1989600" y="4167375"/>
            <a:ext cx="7154400" cy="9327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 sz="2700" b="1">
                <a:solidFill>
                  <a:schemeClr val="accent1"/>
                </a:solidFill>
                <a:latin typeface="Catamaran"/>
                <a:ea typeface="Catamaran"/>
                <a:cs typeface="Catamaran"/>
                <a:sym typeface="Catamaran"/>
              </a:rPr>
              <a:t>Suggest best practices and recommendations to make your business even better!!</a:t>
            </a:r>
            <a:endParaRPr sz="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164d3b694cc_4_0"/>
          <p:cNvSpPr txBox="1">
            <a:spLocks noGrp="1"/>
          </p:cNvSpPr>
          <p:nvPr>
            <p:ph type="ctrTitle"/>
          </p:nvPr>
        </p:nvSpPr>
        <p:spPr>
          <a:xfrm>
            <a:off x="2305150" y="2884378"/>
            <a:ext cx="5811000" cy="475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600"/>
              <a:buNone/>
            </a:pPr>
            <a:r>
              <a:rPr lang="en"/>
              <a:t>THE USER EXPERIENCE</a:t>
            </a:r>
            <a:endParaRPr/>
          </a:p>
        </p:txBody>
      </p:sp>
      <p:sp>
        <p:nvSpPr>
          <p:cNvPr id="250" name="Google Shape;250;g164d3b694cc_4_0"/>
          <p:cNvSpPr txBox="1">
            <a:spLocks noGrp="1"/>
          </p:cNvSpPr>
          <p:nvPr>
            <p:ph type="subTitle" idx="1"/>
          </p:nvPr>
        </p:nvSpPr>
        <p:spPr>
          <a:xfrm>
            <a:off x="2305150" y="3385425"/>
            <a:ext cx="6380700" cy="15096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SzPts val="1600"/>
              <a:buNone/>
            </a:pPr>
            <a:r>
              <a:rPr lang="en" sz="1600" b="1">
                <a:latin typeface="Catamaran"/>
                <a:ea typeface="Catamaran"/>
                <a:cs typeface="Catamaran"/>
                <a:sym typeface="Catamaran"/>
              </a:rPr>
              <a:t>Mobile Browser, Mobile app and Web browser</a:t>
            </a:r>
            <a:endParaRPr sz="1600" b="1">
              <a:latin typeface="Catamaran"/>
              <a:ea typeface="Catamaran"/>
              <a:cs typeface="Catamaran"/>
              <a:sym typeface="Catamaran"/>
            </a:endParaRPr>
          </a:p>
          <a:p>
            <a:pPr marL="0" lvl="0" indent="0" algn="l" rtl="0">
              <a:lnSpc>
                <a:spcPct val="115000"/>
              </a:lnSpc>
              <a:spcBef>
                <a:spcPts val="800"/>
              </a:spcBef>
              <a:spcAft>
                <a:spcPts val="0"/>
              </a:spcAft>
              <a:buSzPts val="1600"/>
              <a:buNone/>
            </a:pPr>
            <a:r>
              <a:rPr lang="en" sz="1600"/>
              <a:t>With this analysis, we will find out if there is any difference in user activity based on device type and digital experience? Based on the results we will come up with measures to improve business metrics such as </a:t>
            </a:r>
            <a:r>
              <a:rPr lang="en" sz="1600" b="1">
                <a:latin typeface="Catamaran"/>
                <a:ea typeface="Catamaran"/>
                <a:cs typeface="Catamaran"/>
                <a:sym typeface="Catamaran"/>
              </a:rPr>
              <a:t>Customer engagement and satisfaction.</a:t>
            </a:r>
            <a:endParaRPr sz="1600"/>
          </a:p>
          <a:p>
            <a:pPr marL="0" lvl="0" indent="0" algn="l" rtl="0">
              <a:lnSpc>
                <a:spcPct val="115000"/>
              </a:lnSpc>
              <a:spcBef>
                <a:spcPts val="800"/>
              </a:spcBef>
              <a:spcAft>
                <a:spcPts val="0"/>
              </a:spcAft>
              <a:buSzPts val="1600"/>
              <a:buNone/>
            </a:pPr>
            <a:endParaRPr sz="1600"/>
          </a:p>
          <a:p>
            <a:pPr marL="0" lvl="0" indent="0" algn="l" rtl="0">
              <a:lnSpc>
                <a:spcPct val="115000"/>
              </a:lnSpc>
              <a:spcBef>
                <a:spcPts val="800"/>
              </a:spcBef>
              <a:spcAft>
                <a:spcPts val="0"/>
              </a:spcAft>
              <a:buSzPts val="1600"/>
              <a:buNone/>
            </a:pPr>
            <a:endParaRPr sz="1600"/>
          </a:p>
          <a:p>
            <a:pPr marL="0" lvl="0" indent="0" algn="l" rtl="0">
              <a:lnSpc>
                <a:spcPct val="115000"/>
              </a:lnSpc>
              <a:spcBef>
                <a:spcPts val="800"/>
              </a:spcBef>
              <a:spcAft>
                <a:spcPts val="800"/>
              </a:spcAft>
              <a:buSzPts val="1600"/>
              <a:buNone/>
            </a:pPr>
            <a:endParaRPr sz="1600"/>
          </a:p>
        </p:txBody>
      </p:sp>
      <p:sp>
        <p:nvSpPr>
          <p:cNvPr id="251" name="Google Shape;251;g164d3b694cc_4_0"/>
          <p:cNvSpPr txBox="1"/>
          <p:nvPr/>
        </p:nvSpPr>
        <p:spPr>
          <a:xfrm>
            <a:off x="77600" y="2201325"/>
            <a:ext cx="2004000" cy="22014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0000"/>
              </a:buClr>
              <a:buSzPts val="9600"/>
              <a:buFont typeface="Arial"/>
              <a:buNone/>
            </a:pPr>
            <a:r>
              <a:rPr lang="en" sz="9600" b="1">
                <a:solidFill>
                  <a:schemeClr val="lt1"/>
                </a:solidFill>
                <a:latin typeface="Catamaran"/>
                <a:ea typeface="Catamaran"/>
                <a:cs typeface="Catamaran"/>
                <a:sym typeface="Catamaran"/>
              </a:rPr>
              <a:t>1</a:t>
            </a:r>
            <a:endParaRPr sz="9600" b="1" i="0" u="none" strike="noStrike" cap="none">
              <a:solidFill>
                <a:schemeClr val="lt1"/>
              </a:solidFill>
              <a:latin typeface="Catamaran"/>
              <a:ea typeface="Catamaran"/>
              <a:cs typeface="Catamaran"/>
              <a:sym typeface="Catamar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7"/>
          <p:cNvSpPr txBox="1">
            <a:spLocks noGrp="1"/>
          </p:cNvSpPr>
          <p:nvPr>
            <p:ph type="title"/>
          </p:nvPr>
        </p:nvSpPr>
        <p:spPr>
          <a:xfrm>
            <a:off x="1245675" y="476250"/>
            <a:ext cx="6010500" cy="396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en" sz="2800"/>
              <a:t>The goto Device of consumers</a:t>
            </a:r>
            <a:endParaRPr sz="2800"/>
          </a:p>
        </p:txBody>
      </p:sp>
      <p:sp>
        <p:nvSpPr>
          <p:cNvPr id="257" name="Google Shape;257;p7"/>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
              <a:t>5</a:t>
            </a:fld>
            <a:endParaRPr/>
          </a:p>
        </p:txBody>
      </p:sp>
      <p:pic>
        <p:nvPicPr>
          <p:cNvPr id="258" name="Google Shape;258;p7"/>
          <p:cNvPicPr preferRelativeResize="0"/>
          <p:nvPr/>
        </p:nvPicPr>
        <p:blipFill>
          <a:blip r:embed="rId3">
            <a:alphaModFix/>
          </a:blip>
          <a:stretch>
            <a:fillRect/>
          </a:stretch>
        </p:blipFill>
        <p:spPr>
          <a:xfrm>
            <a:off x="709800" y="1071713"/>
            <a:ext cx="1475808" cy="474675"/>
          </a:xfrm>
          <a:prstGeom prst="rect">
            <a:avLst/>
          </a:prstGeom>
          <a:noFill/>
          <a:ln>
            <a:noFill/>
          </a:ln>
        </p:spPr>
      </p:pic>
      <p:pic>
        <p:nvPicPr>
          <p:cNvPr id="259" name="Google Shape;259;p7"/>
          <p:cNvPicPr preferRelativeResize="0"/>
          <p:nvPr/>
        </p:nvPicPr>
        <p:blipFill>
          <a:blip r:embed="rId4">
            <a:alphaModFix/>
          </a:blip>
          <a:stretch>
            <a:fillRect/>
          </a:stretch>
        </p:blipFill>
        <p:spPr>
          <a:xfrm>
            <a:off x="250400" y="1620300"/>
            <a:ext cx="5099963" cy="2994725"/>
          </a:xfrm>
          <a:prstGeom prst="rect">
            <a:avLst/>
          </a:prstGeom>
          <a:noFill/>
          <a:ln>
            <a:noFill/>
          </a:ln>
        </p:spPr>
      </p:pic>
      <p:sp>
        <p:nvSpPr>
          <p:cNvPr id="260" name="Google Shape;260;p7"/>
          <p:cNvSpPr/>
          <p:nvPr/>
        </p:nvSpPr>
        <p:spPr>
          <a:xfrm>
            <a:off x="5505250" y="1071725"/>
            <a:ext cx="2653200" cy="3543300"/>
          </a:xfrm>
          <a:prstGeom prst="round2DiagRect">
            <a:avLst>
              <a:gd name="adj1" fmla="val 16667"/>
              <a:gd name="adj2" fmla="val 0"/>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1"/>
                </a:solidFill>
              </a:rPr>
              <a:t>According to our analysis, The most frequently used device to interact with Hilton site : </a:t>
            </a:r>
            <a:r>
              <a:rPr lang="en" b="1">
                <a:solidFill>
                  <a:schemeClr val="accent1"/>
                </a:solidFill>
              </a:rPr>
              <a:t>Mobile Phone</a:t>
            </a:r>
            <a:endParaRPr b="1">
              <a:solidFill>
                <a:schemeClr val="accent1"/>
              </a:solidFill>
            </a:endParaRPr>
          </a:p>
          <a:p>
            <a:pPr marL="0" lvl="0" indent="0" algn="l" rtl="0">
              <a:spcBef>
                <a:spcPts val="0"/>
              </a:spcBef>
              <a:spcAft>
                <a:spcPts val="0"/>
              </a:spcAft>
              <a:buNone/>
            </a:pPr>
            <a:endParaRPr>
              <a:solidFill>
                <a:schemeClr val="accent1"/>
              </a:solidFill>
            </a:endParaRPr>
          </a:p>
          <a:p>
            <a:pPr marL="0" lvl="0" indent="0" algn="l" rtl="0">
              <a:spcBef>
                <a:spcPts val="0"/>
              </a:spcBef>
              <a:spcAft>
                <a:spcPts val="0"/>
              </a:spcAft>
              <a:buNone/>
            </a:pPr>
            <a:r>
              <a:rPr lang="en">
                <a:solidFill>
                  <a:schemeClr val="accent1"/>
                </a:solidFill>
              </a:rPr>
              <a:t>Approximately 97% people out of 69 million, access the Hilton website by using a Mobile Phone.</a:t>
            </a:r>
            <a:endParaRPr>
              <a:solidFill>
                <a:schemeClr val="accent1"/>
              </a:solidFill>
            </a:endParaRPr>
          </a:p>
          <a:p>
            <a:pPr marL="0" lvl="0" indent="0" algn="l" rtl="0">
              <a:spcBef>
                <a:spcPts val="0"/>
              </a:spcBef>
              <a:spcAft>
                <a:spcPts val="0"/>
              </a:spcAft>
              <a:buNone/>
            </a:pPr>
            <a:endParaRPr>
              <a:solidFill>
                <a:schemeClr val="accent1"/>
              </a:solidFill>
            </a:endParaRPr>
          </a:p>
          <a:p>
            <a:pPr marL="0" lvl="0" indent="0" algn="l" rtl="0">
              <a:spcBef>
                <a:spcPts val="0"/>
              </a:spcBef>
              <a:spcAft>
                <a:spcPts val="0"/>
              </a:spcAft>
              <a:buNone/>
            </a:pPr>
            <a:r>
              <a:rPr lang="en">
                <a:solidFill>
                  <a:schemeClr val="accent1"/>
                </a:solidFill>
              </a:rPr>
              <a:t>If we focus on improving the mobile experience for the users, we could increase the user engagement and the rate of digital bookings.</a:t>
            </a:r>
            <a:endParaRPr>
              <a:solidFill>
                <a:schemeClr val="accen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164d3b694cc_3_5"/>
          <p:cNvSpPr txBox="1">
            <a:spLocks noGrp="1"/>
          </p:cNvSpPr>
          <p:nvPr>
            <p:ph type="title"/>
          </p:nvPr>
        </p:nvSpPr>
        <p:spPr>
          <a:xfrm>
            <a:off x="699975" y="317700"/>
            <a:ext cx="6010500" cy="542700"/>
          </a:xfrm>
          <a:prstGeom prst="rect">
            <a:avLst/>
          </a:prstGeom>
        </p:spPr>
        <p:txBody>
          <a:bodyPr spcFirstLastPara="1" wrap="square" lIns="0" tIns="0" rIns="0" bIns="0" anchor="ctr" anchorCtr="0">
            <a:noAutofit/>
          </a:bodyPr>
          <a:lstStyle/>
          <a:p>
            <a:pPr marL="457200" lvl="0" indent="0" algn="l" rtl="0">
              <a:spcBef>
                <a:spcPts val="0"/>
              </a:spcBef>
              <a:spcAft>
                <a:spcPts val="0"/>
              </a:spcAft>
              <a:buNone/>
            </a:pPr>
            <a:r>
              <a:rPr lang="en" sz="2700"/>
              <a:t>Browser Experience - </a:t>
            </a:r>
            <a:endParaRPr sz="2700"/>
          </a:p>
          <a:p>
            <a:pPr marL="0" lvl="0" indent="457200" algn="l" rtl="0">
              <a:spcBef>
                <a:spcPts val="0"/>
              </a:spcBef>
              <a:spcAft>
                <a:spcPts val="0"/>
              </a:spcAft>
              <a:buNone/>
            </a:pPr>
            <a:r>
              <a:rPr lang="en" sz="2700"/>
              <a:t>Mobile App vs Mobile Web </a:t>
            </a:r>
            <a:endParaRPr sz="2700"/>
          </a:p>
        </p:txBody>
      </p:sp>
      <p:sp>
        <p:nvSpPr>
          <p:cNvPr id="266" name="Google Shape;266;g164d3b694cc_3_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6</a:t>
            </a:fld>
            <a:endParaRPr/>
          </a:p>
        </p:txBody>
      </p:sp>
      <p:pic>
        <p:nvPicPr>
          <p:cNvPr id="267" name="Google Shape;267;g164d3b694cc_3_5"/>
          <p:cNvPicPr preferRelativeResize="0"/>
          <p:nvPr/>
        </p:nvPicPr>
        <p:blipFill>
          <a:blip r:embed="rId3">
            <a:alphaModFix/>
          </a:blip>
          <a:stretch>
            <a:fillRect/>
          </a:stretch>
        </p:blipFill>
        <p:spPr>
          <a:xfrm>
            <a:off x="699975" y="1932800"/>
            <a:ext cx="4712075" cy="2673575"/>
          </a:xfrm>
          <a:prstGeom prst="rect">
            <a:avLst/>
          </a:prstGeom>
          <a:noFill/>
          <a:ln>
            <a:noFill/>
          </a:ln>
        </p:spPr>
      </p:pic>
      <p:pic>
        <p:nvPicPr>
          <p:cNvPr id="268" name="Google Shape;268;g164d3b694cc_3_5"/>
          <p:cNvPicPr preferRelativeResize="0"/>
          <p:nvPr/>
        </p:nvPicPr>
        <p:blipFill>
          <a:blip r:embed="rId4">
            <a:alphaModFix/>
          </a:blip>
          <a:stretch>
            <a:fillRect/>
          </a:stretch>
        </p:blipFill>
        <p:spPr>
          <a:xfrm>
            <a:off x="699975" y="1253238"/>
            <a:ext cx="1475808" cy="474675"/>
          </a:xfrm>
          <a:prstGeom prst="rect">
            <a:avLst/>
          </a:prstGeom>
          <a:noFill/>
          <a:ln>
            <a:noFill/>
          </a:ln>
        </p:spPr>
      </p:pic>
      <p:sp>
        <p:nvSpPr>
          <p:cNvPr id="269" name="Google Shape;269;g164d3b694cc_3_5"/>
          <p:cNvSpPr/>
          <p:nvPr/>
        </p:nvSpPr>
        <p:spPr>
          <a:xfrm>
            <a:off x="5741275" y="1302075"/>
            <a:ext cx="2653200" cy="3543300"/>
          </a:xfrm>
          <a:prstGeom prst="round2DiagRect">
            <a:avLst>
              <a:gd name="adj1" fmla="val 16667"/>
              <a:gd name="adj2" fmla="val 0"/>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1"/>
                </a:solidFill>
              </a:rPr>
              <a:t>Diving deep into Mobile Phone experience : </a:t>
            </a:r>
            <a:endParaRPr b="1">
              <a:solidFill>
                <a:schemeClr val="accent1"/>
              </a:solidFill>
            </a:endParaRPr>
          </a:p>
          <a:p>
            <a:pPr marL="0" lvl="0" indent="0" algn="l" rtl="0">
              <a:spcBef>
                <a:spcPts val="0"/>
              </a:spcBef>
              <a:spcAft>
                <a:spcPts val="0"/>
              </a:spcAft>
              <a:buNone/>
            </a:pPr>
            <a:endParaRPr>
              <a:solidFill>
                <a:schemeClr val="accent1"/>
              </a:solidFill>
            </a:endParaRPr>
          </a:p>
          <a:p>
            <a:pPr marL="457200" lvl="0" indent="-317500" algn="l" rtl="0">
              <a:spcBef>
                <a:spcPts val="0"/>
              </a:spcBef>
              <a:spcAft>
                <a:spcPts val="0"/>
              </a:spcAft>
              <a:buClr>
                <a:schemeClr val="accent1"/>
              </a:buClr>
              <a:buSzPts val="1400"/>
              <a:buChar char="●"/>
            </a:pPr>
            <a:r>
              <a:rPr lang="en">
                <a:solidFill>
                  <a:schemeClr val="accent1"/>
                </a:solidFill>
              </a:rPr>
              <a:t>Mobile Web : ~87% people use Mobile web browser to access Hilton website.</a:t>
            </a:r>
            <a:endParaRPr>
              <a:solidFill>
                <a:schemeClr val="accent1"/>
              </a:solidFill>
            </a:endParaRPr>
          </a:p>
          <a:p>
            <a:pPr marL="457200" lvl="0" indent="-317500" algn="l" rtl="0">
              <a:spcBef>
                <a:spcPts val="0"/>
              </a:spcBef>
              <a:spcAft>
                <a:spcPts val="0"/>
              </a:spcAft>
              <a:buClr>
                <a:schemeClr val="accent1"/>
              </a:buClr>
              <a:buSzPts val="1400"/>
              <a:buChar char="●"/>
            </a:pPr>
            <a:r>
              <a:rPr lang="en">
                <a:solidFill>
                  <a:schemeClr val="accent1"/>
                </a:solidFill>
              </a:rPr>
              <a:t>Mobile App : ~13% people use Mobile app to access Hilton site.</a:t>
            </a:r>
            <a:endParaRPr>
              <a:solidFill>
                <a:schemeClr val="accent1"/>
              </a:solidFill>
            </a:endParaRPr>
          </a:p>
          <a:p>
            <a:pPr marL="0" lvl="0" indent="0" algn="l" rtl="0">
              <a:spcBef>
                <a:spcPts val="0"/>
              </a:spcBef>
              <a:spcAft>
                <a:spcPts val="0"/>
              </a:spcAft>
              <a:buNone/>
            </a:pPr>
            <a:r>
              <a:rPr lang="en" b="1">
                <a:solidFill>
                  <a:schemeClr val="accent1"/>
                </a:solidFill>
              </a:rPr>
              <a:t>Mobile Web Browser </a:t>
            </a:r>
            <a:r>
              <a:rPr lang="en">
                <a:solidFill>
                  <a:schemeClr val="accent1"/>
                </a:solidFill>
              </a:rPr>
              <a:t>is the most popular experience.</a:t>
            </a:r>
            <a:endParaRPr>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64d3b694cc_3_13"/>
          <p:cNvSpPr txBox="1">
            <a:spLocks noGrp="1"/>
          </p:cNvSpPr>
          <p:nvPr>
            <p:ph type="title"/>
          </p:nvPr>
        </p:nvSpPr>
        <p:spPr>
          <a:xfrm>
            <a:off x="701825" y="544900"/>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000"/>
              <a:t>Do all visitors become guests?</a:t>
            </a:r>
            <a:endParaRPr sz="3000"/>
          </a:p>
        </p:txBody>
      </p:sp>
      <p:sp>
        <p:nvSpPr>
          <p:cNvPr id="275" name="Google Shape;275;g164d3b694cc_3_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7</a:t>
            </a:fld>
            <a:endParaRPr/>
          </a:p>
        </p:txBody>
      </p:sp>
      <p:pic>
        <p:nvPicPr>
          <p:cNvPr id="276" name="Google Shape;276;g164d3b694cc_3_13"/>
          <p:cNvPicPr preferRelativeResize="0"/>
          <p:nvPr/>
        </p:nvPicPr>
        <p:blipFill>
          <a:blip r:embed="rId3">
            <a:alphaModFix/>
          </a:blip>
          <a:stretch>
            <a:fillRect/>
          </a:stretch>
        </p:blipFill>
        <p:spPr>
          <a:xfrm>
            <a:off x="555075" y="2099338"/>
            <a:ext cx="5325000" cy="2051450"/>
          </a:xfrm>
          <a:prstGeom prst="rect">
            <a:avLst/>
          </a:prstGeom>
          <a:noFill/>
          <a:ln>
            <a:noFill/>
          </a:ln>
        </p:spPr>
      </p:pic>
      <p:pic>
        <p:nvPicPr>
          <p:cNvPr id="277" name="Google Shape;277;g164d3b694cc_3_13"/>
          <p:cNvPicPr preferRelativeResize="0"/>
          <p:nvPr/>
        </p:nvPicPr>
        <p:blipFill>
          <a:blip r:embed="rId4">
            <a:alphaModFix/>
          </a:blip>
          <a:stretch>
            <a:fillRect/>
          </a:stretch>
        </p:blipFill>
        <p:spPr>
          <a:xfrm>
            <a:off x="555075" y="1372563"/>
            <a:ext cx="1475808" cy="474675"/>
          </a:xfrm>
          <a:prstGeom prst="rect">
            <a:avLst/>
          </a:prstGeom>
          <a:noFill/>
          <a:ln>
            <a:noFill/>
          </a:ln>
        </p:spPr>
      </p:pic>
      <p:sp>
        <p:nvSpPr>
          <p:cNvPr id="278" name="Google Shape;278;g164d3b694cc_3_13"/>
          <p:cNvSpPr txBox="1"/>
          <p:nvPr/>
        </p:nvSpPr>
        <p:spPr>
          <a:xfrm>
            <a:off x="870825" y="4280825"/>
            <a:ext cx="654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tamaran Thin"/>
              <a:ea typeface="Catamaran Thin"/>
              <a:cs typeface="Catamaran Thin"/>
              <a:sym typeface="Catamaran Thin"/>
            </a:endParaRPr>
          </a:p>
        </p:txBody>
      </p:sp>
      <p:sp>
        <p:nvSpPr>
          <p:cNvPr id="279" name="Google Shape;279;g164d3b694cc_3_13"/>
          <p:cNvSpPr/>
          <p:nvPr/>
        </p:nvSpPr>
        <p:spPr>
          <a:xfrm>
            <a:off x="6213175" y="1372575"/>
            <a:ext cx="2381100" cy="3012900"/>
          </a:xfrm>
          <a:prstGeom prst="round2DiagRect">
            <a:avLst>
              <a:gd name="adj1" fmla="val 16667"/>
              <a:gd name="adj2" fmla="val 0"/>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chemeClr val="accent1"/>
                </a:solidFill>
              </a:rPr>
              <a:t>Do all visitors make a reservation ?</a:t>
            </a:r>
            <a:endParaRPr b="1">
              <a:solidFill>
                <a:schemeClr val="accent1"/>
              </a:solidFill>
            </a:endParaRPr>
          </a:p>
          <a:p>
            <a:pPr marL="0" lvl="0" indent="0" algn="l" rtl="0">
              <a:spcBef>
                <a:spcPts val="0"/>
              </a:spcBef>
              <a:spcAft>
                <a:spcPts val="0"/>
              </a:spcAft>
              <a:buNone/>
            </a:pPr>
            <a:endParaRPr>
              <a:solidFill>
                <a:schemeClr val="accent1"/>
              </a:solidFill>
            </a:endParaRPr>
          </a:p>
          <a:p>
            <a:pPr marL="0" lvl="0" indent="0" algn="l" rtl="0">
              <a:spcBef>
                <a:spcPts val="0"/>
              </a:spcBef>
              <a:spcAft>
                <a:spcPts val="0"/>
              </a:spcAft>
              <a:buNone/>
            </a:pPr>
            <a:r>
              <a:rPr lang="en">
                <a:solidFill>
                  <a:schemeClr val="accent1"/>
                </a:solidFill>
              </a:rPr>
              <a:t>~6 million reservations have been made out of 69 million user interactions. </a:t>
            </a:r>
            <a:endParaRPr>
              <a:solidFill>
                <a:schemeClr val="accent1"/>
              </a:solidFill>
            </a:endParaRPr>
          </a:p>
          <a:p>
            <a:pPr marL="0" lvl="0" indent="0" algn="l" rtl="0">
              <a:spcBef>
                <a:spcPts val="0"/>
              </a:spcBef>
              <a:spcAft>
                <a:spcPts val="0"/>
              </a:spcAft>
              <a:buNone/>
            </a:pPr>
            <a:endParaRPr>
              <a:solidFill>
                <a:schemeClr val="accent1"/>
              </a:solidFill>
            </a:endParaRPr>
          </a:p>
          <a:p>
            <a:pPr marL="0" lvl="0" indent="0" algn="l" rtl="0">
              <a:spcBef>
                <a:spcPts val="0"/>
              </a:spcBef>
              <a:spcAft>
                <a:spcPts val="0"/>
              </a:spcAft>
              <a:buNone/>
            </a:pPr>
            <a:r>
              <a:rPr lang="en">
                <a:solidFill>
                  <a:schemeClr val="accent1"/>
                </a:solidFill>
              </a:rPr>
              <a:t>96% users have used Mobile Phone to make a reservation.</a:t>
            </a:r>
            <a:endParaRPr>
              <a:solidFill>
                <a:schemeClr val="accent1"/>
              </a:solidFill>
            </a:endParaRPr>
          </a:p>
          <a:p>
            <a:pPr marL="0" lvl="0" indent="0" algn="l" rtl="0">
              <a:spcBef>
                <a:spcPts val="0"/>
              </a:spcBef>
              <a:spcAft>
                <a:spcPts val="0"/>
              </a:spcAft>
              <a:buNone/>
            </a:pPr>
            <a:endParaRPr>
              <a:solidFill>
                <a:schemeClr val="accent1"/>
              </a:solidFill>
            </a:endParaRPr>
          </a:p>
          <a:p>
            <a:pPr marL="0" lvl="0" indent="0" algn="l" rtl="0">
              <a:spcBef>
                <a:spcPts val="0"/>
              </a:spcBef>
              <a:spcAft>
                <a:spcPts val="0"/>
              </a:spcAft>
              <a:buNone/>
            </a:pPr>
            <a:r>
              <a:rPr lang="en">
                <a:solidFill>
                  <a:schemeClr val="accent1"/>
                </a:solidFill>
              </a:rPr>
              <a:t>Need : Increase the user conversation rate.</a:t>
            </a:r>
            <a:endParaRPr>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gffb35fffe2_0_414"/>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000"/>
              <a:t>Insights: Mobile Web vs Mobile App</a:t>
            </a:r>
            <a:endParaRPr sz="3000"/>
          </a:p>
          <a:p>
            <a:pPr marL="0" lvl="0" indent="0" algn="l" rtl="0">
              <a:spcBef>
                <a:spcPts val="0"/>
              </a:spcBef>
              <a:spcAft>
                <a:spcPts val="0"/>
              </a:spcAft>
              <a:buNone/>
            </a:pPr>
            <a:endParaRPr/>
          </a:p>
        </p:txBody>
      </p:sp>
      <p:sp>
        <p:nvSpPr>
          <p:cNvPr id="285" name="Google Shape;285;gffb35fffe2_0_4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8</a:t>
            </a:fld>
            <a:endParaRPr/>
          </a:p>
        </p:txBody>
      </p:sp>
      <p:grpSp>
        <p:nvGrpSpPr>
          <p:cNvPr id="286" name="Google Shape;286;gffb35fffe2_0_414"/>
          <p:cNvGrpSpPr/>
          <p:nvPr/>
        </p:nvGrpSpPr>
        <p:grpSpPr>
          <a:xfrm>
            <a:off x="2603913" y="1867400"/>
            <a:ext cx="1944600" cy="1569600"/>
            <a:chOff x="2951682" y="2013875"/>
            <a:chExt cx="1944600" cy="1569600"/>
          </a:xfrm>
        </p:grpSpPr>
        <p:sp>
          <p:nvSpPr>
            <p:cNvPr id="287" name="Google Shape;287;gffb35fffe2_0_414"/>
            <p:cNvSpPr/>
            <p:nvPr/>
          </p:nvSpPr>
          <p:spPr>
            <a:xfrm rot="10800000" flipH="1">
              <a:off x="2951682" y="2013875"/>
              <a:ext cx="1944600" cy="1569600"/>
            </a:xfrm>
            <a:prstGeom prst="round2DiagRect">
              <a:avLst>
                <a:gd name="adj1" fmla="val 0"/>
                <a:gd name="adj2" fmla="val 17764"/>
              </a:avLst>
            </a:prstGeom>
            <a:solidFill>
              <a:srgbClr val="761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gffb35fffe2_0_414"/>
            <p:cNvSpPr txBox="1"/>
            <p:nvPr/>
          </p:nvSpPr>
          <p:spPr>
            <a:xfrm>
              <a:off x="3316102" y="2256385"/>
              <a:ext cx="1451700" cy="45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FFFF"/>
                  </a:solidFill>
                  <a:latin typeface="Roboto"/>
                  <a:ea typeface="Roboto"/>
                  <a:cs typeface="Roboto"/>
                  <a:sym typeface="Roboto"/>
                </a:rPr>
                <a:t>Number of Searches:</a:t>
              </a:r>
              <a:br>
                <a:rPr lang="en" sz="1100" b="1">
                  <a:solidFill>
                    <a:srgbClr val="FFFFFF"/>
                  </a:solidFill>
                  <a:latin typeface="Roboto"/>
                  <a:ea typeface="Roboto"/>
                  <a:cs typeface="Roboto"/>
                  <a:sym typeface="Roboto"/>
                </a:rPr>
              </a:br>
              <a:br>
                <a:rPr lang="en" sz="1100" b="1">
                  <a:solidFill>
                    <a:srgbClr val="FFFFFF"/>
                  </a:solidFill>
                  <a:latin typeface="Roboto"/>
                  <a:ea typeface="Roboto"/>
                  <a:cs typeface="Roboto"/>
                  <a:sym typeface="Roboto"/>
                </a:rPr>
              </a:br>
              <a:r>
                <a:rPr lang="en" sz="1000" b="1">
                  <a:solidFill>
                    <a:srgbClr val="FFFFFF"/>
                  </a:solidFill>
                  <a:latin typeface="Roboto"/>
                  <a:ea typeface="Roboto"/>
                  <a:cs typeface="Roboto"/>
                  <a:sym typeface="Roboto"/>
                </a:rPr>
                <a:t>Number of searches is higher through Mobile App (97%) .</a:t>
              </a:r>
              <a:br>
                <a:rPr lang="en" sz="1100" b="1">
                  <a:solidFill>
                    <a:srgbClr val="FFFFFF"/>
                  </a:solidFill>
                  <a:latin typeface="Roboto"/>
                  <a:ea typeface="Roboto"/>
                  <a:cs typeface="Roboto"/>
                  <a:sym typeface="Roboto"/>
                </a:rPr>
              </a:br>
              <a:br>
                <a:rPr lang="en" sz="1100" b="1">
                  <a:solidFill>
                    <a:srgbClr val="FFFFFF"/>
                  </a:solidFill>
                  <a:latin typeface="Roboto"/>
                  <a:ea typeface="Roboto"/>
                  <a:cs typeface="Roboto"/>
                  <a:sym typeface="Roboto"/>
                </a:rPr>
              </a:br>
              <a:endParaRPr sz="1100">
                <a:solidFill>
                  <a:srgbClr val="FFFFFF"/>
                </a:solidFill>
                <a:latin typeface="Roboto"/>
                <a:ea typeface="Roboto"/>
                <a:cs typeface="Roboto"/>
                <a:sym typeface="Roboto"/>
              </a:endParaRPr>
            </a:p>
          </p:txBody>
        </p:sp>
      </p:grpSp>
      <p:grpSp>
        <p:nvGrpSpPr>
          <p:cNvPr id="289" name="Google Shape;289;gffb35fffe2_0_414"/>
          <p:cNvGrpSpPr/>
          <p:nvPr/>
        </p:nvGrpSpPr>
        <p:grpSpPr>
          <a:xfrm>
            <a:off x="6477910" y="1897100"/>
            <a:ext cx="2740396" cy="1569600"/>
            <a:chOff x="5015938" y="2043575"/>
            <a:chExt cx="3001200" cy="1569600"/>
          </a:xfrm>
        </p:grpSpPr>
        <p:sp>
          <p:nvSpPr>
            <p:cNvPr id="290" name="Google Shape;290;gffb35fffe2_0_414"/>
            <p:cNvSpPr/>
            <p:nvPr/>
          </p:nvSpPr>
          <p:spPr>
            <a:xfrm>
              <a:off x="5015938" y="2043575"/>
              <a:ext cx="3001200" cy="1569600"/>
            </a:xfrm>
            <a:prstGeom prst="round2DiagRect">
              <a:avLst>
                <a:gd name="adj1" fmla="val 0"/>
                <a:gd name="adj2" fmla="val 17764"/>
              </a:avLst>
            </a:prstGeom>
            <a:solidFill>
              <a:srgbClr val="551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91" name="Google Shape;291;gffb35fffe2_0_414"/>
            <p:cNvSpPr txBox="1"/>
            <p:nvPr/>
          </p:nvSpPr>
          <p:spPr>
            <a:xfrm>
              <a:off x="5360226" y="2256387"/>
              <a:ext cx="2417100" cy="45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FFFF"/>
                  </a:solidFill>
                  <a:latin typeface="Roboto"/>
                  <a:ea typeface="Roboto"/>
                  <a:cs typeface="Roboto"/>
                  <a:sym typeface="Roboto"/>
                </a:rPr>
                <a:t>Even though Mobile Web is popular, the User Conversion rate of Mobile App is higher than the Web experience based on the analyzed metrics.</a:t>
              </a:r>
              <a:endParaRPr sz="1100">
                <a:solidFill>
                  <a:srgbClr val="FFFFFF"/>
                </a:solidFill>
                <a:latin typeface="Roboto"/>
                <a:ea typeface="Roboto"/>
                <a:cs typeface="Roboto"/>
                <a:sym typeface="Roboto"/>
              </a:endParaRPr>
            </a:p>
          </p:txBody>
        </p:sp>
        <p:sp>
          <p:nvSpPr>
            <p:cNvPr id="292" name="Google Shape;292;gffb35fffe2_0_414"/>
            <p:cNvSpPr txBox="1"/>
            <p:nvPr/>
          </p:nvSpPr>
          <p:spPr>
            <a:xfrm>
              <a:off x="5360225" y="2716353"/>
              <a:ext cx="2417100" cy="512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sz="800">
                <a:solidFill>
                  <a:srgbClr val="FFFFFF"/>
                </a:solidFill>
                <a:latin typeface="Roboto"/>
                <a:ea typeface="Roboto"/>
                <a:cs typeface="Roboto"/>
                <a:sym typeface="Roboto"/>
              </a:endParaRPr>
            </a:p>
          </p:txBody>
        </p:sp>
      </p:grpSp>
      <p:pic>
        <p:nvPicPr>
          <p:cNvPr id="293" name="Google Shape;293;gffb35fffe2_0_414"/>
          <p:cNvPicPr preferRelativeResize="0"/>
          <p:nvPr/>
        </p:nvPicPr>
        <p:blipFill rotWithShape="1">
          <a:blip r:embed="rId3">
            <a:alphaModFix/>
          </a:blip>
          <a:srcRect l="38445" t="23440" r="37499" b="12599"/>
          <a:stretch/>
        </p:blipFill>
        <p:spPr>
          <a:xfrm>
            <a:off x="779100" y="3515800"/>
            <a:ext cx="1944599" cy="1374852"/>
          </a:xfrm>
          <a:prstGeom prst="rect">
            <a:avLst/>
          </a:prstGeom>
          <a:noFill/>
          <a:ln>
            <a:noFill/>
          </a:ln>
        </p:spPr>
      </p:pic>
      <p:grpSp>
        <p:nvGrpSpPr>
          <p:cNvPr id="294" name="Google Shape;294;gffb35fffe2_0_414"/>
          <p:cNvGrpSpPr/>
          <p:nvPr/>
        </p:nvGrpSpPr>
        <p:grpSpPr>
          <a:xfrm>
            <a:off x="4554125" y="1867400"/>
            <a:ext cx="1944600" cy="1569600"/>
            <a:chOff x="1126863" y="2013875"/>
            <a:chExt cx="1944600" cy="1569600"/>
          </a:xfrm>
        </p:grpSpPr>
        <p:sp>
          <p:nvSpPr>
            <p:cNvPr id="295" name="Google Shape;295;gffb35fffe2_0_414"/>
            <p:cNvSpPr/>
            <p:nvPr/>
          </p:nvSpPr>
          <p:spPr>
            <a:xfrm>
              <a:off x="1126863" y="2013875"/>
              <a:ext cx="1944600" cy="1569600"/>
            </a:xfrm>
            <a:prstGeom prst="round2DiagRect">
              <a:avLst>
                <a:gd name="adj1" fmla="val 0"/>
                <a:gd name="adj2" fmla="val 17764"/>
              </a:avLst>
            </a:prstGeom>
            <a:solidFill>
              <a:srgbClr val="922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gffb35fffe2_0_414"/>
            <p:cNvSpPr txBox="1"/>
            <p:nvPr/>
          </p:nvSpPr>
          <p:spPr>
            <a:xfrm>
              <a:off x="1373313" y="2131756"/>
              <a:ext cx="1451700" cy="45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dirty="0">
                  <a:solidFill>
                    <a:srgbClr val="FFFFFF"/>
                  </a:solidFill>
                  <a:latin typeface="Roboto"/>
                  <a:ea typeface="Roboto"/>
                  <a:cs typeface="Roboto"/>
                  <a:sym typeface="Roboto"/>
                </a:rPr>
                <a:t>Time Spent (seconds)/People</a:t>
              </a:r>
              <a:br>
                <a:rPr lang="en" sz="1100" b="1" dirty="0">
                  <a:solidFill>
                    <a:srgbClr val="FFFFFF"/>
                  </a:solidFill>
                  <a:latin typeface="Roboto"/>
                  <a:ea typeface="Roboto"/>
                  <a:cs typeface="Roboto"/>
                  <a:sym typeface="Roboto"/>
                </a:rPr>
              </a:br>
              <a:endParaRPr sz="1100" b="1" dirty="0">
                <a:solidFill>
                  <a:srgbClr val="FFFFFF"/>
                </a:solidFill>
                <a:latin typeface="Roboto"/>
                <a:ea typeface="Roboto"/>
                <a:cs typeface="Roboto"/>
                <a:sym typeface="Roboto"/>
              </a:endParaRPr>
            </a:p>
            <a:p>
              <a:pPr marL="0" lvl="0" indent="0" algn="l" rtl="0">
                <a:spcBef>
                  <a:spcPts val="0"/>
                </a:spcBef>
                <a:spcAft>
                  <a:spcPts val="0"/>
                </a:spcAft>
                <a:buNone/>
              </a:pPr>
              <a:r>
                <a:rPr lang="en" sz="1000" b="1" dirty="0">
                  <a:solidFill>
                    <a:schemeClr val="lt1"/>
                  </a:solidFill>
                  <a:latin typeface="Roboto"/>
                  <a:ea typeface="Roboto"/>
                  <a:cs typeface="Roboto"/>
                  <a:sym typeface="Roboto"/>
                </a:rPr>
                <a:t>Average time spent on browser(50min) is higher than average time spent on Mobile App (3min) .</a:t>
              </a:r>
              <a:endParaRPr sz="1000" b="1" dirty="0">
                <a:solidFill>
                  <a:schemeClr val="lt1"/>
                </a:solidFill>
                <a:latin typeface="Roboto"/>
                <a:ea typeface="Roboto"/>
                <a:cs typeface="Roboto"/>
                <a:sym typeface="Roboto"/>
              </a:endParaRPr>
            </a:p>
            <a:p>
              <a:pPr marL="0" lvl="0" indent="0" algn="l" rtl="0">
                <a:spcBef>
                  <a:spcPts val="0"/>
                </a:spcBef>
                <a:spcAft>
                  <a:spcPts val="0"/>
                </a:spcAft>
                <a:buNone/>
              </a:pPr>
              <a:endParaRPr sz="1000" b="1" dirty="0">
                <a:solidFill>
                  <a:srgbClr val="FFFFFF"/>
                </a:solidFill>
                <a:latin typeface="Roboto"/>
                <a:ea typeface="Roboto"/>
                <a:cs typeface="Roboto"/>
                <a:sym typeface="Roboto"/>
              </a:endParaRPr>
            </a:p>
          </p:txBody>
        </p:sp>
      </p:grpSp>
      <p:grpSp>
        <p:nvGrpSpPr>
          <p:cNvPr id="297" name="Google Shape;297;gffb35fffe2_0_414"/>
          <p:cNvGrpSpPr/>
          <p:nvPr/>
        </p:nvGrpSpPr>
        <p:grpSpPr>
          <a:xfrm>
            <a:off x="4407928" y="2522021"/>
            <a:ext cx="260366" cy="260366"/>
            <a:chOff x="3157188" y="909150"/>
            <a:chExt cx="470400" cy="470400"/>
          </a:xfrm>
        </p:grpSpPr>
        <p:sp>
          <p:nvSpPr>
            <p:cNvPr id="298" name="Google Shape;298;gffb35fffe2_0_414"/>
            <p:cNvSpPr/>
            <p:nvPr/>
          </p:nvSpPr>
          <p:spPr>
            <a:xfrm>
              <a:off x="3157188" y="909150"/>
              <a:ext cx="470400" cy="47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gffb35fffe2_0_414"/>
            <p:cNvSpPr/>
            <p:nvPr/>
          </p:nvSpPr>
          <p:spPr>
            <a:xfrm>
              <a:off x="3243138" y="995100"/>
              <a:ext cx="298500" cy="298500"/>
            </a:xfrm>
            <a:prstGeom prst="mathPlus">
              <a:avLst>
                <a:gd name="adj1" fmla="val 9900"/>
              </a:avLst>
            </a:prstGeom>
            <a:solidFill>
              <a:srgbClr val="922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0" name="Google Shape;300;gffb35fffe2_0_414"/>
          <p:cNvPicPr preferRelativeResize="0"/>
          <p:nvPr/>
        </p:nvPicPr>
        <p:blipFill rotWithShape="1">
          <a:blip r:embed="rId4">
            <a:alphaModFix/>
          </a:blip>
          <a:srcRect l="36528" t="18976" r="37637" b="5778"/>
          <a:stretch/>
        </p:blipFill>
        <p:spPr>
          <a:xfrm>
            <a:off x="2858700" y="3515800"/>
            <a:ext cx="1435050" cy="1473075"/>
          </a:xfrm>
          <a:prstGeom prst="rect">
            <a:avLst/>
          </a:prstGeom>
          <a:noFill/>
          <a:ln>
            <a:noFill/>
          </a:ln>
        </p:spPr>
      </p:pic>
      <p:grpSp>
        <p:nvGrpSpPr>
          <p:cNvPr id="301" name="Google Shape;301;gffb35fffe2_0_414"/>
          <p:cNvGrpSpPr/>
          <p:nvPr/>
        </p:nvGrpSpPr>
        <p:grpSpPr>
          <a:xfrm>
            <a:off x="653725" y="1867400"/>
            <a:ext cx="1944600" cy="1569600"/>
            <a:chOff x="1001488" y="2013875"/>
            <a:chExt cx="1944600" cy="1569600"/>
          </a:xfrm>
        </p:grpSpPr>
        <p:sp>
          <p:nvSpPr>
            <p:cNvPr id="302" name="Google Shape;302;gffb35fffe2_0_414"/>
            <p:cNvSpPr/>
            <p:nvPr/>
          </p:nvSpPr>
          <p:spPr>
            <a:xfrm>
              <a:off x="1001488" y="2013875"/>
              <a:ext cx="1944600" cy="1569600"/>
            </a:xfrm>
            <a:prstGeom prst="round2DiagRect">
              <a:avLst>
                <a:gd name="adj1" fmla="val 0"/>
                <a:gd name="adj2" fmla="val 17764"/>
              </a:avLst>
            </a:prstGeom>
            <a:solidFill>
              <a:srgbClr val="922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gffb35fffe2_0_414"/>
            <p:cNvSpPr txBox="1"/>
            <p:nvPr/>
          </p:nvSpPr>
          <p:spPr>
            <a:xfrm>
              <a:off x="1351627" y="2256385"/>
              <a:ext cx="1451700" cy="45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FFFF"/>
                  </a:solidFill>
                  <a:latin typeface="Roboto"/>
                  <a:ea typeface="Roboto"/>
                  <a:cs typeface="Roboto"/>
                  <a:sym typeface="Roboto"/>
                </a:rPr>
                <a:t>Digital Reservations: </a:t>
              </a:r>
              <a:br>
                <a:rPr lang="en" sz="1100" b="1">
                  <a:solidFill>
                    <a:srgbClr val="FFFFFF"/>
                  </a:solidFill>
                  <a:latin typeface="Roboto"/>
                  <a:ea typeface="Roboto"/>
                  <a:cs typeface="Roboto"/>
                  <a:sym typeface="Roboto"/>
                </a:rPr>
              </a:br>
              <a:endParaRPr sz="1100" b="1">
                <a:solidFill>
                  <a:srgbClr val="FFFFFF"/>
                </a:solidFill>
                <a:latin typeface="Roboto"/>
                <a:ea typeface="Roboto"/>
                <a:cs typeface="Roboto"/>
                <a:sym typeface="Roboto"/>
              </a:endParaRPr>
            </a:p>
            <a:p>
              <a:pPr marL="0" lvl="0" indent="0" algn="l" rtl="0">
                <a:spcBef>
                  <a:spcPts val="0"/>
                </a:spcBef>
                <a:spcAft>
                  <a:spcPts val="0"/>
                </a:spcAft>
                <a:buNone/>
              </a:pPr>
              <a:r>
                <a:rPr lang="en" sz="1000" b="1">
                  <a:solidFill>
                    <a:srgbClr val="FFFFFF"/>
                  </a:solidFill>
                  <a:latin typeface="Roboto"/>
                  <a:ea typeface="Roboto"/>
                  <a:cs typeface="Roboto"/>
                  <a:sym typeface="Roboto"/>
                </a:rPr>
                <a:t>Number of digital reservations is higher for Mobile App (68%).</a:t>
              </a:r>
              <a:endParaRPr sz="1000">
                <a:solidFill>
                  <a:srgbClr val="FFFFFF"/>
                </a:solidFill>
                <a:latin typeface="Roboto"/>
                <a:ea typeface="Roboto"/>
                <a:cs typeface="Roboto"/>
                <a:sym typeface="Roboto"/>
              </a:endParaRPr>
            </a:p>
          </p:txBody>
        </p:sp>
      </p:grpSp>
      <p:grpSp>
        <p:nvGrpSpPr>
          <p:cNvPr id="304" name="Google Shape;304;gffb35fffe2_0_414"/>
          <p:cNvGrpSpPr/>
          <p:nvPr/>
        </p:nvGrpSpPr>
        <p:grpSpPr>
          <a:xfrm>
            <a:off x="2463328" y="2522021"/>
            <a:ext cx="260366" cy="260366"/>
            <a:chOff x="3157188" y="909150"/>
            <a:chExt cx="470400" cy="470400"/>
          </a:xfrm>
        </p:grpSpPr>
        <p:sp>
          <p:nvSpPr>
            <p:cNvPr id="305" name="Google Shape;305;gffb35fffe2_0_414"/>
            <p:cNvSpPr/>
            <p:nvPr/>
          </p:nvSpPr>
          <p:spPr>
            <a:xfrm>
              <a:off x="3157188" y="909150"/>
              <a:ext cx="470400" cy="47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gffb35fffe2_0_414"/>
            <p:cNvSpPr/>
            <p:nvPr/>
          </p:nvSpPr>
          <p:spPr>
            <a:xfrm>
              <a:off x="3243138" y="995100"/>
              <a:ext cx="298500" cy="298500"/>
            </a:xfrm>
            <a:prstGeom prst="mathPlus">
              <a:avLst>
                <a:gd name="adj1" fmla="val 9900"/>
              </a:avLst>
            </a:prstGeom>
            <a:solidFill>
              <a:srgbClr val="922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 name="Google Shape;307;gffb35fffe2_0_414"/>
          <p:cNvPicPr preferRelativeResize="0"/>
          <p:nvPr/>
        </p:nvPicPr>
        <p:blipFill rotWithShape="1">
          <a:blip r:embed="rId5">
            <a:alphaModFix/>
          </a:blip>
          <a:srcRect l="37650" t="19182" r="38120" b="7433"/>
          <a:stretch/>
        </p:blipFill>
        <p:spPr>
          <a:xfrm>
            <a:off x="4762750" y="3466688"/>
            <a:ext cx="1352299" cy="1473075"/>
          </a:xfrm>
          <a:prstGeom prst="rect">
            <a:avLst/>
          </a:prstGeom>
          <a:noFill/>
          <a:ln>
            <a:noFill/>
          </a:ln>
        </p:spPr>
      </p:pic>
      <p:grpSp>
        <p:nvGrpSpPr>
          <p:cNvPr id="308" name="Google Shape;308;gffb35fffe2_0_414"/>
          <p:cNvGrpSpPr/>
          <p:nvPr/>
        </p:nvGrpSpPr>
        <p:grpSpPr>
          <a:xfrm>
            <a:off x="6352534" y="2600807"/>
            <a:ext cx="261571" cy="260379"/>
            <a:chOff x="4858109" y="2631368"/>
            <a:chExt cx="316442" cy="315000"/>
          </a:xfrm>
        </p:grpSpPr>
        <p:sp>
          <p:nvSpPr>
            <p:cNvPr id="309" name="Google Shape;309;gffb35fffe2_0_414"/>
            <p:cNvSpPr/>
            <p:nvPr/>
          </p:nvSpPr>
          <p:spPr>
            <a:xfrm>
              <a:off x="4859551" y="2631368"/>
              <a:ext cx="315000" cy="315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gffb35fffe2_0_414"/>
            <p:cNvSpPr/>
            <p:nvPr/>
          </p:nvSpPr>
          <p:spPr>
            <a:xfrm>
              <a:off x="4858109" y="2739300"/>
              <a:ext cx="239100" cy="99000"/>
            </a:xfrm>
            <a:prstGeom prst="rightArrow">
              <a:avLst>
                <a:gd name="adj1" fmla="val 32020"/>
                <a:gd name="adj2" fmla="val 66970"/>
              </a:avLst>
            </a:prstGeom>
            <a:solidFill>
              <a:srgbClr val="761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br>
                <a:rPr lang="en"/>
              </a:br>
              <a:endParaRPr/>
            </a:p>
          </p:txBody>
        </p:sp>
      </p:grpSp>
      <p:pic>
        <p:nvPicPr>
          <p:cNvPr id="3" name="Picture 2">
            <a:extLst>
              <a:ext uri="{FF2B5EF4-FFF2-40B4-BE49-F238E27FC236}">
                <a16:creationId xmlns:a16="http://schemas.microsoft.com/office/drawing/2014/main" id="{2D1131F0-DE8F-1AD0-996F-35969F6733CA}"/>
              </a:ext>
            </a:extLst>
          </p:cNvPr>
          <p:cNvPicPr>
            <a:picLocks noChangeAspect="1"/>
          </p:cNvPicPr>
          <p:nvPr/>
        </p:nvPicPr>
        <p:blipFill>
          <a:blip r:embed="rId6"/>
          <a:stretch>
            <a:fillRect/>
          </a:stretch>
        </p:blipFill>
        <p:spPr>
          <a:xfrm>
            <a:off x="6332799" y="3869673"/>
            <a:ext cx="1250677" cy="495398"/>
          </a:xfrm>
          <a:prstGeom prst="rect">
            <a:avLst/>
          </a:prstGeom>
          <a:ln w="3175" cap="sq" cmpd="thickThin">
            <a:solidFill>
              <a:srgbClr val="000000"/>
            </a:solidFill>
            <a:prstDash val="solid"/>
            <a:miter lim="800000"/>
          </a:ln>
          <a:effectLst>
            <a:innerShdw blurRad="76200">
              <a:srgbClr val="000000"/>
            </a:innerShdw>
          </a:effectLst>
        </p:spPr>
      </p:pic>
      <p:pic>
        <p:nvPicPr>
          <p:cNvPr id="5" name="Picture 4">
            <a:extLst>
              <a:ext uri="{FF2B5EF4-FFF2-40B4-BE49-F238E27FC236}">
                <a16:creationId xmlns:a16="http://schemas.microsoft.com/office/drawing/2014/main" id="{3CDA3734-F2A2-5B06-2380-70B4CD2305F6}"/>
              </a:ext>
            </a:extLst>
          </p:cNvPr>
          <p:cNvPicPr>
            <a:picLocks noChangeAspect="1"/>
          </p:cNvPicPr>
          <p:nvPr/>
        </p:nvPicPr>
        <p:blipFill>
          <a:blip r:embed="rId7"/>
          <a:stretch>
            <a:fillRect/>
          </a:stretch>
        </p:blipFill>
        <p:spPr>
          <a:xfrm>
            <a:off x="6332800" y="4442296"/>
            <a:ext cx="1250677" cy="448356"/>
          </a:xfrm>
          <a:prstGeom prst="rect">
            <a:avLst/>
          </a:prstGeom>
          <a:ln w="3175"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1"/>
                                        </p:tgtEl>
                                        <p:attrNameLst>
                                          <p:attrName>style.visibility</p:attrName>
                                        </p:attrNameLst>
                                      </p:cBhvr>
                                      <p:to>
                                        <p:strVal val="visible"/>
                                      </p:to>
                                    </p:set>
                                    <p:animEffect transition="in" filter="fade">
                                      <p:cBhvr>
                                        <p:cTn id="7" dur="1000"/>
                                        <p:tgtEl>
                                          <p:spTgt spid="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g164d3b694cc_3_63"/>
          <p:cNvSpPr txBox="1">
            <a:spLocks noGrp="1"/>
          </p:cNvSpPr>
          <p:nvPr>
            <p:ph type="title"/>
          </p:nvPr>
        </p:nvSpPr>
        <p:spPr>
          <a:xfrm>
            <a:off x="883625" y="686275"/>
            <a:ext cx="6129900" cy="627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Who’s the winner?</a:t>
            </a:r>
            <a:endParaRPr/>
          </a:p>
        </p:txBody>
      </p:sp>
      <p:sp>
        <p:nvSpPr>
          <p:cNvPr id="316" name="Google Shape;316;g164d3b694cc_3_63"/>
          <p:cNvSpPr txBox="1">
            <a:spLocks noGrp="1"/>
          </p:cNvSpPr>
          <p:nvPr>
            <p:ph type="body" idx="1"/>
          </p:nvPr>
        </p:nvSpPr>
        <p:spPr>
          <a:xfrm>
            <a:off x="767800" y="910000"/>
            <a:ext cx="8548800" cy="23289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sz="1800">
              <a:solidFill>
                <a:srgbClr val="000000"/>
              </a:solidFill>
              <a:latin typeface="Calibri"/>
              <a:ea typeface="Calibri"/>
              <a:cs typeface="Calibri"/>
              <a:sym typeface="Calibri"/>
            </a:endParaRPr>
          </a:p>
          <a:p>
            <a:pPr marL="0" lvl="0" indent="0" algn="l" rtl="0">
              <a:spcBef>
                <a:spcPts val="0"/>
              </a:spcBef>
              <a:spcAft>
                <a:spcPts val="0"/>
              </a:spcAft>
              <a:buNone/>
            </a:pPr>
            <a:endParaRPr/>
          </a:p>
        </p:txBody>
      </p:sp>
      <p:sp>
        <p:nvSpPr>
          <p:cNvPr id="317" name="Google Shape;317;g164d3b694cc_3_6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9</a:t>
            </a:fld>
            <a:endParaRPr/>
          </a:p>
        </p:txBody>
      </p:sp>
      <p:pic>
        <p:nvPicPr>
          <p:cNvPr id="318" name="Google Shape;318;g164d3b694cc_3_63"/>
          <p:cNvPicPr preferRelativeResize="0"/>
          <p:nvPr/>
        </p:nvPicPr>
        <p:blipFill>
          <a:blip r:embed="rId3">
            <a:alphaModFix/>
          </a:blip>
          <a:stretch>
            <a:fillRect/>
          </a:stretch>
        </p:blipFill>
        <p:spPr>
          <a:xfrm>
            <a:off x="711300" y="1189825"/>
            <a:ext cx="3156258" cy="3038075"/>
          </a:xfrm>
          <a:prstGeom prst="rect">
            <a:avLst/>
          </a:prstGeom>
          <a:noFill/>
          <a:ln>
            <a:noFill/>
          </a:ln>
        </p:spPr>
      </p:pic>
      <p:pic>
        <p:nvPicPr>
          <p:cNvPr id="319" name="Google Shape;319;g164d3b694cc_3_63"/>
          <p:cNvPicPr preferRelativeResize="0"/>
          <p:nvPr/>
        </p:nvPicPr>
        <p:blipFill rotWithShape="1">
          <a:blip r:embed="rId4">
            <a:alphaModFix/>
          </a:blip>
          <a:srcRect t="7430" b="-7429"/>
          <a:stretch/>
        </p:blipFill>
        <p:spPr>
          <a:xfrm>
            <a:off x="4926475" y="1685300"/>
            <a:ext cx="3259800" cy="2433975"/>
          </a:xfrm>
          <a:prstGeom prst="rect">
            <a:avLst/>
          </a:prstGeom>
          <a:noFill/>
          <a:ln>
            <a:noFill/>
          </a:ln>
        </p:spPr>
      </p:pic>
      <p:sp>
        <p:nvSpPr>
          <p:cNvPr id="320" name="Google Shape;320;g164d3b694cc_3_63"/>
          <p:cNvSpPr txBox="1"/>
          <p:nvPr/>
        </p:nvSpPr>
        <p:spPr>
          <a:xfrm>
            <a:off x="883625" y="3736125"/>
            <a:ext cx="75288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1"/>
                </a:solidFill>
                <a:latin typeface="Catamaran Thin"/>
                <a:ea typeface="Catamaran Thin"/>
                <a:cs typeface="Catamaran Thin"/>
                <a:sym typeface="Catamaran Thin"/>
              </a:rPr>
              <a:t>Though Mobile web is the most popular experience among Hilton users, when it comes to converting these site visits to digital reservations, </a:t>
            </a:r>
            <a:r>
              <a:rPr lang="en" sz="1600" b="1">
                <a:solidFill>
                  <a:schemeClr val="dk1"/>
                </a:solidFill>
                <a:latin typeface="Catamaran"/>
                <a:ea typeface="Catamaran"/>
                <a:cs typeface="Catamaran"/>
                <a:sym typeface="Catamaran"/>
              </a:rPr>
              <a:t>Mobile app</a:t>
            </a:r>
            <a:r>
              <a:rPr lang="en" sz="1600">
                <a:solidFill>
                  <a:schemeClr val="dk1"/>
                </a:solidFill>
                <a:latin typeface="Catamaran Thin"/>
                <a:ea typeface="Catamaran Thin"/>
                <a:cs typeface="Catamaran Thin"/>
                <a:sym typeface="Catamaran Thin"/>
              </a:rPr>
              <a:t> has a higher conversion rate.</a:t>
            </a:r>
            <a:r>
              <a:rPr lang="en" sz="1600" i="1">
                <a:solidFill>
                  <a:schemeClr val="dk1"/>
                </a:solidFill>
                <a:latin typeface="Catamaran Thin"/>
                <a:ea typeface="Catamaran Thin"/>
                <a:cs typeface="Catamaran Thin"/>
                <a:sym typeface="Catamaran Thin"/>
              </a:rPr>
              <a:t> </a:t>
            </a:r>
            <a:endParaRPr sz="1600" i="1">
              <a:solidFill>
                <a:schemeClr val="dk1"/>
              </a:solidFill>
              <a:latin typeface="Catamaran Thin"/>
              <a:ea typeface="Catamaran Thin"/>
              <a:cs typeface="Catamaran Thin"/>
              <a:sym typeface="Catamaran Thin"/>
            </a:endParaRPr>
          </a:p>
          <a:p>
            <a:pPr marL="0" lvl="0" indent="0" algn="l" rtl="0">
              <a:spcBef>
                <a:spcPts val="0"/>
              </a:spcBef>
              <a:spcAft>
                <a:spcPts val="0"/>
              </a:spcAft>
              <a:buNone/>
            </a:pPr>
            <a:r>
              <a:rPr lang="en" sz="1600">
                <a:solidFill>
                  <a:schemeClr val="dk1"/>
                </a:solidFill>
                <a:latin typeface="Catamaran Thin"/>
                <a:ea typeface="Catamaran Thin"/>
                <a:cs typeface="Catamaran Thin"/>
                <a:sym typeface="Catamaran Thin"/>
              </a:rPr>
              <a:t>Hilton can focus on improving the mobile web experience for users.</a:t>
            </a:r>
            <a:endParaRPr sz="1600">
              <a:solidFill>
                <a:schemeClr val="dk1"/>
              </a:solidFill>
              <a:latin typeface="Catamaran Thin"/>
              <a:ea typeface="Catamaran Thin"/>
              <a:cs typeface="Catamaran Thin"/>
              <a:sym typeface="Catamaran Thin"/>
            </a:endParaRPr>
          </a:p>
          <a:p>
            <a:pPr marL="0" lvl="0" indent="0" algn="l" rtl="0">
              <a:spcBef>
                <a:spcPts val="0"/>
              </a:spcBef>
              <a:spcAft>
                <a:spcPts val="0"/>
              </a:spcAft>
              <a:buNone/>
            </a:pPr>
            <a:r>
              <a:rPr lang="en" sz="1600">
                <a:solidFill>
                  <a:schemeClr val="dk1"/>
                </a:solidFill>
                <a:latin typeface="Catamaran Thin"/>
                <a:ea typeface="Catamaran Thin"/>
                <a:cs typeface="Catamaran Thin"/>
                <a:sym typeface="Catamaran Thin"/>
              </a:rPr>
              <a:t>Let’s further analyse if the guest type contributes to this difference.</a:t>
            </a:r>
            <a:endParaRPr sz="1600">
              <a:solidFill>
                <a:schemeClr val="dk1"/>
              </a:solidFill>
              <a:latin typeface="Catamaran Thin"/>
              <a:ea typeface="Catamaran Thin"/>
              <a:cs typeface="Catamaran Thin"/>
              <a:sym typeface="Catamaran Thin"/>
            </a:endParaRPr>
          </a:p>
        </p:txBody>
      </p:sp>
    </p:spTree>
  </p:cSld>
  <p:clrMapOvr>
    <a:masterClrMapping/>
  </p:clrMapOvr>
</p:sld>
</file>

<file path=ppt/theme/theme1.xml><?xml version="1.0" encoding="utf-8"?>
<a:theme xmlns:a="http://schemas.openxmlformats.org/drawingml/2006/main" name="Dauphin template">
  <a:themeElements>
    <a:clrScheme name="Custom 347">
      <a:dk1>
        <a:srgbClr val="210635"/>
      </a:dk1>
      <a:lt1>
        <a:srgbClr val="FFFFFF"/>
      </a:lt1>
      <a:dk2>
        <a:srgbClr val="89828F"/>
      </a:dk2>
      <a:lt2>
        <a:srgbClr val="F4F3F8"/>
      </a:lt2>
      <a:accent1>
        <a:srgbClr val="725DCF"/>
      </a:accent1>
      <a:accent2>
        <a:srgbClr val="BD6DE0"/>
      </a:accent2>
      <a:accent3>
        <a:srgbClr val="F07249"/>
      </a:accent3>
      <a:accent4>
        <a:srgbClr val="FFB200"/>
      </a:accent4>
      <a:accent5>
        <a:srgbClr val="9D91EE"/>
      </a:accent5>
      <a:accent6>
        <a:srgbClr val="3691E0"/>
      </a:accent6>
      <a:hlink>
        <a:srgbClr val="6A5DC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2010</Words>
  <Application>Microsoft Office PowerPoint</Application>
  <PresentationFormat>On-screen Show (16:9)</PresentationFormat>
  <Paragraphs>158</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Catamaran Thin</vt:lpstr>
      <vt:lpstr>Catamaran</vt:lpstr>
      <vt:lpstr>Calibri</vt:lpstr>
      <vt:lpstr>Roboto Medium</vt:lpstr>
      <vt:lpstr>Arial</vt:lpstr>
      <vt:lpstr>Roboto</vt:lpstr>
      <vt:lpstr>Dauphin template</vt:lpstr>
      <vt:lpstr>Adobe Analytics Challenge 2022</vt:lpstr>
      <vt:lpstr>PowerPoint Presentation</vt:lpstr>
      <vt:lpstr>We shall walk you through Hiltons’…</vt:lpstr>
      <vt:lpstr>THE USER EXPERIENCE</vt:lpstr>
      <vt:lpstr>The goto Device of consumers</vt:lpstr>
      <vt:lpstr>Browser Experience -  Mobile App vs Mobile Web </vt:lpstr>
      <vt:lpstr>Do all visitors become guests?</vt:lpstr>
      <vt:lpstr>Insights: Mobile Web vs Mobile App </vt:lpstr>
      <vt:lpstr>Who’s the winner?</vt:lpstr>
      <vt:lpstr>    Difference in usage of mobile web based on guest type (Honors vs Non-Honors) </vt:lpstr>
      <vt:lpstr>PowerPoint Presentation</vt:lpstr>
      <vt:lpstr>Does the guest type drive the difference in digital experience?</vt:lpstr>
      <vt:lpstr>Recommendations</vt:lpstr>
      <vt:lpstr>GUEST CATEGORIES</vt:lpstr>
      <vt:lpstr>How to Identify the Business Traveller??</vt:lpstr>
      <vt:lpstr>Filtering the Leisure Guest </vt:lpstr>
      <vt:lpstr>Insight 1 : Christmas season within US</vt:lpstr>
      <vt:lpstr>Insight 2 - Sort Bleisure guests based on Property Tier preference</vt:lpstr>
      <vt:lpstr>Suggestions for Profit Improvement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Analytics Challenge 2022</dc:title>
  <cp:lastModifiedBy>Kamakshi Renganathan</cp:lastModifiedBy>
  <cp:revision>1</cp:revision>
  <dcterms:modified xsi:type="dcterms:W3CDTF">2022-10-12T05:15:41Z</dcterms:modified>
</cp:coreProperties>
</file>