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57" r:id="rId5"/>
    <p:sldId id="258" r:id="rId7"/>
    <p:sldId id="263" r:id="rId8"/>
    <p:sldId id="259" r:id="rId9"/>
    <p:sldId id="261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langchain.com/" TargetMode="External"/><Relationship Id="rId4" Type="http://schemas.openxmlformats.org/officeDocument/2006/relationships/hyperlink" Target="https://ai.meta.com/tools/faiss/" TargetMode="External"/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docs.llamaindex.ai/en/stable/llama_cloud/llama_parse/" TargetMode="External"/><Relationship Id="rId1" Type="http://schemas.openxmlformats.org/officeDocument/2006/relationships/hyperlink" Target="https://docs.streamlit.io/develop/tutorials/llms/build-conversational-app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6350"/>
            <a:ext cx="9144000" cy="963930"/>
          </a:xfrm>
        </p:spPr>
        <p:txBody>
          <a:bodyPr/>
          <a:p>
            <a:pPr algn="ctr"/>
            <a:r>
              <a:rPr lang="en-US" sz="4800"/>
              <a:t>Q&amp;A CHATBOT ASSIGNMENT</a:t>
            </a:r>
            <a:endParaRPr 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643495" y="5870575"/>
            <a:ext cx="437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KANNAN RAVIKUMAR GIRIJA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065" y="433070"/>
            <a:ext cx="6797040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6065" y="3398520"/>
            <a:ext cx="669036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43775" y="4764405"/>
            <a:ext cx="3931920" cy="1196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43775" y="433070"/>
            <a:ext cx="470916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6555" y="1153795"/>
            <a:ext cx="6530340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56555" y="2936875"/>
            <a:ext cx="653034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295" y="1153795"/>
            <a:ext cx="470916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7215" y="4406900"/>
            <a:ext cx="458724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RESOURCES USED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StreamLite</a:t>
            </a:r>
            <a:r>
              <a:rPr lang="en-US"/>
              <a:t> : Used for creating Chat Web UI</a:t>
            </a:r>
            <a:endParaRPr lang="en-US"/>
          </a:p>
          <a:p>
            <a:r>
              <a:rPr lang="en-US">
                <a:hlinkClick r:id="rId2" tooltip="" action="ppaction://hlinkfile"/>
              </a:rPr>
              <a:t>LlamaParse</a:t>
            </a:r>
            <a:r>
              <a:rPr lang="en-US"/>
              <a:t> : To Extract Text From PDF</a:t>
            </a:r>
            <a:endParaRPr lang="en-US"/>
          </a:p>
          <a:p>
            <a:r>
              <a:rPr lang="en-US">
                <a:hlinkClick r:id="rId3" tooltip="" action="ppaction://hlinkfile"/>
              </a:rPr>
              <a:t>Open AI</a:t>
            </a:r>
            <a:r>
              <a:rPr lang="en-US"/>
              <a:t> : For LLM model and Embeddings</a:t>
            </a:r>
            <a:endParaRPr lang="en-US"/>
          </a:p>
          <a:p>
            <a:r>
              <a:rPr lang="en-US">
                <a:hlinkClick r:id="rId4" tooltip="" action="ppaction://hlinkfile"/>
              </a:rPr>
              <a:t>FAISS(Facebook AI Similarity Search)</a:t>
            </a:r>
            <a:r>
              <a:rPr lang="en-US"/>
              <a:t> : For Creating VectorStore and Checking Similarity</a:t>
            </a:r>
            <a:endParaRPr lang="en-US"/>
          </a:p>
          <a:p>
            <a:r>
              <a:rPr lang="en-US">
                <a:hlinkClick r:id="rId5" tooltip="" action="ppaction://hlinkfile"/>
              </a:rPr>
              <a:t>LangChain</a:t>
            </a:r>
            <a:r>
              <a:rPr lang="en-US"/>
              <a:t> - For various extraction retrieval and generative utilities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425" y="2884170"/>
            <a:ext cx="1327150" cy="761365"/>
          </a:xfrm>
        </p:spPr>
        <p:txBody>
          <a:bodyPr/>
          <a:p>
            <a:pPr marL="0" indent="0">
              <a:buNone/>
            </a:pPr>
            <a:r>
              <a:rPr lang="en-US" sz="3600"/>
              <a:t>Q&amp;A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OVERALL APPROACH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/>
              <a:t>The RAG (Retrieval-Augmented Generation) approach is used.</a:t>
            </a:r>
            <a:endParaRPr lang="en-US"/>
          </a:p>
          <a:p>
            <a:pPr/>
            <a:r>
              <a:rPr lang="en-US"/>
              <a:t>Data source (PDF) is extracted, processed and stored as a vector store.</a:t>
            </a:r>
            <a:endParaRPr lang="en-US"/>
          </a:p>
          <a:p>
            <a:pPr/>
            <a:r>
              <a:rPr lang="en-US"/>
              <a:t>The required data for answering the question is retrieved from the vector store.</a:t>
            </a:r>
            <a:endParaRPr lang="en-US"/>
          </a:p>
          <a:p>
            <a:pPr/>
            <a:r>
              <a:rPr lang="en-US"/>
              <a:t>The retrieved data is passed as context to LLM from which the answer is found if present.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DATA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4265"/>
            <a:ext cx="10972800" cy="5553075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2200"/>
              <a:t>A 10-K is a comprehensive report filed annually by public companies about their financial performance.</a:t>
            </a:r>
            <a:endParaRPr lang="en-US" sz="22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/>
              <a:t>The 10-K includes five distinct sections:</a:t>
            </a:r>
            <a:endParaRPr lang="en-US" sz="22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200" i="1"/>
              <a:t>Business</a:t>
            </a:r>
            <a:r>
              <a:rPr lang="en-US" sz="2200"/>
              <a:t>: Overview of the company’s main operations, including its products and services.</a:t>
            </a:r>
            <a:endParaRPr lang="en-US" sz="22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200" i="1"/>
              <a:t>Risk Factors</a:t>
            </a:r>
            <a:r>
              <a:rPr lang="en-US" sz="2200"/>
              <a:t>: Risks the company faces or may face in the future. </a:t>
            </a:r>
            <a:endParaRPr lang="en-US" sz="22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200" i="1"/>
              <a:t>Selected Financial Data</a:t>
            </a:r>
            <a:r>
              <a:rPr lang="en-US" sz="2200"/>
              <a:t>: Financial information about the company over the last five years. This section presents more of a near-term view of the company’s recent performance.</a:t>
            </a:r>
            <a:endParaRPr lang="en-US" sz="22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200" i="1"/>
              <a:t>Management’s Discussion and Analysis</a:t>
            </a:r>
            <a:r>
              <a:rPr lang="en-US" sz="2200"/>
              <a:t>: Explain its business results from the previous fiscal year. This section is where the company can tell its story in its own words.</a:t>
            </a:r>
            <a:endParaRPr lang="en-US" sz="22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200" i="1"/>
              <a:t>Financial Statements and Supplementary Data</a:t>
            </a:r>
            <a:r>
              <a:rPr lang="en-US" sz="2200"/>
              <a:t>:</a:t>
            </a:r>
            <a:r>
              <a:rPr lang="en-US" sz="2200" b="1"/>
              <a:t> </a:t>
            </a:r>
            <a:r>
              <a:rPr lang="en-US" sz="2200"/>
              <a:t>Audited financial statements including the income statement, balance sheets, and statement of cash flows. </a:t>
            </a:r>
            <a:endParaRPr lang="en-US" sz="220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200"/>
              <a:t>PDF reports of 10 companies are used for the demo.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FLOW DIAGRAM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8905" y="959485"/>
            <a:ext cx="9780905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995" y="3117850"/>
            <a:ext cx="10108565" cy="772795"/>
          </a:xfrm>
        </p:spPr>
        <p:txBody>
          <a:bodyPr/>
          <a:p>
            <a:pPr marL="0" indent="0" algn="ctr">
              <a:buNone/>
            </a:pPr>
            <a:r>
              <a:rPr lang="en-US" sz="3600"/>
              <a:t>FLOW DIAGRAM EXPLAINED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INDEXING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4905"/>
            <a:ext cx="10972800" cy="4982845"/>
          </a:xfrm>
        </p:spPr>
        <p:txBody>
          <a:bodyPr/>
          <a:p>
            <a:r>
              <a:rPr lang="en-US"/>
              <a:t>PDF extracted to markdown format using LlamaParse API.</a:t>
            </a:r>
            <a:endParaRPr lang="en-US"/>
          </a:p>
          <a:p>
            <a:r>
              <a:rPr lang="en-US"/>
              <a:t>Extracted text split to multiple chunk sizes using Langchains RecursiveCharacterTextSplitter</a:t>
            </a:r>
            <a:endParaRPr lang="en-US"/>
          </a:p>
          <a:p>
            <a:r>
              <a:rPr lang="en-US"/>
              <a:t>The text chunks are converted to vector store by FAISS using OpenAI Embeddings.</a:t>
            </a:r>
            <a:endParaRPr lang="en-US"/>
          </a:p>
          <a:p>
            <a:r>
              <a:rPr lang="en-US"/>
              <a:t>The created vector store are saved for next step.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RETRIEVAL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000"/>
              <a:t>The user question is formatted to avoid spelling and grammar mistakes.</a:t>
            </a:r>
            <a:endParaRPr lang="en-US" sz="3000"/>
          </a:p>
          <a:p>
            <a:pPr algn="just"/>
            <a:r>
              <a:rPr lang="en-US" sz="3000"/>
              <a:t>NER operation is performed to get all of the organization's names from the question. Organizations should be from 10 supported ones.</a:t>
            </a:r>
            <a:endParaRPr lang="en-US" sz="3000"/>
          </a:p>
          <a:p>
            <a:pPr algn="just"/>
            <a:r>
              <a:rPr lang="en-US" sz="3000"/>
              <a:t>Corresponding vector stores of organizations present in the question are loaded to memory.</a:t>
            </a:r>
            <a:endParaRPr lang="en-US" sz="3000"/>
          </a:p>
          <a:p>
            <a:pPr algn="just"/>
            <a:r>
              <a:rPr lang="en-US" sz="3000"/>
              <a:t>FAISS similarity_search is used to retrieve the docs that are most similar to the question. The retrieved docs will be used in the next step.</a:t>
            </a:r>
            <a:endParaRPr 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GENERATION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Langchain ‘load_qa_chain’ designed for retrieval-based  QA is used.</a:t>
            </a:r>
            <a:endParaRPr lang="en-US"/>
          </a:p>
          <a:p>
            <a:r>
              <a:rPr lang="en-US"/>
              <a:t>The model used in Open AI "gpt-3.5-turbo"</a:t>
            </a:r>
            <a:endParaRPr lang="en-US"/>
          </a:p>
          <a:p>
            <a:r>
              <a:rPr lang="en-US"/>
              <a:t>A prompt is created with details like context and input. The “Do not makeup answers” clause is mentioned to avoid hallucinations</a:t>
            </a:r>
            <a:endParaRPr lang="en-US"/>
          </a:p>
          <a:p>
            <a:r>
              <a:rPr lang="en-US"/>
              <a:t>Retrieved docs + chat history is passed as context to LLM</a:t>
            </a:r>
            <a:endParaRPr lang="en-US"/>
          </a:p>
          <a:p>
            <a:r>
              <a:rPr lang="en-US"/>
              <a:t>LLM generates answers with data in the provided context.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53385"/>
            <a:ext cx="10972800" cy="812800"/>
          </a:xfrm>
        </p:spPr>
        <p:txBody>
          <a:bodyPr/>
          <a:p>
            <a:pPr marL="0" indent="0" algn="ctr">
              <a:buNone/>
            </a:pPr>
            <a:r>
              <a:rPr lang="en-US" sz="3600"/>
              <a:t>EXAMPLES</a:t>
            </a:r>
            <a:endParaRPr 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2618</Words>
  <Application>WPS Presentation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Communications and Dialogues</vt:lpstr>
      <vt:lpstr>Q&amp;A Chatbot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Chatbot Assignment</dc:title>
  <dc:creator>User</dc:creator>
  <cp:lastModifiedBy>User</cp:lastModifiedBy>
  <cp:revision>6</cp:revision>
  <dcterms:created xsi:type="dcterms:W3CDTF">2024-06-12T12:49:00Z</dcterms:created>
  <dcterms:modified xsi:type="dcterms:W3CDTF">2024-06-12T17:23:17Z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12618B6F651C4482B81A4E779F41ABC0_11</vt:lpwstr>
  </property>
  <property fmtid="{D5CDD505-2E9C-101B-9397-08002B2CF9AE}" pid="3" name="KSOProductBuildVer">
    <vt:lpwstr>1033-12.2.0.17119</vt:lpwstr>
  </property>
</Properties>
</file>