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4" r:id="rId4"/>
    <p:sldId id="273" r:id="rId5"/>
    <p:sldId id="257" r:id="rId6"/>
    <p:sldId id="260" r:id="rId8"/>
    <p:sldId id="258" r:id="rId9"/>
    <p:sldId id="259" r:id="rId10"/>
    <p:sldId id="261" r:id="rId11"/>
    <p:sldId id="264" r:id="rId12"/>
    <p:sldId id="265" r:id="rId13"/>
    <p:sldId id="266" r:id="rId14"/>
    <p:sldId id="267" r:id="rId15"/>
    <p:sldId id="276" r:id="rId16"/>
    <p:sldId id="268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png"/><Relationship Id="rId7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tags" Target="../tags/tag4.xml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langchain.com/" TargetMode="External"/><Relationship Id="rId4" Type="http://schemas.openxmlformats.org/officeDocument/2006/relationships/hyperlink" Target="https://ai.meta.com/tools/faiss/" TargetMode="External"/><Relationship Id="rId3" Type="http://schemas.openxmlformats.org/officeDocument/2006/relationships/hyperlink" Target="https://platform.openai.com/docs/introduction" TargetMode="External"/><Relationship Id="rId2" Type="http://schemas.openxmlformats.org/officeDocument/2006/relationships/hyperlink" Target="https://docs.llamaindex.ai/en/stable/llama_cloud/llama_parse/" TargetMode="External"/><Relationship Id="rId1" Type="http://schemas.openxmlformats.org/officeDocument/2006/relationships/hyperlink" Target="https://docs.streamlit.io/develop/tutorials/llms/build-conversational-app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6350"/>
            <a:ext cx="9144000" cy="963930"/>
          </a:xfrm>
        </p:spPr>
        <p:txBody>
          <a:bodyPr/>
          <a:p>
            <a:pPr algn="ctr"/>
            <a:r>
              <a:rPr lang="en-US" sz="4800"/>
              <a:t>Q&amp;A CHATBOT PROJECT</a:t>
            </a:r>
            <a:endParaRPr 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7643495" y="5870575"/>
            <a:ext cx="4378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KANNAN RAVIKUMAR GIRIJA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53385"/>
            <a:ext cx="10972800" cy="812800"/>
          </a:xfrm>
        </p:spPr>
        <p:txBody>
          <a:bodyPr/>
          <a:p>
            <a:pPr marL="0" indent="0" algn="ctr">
              <a:buNone/>
            </a:pPr>
            <a:r>
              <a:rPr lang="en-US" sz="3600"/>
              <a:t>CHATBOT - Q&amp;A EXAMPLES</a:t>
            </a:r>
            <a:endParaRPr 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065" y="433070"/>
            <a:ext cx="6797040" cy="2834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6065" y="3398520"/>
            <a:ext cx="6690360" cy="331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43775" y="4764405"/>
            <a:ext cx="3931920" cy="1196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43775" y="433070"/>
            <a:ext cx="470916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56555" y="1153795"/>
            <a:ext cx="6530340" cy="153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56555" y="2936875"/>
            <a:ext cx="6530340" cy="323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5295" y="1153795"/>
            <a:ext cx="470916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7215" y="4406900"/>
            <a:ext cx="458724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Chatbot Deployment Information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RESOURCES USED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StreamLite</a:t>
            </a:r>
            <a:r>
              <a:rPr lang="en-US"/>
              <a:t> : Used for creating Chat Web UI</a:t>
            </a:r>
            <a:endParaRPr lang="en-US"/>
          </a:p>
          <a:p>
            <a:r>
              <a:rPr lang="en-US">
                <a:hlinkClick r:id="rId2" action="ppaction://hlinkfile"/>
              </a:rPr>
              <a:t>LlamaParse</a:t>
            </a:r>
            <a:r>
              <a:rPr lang="en-US"/>
              <a:t> : To Extract Text From PDF</a:t>
            </a:r>
            <a:endParaRPr lang="en-US"/>
          </a:p>
          <a:p>
            <a:r>
              <a:rPr lang="en-US">
                <a:hlinkClick r:id="rId3" action="ppaction://hlinkfile"/>
              </a:rPr>
              <a:t>Open AI</a:t>
            </a:r>
            <a:r>
              <a:rPr lang="en-US"/>
              <a:t> : For LLM model and Embeddings</a:t>
            </a:r>
            <a:endParaRPr lang="en-US"/>
          </a:p>
          <a:p>
            <a:r>
              <a:rPr lang="en-US">
                <a:hlinkClick r:id="rId4" action="ppaction://hlinkfile"/>
              </a:rPr>
              <a:t>FAISS(Facebook AI Similarity Search)</a:t>
            </a:r>
            <a:r>
              <a:rPr lang="en-US"/>
              <a:t> : For Creating VectorStore and Checking Similarity</a:t>
            </a:r>
            <a:endParaRPr lang="en-US"/>
          </a:p>
          <a:p>
            <a:r>
              <a:rPr lang="en-US">
                <a:hlinkClick r:id="rId5" action="ppaction://hlinkfile"/>
              </a:rPr>
              <a:t>LangChain</a:t>
            </a:r>
            <a:r>
              <a:rPr lang="en-US"/>
              <a:t> - For various extraction retrieval and generative utilities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 and 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425" y="2884170"/>
            <a:ext cx="1327150" cy="761365"/>
          </a:xfrm>
        </p:spPr>
        <p:txBody>
          <a:bodyPr/>
          <a:p>
            <a:pPr marL="0" indent="0">
              <a:buNone/>
            </a:pPr>
            <a:r>
              <a:rPr lang="en-US" sz="3600"/>
              <a:t>Q&amp;A</a:t>
            </a:r>
            <a:endParaRPr 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Project </a:t>
            </a:r>
            <a:endParaRPr lang="en-US"/>
          </a:p>
          <a:p>
            <a:r>
              <a:rPr lang="en-US"/>
              <a:t>Overall Approach</a:t>
            </a:r>
            <a:endParaRPr lang="en-US"/>
          </a:p>
          <a:p>
            <a:r>
              <a:rPr lang="en-US"/>
              <a:t>Data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mention what the assignment was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DATA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4925"/>
            <a:ext cx="10972800" cy="5553075"/>
          </a:xfrm>
        </p:spPr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Financial report considered for the project is 10-K Report which is a comprehensive report filed annually by public companies to showcase their financial performance.</a:t>
            </a:r>
            <a:endParaRPr lang="en-US" sz="200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The 10-K includes five distinct sections:</a:t>
            </a:r>
            <a:endParaRPr lang="en-US" sz="20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000" b="1" i="1"/>
              <a:t>Business</a:t>
            </a:r>
            <a:r>
              <a:rPr lang="en-US" sz="2000"/>
              <a:t>: Overview of the company’s main operations, including its products and services.</a:t>
            </a:r>
            <a:endParaRPr lang="en-US" sz="20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000" i="1"/>
              <a:t>Risk Factors</a:t>
            </a:r>
            <a:r>
              <a:rPr lang="en-US" sz="2000"/>
              <a:t>: Risks the company faces or may face in the future. </a:t>
            </a:r>
            <a:endParaRPr lang="en-US" sz="20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000" i="1"/>
              <a:t>Selected Financial Data</a:t>
            </a:r>
            <a:r>
              <a:rPr lang="en-US" sz="2000"/>
              <a:t>: Financial information about the company over the last five years </a:t>
            </a:r>
            <a:r>
              <a:rPr lang="en-US" sz="2000">
                <a:solidFill>
                  <a:srgbClr val="FF0000"/>
                </a:solidFill>
              </a:rPr>
              <a:t>(mention yr)</a:t>
            </a:r>
            <a:r>
              <a:rPr lang="en-US" sz="2000"/>
              <a:t>. This section presents more of a near-term view of the company’s recent performance.</a:t>
            </a:r>
            <a:endParaRPr lang="en-US" sz="20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000" i="1"/>
              <a:t>Management’s Discussion and Analysis</a:t>
            </a:r>
            <a:r>
              <a:rPr lang="en-US" sz="2000"/>
              <a:t>: Explain its business results from the previous fiscal year. This section is where the company can tell its story in its own words.</a:t>
            </a:r>
            <a:endParaRPr lang="en-US" sz="2000"/>
          </a:p>
          <a:p>
            <a:pPr lvl="1" algn="just">
              <a:buFont typeface="Wingdings" panose="05000000000000000000" charset="0"/>
              <a:buChar char="§"/>
            </a:pPr>
            <a:r>
              <a:rPr lang="en-US" sz="2000" i="1"/>
              <a:t>Financial Statements and Supplementary Data</a:t>
            </a:r>
            <a:r>
              <a:rPr lang="en-US" sz="2000"/>
              <a:t>:</a:t>
            </a:r>
            <a:r>
              <a:rPr lang="en-US" sz="2000" b="1"/>
              <a:t> </a:t>
            </a:r>
            <a:r>
              <a:rPr lang="en-US" sz="2000"/>
              <a:t>Audited financial statements including the income statement, balance sheets, and statement of cash flows. </a:t>
            </a:r>
            <a:endParaRPr lang="en-US" sz="200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sz="2000"/>
              <a:t>Sample size: 10-K Report (PDF format) of 10 firms are considered. </a:t>
            </a:r>
            <a:r>
              <a:rPr lang="en-US" sz="2000">
                <a:solidFill>
                  <a:srgbClr val="FF0000"/>
                </a:solidFill>
              </a:rPr>
              <a:t>mention the firms and how you arrived at considering these firms. why not same sector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OVERALL APPROACH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630" y="1774825"/>
            <a:ext cx="8968105" cy="4953000"/>
          </a:xfrm>
        </p:spPr>
        <p:txBody>
          <a:bodyPr/>
          <a:p>
            <a:r>
              <a:rPr lang="en-US" sz="2200"/>
              <a:t>RAG (Retrieval-Augmented Generation) approach is used.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Data source (PDF) is extracted, processed and stored as a vector store.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The required data for answering the question is retrieved from the vector store.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The retrieved data is passed as context to LLM from which the answer is found, if present.</a:t>
            </a:r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FLOW DIGRAM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8905" y="959485"/>
            <a:ext cx="9780905" cy="56089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352915" y="6551295"/>
            <a:ext cx="3958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Credits: mention website link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FLOW DIAGRAM - INDEXING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665" y="1470025"/>
            <a:ext cx="9690735" cy="4982845"/>
          </a:xfrm>
        </p:spPr>
        <p:txBody>
          <a:bodyPr/>
          <a:p>
            <a:r>
              <a:rPr lang="en-US" sz="2200"/>
              <a:t>PDF extracted to markdown format using LlamaParse API.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Extracted text split to multiple chunk sizes using Langchains RecursiveCharacterTextSplitter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The text chunks are converted to vector store by FAISS using OpenAI Embeddings.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/>
              <a:t>The created vector store are saved for next step.</a:t>
            </a:r>
            <a:endParaRPr lang="en-US" sz="2200"/>
          </a:p>
          <a:p>
            <a:endParaRPr 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RETRIEVAL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3000"/>
              <a:t>The user question is formatted to avoid spelling and grammar mistakes.</a:t>
            </a:r>
            <a:endParaRPr lang="en-US" sz="3000"/>
          </a:p>
          <a:p>
            <a:pPr algn="just"/>
            <a:r>
              <a:rPr lang="en-US" sz="3000"/>
              <a:t>NER operation is performed to get all of the organization's names from the question. Organizations should be from 10 supported ones.</a:t>
            </a:r>
            <a:endParaRPr lang="en-US" sz="3000"/>
          </a:p>
          <a:p>
            <a:pPr algn="just"/>
            <a:r>
              <a:rPr lang="en-US" sz="3000"/>
              <a:t>Corresponding vector stores of organizations present in the question are loaded to memory.</a:t>
            </a:r>
            <a:endParaRPr lang="en-US" sz="3000"/>
          </a:p>
          <a:p>
            <a:pPr algn="just"/>
            <a:r>
              <a:rPr lang="en-US" sz="3000"/>
              <a:t>FAISS similarity_search is used to retrieve the docs that are most similar to the question. The retrieved docs will be used in the next step.</a:t>
            </a:r>
            <a:endParaRPr lang="en-US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400"/>
              <a:t>GENERATION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Langchain ‘load_qa_chain’ designed for retrieval-based  QA is used.</a:t>
            </a:r>
            <a:endParaRPr lang="en-US"/>
          </a:p>
          <a:p>
            <a:r>
              <a:rPr lang="en-US"/>
              <a:t>The model used in Open AI "gpt-3.5-turbo"</a:t>
            </a:r>
            <a:endParaRPr lang="en-US"/>
          </a:p>
          <a:p>
            <a:r>
              <a:rPr lang="en-US"/>
              <a:t>A prompt is created with details like context and input. The “Do not makeup answers” clause is mentioned to avoid hallucinations</a:t>
            </a:r>
            <a:endParaRPr lang="en-US"/>
          </a:p>
          <a:p>
            <a:r>
              <a:rPr lang="en-US"/>
              <a:t>Retrieved docs + chat history is passed as context to LLM</a:t>
            </a:r>
            <a:endParaRPr lang="en-US"/>
          </a:p>
          <a:p>
            <a:r>
              <a:rPr lang="en-US"/>
              <a:t>LLM generates answers with data in the provided context.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2948</Words>
  <Application>WPS Presentation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Communications and Dialogues</vt:lpstr>
      <vt:lpstr>Q&amp;A CHATBOT ASSIGNMENT</vt:lpstr>
      <vt:lpstr>PowerPoint 演示文稿</vt:lpstr>
      <vt:lpstr>PowerPoint 演示文稿</vt:lpstr>
      <vt:lpstr>DATA</vt:lpstr>
      <vt:lpstr>OVERALL APPROACH</vt:lpstr>
      <vt:lpstr>FLOW DIAGRAM</vt:lpstr>
      <vt:lpstr>INDEXING</vt:lpstr>
      <vt:lpstr>RETRIEVAL</vt:lpstr>
      <vt:lpstr>GENERATION</vt:lpstr>
      <vt:lpstr>PowerPoint 演示文稿</vt:lpstr>
      <vt:lpstr>PowerPoint 演示文稿</vt:lpstr>
      <vt:lpstr>PowerPoint 演示文稿</vt:lpstr>
      <vt:lpstr>PowerPoint 演示文稿</vt:lpstr>
      <vt:lpstr>RESOURCES USED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Q&amp;A Chatbot Assignment</dc:title>
  <dc:creator>User</dc:creator>
  <cp:lastModifiedBy>User</cp:lastModifiedBy>
  <cp:revision>8</cp:revision>
  <dcterms:created xsi:type="dcterms:W3CDTF">2024-06-12T12:49:00Z</dcterms:created>
  <dcterms:modified xsi:type="dcterms:W3CDTF">2024-06-12T18:08:24Z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12618B6F651C4482B81A4E779F41ABC0_11</vt:lpwstr>
  </property>
  <property fmtid="{D5CDD505-2E9C-101B-9397-08002B2CF9AE}" pid="3" name="KSOProductBuildVer">
    <vt:lpwstr>1033-12.2.0.17119</vt:lpwstr>
  </property>
</Properties>
</file>