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4" r:id="rId4"/>
    <p:sldId id="273" r:id="rId5"/>
    <p:sldId id="257" r:id="rId6"/>
    <p:sldId id="290" r:id="rId8"/>
    <p:sldId id="260" r:id="rId9"/>
    <p:sldId id="258" r:id="rId10"/>
    <p:sldId id="259" r:id="rId11"/>
    <p:sldId id="261" r:id="rId12"/>
    <p:sldId id="264" r:id="rId13"/>
    <p:sldId id="265" r:id="rId14"/>
    <p:sldId id="266" r:id="rId15"/>
    <p:sldId id="267" r:id="rId16"/>
    <p:sldId id="276" r:id="rId17"/>
    <p:sldId id="268" r:id="rId18"/>
    <p:sldId id="275" r:id="rId19"/>
    <p:sldId id="30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tags" Target="../tags/tag11.xml"/><Relationship Id="rId4" Type="http://schemas.openxmlformats.org/officeDocument/2006/relationships/image" Target="../media/image5.png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tags" Target="../tags/tag16.xml"/><Relationship Id="rId6" Type="http://schemas.openxmlformats.org/officeDocument/2006/relationships/image" Target="../media/image10.png"/><Relationship Id="rId5" Type="http://schemas.openxmlformats.org/officeDocument/2006/relationships/tags" Target="../tags/tag15.xml"/><Relationship Id="rId4" Type="http://schemas.openxmlformats.org/officeDocument/2006/relationships/image" Target="../media/image9.png"/><Relationship Id="rId3" Type="http://schemas.openxmlformats.org/officeDocument/2006/relationships/tags" Target="../tags/tag14.xml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financial-qa-chatbot-e9c4c697cc92.herokuapp.com/" TargetMode="External"/><Relationship Id="rId1" Type="http://schemas.openxmlformats.org/officeDocument/2006/relationships/hyperlink" Target="http://heroku.com/" TargetMode="Externa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langchain.com/" TargetMode="External"/><Relationship Id="rId4" Type="http://schemas.openxmlformats.org/officeDocument/2006/relationships/hyperlink" Target="https://ai.meta.com/tools/faiss/" TargetMode="External"/><Relationship Id="rId3" Type="http://schemas.openxmlformats.org/officeDocument/2006/relationships/hyperlink" Target="https://platform.openai.com/docs/introduction" TargetMode="External"/><Relationship Id="rId2" Type="http://schemas.openxmlformats.org/officeDocument/2006/relationships/hyperlink" Target="https://docs.llamaindex.ai/en/stable/llama_cloud/llama_parse/" TargetMode="External"/><Relationship Id="rId1" Type="http://schemas.openxmlformats.org/officeDocument/2006/relationships/hyperlink" Target="https://docs.streamlit.io/develop/tutorials/llms/build-conversational-app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8.xml"/><Relationship Id="rId2" Type="http://schemas.openxmlformats.org/officeDocument/2006/relationships/image" Target="../media/image12.pn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medium.com/@prasadmahamulkar/introduction-to-retrieval-augmented-generation-rag-using-langchain-and-lamaindex-bd0047628e2a" TargetMode="Externa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6350"/>
            <a:ext cx="9144000" cy="963930"/>
          </a:xfrm>
        </p:spPr>
        <p:txBody>
          <a:bodyPr/>
          <a:p>
            <a:pPr algn="ctr"/>
            <a:r>
              <a:rPr lang="en-US" sz="4800"/>
              <a:t>Q&amp;A CHATBOT PROJECT</a:t>
            </a:r>
            <a:endParaRPr 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7643495" y="5870575"/>
            <a:ext cx="437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KANNAN RAVIKUMAR GIRIJA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>
                <a:sym typeface="+mn-ea"/>
              </a:rPr>
              <a:t>FLOW DIAGRAM - </a:t>
            </a:r>
            <a:r>
              <a:rPr lang="en-US" sz="3400"/>
              <a:t>GENERATION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840" y="1472565"/>
            <a:ext cx="8951595" cy="4761230"/>
          </a:xfrm>
        </p:spPr>
        <p:txBody>
          <a:bodyPr/>
          <a:p>
            <a:pPr algn="just"/>
            <a:r>
              <a:rPr lang="en-US" sz="2200"/>
              <a:t>Utilizes the Langchain 'load_qa_chain' specifically designed for retrieval-based QA. </a:t>
            </a:r>
            <a:endParaRPr lang="en-US" sz="2200"/>
          </a:p>
          <a:p>
            <a:pPr algn="just"/>
            <a:endParaRPr lang="en-US" sz="2200"/>
          </a:p>
          <a:p>
            <a:pPr algn="just"/>
            <a:r>
              <a:rPr lang="en-US" sz="2200"/>
              <a:t>The model employed is OpenAI's "gpt-3.5-turbo". </a:t>
            </a:r>
            <a:endParaRPr lang="en-US" sz="2200"/>
          </a:p>
          <a:p>
            <a:pPr algn="just"/>
            <a:endParaRPr lang="en-US" sz="2200"/>
          </a:p>
          <a:p>
            <a:pPr algn="just"/>
            <a:r>
              <a:rPr lang="en-US" sz="2200"/>
              <a:t>A prompt is meticulously crafted, incorporating contextual details and inputs, with a strict adherence to the "Do not makeup answers" clause to prevent hallucinations. </a:t>
            </a:r>
            <a:endParaRPr lang="en-US" sz="2200"/>
          </a:p>
          <a:p>
            <a:pPr algn="just"/>
            <a:endParaRPr lang="en-US" sz="2200"/>
          </a:p>
          <a:p>
            <a:pPr algn="just"/>
            <a:r>
              <a:rPr lang="en-US" sz="2200"/>
              <a:t>Retrieved documents and chat history are combined and passed as context to the large language model (LLM), which generates answers based on the data within the provided context.</a:t>
            </a:r>
            <a:endParaRPr 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53385"/>
            <a:ext cx="10972800" cy="812800"/>
          </a:xfrm>
        </p:spPr>
        <p:txBody>
          <a:bodyPr/>
          <a:p>
            <a:pPr marL="0" indent="0" algn="ctr">
              <a:buNone/>
            </a:pPr>
            <a:r>
              <a:rPr lang="en-US" sz="3400"/>
              <a:t>CHATBOT - Q&amp;A EXAMPLES</a:t>
            </a:r>
            <a:endParaRPr lang="en-US" sz="3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4294967295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1475" y="946150"/>
            <a:ext cx="6383020" cy="266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1475" y="3675380"/>
            <a:ext cx="6382385" cy="311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41210" y="4893945"/>
            <a:ext cx="3931920" cy="1196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41210" y="946150"/>
            <a:ext cx="470916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3675" y="1153795"/>
            <a:ext cx="6530340" cy="153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73675" y="2821940"/>
            <a:ext cx="653034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5600" y="1153795"/>
            <a:ext cx="458724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5600" y="4406900"/>
            <a:ext cx="4587240" cy="2232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90500"/>
            <a:ext cx="10972800" cy="582613"/>
          </a:xfrm>
        </p:spPr>
        <p:txBody>
          <a:bodyPr/>
          <a:p>
            <a:pPr algn="ctr"/>
            <a:r>
              <a:rPr lang="en-US" sz="3400"/>
              <a:t>CHATBOT DEPLOYMENT INFORMATION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520" y="1676400"/>
            <a:ext cx="8921115" cy="2821940"/>
          </a:xfrm>
        </p:spPr>
        <p:txBody>
          <a:bodyPr/>
          <a:p>
            <a:pPr algn="just"/>
            <a:r>
              <a:rPr lang="en-US" sz="2200"/>
              <a:t>The chatbot is hosted on </a:t>
            </a:r>
            <a:r>
              <a:rPr lang="en-US" sz="2200">
                <a:hlinkClick r:id="rId1" tooltip=""/>
              </a:rPr>
              <a:t>Heroku</a:t>
            </a:r>
            <a:r>
              <a:rPr lang="en-US" sz="2200"/>
              <a:t>, a leading platform as a service (PaaS) in the cloud. </a:t>
            </a:r>
            <a:endParaRPr lang="en-US" sz="2200"/>
          </a:p>
          <a:p>
            <a:pPr algn="just"/>
            <a:endParaRPr lang="en-US" sz="2200"/>
          </a:p>
          <a:p>
            <a:pPr algn="just"/>
            <a:r>
              <a:rPr lang="en-US" sz="2200"/>
              <a:t>The source code is uploaded to Git and deployed directly using Heroku's configuration files.</a:t>
            </a:r>
            <a:endParaRPr lang="en-US" sz="2200"/>
          </a:p>
          <a:p>
            <a:pPr marL="0" indent="0" algn="just">
              <a:buNone/>
            </a:pPr>
            <a:endParaRPr lang="en-US" sz="2200"/>
          </a:p>
          <a:p>
            <a:pPr algn="just"/>
            <a:r>
              <a:rPr lang="en-US" sz="2200"/>
              <a:t>Chatbot can be accessed via the link : </a:t>
            </a:r>
            <a:r>
              <a:rPr lang="en-US" sz="2200">
                <a:hlinkClick r:id="rId2" tooltip="" action="ppaction://hlinkfile"/>
              </a:rPr>
              <a:t>https://financial-qa-chatbot-e9c4c697cc92.herokuapp.com/</a:t>
            </a:r>
            <a:endParaRPr lang="en-US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/>
              <a:t>TOOLS USED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790" y="1550035"/>
            <a:ext cx="8948420" cy="4336415"/>
          </a:xfrm>
        </p:spPr>
        <p:txBody>
          <a:bodyPr/>
          <a:p>
            <a:r>
              <a:rPr lang="en-US" sz="2200">
                <a:hlinkClick r:id="rId1" action="ppaction://hlinkfile"/>
              </a:rPr>
              <a:t>StreamLite</a:t>
            </a:r>
            <a:r>
              <a:rPr lang="en-US" sz="2200"/>
              <a:t> : Used to create the chat web UI.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r>
              <a:rPr lang="en-US" sz="2200">
                <a:hlinkClick r:id="rId2" action="ppaction://hlinkfile"/>
              </a:rPr>
              <a:t>LlamaParse</a:t>
            </a:r>
            <a:r>
              <a:rPr lang="en-US" sz="2200"/>
              <a:t> :  For extracting text from PDFs.</a:t>
            </a:r>
            <a:endParaRPr lang="en-US" sz="2200"/>
          </a:p>
          <a:p>
            <a:endParaRPr lang="en-US" sz="2200"/>
          </a:p>
          <a:p>
            <a:r>
              <a:rPr lang="en-US" sz="2200">
                <a:hlinkClick r:id="rId3" action="ppaction://hlinkfile"/>
              </a:rPr>
              <a:t>Open AI</a:t>
            </a:r>
            <a:r>
              <a:rPr lang="en-US" sz="2200"/>
              <a:t> : For the LLM model and embeddings</a:t>
            </a:r>
            <a:endParaRPr lang="en-US" sz="2200"/>
          </a:p>
          <a:p>
            <a:endParaRPr lang="en-US" sz="2200"/>
          </a:p>
          <a:p>
            <a:r>
              <a:rPr lang="en-US" sz="2200">
                <a:hlinkClick r:id="rId4" action="ppaction://hlinkfile"/>
              </a:rPr>
              <a:t>FAISS(Facebook AI Similarity Search)</a:t>
            </a:r>
            <a:r>
              <a:rPr lang="en-US" sz="2200"/>
              <a:t> : For creating vector stores and checking similarity.</a:t>
            </a:r>
            <a:endParaRPr lang="en-US" sz="2200"/>
          </a:p>
          <a:p>
            <a:endParaRPr lang="en-US" sz="2200"/>
          </a:p>
          <a:p>
            <a:r>
              <a:rPr lang="en-US" sz="2200">
                <a:hlinkClick r:id="rId5" action="ppaction://hlinkfile"/>
              </a:rPr>
              <a:t>LangChain</a:t>
            </a:r>
            <a:r>
              <a:rPr lang="en-US" sz="2200"/>
              <a:t> - For various extraction, retrieval, and generative utilities.</a:t>
            </a:r>
            <a:endParaRPr lang="en-US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/>
              <a:t>CHALLENGES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540" y="1242695"/>
            <a:ext cx="9708515" cy="4953000"/>
          </a:xfrm>
        </p:spPr>
        <p:txBody>
          <a:bodyPr/>
          <a:p>
            <a:pPr algn="just"/>
            <a:r>
              <a:rPr lang="en-US" sz="2200"/>
              <a:t>After testing several tools for PDF extraction, many proved ineffective at extracting data from tables. </a:t>
            </a:r>
            <a:endParaRPr lang="en-US" sz="2200"/>
          </a:p>
          <a:p>
            <a:pPr algn="just"/>
            <a:endParaRPr lang="en-US" sz="2200"/>
          </a:p>
          <a:p>
            <a:pPr algn="just"/>
            <a:r>
              <a:rPr lang="en-US" sz="2200"/>
              <a:t>Due to time constraints, further research and testing of additional tools were limited.</a:t>
            </a:r>
            <a:endParaRPr lang="en-US" sz="2200"/>
          </a:p>
          <a:p>
            <a:pPr algn="just"/>
            <a:endParaRPr lang="en-US" sz="2200"/>
          </a:p>
          <a:p>
            <a:pPr algn="just"/>
            <a:r>
              <a:rPr lang="en-US" sz="2200"/>
              <a:t>Responses from the LLM for some questions did not meet the expected format or provide the desired level of usefulness.</a:t>
            </a:r>
            <a:endParaRPr lang="en-US" sz="2200"/>
          </a:p>
          <a:p>
            <a:pPr algn="just"/>
            <a:endParaRPr lang="en-US" sz="2200"/>
          </a:p>
          <a:p>
            <a:pPr algn="just"/>
            <a:r>
              <a:rPr lang="en-US" sz="2200"/>
              <a:t>Some complex table data extracted from PDFs occasionally leads to errors in the answers.</a:t>
            </a:r>
            <a:endParaRPr lang="en-US" sz="2200"/>
          </a:p>
          <a:p>
            <a:pPr algn="just"/>
            <a:endParaRPr lang="en-US" sz="2200"/>
          </a:p>
          <a:p>
            <a:pPr algn="just"/>
            <a:r>
              <a:rPr lang="en-US" sz="2200">
                <a:sym typeface="+mn-ea"/>
              </a:rPr>
              <a:t>Accuracy metrics cannot be calculated as test data has not been generated; manual testing will be relied upon instead.</a:t>
            </a:r>
            <a:endParaRPr lang="en-US" sz="2200">
              <a:sym typeface="+mn-ea"/>
            </a:endParaRPr>
          </a:p>
          <a:p>
            <a:pPr algn="just"/>
            <a:endParaRPr lang="en-US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pPr algn="ctr"/>
            <a:r>
              <a:rPr lang="en-US" sz="3400"/>
              <a:t>SCOPE FOR FUTURE ENHANCEMENT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55" y="1246505"/>
            <a:ext cx="10888345" cy="4953000"/>
          </a:xfrm>
        </p:spPr>
        <p:txBody>
          <a:bodyPr/>
          <a:p>
            <a:r>
              <a:rPr lang="en-US" sz="2000"/>
              <a:t>The current static PDF data source can be enhanced by enabling users to upload new files directly through the user interface (UI), thereby increasing interaction dynamism.</a:t>
            </a:r>
            <a:endParaRPr lang="en-US" sz="2000"/>
          </a:p>
          <a:p>
            <a:endParaRPr lang="en-US" sz="2000"/>
          </a:p>
          <a:p>
            <a:r>
              <a:rPr lang="en-US" sz="2000"/>
              <a:t>To make the bot more human-like, we can aim to improve responses, especially in scenarios where current responses are inadequate. 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Add additional data sources like Internet to get more detailed data.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Optimize the bot to provide streaming replies rather than waiting for complete answers, enhancing user interaction speed and efficiency.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02560" y="3305175"/>
            <a:ext cx="2301240" cy="1455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49745" y="3305175"/>
            <a:ext cx="2223135" cy="14560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425" y="3048000"/>
            <a:ext cx="1327150" cy="761365"/>
          </a:xfrm>
        </p:spPr>
        <p:txBody>
          <a:bodyPr/>
          <a:p>
            <a:pPr marL="0" indent="0">
              <a:buNone/>
            </a:pPr>
            <a:r>
              <a:rPr lang="en-US" sz="3600"/>
              <a:t>Q&amp;A</a:t>
            </a: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/>
              <a:t>CONTENT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105" y="1184275"/>
            <a:ext cx="10972800" cy="5241925"/>
          </a:xfrm>
        </p:spPr>
        <p:txBody>
          <a:bodyPr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Overall Approach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Chatbot Examples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Chatbot Deployment Information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Scope for Future Enhancement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/>
              <a:t>PROJECT OBJECTIVE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390" y="1480820"/>
            <a:ext cx="9148445" cy="4646930"/>
          </a:xfrm>
        </p:spPr>
        <p:txBody>
          <a:bodyPr/>
          <a:p>
            <a:pPr algn="l"/>
            <a:r>
              <a:rPr lang="en-US" sz="2200"/>
              <a:t>Develop a generative Q&amp;A Chatbot capable of answering questions related to the financial reports of large public companies. </a:t>
            </a:r>
            <a:endParaRPr lang="en-US" sz="2200"/>
          </a:p>
          <a:p>
            <a:pPr algn="l"/>
            <a:endParaRPr lang="en-US" sz="2200"/>
          </a:p>
          <a:p>
            <a:pPr algn="l"/>
            <a:r>
              <a:rPr lang="en-US" sz="2200"/>
              <a:t>The chatbot must reference a knowledge base created from the provided PDF files of financial reports. </a:t>
            </a:r>
            <a:endParaRPr lang="en-US" sz="2200"/>
          </a:p>
          <a:p>
            <a:pPr algn="l"/>
            <a:endParaRPr lang="en-US" sz="2200"/>
          </a:p>
          <a:p>
            <a:pPr algn="l"/>
            <a:r>
              <a:rPr lang="en-US" sz="2200"/>
              <a:t>It should be grounded in this knowledge base to minimize hallucinations and ensure accurate information. </a:t>
            </a:r>
            <a:endParaRPr lang="en-US" sz="2200"/>
          </a:p>
          <a:p>
            <a:pPr algn="l"/>
            <a:endParaRPr lang="en-US" sz="2200"/>
          </a:p>
          <a:p>
            <a:pPr algn="l"/>
            <a:r>
              <a:rPr lang="en-US" sz="2200"/>
              <a:t>Deliver a working prototype of the chatbot along with the source code.</a:t>
            </a:r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/>
              <a:t>DATA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970" y="1282065"/>
            <a:ext cx="10126345" cy="1169670"/>
          </a:xfrm>
        </p:spPr>
        <p:txBody>
          <a:bodyPr/>
          <a:p>
            <a:pPr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The financial report used for this project is the 10-K Report, a comprehensive document filed annually by public companies to detail their financial performance.</a:t>
            </a:r>
            <a:endParaRPr lang="en-US" sz="220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The 10-K includes five distinct sections:</a:t>
            </a:r>
            <a:endParaRPr lang="en-US" sz="220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lvl="0" algn="just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>
            <p:custDataLst>
              <p:tags r:id="rId1"/>
            </p:custDataLst>
          </p:nvPr>
        </p:nvSpPr>
        <p:spPr>
          <a:xfrm>
            <a:off x="5541010" y="3461385"/>
            <a:ext cx="1005840" cy="934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>
            <p:custDataLst>
              <p:tags r:id="rId2"/>
            </p:custDataLst>
          </p:nvPr>
        </p:nvSpPr>
        <p:spPr>
          <a:xfrm>
            <a:off x="5712460" y="3703955"/>
            <a:ext cx="662305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>
            <p:custDataLst>
              <p:tags r:id="rId3"/>
            </p:custDataLst>
          </p:nvPr>
        </p:nvSpPr>
        <p:spPr>
          <a:xfrm>
            <a:off x="2750185" y="3151505"/>
            <a:ext cx="2337435" cy="9709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algn="just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Business :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Overview of the firm, including products and services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20"/>
          <p:cNvSpPr txBox="1"/>
          <p:nvPr>
            <p:custDataLst>
              <p:tags r:id="rId4"/>
            </p:custDataLst>
          </p:nvPr>
        </p:nvSpPr>
        <p:spPr>
          <a:xfrm>
            <a:off x="6999605" y="3151505"/>
            <a:ext cx="2295525" cy="9709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algn="just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Risk Factors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Risks the firm faces or may face in the future.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22"/>
          <p:cNvSpPr txBox="1"/>
          <p:nvPr>
            <p:custDataLst>
              <p:tags r:id="rId5"/>
            </p:custDataLst>
          </p:nvPr>
        </p:nvSpPr>
        <p:spPr>
          <a:xfrm>
            <a:off x="1346200" y="4323715"/>
            <a:ext cx="2740660" cy="114998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noAutofit/>
          </a:bodyPr>
          <a:p>
            <a:pPr algn="just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Selected Financial Data: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Financial information of past years to analyze recent performance.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>
            <p:custDataLst>
              <p:tags r:id="rId6"/>
            </p:custDataLst>
          </p:nvPr>
        </p:nvSpPr>
        <p:spPr>
          <a:xfrm>
            <a:off x="8105775" y="4323715"/>
            <a:ext cx="2772410" cy="114998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algn="just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Management’s Discussion and Analysis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Explain the business results of the previous fiscal year.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Text Box 26"/>
          <p:cNvSpPr txBox="1"/>
          <p:nvPr>
            <p:custDataLst>
              <p:tags r:id="rId7"/>
            </p:custDataLst>
          </p:nvPr>
        </p:nvSpPr>
        <p:spPr>
          <a:xfrm>
            <a:off x="4544060" y="4744720"/>
            <a:ext cx="3103880" cy="14224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noAutofit/>
          </a:bodyPr>
          <a:p>
            <a:pPr algn="just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Financial Statements and Supplementary Data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Audited financial statements like income statement, balance sheets, and cash flows.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/>
              <a:t>DATA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870" y="1307465"/>
            <a:ext cx="9034780" cy="5021580"/>
          </a:xfrm>
        </p:spPr>
        <p:txBody>
          <a:bodyPr/>
          <a:p>
            <a:pPr algn="l"/>
            <a:r>
              <a:rPr lang="en-US" sz="2200">
                <a:sym typeface="+mn-ea"/>
              </a:rPr>
              <a:t>The 10-K reports (in PDF format) of ten firms have been selected for this project</a:t>
            </a:r>
            <a:endParaRPr lang="en-US" sz="2200">
              <a:sym typeface="+mn-ea"/>
            </a:endParaRPr>
          </a:p>
          <a:p>
            <a:pPr marL="0" indent="0" algn="l">
              <a:buNone/>
            </a:pPr>
            <a:endParaRPr lang="en-US" sz="2200">
              <a:sym typeface="+mn-ea"/>
            </a:endParaRPr>
          </a:p>
          <a:p>
            <a:pPr algn="l"/>
            <a:r>
              <a:rPr lang="en-US" sz="2200">
                <a:sym typeface="+mn-ea"/>
              </a:rPr>
              <a:t>The chosen firms are:</a:t>
            </a:r>
            <a:endParaRPr lang="en-US" sz="2200">
              <a:sym typeface="+mn-ea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>
                <a:sym typeface="+mn-ea"/>
              </a:rPr>
              <a:t>Amazon</a:t>
            </a:r>
            <a:endParaRPr lang="en-US" sz="2000">
              <a:sym typeface="+mn-ea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>
                <a:sym typeface="+mn-ea"/>
              </a:rPr>
              <a:t>Apple</a:t>
            </a:r>
            <a:endParaRPr lang="en-US" sz="2000">
              <a:sym typeface="+mn-ea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>
                <a:sym typeface="+mn-ea"/>
              </a:rPr>
              <a:t>Citigroup</a:t>
            </a:r>
            <a:endParaRPr lang="en-US" sz="2000">
              <a:sym typeface="+mn-ea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>
                <a:sym typeface="+mn-ea"/>
              </a:rPr>
              <a:t>FedEx</a:t>
            </a:r>
            <a:endParaRPr lang="en-US" sz="2000">
              <a:sym typeface="+mn-ea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>
                <a:sym typeface="+mn-ea"/>
              </a:rPr>
              <a:t>Ford</a:t>
            </a:r>
            <a:endParaRPr lang="en-US" sz="2000">
              <a:sym typeface="+mn-ea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>
                <a:sym typeface="+mn-ea"/>
              </a:rPr>
              <a:t>Google</a:t>
            </a:r>
            <a:endParaRPr lang="en-US" sz="2000">
              <a:sym typeface="+mn-ea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>
                <a:sym typeface="+mn-ea"/>
              </a:rPr>
              <a:t>Microsoft</a:t>
            </a:r>
            <a:endParaRPr lang="en-US" sz="2000">
              <a:sym typeface="+mn-ea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>
                <a:sym typeface="+mn-ea"/>
              </a:rPr>
              <a:t>PepsiCo</a:t>
            </a:r>
            <a:endParaRPr lang="en-US" sz="2000">
              <a:sym typeface="+mn-ea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>
                <a:sym typeface="+mn-ea"/>
              </a:rPr>
              <a:t>Tesla</a:t>
            </a:r>
            <a:endParaRPr lang="en-US" sz="2000">
              <a:sym typeface="+mn-ea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>
                <a:sym typeface="+mn-ea"/>
              </a:rPr>
              <a:t>Walmart.</a:t>
            </a:r>
            <a:endParaRPr lang="en-US" sz="2000">
              <a:sym typeface="+mn-ea"/>
            </a:endParaRPr>
          </a:p>
          <a:p>
            <a:pPr marL="0" indent="0" algn="l">
              <a:buNone/>
            </a:pPr>
            <a:endParaRPr lang="en-US" sz="2200">
              <a:sym typeface="+mn-ea"/>
            </a:endParaRPr>
          </a:p>
          <a:p>
            <a:pPr algn="l"/>
            <a:endParaRPr lang="en-US" sz="22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/>
              <a:t>OVERALL APPROACH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630" y="1774825"/>
            <a:ext cx="8968105" cy="4576445"/>
          </a:xfrm>
        </p:spPr>
        <p:txBody>
          <a:bodyPr/>
          <a:p>
            <a:r>
              <a:rPr lang="en-US" sz="2200"/>
              <a:t>The RAG (Retrieval-Augmented Generation) approach is used.</a:t>
            </a:r>
            <a:endParaRPr lang="en-US" sz="2200"/>
          </a:p>
          <a:p>
            <a:endParaRPr lang="en-US" sz="2200"/>
          </a:p>
          <a:p>
            <a:pPr algn="l"/>
            <a:r>
              <a:rPr lang="en-US" sz="2200"/>
              <a:t>Data source (PDF) is extracted, processed and stored as a vector store.</a:t>
            </a:r>
            <a:endParaRPr lang="en-US" sz="2200"/>
          </a:p>
          <a:p>
            <a:endParaRPr lang="en-US" sz="2200"/>
          </a:p>
          <a:p>
            <a:r>
              <a:rPr lang="en-US" sz="2200"/>
              <a:t>The required data for answering the question is retrieved from the vector store.</a:t>
            </a:r>
            <a:endParaRPr lang="en-US" sz="2200"/>
          </a:p>
          <a:p>
            <a:endParaRPr lang="en-US" sz="2200"/>
          </a:p>
          <a:p>
            <a:r>
              <a:rPr lang="en-US" sz="2200"/>
              <a:t>The retrieved data is passed as context to LLM from which the answer is found, if present.</a:t>
            </a:r>
            <a:endParaRPr 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/>
              <a:t>FLOW DIAGRAM</a:t>
            </a:r>
            <a:endParaRPr lang="en-US" sz="340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9820" y="942340"/>
            <a:ext cx="9780905" cy="56089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471025" y="6551295"/>
            <a:ext cx="2720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</a:rPr>
              <a:t>Credits: </a:t>
            </a:r>
            <a:r>
              <a:rPr lang="en-US" sz="1400">
                <a:solidFill>
                  <a:schemeClr val="tx1"/>
                </a:solidFill>
                <a:hlinkClick r:id="rId3" action="ppaction://hlinkfile"/>
              </a:rPr>
              <a:t>prasadmahamulkar</a:t>
            </a:r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/>
              <a:t>FLOW DIAGRAM - INDEXING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141730"/>
            <a:ext cx="8823325" cy="4982845"/>
          </a:xfrm>
        </p:spPr>
        <p:txBody>
          <a:bodyPr/>
          <a:p>
            <a:endParaRPr lang="en-US" sz="2200"/>
          </a:p>
          <a:p>
            <a:pPr algn="l"/>
            <a:r>
              <a:rPr lang="en-US" sz="2200"/>
              <a:t>PDFs are converted to Markdown format using the LlamaParse API. </a:t>
            </a:r>
            <a:endParaRPr lang="en-US" sz="2200"/>
          </a:p>
          <a:p>
            <a:pPr algn="l"/>
            <a:endParaRPr lang="en-US" sz="2200"/>
          </a:p>
          <a:p>
            <a:pPr algn="l"/>
            <a:r>
              <a:rPr lang="en-US" sz="2200"/>
              <a:t>The extracted text is segmented into multiple chunks using Langchains RecursiveCharacterTextSplitter. </a:t>
            </a:r>
            <a:endParaRPr lang="en-US" sz="2200"/>
          </a:p>
          <a:p>
            <a:pPr algn="l"/>
            <a:endParaRPr lang="en-US" sz="2200"/>
          </a:p>
          <a:p>
            <a:pPr algn="l"/>
            <a:r>
              <a:rPr lang="en-US" sz="2200"/>
              <a:t>These text chunks are then transformed into vector stores using FAISS with OpenAI Embeddings, and are saved for subsequent steps.</a:t>
            </a:r>
            <a:endParaRPr lang="en-US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400">
                <a:sym typeface="+mn-ea"/>
              </a:rPr>
              <a:t>FLOW DIAGRAM - </a:t>
            </a:r>
            <a:r>
              <a:rPr lang="en-US" sz="3400"/>
              <a:t>RETRIEVAL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060" y="1460500"/>
            <a:ext cx="8792210" cy="4285615"/>
          </a:xfrm>
        </p:spPr>
        <p:txBody>
          <a:bodyPr/>
          <a:p>
            <a:pPr algn="just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The user question is formatted to ensure accuracy in spelling and grammar.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Named Entity Recognition (NER) is then employed to extract names of organizations mentioned in the question, limited to ten supported ones. 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The vector stores corresponding to these organizations are loaded into memory. 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FAISS similarity_search is utilized to retrieve documents most closely related to the question, which will be used in the subsequent step.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4776</Words>
  <Application>WPS Presentation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Q&amp;A CHATBOT PROJECT</vt:lpstr>
      <vt:lpstr>CONTENT</vt:lpstr>
      <vt:lpstr>ASSIGNMENT OBJECTIVE</vt:lpstr>
      <vt:lpstr>DATA</vt:lpstr>
      <vt:lpstr>DATA</vt:lpstr>
      <vt:lpstr>OVERALL APPROACH</vt:lpstr>
      <vt:lpstr>FLOW DIGRAM</vt:lpstr>
      <vt:lpstr>FLOW DIAGRAM - INDEXING</vt:lpstr>
      <vt:lpstr>FLOW DIAGRAM - RETRIEVAL</vt:lpstr>
      <vt:lpstr>FLOW DIAGRAM - GENERATION</vt:lpstr>
      <vt:lpstr>PowerPoint 演示文稿</vt:lpstr>
      <vt:lpstr>PowerPoint 演示文稿</vt:lpstr>
      <vt:lpstr>PowerPoint 演示文稿</vt:lpstr>
      <vt:lpstr>Chatbot Deployment Information</vt:lpstr>
      <vt:lpstr>RESOURCES USED</vt:lpstr>
      <vt:lpstr>Challenges  and Limitations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Chatbot Assignment</dc:title>
  <dc:creator>User</dc:creator>
  <cp:lastModifiedBy>User</cp:lastModifiedBy>
  <cp:revision>22</cp:revision>
  <dcterms:created xsi:type="dcterms:W3CDTF">2024-06-12T12:49:00Z</dcterms:created>
  <dcterms:modified xsi:type="dcterms:W3CDTF">2024-06-13T15:16:06Z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12618B6F651C4482B81A4E779F41ABC0_11</vt:lpwstr>
  </property>
  <property fmtid="{D5CDD505-2E9C-101B-9397-08002B2CF9AE}" pid="3" name="KSOProductBuildVer">
    <vt:lpwstr>1033-12.2.0.17119</vt:lpwstr>
  </property>
</Properties>
</file>