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8.jpeg" ContentType="image/jpeg"/>
  <Override PartName="/ppt/media/image11.svg" ContentType="image/svg"/>
  <Override PartName="/ppt/media/image7.svg" ContentType="image/svg"/>
  <Override PartName="/ppt/media/image16.svg" ContentType="image/svg"/>
  <Override PartName="/ppt/media/image19.png" ContentType="image/png"/>
  <Override PartName="/ppt/media/image2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jpeg" ContentType="image/jpeg"/>
  <Override PartName="/ppt/media/image12.png" ContentType="image/png"/>
  <Override PartName="/ppt/media/image3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9.jpeg" ContentType="image/jpeg"/>
  <Override PartName="/ppt/media/image5.svg" ContentType="image/sv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7FFA47-175A-43DB-95E1-1586C7A6BF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F756F3D-2A96-4896-8F0E-5FFD20718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70625C7-C3A2-484C-9276-A4FBFAEF49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9660F30-70CC-4891-896C-43FF6529C0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943C055-ED8D-4C38-91CF-C734DDF6F3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ABC20EF-55F7-4A0D-8003-0064AF4A47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1534B10-216B-441B-93C6-C73066C3AF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BD5E92F-FA04-4BC2-8A75-E7E496118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51B3E07-FFF3-4C55-BB99-A77300715F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69F498-8EF8-46C3-8605-B1C71D7761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05A788-9BA1-41A8-8B33-1F599AA1C1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01E891-C1A9-48B6-8084-635E93989C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A99B9EB-5785-4858-B17A-12594E5E44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C9E3819-3157-42BD-A679-9194A1C6FC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D94B8A2-3D14-4140-8DE4-6F0B053B60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7A04CF9-20F2-4F99-BA9D-B75F2492B6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BFBA1E4-9BD8-4375-B5DA-7BAC7F5F39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>
                <a:gd name="textAreaLeft" fmla="*/ 0 w 375840"/>
                <a:gd name="textAreaRight" fmla="*/ 376200 w 375840"/>
                <a:gd name="textAreaTop" fmla="*/ 0 h 1801440"/>
                <a:gd name="textAreaBottom" fmla="*/ 1801800 h 1801440"/>
              </a:gdLst>
              <a:ah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2000"/>
                <a:gd name="textAreaBottom" fmla="*/ 522360 h 522000"/>
              </a:gdLst>
              <a:ah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1215720"/>
                <a:gd name="textAreaBottom" fmla="*/ 1216080 h 1215720"/>
              </a:gdLst>
              <a:ah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6400"/>
                <a:gd name="textAreaBottom" fmla="*/ 266760 h 266400"/>
              </a:gdLst>
              <a:ah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558440"/>
                <a:gd name="textAreaBottom" fmla="*/ 1558800 h 1558440"/>
              </a:gdLst>
              <a:ah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1777680"/>
                <a:gd name="textAreaBottom" fmla="*/ 1778040 h 1777680"/>
              </a:gdLst>
              <a:ah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461520"/>
                <a:gd name="textAreaBottom" fmla="*/ 461880 h 461520"/>
              </a:gdLst>
              <a:ah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755280"/>
                <a:gd name="textAreaBottom" fmla="*/ 755640 h 755280"/>
              </a:gdLst>
              <a:ah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59840"/>
                <a:gd name="textAreaBottom" fmla="*/ 160200 h 159840"/>
              </a:gdLst>
              <a:ah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>
                <a:gd name="textAreaLeft" fmla="*/ 0 w 637920"/>
                <a:gd name="textAreaRight" fmla="*/ 638280 w 637920"/>
                <a:gd name="textAreaTop" fmla="*/ 0 h 4025520"/>
                <a:gd name="textAreaBottom" fmla="*/ 4025880 h 4025520"/>
              </a:gdLst>
              <a:ah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5920"/>
                <a:gd name="textAreaBottom" fmla="*/ 476280 h 475920"/>
              </a:gdLst>
              <a:ah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4480"/>
                <a:gd name="textAreaBottom" fmla="*/ 474840 h 474480"/>
              </a:gdLst>
              <a:ah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452160"/>
                <a:gd name="textAreaBottom" fmla="*/ 452520 h 452160"/>
              </a:gdLst>
              <a:ah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801440"/>
                <a:gd name="textAreaBottom" fmla="*/ 1801800 h 1801440"/>
              </a:gdLst>
              <a:ah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2860200"/>
                <a:gd name="textAreaBottom" fmla="*/ 2860560 h 2860200"/>
              </a:gdLst>
              <a:ah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6680"/>
                <a:gd name="textAreaBottom" fmla="*/ 527040 h 526680"/>
              </a:gdLst>
              <a:ah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5103360"/>
                <a:gd name="textAreaBottom" fmla="*/ 5103720 h 5103360"/>
              </a:gdLst>
              <a:ah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>
                <a:gd name="textAreaLeft" fmla="*/ 0 w 185400"/>
                <a:gd name="textAreaRight" fmla="*/ 185760 w 185400"/>
                <a:gd name="textAreaTop" fmla="*/ 0 h 185400"/>
                <a:gd name="textAreaBottom" fmla="*/ 185760 h 185400"/>
              </a:gdLst>
              <a:ah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3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68522E5-CE20-4727-8422-2442E8756F17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90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491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492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3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4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5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6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7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8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9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0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1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2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3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4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5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6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7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8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0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1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2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3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4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5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6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7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8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19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520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1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2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3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4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5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6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7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8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9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dt" idx="28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ftr" idx="29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sldNum" idx="30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B76B3A-B352-4D48-AF3A-8115795DC61A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538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539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540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1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2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3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4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5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6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7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8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9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0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1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2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3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4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5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6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7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8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9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0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1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2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3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4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5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6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67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568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9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0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1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2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3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5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6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7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141560" y="1419120"/>
            <a:ext cx="990576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1141560" y="4424400"/>
            <a:ext cx="9905760" cy="13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dk1">
                    <a:tint val="75000"/>
                  </a:schemeClr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dt" idx="31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ftr" idx="32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sldNum" idx="33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632395-53F7-4774-90B2-52BA6CBE7A0D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584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585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586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7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8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9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0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1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2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3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4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5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6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7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8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9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0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1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2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3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4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5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6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7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8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9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0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2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13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614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5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6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7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8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9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0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1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2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3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l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i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k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o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e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d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i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M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a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s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e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r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i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l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e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s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y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l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6172200" y="2249640"/>
            <a:ext cx="4874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dt" idx="34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ftr" idx="35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 type="sldNum" idx="36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18401C-790E-4EC5-BAF4-0811F961CC0F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634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635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636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7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8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0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1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2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3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4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5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6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7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8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9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0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1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2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3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4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5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6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7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8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9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0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1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2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63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664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5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6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7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8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9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0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1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2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3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141560" y="619200"/>
            <a:ext cx="990576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1370160" y="2249640"/>
            <a:ext cx="46494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1141560" y="3073320"/>
            <a:ext cx="4878000" cy="271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 type="body"/>
          </p:nvPr>
        </p:nvSpPr>
        <p:spPr>
          <a:xfrm>
            <a:off x="6400800" y="2249640"/>
            <a:ext cx="46461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78" name="PlaceHolder 5"/>
          <p:cNvSpPr>
            <a:spLocks noGrp="1"/>
          </p:cNvSpPr>
          <p:nvPr>
            <p:ph type="body"/>
          </p:nvPr>
        </p:nvSpPr>
        <p:spPr>
          <a:xfrm>
            <a:off x="6172200" y="3073320"/>
            <a:ext cx="4874760" cy="271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79" name="PlaceHolder 6"/>
          <p:cNvSpPr>
            <a:spLocks noGrp="1"/>
          </p:cNvSpPr>
          <p:nvPr>
            <p:ph type="dt" idx="37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0" name="PlaceHolder 7"/>
          <p:cNvSpPr>
            <a:spLocks noGrp="1"/>
          </p:cNvSpPr>
          <p:nvPr>
            <p:ph type="ftr" idx="38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1" name="PlaceHolder 8"/>
          <p:cNvSpPr>
            <a:spLocks noGrp="1"/>
          </p:cNvSpPr>
          <p:nvPr>
            <p:ph type="sldNum" idx="39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C741B3-D79C-4D9A-A762-8D04458DE570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68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684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685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6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7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8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9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0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1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2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3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4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5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6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8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9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0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1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2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3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4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5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6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7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8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9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0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1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12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713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4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5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6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7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8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9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0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1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2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dt" idx="40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ftr" idx="41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 type="sldNum" idx="42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927A8E4-9AA9-4EF6-BC73-8DAE831D536C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72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73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73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5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75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69" name="PlaceHolder 1"/>
          <p:cNvSpPr>
            <a:spLocks noGrp="1"/>
          </p:cNvSpPr>
          <p:nvPr>
            <p:ph type="dt" idx="43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ftr" idx="44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45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DEF9F6-558C-4121-AAD9-3597471E19F5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77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774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775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6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7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8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9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0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1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2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3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4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5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6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7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8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9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0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1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2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3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4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5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6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7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8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9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0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1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02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803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4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5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6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7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8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9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0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1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2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1146600" y="609480"/>
            <a:ext cx="3855600" cy="163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5156280" y="592560"/>
            <a:ext cx="5890680" cy="51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1146600" y="2249640"/>
            <a:ext cx="385560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 type="dt" idx="46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7" name="PlaceHolder 5"/>
          <p:cNvSpPr>
            <a:spLocks noGrp="1"/>
          </p:cNvSpPr>
          <p:nvPr>
            <p:ph type="ftr" idx="47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8" name="PlaceHolder 6"/>
          <p:cNvSpPr>
            <a:spLocks noGrp="1"/>
          </p:cNvSpPr>
          <p:nvPr>
            <p:ph type="sldNum" idx="48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BBC9BE9-5D92-4029-964D-7D49778EC14A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820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821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822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3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4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5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6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7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8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9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0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1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2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3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4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5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6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7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8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9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0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1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2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3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4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5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6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7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8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49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850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1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2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3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4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5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6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7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8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9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5934240" cy="163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7380720" y="609480"/>
            <a:ext cx="3666240" cy="5181120"/>
          </a:xfrm>
          <a:prstGeom prst="rect">
            <a:avLst/>
          </a:prstGeom>
          <a:noFill/>
          <a:ln cap="sq" w="19080">
            <a:solidFill>
              <a:schemeClr val="dk2">
                <a:lumMod val="60000"/>
                <a:lumOff val="40000"/>
                <a:alpha val="60000"/>
              </a:schemeClr>
            </a:solidFill>
            <a:miter/>
          </a:ln>
          <a:effectLst>
            <a:outerShdw dist="38160" dir="5400000" blurRad="8892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Tw Cen MT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593424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dt" idx="49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4" name="PlaceHolder 5"/>
          <p:cNvSpPr>
            <a:spLocks noGrp="1"/>
          </p:cNvSpPr>
          <p:nvPr>
            <p:ph type="ftr" idx="50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5" name="PlaceHolder 6"/>
          <p:cNvSpPr>
            <a:spLocks noGrp="1"/>
          </p:cNvSpPr>
          <p:nvPr>
            <p:ph type="sldNum" idx="51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124A90-F8CD-4967-8279-9F7F9D5196C0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5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06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07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4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35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41560" y="4304520"/>
            <a:ext cx="9911880" cy="8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141560" y="606600"/>
            <a:ext cx="9911880" cy="3299400"/>
          </a:xfrm>
          <a:prstGeom prst="rect">
            <a:avLst/>
          </a:prstGeom>
          <a:noFill/>
          <a:ln cap="sq" w="19080">
            <a:solidFill>
              <a:schemeClr val="dk2">
                <a:lumMod val="60000"/>
                <a:lumOff val="40000"/>
                <a:alpha val="60000"/>
              </a:schemeClr>
            </a:solidFill>
            <a:miter/>
          </a:ln>
          <a:effectLst>
            <a:outerShdw dist="38160" dir="5400000" blurRad="8892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Tw Cen MT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141200" y="5123880"/>
            <a:ext cx="9910440" cy="6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dt" idx="4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sldNum" idx="6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E22B37-959D-4928-80EE-C09FF01CEC02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52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53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54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8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9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9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1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82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3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4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7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8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7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ftr" idx="8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sldNum" idx="9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2B59F2-49B6-4994-86C0-8243AD29D1FF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98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99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200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5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6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7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228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3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4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5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46120" y="609480"/>
            <a:ext cx="9302400" cy="27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720800" y="3365640"/>
            <a:ext cx="8751960" cy="54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1141560" y="4309920"/>
            <a:ext cx="9905760" cy="148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 idx="10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ftr" idx="11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sldNum" idx="12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BF6221-549A-4F84-8E13-7FCE344DFA2A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TextBox 59"/>
          <p:cNvSpPr/>
          <p:nvPr/>
        </p:nvSpPr>
        <p:spPr>
          <a:xfrm>
            <a:off x="903600" y="73224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Tw Cen MT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TextBox 60"/>
          <p:cNvSpPr/>
          <p:nvPr/>
        </p:nvSpPr>
        <p:spPr>
          <a:xfrm>
            <a:off x="10537200" y="27648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Tw Cen MT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247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48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249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0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9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3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4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5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76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277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8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9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0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1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2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3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4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5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6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141560" y="2134080"/>
            <a:ext cx="9905760" cy="25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1141200" y="4657680"/>
            <a:ext cx="99043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dt" idx="13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ftr" idx="14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sldNum" idx="15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2CF736-199F-4173-AA97-A42F9F6D1F2A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29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94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295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6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7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8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9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0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1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2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3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4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5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6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7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8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9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0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1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2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3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4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5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6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7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0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1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22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23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4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7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8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2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edit Master </a:t>
            </a: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1141560" y="2674440"/>
            <a:ext cx="319644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1127880" y="3360240"/>
            <a:ext cx="3208320" cy="24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14760" y="2677680"/>
            <a:ext cx="318420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4504320" y="3363480"/>
            <a:ext cx="3195360" cy="24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7852320" y="2674440"/>
            <a:ext cx="319464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body"/>
          </p:nvPr>
        </p:nvSpPr>
        <p:spPr>
          <a:xfrm>
            <a:off x="7852320" y="3360240"/>
            <a:ext cx="3194640" cy="24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40" name="PlaceHolder 8"/>
          <p:cNvSpPr>
            <a:spLocks noGrp="1"/>
          </p:cNvSpPr>
          <p:nvPr>
            <p:ph type="dt" idx="16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PlaceHolder 9"/>
          <p:cNvSpPr>
            <a:spLocks noGrp="1"/>
          </p:cNvSpPr>
          <p:nvPr>
            <p:ph type="ftr" idx="17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PlaceHolder 10"/>
          <p:cNvSpPr>
            <a:spLocks noGrp="1"/>
          </p:cNvSpPr>
          <p:nvPr>
            <p:ph type="sldNum" idx="18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2D3D5C-F61F-4587-8F4C-40260B48AAB7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344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345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46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8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9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0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1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2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3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4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5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6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7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9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0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1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2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3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4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5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6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7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8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9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0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1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2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73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74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5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6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7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8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9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0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1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2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3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141560" y="4404600"/>
            <a:ext cx="31950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1141560" y="2666880"/>
            <a:ext cx="3195000" cy="1523520"/>
          </a:xfrm>
          <a:prstGeom prst="rect">
            <a:avLst/>
          </a:prstGeom>
          <a:noFill/>
          <a:ln cap="sq" w="19080">
            <a:solidFill>
              <a:schemeClr val="dk2">
                <a:lumMod val="60000"/>
                <a:lumOff val="40000"/>
                <a:alpha val="60000"/>
              </a:schemeClr>
            </a:solidFill>
            <a:miter/>
          </a:ln>
          <a:effectLst>
            <a:outerShdw dist="38160" dir="5400000" blurRad="8892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Click icon to add picture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1141560" y="4980960"/>
            <a:ext cx="3195000" cy="81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4489200" y="4404600"/>
            <a:ext cx="32000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9" name="PlaceHolder 6"/>
          <p:cNvSpPr>
            <a:spLocks noGrp="1"/>
          </p:cNvSpPr>
          <p:nvPr>
            <p:ph type="body"/>
          </p:nvPr>
        </p:nvSpPr>
        <p:spPr>
          <a:xfrm>
            <a:off x="4489200" y="2666880"/>
            <a:ext cx="3198600" cy="1523520"/>
          </a:xfrm>
          <a:prstGeom prst="rect">
            <a:avLst/>
          </a:prstGeom>
          <a:noFill/>
          <a:ln cap="sq" w="19080">
            <a:solidFill>
              <a:schemeClr val="dk2">
                <a:lumMod val="60000"/>
                <a:lumOff val="40000"/>
                <a:alpha val="60000"/>
              </a:schemeClr>
            </a:solidFill>
            <a:miter/>
          </a:ln>
          <a:effectLst>
            <a:outerShdw dist="38160" dir="5400000" blurRad="8892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Click icon to add picture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0" name="PlaceHolder 7"/>
          <p:cNvSpPr>
            <a:spLocks noGrp="1"/>
          </p:cNvSpPr>
          <p:nvPr>
            <p:ph type="body"/>
          </p:nvPr>
        </p:nvSpPr>
        <p:spPr>
          <a:xfrm>
            <a:off x="4487760" y="4980960"/>
            <a:ext cx="3200040" cy="81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1" name="PlaceHolder 8"/>
          <p:cNvSpPr>
            <a:spLocks noGrp="1"/>
          </p:cNvSpPr>
          <p:nvPr>
            <p:ph type="body"/>
          </p:nvPr>
        </p:nvSpPr>
        <p:spPr>
          <a:xfrm>
            <a:off x="7852680" y="4404600"/>
            <a:ext cx="31903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2" name="PlaceHolder 9"/>
          <p:cNvSpPr>
            <a:spLocks noGrp="1"/>
          </p:cNvSpPr>
          <p:nvPr>
            <p:ph type="body"/>
          </p:nvPr>
        </p:nvSpPr>
        <p:spPr>
          <a:xfrm>
            <a:off x="7852320" y="2666880"/>
            <a:ext cx="3194640" cy="1523520"/>
          </a:xfrm>
          <a:prstGeom prst="rect">
            <a:avLst/>
          </a:prstGeom>
          <a:noFill/>
          <a:ln cap="sq" w="19080">
            <a:solidFill>
              <a:schemeClr val="dk2">
                <a:lumMod val="60000"/>
                <a:lumOff val="40000"/>
                <a:alpha val="60000"/>
              </a:schemeClr>
            </a:solidFill>
            <a:miter/>
          </a:ln>
          <a:effectLst>
            <a:outerShdw dist="38160" dir="5400000" blurRad="8892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Click icon to add picture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3" name="PlaceHolder 10"/>
          <p:cNvSpPr>
            <a:spLocks noGrp="1"/>
          </p:cNvSpPr>
          <p:nvPr>
            <p:ph type="body"/>
          </p:nvPr>
        </p:nvSpPr>
        <p:spPr>
          <a:xfrm>
            <a:off x="7852320" y="4980960"/>
            <a:ext cx="3194640" cy="81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4" name="PlaceHolder 11"/>
          <p:cNvSpPr>
            <a:spLocks noGrp="1"/>
          </p:cNvSpPr>
          <p:nvPr>
            <p:ph type="dt" idx="19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PlaceHolder 12"/>
          <p:cNvSpPr>
            <a:spLocks noGrp="1"/>
          </p:cNvSpPr>
          <p:nvPr>
            <p:ph type="ftr" idx="20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PlaceHolder 13"/>
          <p:cNvSpPr>
            <a:spLocks noGrp="1"/>
          </p:cNvSpPr>
          <p:nvPr>
            <p:ph type="sldNum" idx="21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22F8CD8-05AC-4E25-B7AA-A03455A29D20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398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399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400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1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2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3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4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7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8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9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0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1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2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3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5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6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8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9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1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2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3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4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5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6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7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428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9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0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1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2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3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4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5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6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7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dt" idx="22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ftr" idx="23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sldNum" idx="24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5677D0-211A-4E60-A2C9-47EF04F42937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44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445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446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7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8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9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0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1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2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3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4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5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6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7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8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9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0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1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2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3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4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5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6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7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8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9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0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1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2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3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474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5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6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7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1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3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9042480" y="609480"/>
            <a:ext cx="200448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141560" y="609480"/>
            <a:ext cx="774828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dt" idx="25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ftr" idx="26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sldNum" idx="27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763EA7-0D26-4313-97A0-9E4F5CE904C0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svg"/><Relationship Id="rId4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svg"/><Relationship Id="rId3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800" spc="-1" strike="noStrike" cap="all">
                <a:solidFill>
                  <a:schemeClr val="dk1"/>
                </a:solidFill>
                <a:latin typeface="Tw Cen MT"/>
              </a:rPr>
              <a:t>Yes, you CAN…</a:t>
            </a:r>
            <a:endParaRPr b="0" lang="en-US" sz="4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0949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000" spc="-1" strike="noStrike" cap="all">
                <a:solidFill>
                  <a:schemeClr val="dk2"/>
                </a:solidFill>
                <a:latin typeface="Tw Cen MT"/>
              </a:rPr>
              <a:t>…</a:t>
            </a:r>
            <a:r>
              <a:rPr b="0" lang="en-CA" sz="2000" spc="-1" strike="noStrike" cap="all">
                <a:solidFill>
                  <a:schemeClr val="dk2"/>
                </a:solidFill>
                <a:latin typeface="Tw Cen MT"/>
              </a:rPr>
              <a:t>use the controller area network in non-automotive applications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000" spc="-1" strike="noStrike" cap="all">
                <a:solidFill>
                  <a:schemeClr val="dk2"/>
                </a:solidFill>
                <a:latin typeface="Tw Cen MT"/>
              </a:rPr>
              <a:t>Randy glenn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000" spc="-1" strike="noStrike" cap="all">
                <a:solidFill>
                  <a:schemeClr val="dk2"/>
                </a:solidFill>
                <a:latin typeface="Tw Cen MT"/>
              </a:rPr>
              <a:t>Supercon 2024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How does CAN work?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13" lnSpcReduction="20000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When receiving a frame, the nodes check the CRC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The transmitting node sends a recessive state in ACK bit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If the CRC checks out, the other nodes send a recessive state in the ACK bit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So if no node receives properly, the transmitter knows to send again. But if any node receives properly, transmitter thinks it was transmitted fine.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If it wasn’t ACKed, retransmit. If you retransmit too many times, enter an error state.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Linux support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65" lnSpcReduction="20000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Linux has built-in support for CAN using SocketCAN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Can-utils package has cansend, candump, cansniffer...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Wireshark supports CAN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Python-can package adds support for Python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USB dongle like CANtact or CANable plus candlelight-gs firmware makes it easy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For Raspberry Pi, add a SPI to CAN bridge (MCP2515 supported out of the box)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Some support exists on Windows, but Linux is best supported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An example (contrived)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Halloween front door lighting effects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We have a doorbell for people to push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We want to avoid pranksters, so we’ll have a doormat sensor to see that they’re standing in front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We’ll have lighting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We’ll have sound effects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An example (contrived)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891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760400" y="2085480"/>
            <a:ext cx="8298000" cy="317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Messages in our example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Doorbell button state, 1 byte data, ID 0x200, sent on push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Doormat state, 1 byte data, ID 0x201, has to be requested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Do lighting effects, 1 byte data, ID 0x202, sent by controller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Do sound effects, 1 byte data, ID 0x203, sent by controller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Doorbell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Using Adafruit QT Py with CAN BFF and Arduino environment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SAMD21 and MCP25625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896" name="" descr=""/>
          <p:cNvPicPr/>
          <p:nvPr/>
        </p:nvPicPr>
        <p:blipFill>
          <a:blip r:embed="rId1"/>
          <a:stretch/>
        </p:blipFill>
        <p:spPr>
          <a:xfrm>
            <a:off x="1371600" y="3637440"/>
            <a:ext cx="2485800" cy="2534760"/>
          </a:xfrm>
          <a:prstGeom prst="rect">
            <a:avLst/>
          </a:prstGeom>
          <a:ln w="0">
            <a:noFill/>
          </a:ln>
        </p:spPr>
      </p:pic>
      <p:pic>
        <p:nvPicPr>
          <p:cNvPr id="897" name="" descr=""/>
          <p:cNvPicPr/>
          <p:nvPr/>
        </p:nvPicPr>
        <p:blipFill>
          <a:blip r:embed="rId2"/>
          <a:stretch/>
        </p:blipFill>
        <p:spPr>
          <a:xfrm>
            <a:off x="4626000" y="3657600"/>
            <a:ext cx="2460600" cy="2514600"/>
          </a:xfrm>
          <a:prstGeom prst="rect">
            <a:avLst/>
          </a:prstGeom>
          <a:ln w="0">
            <a:noFill/>
          </a:ln>
        </p:spPr>
      </p:pic>
      <p:pic>
        <p:nvPicPr>
          <p:cNvPr id="898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86800" y="2971800"/>
            <a:ext cx="1600200" cy="35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Doorbell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00" name=""/>
          <p:cNvSpPr txBox="1"/>
          <p:nvPr/>
        </p:nvSpPr>
        <p:spPr>
          <a:xfrm>
            <a:off x="1600200" y="2286000"/>
            <a:ext cx="3429000" cy="58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1" name="" descr=""/>
          <p:cNvPicPr/>
          <p:nvPr/>
        </p:nvPicPr>
        <p:blipFill>
          <a:blip r:embed="rId1"/>
          <a:stretch/>
        </p:blipFill>
        <p:spPr>
          <a:xfrm>
            <a:off x="466920" y="2057400"/>
            <a:ext cx="4736880" cy="3657600"/>
          </a:xfrm>
          <a:prstGeom prst="rect">
            <a:avLst/>
          </a:prstGeom>
          <a:ln w="0">
            <a:noFill/>
          </a:ln>
        </p:spPr>
      </p:pic>
      <p:pic>
        <p:nvPicPr>
          <p:cNvPr id="902" name="" descr=""/>
          <p:cNvPicPr/>
          <p:nvPr/>
        </p:nvPicPr>
        <p:blipFill>
          <a:blip r:embed="rId2"/>
          <a:stretch/>
        </p:blipFill>
        <p:spPr>
          <a:xfrm>
            <a:off x="5715000" y="1600200"/>
            <a:ext cx="6154560" cy="4343400"/>
          </a:xfrm>
          <a:prstGeom prst="rect">
            <a:avLst/>
          </a:prstGeom>
          <a:ln w="0">
            <a:noFill/>
          </a:ln>
        </p:spPr>
      </p:pic>
      <p:sp>
        <p:nvSpPr>
          <p:cNvPr id="903" name=""/>
          <p:cNvSpPr/>
          <p:nvPr/>
        </p:nvSpPr>
        <p:spPr>
          <a:xfrm>
            <a:off x="941760" y="2057400"/>
            <a:ext cx="2159280" cy="52488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4" name=""/>
          <p:cNvSpPr/>
          <p:nvPr/>
        </p:nvSpPr>
        <p:spPr>
          <a:xfrm>
            <a:off x="1222200" y="4237560"/>
            <a:ext cx="3529800" cy="67320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6990120" y="3808800"/>
            <a:ext cx="2138040" cy="52524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DOORMAT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Using Adafruit ESP32-S3 with Adafruit CAN Pal (just the transceiver) and CircuitPython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908" name="" descr=""/>
          <p:cNvPicPr/>
          <p:nvPr/>
        </p:nvPicPr>
        <p:blipFill>
          <a:blip r:embed="rId1"/>
          <a:stretch/>
        </p:blipFill>
        <p:spPr>
          <a:xfrm>
            <a:off x="2562840" y="3429000"/>
            <a:ext cx="1597680" cy="2971800"/>
          </a:xfrm>
          <a:prstGeom prst="rect">
            <a:avLst/>
          </a:prstGeom>
          <a:ln w="0">
            <a:noFill/>
          </a:ln>
        </p:spPr>
      </p:pic>
      <p:pic>
        <p:nvPicPr>
          <p:cNvPr id="909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721640" y="3006360"/>
            <a:ext cx="1574640" cy="34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DOORMAT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911" name="" descr=""/>
          <p:cNvPicPr/>
          <p:nvPr/>
        </p:nvPicPr>
        <p:blipFill>
          <a:blip r:embed="rId1"/>
          <a:srcRect l="0" t="0" r="18827" b="0"/>
          <a:stretch/>
        </p:blipFill>
        <p:spPr>
          <a:xfrm>
            <a:off x="734760" y="2722320"/>
            <a:ext cx="4970160" cy="2571480"/>
          </a:xfrm>
          <a:prstGeom prst="rect">
            <a:avLst/>
          </a:prstGeom>
          <a:ln w="0">
            <a:noFill/>
          </a:ln>
        </p:spPr>
      </p:pic>
      <p:sp>
        <p:nvSpPr>
          <p:cNvPr id="912" name=""/>
          <p:cNvSpPr/>
          <p:nvPr/>
        </p:nvSpPr>
        <p:spPr>
          <a:xfrm>
            <a:off x="734760" y="4922640"/>
            <a:ext cx="4856400" cy="37116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3" name="" descr=""/>
          <p:cNvPicPr/>
          <p:nvPr/>
        </p:nvPicPr>
        <p:blipFill>
          <a:blip r:embed="rId2"/>
          <a:stretch/>
        </p:blipFill>
        <p:spPr>
          <a:xfrm>
            <a:off x="6172200" y="1803600"/>
            <a:ext cx="5543640" cy="4377960"/>
          </a:xfrm>
          <a:prstGeom prst="rect">
            <a:avLst/>
          </a:prstGeom>
          <a:ln w="0">
            <a:noFill/>
          </a:ln>
        </p:spPr>
      </p:pic>
      <p:sp>
        <p:nvSpPr>
          <p:cNvPr id="914" name=""/>
          <p:cNvSpPr/>
          <p:nvPr/>
        </p:nvSpPr>
        <p:spPr>
          <a:xfrm>
            <a:off x="6386400" y="1969920"/>
            <a:ext cx="3249720" cy="60192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6386400" y="2652480"/>
            <a:ext cx="3813480" cy="31608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6402240" y="4081320"/>
            <a:ext cx="2670480" cy="31608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6933960" y="3817800"/>
            <a:ext cx="4654800" cy="26352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6926040" y="4676400"/>
            <a:ext cx="3123000" cy="84816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Controller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Adafruit RP2040</a:t>
            </a:r>
            <a:br>
              <a:rPr sz="2400"/>
            </a:b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CAN Feather, using</a:t>
            </a:r>
            <a:br>
              <a:rPr sz="2400"/>
            </a:b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CircuitPython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921" name="" descr=""/>
          <p:cNvPicPr/>
          <p:nvPr/>
        </p:nvPicPr>
        <p:blipFill>
          <a:blip r:embed="rId1"/>
          <a:stretch/>
        </p:blipFill>
        <p:spPr>
          <a:xfrm>
            <a:off x="1299240" y="3746880"/>
            <a:ext cx="2742120" cy="2698560"/>
          </a:xfrm>
          <a:prstGeom prst="rect">
            <a:avLst/>
          </a:prstGeom>
          <a:ln w="0">
            <a:noFill/>
          </a:ln>
        </p:spPr>
      </p:pic>
      <p:pic>
        <p:nvPicPr>
          <p:cNvPr id="922" name="" descr=""/>
          <p:cNvPicPr/>
          <p:nvPr/>
        </p:nvPicPr>
        <p:blipFill>
          <a:blip r:embed="rId2"/>
          <a:stretch/>
        </p:blipFill>
        <p:spPr>
          <a:xfrm>
            <a:off x="4357800" y="1601280"/>
            <a:ext cx="7175160" cy="4848480"/>
          </a:xfrm>
          <a:prstGeom prst="rect">
            <a:avLst/>
          </a:prstGeom>
          <a:ln w="0">
            <a:noFill/>
          </a:ln>
        </p:spPr>
      </p:pic>
      <p:sp>
        <p:nvSpPr>
          <p:cNvPr id="923" name=""/>
          <p:cNvSpPr/>
          <p:nvPr/>
        </p:nvSpPr>
        <p:spPr>
          <a:xfrm>
            <a:off x="1299240" y="5421240"/>
            <a:ext cx="1685160" cy="48420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4593240" y="1765440"/>
            <a:ext cx="3733200" cy="76644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4887000" y="2773800"/>
            <a:ext cx="4392000" cy="116316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5664960" y="4238640"/>
            <a:ext cx="4066560" cy="28584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5133240" y="4698720"/>
            <a:ext cx="4153680" cy="88128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5649120" y="5857920"/>
            <a:ext cx="5836680" cy="591840"/>
          </a:xfrm>
          <a:prstGeom prst="rect">
            <a:avLst/>
          </a:prstGeom>
          <a:noFill/>
          <a:ln w="29160">
            <a:solidFill>
              <a:srgbClr val="8d1d7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What this presentation is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A brief introduction to CAN hardware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A brief introduction to CAN libraries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Enough to whet your appetite and get you to try this technology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NOT a comprehensive look at the technology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NOT covering CANFD or anything new like that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NOT covering CANopen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Linux set up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13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Plug in USB CAN dongle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Run as root:</a:t>
            </a:r>
            <a:br>
              <a:rPr sz="2400"/>
            </a:b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ip link set can0 type can bitrate 250000</a:t>
            </a:r>
            <a:endParaRPr b="0" lang="en-US" sz="2400" spc="-1" strike="noStrike">
              <a:solidFill>
                <a:schemeClr val="dk1"/>
              </a:solidFill>
              <a:latin typeface="Liberation Mono;Courier New;DejaVu Sans Mono"/>
              <a:ea typeface="Liberation Mono;Courier New;DejaVu Sans Mon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Run in a terminal:</a:t>
            </a:r>
            <a:br>
              <a:rPr sz="2400"/>
            </a:b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candump can0</a:t>
            </a:r>
            <a:endParaRPr b="0" lang="en-US" sz="2400" spc="-1" strike="noStrike">
              <a:solidFill>
                <a:schemeClr val="dk1"/>
              </a:solidFill>
              <a:latin typeface="Liberation Mono;Courier New;DejaVu Sans Mono"/>
              <a:ea typeface="Liberation Mono;Courier New;DejaVu Sans Mon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Send a packet:</a:t>
            </a:r>
            <a:br>
              <a:rPr sz="2400"/>
            </a:b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cansend can0 200#01</a:t>
            </a:r>
            <a:endParaRPr b="0" lang="en-US" sz="2400" spc="-1" strike="noStrike">
              <a:solidFill>
                <a:schemeClr val="dk1"/>
              </a:solidFill>
              <a:latin typeface="Liberation Mono;Courier New;DejaVu Sans Mono"/>
              <a:ea typeface="Liberation Mono;Courier New;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Demo Video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Put demo video here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What is CAN?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Controller Area Network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Automotive technology made by Bosch in the late 1980s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Included as part of the ODB-II standard in North America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Widely supported in both hardware and software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Where is CAN used?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38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Cars, to connect different systems and ECUs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Industrial Automation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Robotics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Aerospace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Pinball machines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Trains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Elevators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There are others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Who makes CAN?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65" lnSpcReduction="10000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Bosch developed the standard, ISO publishes it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Virtually every microcontroller manufacturer has CAN devices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Many SoCs have CAN support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Linux has support through SocketCAN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Python and NodeJS have support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Arduino, CircuitPython, MicroPython, C APIs…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CAN controllers for devices that don’t support it are available from </a:t>
            </a: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Microchip and others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Why should I use CAN?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218"/>
          </a:bodyPr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Differential bus → </a:t>
            </a:r>
            <a:r>
              <a:rPr b="1" lang="en-CA" sz="2400" spc="-1" strike="noStrike">
                <a:solidFill>
                  <a:schemeClr val="dk1"/>
                </a:solidFill>
                <a:latin typeface="Tw Cen MT"/>
              </a:rPr>
              <a:t>Resists electrical noise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Built-in addressing → </a:t>
            </a:r>
            <a:r>
              <a:rPr b="1" lang="en-CA" sz="2400" spc="-1" strike="noStrike">
                <a:solidFill>
                  <a:schemeClr val="dk1"/>
                </a:solidFill>
                <a:latin typeface="Tw Cen MT"/>
              </a:rPr>
              <a:t>Protocol headaches are handled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Has error checking and retransmission → </a:t>
            </a:r>
            <a:r>
              <a:rPr b="1" lang="en-CA" sz="2400" spc="-1" strike="noStrike">
                <a:solidFill>
                  <a:schemeClr val="dk1"/>
                </a:solidFill>
                <a:latin typeface="Tw Cen MT"/>
              </a:rPr>
              <a:t>Protocol headaches are handled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Wide industry support → </a:t>
            </a:r>
            <a:r>
              <a:rPr b="1" lang="en-CA" sz="2400" spc="-1" strike="noStrike">
                <a:solidFill>
                  <a:schemeClr val="dk1"/>
                </a:solidFill>
                <a:latin typeface="Tw Cen MT"/>
              </a:rPr>
              <a:t>Lots of parts from many suppliers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Linux support built in → </a:t>
            </a:r>
            <a:r>
              <a:rPr b="1" lang="en-CA" sz="2400" spc="-1" strike="noStrike">
                <a:solidFill>
                  <a:schemeClr val="dk1"/>
                </a:solidFill>
                <a:latin typeface="Tw Cen MT"/>
              </a:rPr>
              <a:t>Easy to interface to bigger systems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Tools available → </a:t>
            </a:r>
            <a:r>
              <a:rPr b="1" lang="en-CA" sz="2400" spc="-1" strike="noStrike">
                <a:solidFill>
                  <a:schemeClr val="dk1"/>
                </a:solidFill>
                <a:latin typeface="Tw Cen MT"/>
              </a:rPr>
              <a:t>You can debug your system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Cheap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How does CAN work?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879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057400" y="1828800"/>
            <a:ext cx="8001000" cy="443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How does CAN work?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Diagram of CAN frame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Four types of frame: Message, RTR, Error, Control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Message contains up to 8 bytes of data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RTR is a request to send a Message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Frames have an identifier, 11 bit or 29 bit, data length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3600" spc="-1" strike="noStrike" cap="all">
                <a:solidFill>
                  <a:schemeClr val="dk1"/>
                </a:solidFill>
                <a:latin typeface="Tw Cen MT"/>
              </a:rPr>
              <a:t>How does CAN work?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4133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Diagram of waveform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Differential signalling. But a 1 is “recessive”, and 0 is “dominant”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000" spc="-1" strike="noStrike">
                <a:solidFill>
                  <a:schemeClr val="dk1"/>
                </a:solidFill>
                <a:latin typeface="Tw Cen MT"/>
              </a:rPr>
              <a:t>So if one node sends a 0 and another sends a 1… 0 wins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Identifier is transmitted first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Nodes check state of the bus. If the state you’re driving doesn’t match what you’re seeing… collision. Node stops transmitting, waits for the frame to end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Tw Cen MT"/>
              </a:rPr>
              <a:t>So the lowest identifier wins the collision, and keeps transmitting. Every other node waits for the frame to end and tries again.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2024-10-27T01:05:50Z</dcterms:created>
  <dc:creator>Randy Glenn</dc:creator>
  <dc:description/>
  <dc:language>en-US</dc:language>
  <cp:lastModifiedBy/>
  <dcterms:modified xsi:type="dcterms:W3CDTF">2024-10-27T20:53:20Z</dcterms:modified>
  <cp:revision>17</cp:revision>
  <dc:subject/>
  <dc:title>Yes, you CAN…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