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10"/>
  </p:notesMasterIdLst>
  <p:sldIdLst>
    <p:sldId id="256" r:id="rId2"/>
    <p:sldId id="265" r:id="rId3"/>
    <p:sldId id="270" r:id="rId4"/>
    <p:sldId id="267" r:id="rId5"/>
    <p:sldId id="268" r:id="rId6"/>
    <p:sldId id="273" r:id="rId7"/>
    <p:sldId id="274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E32FB-4664-3E43-B704-8F72CD183C47}" type="datetimeFigureOut">
              <a:rPr lang="pt-PT" smtClean="0"/>
              <a:t>03/06/2018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EA5C5-A3F9-E544-ABE3-AE283BA8FA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133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03/06/2018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251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03/06/2018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097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03/06/2018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9742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03/06/2018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7125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03/06/2018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763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03/06/2018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93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03/06/2018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219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03/06/2018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475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03/06/2018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078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03/06/2018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44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03/06/2018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983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03/06/2018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777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03/06/2018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99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03/06/2018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849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03/06/2018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8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03/06/2018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957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4BA7A-8687-47C9-8A8A-6CA897332999}" type="datetimeFigureOut">
              <a:rPr lang="pt-PT" smtClean="0"/>
              <a:t>03/06/2018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089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C9E0D-412A-47ED-9CEC-ADC046C8D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062" y="1266738"/>
            <a:ext cx="7766936" cy="1369592"/>
          </a:xfrm>
        </p:spPr>
        <p:txBody>
          <a:bodyPr/>
          <a:lstStyle/>
          <a:p>
            <a:pPr algn="l"/>
            <a:r>
              <a:rPr lang="en-US" sz="4000" b="1" dirty="0"/>
              <a:t>Deep Learning and </a:t>
            </a:r>
            <a:br>
              <a:rPr lang="en-US" sz="4000" b="1" dirty="0"/>
            </a:br>
            <a:r>
              <a:rPr lang="en-US" sz="4000" b="1" dirty="0"/>
              <a:t>LSTM Neural Networks</a:t>
            </a:r>
            <a:endParaRPr lang="pt-PT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789645-AA51-431D-9AD8-D102CFBF4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062" y="2636331"/>
            <a:ext cx="7766936" cy="792670"/>
          </a:xfrm>
        </p:spPr>
        <p:txBody>
          <a:bodyPr/>
          <a:lstStyle/>
          <a:p>
            <a:pPr algn="l"/>
            <a:r>
              <a:rPr lang="pt-PT" dirty="0"/>
              <a:t>Previsão de vendas 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ED8863F-08FB-4E33-97B2-BF022AD29216}"/>
              </a:ext>
            </a:extLst>
          </p:cNvPr>
          <p:cNvSpPr txBox="1">
            <a:spLocks/>
          </p:cNvSpPr>
          <p:nvPr/>
        </p:nvSpPr>
        <p:spPr>
          <a:xfrm>
            <a:off x="1717524" y="5516075"/>
            <a:ext cx="4047391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Mestrado Integrado em Engenharia Informática</a:t>
            </a:r>
          </a:p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Perfil de Computação Gráfica</a:t>
            </a:r>
          </a:p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Tecnologias e Aplicações </a:t>
            </a:r>
          </a:p>
          <a:p>
            <a:pPr algn="l">
              <a:spcBef>
                <a:spcPts val="0"/>
              </a:spcBef>
            </a:pPr>
            <a:endParaRPr lang="pt-PT" sz="1400" dirty="0">
              <a:solidFill>
                <a:srgbClr val="002060"/>
              </a:solidFill>
            </a:endParaRPr>
          </a:p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maio de 2018</a:t>
            </a:r>
          </a:p>
          <a:p>
            <a:pPr algn="l">
              <a:spcBef>
                <a:spcPts val="0"/>
              </a:spcBef>
            </a:pPr>
            <a:endParaRPr lang="pt-PT" sz="1400" dirty="0">
              <a:solidFill>
                <a:srgbClr val="00206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228801-5C78-43E5-B4BD-8F6B2E7C5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" y="5404425"/>
            <a:ext cx="1695837" cy="1453575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A58DC309-A0B7-47BB-A196-4F9C07D7276A}"/>
              </a:ext>
            </a:extLst>
          </p:cNvPr>
          <p:cNvSpPr txBox="1">
            <a:spLocks/>
          </p:cNvSpPr>
          <p:nvPr/>
        </p:nvSpPr>
        <p:spPr>
          <a:xfrm>
            <a:off x="7746593" y="5516075"/>
            <a:ext cx="4047391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André Gonçalves a75625</a:t>
            </a:r>
          </a:p>
          <a:p>
            <a:r>
              <a:rPr lang="pt-PT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Miguel Miranda a74726</a:t>
            </a:r>
          </a:p>
          <a:p>
            <a:r>
              <a:rPr lang="pt-PT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Rogério Moreira a74634</a:t>
            </a:r>
          </a:p>
          <a:p>
            <a:pPr>
              <a:spcBef>
                <a:spcPts val="0"/>
              </a:spcBef>
            </a:pPr>
            <a:endParaRPr lang="pt-PT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pt-P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8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212E5-58C4-494C-96BF-FCEC2CF6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52" y="574500"/>
            <a:ext cx="8596668" cy="682305"/>
          </a:xfrm>
        </p:spPr>
        <p:txBody>
          <a:bodyPr/>
          <a:lstStyle/>
          <a:p>
            <a:r>
              <a:rPr lang="pt-PT" dirty="0"/>
              <a:t>Pré Processamento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045B77-F697-4D7B-8F37-68AC09D6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65" y="1592380"/>
            <a:ext cx="8936450" cy="5043312"/>
          </a:xfrm>
        </p:spPr>
        <p:txBody>
          <a:bodyPr>
            <a:normAutofit/>
          </a:bodyPr>
          <a:lstStyle/>
          <a:p>
            <a:pPr algn="just"/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original apresentava três atributos: </a:t>
            </a:r>
          </a:p>
          <a:p>
            <a:pPr lvl="1" algn="just"/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data, no formato mês-ano;</a:t>
            </a:r>
          </a:p>
          <a:p>
            <a:pPr lvl="1" algn="just"/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O valor gasto em publicidade e,</a:t>
            </a:r>
          </a:p>
          <a:p>
            <a:pPr lvl="1" algn="just"/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O valor total correspondente às vendas mensais obtidas;</a:t>
            </a:r>
          </a:p>
          <a:p>
            <a:pPr algn="just"/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O problema de regressão baseia-se em, para um determinado mês do ano e para um determinado valor investido em publicidade, qual será o valor do 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retorno esperado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em vendas;</a:t>
            </a:r>
          </a:p>
          <a:p>
            <a:pPr algn="just"/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O atributo data, no formato inicial e na perspetiva de uma RNA, é apenas uma sequência de caracteres que não influencia a sua aprendizagem. Por isso, o pré-processamento teve que incidir sobre este atributo, tendo em conta as seguintes considerações:</a:t>
            </a:r>
          </a:p>
          <a:p>
            <a:pPr lvl="1" algn="just"/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O ano foi removido uma vez que o </a:t>
            </a:r>
            <a:r>
              <a:rPr lang="pt-P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apresenta apenas três anos, sendo dois deles utilizados para treino e outro para teste (ter um atributo binário para distinguir o 1º e 2º ano não seria relevante);</a:t>
            </a:r>
          </a:p>
          <a:p>
            <a:pPr lvl="1" algn="just"/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Converter o mês para um valor entre 1 e 12 não é apropriado no contexto. A RNA iria entender o valor inteiro do mês como um peso, o que implicaria, por exemplo, que dezembro fosse mais importante que janeiro (o que não corresponde à verdade);</a:t>
            </a:r>
          </a:p>
          <a:p>
            <a:pPr lvl="1" algn="just"/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A solução passou por criar doze variáveis binárias, com o bit a 1 quando representam o mês correspondente.</a:t>
            </a:r>
          </a:p>
          <a:p>
            <a:pPr algn="just"/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O código fornecido encontra-se comentado com todas as decisões tomadas</a:t>
            </a:r>
          </a:p>
          <a:p>
            <a:pPr algn="just"/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06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212E5-58C4-494C-96BF-FCEC2CF6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86" y="522744"/>
            <a:ext cx="8596668" cy="719254"/>
          </a:xfrm>
        </p:spPr>
        <p:txBody>
          <a:bodyPr/>
          <a:lstStyle/>
          <a:p>
            <a:r>
              <a:rPr lang="pt-PT" dirty="0"/>
              <a:t>Pré Processamento Dados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9A045B77-F697-4D7B-8F37-68AC09D6506A}"/>
              </a:ext>
            </a:extLst>
          </p:cNvPr>
          <p:cNvSpPr txBox="1">
            <a:spLocks/>
          </p:cNvSpPr>
          <p:nvPr/>
        </p:nvSpPr>
        <p:spPr>
          <a:xfrm>
            <a:off x="459221" y="1451722"/>
            <a:ext cx="8596668" cy="447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Sendo o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relativo à influência da publicidade na venda de produtos dietéticos é expectável um aumento na tendência de compra nos meses precedentes ao verão;</a:t>
            </a:r>
          </a:p>
          <a:p>
            <a:pPr lvl="1" algn="just"/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Nesse sentido foram adicionadas informações relativas às estações do ano (Primavera, Verão, Outono e Inverno);</a:t>
            </a:r>
          </a:p>
          <a:p>
            <a:pPr lvl="1" algn="just"/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De forma idêntica ao realizado com a conversão do atributo mês em doze variáveis binárias, foram criadas quatro variáveis binárias correspondentes às estações do ano; </a:t>
            </a:r>
          </a:p>
          <a:p>
            <a:pPr marL="457200" lvl="1" indent="0" algn="just">
              <a:buNone/>
            </a:pPr>
            <a:endParaRPr lang="pt-P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Como o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já é uma série temporal por ordem cronológica, não há necessidade de inverter o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antes de definir os conjuntos de treino e de teste. </a:t>
            </a:r>
          </a:p>
          <a:p>
            <a:pPr marL="0" indent="0" algn="just">
              <a:buNone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	Caso contrário, o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teria que ser invertido, ou a rede iria aprender a tendência para o passado (o que no contexto prático não é relevante para prever retornos em vendas);</a:t>
            </a:r>
          </a:p>
          <a:p>
            <a:pPr algn="just"/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Os dois primeiros anos são usados para o treino da rede e o último ano é usado para teste da rede. </a:t>
            </a:r>
          </a:p>
          <a:p>
            <a:pPr lvl="1" algn="just"/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A última instância do </a:t>
            </a:r>
            <a:r>
              <a:rPr lang="pt-P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(Dezembro do terceiro ano) é perdida devido à janela deslizante. </a:t>
            </a:r>
          </a:p>
          <a:p>
            <a:pPr lvl="1" algn="just"/>
            <a:endParaRPr lang="pt-P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9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212E5-58C4-494C-96BF-FCEC2CF6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63" y="542488"/>
            <a:ext cx="8596668" cy="1320800"/>
          </a:xfrm>
        </p:spPr>
        <p:txBody>
          <a:bodyPr/>
          <a:lstStyle/>
          <a:p>
            <a:r>
              <a:rPr lang="pt-PT" dirty="0"/>
              <a:t>Arquitetura e Treino da CNN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045B77-F697-4D7B-8F37-68AC09D6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84" y="1506694"/>
            <a:ext cx="7734783" cy="497761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Para a topologia da rede e parâmetros de treino: </a:t>
            </a:r>
          </a:p>
          <a:p>
            <a:pPr lvl="1" algn="just"/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Uso de uma topologia que combina uma parte inicial de LSTM e uma parte final com uma RNA Sequencial;</a:t>
            </a:r>
          </a:p>
          <a:p>
            <a:pPr lvl="1" algn="just"/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Todas as camadas LSTM têm o parâmetro “</a:t>
            </a:r>
            <a:r>
              <a:rPr lang="pt-P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return_sequences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”;</a:t>
            </a:r>
          </a:p>
          <a:p>
            <a:pPr lvl="1" algn="just"/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Realizados testes com 250 e 500 </a:t>
            </a:r>
            <a:r>
              <a:rPr lang="pt-P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epochs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 algn="just"/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Realizados vários testes com </a:t>
            </a:r>
            <a:r>
              <a:rPr lang="pt-P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, nomeadamente 1, 4, 6, 12.</a:t>
            </a:r>
          </a:p>
          <a:p>
            <a:pPr lvl="1" algn="just"/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Realizados treinos com tamanho da janela deslizante (“memória”):</a:t>
            </a:r>
          </a:p>
          <a:p>
            <a:pPr lvl="1" algn="just"/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Igual a 1: tendo apenas em conta a influência do mês anterior. </a:t>
            </a:r>
          </a:p>
          <a:p>
            <a:pPr lvl="2" algn="just"/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Usa 13 atributos: os binários dos 12 meses e o valor investido em publicidade;</a:t>
            </a:r>
          </a:p>
          <a:p>
            <a:pPr lvl="1" algn="just"/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Igual a 4: tendo em conta os 4 meses anteriores, tentando ver de que forma a estação do ano poderá influenciar a capacidade de aprendizagem da rede e a sua </a:t>
            </a:r>
            <a:r>
              <a:rPr lang="pt-P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2" algn="just"/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Usa 17 atributos: binários dos 12 meses, os 4 binários para as estações do ano e o valor investido em publicidade;</a:t>
            </a:r>
          </a:p>
          <a:p>
            <a:pPr marL="914400" lvl="2" indent="0" algn="just">
              <a:buNone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Utilizados vários métodos de </a:t>
            </a:r>
            <a:r>
              <a:rPr lang="pt-P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optimizer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para evitar quedas em mínimos locais que bloqueiam o processo de aprendizagem:</a:t>
            </a:r>
          </a:p>
          <a:p>
            <a:pPr lvl="1" algn="just"/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sgd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escolhido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no final)  		Adam 	       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RMSprop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   </a:t>
            </a:r>
          </a:p>
          <a:p>
            <a:pPr algn="just"/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endParaRPr lang="pt-P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82" y="609600"/>
            <a:ext cx="3553921" cy="58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212E5-58C4-494C-96BF-FCEC2CF6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53" y="576044"/>
            <a:ext cx="8596668" cy="1320800"/>
          </a:xfrm>
        </p:spPr>
        <p:txBody>
          <a:bodyPr/>
          <a:lstStyle/>
          <a:p>
            <a:r>
              <a:rPr lang="pt-PT" dirty="0"/>
              <a:t>Resultados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4721" y="1581747"/>
            <a:ext cx="9095840" cy="4928109"/>
          </a:xfrm>
        </p:spPr>
        <p:txBody>
          <a:bodyPr>
            <a:normAutofit fontScale="92500" lnSpcReduction="10000"/>
          </a:bodyPr>
          <a:lstStyle/>
          <a:p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A topologia final apresenta 4 camadas LSTM e 3 camadas sequenciais:</a:t>
            </a:r>
          </a:p>
          <a:p>
            <a:pPr lvl="1"/>
            <a:r>
              <a:rPr lang="pt-PT" sz="1500" dirty="0">
                <a:latin typeface="Calibri" panose="020F0502020204030204" pitchFamily="34" charset="0"/>
                <a:cs typeface="Calibri" panose="020F0502020204030204" pitchFamily="34" charset="0"/>
              </a:rPr>
              <a:t>A topologia da rede reduz gradualmente o número de nodos entre cada camada seguinte;</a:t>
            </a:r>
          </a:p>
          <a:p>
            <a:r>
              <a:rPr lang="pt-PT" sz="1700" dirty="0">
                <a:latin typeface="Calibri" panose="020F0502020204030204" pitchFamily="34" charset="0"/>
                <a:cs typeface="Calibri" panose="020F0502020204030204" pitchFamily="34" charset="0"/>
              </a:rPr>
              <a:t>Uso da métrica RMSE uma vez que a rede pode falhar por excesso ou por redução (erro pode ser positivo ou negativo -&gt; o quadrado do erro médio é uma boa métrica para avaliar o erro absoluto médio) </a:t>
            </a:r>
          </a:p>
          <a:p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Como se fornecem, nos nodos de entrada, as informações sobre os 12 meses, as 4 estações do ano e os valores investidos em publicidade, a dimensão do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input_shape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das camadas LSTM será:</a:t>
            </a:r>
          </a:p>
          <a:p>
            <a:pPr lvl="1"/>
            <a:r>
              <a:rPr lang="pt-PT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input_shape</a:t>
            </a:r>
            <a:r>
              <a:rPr lang="pt-PT" sz="1500" dirty="0">
                <a:latin typeface="Calibri" panose="020F0502020204030204" pitchFamily="34" charset="0"/>
                <a:cs typeface="Calibri" panose="020F0502020204030204" pitchFamily="34" charset="0"/>
              </a:rPr>
              <a:t>=(1, 13) para o treino da RNA com a influência do mês anterior; (Anexo 1)</a:t>
            </a:r>
          </a:p>
          <a:p>
            <a:pPr lvl="2"/>
            <a:r>
              <a:rPr lang="pt-PT" sz="1300" dirty="0">
                <a:latin typeface="Calibri" panose="020F0502020204030204" pitchFamily="34" charset="0"/>
                <a:cs typeface="Calibri" panose="020F0502020204030204" pitchFamily="34" charset="0"/>
              </a:rPr>
              <a:t>RMSE Treino = 0.82 		Teste = 21.64</a:t>
            </a:r>
            <a:endParaRPr lang="en-GB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PT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input_shape</a:t>
            </a:r>
            <a:r>
              <a:rPr lang="pt-PT" sz="1500" dirty="0">
                <a:latin typeface="Calibri" panose="020F0502020204030204" pitchFamily="34" charset="0"/>
                <a:cs typeface="Calibri" panose="020F0502020204030204" pitchFamily="34" charset="0"/>
              </a:rPr>
              <a:t>=(1, 17) para o treino da RNA com a influência dos 4 meses anteriores (Anexo 2)  </a:t>
            </a:r>
          </a:p>
          <a:p>
            <a:pPr lvl="2"/>
            <a:r>
              <a:rPr lang="pt-PT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RMSE_Treino</a:t>
            </a:r>
            <a:r>
              <a:rPr lang="pt-PT" sz="1300" dirty="0">
                <a:latin typeface="Calibri" panose="020F0502020204030204" pitchFamily="34" charset="0"/>
                <a:cs typeface="Calibri" panose="020F0502020204030204" pitchFamily="34" charset="0"/>
              </a:rPr>
              <a:t> = 0.41				</a:t>
            </a:r>
            <a:r>
              <a:rPr lang="pt-PT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RMSE_Teste</a:t>
            </a:r>
            <a:r>
              <a:rPr lang="pt-PT" sz="1300" dirty="0">
                <a:latin typeface="Calibri" panose="020F0502020204030204" pitchFamily="34" charset="0"/>
                <a:cs typeface="Calibri" panose="020F0502020204030204" pitchFamily="34" charset="0"/>
              </a:rPr>
              <a:t> = 27.72</a:t>
            </a:r>
          </a:p>
          <a:p>
            <a:pPr lvl="3"/>
            <a:endParaRPr lang="pt-PT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1900" dirty="0">
                <a:latin typeface="Calibri" panose="020F0502020204030204" pitchFamily="34" charset="0"/>
                <a:cs typeface="Calibri" panose="020F0502020204030204" pitchFamily="34" charset="0"/>
              </a:rPr>
              <a:t>Como possível trabalho futuro seria também relevante inserir variáveis binárias para identificar o semestre ou trimestre do ano, procurando inserir a influencia destas fases do ano nas vendas</a:t>
            </a:r>
          </a:p>
          <a:p>
            <a:pPr lvl="1"/>
            <a:r>
              <a:rPr lang="pt-PT" sz="1500" dirty="0">
                <a:latin typeface="Calibri" panose="020F0502020204030204" pitchFamily="34" charset="0"/>
                <a:cs typeface="Calibri" panose="020F0502020204030204" pitchFamily="34" charset="0"/>
              </a:rPr>
              <a:t>Semelhante aos realizado com as estações do ano, que para o tipo de produtos em análise tem um efeito de casualidade mais significativo. </a:t>
            </a:r>
          </a:p>
          <a:p>
            <a:pPr lvl="2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8704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212E5-58C4-494C-96BF-FCEC2CF6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85" y="541184"/>
            <a:ext cx="8596668" cy="1320800"/>
          </a:xfrm>
        </p:spPr>
        <p:txBody>
          <a:bodyPr/>
          <a:lstStyle/>
          <a:p>
            <a:r>
              <a:rPr lang="pt-PT" dirty="0"/>
              <a:t>Anexo 1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E655CF-5A79-484D-90E8-5F3BD9A3D860}"/>
              </a:ext>
            </a:extLst>
          </p:cNvPr>
          <p:cNvSpPr txBox="1"/>
          <p:nvPr/>
        </p:nvSpPr>
        <p:spPr>
          <a:xfrm>
            <a:off x="1044163" y="1326927"/>
            <a:ext cx="4459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13 atributos (12 meses + </a:t>
            </a:r>
            <a:r>
              <a:rPr lang="pt-PT" sz="1600" dirty="0" err="1"/>
              <a:t>advertising</a:t>
            </a:r>
            <a:r>
              <a:rPr lang="pt-PT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Janela = 1 (influência do último mês)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Batch </a:t>
            </a:r>
            <a:r>
              <a:rPr lang="pt-PT" sz="1600" dirty="0" err="1"/>
              <a:t>size</a:t>
            </a:r>
            <a:r>
              <a:rPr lang="pt-PT" sz="1600" dirty="0"/>
              <a:t> = 1 e 500 </a:t>
            </a:r>
            <a:r>
              <a:rPr lang="pt-PT" sz="1600" dirty="0" err="1"/>
              <a:t>epochs</a:t>
            </a:r>
            <a:r>
              <a:rPr lang="pt-PT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RMSE Treino = 0.82 		Teste = 21.64</a:t>
            </a:r>
            <a:endParaRPr lang="en-GB" sz="16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328A32F-CB1F-4AA0-BE8A-A42FA0E9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2" t="3318" r="4154" b="5129"/>
          <a:stretch/>
        </p:blipFill>
        <p:spPr>
          <a:xfrm>
            <a:off x="6969327" y="2647727"/>
            <a:ext cx="3468446" cy="25925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3F0E473-77C2-4FD4-8779-34B51DDD8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"/>
          <a:stretch/>
        </p:blipFill>
        <p:spPr>
          <a:xfrm>
            <a:off x="511262" y="2647727"/>
            <a:ext cx="5921328" cy="259257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B774BA2-FBBB-472A-8984-F33BE9A0CDA3}"/>
              </a:ext>
            </a:extLst>
          </p:cNvPr>
          <p:cNvSpPr txBox="1"/>
          <p:nvPr/>
        </p:nvSpPr>
        <p:spPr>
          <a:xfrm>
            <a:off x="448784" y="5349243"/>
            <a:ext cx="84812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Verifica-se algum </a:t>
            </a:r>
            <a:r>
              <a:rPr lang="pt-P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, face às diferenças entre treino e teste (já com camadas de </a:t>
            </a:r>
            <a:r>
              <a:rPr lang="pt-P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com P=0.2 entre as camadas da rede)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b="1" dirty="0">
                <a:latin typeface="Calibri" panose="020F0502020204030204" pitchFamily="34" charset="0"/>
                <a:cs typeface="Calibri" panose="020F0502020204030204" pitchFamily="34" charset="0"/>
              </a:rPr>
              <a:t>O erro é aceitável consoante a escala de valores monetária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: Se for 21€ ou 210€ o erro da rede pode ser aceite. Contudo, para grandezas na ordem dos milhares ou milhões, um erro médio de 21 é elevado </a:t>
            </a: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56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5CEF6E8-00C4-4DDD-B5F4-F70C9496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559" y="2710852"/>
            <a:ext cx="3488859" cy="26440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53212E5-58C4-494C-96BF-FCEC2CF6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85" y="541184"/>
            <a:ext cx="8596668" cy="1320800"/>
          </a:xfrm>
        </p:spPr>
        <p:txBody>
          <a:bodyPr/>
          <a:lstStyle/>
          <a:p>
            <a:r>
              <a:rPr lang="pt-PT" dirty="0"/>
              <a:t>Anexo 2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E655CF-5A79-484D-90E8-5F3BD9A3D860}"/>
              </a:ext>
            </a:extLst>
          </p:cNvPr>
          <p:cNvSpPr txBox="1"/>
          <p:nvPr/>
        </p:nvSpPr>
        <p:spPr>
          <a:xfrm>
            <a:off x="1044162" y="1326927"/>
            <a:ext cx="5943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17 atributos (12 meses + 4 estações ano + </a:t>
            </a:r>
            <a:r>
              <a:rPr lang="pt-PT" sz="1600" dirty="0" err="1"/>
              <a:t>advertising</a:t>
            </a:r>
            <a:r>
              <a:rPr lang="pt-PT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Janela = 4 (influência do último mês)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Batch </a:t>
            </a:r>
            <a:r>
              <a:rPr lang="pt-PT" sz="1600" dirty="0" err="1"/>
              <a:t>size</a:t>
            </a:r>
            <a:r>
              <a:rPr lang="pt-PT" sz="1600" dirty="0"/>
              <a:t> = 4 e 500 </a:t>
            </a:r>
            <a:r>
              <a:rPr lang="pt-PT" sz="1600" dirty="0" err="1"/>
              <a:t>epochs</a:t>
            </a:r>
            <a:r>
              <a:rPr lang="pt-PT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RMSE - Treino = 0.26 		Teste = 25.60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996BA3-1168-40F6-8049-92BBBC05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85" y="2710852"/>
            <a:ext cx="6226982" cy="234537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5C755F4-C4BC-4EAB-B779-657165CEDAD5}"/>
              </a:ext>
            </a:extLst>
          </p:cNvPr>
          <p:cNvSpPr txBox="1"/>
          <p:nvPr/>
        </p:nvSpPr>
        <p:spPr>
          <a:xfrm>
            <a:off x="448784" y="5349243"/>
            <a:ext cx="84812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Maiores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reduz a capacidade de previsão da rede.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Ao usar valores menores de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, leva a que cada instância seja “vista” de forma mais individual, tendo um maior peso na aprendizagem geral da rede. 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44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C9E0D-412A-47ED-9CEC-ADC046C8D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062" y="1266738"/>
            <a:ext cx="7766936" cy="1369592"/>
          </a:xfrm>
        </p:spPr>
        <p:txBody>
          <a:bodyPr/>
          <a:lstStyle/>
          <a:p>
            <a:pPr algn="l"/>
            <a:r>
              <a:rPr lang="en-US" sz="4000" b="1" dirty="0"/>
              <a:t>Deep Learning and </a:t>
            </a:r>
            <a:br>
              <a:rPr lang="en-US" sz="4000" b="1" dirty="0"/>
            </a:br>
            <a:r>
              <a:rPr lang="en-US" sz="4000" b="1" dirty="0"/>
              <a:t>LSTM Neural Networks</a:t>
            </a:r>
            <a:endParaRPr lang="pt-PT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789645-AA51-431D-9AD8-D102CFBF4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062" y="2636331"/>
            <a:ext cx="7766936" cy="792670"/>
          </a:xfrm>
        </p:spPr>
        <p:txBody>
          <a:bodyPr/>
          <a:lstStyle/>
          <a:p>
            <a:pPr algn="l"/>
            <a:r>
              <a:rPr lang="pt-PT" dirty="0"/>
              <a:t>Previsão de vendas 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ED8863F-08FB-4E33-97B2-BF022AD29216}"/>
              </a:ext>
            </a:extLst>
          </p:cNvPr>
          <p:cNvSpPr txBox="1">
            <a:spLocks/>
          </p:cNvSpPr>
          <p:nvPr/>
        </p:nvSpPr>
        <p:spPr>
          <a:xfrm>
            <a:off x="1717524" y="5516075"/>
            <a:ext cx="4047391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Mestrado Integrado em Engenharia Informática</a:t>
            </a:r>
          </a:p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Perfil de Computação Gráfica</a:t>
            </a:r>
          </a:p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Tecnologias e Aplicações </a:t>
            </a:r>
          </a:p>
          <a:p>
            <a:pPr algn="l">
              <a:spcBef>
                <a:spcPts val="0"/>
              </a:spcBef>
            </a:pPr>
            <a:endParaRPr lang="pt-PT" sz="1400" dirty="0">
              <a:solidFill>
                <a:srgbClr val="002060"/>
              </a:solidFill>
            </a:endParaRPr>
          </a:p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maio de 2018</a:t>
            </a:r>
          </a:p>
          <a:p>
            <a:pPr algn="l">
              <a:spcBef>
                <a:spcPts val="0"/>
              </a:spcBef>
            </a:pPr>
            <a:endParaRPr lang="pt-PT" sz="1400" dirty="0">
              <a:solidFill>
                <a:srgbClr val="00206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228801-5C78-43E5-B4BD-8F6B2E7C5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" y="5404425"/>
            <a:ext cx="1695837" cy="1453575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A58DC309-A0B7-47BB-A196-4F9C07D7276A}"/>
              </a:ext>
            </a:extLst>
          </p:cNvPr>
          <p:cNvSpPr txBox="1">
            <a:spLocks/>
          </p:cNvSpPr>
          <p:nvPr/>
        </p:nvSpPr>
        <p:spPr>
          <a:xfrm>
            <a:off x="7746593" y="5516075"/>
            <a:ext cx="4047391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André Gonçalves a75625</a:t>
            </a:r>
          </a:p>
          <a:p>
            <a:r>
              <a:rPr lang="pt-PT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Miguel Miranda a74726</a:t>
            </a:r>
          </a:p>
          <a:p>
            <a:r>
              <a:rPr lang="pt-PT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Rogério Moreira a74634</a:t>
            </a:r>
          </a:p>
          <a:p>
            <a:pPr>
              <a:spcBef>
                <a:spcPts val="0"/>
              </a:spcBef>
            </a:pPr>
            <a:endParaRPr lang="pt-PT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pt-P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50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</TotalTime>
  <Words>907</Words>
  <Application>Microsoft Office PowerPoint</Application>
  <PresentationFormat>Ecrã Panorâmico</PresentationFormat>
  <Paragraphs>84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Faceta</vt:lpstr>
      <vt:lpstr>Deep Learning and  LSTM Neural Networks</vt:lpstr>
      <vt:lpstr>Pré Processamento Dados</vt:lpstr>
      <vt:lpstr>Pré Processamento Dados</vt:lpstr>
      <vt:lpstr>Arquitetura e Treino da CNN</vt:lpstr>
      <vt:lpstr>Resultados </vt:lpstr>
      <vt:lpstr>Anexo 1 </vt:lpstr>
      <vt:lpstr>Anexo 2 </vt:lpstr>
      <vt:lpstr>Deep Learning and  LSTM Neural 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Miranda</dc:creator>
  <cp:lastModifiedBy>Miguel Miranda</cp:lastModifiedBy>
  <cp:revision>48</cp:revision>
  <dcterms:created xsi:type="dcterms:W3CDTF">2018-02-20T18:17:19Z</dcterms:created>
  <dcterms:modified xsi:type="dcterms:W3CDTF">2018-06-03T21:31:43Z</dcterms:modified>
</cp:coreProperties>
</file>