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61" r:id="rId3"/>
    <p:sldId id="260" r:id="rId4"/>
    <p:sldId id="263" r:id="rId5"/>
    <p:sldId id="257" r:id="rId6"/>
    <p:sldId id="258"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4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280" autoAdjust="0"/>
  </p:normalViewPr>
  <p:slideViewPr>
    <p:cSldViewPr snapToGrid="0">
      <p:cViewPr varScale="1">
        <p:scale>
          <a:sx n="68" d="100"/>
          <a:sy n="68" d="100"/>
        </p:scale>
        <p:origin x="57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338C96-D574-4EC2-8717-C5A80A4FCB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CD5C4368-41F5-4BCF-AEA9-E5C363FEBB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42B907-2D0A-4736-968B-1896DF6D214F}" type="datetimeFigureOut">
              <a:rPr lang="pt-PT" smtClean="0"/>
              <a:t>17/03/2018</a:t>
            </a:fld>
            <a:endParaRPr lang="pt-PT"/>
          </a:p>
        </p:txBody>
      </p:sp>
      <p:sp>
        <p:nvSpPr>
          <p:cNvPr id="4" name="Footer Placeholder 3">
            <a:extLst>
              <a:ext uri="{FF2B5EF4-FFF2-40B4-BE49-F238E27FC236}">
                <a16:creationId xmlns:a16="http://schemas.microsoft.com/office/drawing/2014/main" id="{12099C48-0044-46D4-90EA-780BC29018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203EA11-F55E-484A-82EE-D5B9FA6D0C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440B39-AE2E-48BF-B6BD-5AC7476FE414}" type="slidenum">
              <a:rPr lang="pt-PT" smtClean="0"/>
              <a:t>‹nº›</a:t>
            </a:fld>
            <a:endParaRPr lang="pt-PT"/>
          </a:p>
        </p:txBody>
      </p:sp>
    </p:spTree>
    <p:extLst>
      <p:ext uri="{BB962C8B-B14F-4D97-AF65-F5344CB8AC3E}">
        <p14:creationId xmlns:p14="http://schemas.microsoft.com/office/powerpoint/2010/main" val="653720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3F092-78E9-4840-9561-2C06333BACDA}" type="datetimeFigureOut">
              <a:rPr lang="pt-PT" smtClean="0"/>
              <a:t>17/03/2018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C64F0-A979-4AA8-BDAE-017C1793433A}" type="slidenum">
              <a:rPr lang="pt-PT" smtClean="0"/>
              <a:t>‹nº›</a:t>
            </a:fld>
            <a:endParaRPr lang="pt-PT"/>
          </a:p>
        </p:txBody>
      </p:sp>
    </p:spTree>
    <p:extLst>
      <p:ext uri="{BB962C8B-B14F-4D97-AF65-F5344CB8AC3E}">
        <p14:creationId xmlns:p14="http://schemas.microsoft.com/office/powerpoint/2010/main" val="944691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5" name="Slide Number Placeholder 4">
            <a:extLst>
              <a:ext uri="{FF2B5EF4-FFF2-40B4-BE49-F238E27FC236}">
                <a16:creationId xmlns:a16="http://schemas.microsoft.com/office/drawing/2014/main" id="{49FAEB8D-D9E8-45A9-AE9F-A3B387262CEF}"/>
              </a:ext>
            </a:extLst>
          </p:cNvPr>
          <p:cNvSpPr>
            <a:spLocks noGrp="1"/>
          </p:cNvSpPr>
          <p:nvPr>
            <p:ph type="sldNum" sz="quarter" idx="10"/>
          </p:nvPr>
        </p:nvSpPr>
        <p:spPr/>
        <p:txBody>
          <a:bodyPr/>
          <a:lstStyle/>
          <a:p>
            <a:fld id="{045C64F0-A979-4AA8-BDAE-017C1793433A}" type="slidenum">
              <a:rPr lang="pt-PT" smtClean="0"/>
              <a:t>1</a:t>
            </a:fld>
            <a:endParaRPr lang="pt-PT"/>
          </a:p>
        </p:txBody>
      </p:sp>
    </p:spTree>
    <p:extLst>
      <p:ext uri="{BB962C8B-B14F-4D97-AF65-F5344CB8AC3E}">
        <p14:creationId xmlns:p14="http://schemas.microsoft.com/office/powerpoint/2010/main" val="3026329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0D8F4E4-FDB1-432D-B431-4E79D03D5646}" type="datetime1">
              <a:rPr lang="pt-PT" smtClean="0"/>
              <a:t>17/03/2018</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246689"/>
            <a:ext cx="771089" cy="528636"/>
          </a:xfrm>
        </p:spPr>
        <p:txBody>
          <a:bodyPr/>
          <a:lstStyle/>
          <a:p>
            <a:fld id="{88DF1E59-22E3-4F3E-9EC0-8C3733E0A564}" type="slidenum">
              <a:rPr lang="pt-PT" smtClean="0"/>
              <a:pPr/>
              <a:t>‹nº›</a:t>
            </a:fld>
            <a:r>
              <a:rPr lang="pt-PT" dirty="0"/>
              <a:t> </a:t>
            </a:r>
            <a:r>
              <a:rPr lang="pt-PT" dirty="0" err="1"/>
              <a:t>of</a:t>
            </a:r>
            <a:r>
              <a:rPr lang="pt-PT" dirty="0"/>
              <a:t> (inserir </a:t>
            </a:r>
          </a:p>
          <a:p>
            <a:r>
              <a:rPr lang="pt-PT" dirty="0"/>
              <a:t>total)</a:t>
            </a:r>
          </a:p>
        </p:txBody>
      </p:sp>
    </p:spTree>
    <p:extLst>
      <p:ext uri="{BB962C8B-B14F-4D97-AF65-F5344CB8AC3E}">
        <p14:creationId xmlns:p14="http://schemas.microsoft.com/office/powerpoint/2010/main" val="234606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59EAA99-CEC6-49FE-9DD6-51A4E693F045}" type="datetime1">
              <a:rPr lang="pt-PT" smtClean="0"/>
              <a:t>17/03/2018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364533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7DAB438-1E22-4103-A928-3DD48E9E297E}" type="datetime1">
              <a:rPr lang="pt-PT" smtClean="0"/>
              <a:t>17/03/2018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414679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3D2DA85-2ADB-4EDF-931E-C7A2D2462B8F}" type="datetime1">
              <a:rPr lang="pt-PT" smtClean="0"/>
              <a:t>17/03/2018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8DF1E59-22E3-4F3E-9EC0-8C3733E0A564}"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146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5F7A8F3-30E6-4307-8CC9-459A567A6F20}" type="datetime1">
              <a:rPr lang="pt-PT" smtClean="0"/>
              <a:t>17/03/2018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135750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84DBF3B4-43D3-438A-B07E-D415E6552F9C}" type="datetime1">
              <a:rPr lang="pt-PT" smtClean="0"/>
              <a:t>17/03/2018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3793754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49A82C3D-F6A5-4D4F-949A-354F235753AC}" type="datetime1">
              <a:rPr lang="pt-PT" smtClean="0"/>
              <a:t>17/03/2018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219290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14EDF8F-53AA-4E4E-B97F-71CDD307F941}" type="datetime1">
              <a:rPr lang="pt-PT" smtClean="0"/>
              <a:t>17/03/2018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3912609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89946B9-1AB3-4B66-B454-F8C424E2D46A}" type="datetime1">
              <a:rPr lang="pt-PT" smtClean="0"/>
              <a:t>17/03/2018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180656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en-US" dirty="0"/>
          </a:p>
        </p:txBody>
      </p:sp>
      <p:sp>
        <p:nvSpPr>
          <p:cNvPr id="4" name="Date Placeholder 3"/>
          <p:cNvSpPr>
            <a:spLocks noGrp="1"/>
          </p:cNvSpPr>
          <p:nvPr>
            <p:ph type="dt" sz="half" idx="10"/>
          </p:nvPr>
        </p:nvSpPr>
        <p:spPr/>
        <p:txBody>
          <a:bodyPr/>
          <a:lstStyle/>
          <a:p>
            <a:fld id="{EFCDFFF0-11C5-46B6-A19E-1219F536CA57}" type="datetime1">
              <a:rPr lang="pt-PT" smtClean="0"/>
              <a:t>17/03/2018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8DF1E59-22E3-4F3E-9EC0-8C3733E0A564}" type="slidenum">
              <a:rPr lang="pt-PT" smtClean="0"/>
              <a:pPr/>
              <a:t>‹nº›</a:t>
            </a:fld>
            <a:r>
              <a:rPr lang="pt-PT" dirty="0"/>
              <a:t> </a:t>
            </a:r>
            <a:r>
              <a:rPr lang="pt-PT" dirty="0" err="1"/>
              <a:t>of</a:t>
            </a:r>
            <a:r>
              <a:rPr lang="pt-PT" dirty="0"/>
              <a:t> (inserir </a:t>
            </a:r>
          </a:p>
          <a:p>
            <a:r>
              <a:rPr lang="pt-PT" dirty="0"/>
              <a:t>total)</a:t>
            </a:r>
          </a:p>
          <a:p>
            <a:endParaRPr lang="pt-PT" dirty="0"/>
          </a:p>
        </p:txBody>
      </p:sp>
      <p:sp>
        <p:nvSpPr>
          <p:cNvPr id="8" name="CaixaDeTexto 7">
            <a:extLst>
              <a:ext uri="{FF2B5EF4-FFF2-40B4-BE49-F238E27FC236}">
                <a16:creationId xmlns:a16="http://schemas.microsoft.com/office/drawing/2014/main" id="{B77824ED-D604-4EDD-AEEA-23FAFE9B1E2E}"/>
              </a:ext>
            </a:extLst>
          </p:cNvPr>
          <p:cNvSpPr txBox="1"/>
          <p:nvPr userDrawn="1"/>
        </p:nvSpPr>
        <p:spPr>
          <a:xfrm>
            <a:off x="9980643" y="5883274"/>
            <a:ext cx="1087157" cy="369332"/>
          </a:xfrm>
          <a:prstGeom prst="rect">
            <a:avLst/>
          </a:prstGeom>
          <a:noFill/>
        </p:spPr>
        <p:txBody>
          <a:bodyPr wrap="none" rtlCol="0">
            <a:spAutoFit/>
          </a:bodyPr>
          <a:lstStyle/>
          <a:p>
            <a:fld id="{A56F198F-7A3B-4154-8B04-8A6C4231F06D}" type="slidenum">
              <a:rPr lang="pt-PT" smtClean="0"/>
              <a:t>‹nº›</a:t>
            </a:fld>
            <a:r>
              <a:rPr lang="pt-PT" dirty="0"/>
              <a:t> de 24</a:t>
            </a:r>
          </a:p>
        </p:txBody>
      </p:sp>
    </p:spTree>
    <p:extLst>
      <p:ext uri="{BB962C8B-B14F-4D97-AF65-F5344CB8AC3E}">
        <p14:creationId xmlns:p14="http://schemas.microsoft.com/office/powerpoint/2010/main" val="183135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175E49A8-ACC6-49D3-9219-9170D681E02D}" type="datetime1">
              <a:rPr lang="pt-PT" smtClean="0"/>
              <a:t>17/03/2018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198421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E1105D73-B33E-4EA1-ADCA-B7B81633C0B4}" type="datetime1">
              <a:rPr lang="pt-PT" smtClean="0"/>
              <a:t>17/03/2018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413913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35607E7-D5A8-4D02-90F0-63EC7E41082D}" type="datetime1">
              <a:rPr lang="pt-PT" smtClean="0"/>
              <a:t>17/03/2018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365004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07C227F8-E8E2-4987-A5CC-45D8D25F7CAD}" type="datetime1">
              <a:rPr lang="pt-PT" smtClean="0"/>
              <a:t>17/03/2018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145108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7E3E0-7C25-4664-B462-3967F7438AF5}" type="datetime1">
              <a:rPr lang="pt-PT" smtClean="0"/>
              <a:t>17/03/2018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167422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9A0089C-425E-4D5B-B86F-134882346D91}" type="datetime1">
              <a:rPr lang="pt-PT" smtClean="0"/>
              <a:t>17/03/2018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212480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4A5BBDB-FFF6-4682-B97C-ABC0DCB42699}" type="datetime1">
              <a:rPr lang="pt-PT" smtClean="0"/>
              <a:t>17/03/2018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8DF1E59-22E3-4F3E-9EC0-8C3733E0A564}" type="slidenum">
              <a:rPr lang="pt-PT" smtClean="0"/>
              <a:t>‹nº›</a:t>
            </a:fld>
            <a:endParaRPr lang="pt-PT"/>
          </a:p>
        </p:txBody>
      </p:sp>
    </p:spTree>
    <p:extLst>
      <p:ext uri="{BB962C8B-B14F-4D97-AF65-F5344CB8AC3E}">
        <p14:creationId xmlns:p14="http://schemas.microsoft.com/office/powerpoint/2010/main" val="20460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EC3E54-F862-41B4-9172-0E064B34249F}" type="datetime1">
              <a:rPr lang="pt-PT" smtClean="0"/>
              <a:t>17/03/2018</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3A7BD1-8AB1-4047-9A49-A6EBAF02A423}" type="slidenum">
              <a:rPr lang="pt-PT" smtClean="0"/>
              <a:pPr/>
              <a:t>‹nº›</a:t>
            </a:fld>
            <a:r>
              <a:rPr lang="pt-PT" dirty="0"/>
              <a:t> </a:t>
            </a:r>
            <a:r>
              <a:rPr lang="pt-PT" dirty="0" err="1"/>
              <a:t>of</a:t>
            </a:r>
            <a:r>
              <a:rPr lang="pt-PT" dirty="0"/>
              <a:t> total</a:t>
            </a:r>
          </a:p>
        </p:txBody>
      </p:sp>
    </p:spTree>
    <p:extLst>
      <p:ext uri="{BB962C8B-B14F-4D97-AF65-F5344CB8AC3E}">
        <p14:creationId xmlns:p14="http://schemas.microsoft.com/office/powerpoint/2010/main" val="38610801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3531" y="1154692"/>
            <a:ext cx="9504937" cy="1395754"/>
          </a:xfrm>
        </p:spPr>
        <p:txBody>
          <a:bodyPr>
            <a:noAutofit/>
          </a:bodyPr>
          <a:lstStyle/>
          <a:p>
            <a:pPr algn="ctr"/>
            <a:r>
              <a:rPr lang="en-US" sz="4000" cap="none" dirty="0">
                <a:ln w="0"/>
                <a:effectLst>
                  <a:outerShdw blurRad="38100" dist="19050" dir="2700000" algn="tl" rotWithShape="0">
                    <a:schemeClr val="dk1">
                      <a:alpha val="40000"/>
                    </a:schemeClr>
                  </a:outerShdw>
                </a:effectLst>
                <a:latin typeface="Haettenschweiler" panose="020B0706040902060204" pitchFamily="34" charset="0"/>
                <a:ea typeface="Microsoft Himalaya" panose="01010100010101010101" pitchFamily="2" charset="0"/>
                <a:cs typeface="Microsoft Himalaya" panose="01010100010101010101" pitchFamily="2" charset="0"/>
              </a:rPr>
              <a:t>Reduction of trajectory search time in functional MRI data</a:t>
            </a:r>
            <a:endParaRPr lang="pt-PT" sz="4000" cap="none" dirty="0">
              <a:ln w="0"/>
              <a:effectLst>
                <a:outerShdw blurRad="38100" dist="19050" dir="2700000" algn="tl" rotWithShape="0">
                  <a:schemeClr val="dk1">
                    <a:alpha val="40000"/>
                  </a:schemeClr>
                </a:outerShdw>
              </a:effectLst>
              <a:latin typeface="Haettenschweiler" panose="020B0706040902060204" pitchFamily="34" charset="0"/>
              <a:ea typeface="Microsoft Himalaya" panose="01010100010101010101" pitchFamily="2" charset="0"/>
              <a:cs typeface="Microsoft Himalaya" panose="01010100010101010101" pitchFamily="2" charset="0"/>
            </a:endParaRPr>
          </a:p>
        </p:txBody>
      </p:sp>
      <p:sp>
        <p:nvSpPr>
          <p:cNvPr id="3" name="Subtítulo 2"/>
          <p:cNvSpPr>
            <a:spLocks noGrp="1"/>
          </p:cNvSpPr>
          <p:nvPr>
            <p:ph type="subTitle" idx="1"/>
          </p:nvPr>
        </p:nvSpPr>
        <p:spPr>
          <a:xfrm>
            <a:off x="2815151" y="4994648"/>
            <a:ext cx="8791575" cy="1417320"/>
          </a:xfrm>
        </p:spPr>
        <p:txBody>
          <a:bodyPr>
            <a:normAutofit lnSpcReduction="10000"/>
          </a:bodyPr>
          <a:lstStyle/>
          <a:p>
            <a:pPr algn="r"/>
            <a:endParaRPr lang="pt-PT" dirty="0">
              <a:latin typeface="Haettenschweiler" panose="020B0706040902060204" pitchFamily="34" charset="0"/>
            </a:endParaRPr>
          </a:p>
          <a:p>
            <a:pPr algn="r"/>
            <a:r>
              <a:rPr lang="pt-PT" dirty="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Marcelo Pinto</a:t>
            </a:r>
          </a:p>
          <a:p>
            <a:pPr algn="r"/>
            <a:r>
              <a:rPr lang="pt-PT" dirty="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Rogério Moreira</a:t>
            </a:r>
          </a:p>
        </p:txBody>
      </p:sp>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145" y="2645635"/>
            <a:ext cx="4994776" cy="3057673"/>
          </a:xfrm>
          <a:prstGeom prst="rect">
            <a:avLst/>
          </a:prstGeom>
        </p:spPr>
      </p:pic>
      <p:pic>
        <p:nvPicPr>
          <p:cNvPr id="6" name="Imagem 5">
            <a:extLst>
              <a:ext uri="{FF2B5EF4-FFF2-40B4-BE49-F238E27FC236}">
                <a16:creationId xmlns:a16="http://schemas.microsoft.com/office/drawing/2014/main" id="{5E3C9A31-A369-430D-92FF-CC1C9438B4C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38091"/>
          <a:stretch/>
        </p:blipFill>
        <p:spPr>
          <a:xfrm>
            <a:off x="10621109" y="161361"/>
            <a:ext cx="1409468" cy="677758"/>
          </a:xfrm>
          <a:prstGeom prst="rect">
            <a:avLst/>
          </a:prstGeom>
        </p:spPr>
      </p:pic>
    </p:spTree>
    <p:extLst>
      <p:ext uri="{BB962C8B-B14F-4D97-AF65-F5344CB8AC3E}">
        <p14:creationId xmlns:p14="http://schemas.microsoft.com/office/powerpoint/2010/main" val="37588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FBD2B5-A151-48A5-B164-E38A74985334}"/>
              </a:ext>
            </a:extLst>
          </p:cNvPr>
          <p:cNvSpPr>
            <a:spLocks noGrp="1"/>
          </p:cNvSpPr>
          <p:nvPr>
            <p:ph type="title"/>
          </p:nvPr>
        </p:nvSpPr>
        <p:spPr/>
        <p:txBody>
          <a:bodyPr/>
          <a:lstStyle/>
          <a:p>
            <a:r>
              <a:rPr lang="pt-PT" dirty="0" err="1"/>
              <a:t>The</a:t>
            </a:r>
            <a:r>
              <a:rPr lang="pt-PT" dirty="0"/>
              <a:t> </a:t>
            </a:r>
            <a:r>
              <a:rPr lang="pt-PT" dirty="0" err="1"/>
              <a:t>problem</a:t>
            </a:r>
            <a:endParaRPr lang="pt-PT" dirty="0"/>
          </a:p>
        </p:txBody>
      </p:sp>
      <p:sp>
        <p:nvSpPr>
          <p:cNvPr id="3" name="Marcador de Posição de Conteúdo 2">
            <a:extLst>
              <a:ext uri="{FF2B5EF4-FFF2-40B4-BE49-F238E27FC236}">
                <a16:creationId xmlns:a16="http://schemas.microsoft.com/office/drawing/2014/main" id="{99025287-F23D-4CB8-9733-33B30F65FE55}"/>
              </a:ext>
            </a:extLst>
          </p:cNvPr>
          <p:cNvSpPr>
            <a:spLocks noGrp="1"/>
          </p:cNvSpPr>
          <p:nvPr>
            <p:ph idx="1"/>
          </p:nvPr>
        </p:nvSpPr>
        <p:spPr/>
        <p:txBody>
          <a:bodyPr>
            <a:normAutofit lnSpcReduction="10000"/>
          </a:bodyPr>
          <a:lstStyle/>
          <a:p>
            <a:r>
              <a:rPr lang="pt-PT" dirty="0" err="1"/>
              <a:t>Functional</a:t>
            </a:r>
            <a:r>
              <a:rPr lang="pt-PT" dirty="0"/>
              <a:t> </a:t>
            </a:r>
            <a:r>
              <a:rPr lang="pt-PT" dirty="0" err="1"/>
              <a:t>connectivity</a:t>
            </a:r>
            <a:r>
              <a:rPr lang="pt-PT" dirty="0"/>
              <a:t> in </a:t>
            </a:r>
            <a:r>
              <a:rPr lang="pt-PT" dirty="0" err="1"/>
              <a:t>the</a:t>
            </a:r>
            <a:r>
              <a:rPr lang="pt-PT" dirty="0"/>
              <a:t> </a:t>
            </a:r>
            <a:r>
              <a:rPr lang="pt-PT" dirty="0" err="1"/>
              <a:t>brain</a:t>
            </a:r>
            <a:r>
              <a:rPr lang="pt-PT" dirty="0"/>
              <a:t> can </a:t>
            </a:r>
            <a:r>
              <a:rPr lang="pt-PT" dirty="0" err="1"/>
              <a:t>be</a:t>
            </a:r>
            <a:r>
              <a:rPr lang="pt-PT" dirty="0"/>
              <a:t> </a:t>
            </a:r>
            <a:r>
              <a:rPr lang="pt-PT" dirty="0" err="1"/>
              <a:t>observed</a:t>
            </a:r>
            <a:r>
              <a:rPr lang="pt-PT" dirty="0"/>
              <a:t> </a:t>
            </a:r>
            <a:r>
              <a:rPr lang="pt-PT" dirty="0" err="1"/>
              <a:t>using</a:t>
            </a:r>
            <a:r>
              <a:rPr lang="pt-PT" dirty="0"/>
              <a:t> </a:t>
            </a:r>
            <a:r>
              <a:rPr lang="pt-PT" dirty="0" err="1"/>
              <a:t>resting-state</a:t>
            </a:r>
            <a:r>
              <a:rPr lang="pt-PT" dirty="0"/>
              <a:t> </a:t>
            </a:r>
            <a:r>
              <a:rPr lang="pt-PT" dirty="0" err="1"/>
              <a:t>functional</a:t>
            </a:r>
            <a:r>
              <a:rPr lang="pt-PT" dirty="0"/>
              <a:t> </a:t>
            </a:r>
            <a:r>
              <a:rPr lang="pt-PT" dirty="0" err="1"/>
              <a:t>magnetic</a:t>
            </a:r>
            <a:r>
              <a:rPr lang="pt-PT" dirty="0"/>
              <a:t> </a:t>
            </a:r>
            <a:r>
              <a:rPr lang="pt-PT" dirty="0" err="1"/>
              <a:t>resonance</a:t>
            </a:r>
            <a:r>
              <a:rPr lang="pt-PT" dirty="0"/>
              <a:t> </a:t>
            </a:r>
            <a:r>
              <a:rPr lang="pt-PT" dirty="0" err="1"/>
              <a:t>imaging</a:t>
            </a:r>
            <a:r>
              <a:rPr lang="pt-PT" dirty="0"/>
              <a:t> (FMRI);</a:t>
            </a:r>
          </a:p>
          <a:p>
            <a:r>
              <a:rPr lang="pt-PT" dirty="0" err="1"/>
              <a:t>However</a:t>
            </a:r>
            <a:r>
              <a:rPr lang="pt-PT" dirty="0"/>
              <a:t>, </a:t>
            </a:r>
            <a:r>
              <a:rPr lang="pt-PT" dirty="0" err="1"/>
              <a:t>brain</a:t>
            </a:r>
            <a:r>
              <a:rPr lang="pt-PT" dirty="0"/>
              <a:t> </a:t>
            </a:r>
            <a:r>
              <a:rPr lang="pt-PT" dirty="0" err="1"/>
              <a:t>function</a:t>
            </a:r>
            <a:r>
              <a:rPr lang="pt-PT" dirty="0"/>
              <a:t> </a:t>
            </a:r>
            <a:r>
              <a:rPr lang="pt-PT" dirty="0" err="1"/>
              <a:t>is</a:t>
            </a:r>
            <a:r>
              <a:rPr lang="pt-PT" dirty="0"/>
              <a:t> </a:t>
            </a:r>
            <a:r>
              <a:rPr lang="pt-PT" dirty="0" err="1"/>
              <a:t>mediated</a:t>
            </a:r>
            <a:r>
              <a:rPr lang="pt-PT" dirty="0"/>
              <a:t> </a:t>
            </a:r>
            <a:r>
              <a:rPr lang="pt-PT" dirty="0" err="1"/>
              <a:t>by</a:t>
            </a:r>
            <a:r>
              <a:rPr lang="pt-PT" dirty="0"/>
              <a:t> </a:t>
            </a:r>
            <a:r>
              <a:rPr lang="pt-PT" dirty="0" err="1"/>
              <a:t>many</a:t>
            </a:r>
            <a:r>
              <a:rPr lang="pt-PT" dirty="0"/>
              <a:t> </a:t>
            </a:r>
            <a:r>
              <a:rPr lang="pt-PT" dirty="0" err="1"/>
              <a:t>functionaly</a:t>
            </a:r>
            <a:r>
              <a:rPr lang="pt-PT" dirty="0"/>
              <a:t> </a:t>
            </a:r>
            <a:r>
              <a:rPr lang="pt-PT" dirty="0" err="1"/>
              <a:t>distinct</a:t>
            </a:r>
            <a:r>
              <a:rPr lang="pt-PT" dirty="0"/>
              <a:t> networks;</a:t>
            </a:r>
          </a:p>
          <a:p>
            <a:r>
              <a:rPr lang="pt-PT" dirty="0" err="1"/>
              <a:t>These</a:t>
            </a:r>
            <a:r>
              <a:rPr lang="pt-PT" dirty="0"/>
              <a:t> networks </a:t>
            </a:r>
            <a:r>
              <a:rPr lang="pt-PT" dirty="0" err="1"/>
              <a:t>may</a:t>
            </a:r>
            <a:r>
              <a:rPr lang="pt-PT" dirty="0"/>
              <a:t> </a:t>
            </a:r>
            <a:r>
              <a:rPr lang="pt-PT" dirty="0" err="1"/>
              <a:t>overlap</a:t>
            </a:r>
            <a:r>
              <a:rPr lang="pt-PT" dirty="0"/>
              <a:t> </a:t>
            </a:r>
            <a:r>
              <a:rPr lang="pt-PT" dirty="0" err="1"/>
              <a:t>each</a:t>
            </a:r>
            <a:r>
              <a:rPr lang="pt-PT" dirty="0"/>
              <a:t> </a:t>
            </a:r>
            <a:r>
              <a:rPr lang="pt-PT" dirty="0" err="1"/>
              <a:t>other</a:t>
            </a:r>
            <a:r>
              <a:rPr lang="pt-PT" dirty="0"/>
              <a:t>;</a:t>
            </a:r>
          </a:p>
          <a:p>
            <a:r>
              <a:rPr lang="en-US" dirty="0"/>
              <a:t>There is no functional trajectory search software yet, there are only functional point-to-point connectivity;</a:t>
            </a:r>
          </a:p>
          <a:p>
            <a:r>
              <a:rPr lang="en-US" dirty="0"/>
              <a:t>The main problem is the time required for this type of software;</a:t>
            </a:r>
            <a:endParaRPr lang="pt-PT" dirty="0"/>
          </a:p>
        </p:txBody>
      </p:sp>
    </p:spTree>
    <p:extLst>
      <p:ext uri="{BB962C8B-B14F-4D97-AF65-F5344CB8AC3E}">
        <p14:creationId xmlns:p14="http://schemas.microsoft.com/office/powerpoint/2010/main" val="324104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3DB1E-80CF-4663-89D9-0FA4C464F614}"/>
              </a:ext>
            </a:extLst>
          </p:cNvPr>
          <p:cNvSpPr>
            <a:spLocks noGrp="1"/>
          </p:cNvSpPr>
          <p:nvPr>
            <p:ph type="title"/>
          </p:nvPr>
        </p:nvSpPr>
        <p:spPr/>
        <p:txBody>
          <a:bodyPr/>
          <a:lstStyle/>
          <a:p>
            <a:r>
              <a:rPr lang="pt-PT" dirty="0" err="1"/>
              <a:t>The</a:t>
            </a:r>
            <a:r>
              <a:rPr lang="pt-PT" dirty="0"/>
              <a:t> </a:t>
            </a:r>
            <a:r>
              <a:rPr lang="pt-PT" dirty="0" err="1"/>
              <a:t>goal</a:t>
            </a:r>
            <a:endParaRPr lang="pt-PT" dirty="0"/>
          </a:p>
        </p:txBody>
      </p:sp>
      <p:sp>
        <p:nvSpPr>
          <p:cNvPr id="3" name="Marcador de Posição de Conteúdo 2">
            <a:extLst>
              <a:ext uri="{FF2B5EF4-FFF2-40B4-BE49-F238E27FC236}">
                <a16:creationId xmlns:a16="http://schemas.microsoft.com/office/drawing/2014/main" id="{3FD091E0-B3CF-4701-9BE7-F2372A44387D}"/>
              </a:ext>
            </a:extLst>
          </p:cNvPr>
          <p:cNvSpPr>
            <a:spLocks noGrp="1"/>
          </p:cNvSpPr>
          <p:nvPr>
            <p:ph idx="1"/>
          </p:nvPr>
        </p:nvSpPr>
        <p:spPr/>
        <p:txBody>
          <a:bodyPr/>
          <a:lstStyle/>
          <a:p>
            <a:r>
              <a:rPr lang="pt-PT" dirty="0" err="1"/>
              <a:t>We</a:t>
            </a:r>
            <a:r>
              <a:rPr lang="pt-PT" dirty="0"/>
              <a:t> </a:t>
            </a:r>
            <a:r>
              <a:rPr lang="pt-PT" dirty="0" err="1"/>
              <a:t>want</a:t>
            </a:r>
            <a:r>
              <a:rPr lang="pt-PT" dirty="0"/>
              <a:t> a network </a:t>
            </a:r>
            <a:r>
              <a:rPr lang="pt-PT" dirty="0" err="1"/>
              <a:t>model</a:t>
            </a:r>
            <a:r>
              <a:rPr lang="pt-PT" dirty="0"/>
              <a:t> </a:t>
            </a:r>
            <a:r>
              <a:rPr lang="pt-PT" dirty="0" err="1"/>
              <a:t>that</a:t>
            </a:r>
            <a:r>
              <a:rPr lang="pt-PT" dirty="0"/>
              <a:t> </a:t>
            </a:r>
            <a:r>
              <a:rPr lang="pt-PT" dirty="0" err="1"/>
              <a:t>allows</a:t>
            </a:r>
            <a:r>
              <a:rPr lang="pt-PT" dirty="0"/>
              <a:t> </a:t>
            </a:r>
            <a:r>
              <a:rPr lang="pt-PT" dirty="0" err="1"/>
              <a:t>overlap</a:t>
            </a:r>
            <a:r>
              <a:rPr lang="pt-PT" dirty="0"/>
              <a:t> </a:t>
            </a:r>
            <a:r>
              <a:rPr lang="pt-PT" dirty="0" err="1"/>
              <a:t>of</a:t>
            </a:r>
            <a:r>
              <a:rPr lang="pt-PT" dirty="0"/>
              <a:t> networks;</a:t>
            </a:r>
          </a:p>
          <a:p>
            <a:r>
              <a:rPr lang="en-US" dirty="0"/>
              <a:t>We want a solution that will solve this problem in </a:t>
            </a:r>
            <a:r>
              <a:rPr lang="en-US" dirty="0" err="1"/>
              <a:t>usefull</a:t>
            </a:r>
            <a:r>
              <a:rPr lang="en-US" dirty="0"/>
              <a:t> time.</a:t>
            </a:r>
          </a:p>
          <a:p>
            <a:endParaRPr lang="en-US" dirty="0"/>
          </a:p>
          <a:p>
            <a:r>
              <a:rPr lang="en-US" sz="3200" dirty="0" err="1">
                <a:solidFill>
                  <a:srgbClr val="FF0000"/>
                </a:solidFill>
              </a:rPr>
              <a:t>Aqui</a:t>
            </a:r>
            <a:r>
              <a:rPr lang="en-US" sz="3200" dirty="0">
                <a:solidFill>
                  <a:srgbClr val="FF0000"/>
                </a:solidFill>
              </a:rPr>
              <a:t> </a:t>
            </a:r>
            <a:r>
              <a:rPr lang="en-US" sz="3200" dirty="0" err="1">
                <a:solidFill>
                  <a:srgbClr val="FF0000"/>
                </a:solidFill>
              </a:rPr>
              <a:t>talvez</a:t>
            </a:r>
            <a:r>
              <a:rPr lang="en-US" sz="3200" dirty="0">
                <a:solidFill>
                  <a:srgbClr val="FF0000"/>
                </a:solidFill>
              </a:rPr>
              <a:t> </a:t>
            </a:r>
            <a:r>
              <a:rPr lang="en-US" sz="3200" dirty="0" err="1">
                <a:solidFill>
                  <a:srgbClr val="FF0000"/>
                </a:solidFill>
              </a:rPr>
              <a:t>seja</a:t>
            </a:r>
            <a:r>
              <a:rPr lang="en-US" sz="3200" dirty="0">
                <a:solidFill>
                  <a:srgbClr val="FF0000"/>
                </a:solidFill>
              </a:rPr>
              <a:t> </a:t>
            </a:r>
            <a:r>
              <a:rPr lang="en-US" sz="3200" dirty="0" err="1">
                <a:solidFill>
                  <a:srgbClr val="FF0000"/>
                </a:solidFill>
              </a:rPr>
              <a:t>bom</a:t>
            </a:r>
            <a:r>
              <a:rPr lang="en-US" sz="3200" dirty="0">
                <a:solidFill>
                  <a:srgbClr val="FF0000"/>
                </a:solidFill>
              </a:rPr>
              <a:t> </a:t>
            </a:r>
            <a:r>
              <a:rPr lang="en-US" sz="3200" dirty="0" err="1">
                <a:solidFill>
                  <a:srgbClr val="FF0000"/>
                </a:solidFill>
              </a:rPr>
              <a:t>explicar</a:t>
            </a:r>
            <a:r>
              <a:rPr lang="en-US" sz="3200" dirty="0">
                <a:solidFill>
                  <a:srgbClr val="FF0000"/>
                </a:solidFill>
              </a:rPr>
              <a:t> com </a:t>
            </a:r>
            <a:r>
              <a:rPr lang="en-US" sz="3200" dirty="0" err="1">
                <a:solidFill>
                  <a:srgbClr val="FF0000"/>
                </a:solidFill>
              </a:rPr>
              <a:t>uma</a:t>
            </a:r>
            <a:r>
              <a:rPr lang="en-US" sz="3200" dirty="0">
                <a:solidFill>
                  <a:srgbClr val="FF0000"/>
                </a:solidFill>
              </a:rPr>
              <a:t> </a:t>
            </a:r>
            <a:r>
              <a:rPr lang="en-US" sz="3200" dirty="0" err="1">
                <a:solidFill>
                  <a:srgbClr val="FF0000"/>
                </a:solidFill>
              </a:rPr>
              <a:t>imagem</a:t>
            </a:r>
            <a:r>
              <a:rPr lang="en-US" sz="3200" dirty="0">
                <a:solidFill>
                  <a:srgbClr val="FF0000"/>
                </a:solidFill>
              </a:rPr>
              <a:t> o </a:t>
            </a:r>
            <a:r>
              <a:rPr lang="en-US" sz="3200" dirty="0" err="1">
                <a:solidFill>
                  <a:srgbClr val="FF0000"/>
                </a:solidFill>
              </a:rPr>
              <a:t>porquê</a:t>
            </a:r>
            <a:r>
              <a:rPr lang="en-US" sz="3200" dirty="0">
                <a:solidFill>
                  <a:srgbClr val="FF0000"/>
                </a:solidFill>
              </a:rPr>
              <a:t> de </a:t>
            </a:r>
            <a:r>
              <a:rPr lang="en-US" sz="3200" dirty="0" err="1">
                <a:solidFill>
                  <a:srgbClr val="FF0000"/>
                </a:solidFill>
              </a:rPr>
              <a:t>demorar</a:t>
            </a:r>
            <a:r>
              <a:rPr lang="en-US" sz="3200" dirty="0">
                <a:solidFill>
                  <a:srgbClr val="FF0000"/>
                </a:solidFill>
              </a:rPr>
              <a:t> </a:t>
            </a:r>
            <a:r>
              <a:rPr lang="en-US" sz="3200" dirty="0" err="1">
                <a:solidFill>
                  <a:srgbClr val="FF0000"/>
                </a:solidFill>
              </a:rPr>
              <a:t>bastante</a:t>
            </a:r>
            <a:r>
              <a:rPr lang="en-US" sz="3200" dirty="0">
                <a:solidFill>
                  <a:srgbClr val="FF0000"/>
                </a:solidFill>
              </a:rPr>
              <a:t> tempo (</a:t>
            </a:r>
            <a:r>
              <a:rPr lang="en-US" sz="3200" dirty="0" err="1">
                <a:solidFill>
                  <a:srgbClr val="FF0000"/>
                </a:solidFill>
              </a:rPr>
              <a:t>explicando</a:t>
            </a:r>
            <a:r>
              <a:rPr lang="en-US" sz="3200" dirty="0">
                <a:solidFill>
                  <a:srgbClr val="FF0000"/>
                </a:solidFill>
              </a:rPr>
              <a:t> para N=2 e </a:t>
            </a:r>
            <a:r>
              <a:rPr lang="en-US" sz="3200" dirty="0" err="1">
                <a:solidFill>
                  <a:srgbClr val="FF0000"/>
                </a:solidFill>
              </a:rPr>
              <a:t>depois</a:t>
            </a:r>
            <a:r>
              <a:rPr lang="en-US" sz="3200" dirty="0">
                <a:solidFill>
                  <a:srgbClr val="FF0000"/>
                </a:solidFill>
              </a:rPr>
              <a:t> o que </a:t>
            </a:r>
            <a:r>
              <a:rPr lang="en-US" sz="3200" dirty="0" err="1">
                <a:solidFill>
                  <a:srgbClr val="FF0000"/>
                </a:solidFill>
              </a:rPr>
              <a:t>nós</a:t>
            </a:r>
            <a:r>
              <a:rPr lang="en-US" sz="3200" dirty="0">
                <a:solidFill>
                  <a:srgbClr val="FF0000"/>
                </a:solidFill>
              </a:rPr>
              <a:t> </a:t>
            </a:r>
            <a:r>
              <a:rPr lang="en-US" sz="3200" dirty="0" err="1">
                <a:solidFill>
                  <a:srgbClr val="FF0000"/>
                </a:solidFill>
              </a:rPr>
              <a:t>pretendemos</a:t>
            </a:r>
            <a:r>
              <a:rPr lang="en-US" sz="3200" dirty="0">
                <a:solidFill>
                  <a:srgbClr val="FF0000"/>
                </a:solidFill>
              </a:rPr>
              <a:t>)</a:t>
            </a:r>
            <a:endParaRPr lang="pt-PT" sz="3200" dirty="0">
              <a:solidFill>
                <a:srgbClr val="FF0000"/>
              </a:solidFill>
            </a:endParaRPr>
          </a:p>
        </p:txBody>
      </p:sp>
    </p:spTree>
    <p:extLst>
      <p:ext uri="{BB962C8B-B14F-4D97-AF65-F5344CB8AC3E}">
        <p14:creationId xmlns:p14="http://schemas.microsoft.com/office/powerpoint/2010/main" val="162556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58ADD-7375-4271-948C-4DE1DE5395A9}"/>
              </a:ext>
            </a:extLst>
          </p:cNvPr>
          <p:cNvSpPr>
            <a:spLocks noGrp="1"/>
          </p:cNvSpPr>
          <p:nvPr>
            <p:ph type="title"/>
          </p:nvPr>
        </p:nvSpPr>
        <p:spPr/>
        <p:txBody>
          <a:bodyPr/>
          <a:lstStyle/>
          <a:p>
            <a:r>
              <a:rPr lang="pt-PT" dirty="0" err="1"/>
              <a:t>Task</a:t>
            </a:r>
            <a:r>
              <a:rPr lang="pt-PT" dirty="0"/>
              <a:t> </a:t>
            </a:r>
            <a:r>
              <a:rPr lang="pt-PT" dirty="0" err="1"/>
              <a:t>List</a:t>
            </a:r>
            <a:r>
              <a:rPr lang="pt-PT" dirty="0"/>
              <a:t>:</a:t>
            </a:r>
          </a:p>
        </p:txBody>
      </p:sp>
      <p:sp>
        <p:nvSpPr>
          <p:cNvPr id="3" name="Marcador de Posição de Conteúdo 2">
            <a:extLst>
              <a:ext uri="{FF2B5EF4-FFF2-40B4-BE49-F238E27FC236}">
                <a16:creationId xmlns:a16="http://schemas.microsoft.com/office/drawing/2014/main" id="{94E03ACE-DC8D-4E6A-965C-EF05C0A34C1A}"/>
              </a:ext>
            </a:extLst>
          </p:cNvPr>
          <p:cNvSpPr>
            <a:spLocks noGrp="1"/>
          </p:cNvSpPr>
          <p:nvPr>
            <p:ph idx="1"/>
          </p:nvPr>
        </p:nvSpPr>
        <p:spPr>
          <a:xfrm>
            <a:off x="1141412" y="2249486"/>
            <a:ext cx="9905999" cy="3560471"/>
          </a:xfrm>
        </p:spPr>
        <p:txBody>
          <a:bodyPr/>
          <a:lstStyle/>
          <a:p>
            <a:r>
              <a:rPr lang="en-US" dirty="0"/>
              <a:t>- Understand the data (visualization, structure, access, type); </a:t>
            </a:r>
            <a:r>
              <a:rPr lang="en-US" b="1" dirty="0"/>
              <a:t>(Done)</a:t>
            </a:r>
          </a:p>
          <a:p>
            <a:r>
              <a:rPr lang="en-US" dirty="0"/>
              <a:t>- Understand the processing (applications, example in some cases); </a:t>
            </a:r>
            <a:r>
              <a:rPr lang="en-US" b="1" dirty="0"/>
              <a:t>(Done)</a:t>
            </a:r>
            <a:endParaRPr lang="en-US" dirty="0"/>
          </a:p>
          <a:p>
            <a:r>
              <a:rPr lang="en-US" dirty="0"/>
              <a:t>- Understand the problem (...); </a:t>
            </a:r>
            <a:r>
              <a:rPr lang="en-US" b="1" dirty="0"/>
              <a:t>(Done)</a:t>
            </a:r>
            <a:endParaRPr lang="en-US" dirty="0"/>
          </a:p>
          <a:p>
            <a:r>
              <a:rPr lang="en-US" dirty="0"/>
              <a:t>- Understand the solution proposed by Nicolas Lori; </a:t>
            </a:r>
            <a:r>
              <a:rPr lang="en-US" b="1" dirty="0"/>
              <a:t>(Current State)</a:t>
            </a:r>
          </a:p>
          <a:p>
            <a:r>
              <a:rPr lang="en-US" dirty="0"/>
              <a:t>- Implement the proposed solution;</a:t>
            </a:r>
          </a:p>
          <a:p>
            <a:r>
              <a:rPr lang="en-US" dirty="0"/>
              <a:t>- Evaluate the results and finalize the report;</a:t>
            </a:r>
            <a:endParaRPr lang="pt-PT" dirty="0"/>
          </a:p>
        </p:txBody>
      </p:sp>
    </p:spTree>
    <p:extLst>
      <p:ext uri="{BB962C8B-B14F-4D97-AF65-F5344CB8AC3E}">
        <p14:creationId xmlns:p14="http://schemas.microsoft.com/office/powerpoint/2010/main" val="314456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85AAF-A7DD-4D1B-910A-9840C6A49355}"/>
              </a:ext>
            </a:extLst>
          </p:cNvPr>
          <p:cNvSpPr>
            <a:spLocks noGrp="1"/>
          </p:cNvSpPr>
          <p:nvPr>
            <p:ph type="title"/>
          </p:nvPr>
        </p:nvSpPr>
        <p:spPr/>
        <p:txBody>
          <a:bodyPr/>
          <a:lstStyle/>
          <a:p>
            <a:r>
              <a:rPr lang="pt-PT" dirty="0" err="1"/>
              <a:t>Functional</a:t>
            </a:r>
            <a:r>
              <a:rPr lang="pt-PT" dirty="0"/>
              <a:t> </a:t>
            </a:r>
            <a:r>
              <a:rPr lang="pt-PT" dirty="0" err="1"/>
              <a:t>magnetic</a:t>
            </a:r>
            <a:r>
              <a:rPr lang="pt-PT" dirty="0"/>
              <a:t> </a:t>
            </a:r>
            <a:r>
              <a:rPr lang="pt-PT" dirty="0" err="1"/>
              <a:t>resonance</a:t>
            </a:r>
            <a:r>
              <a:rPr lang="pt-PT" dirty="0"/>
              <a:t> </a:t>
            </a:r>
            <a:r>
              <a:rPr lang="pt-PT" dirty="0" err="1"/>
              <a:t>imaging</a:t>
            </a:r>
            <a:endParaRPr lang="pt-PT" dirty="0"/>
          </a:p>
        </p:txBody>
      </p:sp>
      <p:sp>
        <p:nvSpPr>
          <p:cNvPr id="3" name="Marcador de Posição de Conteúdo 2">
            <a:extLst>
              <a:ext uri="{FF2B5EF4-FFF2-40B4-BE49-F238E27FC236}">
                <a16:creationId xmlns:a16="http://schemas.microsoft.com/office/drawing/2014/main" id="{26DC046C-9084-42BF-A9B6-EB0A613E8408}"/>
              </a:ext>
            </a:extLst>
          </p:cNvPr>
          <p:cNvSpPr>
            <a:spLocks noGrp="1"/>
          </p:cNvSpPr>
          <p:nvPr>
            <p:ph idx="1"/>
          </p:nvPr>
        </p:nvSpPr>
        <p:spPr/>
        <p:txBody>
          <a:bodyPr/>
          <a:lstStyle/>
          <a:p>
            <a:pPr algn="just"/>
            <a:r>
              <a:rPr lang="en-US" dirty="0"/>
              <a:t>Measures brain activity by detecting changes associated with blood flow;</a:t>
            </a:r>
          </a:p>
          <a:p>
            <a:pPr algn="just"/>
            <a:r>
              <a:rPr lang="en-US" dirty="0"/>
              <a:t>This technique relies on the fact that cerebral blood flow and neuronal activation are coupled. When an area of the brain is in use, blood flow to that region also increases.</a:t>
            </a:r>
            <a:endParaRPr lang="pt-PT" dirty="0"/>
          </a:p>
        </p:txBody>
      </p:sp>
      <p:sp>
        <p:nvSpPr>
          <p:cNvPr id="4" name="Retângulo 3">
            <a:extLst>
              <a:ext uri="{FF2B5EF4-FFF2-40B4-BE49-F238E27FC236}">
                <a16:creationId xmlns:a16="http://schemas.microsoft.com/office/drawing/2014/main" id="{06FD921C-01AA-4B52-873B-9AED3510A4AD}"/>
              </a:ext>
            </a:extLst>
          </p:cNvPr>
          <p:cNvSpPr/>
          <p:nvPr/>
        </p:nvSpPr>
        <p:spPr>
          <a:xfrm>
            <a:off x="3896751" y="466119"/>
            <a:ext cx="9495692" cy="523220"/>
          </a:xfrm>
          <a:prstGeom prst="rect">
            <a:avLst/>
          </a:prstGeom>
        </p:spPr>
        <p:txBody>
          <a:bodyPr wrap="square">
            <a:spAutoFit/>
          </a:bodyPr>
          <a:lstStyle/>
          <a:p>
            <a:r>
              <a:rPr lang="en-US" sz="2800" dirty="0">
                <a:solidFill>
                  <a:srgbClr val="FF0000"/>
                </a:solidFill>
              </a:rPr>
              <a:t>Para </a:t>
            </a:r>
            <a:r>
              <a:rPr lang="en-US" sz="2800" dirty="0" err="1">
                <a:solidFill>
                  <a:srgbClr val="FF0000"/>
                </a:solidFill>
              </a:rPr>
              <a:t>apagar</a:t>
            </a:r>
            <a:r>
              <a:rPr lang="en-US" sz="2800" dirty="0">
                <a:solidFill>
                  <a:srgbClr val="FF0000"/>
                </a:solidFill>
              </a:rPr>
              <a:t> </a:t>
            </a:r>
            <a:r>
              <a:rPr lang="en-US" sz="2800" dirty="0" err="1">
                <a:solidFill>
                  <a:srgbClr val="FF0000"/>
                </a:solidFill>
              </a:rPr>
              <a:t>certo</a:t>
            </a:r>
            <a:r>
              <a:rPr lang="en-US" sz="2800" dirty="0">
                <a:solidFill>
                  <a:srgbClr val="FF0000"/>
                </a:solidFill>
              </a:rPr>
              <a:t>?</a:t>
            </a:r>
            <a:endParaRPr lang="pt-PT" sz="2800" dirty="0">
              <a:solidFill>
                <a:srgbClr val="FF0000"/>
              </a:solidFill>
            </a:endParaRPr>
          </a:p>
        </p:txBody>
      </p:sp>
    </p:spTree>
    <p:extLst>
      <p:ext uri="{BB962C8B-B14F-4D97-AF65-F5344CB8AC3E}">
        <p14:creationId xmlns:p14="http://schemas.microsoft.com/office/powerpoint/2010/main" val="172766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AF8316-3518-4B37-A299-DD113370E3D2}"/>
              </a:ext>
            </a:extLst>
          </p:cNvPr>
          <p:cNvSpPr>
            <a:spLocks noGrp="1"/>
          </p:cNvSpPr>
          <p:nvPr>
            <p:ph type="title"/>
          </p:nvPr>
        </p:nvSpPr>
        <p:spPr/>
        <p:txBody>
          <a:bodyPr/>
          <a:lstStyle/>
          <a:p>
            <a:r>
              <a:rPr lang="pt-PT" dirty="0" err="1"/>
              <a:t>seeD</a:t>
            </a:r>
            <a:r>
              <a:rPr lang="pt-PT" dirty="0"/>
              <a:t>-BASED CORRELATION</a:t>
            </a:r>
          </a:p>
        </p:txBody>
      </p:sp>
      <p:sp>
        <p:nvSpPr>
          <p:cNvPr id="3" name="Marcador de Posição de Conteúdo 2">
            <a:extLst>
              <a:ext uri="{FF2B5EF4-FFF2-40B4-BE49-F238E27FC236}">
                <a16:creationId xmlns:a16="http://schemas.microsoft.com/office/drawing/2014/main" id="{5F8C2505-5CAC-474D-AF29-187A79ED78F3}"/>
              </a:ext>
            </a:extLst>
          </p:cNvPr>
          <p:cNvSpPr>
            <a:spLocks noGrp="1"/>
          </p:cNvSpPr>
          <p:nvPr>
            <p:ph idx="1"/>
          </p:nvPr>
        </p:nvSpPr>
        <p:spPr/>
        <p:txBody>
          <a:bodyPr/>
          <a:lstStyle/>
          <a:p>
            <a:r>
              <a:rPr lang="pt-PT" dirty="0"/>
              <a:t>Temporal </a:t>
            </a:r>
            <a:r>
              <a:rPr lang="pt-PT" dirty="0" err="1"/>
              <a:t>correlation</a:t>
            </a:r>
            <a:r>
              <a:rPr lang="pt-PT" dirty="0"/>
              <a:t> </a:t>
            </a:r>
            <a:r>
              <a:rPr lang="pt-PT" dirty="0" err="1"/>
              <a:t>is</a:t>
            </a:r>
            <a:r>
              <a:rPr lang="pt-PT" dirty="0"/>
              <a:t> </a:t>
            </a:r>
            <a:r>
              <a:rPr lang="pt-PT" dirty="0" err="1"/>
              <a:t>treated</a:t>
            </a:r>
            <a:r>
              <a:rPr lang="pt-PT" dirty="0"/>
              <a:t> as a single </a:t>
            </a:r>
            <a:r>
              <a:rPr lang="pt-PT" dirty="0" err="1"/>
              <a:t>fixed</a:t>
            </a:r>
            <a:r>
              <a:rPr lang="pt-PT" dirty="0"/>
              <a:t> </a:t>
            </a:r>
            <a:r>
              <a:rPr lang="pt-PT" dirty="0" err="1"/>
              <a:t>quantity</a:t>
            </a:r>
            <a:r>
              <a:rPr lang="pt-PT" dirty="0"/>
              <a:t> to </a:t>
            </a:r>
            <a:r>
              <a:rPr lang="pt-PT" dirty="0" err="1"/>
              <a:t>be</a:t>
            </a:r>
            <a:r>
              <a:rPr lang="pt-PT" dirty="0"/>
              <a:t> </a:t>
            </a:r>
            <a:r>
              <a:rPr lang="pt-PT" dirty="0" err="1"/>
              <a:t>estimated</a:t>
            </a:r>
            <a:r>
              <a:rPr lang="pt-PT" dirty="0"/>
              <a:t> </a:t>
            </a:r>
            <a:r>
              <a:rPr lang="pt-PT" dirty="0" err="1"/>
              <a:t>over</a:t>
            </a:r>
            <a:r>
              <a:rPr lang="pt-PT" dirty="0"/>
              <a:t> </a:t>
            </a:r>
            <a:r>
              <a:rPr lang="pt-PT" dirty="0" err="1"/>
              <a:t>the</a:t>
            </a:r>
            <a:r>
              <a:rPr lang="pt-PT" dirty="0"/>
              <a:t> </a:t>
            </a:r>
            <a:r>
              <a:rPr lang="pt-PT" dirty="0" err="1"/>
              <a:t>whole</a:t>
            </a:r>
            <a:r>
              <a:rPr lang="pt-PT" dirty="0"/>
              <a:t> </a:t>
            </a:r>
            <a:r>
              <a:rPr lang="pt-PT" dirty="0" err="1"/>
              <a:t>experiment’s</a:t>
            </a:r>
            <a:r>
              <a:rPr lang="pt-PT" dirty="0"/>
              <a:t> </a:t>
            </a:r>
            <a:r>
              <a:rPr lang="pt-PT" dirty="0" err="1"/>
              <a:t>duration</a:t>
            </a:r>
            <a:r>
              <a:rPr lang="pt-PT" dirty="0"/>
              <a:t>;</a:t>
            </a:r>
          </a:p>
        </p:txBody>
      </p:sp>
      <p:sp>
        <p:nvSpPr>
          <p:cNvPr id="5" name="Retângulo 4">
            <a:extLst>
              <a:ext uri="{FF2B5EF4-FFF2-40B4-BE49-F238E27FC236}">
                <a16:creationId xmlns:a16="http://schemas.microsoft.com/office/drawing/2014/main" id="{116930DD-48D3-4160-9003-F06A80919989}"/>
              </a:ext>
            </a:extLst>
          </p:cNvPr>
          <p:cNvSpPr/>
          <p:nvPr/>
        </p:nvSpPr>
        <p:spPr>
          <a:xfrm>
            <a:off x="3995225" y="204509"/>
            <a:ext cx="9495692" cy="523220"/>
          </a:xfrm>
          <a:prstGeom prst="rect">
            <a:avLst/>
          </a:prstGeom>
        </p:spPr>
        <p:txBody>
          <a:bodyPr wrap="square">
            <a:spAutoFit/>
          </a:bodyPr>
          <a:lstStyle/>
          <a:p>
            <a:r>
              <a:rPr lang="en-US" sz="2800" dirty="0">
                <a:solidFill>
                  <a:srgbClr val="FF0000"/>
                </a:solidFill>
              </a:rPr>
              <a:t>Para </a:t>
            </a:r>
            <a:r>
              <a:rPr lang="en-US" sz="2800" dirty="0" err="1">
                <a:solidFill>
                  <a:srgbClr val="FF0000"/>
                </a:solidFill>
              </a:rPr>
              <a:t>apagar</a:t>
            </a:r>
            <a:r>
              <a:rPr lang="en-US" sz="2800" dirty="0">
                <a:solidFill>
                  <a:srgbClr val="FF0000"/>
                </a:solidFill>
              </a:rPr>
              <a:t> </a:t>
            </a:r>
            <a:r>
              <a:rPr lang="en-US" sz="2800" dirty="0" err="1">
                <a:solidFill>
                  <a:srgbClr val="FF0000"/>
                </a:solidFill>
              </a:rPr>
              <a:t>certo</a:t>
            </a:r>
            <a:r>
              <a:rPr lang="en-US" sz="2800" dirty="0">
                <a:solidFill>
                  <a:srgbClr val="FF0000"/>
                </a:solidFill>
              </a:rPr>
              <a:t>?</a:t>
            </a:r>
            <a:endParaRPr lang="pt-PT" sz="2800" dirty="0">
              <a:solidFill>
                <a:srgbClr val="FF0000"/>
              </a:solidFill>
            </a:endParaRPr>
          </a:p>
        </p:txBody>
      </p:sp>
    </p:spTree>
    <p:extLst>
      <p:ext uri="{BB962C8B-B14F-4D97-AF65-F5344CB8AC3E}">
        <p14:creationId xmlns:p14="http://schemas.microsoft.com/office/powerpoint/2010/main" val="288660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715DE-B061-48FA-A5C2-A47D785E5795}"/>
              </a:ext>
            </a:extLst>
          </p:cNvPr>
          <p:cNvSpPr>
            <a:spLocks noGrp="1"/>
          </p:cNvSpPr>
          <p:nvPr>
            <p:ph type="title"/>
          </p:nvPr>
        </p:nvSpPr>
        <p:spPr/>
        <p:txBody>
          <a:bodyPr/>
          <a:lstStyle/>
          <a:p>
            <a:r>
              <a:rPr lang="pt-PT" dirty="0" err="1"/>
              <a:t>Spacial</a:t>
            </a:r>
            <a:r>
              <a:rPr lang="pt-PT" dirty="0"/>
              <a:t> </a:t>
            </a:r>
            <a:r>
              <a:rPr lang="pt-PT" dirty="0" err="1"/>
              <a:t>Independent</a:t>
            </a:r>
            <a:r>
              <a:rPr lang="pt-PT" dirty="0"/>
              <a:t> </a:t>
            </a:r>
            <a:r>
              <a:rPr lang="pt-PT" dirty="0" err="1"/>
              <a:t>component</a:t>
            </a:r>
            <a:r>
              <a:rPr lang="pt-PT" dirty="0"/>
              <a:t> </a:t>
            </a:r>
            <a:r>
              <a:rPr lang="pt-PT" dirty="0" err="1"/>
              <a:t>analysis</a:t>
            </a:r>
            <a:r>
              <a:rPr lang="pt-PT" dirty="0"/>
              <a:t> (</a:t>
            </a:r>
            <a:r>
              <a:rPr lang="pt-PT" dirty="0" err="1"/>
              <a:t>spacial</a:t>
            </a:r>
            <a:r>
              <a:rPr lang="pt-PT" dirty="0"/>
              <a:t> ICA)</a:t>
            </a:r>
          </a:p>
        </p:txBody>
      </p:sp>
      <p:sp>
        <p:nvSpPr>
          <p:cNvPr id="3" name="Marcador de Posição de Conteúdo 2">
            <a:extLst>
              <a:ext uri="{FF2B5EF4-FFF2-40B4-BE49-F238E27FC236}">
                <a16:creationId xmlns:a16="http://schemas.microsoft.com/office/drawing/2014/main" id="{5E22C22B-008B-4400-834B-878B1BF971A0}"/>
              </a:ext>
            </a:extLst>
          </p:cNvPr>
          <p:cNvSpPr>
            <a:spLocks noGrp="1"/>
          </p:cNvSpPr>
          <p:nvPr>
            <p:ph idx="1"/>
          </p:nvPr>
        </p:nvSpPr>
        <p:spPr/>
        <p:txBody>
          <a:bodyPr/>
          <a:lstStyle/>
          <a:p>
            <a:r>
              <a:rPr lang="pt-PT" dirty="0" err="1"/>
              <a:t>Spacial</a:t>
            </a:r>
            <a:r>
              <a:rPr lang="pt-PT" dirty="0"/>
              <a:t> ICA </a:t>
            </a:r>
            <a:r>
              <a:rPr lang="pt-PT" dirty="0" err="1"/>
              <a:t>decomposes</a:t>
            </a:r>
            <a:r>
              <a:rPr lang="pt-PT" dirty="0"/>
              <a:t> </a:t>
            </a:r>
            <a:r>
              <a:rPr lang="pt-PT" dirty="0" err="1"/>
              <a:t>the</a:t>
            </a:r>
            <a:r>
              <a:rPr lang="pt-PT" dirty="0"/>
              <a:t> data </a:t>
            </a:r>
            <a:r>
              <a:rPr lang="pt-PT" dirty="0" err="1"/>
              <a:t>into</a:t>
            </a:r>
            <a:r>
              <a:rPr lang="pt-PT" dirty="0"/>
              <a:t> </a:t>
            </a:r>
            <a:r>
              <a:rPr lang="pt-PT" dirty="0" err="1"/>
              <a:t>components</a:t>
            </a:r>
            <a:r>
              <a:rPr lang="pt-PT" dirty="0"/>
              <a:t> </a:t>
            </a:r>
            <a:r>
              <a:rPr lang="pt-PT" dirty="0" err="1"/>
              <a:t>that</a:t>
            </a:r>
            <a:r>
              <a:rPr lang="pt-PT" dirty="0"/>
              <a:t> are </a:t>
            </a:r>
            <a:r>
              <a:rPr lang="pt-PT" dirty="0" err="1"/>
              <a:t>maximally</a:t>
            </a:r>
            <a:r>
              <a:rPr lang="pt-PT" dirty="0"/>
              <a:t> </a:t>
            </a:r>
            <a:r>
              <a:rPr lang="pt-PT" dirty="0" err="1"/>
              <a:t>spatially</a:t>
            </a:r>
            <a:r>
              <a:rPr lang="pt-PT" dirty="0"/>
              <a:t> </a:t>
            </a:r>
            <a:r>
              <a:rPr lang="pt-PT" dirty="0" err="1"/>
              <a:t>independent</a:t>
            </a:r>
            <a:r>
              <a:rPr lang="pt-PT" dirty="0"/>
              <a:t> </a:t>
            </a:r>
            <a:r>
              <a:rPr lang="pt-PT" dirty="0" err="1"/>
              <a:t>of</a:t>
            </a:r>
            <a:r>
              <a:rPr lang="pt-PT" dirty="0"/>
              <a:t> </a:t>
            </a:r>
            <a:r>
              <a:rPr lang="pt-PT" dirty="0" err="1"/>
              <a:t>each</a:t>
            </a:r>
            <a:r>
              <a:rPr lang="pt-PT" dirty="0"/>
              <a:t> </a:t>
            </a:r>
            <a:r>
              <a:rPr lang="pt-PT" dirty="0" err="1"/>
              <a:t>other</a:t>
            </a:r>
            <a:r>
              <a:rPr lang="pt-PT" dirty="0"/>
              <a:t>;</a:t>
            </a:r>
          </a:p>
        </p:txBody>
      </p:sp>
      <p:sp>
        <p:nvSpPr>
          <p:cNvPr id="4" name="Retângulo 3">
            <a:extLst>
              <a:ext uri="{FF2B5EF4-FFF2-40B4-BE49-F238E27FC236}">
                <a16:creationId xmlns:a16="http://schemas.microsoft.com/office/drawing/2014/main" id="{D9D682E5-AC4E-4CE6-803F-CD8B627F1C13}"/>
              </a:ext>
            </a:extLst>
          </p:cNvPr>
          <p:cNvSpPr/>
          <p:nvPr/>
        </p:nvSpPr>
        <p:spPr>
          <a:xfrm>
            <a:off x="3896751" y="204509"/>
            <a:ext cx="9495692" cy="523220"/>
          </a:xfrm>
          <a:prstGeom prst="rect">
            <a:avLst/>
          </a:prstGeom>
        </p:spPr>
        <p:txBody>
          <a:bodyPr wrap="square">
            <a:spAutoFit/>
          </a:bodyPr>
          <a:lstStyle/>
          <a:p>
            <a:r>
              <a:rPr lang="en-US" sz="2800" dirty="0">
                <a:solidFill>
                  <a:srgbClr val="FF0000"/>
                </a:solidFill>
              </a:rPr>
              <a:t>Para </a:t>
            </a:r>
            <a:r>
              <a:rPr lang="en-US" sz="2800" dirty="0" err="1">
                <a:solidFill>
                  <a:srgbClr val="FF0000"/>
                </a:solidFill>
              </a:rPr>
              <a:t>apagar</a:t>
            </a:r>
            <a:r>
              <a:rPr lang="en-US" sz="2800" dirty="0">
                <a:solidFill>
                  <a:srgbClr val="FF0000"/>
                </a:solidFill>
              </a:rPr>
              <a:t> </a:t>
            </a:r>
            <a:r>
              <a:rPr lang="en-US" sz="2800" dirty="0" err="1">
                <a:solidFill>
                  <a:srgbClr val="FF0000"/>
                </a:solidFill>
              </a:rPr>
              <a:t>certo</a:t>
            </a:r>
            <a:r>
              <a:rPr lang="en-US" sz="2800" dirty="0">
                <a:solidFill>
                  <a:srgbClr val="FF0000"/>
                </a:solidFill>
              </a:rPr>
              <a:t>?</a:t>
            </a:r>
            <a:endParaRPr lang="pt-PT" sz="2800" dirty="0">
              <a:solidFill>
                <a:srgbClr val="FF0000"/>
              </a:solidFill>
            </a:endParaRPr>
          </a:p>
        </p:txBody>
      </p:sp>
    </p:spTree>
    <p:extLst>
      <p:ext uri="{BB962C8B-B14F-4D97-AF65-F5344CB8AC3E}">
        <p14:creationId xmlns:p14="http://schemas.microsoft.com/office/powerpoint/2010/main" val="222125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7F8B1-0BA3-4998-9529-FF3852560A7B}"/>
              </a:ext>
            </a:extLst>
          </p:cNvPr>
          <p:cNvSpPr>
            <a:spLocks noGrp="1"/>
          </p:cNvSpPr>
          <p:nvPr>
            <p:ph type="title"/>
          </p:nvPr>
        </p:nvSpPr>
        <p:spPr/>
        <p:txBody>
          <a:bodyPr/>
          <a:lstStyle/>
          <a:p>
            <a:r>
              <a:rPr lang="pt-PT" dirty="0"/>
              <a:t>Temporal ICA </a:t>
            </a:r>
          </a:p>
        </p:txBody>
      </p:sp>
      <p:sp>
        <p:nvSpPr>
          <p:cNvPr id="3" name="Marcador de Posição de Conteúdo 2">
            <a:extLst>
              <a:ext uri="{FF2B5EF4-FFF2-40B4-BE49-F238E27FC236}">
                <a16:creationId xmlns:a16="http://schemas.microsoft.com/office/drawing/2014/main" id="{0622EB1A-CB09-4BEA-87F0-6EB47A3FB688}"/>
              </a:ext>
            </a:extLst>
          </p:cNvPr>
          <p:cNvSpPr>
            <a:spLocks noGrp="1"/>
          </p:cNvSpPr>
          <p:nvPr>
            <p:ph idx="1"/>
          </p:nvPr>
        </p:nvSpPr>
        <p:spPr/>
        <p:txBody>
          <a:bodyPr/>
          <a:lstStyle/>
          <a:p>
            <a:endParaRPr lang="pt-PT"/>
          </a:p>
        </p:txBody>
      </p:sp>
      <p:sp>
        <p:nvSpPr>
          <p:cNvPr id="4" name="Retângulo 3">
            <a:extLst>
              <a:ext uri="{FF2B5EF4-FFF2-40B4-BE49-F238E27FC236}">
                <a16:creationId xmlns:a16="http://schemas.microsoft.com/office/drawing/2014/main" id="{FF06D7E3-1CEC-48E7-8475-7D45D4EDDAE9}"/>
              </a:ext>
            </a:extLst>
          </p:cNvPr>
          <p:cNvSpPr/>
          <p:nvPr/>
        </p:nvSpPr>
        <p:spPr>
          <a:xfrm>
            <a:off x="3896751" y="466119"/>
            <a:ext cx="9495692" cy="523220"/>
          </a:xfrm>
          <a:prstGeom prst="rect">
            <a:avLst/>
          </a:prstGeom>
        </p:spPr>
        <p:txBody>
          <a:bodyPr wrap="square">
            <a:spAutoFit/>
          </a:bodyPr>
          <a:lstStyle/>
          <a:p>
            <a:r>
              <a:rPr lang="en-US" sz="2800" dirty="0">
                <a:solidFill>
                  <a:srgbClr val="FF0000"/>
                </a:solidFill>
              </a:rPr>
              <a:t>Para </a:t>
            </a:r>
            <a:r>
              <a:rPr lang="en-US" sz="2800" dirty="0" err="1">
                <a:solidFill>
                  <a:srgbClr val="FF0000"/>
                </a:solidFill>
              </a:rPr>
              <a:t>apagar</a:t>
            </a:r>
            <a:r>
              <a:rPr lang="en-US" sz="2800" dirty="0">
                <a:solidFill>
                  <a:srgbClr val="FF0000"/>
                </a:solidFill>
              </a:rPr>
              <a:t> </a:t>
            </a:r>
            <a:r>
              <a:rPr lang="en-US" sz="2800" dirty="0" err="1">
                <a:solidFill>
                  <a:srgbClr val="FF0000"/>
                </a:solidFill>
              </a:rPr>
              <a:t>certo</a:t>
            </a:r>
            <a:r>
              <a:rPr lang="en-US" sz="2800" dirty="0">
                <a:solidFill>
                  <a:srgbClr val="FF0000"/>
                </a:solidFill>
              </a:rPr>
              <a:t>?</a:t>
            </a:r>
            <a:endParaRPr lang="pt-PT" sz="2800" dirty="0">
              <a:solidFill>
                <a:srgbClr val="FF0000"/>
              </a:solidFill>
            </a:endParaRPr>
          </a:p>
        </p:txBody>
      </p:sp>
    </p:spTree>
    <p:extLst>
      <p:ext uri="{BB962C8B-B14F-4D97-AF65-F5344CB8AC3E}">
        <p14:creationId xmlns:p14="http://schemas.microsoft.com/office/powerpoint/2010/main" val="119631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1556</TotalTime>
  <Words>315</Words>
  <Application>Microsoft Office PowerPoint</Application>
  <PresentationFormat>Ecrã Panorâmico</PresentationFormat>
  <Paragraphs>35</Paragraphs>
  <Slides>8</Slides>
  <Notes>1</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8</vt:i4>
      </vt:variant>
    </vt:vector>
  </HeadingPairs>
  <TitlesOfParts>
    <vt:vector size="16" baseType="lpstr">
      <vt:lpstr>Arial</vt:lpstr>
      <vt:lpstr>Calibri</vt:lpstr>
      <vt:lpstr>Haettenschweiler</vt:lpstr>
      <vt:lpstr>Microsoft Himalaya</vt:lpstr>
      <vt:lpstr>Times New Roman</vt:lpstr>
      <vt:lpstr>Trebuchet MS</vt:lpstr>
      <vt:lpstr>Tw Cen MT</vt:lpstr>
      <vt:lpstr>Circuito</vt:lpstr>
      <vt:lpstr>Reduction of trajectory search time in functional MRI data</vt:lpstr>
      <vt:lpstr>The problem</vt:lpstr>
      <vt:lpstr>The goal</vt:lpstr>
      <vt:lpstr>Task List:</vt:lpstr>
      <vt:lpstr>Functional magnetic resonance imaging</vt:lpstr>
      <vt:lpstr>seeD-BASED CORRELATION</vt:lpstr>
      <vt:lpstr>Spacial Independent component analysis (spacial ICA)</vt:lpstr>
      <vt:lpstr>Temporal ICA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Marcelo Queirós</dc:creator>
  <cp:lastModifiedBy>Marcelo Pinto</cp:lastModifiedBy>
  <cp:revision>126</cp:revision>
  <dcterms:created xsi:type="dcterms:W3CDTF">2017-02-08T21:46:00Z</dcterms:created>
  <dcterms:modified xsi:type="dcterms:W3CDTF">2018-03-17T15:56:31Z</dcterms:modified>
</cp:coreProperties>
</file>