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60" r:id="rId4"/>
    <p:sldId id="261" r:id="rId5"/>
    <p:sldId id="262" r:id="rId6"/>
    <p:sldId id="263" r:id="rId7"/>
    <p:sldId id="264" r:id="rId8"/>
    <p:sldId id="258" r:id="rId9"/>
    <p:sldId id="265" r:id="rId10"/>
    <p:sldId id="266" r:id="rId11"/>
    <p:sldId id="267" r:id="rId12"/>
    <p:sldId id="268" r:id="rId13"/>
    <p:sldId id="259"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DF0B6769-9472-4835-B62E-AFEEE584D8C5}"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9565D-B2DE-4486-9DD9-362719FAB0BC}"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46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F0B6769-9472-4835-B62E-AFEEE584D8C5}"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9565D-B2DE-4486-9DD9-362719FAB0BC}" type="slidenum">
              <a:rPr lang="en-US" smtClean="0"/>
              <a:t>‹Nº›</a:t>
            </a:fld>
            <a:endParaRPr lang="en-US"/>
          </a:p>
        </p:txBody>
      </p:sp>
    </p:spTree>
    <p:extLst>
      <p:ext uri="{BB962C8B-B14F-4D97-AF65-F5344CB8AC3E}">
        <p14:creationId xmlns:p14="http://schemas.microsoft.com/office/powerpoint/2010/main" val="130679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F0B6769-9472-4835-B62E-AFEEE584D8C5}"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9565D-B2DE-4486-9DD9-362719FAB0BC}" type="slidenum">
              <a:rPr lang="en-US" smtClean="0"/>
              <a:t>‹Nº›</a:t>
            </a:fld>
            <a:endParaRPr lang="en-US"/>
          </a:p>
        </p:txBody>
      </p:sp>
    </p:spTree>
    <p:extLst>
      <p:ext uri="{BB962C8B-B14F-4D97-AF65-F5344CB8AC3E}">
        <p14:creationId xmlns:p14="http://schemas.microsoft.com/office/powerpoint/2010/main" val="122176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F0B6769-9472-4835-B62E-AFEEE584D8C5}"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9565D-B2DE-4486-9DD9-362719FAB0BC}" type="slidenum">
              <a:rPr lang="en-US" smtClean="0"/>
              <a:t>‹Nº›</a:t>
            </a:fld>
            <a:endParaRPr lang="en-US"/>
          </a:p>
        </p:txBody>
      </p:sp>
    </p:spTree>
    <p:extLst>
      <p:ext uri="{BB962C8B-B14F-4D97-AF65-F5344CB8AC3E}">
        <p14:creationId xmlns:p14="http://schemas.microsoft.com/office/powerpoint/2010/main" val="132291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F0B6769-9472-4835-B62E-AFEEE584D8C5}"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9565D-B2DE-4486-9DD9-362719FAB0BC}"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602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F0B6769-9472-4835-B62E-AFEEE584D8C5}"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9565D-B2DE-4486-9DD9-362719FAB0BC}" type="slidenum">
              <a:rPr lang="en-US" smtClean="0"/>
              <a:t>‹Nº›</a:t>
            </a:fld>
            <a:endParaRPr lang="en-US"/>
          </a:p>
        </p:txBody>
      </p:sp>
    </p:spTree>
    <p:extLst>
      <p:ext uri="{BB962C8B-B14F-4D97-AF65-F5344CB8AC3E}">
        <p14:creationId xmlns:p14="http://schemas.microsoft.com/office/powerpoint/2010/main" val="822475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F0B6769-9472-4835-B62E-AFEEE584D8C5}" type="datetimeFigureOut">
              <a:rPr lang="en-US" smtClean="0"/>
              <a:t>6/25/2019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9565D-B2DE-4486-9DD9-362719FAB0BC}" type="slidenum">
              <a:rPr lang="en-US" smtClean="0"/>
              <a:t>‹Nº›</a:t>
            </a:fld>
            <a:endParaRPr lang="en-US"/>
          </a:p>
        </p:txBody>
      </p:sp>
    </p:spTree>
    <p:extLst>
      <p:ext uri="{BB962C8B-B14F-4D97-AF65-F5344CB8AC3E}">
        <p14:creationId xmlns:p14="http://schemas.microsoft.com/office/powerpoint/2010/main" val="128796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F0B6769-9472-4835-B62E-AFEEE584D8C5}" type="datetimeFigureOut">
              <a:rPr lang="en-US" smtClean="0"/>
              <a:t>6/25/2019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29565D-B2DE-4486-9DD9-362719FAB0BC}" type="slidenum">
              <a:rPr lang="en-US" smtClean="0"/>
              <a:t>‹Nº›</a:t>
            </a:fld>
            <a:endParaRPr lang="en-US"/>
          </a:p>
        </p:txBody>
      </p:sp>
    </p:spTree>
    <p:extLst>
      <p:ext uri="{BB962C8B-B14F-4D97-AF65-F5344CB8AC3E}">
        <p14:creationId xmlns:p14="http://schemas.microsoft.com/office/powerpoint/2010/main" val="357684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B6769-9472-4835-B62E-AFEEE584D8C5}" type="datetimeFigureOut">
              <a:rPr lang="en-US" smtClean="0"/>
              <a:t>6/25/2019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29565D-B2DE-4486-9DD9-362719FAB0BC}" type="slidenum">
              <a:rPr lang="en-US" smtClean="0"/>
              <a:t>‹Nº›</a:t>
            </a:fld>
            <a:endParaRPr lang="en-US"/>
          </a:p>
        </p:txBody>
      </p:sp>
    </p:spTree>
    <p:extLst>
      <p:ext uri="{BB962C8B-B14F-4D97-AF65-F5344CB8AC3E}">
        <p14:creationId xmlns:p14="http://schemas.microsoft.com/office/powerpoint/2010/main" val="2410489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B6769-9472-4835-B62E-AFEEE584D8C5}" type="datetimeFigureOut">
              <a:rPr lang="en-US" smtClean="0"/>
              <a:t>6/25/2019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29565D-B2DE-4486-9DD9-362719FAB0BC}" type="slidenum">
              <a:rPr lang="en-US" smtClean="0"/>
              <a:t>‹Nº›</a:t>
            </a:fld>
            <a:endParaRPr lang="en-US"/>
          </a:p>
        </p:txBody>
      </p:sp>
    </p:spTree>
    <p:extLst>
      <p:ext uri="{BB962C8B-B14F-4D97-AF65-F5344CB8AC3E}">
        <p14:creationId xmlns:p14="http://schemas.microsoft.com/office/powerpoint/2010/main" val="73431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F0B6769-9472-4835-B62E-AFEEE584D8C5}"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9565D-B2DE-4486-9DD9-362719FAB0BC}" type="slidenum">
              <a:rPr lang="en-US" smtClean="0"/>
              <a:t>‹Nº›</a:t>
            </a:fld>
            <a:endParaRPr lang="en-US"/>
          </a:p>
        </p:txBody>
      </p:sp>
    </p:spTree>
    <p:extLst>
      <p:ext uri="{BB962C8B-B14F-4D97-AF65-F5344CB8AC3E}">
        <p14:creationId xmlns:p14="http://schemas.microsoft.com/office/powerpoint/2010/main" val="3902973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B6769-9472-4835-B62E-AFEEE584D8C5}" type="datetimeFigureOut">
              <a:rPr lang="en-US" smtClean="0"/>
              <a:t>6/25/2019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29565D-B2DE-4486-9DD9-362719FAB0BC}" type="slidenum">
              <a:rPr lang="en-US" smtClean="0"/>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44625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96785" y="2861933"/>
            <a:ext cx="9001462" cy="1475891"/>
          </a:xfrm>
        </p:spPr>
        <p:txBody>
          <a:bodyPr anchor="t">
            <a:noAutofit/>
          </a:bodyPr>
          <a:lstStyle/>
          <a:p>
            <a:r>
              <a:rPr lang="es-ES" sz="5400" b="1" dirty="0" smtClean="0"/>
              <a:t>BASE DE DATOS ESTRUCTURAL Y NO ESRTRUCTURAL</a:t>
            </a:r>
            <a:endParaRPr lang="es-ES" sz="5400" b="1" dirty="0" smtClean="0"/>
          </a:p>
        </p:txBody>
      </p:sp>
      <p:pic>
        <p:nvPicPr>
          <p:cNvPr id="2050" name="Picture 2" descr="Resultado de imagen para uip pana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67" y="227867"/>
            <a:ext cx="5530249" cy="145533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4906537" y="4538546"/>
            <a:ext cx="6177775" cy="1200329"/>
          </a:xfrm>
          <a:prstGeom prst="rect">
            <a:avLst/>
          </a:prstGeom>
          <a:noFill/>
        </p:spPr>
        <p:txBody>
          <a:bodyPr wrap="square" rtlCol="0">
            <a:spAutoFit/>
          </a:bodyPr>
          <a:lstStyle/>
          <a:p>
            <a:pPr algn="r"/>
            <a:r>
              <a:rPr lang="es-ES" dirty="0" smtClean="0"/>
              <a:t>Presentado Por:</a:t>
            </a:r>
          </a:p>
          <a:p>
            <a:pPr algn="r"/>
            <a:r>
              <a:rPr lang="es-ES" dirty="0" smtClean="0"/>
              <a:t>Rafael Galastica</a:t>
            </a:r>
          </a:p>
          <a:p>
            <a:pPr algn="r"/>
            <a:r>
              <a:rPr lang="es-ES" dirty="0" err="1" smtClean="0"/>
              <a:t>Edsel</a:t>
            </a:r>
            <a:r>
              <a:rPr lang="es-ES" dirty="0" smtClean="0"/>
              <a:t> Rangel</a:t>
            </a:r>
          </a:p>
          <a:p>
            <a:pPr algn="r"/>
            <a:r>
              <a:rPr lang="es-ES" dirty="0" smtClean="0"/>
              <a:t>David Vega</a:t>
            </a:r>
          </a:p>
        </p:txBody>
      </p:sp>
    </p:spTree>
    <p:extLst>
      <p:ext uri="{BB962C8B-B14F-4D97-AF65-F5344CB8AC3E}">
        <p14:creationId xmlns:p14="http://schemas.microsoft.com/office/powerpoint/2010/main" val="12754285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t>
            </a:r>
            <a:r>
              <a:rPr lang="en-US" dirty="0" err="1"/>
              <a:t>Cómo</a:t>
            </a:r>
            <a:r>
              <a:rPr lang="en-US" dirty="0"/>
              <a:t> se </a:t>
            </a:r>
            <a:r>
              <a:rPr lang="en-US" dirty="0" err="1"/>
              <a:t>Utiliza</a:t>
            </a:r>
            <a:r>
              <a:rPr lang="en-US" dirty="0"/>
              <a:t>? </a:t>
            </a:r>
          </a:p>
        </p:txBody>
      </p:sp>
      <p:sp>
        <p:nvSpPr>
          <p:cNvPr id="3" name="Marcador de contenido 2"/>
          <p:cNvSpPr>
            <a:spLocks noGrp="1"/>
          </p:cNvSpPr>
          <p:nvPr>
            <p:ph idx="1"/>
          </p:nvPr>
        </p:nvSpPr>
        <p:spPr>
          <a:xfrm>
            <a:off x="319607" y="2007220"/>
            <a:ext cx="11613745" cy="4130729"/>
          </a:xfrm>
        </p:spPr>
        <p:txBody>
          <a:bodyPr numCol="3">
            <a:normAutofit fontScale="92500" lnSpcReduction="10000"/>
          </a:bodyPr>
          <a:lstStyle/>
          <a:p>
            <a:r>
              <a:rPr lang="es-US" dirty="0">
                <a:effectLst/>
              </a:rPr>
              <a:t>Los datos no estructurados típicos generados por el hombre incluyen:</a:t>
            </a:r>
            <a:endParaRPr lang="en-US" dirty="0">
              <a:effectLst/>
            </a:endParaRPr>
          </a:p>
          <a:p>
            <a:r>
              <a:rPr lang="es-US" dirty="0">
                <a:effectLst/>
              </a:rPr>
              <a:t>Archivos de texto: procesamiento de textos, hojas de cálculo, presentaciones, correo electrónico, registros.</a:t>
            </a:r>
            <a:endParaRPr lang="en-US" dirty="0">
              <a:effectLst/>
            </a:endParaRPr>
          </a:p>
          <a:p>
            <a:r>
              <a:rPr lang="es-US" dirty="0">
                <a:effectLst/>
              </a:rPr>
              <a:t>Correo electrónico: el correo electrónico tiene cierta estructura interna gracias a sus metadatos, y a veces lo llamamos semiestructurado. </a:t>
            </a:r>
            <a:endParaRPr lang="es-US" dirty="0" smtClean="0">
              <a:effectLst/>
            </a:endParaRPr>
          </a:p>
          <a:p>
            <a:r>
              <a:rPr lang="es-US" dirty="0" smtClean="0">
                <a:effectLst/>
              </a:rPr>
              <a:t>Redes </a:t>
            </a:r>
            <a:r>
              <a:rPr lang="es-US" dirty="0">
                <a:effectLst/>
              </a:rPr>
              <a:t>sociales: Datos de Facebook, Twitter, LinkedIn.</a:t>
            </a:r>
            <a:endParaRPr lang="en-US" dirty="0">
              <a:effectLst/>
            </a:endParaRPr>
          </a:p>
          <a:p>
            <a:r>
              <a:rPr lang="es-US" dirty="0">
                <a:effectLst/>
              </a:rPr>
              <a:t>Sitios web: YouTube, Instagram, sitios para compartir fotos.</a:t>
            </a:r>
            <a:endParaRPr lang="en-US" dirty="0">
              <a:effectLst/>
            </a:endParaRPr>
          </a:p>
          <a:p>
            <a:r>
              <a:rPr lang="es-US" dirty="0">
                <a:effectLst/>
              </a:rPr>
              <a:t>Datos móviles: mensajes de texto, ubicaciones.</a:t>
            </a:r>
            <a:endParaRPr lang="en-US" dirty="0">
              <a:effectLst/>
            </a:endParaRPr>
          </a:p>
          <a:p>
            <a:r>
              <a:rPr lang="es-US" dirty="0">
                <a:effectLst/>
              </a:rPr>
              <a:t>Comunicaciones: chat, mensajería instantánea, grabaciones telefónicas, software de colaboración.</a:t>
            </a:r>
            <a:endParaRPr lang="en-US" dirty="0">
              <a:effectLst/>
            </a:endParaRPr>
          </a:p>
          <a:p>
            <a:r>
              <a:rPr lang="es-US" dirty="0">
                <a:effectLst/>
              </a:rPr>
              <a:t>Medios: MP3, fotos digitales, archivos de audio y video.</a:t>
            </a:r>
            <a:endParaRPr lang="en-US" dirty="0">
              <a:effectLst/>
            </a:endParaRPr>
          </a:p>
          <a:p>
            <a:r>
              <a:rPr lang="es-US" dirty="0">
                <a:effectLst/>
              </a:rPr>
              <a:t>Aplicaciones empresariales: documentos de MS Office, aplicaciones de productividad.</a:t>
            </a:r>
            <a:endParaRPr lang="en-US" dirty="0">
              <a:effectLst/>
            </a:endParaRPr>
          </a:p>
          <a:p>
            <a:r>
              <a:rPr lang="es-US" dirty="0">
                <a:effectLst/>
              </a:rPr>
              <a:t>Los datos no estructurados típicos generados por una máquina incluyen:</a:t>
            </a:r>
            <a:endParaRPr lang="en-US" dirty="0">
              <a:effectLst/>
            </a:endParaRPr>
          </a:p>
          <a:p>
            <a:r>
              <a:rPr lang="es-US" dirty="0">
                <a:effectLst/>
              </a:rPr>
              <a:t>Imágenes satelitales: datos meteorológicos, formas terrestres, movimientos militares.</a:t>
            </a:r>
            <a:endParaRPr lang="en-US" dirty="0">
              <a:effectLst/>
            </a:endParaRPr>
          </a:p>
          <a:p>
            <a:r>
              <a:rPr lang="es-US" dirty="0">
                <a:effectLst/>
              </a:rPr>
              <a:t>Datos científicos: exploración de terreno, exploración espacial, imágenes sísmicas, datos atmosféricos.</a:t>
            </a:r>
            <a:endParaRPr lang="en-US" dirty="0">
              <a:effectLst/>
            </a:endParaRPr>
          </a:p>
          <a:p>
            <a:r>
              <a:rPr lang="es-US" dirty="0">
                <a:effectLst/>
              </a:rPr>
              <a:t>Vigilancia digital: Fotos de vigilancia y video.</a:t>
            </a:r>
            <a:endParaRPr lang="en-US" dirty="0">
              <a:effectLst/>
            </a:endParaRPr>
          </a:p>
          <a:p>
            <a:r>
              <a:rPr lang="es-US" dirty="0">
                <a:effectLst/>
              </a:rPr>
              <a:t>Datos de sensores: tráfico, clima, sensores oceanográficos.</a:t>
            </a:r>
            <a:endParaRPr lang="en-US" dirty="0">
              <a:effectLst/>
            </a:endParaRPr>
          </a:p>
          <a:p>
            <a:endParaRPr lang="en-US" dirty="0"/>
          </a:p>
        </p:txBody>
      </p:sp>
    </p:spTree>
    <p:extLst>
      <p:ext uri="{BB962C8B-B14F-4D97-AF65-F5344CB8AC3E}">
        <p14:creationId xmlns:p14="http://schemas.microsoft.com/office/powerpoint/2010/main" val="303682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a:effectLst/>
              </a:rPr>
              <a:t>¿Cómo se </a:t>
            </a:r>
            <a:r>
              <a:rPr lang="es-US" dirty="0" smtClean="0">
                <a:effectLst/>
              </a:rPr>
              <a:t>implementaría?</a:t>
            </a:r>
            <a:endParaRPr lang="en-US" dirty="0"/>
          </a:p>
        </p:txBody>
      </p:sp>
      <p:sp>
        <p:nvSpPr>
          <p:cNvPr id="3" name="Marcador de contenido 2"/>
          <p:cNvSpPr>
            <a:spLocks noGrp="1"/>
          </p:cNvSpPr>
          <p:nvPr>
            <p:ph idx="1"/>
          </p:nvPr>
        </p:nvSpPr>
        <p:spPr/>
        <p:txBody>
          <a:bodyPr/>
          <a:lstStyle/>
          <a:p>
            <a:pPr algn="just"/>
            <a:r>
              <a:rPr lang="es-US" dirty="0">
                <a:effectLst/>
              </a:rPr>
              <a:t>Los datos no estructurados no caben en una hoja de cálculo o almacén de datos. Sin embargo, puede tener su estructura interna.</a:t>
            </a:r>
            <a:endParaRPr lang="en-US" dirty="0">
              <a:effectLst/>
            </a:endParaRPr>
          </a:p>
          <a:p>
            <a:pPr algn="just"/>
            <a:r>
              <a:rPr lang="es-US" dirty="0">
                <a:effectLst/>
              </a:rPr>
              <a:t>Si bien los datos no estructurados parecen estar organizados de forma natural, también son atesorados y cada vez más disponibles en forma de formatos de datos complejos, como correos electrónicos, archivos de texto, páginas web, imágenes digitales, contenido multimedia, detalles de navegación y publicaciones en redes sociales.</a:t>
            </a:r>
            <a:endParaRPr lang="en-US" dirty="0">
              <a:effectLst/>
            </a:endParaRPr>
          </a:p>
          <a:p>
            <a:pPr algn="just"/>
            <a:r>
              <a:rPr lang="es-US" dirty="0">
                <a:effectLst/>
              </a:rPr>
              <a:t>De hecho, la mayoría de las interacciones de negocios parecen no estar estructuradas.</a:t>
            </a:r>
            <a:endParaRPr lang="en-US" dirty="0">
              <a:effectLst/>
            </a:endParaRPr>
          </a:p>
          <a:p>
            <a:endParaRPr lang="en-US" dirty="0"/>
          </a:p>
        </p:txBody>
      </p:sp>
    </p:spTree>
    <p:extLst>
      <p:ext uri="{BB962C8B-B14F-4D97-AF65-F5344CB8AC3E}">
        <p14:creationId xmlns:p14="http://schemas.microsoft.com/office/powerpoint/2010/main" val="69081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US" dirty="0">
                <a:effectLst/>
              </a:rPr>
              <a:t> ¿Como funcionaría en mi </a:t>
            </a:r>
            <a:r>
              <a:rPr lang="es-US" dirty="0" smtClean="0">
                <a:effectLst/>
              </a:rPr>
              <a:t>empresa? </a:t>
            </a:r>
            <a:r>
              <a:rPr lang="en-US" dirty="0">
                <a:effectLst/>
              </a:rPr>
              <a:t/>
            </a:r>
            <a:br>
              <a:rPr lang="en-US" dirty="0">
                <a:effectLst/>
              </a:rPr>
            </a:br>
            <a:endParaRPr lang="en-US" dirty="0"/>
          </a:p>
        </p:txBody>
      </p:sp>
      <p:sp>
        <p:nvSpPr>
          <p:cNvPr id="3" name="Marcador de contenido 2"/>
          <p:cNvSpPr>
            <a:spLocks noGrp="1"/>
          </p:cNvSpPr>
          <p:nvPr>
            <p:ph idx="1"/>
          </p:nvPr>
        </p:nvSpPr>
        <p:spPr>
          <a:xfrm>
            <a:off x="1097280" y="1962615"/>
            <a:ext cx="9824829" cy="4132959"/>
          </a:xfrm>
        </p:spPr>
        <p:txBody>
          <a:bodyPr>
            <a:normAutofit fontScale="77500" lnSpcReduction="20000"/>
          </a:bodyPr>
          <a:lstStyle/>
          <a:p>
            <a:r>
              <a:rPr lang="es-US" dirty="0">
                <a:effectLst/>
              </a:rPr>
              <a:t>Se trata de archivos que pueden ser almacenados y administrados sin que el sistema tenga necesidad de entender el formato del archivo. Al no estar organizado el contenido de estos archivos, estos pueden ser almacenados de manera no estructurada.</a:t>
            </a:r>
            <a:endParaRPr lang="en-US" dirty="0">
              <a:effectLst/>
            </a:endParaRPr>
          </a:p>
          <a:p>
            <a:r>
              <a:rPr lang="es-US" dirty="0">
                <a:effectLst/>
              </a:rPr>
              <a:t>La industria del Big Data sigue creciendo, pero existe un problema con los datos no estructurados que todavía no están siendo utilizados. No obstante, las empresa ya tienen identificado el problema y ya se están desarrollando tecnologías y servicios para ayudar a solventarlo.</a:t>
            </a:r>
            <a:endParaRPr lang="en-US" dirty="0">
              <a:effectLst/>
            </a:endParaRPr>
          </a:p>
          <a:p>
            <a:r>
              <a:rPr lang="es-US" dirty="0">
                <a:effectLst/>
              </a:rPr>
              <a:t>Correos electrónicos.</a:t>
            </a:r>
            <a:endParaRPr lang="en-US" dirty="0">
              <a:effectLst/>
            </a:endParaRPr>
          </a:p>
          <a:p>
            <a:r>
              <a:rPr lang="es-US" dirty="0">
                <a:effectLst/>
              </a:rPr>
              <a:t>Archivos de procesador de texto.</a:t>
            </a:r>
            <a:endParaRPr lang="en-US" dirty="0">
              <a:effectLst/>
            </a:endParaRPr>
          </a:p>
          <a:p>
            <a:r>
              <a:rPr lang="es-US" dirty="0">
                <a:effectLst/>
              </a:rPr>
              <a:t>Archivos PDF.</a:t>
            </a:r>
            <a:endParaRPr lang="en-US" dirty="0">
              <a:effectLst/>
            </a:endParaRPr>
          </a:p>
          <a:p>
            <a:r>
              <a:rPr lang="es-US" dirty="0">
                <a:effectLst/>
              </a:rPr>
              <a:t>Hojas de cálculo.</a:t>
            </a:r>
            <a:endParaRPr lang="en-US" dirty="0">
              <a:effectLst/>
            </a:endParaRPr>
          </a:p>
          <a:p>
            <a:r>
              <a:rPr lang="es-US" dirty="0">
                <a:effectLst/>
              </a:rPr>
              <a:t>Imágenes digitales.</a:t>
            </a:r>
            <a:endParaRPr lang="en-US" dirty="0">
              <a:effectLst/>
            </a:endParaRPr>
          </a:p>
          <a:p>
            <a:r>
              <a:rPr lang="es-US" dirty="0">
                <a:effectLst/>
              </a:rPr>
              <a:t>Vídeo.</a:t>
            </a:r>
            <a:endParaRPr lang="en-US" dirty="0">
              <a:effectLst/>
            </a:endParaRPr>
          </a:p>
          <a:p>
            <a:r>
              <a:rPr lang="es-US" dirty="0">
                <a:effectLst/>
              </a:rPr>
              <a:t>Audio.</a:t>
            </a:r>
            <a:endParaRPr lang="en-US" dirty="0">
              <a:effectLst/>
            </a:endParaRPr>
          </a:p>
          <a:p>
            <a:r>
              <a:rPr lang="es-US" dirty="0">
                <a:effectLst/>
              </a:rPr>
              <a:t>Publicaciones en medios sociales.</a:t>
            </a:r>
            <a:endParaRPr lang="en-US" dirty="0">
              <a:effectLst/>
            </a:endParaRPr>
          </a:p>
          <a:p>
            <a:endParaRPr lang="en-US" dirty="0"/>
          </a:p>
        </p:txBody>
      </p:sp>
    </p:spTree>
    <p:extLst>
      <p:ext uri="{BB962C8B-B14F-4D97-AF65-F5344CB8AC3E}">
        <p14:creationId xmlns:p14="http://schemas.microsoft.com/office/powerpoint/2010/main" val="2822601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4606" y="2595154"/>
            <a:ext cx="10353761" cy="1326321"/>
          </a:xfrm>
        </p:spPr>
        <p:txBody>
          <a:bodyPr>
            <a:normAutofit/>
          </a:bodyPr>
          <a:lstStyle/>
          <a:p>
            <a:pPr algn="ctr"/>
            <a:r>
              <a:rPr lang="en-US" sz="4400" b="1" dirty="0" smtClean="0"/>
              <a:t>BASE DE DATOS</a:t>
            </a:r>
            <a:endParaRPr lang="en-US" sz="4400" b="1" dirty="0"/>
          </a:p>
        </p:txBody>
      </p:sp>
    </p:spTree>
    <p:extLst>
      <p:ext uri="{BB962C8B-B14F-4D97-AF65-F5344CB8AC3E}">
        <p14:creationId xmlns:p14="http://schemas.microsoft.com/office/powerpoint/2010/main" val="2296086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a:effectLst/>
              </a:rPr>
              <a:t>¿Qué es</a:t>
            </a:r>
            <a:r>
              <a:rPr lang="es-US" dirty="0" smtClean="0">
                <a:effectLst/>
              </a:rPr>
              <a:t>?</a:t>
            </a:r>
            <a:endParaRPr lang="en-US" dirty="0"/>
          </a:p>
        </p:txBody>
      </p:sp>
      <p:sp>
        <p:nvSpPr>
          <p:cNvPr id="3" name="Marcador de contenido 2"/>
          <p:cNvSpPr>
            <a:spLocks noGrp="1"/>
          </p:cNvSpPr>
          <p:nvPr>
            <p:ph idx="1"/>
          </p:nvPr>
        </p:nvSpPr>
        <p:spPr>
          <a:xfrm>
            <a:off x="913795" y="2096064"/>
            <a:ext cx="10353762" cy="1391719"/>
          </a:xfrm>
        </p:spPr>
        <p:txBody>
          <a:bodyPr/>
          <a:lstStyle/>
          <a:p>
            <a:pPr algn="just"/>
            <a:r>
              <a:rPr lang="es-US" dirty="0">
                <a:effectLst/>
              </a:rPr>
              <a:t>Una base de datos es un “almacén” que nos permite guardar grandes cantidades de información de forma organizada para que luego podamos encontrar y utilizar fácilmente. </a:t>
            </a:r>
            <a:endParaRPr lang="en-US" dirty="0">
              <a:effectLst/>
            </a:endParaRPr>
          </a:p>
          <a:p>
            <a:endParaRPr lang="en-US" dirty="0"/>
          </a:p>
        </p:txBody>
      </p:sp>
      <p:pic>
        <p:nvPicPr>
          <p:cNvPr id="1026" name="Picture 2" descr="Resultado de imagen para base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716" y="3186700"/>
            <a:ext cx="5174071" cy="267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803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a:effectLst/>
              </a:rPr>
              <a:t>¿Cómo se Utiliza? </a:t>
            </a:r>
            <a:endParaRPr lang="en-US" dirty="0"/>
          </a:p>
        </p:txBody>
      </p:sp>
      <p:sp>
        <p:nvSpPr>
          <p:cNvPr id="3" name="Marcador de contenido 2"/>
          <p:cNvSpPr>
            <a:spLocks noGrp="1"/>
          </p:cNvSpPr>
          <p:nvPr>
            <p:ph idx="1"/>
          </p:nvPr>
        </p:nvSpPr>
        <p:spPr/>
        <p:txBody>
          <a:bodyPr/>
          <a:lstStyle/>
          <a:p>
            <a:pPr algn="just"/>
            <a:r>
              <a:rPr lang="es-US" dirty="0">
                <a:effectLst/>
              </a:rPr>
              <a:t>Trabajar con bases de datos es fácil cuando tienes los conocimientos necesarios, finalmente son herramientas esenciales para construir sitios rápido, dinámicos y modernos. Esencialmente las bases de datos son estructuras para almacenar información. Todos usamos bases de datos, sólo que no tenemos conciencia de que eso es lo que </a:t>
            </a:r>
            <a:r>
              <a:rPr lang="es-US" dirty="0" err="1">
                <a:effectLst/>
              </a:rPr>
              <a:t>son.Por</a:t>
            </a:r>
            <a:r>
              <a:rPr lang="es-US" dirty="0">
                <a:effectLst/>
              </a:rPr>
              <a:t> ejemplo, una agenda con direcciones es una base de datos, allí guardas nombres, fonos o direcciones. Es decir, la agenda almacena información, la puedes tener ordenada alfabéticamente para facilitar la búsqueda y de vez en cuando debes actualizarla.</a:t>
            </a:r>
            <a:endParaRPr lang="en-US" dirty="0">
              <a:effectLst/>
            </a:endParaRPr>
          </a:p>
          <a:p>
            <a:endParaRPr lang="en-US" dirty="0"/>
          </a:p>
        </p:txBody>
      </p:sp>
    </p:spTree>
    <p:extLst>
      <p:ext uri="{BB962C8B-B14F-4D97-AF65-F5344CB8AC3E}">
        <p14:creationId xmlns:p14="http://schemas.microsoft.com/office/powerpoint/2010/main" val="4203505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a:effectLst/>
              </a:rPr>
              <a:t>¿Cómo se implementaría? </a:t>
            </a:r>
            <a:endParaRPr lang="en-US" dirty="0"/>
          </a:p>
        </p:txBody>
      </p:sp>
      <p:sp>
        <p:nvSpPr>
          <p:cNvPr id="3" name="Marcador de contenido 2"/>
          <p:cNvSpPr>
            <a:spLocks noGrp="1"/>
          </p:cNvSpPr>
          <p:nvPr>
            <p:ph idx="1"/>
          </p:nvPr>
        </p:nvSpPr>
        <p:spPr>
          <a:xfrm>
            <a:off x="880341" y="2051823"/>
            <a:ext cx="10103610" cy="4298317"/>
          </a:xfrm>
        </p:spPr>
        <p:txBody>
          <a:bodyPr>
            <a:normAutofit lnSpcReduction="10000"/>
          </a:bodyPr>
          <a:lstStyle/>
          <a:p>
            <a:r>
              <a:rPr lang="es-US" dirty="0" smtClean="0">
                <a:effectLst/>
              </a:rPr>
              <a:t>En </a:t>
            </a:r>
            <a:r>
              <a:rPr lang="es-US" dirty="0">
                <a:effectLst/>
              </a:rPr>
              <a:t>el caso de que en nuestra compañía no contemos con una persona que se encargue de esta labor, existe la posibilidad de contratar a una empresa externa que se encargue.</a:t>
            </a:r>
            <a:endParaRPr lang="en-US" dirty="0">
              <a:effectLst/>
            </a:endParaRPr>
          </a:p>
          <a:p>
            <a:r>
              <a:rPr lang="es-US" dirty="0">
                <a:effectLst/>
              </a:rPr>
              <a:t>Las principales utilidades que ofrece una base de datos a la empresa son las siguientes:</a:t>
            </a:r>
            <a:endParaRPr lang="en-US" dirty="0">
              <a:effectLst/>
            </a:endParaRPr>
          </a:p>
          <a:p>
            <a:r>
              <a:rPr lang="es-US" dirty="0">
                <a:effectLst/>
              </a:rPr>
              <a:t>Agrupar y almacenar todos los datos de la empresa en un único lugar.</a:t>
            </a:r>
            <a:endParaRPr lang="en-US" dirty="0">
              <a:effectLst/>
            </a:endParaRPr>
          </a:p>
          <a:p>
            <a:r>
              <a:rPr lang="es-US" dirty="0">
                <a:effectLst/>
              </a:rPr>
              <a:t>Facilitar que se compartan los datos entre los diferentes miembros de la empresa.</a:t>
            </a:r>
            <a:endParaRPr lang="en-US" dirty="0">
              <a:effectLst/>
            </a:endParaRPr>
          </a:p>
          <a:p>
            <a:r>
              <a:rPr lang="es-US" dirty="0">
                <a:effectLst/>
              </a:rPr>
              <a:t>Evitar la redundancia y mejorar la organización de la agenda.</a:t>
            </a:r>
            <a:endParaRPr lang="en-US" dirty="0">
              <a:effectLst/>
            </a:endParaRPr>
          </a:p>
          <a:p>
            <a:r>
              <a:rPr lang="es-US" dirty="0">
                <a:effectLst/>
              </a:rPr>
              <a:t>Realizar una interlocución adecuada con los clientes.</a:t>
            </a:r>
            <a:endParaRPr lang="en-US" dirty="0">
              <a:effectLst/>
            </a:endParaRPr>
          </a:p>
          <a:p>
            <a:r>
              <a:rPr lang="es-US" dirty="0">
                <a:effectLst/>
              </a:rPr>
              <a:t>Si una Base de Datos se gestiona adecuadamente, la organización obtendrá diferentes ventajas. Aumentará su eficacia, habrá trabajos que se realicen con mayor rapidez y agilidad debido a la simplificación de los mismos, podremos mejorar la seguridad de los datos que almacenamos, y con todos estos factores, maximizaremos los tiempos y por tanto, se producirá una mejora en la productividad. </a:t>
            </a:r>
            <a:endParaRPr lang="en-US" dirty="0">
              <a:effectLst/>
            </a:endParaRPr>
          </a:p>
        </p:txBody>
      </p:sp>
    </p:spTree>
    <p:extLst>
      <p:ext uri="{BB962C8B-B14F-4D97-AF65-F5344CB8AC3E}">
        <p14:creationId xmlns:p14="http://schemas.microsoft.com/office/powerpoint/2010/main" val="574749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p:spPr>
      </p:pic>
    </p:spTree>
    <p:extLst>
      <p:ext uri="{BB962C8B-B14F-4D97-AF65-F5344CB8AC3E}">
        <p14:creationId xmlns:p14="http://schemas.microsoft.com/office/powerpoint/2010/main" val="313968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4606" y="2595154"/>
            <a:ext cx="10353761" cy="1326321"/>
          </a:xfrm>
        </p:spPr>
        <p:txBody>
          <a:bodyPr>
            <a:normAutofit/>
          </a:bodyPr>
          <a:lstStyle/>
          <a:p>
            <a:pPr algn="ctr"/>
            <a:r>
              <a:rPr lang="en-US" sz="4400" b="1" dirty="0" err="1" smtClean="0"/>
              <a:t>Datos</a:t>
            </a:r>
            <a:r>
              <a:rPr lang="en-US" sz="4400" b="1" dirty="0" smtClean="0"/>
              <a:t> </a:t>
            </a:r>
            <a:r>
              <a:rPr lang="en-US" sz="4400" b="1" dirty="0" err="1" smtClean="0"/>
              <a:t>Estruturados</a:t>
            </a:r>
            <a:endParaRPr lang="en-US" sz="4400" b="1" dirty="0"/>
          </a:p>
        </p:txBody>
      </p:sp>
    </p:spTree>
    <p:extLst>
      <p:ext uri="{BB962C8B-B14F-4D97-AF65-F5344CB8AC3E}">
        <p14:creationId xmlns:p14="http://schemas.microsoft.com/office/powerpoint/2010/main" val="312680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a:effectLst/>
              </a:rPr>
              <a:t>¿Qué es? </a:t>
            </a:r>
            <a:endParaRPr lang="en-US" dirty="0"/>
          </a:p>
        </p:txBody>
      </p:sp>
      <p:sp>
        <p:nvSpPr>
          <p:cNvPr id="3" name="Marcador de contenido 2"/>
          <p:cNvSpPr>
            <a:spLocks noGrp="1"/>
          </p:cNvSpPr>
          <p:nvPr>
            <p:ph idx="1"/>
          </p:nvPr>
        </p:nvSpPr>
        <p:spPr>
          <a:xfrm>
            <a:off x="949599" y="2430601"/>
            <a:ext cx="10353762" cy="1927296"/>
          </a:xfrm>
        </p:spPr>
        <p:txBody>
          <a:bodyPr/>
          <a:lstStyle/>
          <a:p>
            <a:pPr algn="just"/>
            <a:r>
              <a:rPr lang="es-US" dirty="0">
                <a:effectLst/>
              </a:rPr>
              <a:t>Los datos estructurados consisten en una serie de etiquetados que describen el contenido que se encuentra en una página web. Estos datos facilitan el trabajo de los robots de manera que es más sencillo el saber qué van a indexar y ofrecen el tipo de información con alto nivel de organización que se suele encontrar en la mayoría de bases de datos.</a:t>
            </a:r>
            <a:endParaRPr lang="en-US" dirty="0">
              <a:effectLst/>
            </a:endParaRPr>
          </a:p>
          <a:p>
            <a:endParaRPr lang="en-US" dirty="0"/>
          </a:p>
        </p:txBody>
      </p:sp>
    </p:spTree>
    <p:extLst>
      <p:ext uri="{BB962C8B-B14F-4D97-AF65-F5344CB8AC3E}">
        <p14:creationId xmlns:p14="http://schemas.microsoft.com/office/powerpoint/2010/main" val="122002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t>
            </a:r>
            <a:r>
              <a:rPr lang="en-US" dirty="0" err="1"/>
              <a:t>Cómo</a:t>
            </a:r>
            <a:r>
              <a:rPr lang="en-US" dirty="0"/>
              <a:t> se </a:t>
            </a:r>
            <a:r>
              <a:rPr lang="en-US" dirty="0" err="1"/>
              <a:t>Utiliza</a:t>
            </a:r>
            <a:r>
              <a:rPr lang="en-US" dirty="0"/>
              <a:t>? </a:t>
            </a:r>
          </a:p>
        </p:txBody>
      </p:sp>
      <p:sp>
        <p:nvSpPr>
          <p:cNvPr id="3" name="Marcador de contenido 2"/>
          <p:cNvSpPr>
            <a:spLocks noGrp="1"/>
          </p:cNvSpPr>
          <p:nvPr>
            <p:ph idx="1"/>
          </p:nvPr>
        </p:nvSpPr>
        <p:spPr>
          <a:xfrm>
            <a:off x="913795" y="2096064"/>
            <a:ext cx="10353762" cy="3351147"/>
          </a:xfrm>
        </p:spPr>
        <p:txBody>
          <a:bodyPr/>
          <a:lstStyle/>
          <a:p>
            <a:pPr algn="just"/>
            <a:r>
              <a:rPr lang="es-US" dirty="0">
                <a:effectLst/>
              </a:rPr>
              <a:t>Existen dos maneras:</a:t>
            </a:r>
            <a:endParaRPr lang="en-US" dirty="0">
              <a:effectLst/>
            </a:endParaRPr>
          </a:p>
          <a:p>
            <a:pPr algn="just"/>
            <a:r>
              <a:rPr lang="es-US" dirty="0">
                <a:effectLst/>
              </a:rPr>
              <a:t>Insertando descripciones y etiquetas en tu documento HTML (</a:t>
            </a:r>
            <a:r>
              <a:rPr lang="es-US" dirty="0" err="1">
                <a:effectLst/>
              </a:rPr>
              <a:t>Microdatos</a:t>
            </a:r>
            <a:r>
              <a:rPr lang="es-US" dirty="0">
                <a:effectLst/>
              </a:rPr>
              <a:t> y </a:t>
            </a:r>
            <a:r>
              <a:rPr lang="es-US" dirty="0" err="1">
                <a:effectLst/>
              </a:rPr>
              <a:t>RDFa</a:t>
            </a:r>
            <a:r>
              <a:rPr lang="es-US" dirty="0">
                <a:effectLst/>
              </a:rPr>
              <a:t>)</a:t>
            </a:r>
            <a:endParaRPr lang="en-US" dirty="0">
              <a:effectLst/>
            </a:endParaRPr>
          </a:p>
          <a:p>
            <a:pPr algn="just"/>
            <a:r>
              <a:rPr lang="es-US" dirty="0">
                <a:effectLst/>
              </a:rPr>
              <a:t>Insertando un bloque de código al comienzo del documento, con todas las descripciones (JSON-LD)</a:t>
            </a:r>
            <a:endParaRPr lang="en-US" dirty="0">
              <a:effectLst/>
            </a:endParaRPr>
          </a:p>
          <a:p>
            <a:pPr algn="just"/>
            <a:r>
              <a:rPr lang="es-US" dirty="0">
                <a:effectLst/>
              </a:rPr>
              <a:t>Cualquiera de las dos opciones requiere que conozcas el lenguaje para marcado de datos. Aunque el proceso no es del todo complejo, es mejor aprender su metodología</a:t>
            </a:r>
            <a:r>
              <a:rPr lang="es-US" dirty="0" smtClean="0">
                <a:effectLst/>
              </a:rPr>
              <a:t>.</a:t>
            </a:r>
            <a:endParaRPr lang="en-US" dirty="0">
              <a:effectLst/>
            </a:endParaRPr>
          </a:p>
        </p:txBody>
      </p:sp>
    </p:spTree>
    <p:extLst>
      <p:ext uri="{BB962C8B-B14F-4D97-AF65-F5344CB8AC3E}">
        <p14:creationId xmlns:p14="http://schemas.microsoft.com/office/powerpoint/2010/main" val="364071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a:effectLst/>
              </a:rPr>
              <a:t>¿Cómo se implementaría? </a:t>
            </a:r>
            <a:endParaRPr lang="en-US" dirty="0"/>
          </a:p>
        </p:txBody>
      </p:sp>
      <p:sp>
        <p:nvSpPr>
          <p:cNvPr id="3" name="Marcador de contenido 2"/>
          <p:cNvSpPr>
            <a:spLocks noGrp="1"/>
          </p:cNvSpPr>
          <p:nvPr>
            <p:ph idx="1"/>
          </p:nvPr>
        </p:nvSpPr>
        <p:spPr/>
        <p:txBody>
          <a:bodyPr/>
          <a:lstStyle/>
          <a:p>
            <a:pPr algn="just"/>
            <a:r>
              <a:rPr lang="es-US" dirty="0">
                <a:effectLst/>
              </a:rPr>
              <a:t>Digamos que desea proporcionar información de contacto para su empresa. Usted podría simplemente colocar la información en el pie de página de su sitio web, y eso funcionaría bien para cualquier visitante humano.</a:t>
            </a:r>
            <a:endParaRPr lang="en-US" dirty="0">
              <a:effectLst/>
            </a:endParaRPr>
          </a:p>
          <a:p>
            <a:pPr algn="just"/>
            <a:r>
              <a:rPr lang="es-US" dirty="0">
                <a:effectLst/>
              </a:rPr>
              <a:t>Pero los motores de búsqueda tendrán que trabajar un poco para averiguar qué significa esa información en bruto.</a:t>
            </a:r>
            <a:endParaRPr lang="en-US" dirty="0">
              <a:effectLst/>
            </a:endParaRPr>
          </a:p>
          <a:p>
            <a:pPr algn="just"/>
            <a:r>
              <a:rPr lang="es-US" dirty="0">
                <a:effectLst/>
              </a:rPr>
              <a:t>Sin embargo, si usa el marcado de esquema, puede decirles a los motores de búsqueda que su información de contacto es su información de contacto (en lugar de solo algunos datos aleatorios).</a:t>
            </a:r>
            <a:endParaRPr lang="en-US" dirty="0">
              <a:effectLst/>
            </a:endParaRPr>
          </a:p>
          <a:p>
            <a:endParaRPr lang="en-US" dirty="0"/>
          </a:p>
        </p:txBody>
      </p:sp>
    </p:spTree>
    <p:extLst>
      <p:ext uri="{BB962C8B-B14F-4D97-AF65-F5344CB8AC3E}">
        <p14:creationId xmlns:p14="http://schemas.microsoft.com/office/powerpoint/2010/main" val="288410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https://neilpatel-qvjnwj7eutn3.netdna-ssl.com/wp-content/uploads/2017/03/image03-9.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6747" y="2062976"/>
            <a:ext cx="8427856" cy="3188292"/>
          </a:xfrm>
          <a:prstGeom prst="rect">
            <a:avLst/>
          </a:prstGeom>
          <a:noFill/>
          <a:ln>
            <a:noFill/>
          </a:ln>
        </p:spPr>
      </p:pic>
    </p:spTree>
    <p:extLst>
      <p:ext uri="{BB962C8B-B14F-4D97-AF65-F5344CB8AC3E}">
        <p14:creationId xmlns:p14="http://schemas.microsoft.com/office/powerpoint/2010/main" val="32025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US" dirty="0">
                <a:effectLst/>
              </a:rPr>
              <a:t>¿Cómo funcionaría en mi </a:t>
            </a:r>
            <a:r>
              <a:rPr lang="es-US" dirty="0" smtClean="0">
                <a:effectLst/>
              </a:rPr>
              <a:t>empresa? </a:t>
            </a:r>
            <a:endParaRPr lang="en-US" dirty="0"/>
          </a:p>
        </p:txBody>
      </p:sp>
      <p:sp>
        <p:nvSpPr>
          <p:cNvPr id="3" name="Marcador de contenido 2"/>
          <p:cNvSpPr>
            <a:spLocks noGrp="1"/>
          </p:cNvSpPr>
          <p:nvPr>
            <p:ph idx="1"/>
          </p:nvPr>
        </p:nvSpPr>
        <p:spPr/>
        <p:txBody>
          <a:bodyPr/>
          <a:lstStyle/>
          <a:p>
            <a:pPr algn="just"/>
            <a:r>
              <a:rPr lang="es-ES" dirty="0">
                <a:effectLst/>
              </a:rPr>
              <a:t>Imagina nuevamente tu sitio especializado en recetas. Cada una de ellas mantiene la misma estructura (ingredientes, tiempo de cocción, información nutricional, etc.). Los datos estructurados le dicen al buscador: “esto es una receta, este campo hace referencia al título, este otro es la descripción, etc.». En otras palabras, haces un marcado semántico de los elementos que componen la página. Recuerda que los buscadores modernos trabajan con inteligencia artificial, y pueden interpretar conceptos y significados.</a:t>
            </a:r>
            <a:endParaRPr lang="en-US" dirty="0">
              <a:effectLst/>
            </a:endParaRPr>
          </a:p>
        </p:txBody>
      </p:sp>
    </p:spTree>
    <p:extLst>
      <p:ext uri="{BB962C8B-B14F-4D97-AF65-F5344CB8AC3E}">
        <p14:creationId xmlns:p14="http://schemas.microsoft.com/office/powerpoint/2010/main" val="2183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4606" y="2595154"/>
            <a:ext cx="10353761" cy="1326321"/>
          </a:xfrm>
        </p:spPr>
        <p:txBody>
          <a:bodyPr>
            <a:normAutofit/>
          </a:bodyPr>
          <a:lstStyle/>
          <a:p>
            <a:pPr algn="ctr"/>
            <a:r>
              <a:rPr lang="en-US" sz="4400" dirty="0" err="1" smtClean="0"/>
              <a:t>Datos</a:t>
            </a:r>
            <a:r>
              <a:rPr lang="en-US" sz="4400" dirty="0" smtClean="0"/>
              <a:t> </a:t>
            </a:r>
            <a:r>
              <a:rPr lang="en-US" sz="4400" dirty="0" smtClean="0"/>
              <a:t>No </a:t>
            </a:r>
            <a:r>
              <a:rPr lang="en-US" sz="4400" dirty="0" err="1"/>
              <a:t>E</a:t>
            </a:r>
            <a:r>
              <a:rPr lang="en-US" sz="4400" dirty="0" err="1" smtClean="0"/>
              <a:t>structurados</a:t>
            </a:r>
            <a:endParaRPr lang="en-US" sz="4400" dirty="0"/>
          </a:p>
        </p:txBody>
      </p:sp>
    </p:spTree>
    <p:extLst>
      <p:ext uri="{BB962C8B-B14F-4D97-AF65-F5344CB8AC3E}">
        <p14:creationId xmlns:p14="http://schemas.microsoft.com/office/powerpoint/2010/main" val="427926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a:effectLst/>
              </a:rPr>
              <a:t>¿Qué es? </a:t>
            </a:r>
            <a:endParaRPr lang="en-US" dirty="0"/>
          </a:p>
        </p:txBody>
      </p:sp>
      <p:sp>
        <p:nvSpPr>
          <p:cNvPr id="3" name="Marcador de contenido 2"/>
          <p:cNvSpPr>
            <a:spLocks noGrp="1"/>
          </p:cNvSpPr>
          <p:nvPr>
            <p:ph idx="1"/>
          </p:nvPr>
        </p:nvSpPr>
        <p:spPr/>
        <p:txBody>
          <a:bodyPr/>
          <a:lstStyle/>
          <a:p>
            <a:pPr algn="just"/>
            <a:r>
              <a:rPr lang="es-ES" dirty="0"/>
              <a:t>Los datos no estructurados son esencialmente todo lo demás. Los datos no estructurados tienen una estructura interna, pero no están estructurados a través de esquemas o modelos de datos predefinidos.</a:t>
            </a:r>
          </a:p>
          <a:p>
            <a:pPr algn="just"/>
            <a:r>
              <a:rPr lang="es-ES" dirty="0"/>
              <a:t>Puede ser textual o no textual, y generado por hombre o la máquina. También se puede almacenar dentro de una base de datos no relacional como </a:t>
            </a:r>
            <a:r>
              <a:rPr lang="es-ES" dirty="0" err="1"/>
              <a:t>NoSQL</a:t>
            </a:r>
            <a:r>
              <a:rPr lang="es-ES" dirty="0"/>
              <a:t>.</a:t>
            </a:r>
          </a:p>
          <a:p>
            <a:endParaRPr lang="en-US" dirty="0"/>
          </a:p>
        </p:txBody>
      </p:sp>
    </p:spTree>
    <p:extLst>
      <p:ext uri="{BB962C8B-B14F-4D97-AF65-F5344CB8AC3E}">
        <p14:creationId xmlns:p14="http://schemas.microsoft.com/office/powerpoint/2010/main" val="908150185"/>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TotalTime>
  <Words>1140</Words>
  <Application>Microsoft Office PowerPoint</Application>
  <PresentationFormat>Panorámica</PresentationFormat>
  <Paragraphs>66</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Calibri</vt:lpstr>
      <vt:lpstr>Calibri Light</vt:lpstr>
      <vt:lpstr>Retrospección</vt:lpstr>
      <vt:lpstr>BASE DE DATOS ESTRUCTURAL Y NO ESRTRUCTURAL</vt:lpstr>
      <vt:lpstr>Datos Estruturados</vt:lpstr>
      <vt:lpstr>¿Qué es? </vt:lpstr>
      <vt:lpstr>¿Cómo se Utiliza? </vt:lpstr>
      <vt:lpstr>¿Cómo se implementaría? </vt:lpstr>
      <vt:lpstr>Presentación de PowerPoint</vt:lpstr>
      <vt:lpstr>¿Cómo funcionaría en mi empresa? </vt:lpstr>
      <vt:lpstr>Datos No Estructurados</vt:lpstr>
      <vt:lpstr>¿Qué es? </vt:lpstr>
      <vt:lpstr>¿Cómo se Utiliza? </vt:lpstr>
      <vt:lpstr>¿Cómo se implementaría?</vt:lpstr>
      <vt:lpstr> ¿Como funcionaría en mi empresa?  </vt:lpstr>
      <vt:lpstr>BASE DE DATOS</vt:lpstr>
      <vt:lpstr>¿Qué es?</vt:lpstr>
      <vt:lpstr>¿Cómo se Utiliza? </vt:lpstr>
      <vt:lpstr>¿Cómo se implementaría?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Clio Missigno</dc:creator>
  <cp:lastModifiedBy>Osvaldo Valencia</cp:lastModifiedBy>
  <cp:revision>4</cp:revision>
  <dcterms:created xsi:type="dcterms:W3CDTF">2019-06-25T19:43:18Z</dcterms:created>
  <dcterms:modified xsi:type="dcterms:W3CDTF">2019-06-25T20:49:47Z</dcterms:modified>
</cp:coreProperties>
</file>