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rgbClr val="2A9E7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sciencedirect.com/science/article/abs/pii/0010028573900042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sciencedirect.com/science/article/abs/pii/0010028573900042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lvdmaaten.github.io/publications/papers/JMLR_2008.pdf" TargetMode="Externa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hyperlink" Target="https://towardsdatascience.com/deep-autoencoders-using-tensorflow-c68f075fd1a3" TargetMode="Externa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hyperlink" Target="https://towardsdatascience.com/deep-autoencoders-using-tensorflow-c68f075fd1a3" TargetMode="Externa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colab.research.google.com/drive/1msXzsDMvvoXp3GD4QNA976bUasuHkkmh?usp=sharing" TargetMode="Externa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sciencedirect.com/science/article/abs/pii/0010028573900042" TargetMode="Externa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hyperlink" Target="https://towardsdatascience.com/deep-autoencoders-using-tensorflow-c68f075fd1a3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étodos e MODELOS…"/>
          <p:cNvSpPr txBox="1"/>
          <p:nvPr>
            <p:ph type="ctrTitle"/>
          </p:nvPr>
        </p:nvSpPr>
        <p:spPr>
          <a:xfrm>
            <a:off x="266700" y="518685"/>
            <a:ext cx="8610600" cy="2114842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Métodos e MODELOS </a:t>
            </a:r>
          </a:p>
          <a:p>
            <a:pPr algn="ctr">
              <a:defRPr sz="4300"/>
            </a:pPr>
            <a:r>
              <a:t>Avançados em Ciência </a:t>
            </a:r>
          </a:p>
          <a:p>
            <a:pPr algn="ctr">
              <a:defRPr sz="4300"/>
            </a:pPr>
            <a:r>
              <a:t>de dados</a:t>
            </a:r>
          </a:p>
        </p:txBody>
      </p:sp>
      <p:sp>
        <p:nvSpPr>
          <p:cNvPr id="126" name="Aula 04 - Autoencoders (AEs)…"/>
          <p:cNvSpPr txBox="1"/>
          <p:nvPr>
            <p:ph type="subTitle" idx="1"/>
          </p:nvPr>
        </p:nvSpPr>
        <p:spPr>
          <a:xfrm>
            <a:off x="914400" y="2057234"/>
            <a:ext cx="7315200" cy="3469343"/>
          </a:xfrm>
          <a:prstGeom prst="rect">
            <a:avLst/>
          </a:prstGeom>
        </p:spPr>
        <p:txBody>
          <a:bodyPr/>
          <a:lstStyle/>
          <a:p>
            <a:pPr algn="ctr">
              <a:defRPr sz="2700">
                <a:solidFill>
                  <a:srgbClr val="000000"/>
                </a:solidFill>
              </a:defRPr>
            </a:pPr>
            <a:r>
              <a:t>Aula 04 - </a:t>
            </a:r>
            <a:r>
              <a:rPr i="1"/>
              <a:t>Autoencoders</a:t>
            </a:r>
            <a:r>
              <a:t> (AEs)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Prof. </a:t>
            </a:r>
            <a:r>
              <a:t>Rafael G. </a:t>
            </a:r>
            <a:r>
              <a:rPr b="1"/>
              <a:t>Mantovani</a:t>
            </a:r>
          </a:p>
        </p:txBody>
      </p:sp>
      <p:sp>
        <p:nvSpPr>
          <p:cNvPr id="127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Especialização em Ciência de Dados</a:t>
            </a:r>
          </a:p>
        </p:txBody>
      </p:sp>
      <p:pic>
        <p:nvPicPr>
          <p:cNvPr id="128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260" name="1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1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62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265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26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4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68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26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7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2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0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27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3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77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27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6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278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79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280" name="Rounded Rectangle"/>
          <p:cNvSpPr/>
          <p:nvPr/>
        </p:nvSpPr>
        <p:spPr>
          <a:xfrm>
            <a:off x="685800" y="24838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81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28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85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  <p:grpSp>
        <p:nvGrpSpPr>
          <p:cNvPr id="288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28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89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sp>
        <p:nvSpPr>
          <p:cNvPr id="290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  <p:sp>
        <p:nvSpPr>
          <p:cNvPr id="291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Mo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</a:t>
            </a:r>
            <a:r>
              <a:t>otivação</a:t>
            </a:r>
          </a:p>
        </p:txBody>
      </p:sp>
      <p:sp>
        <p:nvSpPr>
          <p:cNvPr id="294" name="1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5" name="Duas sequências de número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Duas sequências de números: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s1 = 40, 27, 25, 36, 81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s2 = 50, 48, 46, 44, 42, 40, 38, 36, 34, 32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>
              <a:defRPr sz="2200"/>
            </a:pPr>
            <a:r>
              <a:t>Qual é a mais fácil de memorizar?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Mo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</a:t>
            </a:r>
            <a:r>
              <a:t>otivação</a:t>
            </a:r>
          </a:p>
        </p:txBody>
      </p:sp>
      <p:sp>
        <p:nvSpPr>
          <p:cNvPr id="298" name="1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9" name="Duas sequências de número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Duas sequências de números: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s1 = 40, 27, 25, 36, 81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s2 = 50, 48, 46, 44, 42, 40, 38, 36, 34, 32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>
              <a:defRPr sz="2200"/>
            </a:pPr>
            <a:r>
              <a:t>Qual é a mais fácil de memorizar?</a:t>
            </a:r>
          </a:p>
        </p:txBody>
      </p:sp>
      <p:sp>
        <p:nvSpPr>
          <p:cNvPr id="300" name="primeiro momento, talvez s1…"/>
          <p:cNvSpPr txBox="1"/>
          <p:nvPr/>
        </p:nvSpPr>
        <p:spPr>
          <a:xfrm>
            <a:off x="614889" y="4086711"/>
            <a:ext cx="7914221" cy="17741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primeiro momento, talvez s1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mas, em s2 podemos ver que temos os números pares de 50 até 32</a:t>
            </a:r>
          </a:p>
          <a:p>
            <a:pPr lvl="3" marL="1462087" indent="-319087">
              <a:spcBef>
                <a:spcPts val="700"/>
              </a:spcBef>
              <a:buClr>
                <a:schemeClr val="accent2"/>
              </a:buClr>
              <a:buSzPct val="75000"/>
              <a:buChar char="■"/>
              <a:defRPr sz="2000"/>
            </a:pPr>
            <a:r>
              <a:rPr b="1"/>
              <a:t>padrões</a:t>
            </a:r>
            <a:r>
              <a:t> são mais fáceis de se memorizar do que sequências em si</a:t>
            </a:r>
          </a:p>
          <a:p>
            <a:pPr lvl="3" marL="1462087" indent="-319087">
              <a:spcBef>
                <a:spcPts val="700"/>
              </a:spcBef>
              <a:buClr>
                <a:schemeClr val="accent2"/>
              </a:buClr>
              <a:buSzPct val="75000"/>
              <a:buChar char="■"/>
              <a:defRPr sz="2000"/>
            </a:pPr>
            <a:r>
              <a:t>AEs tentam descobrir/explorar padrões dos dados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1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3" name="William Chase &amp; Herbert Simon (70’s )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William Chase &amp; Herbert Simon</a:t>
            </a:r>
            <a:r>
              <a:t> (70’s ) 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experimentos sobre a relação entre memória, percepção e reconhecimento de padrões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observaram jogadores de xadrez memorizando as peças de um tabuleiro</a:t>
            </a:r>
          </a:p>
          <a:p>
            <a:pPr lvl="4" marL="1919288" indent="-319088">
              <a:defRPr sz="2200"/>
            </a:pPr>
            <a:r>
              <a:t>jogadores precisavam de 5 segundos para memorizar a posição de todas elas</a:t>
            </a:r>
          </a:p>
        </p:txBody>
      </p:sp>
      <p:sp>
        <p:nvSpPr>
          <p:cNvPr id="304" name="Mo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</a:t>
            </a:r>
            <a:r>
              <a:t>otivação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1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7" name="William Chase &amp; Herbert Simon (70’s )…"/>
          <p:cNvSpPr txBox="1"/>
          <p:nvPr>
            <p:ph type="body" sz="half" idx="1"/>
          </p:nvPr>
        </p:nvSpPr>
        <p:spPr>
          <a:xfrm>
            <a:off x="457200" y="1570037"/>
            <a:ext cx="7612818" cy="3029768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William Chase &amp; Herbert Simon</a:t>
            </a:r>
            <a:r>
              <a:t> (70’s ) 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experimentos sobre a relação entre memória, percepção e reconhecimento de padrões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observaram jogadores de xadrez memorizando as peças de um tabuleiro</a:t>
            </a:r>
          </a:p>
          <a:p>
            <a:pPr lvl="4" marL="1919288" indent="-319088">
              <a:defRPr sz="2200"/>
            </a:pPr>
            <a:r>
              <a:t>jogadores precisavam de 5 segundos para memorizar a posição de todas elas</a:t>
            </a:r>
          </a:p>
        </p:txBody>
      </p:sp>
      <p:sp>
        <p:nvSpPr>
          <p:cNvPr id="308" name="Mo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</a:t>
            </a:r>
            <a:r>
              <a:t>otivação</a:t>
            </a:r>
          </a:p>
        </p:txBody>
      </p:sp>
      <p:sp>
        <p:nvSpPr>
          <p:cNvPr id="309" name="não significa que eles tem mais memória do que nós…"/>
          <p:cNvSpPr txBox="1"/>
          <p:nvPr/>
        </p:nvSpPr>
        <p:spPr>
          <a:xfrm>
            <a:off x="1219879" y="4625204"/>
            <a:ext cx="6704242" cy="15074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não significa que eles tem mais memória do que nós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eles consegue ver os </a:t>
            </a:r>
            <a:r>
              <a:rPr b="1"/>
              <a:t>padrões</a:t>
            </a:r>
            <a:r>
              <a:t> mais fácil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notar esses padrões os ajuda a armazenar informação de maneira mais eficiente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1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12" name="3854522.png" descr="38545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8080" y="2211491"/>
            <a:ext cx="990601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ne"/>
          <p:cNvSpPr/>
          <p:nvPr/>
        </p:nvSpPr>
        <p:spPr>
          <a:xfrm>
            <a:off x="4491736" y="2819402"/>
            <a:ext cx="1043866" cy="1"/>
          </a:xfrm>
          <a:prstGeom prst="line">
            <a:avLst/>
          </a:prstGeom>
          <a:ln w="50800">
            <a:solidFill>
              <a:srgbClr val="FF2600"/>
            </a:solidFill>
            <a:bevel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4" name="Autoencoders (AEs)"/>
          <p:cNvSpPr txBox="1"/>
          <p:nvPr/>
        </p:nvSpPr>
        <p:spPr>
          <a:xfrm>
            <a:off x="1582176" y="3531457"/>
            <a:ext cx="176407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Autoencoders (AEs)</a:t>
            </a:r>
          </a:p>
        </p:txBody>
      </p:sp>
      <p:sp>
        <p:nvSpPr>
          <p:cNvPr id="315" name="Jogador de xadrez"/>
          <p:cNvSpPr txBox="1"/>
          <p:nvPr/>
        </p:nvSpPr>
        <p:spPr>
          <a:xfrm>
            <a:off x="5648701" y="3531457"/>
            <a:ext cx="168935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Jogador de xadrez</a:t>
            </a:r>
          </a:p>
        </p:txBody>
      </p:sp>
      <p:pic>
        <p:nvPicPr>
          <p:cNvPr id="316" name="AEs.png" descr="A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9166" y="2211491"/>
            <a:ext cx="3130092" cy="1213887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Mo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</a:t>
            </a:r>
            <a:r>
              <a:t>otivação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1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20" name="3854522.png" descr="38545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8080" y="2211491"/>
            <a:ext cx="990601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AEs:…"/>
          <p:cNvSpPr txBox="1"/>
          <p:nvPr/>
        </p:nvSpPr>
        <p:spPr>
          <a:xfrm>
            <a:off x="1337227" y="4094166"/>
            <a:ext cx="6704242" cy="22186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100"/>
            </a:pPr>
            <a:r>
              <a:rPr b="1"/>
              <a:t>AEs</a:t>
            </a:r>
            <a:r>
              <a:t>: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100"/>
            </a:pPr>
            <a:r>
              <a:t>agem como jogadores de xadrez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100"/>
            </a:pPr>
            <a:r>
              <a:t>olham para os dados (entradas)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100"/>
            </a:pPr>
            <a:r>
              <a:t>convertem em representações latentes/padrões</a:t>
            </a:r>
          </a:p>
          <a:p>
            <a:pPr lvl="2" marL="10048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100"/>
            </a:pPr>
            <a:r>
              <a:t>e geram algo que se parece bem próximo das entradas</a:t>
            </a:r>
          </a:p>
        </p:txBody>
      </p:sp>
      <p:sp>
        <p:nvSpPr>
          <p:cNvPr id="322" name="Line"/>
          <p:cNvSpPr/>
          <p:nvPr/>
        </p:nvSpPr>
        <p:spPr>
          <a:xfrm>
            <a:off x="4491736" y="2819402"/>
            <a:ext cx="1043866" cy="1"/>
          </a:xfrm>
          <a:prstGeom prst="line">
            <a:avLst/>
          </a:prstGeom>
          <a:ln w="50800">
            <a:solidFill>
              <a:srgbClr val="FF2600"/>
            </a:solidFill>
            <a:bevel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3" name="Autoencoders (AEs)"/>
          <p:cNvSpPr txBox="1"/>
          <p:nvPr/>
        </p:nvSpPr>
        <p:spPr>
          <a:xfrm>
            <a:off x="1582176" y="3531457"/>
            <a:ext cx="176407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Autoencoders (AEs)</a:t>
            </a:r>
          </a:p>
        </p:txBody>
      </p:sp>
      <p:sp>
        <p:nvSpPr>
          <p:cNvPr id="324" name="Jogador de xadrez"/>
          <p:cNvSpPr txBox="1"/>
          <p:nvPr/>
        </p:nvSpPr>
        <p:spPr>
          <a:xfrm>
            <a:off x="5648701" y="3531457"/>
            <a:ext cx="168935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Jogador de xadrez</a:t>
            </a:r>
          </a:p>
        </p:txBody>
      </p:sp>
      <p:pic>
        <p:nvPicPr>
          <p:cNvPr id="325" name="AEs.png" descr="A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9166" y="2211491"/>
            <a:ext cx="3130092" cy="1213887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Motiv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</a:t>
            </a:r>
            <a:r>
              <a:t>otivação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AEs</a:t>
            </a:r>
          </a:p>
        </p:txBody>
      </p:sp>
      <p:sp>
        <p:nvSpPr>
          <p:cNvPr id="329" name="1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0" name="AEs possuem duas parte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b="1" i="1"/>
              <a:t>AEs</a:t>
            </a:r>
            <a:r>
              <a:t> possuem duas partes:</a:t>
            </a:r>
          </a:p>
          <a:p>
            <a:pPr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codificador - </a:t>
            </a:r>
            <a:r>
              <a:rPr b="1" i="1">
                <a:solidFill>
                  <a:srgbClr val="0433FF"/>
                </a:solidFill>
              </a:rPr>
              <a:t>encoder</a:t>
            </a:r>
            <a:r>
              <a:t> (rede de reconhecimento): converte os padrões de entrada em representações latentes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decodificador - </a:t>
            </a:r>
            <a:r>
              <a:rPr b="1" i="1">
                <a:solidFill>
                  <a:srgbClr val="942192"/>
                </a:solidFill>
              </a:rPr>
              <a:t>decoder</a:t>
            </a:r>
            <a:r>
              <a:t> (rede generativa): converte a representação interna e compacta nas saídas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AEs</a:t>
            </a:r>
          </a:p>
        </p:txBody>
      </p:sp>
      <p:sp>
        <p:nvSpPr>
          <p:cNvPr id="333" name="1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34" name="Screen Shot 2021-04-02 at 14.27.06.png" descr="Screen Shot 2021-04-02 at 14.27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0093" y="1940381"/>
            <a:ext cx="6423814" cy="3874807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Figura de: Aurélien Gerón (2019)"/>
          <p:cNvSpPr txBox="1"/>
          <p:nvPr/>
        </p:nvSpPr>
        <p:spPr>
          <a:xfrm>
            <a:off x="3535143" y="6444620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336" name="Rectangle"/>
          <p:cNvSpPr/>
          <p:nvPr/>
        </p:nvSpPr>
        <p:spPr>
          <a:xfrm>
            <a:off x="6970968" y="2943819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7" name="Decoder"/>
          <p:cNvSpPr txBox="1"/>
          <p:nvPr/>
        </p:nvSpPr>
        <p:spPr>
          <a:xfrm>
            <a:off x="7011292" y="3080099"/>
            <a:ext cx="8747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942192"/>
                </a:solidFill>
              </a:defRPr>
            </a:lvl1pPr>
          </a:lstStyle>
          <a:p>
            <a:pPr/>
            <a:r>
              <a:t>Decoder</a:t>
            </a:r>
          </a:p>
        </p:txBody>
      </p:sp>
      <p:sp>
        <p:nvSpPr>
          <p:cNvPr id="338" name="Rectangle"/>
          <p:cNvSpPr/>
          <p:nvPr/>
        </p:nvSpPr>
        <p:spPr>
          <a:xfrm>
            <a:off x="6970968" y="4005489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9" name="Encoder"/>
          <p:cNvSpPr txBox="1"/>
          <p:nvPr/>
        </p:nvSpPr>
        <p:spPr>
          <a:xfrm>
            <a:off x="7011292" y="4141768"/>
            <a:ext cx="8509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Encoder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AEs</a:t>
            </a:r>
          </a:p>
        </p:txBody>
      </p:sp>
      <p:sp>
        <p:nvSpPr>
          <p:cNvPr id="342" name="1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43" name="Screen Shot 2021-04-02 at 14.27.06.png" descr="Screen Shot 2021-04-02 at 14.27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0093" y="1940381"/>
            <a:ext cx="6423814" cy="3874807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Figura de: Aurélien Gerón (2019)"/>
          <p:cNvSpPr txBox="1"/>
          <p:nvPr/>
        </p:nvSpPr>
        <p:spPr>
          <a:xfrm>
            <a:off x="3535143" y="6444620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345" name="Rectangle"/>
          <p:cNvSpPr/>
          <p:nvPr/>
        </p:nvSpPr>
        <p:spPr>
          <a:xfrm>
            <a:off x="6970968" y="2943819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6" name="Decoder"/>
          <p:cNvSpPr txBox="1"/>
          <p:nvPr/>
        </p:nvSpPr>
        <p:spPr>
          <a:xfrm>
            <a:off x="7011292" y="3080099"/>
            <a:ext cx="8747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942192"/>
                </a:solidFill>
              </a:defRPr>
            </a:lvl1pPr>
          </a:lstStyle>
          <a:p>
            <a:pPr/>
            <a:r>
              <a:t>Decoder</a:t>
            </a:r>
          </a:p>
        </p:txBody>
      </p:sp>
      <p:sp>
        <p:nvSpPr>
          <p:cNvPr id="347" name="Rectangle"/>
          <p:cNvSpPr/>
          <p:nvPr/>
        </p:nvSpPr>
        <p:spPr>
          <a:xfrm>
            <a:off x="6970968" y="4005489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8" name="Encoder"/>
          <p:cNvSpPr txBox="1"/>
          <p:nvPr/>
        </p:nvSpPr>
        <p:spPr>
          <a:xfrm>
            <a:off x="7011292" y="4141768"/>
            <a:ext cx="85099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Encoder</a:t>
            </a:r>
          </a:p>
        </p:txBody>
      </p:sp>
      <p:sp>
        <p:nvSpPr>
          <p:cNvPr id="349" name="Rectangle"/>
          <p:cNvSpPr/>
          <p:nvPr/>
        </p:nvSpPr>
        <p:spPr>
          <a:xfrm>
            <a:off x="4382017" y="2102536"/>
            <a:ext cx="3611172" cy="3648708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50" name="Rectangle"/>
          <p:cNvSpPr/>
          <p:nvPr/>
        </p:nvSpPr>
        <p:spPr>
          <a:xfrm>
            <a:off x="1349230" y="1949906"/>
            <a:ext cx="1448512" cy="3953969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51" name="Autoencoders (AEs)"/>
          <p:cNvSpPr txBox="1"/>
          <p:nvPr/>
        </p:nvSpPr>
        <p:spPr>
          <a:xfrm>
            <a:off x="5348034" y="1587252"/>
            <a:ext cx="167913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solidFill>
                  <a:srgbClr val="FF2600"/>
                </a:solidFill>
              </a:defRPr>
            </a:pPr>
            <a:r>
              <a:rPr i="1"/>
              <a:t>Autoencoders</a:t>
            </a:r>
            <a:r>
              <a:t> (AEs)</a:t>
            </a:r>
          </a:p>
        </p:txBody>
      </p:sp>
      <p:sp>
        <p:nvSpPr>
          <p:cNvPr id="352" name="Jogador de xadrez"/>
          <p:cNvSpPr txBox="1"/>
          <p:nvPr/>
        </p:nvSpPr>
        <p:spPr>
          <a:xfrm>
            <a:off x="1228807" y="1587252"/>
            <a:ext cx="168935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Jogador de xadrez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33" name="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4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35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38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13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39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42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1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3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14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14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2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1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15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58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1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7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59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60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161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  <p:sp>
        <p:nvSpPr>
          <p:cNvPr id="162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  <p:sp>
        <p:nvSpPr>
          <p:cNvPr id="163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AEs</a:t>
            </a:r>
          </a:p>
        </p:txBody>
      </p:sp>
      <p:sp>
        <p:nvSpPr>
          <p:cNvPr id="355" name="2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6" name="Decodificação (decoder)"/>
          <p:cNvSpPr txBox="1"/>
          <p:nvPr/>
        </p:nvSpPr>
        <p:spPr>
          <a:xfrm>
            <a:off x="5286245" y="2488011"/>
            <a:ext cx="276176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Decodificação (decoder)</a:t>
            </a:r>
          </a:p>
        </p:txBody>
      </p:sp>
      <p:sp>
        <p:nvSpPr>
          <p:cNvPr id="357" name="Codificação (encoder)"/>
          <p:cNvSpPr txBox="1"/>
          <p:nvPr/>
        </p:nvSpPr>
        <p:spPr>
          <a:xfrm>
            <a:off x="5410870" y="4666699"/>
            <a:ext cx="251251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/>
            </a:lvl1pPr>
          </a:lstStyle>
          <a:p>
            <a:pPr/>
            <a:r>
              <a:t>Codificação (encoder)</a:t>
            </a:r>
          </a:p>
        </p:txBody>
      </p:sp>
      <p:pic>
        <p:nvPicPr>
          <p:cNvPr id="358" name="Screen Shot 2021-04-02 at 14.32.41.png" descr="Screen Shot 2021-04-02 at 14.32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907" y="2310261"/>
            <a:ext cx="3711833" cy="3185635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Equation"/>
          <p:cNvSpPr txBox="1"/>
          <p:nvPr/>
        </p:nvSpPr>
        <p:spPr>
          <a:xfrm>
            <a:off x="4683058" y="4140362"/>
            <a:ext cx="3143835" cy="22580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000"/>
          </a:p>
        </p:txBody>
      </p:sp>
      <p:sp>
        <p:nvSpPr>
          <p:cNvPr id="360" name="Equation"/>
          <p:cNvSpPr txBox="1"/>
          <p:nvPr/>
        </p:nvSpPr>
        <p:spPr>
          <a:xfrm>
            <a:off x="4742244" y="3146914"/>
            <a:ext cx="3217563" cy="22727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lim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lim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p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000"/>
          </a:p>
        </p:txBody>
      </p:sp>
      <p:sp>
        <p:nvSpPr>
          <p:cNvPr id="361" name="ck"/>
          <p:cNvSpPr txBox="1"/>
          <p:nvPr/>
        </p:nvSpPr>
        <p:spPr>
          <a:xfrm>
            <a:off x="2397376" y="2998929"/>
            <a:ext cx="28463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100"/>
            </a:pPr>
            <a:r>
              <a:rPr b="0"/>
              <a:t>c</a:t>
            </a:r>
            <a:r>
              <a:rPr b="0" baseline="-5999"/>
              <a:t>k</a:t>
            </a:r>
          </a:p>
        </p:txBody>
      </p:sp>
      <p:sp>
        <p:nvSpPr>
          <p:cNvPr id="362" name="bj"/>
          <p:cNvSpPr txBox="1"/>
          <p:nvPr/>
        </p:nvSpPr>
        <p:spPr>
          <a:xfrm>
            <a:off x="2783381" y="3981771"/>
            <a:ext cx="29027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100"/>
            </a:pPr>
            <a:r>
              <a:rPr b="0"/>
              <a:t>b</a:t>
            </a:r>
            <a:r>
              <a:rPr b="0" baseline="-5999"/>
              <a:t>j</a:t>
            </a:r>
          </a:p>
        </p:txBody>
      </p:sp>
      <p:sp>
        <p:nvSpPr>
          <p:cNvPr id="363" name="W"/>
          <p:cNvSpPr txBox="1"/>
          <p:nvPr/>
        </p:nvSpPr>
        <p:spPr>
          <a:xfrm>
            <a:off x="2407155" y="4533693"/>
            <a:ext cx="26507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W</a:t>
            </a:r>
          </a:p>
        </p:txBody>
      </p:sp>
      <p:sp>
        <p:nvSpPr>
          <p:cNvPr id="364" name="W’"/>
          <p:cNvSpPr txBox="1"/>
          <p:nvPr/>
        </p:nvSpPr>
        <p:spPr>
          <a:xfrm>
            <a:off x="2380763" y="3655329"/>
            <a:ext cx="31785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W’</a:t>
            </a:r>
          </a:p>
        </p:txBody>
      </p:sp>
      <p:sp>
        <p:nvSpPr>
          <p:cNvPr id="365" name="Figura adaptada de: Aurélien Gerón (2019)"/>
          <p:cNvSpPr txBox="1"/>
          <p:nvPr/>
        </p:nvSpPr>
        <p:spPr>
          <a:xfrm>
            <a:off x="1384276" y="6076535"/>
            <a:ext cx="35042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adaptada de: Aurélien Gerón (2019)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AEs</a:t>
            </a:r>
          </a:p>
        </p:txBody>
      </p:sp>
      <p:sp>
        <p:nvSpPr>
          <p:cNvPr id="368" name="2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9" name="Observaçõe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  <a:r>
              <a:rPr b="1"/>
              <a:t>Observações</a:t>
            </a:r>
            <a:r>
              <a:t>:</a:t>
            </a:r>
          </a:p>
          <a:p>
            <a:pPr lvl="3" marL="1462087" indent="-319087">
              <a:defRPr sz="2100"/>
            </a:pPr>
          </a:p>
          <a:p>
            <a:pPr lvl="3" marL="1462087" indent="-319087">
              <a:defRPr sz="2100"/>
            </a:pPr>
            <a:r>
              <a:t>AE mais simples tem a mesma arquitetura que uma MLP, exceto pela camada de saída ter o mesmo tamanho que as entradas</a:t>
            </a:r>
          </a:p>
          <a:p>
            <a:pPr lvl="3" marL="1462087" indent="-319087">
              <a:defRPr sz="2100"/>
            </a:pPr>
            <a:r>
              <a:t>camada oculta: </a:t>
            </a:r>
            <a:r>
              <a:rPr>
                <a:solidFill>
                  <a:srgbClr val="0433FF"/>
                </a:solidFill>
              </a:rPr>
              <a:t>Encoder</a:t>
            </a:r>
          </a:p>
          <a:p>
            <a:pPr lvl="3" marL="1462087" indent="-319087">
              <a:defRPr sz="2100"/>
            </a:pPr>
            <a:r>
              <a:t>camada de saída: </a:t>
            </a:r>
            <a:r>
              <a:rPr>
                <a:solidFill>
                  <a:srgbClr val="942192"/>
                </a:solidFill>
              </a:rPr>
              <a:t>Decoder</a:t>
            </a:r>
          </a:p>
          <a:p>
            <a:pPr lvl="3" marL="1462087" indent="-319087">
              <a:defRPr sz="2100"/>
            </a:pPr>
            <a:r>
              <a:t>saídas são chamadas de </a:t>
            </a:r>
            <a:r>
              <a:rPr>
                <a:solidFill>
                  <a:srgbClr val="FF2600"/>
                </a:solidFill>
              </a:rPr>
              <a:t>reconstruções</a:t>
            </a:r>
            <a:r>
              <a:t>, porque os AEs tentam reconstruir as entradas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unções de custo (los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Funções de custo (</a:t>
            </a:r>
            <a:r>
              <a:rPr i="1"/>
              <a:t>loss</a:t>
            </a:r>
            <a:r>
              <a:t>)</a:t>
            </a:r>
          </a:p>
        </p:txBody>
      </p:sp>
      <p:sp>
        <p:nvSpPr>
          <p:cNvPr id="372" name="2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3" name="Função de custo/erro:…"/>
          <p:cNvSpPr txBox="1"/>
          <p:nvPr>
            <p:ph type="body" idx="1"/>
          </p:nvPr>
        </p:nvSpPr>
        <p:spPr>
          <a:xfrm>
            <a:off x="457200" y="1568450"/>
            <a:ext cx="7612818" cy="3721100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Função de custo/erro:</a:t>
            </a:r>
          </a:p>
          <a:p>
            <a:pPr lvl="3" marL="1462087" indent="-319087">
              <a:defRPr sz="2100"/>
            </a:pPr>
          </a:p>
          <a:p>
            <a:pPr lvl="3" marL="1462087" indent="-319087">
              <a:defRPr sz="2100"/>
            </a:pPr>
            <a:r>
              <a:t>contém uma </a:t>
            </a:r>
            <a:r>
              <a:rPr b="1"/>
              <a:t>medida de reconstrução </a:t>
            </a:r>
            <a:r>
              <a:t>(</a:t>
            </a:r>
            <a:r>
              <a:rPr i="1"/>
              <a:t>loss reconstruction</a:t>
            </a:r>
            <a:r>
              <a:t>) que penaliza o modelo quando as reconstruções são diferentes das entradas</a:t>
            </a:r>
          </a:p>
          <a:p>
            <a:pPr lvl="3" marL="1462087" indent="-319087">
              <a:defRPr sz="2100"/>
            </a:pPr>
            <a:r>
              <a:t>vai comparar     com      para medir o quão boa é a reconstrução</a:t>
            </a:r>
          </a:p>
          <a:p>
            <a:pPr lvl="3" marL="1462087" indent="-319087">
              <a:defRPr sz="2100"/>
            </a:pPr>
            <a:r>
              <a:t>treinamos o AE para minimizar essa função por meio do gradiente descendente</a:t>
            </a:r>
          </a:p>
        </p:txBody>
      </p:sp>
      <p:sp>
        <p:nvSpPr>
          <p:cNvPr id="374" name="Equation"/>
          <p:cNvSpPr txBox="1"/>
          <p:nvPr/>
        </p:nvSpPr>
        <p:spPr>
          <a:xfrm>
            <a:off x="3464760" y="3839247"/>
            <a:ext cx="168555" cy="1607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2800"/>
          </a:p>
        </p:txBody>
      </p:sp>
      <p:sp>
        <p:nvSpPr>
          <p:cNvPr id="375" name="Equation"/>
          <p:cNvSpPr txBox="1"/>
          <p:nvPr/>
        </p:nvSpPr>
        <p:spPr>
          <a:xfrm>
            <a:off x="4303624" y="3769167"/>
            <a:ext cx="171666" cy="2310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Funções de custo (los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Funções de custo (</a:t>
            </a:r>
            <a:r>
              <a:rPr i="1"/>
              <a:t>loss</a:t>
            </a:r>
            <a:r>
              <a:t>)</a:t>
            </a:r>
          </a:p>
        </p:txBody>
      </p:sp>
      <p:sp>
        <p:nvSpPr>
          <p:cNvPr id="378" name="2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9" name="Para entradas binárias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Para entradas binárias</a:t>
            </a:r>
          </a:p>
          <a:p>
            <a:pPr>
              <a:defRPr sz="2200"/>
            </a:pPr>
          </a:p>
          <a:p>
            <a:pPr lvl="3" marL="1462087" indent="-319087">
              <a:defRPr sz="2200"/>
            </a:pPr>
          </a:p>
          <a:p>
            <a:pPr lvl="3" marL="1462087" indent="-319087">
              <a:defRPr sz="2200"/>
            </a:pPr>
          </a:p>
          <a:p>
            <a:pPr lvl="3" marL="1462087" indent="-319087">
              <a:defRPr sz="2200"/>
            </a:pPr>
          </a:p>
          <a:p>
            <a:pPr lvl="3" marL="1462087" indent="-319087">
              <a:defRPr sz="2200"/>
            </a:pPr>
            <a:r>
              <a:t>onde:</a:t>
            </a:r>
          </a:p>
          <a:p>
            <a:pPr lvl="4" marL="1919288" indent="-319088">
              <a:defRPr sz="2200"/>
            </a:pPr>
            <a:r>
              <a:rPr i="1"/>
              <a:t>k</a:t>
            </a:r>
            <a:r>
              <a:t> é o índice da instância</a:t>
            </a:r>
          </a:p>
          <a:p>
            <a:pPr lvl="4" marL="1919288" indent="-319088">
              <a:defRPr sz="2200"/>
            </a:pPr>
            <a:r>
              <a:t>se      = 1, tentamos “puxar”     para 1</a:t>
            </a:r>
          </a:p>
          <a:p>
            <a:pPr lvl="4" marL="1919288" indent="-319088">
              <a:defRPr sz="2200"/>
            </a:pPr>
            <a:r>
              <a:t>se      = 0, tentamos “puxar”     para 0</a:t>
            </a:r>
          </a:p>
        </p:txBody>
      </p:sp>
      <p:sp>
        <p:nvSpPr>
          <p:cNvPr id="380" name="Equation"/>
          <p:cNvSpPr txBox="1"/>
          <p:nvPr/>
        </p:nvSpPr>
        <p:spPr>
          <a:xfrm>
            <a:off x="1405456" y="2821575"/>
            <a:ext cx="6073828" cy="70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Low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Low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500"/>
          </a:p>
        </p:txBody>
      </p:sp>
      <p:sp>
        <p:nvSpPr>
          <p:cNvPr id="381" name="Equation"/>
          <p:cNvSpPr txBox="1"/>
          <p:nvPr/>
        </p:nvSpPr>
        <p:spPr>
          <a:xfrm>
            <a:off x="5645879" y="5208806"/>
            <a:ext cx="242309" cy="30053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Upp>
                    <m:e>
                      <m:sSub>
                        <m:e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</m:oMath>
              </m:oMathPara>
            </a14:m>
            <a:endParaRPr sz="2500"/>
          </a:p>
        </p:txBody>
      </p:sp>
      <p:sp>
        <p:nvSpPr>
          <p:cNvPr id="382" name="Equation"/>
          <p:cNvSpPr txBox="1"/>
          <p:nvPr/>
        </p:nvSpPr>
        <p:spPr>
          <a:xfrm>
            <a:off x="5645879" y="4789968"/>
            <a:ext cx="242309" cy="30053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Upp>
                    <m:e>
                      <m:sSub>
                        <m:e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</m:oMath>
              </m:oMathPara>
            </a14:m>
            <a:endParaRPr sz="2500"/>
          </a:p>
        </p:txBody>
      </p:sp>
      <p:sp>
        <p:nvSpPr>
          <p:cNvPr id="383" name="Equation"/>
          <p:cNvSpPr txBox="1"/>
          <p:nvPr/>
        </p:nvSpPr>
        <p:spPr>
          <a:xfrm>
            <a:off x="2786692" y="4829300"/>
            <a:ext cx="242309" cy="2218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  <a:endParaRPr sz="2500"/>
          </a:p>
        </p:txBody>
      </p:sp>
      <p:sp>
        <p:nvSpPr>
          <p:cNvPr id="384" name="Equation"/>
          <p:cNvSpPr txBox="1"/>
          <p:nvPr/>
        </p:nvSpPr>
        <p:spPr>
          <a:xfrm>
            <a:off x="2786692" y="5248138"/>
            <a:ext cx="242309" cy="2218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  <a:endParaRPr sz="25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Funções de custo (los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Funções de custo (</a:t>
            </a:r>
            <a:r>
              <a:rPr i="1"/>
              <a:t>loss</a:t>
            </a:r>
            <a:r>
              <a:t>)</a:t>
            </a:r>
          </a:p>
        </p:txBody>
      </p:sp>
      <p:sp>
        <p:nvSpPr>
          <p:cNvPr id="387" name="2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8" name="Para entradas reais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 marL="312706" indent="-312706" defTabSz="896111">
              <a:spcBef>
                <a:spcPts val="600"/>
              </a:spcBef>
              <a:defRPr sz="2156"/>
            </a:pPr>
          </a:p>
          <a:p>
            <a:pPr marL="312706" indent="-312706" defTabSz="896111">
              <a:spcBef>
                <a:spcPts val="600"/>
              </a:spcBef>
              <a:defRPr sz="2156"/>
            </a:pPr>
            <a:r>
              <a:t>Para entradas reais</a:t>
            </a:r>
          </a:p>
          <a:p>
            <a:pPr marL="312706" indent="-312706" defTabSz="896111">
              <a:spcBef>
                <a:spcPts val="600"/>
              </a:spcBef>
              <a:defRPr sz="2156"/>
            </a:pPr>
          </a:p>
          <a:p>
            <a:pPr lvl="3" marL="1432846" indent="-312706" defTabSz="896111">
              <a:spcBef>
                <a:spcPts val="600"/>
              </a:spcBef>
              <a:defRPr sz="2156"/>
            </a:pPr>
          </a:p>
          <a:p>
            <a:pPr lvl="3" marL="1432846" indent="-312706" defTabSz="896111">
              <a:spcBef>
                <a:spcPts val="600"/>
              </a:spcBef>
              <a:defRPr sz="2156"/>
            </a:pPr>
          </a:p>
          <a:p>
            <a:pPr lvl="3" marL="1432846" indent="-312706" defTabSz="896111">
              <a:spcBef>
                <a:spcPts val="600"/>
              </a:spcBef>
              <a:defRPr sz="2156"/>
            </a:pPr>
          </a:p>
          <a:p>
            <a:pPr lvl="3" marL="1432846" indent="-312706" defTabSz="896111">
              <a:spcBef>
                <a:spcPts val="600"/>
              </a:spcBef>
              <a:defRPr sz="2156"/>
            </a:pPr>
            <a:r>
              <a:t>soma das diferenças ao quadrado</a:t>
            </a:r>
          </a:p>
          <a:p>
            <a:pPr lvl="3" marL="1432846" indent="-312706" defTabSz="896111">
              <a:spcBef>
                <a:spcPts val="600"/>
              </a:spcBef>
              <a:defRPr sz="2156"/>
            </a:pPr>
            <a:r>
              <a:t>distância euclidiana quadrática</a:t>
            </a:r>
          </a:p>
          <a:p>
            <a:pPr lvl="3" marL="1432846" indent="-312706" defTabSz="896111">
              <a:spcBef>
                <a:spcPts val="600"/>
              </a:spcBef>
              <a:defRPr sz="2156"/>
            </a:pPr>
            <a:r>
              <a:t>função de ativação linear na camada de saída</a:t>
            </a:r>
          </a:p>
          <a:p>
            <a:pPr lvl="3" marL="1432846" indent="-312706" defTabSz="896111">
              <a:spcBef>
                <a:spcPts val="600"/>
              </a:spcBef>
              <a:defRPr sz="2156"/>
            </a:pPr>
          </a:p>
          <a:p>
            <a:pPr marL="312706" indent="-312706" defTabSz="896111">
              <a:spcBef>
                <a:spcPts val="600"/>
              </a:spcBef>
              <a:defRPr sz="2156"/>
            </a:pPr>
            <a:r>
              <a:t>Em </a:t>
            </a:r>
            <a:r>
              <a:rPr b="1"/>
              <a:t>ambos os casos</a:t>
            </a:r>
            <a:r>
              <a:t> (saídas binárias e reais) o treinamento é feito via </a:t>
            </a:r>
            <a:r>
              <a:rPr b="1"/>
              <a:t>Backpropagation</a:t>
            </a:r>
          </a:p>
        </p:txBody>
      </p:sp>
      <p:sp>
        <p:nvSpPr>
          <p:cNvPr id="389" name="Equation"/>
          <p:cNvSpPr txBox="1"/>
          <p:nvPr/>
        </p:nvSpPr>
        <p:spPr>
          <a:xfrm>
            <a:off x="2724572" y="2663920"/>
            <a:ext cx="3078073" cy="8289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limLow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Low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xmlns:a="http://schemas.openxmlformats.org/drawingml/2006/main" sz="2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sSup>
                    <m:e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2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 sz="25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392" name="2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3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94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397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39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00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39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40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2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06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40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5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09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40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8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410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411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412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  <p:sp>
        <p:nvSpPr>
          <p:cNvPr id="413" name="Rounded Rectangle"/>
          <p:cNvSpPr/>
          <p:nvPr/>
        </p:nvSpPr>
        <p:spPr>
          <a:xfrm>
            <a:off x="685800" y="36014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14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417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41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418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sp>
        <p:nvSpPr>
          <p:cNvPr id="419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  <p:grpSp>
        <p:nvGrpSpPr>
          <p:cNvPr id="422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42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1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23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tacked Ad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Stacked Ads</a:t>
            </a:r>
          </a:p>
        </p:txBody>
      </p:sp>
      <p:sp>
        <p:nvSpPr>
          <p:cNvPr id="426" name="2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7" name="Os AEs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Os AEs </a:t>
            </a:r>
          </a:p>
          <a:p>
            <a:pPr lvl="3" marL="1462087" indent="-319087">
              <a:defRPr sz="2200"/>
            </a:pPr>
            <a:r>
              <a:t>podem também ter várias camadas empilhadas </a:t>
            </a:r>
          </a:p>
          <a:p>
            <a:pPr lvl="3" marL="1462087" indent="-319087">
              <a:defRPr sz="2200"/>
            </a:pPr>
            <a:r>
              <a:t>nesse caso são chamados de </a:t>
            </a:r>
            <a:r>
              <a:rPr b="1" i="1"/>
              <a:t>Stacked</a:t>
            </a:r>
            <a:r>
              <a:rPr b="1"/>
              <a:t> </a:t>
            </a:r>
            <a:r>
              <a:rPr b="1" i="1"/>
              <a:t>Autoenconder (SAEs)</a:t>
            </a:r>
            <a:r>
              <a:t> ou </a:t>
            </a:r>
            <a:r>
              <a:rPr b="1" i="1"/>
              <a:t>Deep</a:t>
            </a:r>
            <a:r>
              <a:rPr b="1"/>
              <a:t> </a:t>
            </a:r>
            <a:r>
              <a:rPr b="1" i="1"/>
              <a:t>Autoencoders (DAEs)</a:t>
            </a:r>
            <a:r>
              <a:rPr i="1"/>
              <a:t> </a:t>
            </a:r>
            <a:endParaRPr i="1"/>
          </a:p>
          <a:p>
            <a:pPr lvl="3" marL="1462087" indent="-319087">
              <a:defRPr sz="2200"/>
            </a:pPr>
            <a:r>
              <a:t>mais camadas permitem aos AEs aprenderem padrões mais complexos</a:t>
            </a:r>
          </a:p>
          <a:p>
            <a:pPr lvl="3" marL="1462087" indent="-319087">
              <a:defRPr sz="2200"/>
            </a:pPr>
            <a:r>
              <a:t>a arquitetura de um SAE é simétrica em relação à camada oculta das representações latentes (</a:t>
            </a:r>
            <a:r>
              <a:rPr i="1"/>
              <a:t>coding layer</a:t>
            </a:r>
            <a:r>
              <a:t>)</a:t>
            </a:r>
          </a:p>
          <a:p>
            <a:pPr lvl="3" marL="1462087" indent="-319087">
              <a:defRPr sz="2200"/>
            </a:pPr>
            <a:r>
              <a:t>parece um “sanduíche”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tacked Ad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Stacked Ads</a:t>
            </a:r>
          </a:p>
        </p:txBody>
      </p:sp>
      <p:sp>
        <p:nvSpPr>
          <p:cNvPr id="430" name="2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31" name="Screen Shot 2021-04-02 at 14.56.58.png" descr="Screen Shot 2021-04-02 at 14.56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1304" y="2240665"/>
            <a:ext cx="5131942" cy="3150546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Figura de: Aurélien Gerón (2019)"/>
          <p:cNvSpPr txBox="1"/>
          <p:nvPr/>
        </p:nvSpPr>
        <p:spPr>
          <a:xfrm>
            <a:off x="3445054" y="5847783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33" name="Coding layer"/>
          <p:cNvSpPr txBox="1"/>
          <p:nvPr/>
        </p:nvSpPr>
        <p:spPr>
          <a:xfrm>
            <a:off x="5750050" y="3839371"/>
            <a:ext cx="112321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600">
                <a:solidFill>
                  <a:srgbClr val="FF2600"/>
                </a:solidFill>
              </a:defRPr>
            </a:lvl1pPr>
          </a:lstStyle>
          <a:p>
            <a:pPr/>
            <a:r>
              <a:t>Coding layer</a:t>
            </a:r>
          </a:p>
        </p:txBody>
      </p:sp>
      <p:sp>
        <p:nvSpPr>
          <p:cNvPr id="434" name="Line"/>
          <p:cNvSpPr/>
          <p:nvPr/>
        </p:nvSpPr>
        <p:spPr>
          <a:xfrm flipV="1">
            <a:off x="2698280" y="3831910"/>
            <a:ext cx="1" cy="862281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5" name="Line"/>
          <p:cNvSpPr/>
          <p:nvPr/>
        </p:nvSpPr>
        <p:spPr>
          <a:xfrm flipV="1">
            <a:off x="2262226" y="2676713"/>
            <a:ext cx="1" cy="862281"/>
          </a:xfrm>
          <a:prstGeom prst="line">
            <a:avLst/>
          </a:prstGeom>
          <a:ln w="25400">
            <a:solidFill>
              <a:srgbClr val="942192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6" name="Encoder"/>
          <p:cNvSpPr txBox="1"/>
          <p:nvPr/>
        </p:nvSpPr>
        <p:spPr>
          <a:xfrm>
            <a:off x="1766755" y="4174335"/>
            <a:ext cx="7967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solidFill>
                  <a:srgbClr val="0433FF"/>
                </a:solidFill>
              </a:defRPr>
            </a:lvl1pPr>
          </a:lstStyle>
          <a:p>
            <a:pPr/>
            <a:r>
              <a:t>Encoder</a:t>
            </a:r>
          </a:p>
        </p:txBody>
      </p:sp>
      <p:sp>
        <p:nvSpPr>
          <p:cNvPr id="437" name="Decoder"/>
          <p:cNvSpPr txBox="1"/>
          <p:nvPr/>
        </p:nvSpPr>
        <p:spPr>
          <a:xfrm>
            <a:off x="1285656" y="2941483"/>
            <a:ext cx="8351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>
                <a:solidFill>
                  <a:srgbClr val="942192"/>
                </a:solidFill>
              </a:defRPr>
            </a:lvl1pPr>
          </a:lstStyle>
          <a:p>
            <a:pPr/>
            <a:r>
              <a:t>Decoder</a:t>
            </a:r>
          </a:p>
        </p:txBody>
      </p:sp>
      <p:sp>
        <p:nvSpPr>
          <p:cNvPr id="438" name="Line"/>
          <p:cNvSpPr/>
          <p:nvPr/>
        </p:nvSpPr>
        <p:spPr>
          <a:xfrm>
            <a:off x="2254093" y="3578290"/>
            <a:ext cx="199040" cy="1"/>
          </a:xfrm>
          <a:prstGeom prst="line">
            <a:avLst/>
          </a:prstGeom>
          <a:ln w="25400">
            <a:solidFill>
              <a:srgbClr val="942192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9" name="Line"/>
          <p:cNvSpPr/>
          <p:nvPr/>
        </p:nvSpPr>
        <p:spPr>
          <a:xfrm>
            <a:off x="2254093" y="2684067"/>
            <a:ext cx="199040" cy="1"/>
          </a:xfrm>
          <a:prstGeom prst="line">
            <a:avLst/>
          </a:prstGeom>
          <a:ln w="25400">
            <a:solidFill>
              <a:srgbClr val="942192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0" name="Line"/>
          <p:cNvSpPr/>
          <p:nvPr/>
        </p:nvSpPr>
        <p:spPr>
          <a:xfrm>
            <a:off x="2696404" y="3844610"/>
            <a:ext cx="199039" cy="1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1" name="Line"/>
          <p:cNvSpPr/>
          <p:nvPr/>
        </p:nvSpPr>
        <p:spPr>
          <a:xfrm>
            <a:off x="2696404" y="4692319"/>
            <a:ext cx="199039" cy="1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Visualizando as reconstru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Visualizando as reconstruções</a:t>
            </a:r>
          </a:p>
        </p:txBody>
      </p:sp>
      <p:sp>
        <p:nvSpPr>
          <p:cNvPr id="444" name="2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5" name="Um jeito de garantir que o AE está propriamente treinado é comparar as entradas com as saídas…"/>
          <p:cNvSpPr txBox="1"/>
          <p:nvPr>
            <p:ph type="body" sz="half" idx="1"/>
          </p:nvPr>
        </p:nvSpPr>
        <p:spPr>
          <a:xfrm>
            <a:off x="457200" y="1568450"/>
            <a:ext cx="7612818" cy="182923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Um jeito de garantir que o AE está propriamente treinado é comparar as entradas com as saídas</a:t>
            </a:r>
          </a:p>
          <a:p>
            <a:pPr lvl="3" marL="1462087" indent="-319087">
              <a:defRPr sz="2200"/>
            </a:pPr>
            <a:r>
              <a:t>as diferenças não podem ser significativas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Visualizando as reconstru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Visualizando as reconstruções</a:t>
            </a:r>
          </a:p>
        </p:txBody>
      </p:sp>
      <p:sp>
        <p:nvSpPr>
          <p:cNvPr id="448" name="2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9" name="Um jeito de garantir que o AE está propriamente treinado é comparar as entradas com as saídas…"/>
          <p:cNvSpPr txBox="1"/>
          <p:nvPr>
            <p:ph type="body" sz="half" idx="1"/>
          </p:nvPr>
        </p:nvSpPr>
        <p:spPr>
          <a:xfrm>
            <a:off x="457200" y="1568450"/>
            <a:ext cx="7612818" cy="182923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Um jeito de garantir que o AE está propriamente treinado é comparar as entradas com as saídas</a:t>
            </a:r>
          </a:p>
          <a:p>
            <a:pPr lvl="3" marL="1462087" indent="-319087">
              <a:defRPr sz="2200"/>
            </a:pPr>
            <a:r>
              <a:t>as diferenças não podem ser significativas</a:t>
            </a:r>
          </a:p>
        </p:txBody>
      </p:sp>
      <p:pic>
        <p:nvPicPr>
          <p:cNvPr id="450" name="Screen Shot 2021-04-02 at 15.01.42.png" descr="Screen Shot 2021-04-02 at 15.01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875" y="3458007"/>
            <a:ext cx="6027990" cy="2187578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Figura de: Aurélien Gerón (2019)"/>
          <p:cNvSpPr txBox="1"/>
          <p:nvPr/>
        </p:nvSpPr>
        <p:spPr>
          <a:xfrm>
            <a:off x="2638689" y="5915349"/>
            <a:ext cx="266426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52" name="Entradas"/>
          <p:cNvSpPr txBox="1"/>
          <p:nvPr/>
        </p:nvSpPr>
        <p:spPr>
          <a:xfrm>
            <a:off x="7222578" y="3771062"/>
            <a:ext cx="77694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1600">
                <a:solidFill>
                  <a:srgbClr val="FF2600"/>
                </a:solidFill>
              </a:defRPr>
            </a:lvl1pPr>
          </a:lstStyle>
          <a:p>
            <a:pPr/>
            <a:r>
              <a:t>Entradas</a:t>
            </a:r>
          </a:p>
        </p:txBody>
      </p:sp>
      <p:sp>
        <p:nvSpPr>
          <p:cNvPr id="453" name="Reconstruções…"/>
          <p:cNvSpPr txBox="1"/>
          <p:nvPr/>
        </p:nvSpPr>
        <p:spPr>
          <a:xfrm>
            <a:off x="7022553" y="5011013"/>
            <a:ext cx="1176993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</a:defRPr>
            </a:pPr>
            <a:r>
              <a:t>Reconstruções</a:t>
            </a:r>
          </a:p>
          <a:p>
            <a:pPr algn="ctr">
              <a:defRPr i="1" sz="1600">
                <a:solidFill>
                  <a:srgbClr val="FF2600"/>
                </a:solidFill>
              </a:defRPr>
            </a:pPr>
            <a:r>
              <a:t>(saídas)</a:t>
            </a:r>
          </a:p>
        </p:txBody>
      </p:sp>
      <p:sp>
        <p:nvSpPr>
          <p:cNvPr id="454" name="Rectangle"/>
          <p:cNvSpPr/>
          <p:nvPr/>
        </p:nvSpPr>
        <p:spPr>
          <a:xfrm>
            <a:off x="778470" y="3467532"/>
            <a:ext cx="6153756" cy="92710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55" name="Rectangle"/>
          <p:cNvSpPr/>
          <p:nvPr/>
        </p:nvSpPr>
        <p:spPr>
          <a:xfrm>
            <a:off x="778470" y="4696203"/>
            <a:ext cx="6153756" cy="92710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66" name="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7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68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1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17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17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17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18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2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18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5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87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88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189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  <p:sp>
        <p:nvSpPr>
          <p:cNvPr id="190" name="Rounded Rectangle"/>
          <p:cNvSpPr/>
          <p:nvPr/>
        </p:nvSpPr>
        <p:spPr>
          <a:xfrm>
            <a:off x="685800" y="19250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91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94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19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95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  <p:sp>
        <p:nvSpPr>
          <p:cNvPr id="196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sp>
        <p:nvSpPr>
          <p:cNvPr id="197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Visualizando as reconstru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Visualizando as reconstruções</a:t>
            </a:r>
          </a:p>
        </p:txBody>
      </p:sp>
      <p:sp>
        <p:nvSpPr>
          <p:cNvPr id="458" name="3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59" name="Screen Shot 2021-04-02 at 15.01.42.png" descr="Screen Shot 2021-04-02 at 15.01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175" y="1965913"/>
            <a:ext cx="4357154" cy="1581226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Figura de: Aurélien Gerón (2019)"/>
          <p:cNvSpPr txBox="1"/>
          <p:nvPr/>
        </p:nvSpPr>
        <p:spPr>
          <a:xfrm>
            <a:off x="1388708" y="3640610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61" name="o que fazer?…"/>
          <p:cNvSpPr txBox="1"/>
          <p:nvPr/>
        </p:nvSpPr>
        <p:spPr>
          <a:xfrm>
            <a:off x="814480" y="4303378"/>
            <a:ext cx="7515040" cy="17741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o que fazer?</a:t>
            </a:r>
          </a:p>
          <a:p>
            <a:pPr lvl="2" marL="10048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treinar o modelo por mais épocas</a:t>
            </a:r>
          </a:p>
          <a:p>
            <a:pPr lvl="2" marL="10048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tornar encoder/decoder mais profundo (mais camadas)</a:t>
            </a:r>
          </a:p>
          <a:p>
            <a:pPr lvl="2" marL="10048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aumentar o tamanho da camada oculta que armazena as representações latentes (</a:t>
            </a:r>
            <a:r>
              <a:rPr i="1"/>
              <a:t>codings</a:t>
            </a:r>
            <a:r>
              <a:t>)</a:t>
            </a:r>
          </a:p>
        </p:txBody>
      </p:sp>
      <p:sp>
        <p:nvSpPr>
          <p:cNvPr id="462" name="Reconstrução é perceptível,…"/>
          <p:cNvSpPr txBox="1"/>
          <p:nvPr/>
        </p:nvSpPr>
        <p:spPr>
          <a:xfrm>
            <a:off x="5412412" y="2341442"/>
            <a:ext cx="275315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i="1" sz="2000">
                <a:solidFill>
                  <a:srgbClr val="FF2600"/>
                </a:solidFill>
              </a:defRPr>
            </a:pPr>
            <a:r>
              <a:t>Reconstrução é perceptível,</a:t>
            </a:r>
          </a:p>
          <a:p>
            <a:pPr algn="ctr">
              <a:defRPr i="1" sz="2000">
                <a:solidFill>
                  <a:srgbClr val="FF2600"/>
                </a:solidFill>
              </a:defRPr>
            </a:pPr>
            <a:r>
              <a:t>porém não tão boa :/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Visualizando as reconstru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Visualizando as reconstruções</a:t>
            </a:r>
          </a:p>
        </p:txBody>
      </p:sp>
      <p:sp>
        <p:nvSpPr>
          <p:cNvPr id="465" name="3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6" name="Ma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Mas: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3" marL="1462087" indent="-319087">
              <a:defRPr sz="2200"/>
            </a:pPr>
            <a:r>
              <a:t>cuidado ao definir a arquitetura</a:t>
            </a:r>
          </a:p>
          <a:p>
            <a:pPr lvl="3" marL="1462087" indent="-319087">
              <a:defRPr sz="2200"/>
            </a:pPr>
            <a:r>
              <a:t>se a rede for muito “poderosa”, ela vai mapear perfeitamente as entradas nas reconstruções sem aprender nenhum padrão útil</a:t>
            </a:r>
          </a:p>
          <a:p>
            <a:pPr lvl="3" marL="1462087" indent="-319087">
              <a:defRPr sz="2200"/>
            </a:pPr>
            <a:r>
              <a:t>não irá extrair características úteis</a:t>
            </a:r>
          </a:p>
        </p:txBody>
      </p:sp>
      <p:pic>
        <p:nvPicPr>
          <p:cNvPr id="467" name="warning-icon-hi1.png" descr="warning-icon-hi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0585" y="1931128"/>
            <a:ext cx="533401" cy="488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SAEs</a:t>
            </a:r>
          </a:p>
        </p:txBody>
      </p:sp>
      <p:sp>
        <p:nvSpPr>
          <p:cNvPr id="470" name="3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1" name="Uma vez que o SAE é treinado, podemos usá-lo para reduzir a dimensionalidade do dataset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 lvl="1" marL="685800" indent="-319087">
              <a:buSzPct val="60000"/>
              <a:buChar char="◻"/>
              <a:defRPr sz="2200"/>
            </a:pPr>
            <a:r>
              <a:t>Uma vez que o SAE é treinado, podemos usá-lo para </a:t>
            </a:r>
            <a:r>
              <a:rPr b="1"/>
              <a:t>reduzir a dimensionalidade</a:t>
            </a:r>
            <a:r>
              <a:t> do dataset</a:t>
            </a:r>
          </a:p>
          <a:p>
            <a:pPr lvl="1" marL="685800" indent="-319087">
              <a:buSzPct val="60000"/>
              <a:buChar char="◻"/>
              <a:defRPr sz="2200"/>
            </a:pPr>
            <a:r>
              <a:t>Grande vantagem dos SAEs:</a:t>
            </a:r>
          </a:p>
          <a:p>
            <a:pPr lvl="3" marL="1462087" indent="-319087">
              <a:defRPr sz="2200"/>
            </a:pPr>
            <a:r>
              <a:t>é serem capazes de lidar com </a:t>
            </a:r>
            <a:r>
              <a:rPr b="1"/>
              <a:t>grandes quantidades de dados</a:t>
            </a:r>
            <a:endParaRPr b="1"/>
          </a:p>
          <a:p>
            <a:pPr>
              <a:defRPr sz="2200"/>
            </a:pPr>
          </a:p>
          <a:p>
            <a:pPr lvl="1" marL="685800" indent="-319087">
              <a:buSzPct val="60000"/>
              <a:buChar char="◻"/>
              <a:defRPr sz="2200"/>
            </a:pPr>
            <a:r>
              <a:t>Geralmente se usa os AEs para reduzir a dimensionalidade para um nível razoável, e depois alimentar uma técnica de visualização de dados (PCA,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t-SNE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SAEs</a:t>
            </a:r>
          </a:p>
        </p:txBody>
      </p:sp>
      <p:sp>
        <p:nvSpPr>
          <p:cNvPr id="474" name="3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75" name="Screen Shot 2021-04-02 at 16.10.37.png" descr="Screen Shot 2021-04-02 at 16.10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3214" y="1956395"/>
            <a:ext cx="4665294" cy="3690820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Figura de: Aurélien Gerón (2019)"/>
          <p:cNvSpPr txBox="1"/>
          <p:nvPr/>
        </p:nvSpPr>
        <p:spPr>
          <a:xfrm>
            <a:off x="2406548" y="5903052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77" name="SAEs + t-SNE…"/>
          <p:cNvSpPr txBox="1"/>
          <p:nvPr/>
        </p:nvSpPr>
        <p:spPr>
          <a:xfrm>
            <a:off x="6331963" y="4095231"/>
            <a:ext cx="1985611" cy="7581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700"/>
              </a:spcBef>
              <a:defRPr sz="2000"/>
            </a:pPr>
            <a:r>
              <a:t>SAEs + t-SNE </a:t>
            </a:r>
          </a:p>
          <a:p>
            <a:pPr algn="ctr">
              <a:spcBef>
                <a:spcPts val="700"/>
              </a:spcBef>
              <a:defRPr sz="2000"/>
            </a:pPr>
            <a:r>
              <a:t>visualization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ré-treino usando S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Pré-treino usando SAEs</a:t>
            </a:r>
          </a:p>
        </p:txBody>
      </p:sp>
      <p:sp>
        <p:nvSpPr>
          <p:cNvPr id="480" name="3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1" name="Situação:  tarefa supervisionada complexa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rPr b="1"/>
              <a:t>Situação:</a:t>
            </a:r>
            <a:r>
              <a:t>  tarefa supervisionada complexa </a:t>
            </a:r>
          </a:p>
          <a:p>
            <a:pPr lvl="4" marL="1919288" indent="-319088">
              <a:defRPr sz="2200"/>
            </a:pPr>
            <a:r>
              <a:t>mas não temos muitos exemplos rotulados</a:t>
            </a:r>
          </a:p>
          <a:p>
            <a:pPr lvl="4" marL="1919288" indent="-319088">
              <a:defRPr sz="2200"/>
            </a:pPr>
            <a:r>
              <a:t>a maioria dos exemplos são não-rotulados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ré-treino usando S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Pré-treino usando SAEs</a:t>
            </a:r>
          </a:p>
        </p:txBody>
      </p:sp>
      <p:sp>
        <p:nvSpPr>
          <p:cNvPr id="484" name="3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5" name="Situação:  tarefa supervisionada complexa…"/>
          <p:cNvSpPr txBox="1"/>
          <p:nvPr>
            <p:ph type="body" sz="half" idx="1"/>
          </p:nvPr>
        </p:nvSpPr>
        <p:spPr>
          <a:xfrm>
            <a:off x="457200" y="1570037"/>
            <a:ext cx="7612818" cy="3218505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rPr b="1"/>
              <a:t>Situação:</a:t>
            </a:r>
            <a:r>
              <a:t>  tarefa supervisionada complexa </a:t>
            </a:r>
          </a:p>
          <a:p>
            <a:pPr lvl="4" marL="1919288" indent="-319088">
              <a:defRPr sz="2200"/>
            </a:pPr>
            <a:r>
              <a:t>mas não temos muitos exemplos rotulados</a:t>
            </a:r>
          </a:p>
          <a:p>
            <a:pPr lvl="4" marL="1919288" indent="-319088">
              <a:defRPr sz="2200"/>
            </a:pPr>
            <a:r>
              <a:t>a maioria dos exemplos são não-rotulados</a:t>
            </a:r>
          </a:p>
          <a:p>
            <a:pPr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rPr b="1"/>
              <a:t>Solução:</a:t>
            </a:r>
            <a:r>
              <a:t> encontrar uma NN que desempenhe bem em uma tarefa similar e usar os pesos sinápticos gerados por ela</a:t>
            </a:r>
          </a:p>
        </p:txBody>
      </p:sp>
      <p:sp>
        <p:nvSpPr>
          <p:cNvPr id="486" name="treinar SAE com todos os dados…"/>
          <p:cNvSpPr txBox="1"/>
          <p:nvPr/>
        </p:nvSpPr>
        <p:spPr>
          <a:xfrm>
            <a:off x="1624217" y="4713259"/>
            <a:ext cx="5895566" cy="12534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685800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</a:pPr>
            <a:r>
              <a:t>treinar SAE com todos os dados</a:t>
            </a:r>
          </a:p>
          <a:p>
            <a:pPr lvl="1" marL="685800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</a:pPr>
            <a:r>
              <a:t>reusar os pesos sinápticos das camadas do SAE para criar uma DNN</a:t>
            </a:r>
          </a:p>
          <a:p>
            <a:pPr lvl="1" marL="685800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</a:pPr>
            <a:r>
              <a:t>treinar DNN usando apenas os dados rotulados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ré-treino usando S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Pré-treino usando SAEs</a:t>
            </a:r>
          </a:p>
        </p:txBody>
      </p:sp>
      <p:sp>
        <p:nvSpPr>
          <p:cNvPr id="489" name="3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90" name="Screen Shot 2021-04-02 at 16.16.27.png" descr="Screen Shot 2021-04-02 at 16.16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7238" y="2168980"/>
            <a:ext cx="5724221" cy="3513953"/>
          </a:xfrm>
          <a:prstGeom prst="rect">
            <a:avLst/>
          </a:prstGeom>
          <a:ln w="12700">
            <a:miter lim="400000"/>
          </a:ln>
        </p:spPr>
      </p:pic>
      <p:sp>
        <p:nvSpPr>
          <p:cNvPr id="491" name="Rectangle"/>
          <p:cNvSpPr/>
          <p:nvPr/>
        </p:nvSpPr>
        <p:spPr>
          <a:xfrm>
            <a:off x="2154822" y="5027328"/>
            <a:ext cx="4939753" cy="7962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2" name="Fase 1"/>
          <p:cNvSpPr txBox="1"/>
          <p:nvPr/>
        </p:nvSpPr>
        <p:spPr>
          <a:xfrm>
            <a:off x="2915287" y="4972684"/>
            <a:ext cx="7235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Fase 1</a:t>
            </a:r>
          </a:p>
        </p:txBody>
      </p:sp>
      <p:sp>
        <p:nvSpPr>
          <p:cNvPr id="493" name="Fase 2"/>
          <p:cNvSpPr txBox="1"/>
          <p:nvPr/>
        </p:nvSpPr>
        <p:spPr>
          <a:xfrm>
            <a:off x="5817070" y="4972684"/>
            <a:ext cx="72352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Fase 2</a:t>
            </a:r>
          </a:p>
        </p:txBody>
      </p:sp>
      <p:sp>
        <p:nvSpPr>
          <p:cNvPr id="494" name="Treinar o AE…"/>
          <p:cNvSpPr txBox="1"/>
          <p:nvPr/>
        </p:nvSpPr>
        <p:spPr>
          <a:xfrm>
            <a:off x="2625574" y="5270399"/>
            <a:ext cx="130295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Treinar o AE</a:t>
            </a:r>
          </a:p>
          <a:p>
            <a:pPr algn="ctr"/>
            <a:r>
              <a:t>usando todos</a:t>
            </a:r>
          </a:p>
          <a:p>
            <a:pPr algn="ctr"/>
            <a:r>
              <a:t>os dados</a:t>
            </a:r>
          </a:p>
        </p:txBody>
      </p:sp>
      <p:sp>
        <p:nvSpPr>
          <p:cNvPr id="495" name="Treinar o classificador…"/>
          <p:cNvSpPr txBox="1"/>
          <p:nvPr/>
        </p:nvSpPr>
        <p:spPr>
          <a:xfrm>
            <a:off x="5128981" y="5270399"/>
            <a:ext cx="2099703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Treinar o classificador</a:t>
            </a:r>
          </a:p>
          <a:p>
            <a:pPr algn="ctr"/>
            <a:r>
              <a:t>usando os dados</a:t>
            </a:r>
          </a:p>
          <a:p>
            <a:pPr algn="ctr"/>
            <a:r>
              <a:t>rotulados</a:t>
            </a:r>
          </a:p>
        </p:txBody>
      </p:sp>
      <p:sp>
        <p:nvSpPr>
          <p:cNvPr id="496" name="Line"/>
          <p:cNvSpPr/>
          <p:nvPr/>
        </p:nvSpPr>
        <p:spPr>
          <a:xfrm>
            <a:off x="3738796" y="3746064"/>
            <a:ext cx="1926503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7" name="Line"/>
          <p:cNvSpPr/>
          <p:nvPr/>
        </p:nvSpPr>
        <p:spPr>
          <a:xfrm>
            <a:off x="3904024" y="4246712"/>
            <a:ext cx="1570649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8" name="Rectangle"/>
          <p:cNvSpPr/>
          <p:nvPr/>
        </p:nvSpPr>
        <p:spPr>
          <a:xfrm>
            <a:off x="3992519" y="3850677"/>
            <a:ext cx="1264359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9" name="Copiar parâmetros…"/>
          <p:cNvSpPr txBox="1"/>
          <p:nvPr/>
        </p:nvSpPr>
        <p:spPr>
          <a:xfrm>
            <a:off x="3858275" y="3790352"/>
            <a:ext cx="1662146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solidFill>
                  <a:srgbClr val="FF2600"/>
                </a:solidFill>
              </a:defRPr>
            </a:pPr>
            <a:r>
              <a:t>Copiar parâmetros</a:t>
            </a:r>
          </a:p>
          <a:p>
            <a:pPr algn="ctr">
              <a:defRPr b="1" sz="1400">
                <a:solidFill>
                  <a:srgbClr val="FF2600"/>
                </a:solidFill>
              </a:defRPr>
            </a:pPr>
            <a:r>
              <a:t>(pesos)</a:t>
            </a:r>
          </a:p>
        </p:txBody>
      </p:sp>
      <p:sp>
        <p:nvSpPr>
          <p:cNvPr id="500" name="SAE"/>
          <p:cNvSpPr txBox="1"/>
          <p:nvPr/>
        </p:nvSpPr>
        <p:spPr>
          <a:xfrm>
            <a:off x="2445977" y="1850889"/>
            <a:ext cx="16621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2600"/>
                </a:solidFill>
              </a:defRPr>
            </a:lvl1pPr>
          </a:lstStyle>
          <a:p>
            <a:pPr/>
            <a:r>
              <a:t>SAE</a:t>
            </a:r>
          </a:p>
        </p:txBody>
      </p:sp>
      <p:sp>
        <p:nvSpPr>
          <p:cNvPr id="501" name="DNN"/>
          <p:cNvSpPr txBox="1"/>
          <p:nvPr/>
        </p:nvSpPr>
        <p:spPr>
          <a:xfrm>
            <a:off x="5347760" y="1850889"/>
            <a:ext cx="16621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2600"/>
                </a:solidFill>
              </a:defRPr>
            </a:lvl1pPr>
          </a:lstStyle>
          <a:p>
            <a:pPr/>
            <a:r>
              <a:t>DNN</a:t>
            </a:r>
          </a:p>
        </p:txBody>
      </p:sp>
      <p:sp>
        <p:nvSpPr>
          <p:cNvPr id="502" name="Figura de: Aurélien Gerón (2019)"/>
          <p:cNvSpPr txBox="1"/>
          <p:nvPr/>
        </p:nvSpPr>
        <p:spPr>
          <a:xfrm>
            <a:off x="3636025" y="6334263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Amarrando Pes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Amarrando Pesos</a:t>
            </a:r>
          </a:p>
        </p:txBody>
      </p:sp>
      <p:sp>
        <p:nvSpPr>
          <p:cNvPr id="505" name="3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6" name="Quando um SAE é puramente simétrico, uma abordagem comum é “amarrar&quot; os pesos de todas as camadas do decodificador (decoder) às camadas do codificador (encoder)…"/>
          <p:cNvSpPr txBox="1"/>
          <p:nvPr>
            <p:ph type="body" idx="1"/>
          </p:nvPr>
        </p:nvSpPr>
        <p:spPr>
          <a:xfrm>
            <a:off x="457200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Quando um SAE é puramente simétrico, uma abordagem comum é “</a:t>
            </a:r>
            <a:r>
              <a:rPr b="1"/>
              <a:t>amarrar</a:t>
            </a:r>
            <a:r>
              <a:t>" os pesos de todas as camadas do decodificador (decoder) às camadas do codificador (encoder)</a:t>
            </a:r>
          </a:p>
          <a:p>
            <a:pPr lvl="3" marL="1462087" indent="-319087">
              <a:defRPr sz="2200"/>
            </a:pPr>
          </a:p>
          <a:p>
            <a:pPr lvl="3" marL="1462087" indent="-319087">
              <a:defRPr sz="2200"/>
            </a:pPr>
            <a:r>
              <a:t>Isto reduz pela metade o número de pesos no modelo</a:t>
            </a:r>
          </a:p>
          <a:p>
            <a:pPr lvl="3" marL="1462087" indent="-319087">
              <a:defRPr sz="2200"/>
            </a:pPr>
            <a:r>
              <a:t>acelerando o aprendizado</a:t>
            </a:r>
          </a:p>
          <a:p>
            <a:pPr lvl="3" marL="1462087" indent="-319087">
              <a:defRPr sz="2200"/>
            </a:pPr>
            <a:r>
              <a:t>limitando o risco de overfitting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Amarrando Pes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Amarrando Pesos</a:t>
            </a:r>
          </a:p>
        </p:txBody>
      </p:sp>
      <p:sp>
        <p:nvSpPr>
          <p:cNvPr id="509" name="3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10" name="Screen Shot 2021-04-02 at 14.56.58.png" descr="Screen Shot 2021-04-02 at 14.56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3377" y="2218106"/>
            <a:ext cx="5131942" cy="3150545"/>
          </a:xfrm>
          <a:prstGeom prst="rect">
            <a:avLst/>
          </a:prstGeom>
          <a:ln w="12700">
            <a:miter lim="400000"/>
          </a:ln>
        </p:spPr>
      </p:pic>
      <p:sp>
        <p:nvSpPr>
          <p:cNvPr id="511" name="Figura de: Aurélien Gerón (2019)"/>
          <p:cNvSpPr txBox="1"/>
          <p:nvPr/>
        </p:nvSpPr>
        <p:spPr>
          <a:xfrm>
            <a:off x="3239868" y="5813944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512" name="W1"/>
          <p:cNvSpPr txBox="1"/>
          <p:nvPr/>
        </p:nvSpPr>
        <p:spPr>
          <a:xfrm>
            <a:off x="5496742" y="4486847"/>
            <a:ext cx="166214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2600"/>
                </a:solidFill>
              </a:defRPr>
            </a:lvl1pPr>
          </a:lstStyle>
          <a:p>
            <a:pPr/>
            <a:r>
              <a:t>W1</a:t>
            </a:r>
          </a:p>
        </p:txBody>
      </p:sp>
      <p:sp>
        <p:nvSpPr>
          <p:cNvPr id="513" name="W1’"/>
          <p:cNvSpPr txBox="1"/>
          <p:nvPr/>
        </p:nvSpPr>
        <p:spPr>
          <a:xfrm>
            <a:off x="5496742" y="2892235"/>
            <a:ext cx="166214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2600"/>
                </a:solidFill>
              </a:defRPr>
            </a:lvl1pPr>
          </a:lstStyle>
          <a:p>
            <a:pPr/>
            <a:r>
              <a:t>W1’</a:t>
            </a:r>
          </a:p>
        </p:txBody>
      </p:sp>
      <p:sp>
        <p:nvSpPr>
          <p:cNvPr id="514" name="W2"/>
          <p:cNvSpPr txBox="1"/>
          <p:nvPr/>
        </p:nvSpPr>
        <p:spPr>
          <a:xfrm>
            <a:off x="1784331" y="4042848"/>
            <a:ext cx="166214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2600"/>
                </a:solidFill>
              </a:defRPr>
            </a:lvl1pPr>
          </a:lstStyle>
          <a:p>
            <a:pPr/>
            <a:r>
              <a:t>W2</a:t>
            </a:r>
          </a:p>
        </p:txBody>
      </p:sp>
      <p:sp>
        <p:nvSpPr>
          <p:cNvPr id="515" name="W2’"/>
          <p:cNvSpPr txBox="1"/>
          <p:nvPr/>
        </p:nvSpPr>
        <p:spPr>
          <a:xfrm>
            <a:off x="1797031" y="3524827"/>
            <a:ext cx="166214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2600"/>
                </a:solidFill>
              </a:defRPr>
            </a:lvl1pPr>
          </a:lstStyle>
          <a:p>
            <a:pPr/>
            <a:r>
              <a:t>W2’</a:t>
            </a:r>
          </a:p>
        </p:txBody>
      </p:sp>
      <p:sp>
        <p:nvSpPr>
          <p:cNvPr id="516" name="Line"/>
          <p:cNvSpPr/>
          <p:nvPr/>
        </p:nvSpPr>
        <p:spPr>
          <a:xfrm flipV="1">
            <a:off x="6818659" y="2977884"/>
            <a:ext cx="1" cy="1656389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7" name="Line"/>
          <p:cNvSpPr/>
          <p:nvPr/>
        </p:nvSpPr>
        <p:spPr>
          <a:xfrm>
            <a:off x="6526893" y="4627817"/>
            <a:ext cx="287525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8" name="Line"/>
          <p:cNvSpPr/>
          <p:nvPr/>
        </p:nvSpPr>
        <p:spPr>
          <a:xfrm>
            <a:off x="6514193" y="2989548"/>
            <a:ext cx="287525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9" name="Line"/>
          <p:cNvSpPr/>
          <p:nvPr/>
        </p:nvSpPr>
        <p:spPr>
          <a:xfrm flipV="1">
            <a:off x="1869837" y="3665198"/>
            <a:ext cx="1" cy="491578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0" name="Line"/>
          <p:cNvSpPr/>
          <p:nvPr/>
        </p:nvSpPr>
        <p:spPr>
          <a:xfrm>
            <a:off x="1905180" y="4183818"/>
            <a:ext cx="287524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1" name="Line"/>
          <p:cNvSpPr/>
          <p:nvPr/>
        </p:nvSpPr>
        <p:spPr>
          <a:xfrm>
            <a:off x="1905180" y="3665797"/>
            <a:ext cx="287524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Outros modelos de 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Outros modelos de AEs</a:t>
            </a:r>
          </a:p>
        </p:txBody>
      </p:sp>
      <p:sp>
        <p:nvSpPr>
          <p:cNvPr id="524" name="3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5" name="Convolutional AEs (CAEs)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 marL="309515" indent="-309515" defTabSz="886968">
              <a:spcBef>
                <a:spcPts val="600"/>
              </a:spcBef>
              <a:defRPr sz="2134"/>
            </a:pPr>
          </a:p>
          <a:p>
            <a:pPr marL="309515" indent="-309515" defTabSz="886968">
              <a:spcBef>
                <a:spcPts val="600"/>
              </a:spcBef>
              <a:defRPr sz="2134"/>
            </a:pPr>
            <a:r>
              <a:rPr b="1"/>
              <a:t>Convolutional AEs</a:t>
            </a:r>
            <a:r>
              <a:t> (CAEs)</a:t>
            </a:r>
          </a:p>
          <a:p>
            <a:pPr lvl="2" marL="974741" indent="-309515" defTabSz="886968">
              <a:spcBef>
                <a:spcPts val="600"/>
              </a:spcBef>
              <a:buSzPct val="60000"/>
              <a:buChar char="◻"/>
              <a:defRPr sz="2134"/>
            </a:pPr>
            <a:r>
              <a:t>AEs puros tendem a não funcionar bem com imagens (a menos que as imagens sejam pequenas)</a:t>
            </a:r>
          </a:p>
          <a:p>
            <a:pPr lvl="2" marL="974741" indent="-309515" defTabSz="886968">
              <a:spcBef>
                <a:spcPts val="600"/>
              </a:spcBef>
              <a:buSzPct val="60000"/>
              <a:buChar char="◻"/>
              <a:defRPr sz="2134"/>
            </a:pPr>
            <a:r>
              <a:t>CNNs são nitidamente superiores para tarefas com imagens</a:t>
            </a:r>
          </a:p>
          <a:p>
            <a:pPr lvl="2" marL="974741" indent="-309515" defTabSz="886968">
              <a:spcBef>
                <a:spcPts val="600"/>
              </a:spcBef>
              <a:buSzPct val="60000"/>
              <a:buChar char="◻"/>
              <a:defRPr sz="2134"/>
            </a:pPr>
            <a:r>
              <a:rPr b="1"/>
              <a:t>Encoder</a:t>
            </a:r>
            <a:r>
              <a:t> é uma </a:t>
            </a:r>
            <a:r>
              <a:rPr b="1"/>
              <a:t>CNN comum</a:t>
            </a:r>
            <a:r>
              <a:t>, composta de camadas convolucionais e pooling</a:t>
            </a:r>
          </a:p>
          <a:p>
            <a:pPr lvl="4" marL="1861709" indent="-309515" defTabSz="886968">
              <a:spcBef>
                <a:spcPts val="600"/>
              </a:spcBef>
              <a:defRPr sz="2134"/>
            </a:pPr>
            <a:r>
              <a:t>reduz a dimensionalidade espacial dos dados mas aumenta a profundidade (filtros)</a:t>
            </a:r>
          </a:p>
          <a:p>
            <a:pPr lvl="2" marL="974741" indent="-309515" defTabSz="886968">
              <a:spcBef>
                <a:spcPts val="600"/>
              </a:spcBef>
              <a:buSzPct val="60000"/>
              <a:buChar char="◻"/>
              <a:defRPr sz="2134"/>
            </a:pPr>
            <a:r>
              <a:rPr b="1"/>
              <a:t>Decoder</a:t>
            </a:r>
            <a:r>
              <a:t> faz o inverso</a:t>
            </a:r>
          </a:p>
          <a:p>
            <a:pPr lvl="4" marL="1861709" indent="-309515" defTabSz="886968">
              <a:spcBef>
                <a:spcPts val="600"/>
              </a:spcBef>
              <a:defRPr sz="2134"/>
            </a:pPr>
            <a:r>
              <a:t>aumenta os dados, e reduz a profundidade</a:t>
            </a:r>
          </a:p>
          <a:p>
            <a:pPr lvl="4" marL="1861709" indent="-309515" defTabSz="886968">
              <a:spcBef>
                <a:spcPts val="600"/>
              </a:spcBef>
              <a:defRPr sz="2134"/>
            </a:pPr>
            <a:r>
              <a:t>usar camadas </a:t>
            </a:r>
            <a:r>
              <a:rPr b="1"/>
              <a:t>convolucionais transpostas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00" name="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01" name="AEs.png" descr="A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697" y="2778845"/>
            <a:ext cx="6018606" cy="233408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Figura de: Dagupsta (2018)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3450971" y="5608087"/>
            <a:ext cx="224205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Dagupsta (2018)</a:t>
            </a:r>
          </a:p>
        </p:txBody>
      </p:sp>
      <p:sp>
        <p:nvSpPr>
          <p:cNvPr id="203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4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5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6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7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8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Outros modelos de A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Outros modelos de AEs</a:t>
            </a:r>
          </a:p>
        </p:txBody>
      </p:sp>
      <p:sp>
        <p:nvSpPr>
          <p:cNvPr id="528" name="4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9" name="AEs Recorrentes (RAEs)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AEs Recorrentes (RAEs)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AEs para sequências: séries temporais ou textos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RNN tem desempenho melhor do que DNN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RAE:</a:t>
            </a:r>
          </a:p>
          <a:p>
            <a:pPr lvl="4" marL="1919288" indent="-319088">
              <a:defRPr sz="2200"/>
            </a:pPr>
            <a:r>
              <a:rPr b="1"/>
              <a:t>Encoder</a:t>
            </a:r>
            <a:r>
              <a:t>: é uma rede </a:t>
            </a:r>
            <a:r>
              <a:rPr i="1">
                <a:solidFill>
                  <a:srgbClr val="0433FF"/>
                </a:solidFill>
              </a:rPr>
              <a:t>sequence-to-vector</a:t>
            </a:r>
            <a:r>
              <a:t>, que comprime a sequência de entrada em apenas um único vetor</a:t>
            </a:r>
          </a:p>
          <a:p>
            <a:pPr lvl="4" marL="1919288" indent="-319088">
              <a:defRPr sz="2200"/>
            </a:pPr>
            <a:r>
              <a:rPr b="1"/>
              <a:t>Decoder</a:t>
            </a:r>
            <a:r>
              <a:t>: é uma rede </a:t>
            </a:r>
            <a:r>
              <a:rPr i="1">
                <a:solidFill>
                  <a:srgbClr val="0433FF"/>
                </a:solidFill>
              </a:rPr>
              <a:t>vector-to-sequence</a:t>
            </a:r>
            <a:r>
              <a:t>, que reconstrói a sequência de entrada a partir da representação intermediária (vector)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Resumindo tudo até aqui …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Resumindo tudo até aqui …</a:t>
            </a:r>
          </a:p>
        </p:txBody>
      </p:sp>
      <p:sp>
        <p:nvSpPr>
          <p:cNvPr id="532" name="4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3" name="AEs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 marL="312706" indent="-312706" defTabSz="896111">
              <a:spcBef>
                <a:spcPts val="600"/>
              </a:spcBef>
              <a:defRPr sz="2156"/>
            </a:pPr>
            <a:r>
              <a:t>AEs:</a:t>
            </a:r>
          </a:p>
          <a:p>
            <a:pPr lvl="2" marL="984790" indent="-312706" defTabSz="896111">
              <a:spcBef>
                <a:spcPts val="600"/>
              </a:spcBef>
              <a:buSzPct val="60000"/>
              <a:buChar char="◻"/>
              <a:defRPr sz="2156"/>
            </a:pPr>
            <a:r>
              <a:t>AE básico, SAE, CAEs, RAEs</a:t>
            </a:r>
          </a:p>
          <a:p>
            <a:pPr marL="312706" indent="-312706" defTabSz="896111">
              <a:spcBef>
                <a:spcPts val="600"/>
              </a:spcBef>
              <a:defRPr sz="2156"/>
            </a:pPr>
            <a:r>
              <a:t>Aplicações:</a:t>
            </a:r>
          </a:p>
          <a:p>
            <a:pPr lvl="2" marL="984790" indent="-312706" defTabSz="896111">
              <a:spcBef>
                <a:spcPts val="600"/>
              </a:spcBef>
              <a:buSzPct val="60000"/>
              <a:buChar char="◻"/>
              <a:defRPr sz="2156"/>
            </a:pPr>
            <a:r>
              <a:t>visualização dos dados e pré-treino não supervisionado</a:t>
            </a:r>
          </a:p>
          <a:p>
            <a:pPr marL="312706" indent="-312706" defTabSz="896111">
              <a:spcBef>
                <a:spcPts val="600"/>
              </a:spcBef>
              <a:defRPr sz="2156"/>
            </a:pPr>
          </a:p>
          <a:p>
            <a:pPr marL="312706" indent="-312706" defTabSz="896111">
              <a:spcBef>
                <a:spcPts val="600"/>
              </a:spcBef>
              <a:defRPr sz="2156"/>
            </a:pPr>
            <a:r>
              <a:t>Temos o tamanho da camada oculta limitado, tornando o AE </a:t>
            </a:r>
            <a:r>
              <a:rPr b="1"/>
              <a:t>subcompleto</a:t>
            </a:r>
            <a:endParaRPr b="1"/>
          </a:p>
          <a:p>
            <a:pPr marL="312706" indent="-312706" defTabSz="896111">
              <a:spcBef>
                <a:spcPts val="600"/>
              </a:spcBef>
              <a:defRPr sz="2156"/>
            </a:pPr>
            <a:endParaRPr b="1"/>
          </a:p>
          <a:p>
            <a:pPr marL="312706" indent="-312706" defTabSz="896111">
              <a:spcBef>
                <a:spcPts val="600"/>
              </a:spcBef>
              <a:defRPr sz="2156"/>
            </a:pPr>
            <a:r>
              <a:t>Podemos</a:t>
            </a:r>
            <a:r>
              <a:rPr b="1"/>
              <a:t>:</a:t>
            </a:r>
            <a:endParaRPr b="1"/>
          </a:p>
          <a:p>
            <a:pPr lvl="2" marL="984790" indent="-312706" defTabSz="896111">
              <a:spcBef>
                <a:spcPts val="600"/>
              </a:spcBef>
              <a:buSzPct val="60000"/>
              <a:buChar char="◻"/>
              <a:defRPr sz="2156"/>
            </a:pPr>
            <a:r>
              <a:t>permitir o AE ter uma camada oculta do mesmo tamanho que a camada de entrada, ou até maior</a:t>
            </a:r>
          </a:p>
          <a:p>
            <a:pPr lvl="2" marL="984790" indent="-312706" defTabSz="896111">
              <a:spcBef>
                <a:spcPts val="600"/>
              </a:spcBef>
              <a:buSzPct val="60000"/>
              <a:buChar char="◻"/>
              <a:defRPr sz="2156"/>
            </a:pPr>
            <a:r>
              <a:t>AE </a:t>
            </a:r>
            <a:r>
              <a:rPr b="1"/>
              <a:t>sobrecompleto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amada subcomple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Camada subcompleta</a:t>
            </a:r>
          </a:p>
        </p:txBody>
      </p:sp>
      <p:sp>
        <p:nvSpPr>
          <p:cNvPr id="536" name="4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7" name="AE subcompleto → camada oculta é menor que a camada de entrada…"/>
          <p:cNvSpPr txBox="1"/>
          <p:nvPr>
            <p:ph type="body" idx="1"/>
          </p:nvPr>
        </p:nvSpPr>
        <p:spPr>
          <a:xfrm>
            <a:off x="457200" y="1570037"/>
            <a:ext cx="7612818" cy="4525964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</a:p>
          <a:p>
            <a:pPr>
              <a:defRPr sz="2100"/>
            </a:pPr>
            <a:r>
              <a:t>AE subcompleto → camada oculta é </a:t>
            </a:r>
            <a:r>
              <a:rPr>
                <a:solidFill>
                  <a:srgbClr val="FF2600"/>
                </a:solidFill>
              </a:rPr>
              <a:t>menor</a:t>
            </a:r>
            <a:r>
              <a:t> que a camada de entrada</a:t>
            </a:r>
          </a:p>
          <a:p>
            <a:pPr lvl="3" marL="1462087" indent="-319087">
              <a:defRPr sz="2100"/>
            </a:pPr>
            <a:r>
              <a:t>comprime as entradas</a:t>
            </a:r>
          </a:p>
          <a:p>
            <a:pPr lvl="3" marL="1462087" indent="-319087">
              <a:defRPr sz="2100"/>
            </a:pPr>
            <a:r>
              <a:t>comprime bem apenas para as entradas do conjunto de treinamento</a:t>
            </a:r>
          </a:p>
        </p:txBody>
      </p:sp>
      <p:pic>
        <p:nvPicPr>
          <p:cNvPr id="538" name="Screen Shot 2021-04-02 at 01.09.55.png" descr="Screen Shot 2021-04-02 at 01.09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3793" y="3694024"/>
            <a:ext cx="6211110" cy="2238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amada sobrecomple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Camada sobrecompleta</a:t>
            </a:r>
          </a:p>
        </p:txBody>
      </p:sp>
      <p:sp>
        <p:nvSpPr>
          <p:cNvPr id="541" name="4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2" name="AE sobrecompleto → camada oculta é maior que a camada de entrada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</a:p>
          <a:p>
            <a:pPr>
              <a:defRPr sz="2100"/>
            </a:pPr>
            <a:r>
              <a:t>AE sobrecompleto → camada oculta é </a:t>
            </a:r>
            <a:r>
              <a:rPr>
                <a:solidFill>
                  <a:srgbClr val="FF2600"/>
                </a:solidFill>
              </a:rPr>
              <a:t>maior</a:t>
            </a:r>
            <a:r>
              <a:t> que a camada de entrada</a:t>
            </a:r>
          </a:p>
          <a:p>
            <a:pPr lvl="8" marL="3016568" indent="-319088">
              <a:defRPr sz="2100"/>
            </a:pPr>
          </a:p>
          <a:p>
            <a:pPr lvl="8" marL="3016568" indent="-319088">
              <a:defRPr sz="2100"/>
            </a:pPr>
            <a:r>
              <a:t>não há compressão na camada oculta</a:t>
            </a:r>
          </a:p>
          <a:p>
            <a:pPr lvl="8" marL="3016568" indent="-319088">
              <a:defRPr sz="2100"/>
            </a:pPr>
            <a:r>
              <a:t>cada unidade oculta pode apenas copiar um diferente componente da entrada</a:t>
            </a:r>
          </a:p>
          <a:p>
            <a:pPr lvl="8" marL="3016568" indent="-319088">
              <a:defRPr sz="2100"/>
            </a:pPr>
            <a:r>
              <a:t>não há garantia de que as unidades ocultas irão extrair uma estrutura que tem significado</a:t>
            </a:r>
          </a:p>
        </p:txBody>
      </p:sp>
      <p:pic>
        <p:nvPicPr>
          <p:cNvPr id="543" name="Screen Shot 2021-04-02 at 01.07.37.png" descr="Screen Shot 2021-04-02 at 01.07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30" y="3057107"/>
            <a:ext cx="3002183" cy="2022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546" name="4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7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48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551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5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54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55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57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55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6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560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55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9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561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562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563" name="Rounded Rectangle"/>
          <p:cNvSpPr/>
          <p:nvPr/>
        </p:nvSpPr>
        <p:spPr>
          <a:xfrm>
            <a:off x="685800" y="41602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64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567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56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568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sp>
        <p:nvSpPr>
          <p:cNvPr id="569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  <p:grpSp>
        <p:nvGrpSpPr>
          <p:cNvPr id="572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57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1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573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  <p:grpSp>
        <p:nvGrpSpPr>
          <p:cNvPr id="576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57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577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4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0" name="Ideia: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b="1"/>
              <a:t>Ideia</a:t>
            </a:r>
            <a:r>
              <a:t>: </a:t>
            </a:r>
          </a:p>
          <a:p>
            <a:pPr lvl="3" marL="1462087" indent="-319087">
              <a:defRPr sz="2200"/>
            </a:pPr>
            <a:r>
              <a:t>Adicionar ruídos às entradas</a:t>
            </a:r>
          </a:p>
          <a:p>
            <a:pPr lvl="3" marL="1462087" indent="-319087">
              <a:defRPr sz="2200"/>
            </a:pPr>
            <a:r>
              <a:t>treinar o AE para recuperar os dados originais, livre de ruídos</a:t>
            </a:r>
          </a:p>
          <a:p>
            <a:pPr lvl="3" marL="1462087" indent="-319087">
              <a:defRPr sz="2200"/>
            </a:pPr>
            <a:r>
              <a:t>ruído gerado pode ser Gaussiano ou aleatório (dropout)</a:t>
            </a:r>
          </a:p>
        </p:txBody>
      </p:sp>
      <p:sp>
        <p:nvSpPr>
          <p:cNvPr id="581" name="Denoising AEs (dAE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Denoising</a:t>
            </a:r>
            <a:r>
              <a:t> AEs (dAEs)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4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84" name="Screen Shot 2021-04-02 at 16.58.53.png" descr="Screen Shot 2021-04-02 at 16.58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278" y="2129279"/>
            <a:ext cx="5528097" cy="3116406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Figura de: Aurélien Gerón (2019)"/>
          <p:cNvSpPr txBox="1"/>
          <p:nvPr/>
        </p:nvSpPr>
        <p:spPr>
          <a:xfrm>
            <a:off x="2615557" y="5813944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586" name="Denoising AEs (dAE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Denoising</a:t>
            </a:r>
            <a:r>
              <a:t> AEs (dAEs)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4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89" name="Screen Shot 2021-04-02 at 16.58.53.png" descr="Screen Shot 2021-04-02 at 16.58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278" y="2129279"/>
            <a:ext cx="5528097" cy="3116406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Figura de: Aurélien Gerón (2019)"/>
          <p:cNvSpPr txBox="1"/>
          <p:nvPr/>
        </p:nvSpPr>
        <p:spPr>
          <a:xfrm>
            <a:off x="2615557" y="5813944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591" name="Rectangle"/>
          <p:cNvSpPr/>
          <p:nvPr/>
        </p:nvSpPr>
        <p:spPr>
          <a:xfrm>
            <a:off x="1998925" y="4256349"/>
            <a:ext cx="4488078" cy="49291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92" name="Inserção de ruídos…"/>
          <p:cNvSpPr txBox="1"/>
          <p:nvPr/>
        </p:nvSpPr>
        <p:spPr>
          <a:xfrm>
            <a:off x="6688447" y="4266584"/>
            <a:ext cx="1662146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solidFill>
                  <a:srgbClr val="FF2600"/>
                </a:solidFill>
              </a:defRPr>
            </a:pPr>
            <a:r>
              <a:t>Inserção de ruídos</a:t>
            </a:r>
          </a:p>
          <a:p>
            <a:pPr algn="ctr">
              <a:defRPr b="1" sz="1400">
                <a:solidFill>
                  <a:srgbClr val="FF2600"/>
                </a:solidFill>
              </a:defRPr>
            </a:pPr>
            <a:r>
              <a:t>(encoder)</a:t>
            </a:r>
          </a:p>
        </p:txBody>
      </p:sp>
      <p:sp>
        <p:nvSpPr>
          <p:cNvPr id="593" name="Denoising AEs (dAE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Denoising</a:t>
            </a:r>
            <a:r>
              <a:t> AEs (dAEs)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Denoising AEs (dAE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Denoising</a:t>
            </a:r>
            <a:r>
              <a:t> AEs (dAEs)</a:t>
            </a:r>
          </a:p>
        </p:txBody>
      </p:sp>
      <p:sp>
        <p:nvSpPr>
          <p:cNvPr id="596" name="4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97" name="Screen Shot 2021-04-02 at 16.58.53.png" descr="Screen Shot 2021-04-02 at 16.58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278" y="2129279"/>
            <a:ext cx="5528097" cy="3116406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Figura de: Aurélien Gerón (2019)"/>
          <p:cNvSpPr txBox="1"/>
          <p:nvPr/>
        </p:nvSpPr>
        <p:spPr>
          <a:xfrm>
            <a:off x="1216886" y="5667309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599" name="Rectangle"/>
          <p:cNvSpPr/>
          <p:nvPr/>
        </p:nvSpPr>
        <p:spPr>
          <a:xfrm>
            <a:off x="1998925" y="4256349"/>
            <a:ext cx="2497151" cy="49291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00" name="Inserção de ruídos…"/>
          <p:cNvSpPr txBox="1"/>
          <p:nvPr/>
        </p:nvSpPr>
        <p:spPr>
          <a:xfrm>
            <a:off x="1343" y="4171334"/>
            <a:ext cx="166214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solidFill>
                  <a:srgbClr val="FF2600"/>
                </a:solidFill>
              </a:defRPr>
            </a:pPr>
            <a:r>
              <a:t>Inserção de ruídos</a:t>
            </a:r>
          </a:p>
          <a:p>
            <a:pPr algn="ctr">
              <a:defRPr b="1" sz="1400">
                <a:solidFill>
                  <a:srgbClr val="FF2600"/>
                </a:solidFill>
              </a:defRPr>
            </a:pPr>
            <a:r>
              <a:t>(encoder)</a:t>
            </a:r>
          </a:p>
          <a:p>
            <a:pPr algn="ctr">
              <a:defRPr b="1" sz="1400">
                <a:solidFill>
                  <a:srgbClr val="FF2600"/>
                </a:solidFill>
              </a:defRPr>
            </a:pPr>
            <a:r>
              <a:t>x’</a:t>
            </a:r>
          </a:p>
        </p:txBody>
      </p:sp>
      <p:sp>
        <p:nvSpPr>
          <p:cNvPr id="601" name="Rectangle"/>
          <p:cNvSpPr/>
          <p:nvPr/>
        </p:nvSpPr>
        <p:spPr>
          <a:xfrm>
            <a:off x="4647615" y="1801394"/>
            <a:ext cx="2357070" cy="3592657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2" name="representação deve ser robusta à introdução de ruídos nos padrões…"/>
          <p:cNvSpPr txBox="1"/>
          <p:nvPr/>
        </p:nvSpPr>
        <p:spPr>
          <a:xfrm>
            <a:off x="5001390" y="2939692"/>
            <a:ext cx="3568563" cy="22186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</a:pPr>
            <a:r>
              <a:t>representação deve ser </a:t>
            </a:r>
            <a:r>
              <a:rPr b="1"/>
              <a:t>robusta à</a:t>
            </a:r>
            <a:r>
              <a:t> introdução de </a:t>
            </a:r>
            <a:r>
              <a:rPr b="1"/>
              <a:t>ruídos</a:t>
            </a:r>
            <a:r>
              <a:t> nos padrões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</a:pPr>
            <a:r>
              <a:t>a </a:t>
            </a:r>
            <a:r>
              <a:rPr b="1"/>
              <a:t>reconstrução</a:t>
            </a:r>
            <a:r>
              <a:t> é calculada com base </a:t>
            </a:r>
            <a:r>
              <a:rPr b="1"/>
              <a:t>na entrada corrompida</a:t>
            </a:r>
            <a:r>
              <a:t> (x')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</a:pPr>
            <a:r>
              <a:t>função de </a:t>
            </a:r>
            <a:r>
              <a:rPr b="1"/>
              <a:t>erro</a:t>
            </a:r>
            <a:r>
              <a:t> é a mesma, usando os valores das reconstruções (</a:t>
            </a:r>
            <a:r>
              <a:rPr b="1"/>
              <a:t>outputs</a:t>
            </a:r>
            <a:r>
              <a:t>) e entradas originais (</a:t>
            </a:r>
            <a:r>
              <a:rPr b="1"/>
              <a:t>inputs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4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5" name="A implementação é direta/simples…"/>
          <p:cNvSpPr txBox="1"/>
          <p:nvPr>
            <p:ph type="body" sz="half" idx="1"/>
          </p:nvPr>
        </p:nvSpPr>
        <p:spPr>
          <a:xfrm>
            <a:off x="457200" y="1568450"/>
            <a:ext cx="7612818" cy="263870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A implementação é direta/simples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SAE com uma camada adicional de Dropout ou ruído ligada às entradas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ruídos são aplicados apenas no encoder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dAEs podem ser usados para remover ruídos de dados em geral (textos, imagens, etc)</a:t>
            </a:r>
          </a:p>
        </p:txBody>
      </p:sp>
      <p:sp>
        <p:nvSpPr>
          <p:cNvPr id="606" name="Denoising AEs (dAE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Denoising</a:t>
            </a:r>
            <a:r>
              <a:t> AEs (dAEs)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11" name="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12" name="AEs.png" descr="A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697" y="2778845"/>
            <a:ext cx="6018606" cy="233408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Figura de: Dagupsta (2018)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3450971" y="5608087"/>
            <a:ext cx="224205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Dagupsta (2018)</a:t>
            </a:r>
          </a:p>
        </p:txBody>
      </p:sp>
      <p:sp>
        <p:nvSpPr>
          <p:cNvPr id="214" name="dados…"/>
          <p:cNvSpPr txBox="1"/>
          <p:nvPr/>
        </p:nvSpPr>
        <p:spPr>
          <a:xfrm>
            <a:off x="1687389" y="4321171"/>
            <a:ext cx="844161" cy="5168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dados</a:t>
            </a:r>
          </a:p>
          <a:p>
            <a:pPr algn="ctr">
              <a:defRPr sz="1500"/>
            </a:pPr>
            <a:r>
              <a:t>originais</a:t>
            </a:r>
          </a:p>
        </p:txBody>
      </p:sp>
      <p:sp>
        <p:nvSpPr>
          <p:cNvPr id="215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6" name="dados…"/>
          <p:cNvSpPr txBox="1"/>
          <p:nvPr/>
        </p:nvSpPr>
        <p:spPr>
          <a:xfrm>
            <a:off x="6455078" y="4351455"/>
            <a:ext cx="1114898" cy="5168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dados</a:t>
            </a:r>
          </a:p>
          <a:p>
            <a:pPr algn="ctr">
              <a:defRPr sz="1500"/>
            </a:pPr>
            <a:r>
              <a:t>reconstruídos</a:t>
            </a:r>
          </a:p>
        </p:txBody>
      </p:sp>
      <p:sp>
        <p:nvSpPr>
          <p:cNvPr id="217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8" name="Codificação"/>
          <p:cNvSpPr txBox="1"/>
          <p:nvPr/>
        </p:nvSpPr>
        <p:spPr>
          <a:xfrm>
            <a:off x="3222303" y="4861704"/>
            <a:ext cx="109394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Codificação</a:t>
            </a:r>
          </a:p>
        </p:txBody>
      </p:sp>
      <p:sp>
        <p:nvSpPr>
          <p:cNvPr id="219" name="Decodificação"/>
          <p:cNvSpPr txBox="1"/>
          <p:nvPr/>
        </p:nvSpPr>
        <p:spPr>
          <a:xfrm>
            <a:off x="4776275" y="4861704"/>
            <a:ext cx="128385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Decodificação</a:t>
            </a:r>
          </a:p>
        </p:txBody>
      </p:sp>
      <p:sp>
        <p:nvSpPr>
          <p:cNvPr id="220" name="Rectangle"/>
          <p:cNvSpPr/>
          <p:nvPr/>
        </p:nvSpPr>
        <p:spPr>
          <a:xfrm>
            <a:off x="4054347" y="2617248"/>
            <a:ext cx="1270001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1" name="Dados comprimidos"/>
          <p:cNvSpPr txBox="1"/>
          <p:nvPr/>
        </p:nvSpPr>
        <p:spPr>
          <a:xfrm>
            <a:off x="3693707" y="2633123"/>
            <a:ext cx="178808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Dados comprimidos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5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9" name="A implementação é direta/simples…"/>
          <p:cNvSpPr txBox="1"/>
          <p:nvPr>
            <p:ph type="body" sz="half" idx="1"/>
          </p:nvPr>
        </p:nvSpPr>
        <p:spPr>
          <a:xfrm>
            <a:off x="457200" y="1568450"/>
            <a:ext cx="7612818" cy="263870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A implementação é direta/simples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SAE com uma camada adicional de Dropout ou ruído ligada às entradas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ruídos são aplicados apenas no encoder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dAEs podem ser usados para remover ruídos de dados em geral (textos, imagens, etc)</a:t>
            </a:r>
          </a:p>
        </p:txBody>
      </p:sp>
      <p:sp>
        <p:nvSpPr>
          <p:cNvPr id="610" name="Denoising AEs (dAEs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Denoising</a:t>
            </a:r>
            <a:r>
              <a:t> AEs (dAEs)</a:t>
            </a:r>
          </a:p>
        </p:txBody>
      </p:sp>
      <p:pic>
        <p:nvPicPr>
          <p:cNvPr id="611" name="Screen Shot 2021-04-02 at 17.06.09.png" descr="Screen Shot 2021-04-02 at 17.06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5047" y="4380331"/>
            <a:ext cx="4222682" cy="1568032"/>
          </a:xfrm>
          <a:prstGeom prst="rect">
            <a:avLst/>
          </a:prstGeom>
          <a:ln w="12700">
            <a:miter lim="400000"/>
          </a:ln>
        </p:spPr>
      </p:pic>
      <p:sp>
        <p:nvSpPr>
          <p:cNvPr id="612" name="Figura de: Aurélien Gerón (2019)"/>
          <p:cNvSpPr txBox="1"/>
          <p:nvPr/>
        </p:nvSpPr>
        <p:spPr>
          <a:xfrm>
            <a:off x="1814705" y="6005698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613" name="Entradas com ruídos"/>
          <p:cNvSpPr txBox="1"/>
          <p:nvPr/>
        </p:nvSpPr>
        <p:spPr>
          <a:xfrm>
            <a:off x="5312624" y="4556403"/>
            <a:ext cx="167626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1600">
                <a:solidFill>
                  <a:srgbClr val="FF2600"/>
                </a:solidFill>
              </a:defRPr>
            </a:lvl1pPr>
          </a:lstStyle>
          <a:p>
            <a:pPr/>
            <a:r>
              <a:t>Entradas com ruídos</a:t>
            </a:r>
          </a:p>
        </p:txBody>
      </p:sp>
      <p:sp>
        <p:nvSpPr>
          <p:cNvPr id="614" name="Reconstruções (saídas)"/>
          <p:cNvSpPr txBox="1"/>
          <p:nvPr/>
        </p:nvSpPr>
        <p:spPr>
          <a:xfrm>
            <a:off x="5330612" y="5428358"/>
            <a:ext cx="193355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1600">
                <a:solidFill>
                  <a:srgbClr val="FF2600"/>
                </a:solidFill>
              </a:defRPr>
            </a:lvl1pPr>
          </a:lstStyle>
          <a:p>
            <a:pPr/>
            <a:r>
              <a:t>Reconstruções (saídas)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5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17" name="Hands 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Hands on</a:t>
            </a:r>
          </a:p>
        </p:txBody>
      </p:sp>
      <p:sp>
        <p:nvSpPr>
          <p:cNvPr id="618" name="Vamos exercitar :)…"/>
          <p:cNvSpPr/>
          <p:nvPr/>
        </p:nvSpPr>
        <p:spPr>
          <a:xfrm>
            <a:off x="2365881" y="2666362"/>
            <a:ext cx="4412238" cy="971551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buClr>
                <a:schemeClr val="accent2"/>
              </a:buClr>
              <a:buFont typeface="Wingdings"/>
              <a:defRPr b="1" sz="2300"/>
            </a:pPr>
            <a:r>
              <a:t>Vamos exercitar :)</a:t>
            </a:r>
          </a:p>
          <a:p>
            <a:pPr algn="ctr">
              <a:buClr>
                <a:schemeClr val="accent2"/>
              </a:buClr>
              <a:buFont typeface="Wingdings"/>
              <a:defRPr b="1" sz="2300"/>
            </a:pPr>
            <a:r>
              <a:t>[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Google Colab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621" name="5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2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623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626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62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29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62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8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2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63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1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633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634" name="Rounded Rectangle"/>
          <p:cNvSpPr/>
          <p:nvPr/>
        </p:nvSpPr>
        <p:spPr>
          <a:xfrm>
            <a:off x="685800" y="47190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35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638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63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639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sp>
        <p:nvSpPr>
          <p:cNvPr id="640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  <p:grpSp>
        <p:nvGrpSpPr>
          <p:cNvPr id="643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64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2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44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  <p:grpSp>
        <p:nvGrpSpPr>
          <p:cNvPr id="647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6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6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8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  <p:grpSp>
        <p:nvGrpSpPr>
          <p:cNvPr id="651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6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0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652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íntes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Síntese</a:t>
            </a:r>
          </a:p>
        </p:txBody>
      </p:sp>
      <p:sp>
        <p:nvSpPr>
          <p:cNvPr id="655" name="5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6" name="Autoencoders (AEs)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i="1" sz="2200"/>
            </a:pPr>
            <a:r>
              <a:t>Autoencoders (AEs)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compressão de informação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aprendizado não supervisionado (reconstruções)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usos:</a:t>
            </a:r>
          </a:p>
          <a:p>
            <a:pPr lvl="4" marL="1919288" indent="-319088">
              <a:defRPr sz="2200"/>
            </a:pPr>
            <a:r>
              <a:t>redução de dimensionalidade/visualização</a:t>
            </a:r>
          </a:p>
          <a:p>
            <a:pPr lvl="4" marL="1919288" indent="-319088">
              <a:defRPr sz="2200"/>
            </a:pPr>
            <a:r>
              <a:t>pré-treino de DNNs</a:t>
            </a:r>
          </a:p>
          <a:p>
            <a:pPr lvl="4" marL="1919288" indent="-319088">
              <a:defRPr sz="2200"/>
            </a:pPr>
            <a:r>
              <a:t>remoção de ruídos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AEs, SAEs, dAEs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róxima aul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Próxima aula</a:t>
            </a:r>
          </a:p>
        </p:txBody>
      </p:sp>
      <p:sp>
        <p:nvSpPr>
          <p:cNvPr id="659" name="5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0" name="Aprendizado por comitês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i="1" sz="2500"/>
            </a:pPr>
            <a:r>
              <a:t>Aprendizado por comitês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Bagging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Boosting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Random Forest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663" name="5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4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665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668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66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71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6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0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72" name="Rounded Rectangle"/>
          <p:cNvSpPr/>
          <p:nvPr/>
        </p:nvSpPr>
        <p:spPr>
          <a:xfrm>
            <a:off x="685800" y="52651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73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676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67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677" name="Motivação AEs"/>
          <p:cNvSpPr txBox="1"/>
          <p:nvPr/>
        </p:nvSpPr>
        <p:spPr>
          <a:xfrm>
            <a:off x="1425380" y="2605597"/>
            <a:ext cx="190004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Motivação AEs</a:t>
            </a:r>
          </a:p>
        </p:txBody>
      </p:sp>
      <p:sp>
        <p:nvSpPr>
          <p:cNvPr id="678" name="AEs"/>
          <p:cNvSpPr txBox="1"/>
          <p:nvPr/>
        </p:nvSpPr>
        <p:spPr>
          <a:xfrm>
            <a:off x="1430221" y="3153285"/>
            <a:ext cx="59681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AEs</a:t>
            </a:r>
          </a:p>
        </p:txBody>
      </p:sp>
      <p:grpSp>
        <p:nvGrpSpPr>
          <p:cNvPr id="681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67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0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82" name="Stacked AEs (SAEs)"/>
          <p:cNvSpPr txBox="1"/>
          <p:nvPr/>
        </p:nvSpPr>
        <p:spPr>
          <a:xfrm>
            <a:off x="1437239" y="3712182"/>
            <a:ext cx="253542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Stacked AEs (SAEs)</a:t>
            </a:r>
          </a:p>
        </p:txBody>
      </p:sp>
      <p:grpSp>
        <p:nvGrpSpPr>
          <p:cNvPr id="685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68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4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86" name="Denoising AEs (dAEs)"/>
          <p:cNvSpPr txBox="1"/>
          <p:nvPr/>
        </p:nvSpPr>
        <p:spPr>
          <a:xfrm>
            <a:off x="1427079" y="4259869"/>
            <a:ext cx="27746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Denoising AEs (dAEs)</a:t>
            </a:r>
          </a:p>
        </p:txBody>
      </p:sp>
      <p:grpSp>
        <p:nvGrpSpPr>
          <p:cNvPr id="689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68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8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690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grpSp>
        <p:nvGrpSpPr>
          <p:cNvPr id="693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69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2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694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Literatura Sugerid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Literatura Sugerida</a:t>
            </a:r>
          </a:p>
        </p:txBody>
      </p:sp>
      <p:sp>
        <p:nvSpPr>
          <p:cNvPr id="697" name="(Goodfelow, Bengio, Courville; 2015)"/>
          <p:cNvSpPr txBox="1"/>
          <p:nvPr/>
        </p:nvSpPr>
        <p:spPr>
          <a:xfrm>
            <a:off x="1017855" y="5473805"/>
            <a:ext cx="332071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(Goodfelow, Bengio, Courville; 2015)</a:t>
            </a:r>
          </a:p>
        </p:txBody>
      </p:sp>
      <p:sp>
        <p:nvSpPr>
          <p:cNvPr id="698" name="(Géron, 2019)"/>
          <p:cNvSpPr txBox="1"/>
          <p:nvPr/>
        </p:nvSpPr>
        <p:spPr>
          <a:xfrm>
            <a:off x="5441970" y="5473805"/>
            <a:ext cx="13490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(Géron, 2019)</a:t>
            </a:r>
          </a:p>
        </p:txBody>
      </p:sp>
      <p:sp>
        <p:nvSpPr>
          <p:cNvPr id="699" name="5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00" name="Screen Shot 2021-03-20 at 01.53.15.png" descr="Screen Shot 2021-03-20 at 01.53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1010" y="2255859"/>
            <a:ext cx="2334404" cy="3107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1" name="Screen Shot 2021-03-20 at 01.55.18.png" descr="Screen Shot 2021-03-20 at 01.55.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2834" y="2255859"/>
            <a:ext cx="2367318" cy="3107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Artig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Artigos</a:t>
            </a:r>
          </a:p>
        </p:txBody>
      </p:sp>
      <p:sp>
        <p:nvSpPr>
          <p:cNvPr id="704" name="5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5" name="William G. Chase &amp; Herbert A. Simon, “Perception in chess”, Cognitive Psychology v4, no. 1 (1973): 55-81."/>
          <p:cNvSpPr txBox="1"/>
          <p:nvPr>
            <p:ph type="body" idx="1"/>
          </p:nvPr>
        </p:nvSpPr>
        <p:spPr>
          <a:xfrm>
            <a:off x="457200" y="1757282"/>
            <a:ext cx="8229600" cy="4305697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Font typeface="Times Roman"/>
              <a:buChar char="•"/>
              <a:defRPr sz="2200"/>
            </a:pPr>
          </a:p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Font typeface="Times Roman"/>
              <a:buChar char="•"/>
              <a:defRPr sz="22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William G. Chase &amp; Herbert A. Simon, “Perception in chess”, Cognitive Psychology v4, no. 1 (1973): 55-81.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Obrigado :)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Obrigado :)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t>rafaelmantovani@utfpr.edu.br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24" name="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5" name="Autoencoders (AEs)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b="1" i="1"/>
              <a:t>Autoencoders</a:t>
            </a:r>
            <a:r>
              <a:t> (AEs) </a:t>
            </a:r>
          </a:p>
          <a:p>
            <a:pPr>
              <a:defRPr sz="2200"/>
            </a:pPr>
          </a:p>
          <a:p>
            <a:pPr lvl="3" marL="1462087" indent="-319087">
              <a:defRPr sz="2200"/>
            </a:pPr>
            <a:r>
              <a:t>são capazes de aprender representações/padrões dos dados de entrada</a:t>
            </a:r>
          </a:p>
          <a:p>
            <a:pPr lvl="3" marL="1462087" indent="-319087">
              <a:defRPr sz="2200"/>
            </a:pPr>
            <a:r>
              <a:t>aprendizado é de maneira não supervisionada, pois o conjunto de treinamento não é rotulado</a:t>
            </a:r>
          </a:p>
          <a:p>
            <a:pPr lvl="3" marL="1462087" indent="-319087">
              <a:defRPr sz="2200"/>
            </a:pPr>
            <a:r>
              <a:t>representações latentes (</a:t>
            </a:r>
            <a:r>
              <a:rPr b="1" i="1"/>
              <a:t>codings</a:t>
            </a:r>
            <a:r>
              <a:t>), que possuem uma dimensionalidade muito menor que o conjunto de entrada</a:t>
            </a:r>
          </a:p>
          <a:p>
            <a:pPr lvl="3" marL="1462087" indent="-319087">
              <a:defRPr sz="2200"/>
            </a:pPr>
            <a:r>
              <a:t>representação aprendida na camada oculta (meio)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28" name="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9" name="Onde usamos AEs?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Onde usamos AEs?</a:t>
            </a:r>
          </a:p>
          <a:p>
            <a:pPr lvl="3" marL="1462087" indent="-319087">
              <a:defRPr sz="2200"/>
            </a:pPr>
          </a:p>
          <a:p>
            <a:pPr lvl="3" marL="1462087" indent="-319087">
              <a:defRPr sz="2200"/>
            </a:pPr>
            <a:r>
              <a:t>úteis para redução de dimensionalidade/visualização de dados</a:t>
            </a:r>
          </a:p>
          <a:p>
            <a:pPr lvl="3" marL="1462087" indent="-319087">
              <a:defRPr sz="2200"/>
            </a:pPr>
            <a:r>
              <a:t>agem como </a:t>
            </a:r>
            <a:r>
              <a:rPr b="1"/>
              <a:t>detectores</a:t>
            </a:r>
            <a:r>
              <a:t> de características</a:t>
            </a:r>
          </a:p>
          <a:p>
            <a:pPr lvl="3" marL="1462087" indent="-319087">
              <a:defRPr sz="2200"/>
            </a:pPr>
            <a:r>
              <a:t>podem ser usados para </a:t>
            </a:r>
            <a:r>
              <a:rPr b="1"/>
              <a:t>inicialização dos pesos</a:t>
            </a:r>
            <a:r>
              <a:t> sinápticos de redes neurais profundas (DNNs)</a:t>
            </a:r>
          </a:p>
          <a:p>
            <a:pPr lvl="3" marL="1462087" indent="-319087">
              <a:defRPr sz="2200"/>
            </a:pPr>
            <a:r>
              <a:t>alguns AEs são</a:t>
            </a:r>
            <a:r>
              <a:rPr b="1"/>
              <a:t> modelos generativos</a:t>
            </a:r>
            <a:r>
              <a:t> → criam novos dados que se parecem com os dados do conjunto de treinamento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32" name="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33" name="AEs.png" descr="A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697" y="2778845"/>
            <a:ext cx="6018606" cy="2334086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Figura de: Dagupsta (2018)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3450971" y="5608087"/>
            <a:ext cx="224205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Dagupsta (2018)</a:t>
            </a:r>
          </a:p>
        </p:txBody>
      </p:sp>
      <p:sp>
        <p:nvSpPr>
          <p:cNvPr id="235" name="dados…"/>
          <p:cNvSpPr txBox="1"/>
          <p:nvPr/>
        </p:nvSpPr>
        <p:spPr>
          <a:xfrm>
            <a:off x="1687389" y="4321171"/>
            <a:ext cx="844161" cy="5168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dados</a:t>
            </a:r>
          </a:p>
          <a:p>
            <a:pPr algn="ctr">
              <a:defRPr sz="1500"/>
            </a:pPr>
            <a:r>
              <a:t>originais</a:t>
            </a:r>
          </a:p>
        </p:txBody>
      </p:sp>
      <p:sp>
        <p:nvSpPr>
          <p:cNvPr id="236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7" name="dados…"/>
          <p:cNvSpPr txBox="1"/>
          <p:nvPr/>
        </p:nvSpPr>
        <p:spPr>
          <a:xfrm>
            <a:off x="6455078" y="4351455"/>
            <a:ext cx="1114898" cy="5168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dados</a:t>
            </a:r>
          </a:p>
          <a:p>
            <a:pPr algn="ctr">
              <a:defRPr sz="1500"/>
            </a:pPr>
            <a:r>
              <a:t>reconstruídos</a:t>
            </a:r>
          </a:p>
        </p:txBody>
      </p:sp>
      <p:sp>
        <p:nvSpPr>
          <p:cNvPr id="238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9" name="Codificação"/>
          <p:cNvSpPr txBox="1"/>
          <p:nvPr/>
        </p:nvSpPr>
        <p:spPr>
          <a:xfrm>
            <a:off x="3222303" y="4861704"/>
            <a:ext cx="109394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Codificação</a:t>
            </a:r>
          </a:p>
        </p:txBody>
      </p:sp>
      <p:sp>
        <p:nvSpPr>
          <p:cNvPr id="240" name="Decodificação"/>
          <p:cNvSpPr txBox="1"/>
          <p:nvPr/>
        </p:nvSpPr>
        <p:spPr>
          <a:xfrm>
            <a:off x="4776275" y="4861704"/>
            <a:ext cx="128385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Decodificação</a:t>
            </a:r>
          </a:p>
        </p:txBody>
      </p:sp>
      <p:sp>
        <p:nvSpPr>
          <p:cNvPr id="241" name="Rectangle"/>
          <p:cNvSpPr/>
          <p:nvPr/>
        </p:nvSpPr>
        <p:spPr>
          <a:xfrm>
            <a:off x="4054347" y="2617248"/>
            <a:ext cx="1270001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2" name="Dados comprimidos"/>
          <p:cNvSpPr txBox="1"/>
          <p:nvPr/>
        </p:nvSpPr>
        <p:spPr>
          <a:xfrm>
            <a:off x="3693707" y="2633123"/>
            <a:ext cx="178808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Dados comprimidos</a:t>
            </a:r>
          </a:p>
        </p:txBody>
      </p:sp>
      <p:sp>
        <p:nvSpPr>
          <p:cNvPr id="243" name="Rectangle"/>
          <p:cNvSpPr/>
          <p:nvPr/>
        </p:nvSpPr>
        <p:spPr>
          <a:xfrm>
            <a:off x="4385065" y="3363778"/>
            <a:ext cx="379966" cy="85661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44" name="Representação…"/>
          <p:cNvSpPr txBox="1"/>
          <p:nvPr/>
        </p:nvSpPr>
        <p:spPr>
          <a:xfrm>
            <a:off x="3781314" y="2122116"/>
            <a:ext cx="1612868" cy="5168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Representação</a:t>
            </a:r>
          </a:p>
          <a:p>
            <a:pPr algn="ctr">
              <a:defRPr sz="1500"/>
            </a:pPr>
            <a:r>
              <a:t>latente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47" name="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48" name="AEs.png" descr="AEs.png"/>
          <p:cNvPicPr>
            <a:picLocks noChangeAspect="1"/>
          </p:cNvPicPr>
          <p:nvPr/>
        </p:nvPicPr>
        <p:blipFill>
          <a:blip r:embed="rId2">
            <a:alphaModFix amt="20865"/>
            <a:extLst/>
          </a:blip>
          <a:stretch>
            <a:fillRect/>
          </a:stretch>
        </p:blipFill>
        <p:spPr>
          <a:xfrm>
            <a:off x="1562697" y="2778845"/>
            <a:ext cx="6018606" cy="2334086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dados…"/>
          <p:cNvSpPr txBox="1"/>
          <p:nvPr/>
        </p:nvSpPr>
        <p:spPr>
          <a:xfrm>
            <a:off x="1687389" y="4321171"/>
            <a:ext cx="844161" cy="516891"/>
          </a:xfrm>
          <a:prstGeom prst="rect">
            <a:avLst/>
          </a:prstGeom>
          <a:solidFill>
            <a:srgbClr val="FFFB00">
              <a:alpha val="20865"/>
            </a:srgbClr>
          </a:solidFill>
          <a:ln w="19050">
            <a:solidFill>
              <a:srgbClr val="000000">
                <a:alpha val="2086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dados</a:t>
            </a:r>
          </a:p>
          <a:p>
            <a:pPr algn="ctr">
              <a:defRPr sz="1500"/>
            </a:pPr>
            <a:r>
              <a:t>originais</a:t>
            </a:r>
          </a:p>
        </p:txBody>
      </p:sp>
      <p:sp>
        <p:nvSpPr>
          <p:cNvPr id="250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>
              <a:alpha val="20865"/>
            </a:srgbClr>
          </a:solidFill>
          <a:ln w="19050">
            <a:solidFill>
              <a:srgbClr val="FFFFFF">
                <a:alpha val="20865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1" name="dados…"/>
          <p:cNvSpPr txBox="1"/>
          <p:nvPr/>
        </p:nvSpPr>
        <p:spPr>
          <a:xfrm>
            <a:off x="6455078" y="4351455"/>
            <a:ext cx="1114898" cy="516891"/>
          </a:xfrm>
          <a:prstGeom prst="rect">
            <a:avLst/>
          </a:prstGeom>
          <a:solidFill>
            <a:srgbClr val="FFFB00">
              <a:alpha val="20865"/>
            </a:srgbClr>
          </a:solidFill>
          <a:ln w="19050">
            <a:solidFill>
              <a:srgbClr val="000000">
                <a:alpha val="2086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500"/>
            </a:pPr>
            <a:r>
              <a:t>dados</a:t>
            </a:r>
          </a:p>
          <a:p>
            <a:pPr algn="ctr">
              <a:defRPr sz="1500"/>
            </a:pPr>
            <a:r>
              <a:t>reconstruídos</a:t>
            </a:r>
          </a:p>
        </p:txBody>
      </p:sp>
      <p:sp>
        <p:nvSpPr>
          <p:cNvPr id="252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>
              <a:alpha val="20865"/>
            </a:srgbClr>
          </a:solidFill>
          <a:ln w="19050">
            <a:solidFill>
              <a:srgbClr val="FFFFFF">
                <a:alpha val="20865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3" name="Codificação"/>
          <p:cNvSpPr txBox="1"/>
          <p:nvPr/>
        </p:nvSpPr>
        <p:spPr>
          <a:xfrm>
            <a:off x="3222303" y="4861704"/>
            <a:ext cx="1093947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Codificação</a:t>
            </a:r>
          </a:p>
        </p:txBody>
      </p:sp>
      <p:sp>
        <p:nvSpPr>
          <p:cNvPr id="254" name="Decodificação"/>
          <p:cNvSpPr txBox="1"/>
          <p:nvPr/>
        </p:nvSpPr>
        <p:spPr>
          <a:xfrm>
            <a:off x="4776275" y="4861704"/>
            <a:ext cx="128385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Decodificação</a:t>
            </a:r>
          </a:p>
        </p:txBody>
      </p:sp>
      <p:sp>
        <p:nvSpPr>
          <p:cNvPr id="255" name="Rectangle"/>
          <p:cNvSpPr/>
          <p:nvPr/>
        </p:nvSpPr>
        <p:spPr>
          <a:xfrm>
            <a:off x="4054347" y="2617248"/>
            <a:ext cx="1270001" cy="351791"/>
          </a:xfrm>
          <a:prstGeom prst="rect">
            <a:avLst/>
          </a:prstGeom>
          <a:solidFill>
            <a:srgbClr val="FFFFFF">
              <a:alpha val="20865"/>
            </a:srgbClr>
          </a:solidFill>
          <a:ln w="19050">
            <a:solidFill>
              <a:srgbClr val="FFFFFF">
                <a:alpha val="20865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6" name="Dados comprimidos"/>
          <p:cNvSpPr txBox="1"/>
          <p:nvPr/>
        </p:nvSpPr>
        <p:spPr>
          <a:xfrm>
            <a:off x="3693707" y="2633123"/>
            <a:ext cx="178808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Dados comprimidos</a:t>
            </a:r>
          </a:p>
        </p:txBody>
      </p:sp>
      <p:sp>
        <p:nvSpPr>
          <p:cNvPr id="257" name="AEs simplesmente aprendem como reproduzir as entradas nas saídas do modelo…"/>
          <p:cNvSpPr txBox="1"/>
          <p:nvPr/>
        </p:nvSpPr>
        <p:spPr>
          <a:xfrm>
            <a:off x="1174911" y="2532681"/>
            <a:ext cx="7028874" cy="30314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AEs simplesmente </a:t>
            </a:r>
            <a:r>
              <a:rPr b="1"/>
              <a:t>aprendem</a:t>
            </a:r>
            <a:r>
              <a:t> como reproduzir as entradas nas saídas do modelo</a:t>
            </a:r>
          </a:p>
          <a:p>
            <a:pPr marL="319087" indent="-31908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000"/>
            </a:pPr>
            <a:r>
              <a:t>Também podemos:</a:t>
            </a:r>
          </a:p>
          <a:p>
            <a:pPr lvl="3" marL="1462087" indent="-319087">
              <a:spcBef>
                <a:spcPts val="700"/>
              </a:spcBef>
              <a:buClr>
                <a:schemeClr val="accent2"/>
              </a:buClr>
              <a:buSzPct val="75000"/>
              <a:buChar char="■"/>
              <a:defRPr sz="2000"/>
            </a:pPr>
            <a:r>
              <a:t>limitar o tamanho da r</a:t>
            </a:r>
            <a:r>
              <a:rPr b="1"/>
              <a:t>epresentação latente </a:t>
            </a:r>
            <a:r>
              <a:t>(neurônios na camada oculta)</a:t>
            </a:r>
          </a:p>
          <a:p>
            <a:pPr lvl="3" marL="1462087" indent="-319087">
              <a:spcBef>
                <a:spcPts val="700"/>
              </a:spcBef>
              <a:buClr>
                <a:schemeClr val="accent2"/>
              </a:buClr>
              <a:buSzPct val="75000"/>
              <a:buChar char="■"/>
              <a:defRPr sz="2000"/>
            </a:pPr>
            <a:r>
              <a:t>adicionar ruído às entradas e treinar a rede para recuperar os dados originais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200"/>
            </a:pPr>
            <a:r>
              <a:t>Esses processos </a:t>
            </a:r>
            <a:r>
              <a:rPr sz="2000"/>
              <a:t>forçam os AEs a aprenderem formas eficientes de representar dado</a:t>
            </a:r>
            <a:r>
              <a:t>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