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2A9E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rgmantovani@gmail.com" TargetMode="Externa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étodos e MODELOS…"/>
          <p:cNvSpPr txBox="1"/>
          <p:nvPr>
            <p:ph type="ctrTitle"/>
          </p:nvPr>
        </p:nvSpPr>
        <p:spPr>
          <a:xfrm>
            <a:off x="266700" y="518685"/>
            <a:ext cx="8610600" cy="2114842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Métodos e MODELOS </a:t>
            </a:r>
          </a:p>
          <a:p>
            <a:pPr algn="ctr">
              <a:defRPr sz="4300"/>
            </a:pPr>
            <a:r>
              <a:t>Avançados em Ciência </a:t>
            </a:r>
          </a:p>
          <a:p>
            <a:pPr algn="ctr">
              <a:defRPr sz="4300"/>
            </a:pPr>
            <a:r>
              <a:t>de dados</a:t>
            </a:r>
          </a:p>
        </p:txBody>
      </p:sp>
      <p:sp>
        <p:nvSpPr>
          <p:cNvPr id="126" name="Aula 02A - Perceptron…"/>
          <p:cNvSpPr txBox="1"/>
          <p:nvPr>
            <p:ph type="subTitle" idx="1"/>
          </p:nvPr>
        </p:nvSpPr>
        <p:spPr>
          <a:xfrm>
            <a:off x="914400" y="2057234"/>
            <a:ext cx="7315200" cy="3469343"/>
          </a:xfrm>
          <a:prstGeom prst="rect">
            <a:avLst/>
          </a:prstGeom>
        </p:spPr>
        <p:txBody>
          <a:bodyPr/>
          <a:lstStyle/>
          <a:p>
            <a:pPr algn="ctr">
              <a:defRPr sz="2700">
                <a:solidFill>
                  <a:srgbClr val="000000"/>
                </a:solidFill>
              </a:defRPr>
            </a:pPr>
            <a:r>
              <a:t>Aula 02A - Perceptron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</a:t>
            </a:r>
            <a:r>
              <a:rPr b="1"/>
              <a:t>Mantovani</a:t>
            </a:r>
          </a:p>
        </p:txBody>
      </p:sp>
      <p:sp>
        <p:nvSpPr>
          <p:cNvPr id="127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Especialização em Ciência de Dados</a:t>
            </a:r>
          </a:p>
        </p:txBody>
      </p:sp>
      <p:pic>
        <p:nvPicPr>
          <p:cNvPr id="128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Perceptron</a:t>
            </a:r>
          </a:p>
        </p:txBody>
      </p:sp>
      <p:sp>
        <p:nvSpPr>
          <p:cNvPr id="253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4" name="Perceptron → Neurônio de McCulloch-Pitts"/>
          <p:cNvSpPr txBox="1"/>
          <p:nvPr>
            <p:ph type="body" sz="quarter" idx="1"/>
          </p:nvPr>
        </p:nvSpPr>
        <p:spPr>
          <a:xfrm>
            <a:off x="457200" y="1736839"/>
            <a:ext cx="8229600" cy="9906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Perceptron → Neurônio de McCulloch-Pitts</a:t>
            </a: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alphaModFix amt="21339"/>
            <a:extLst/>
          </a:blip>
          <a:stretch>
            <a:fillRect/>
          </a:stretch>
        </p:blipFill>
        <p:spPr>
          <a:xfrm>
            <a:off x="1530858" y="2663825"/>
            <a:ext cx="5823204" cy="2917706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Quais são os elementos manipulados?"/>
          <p:cNvSpPr/>
          <p:nvPr/>
        </p:nvSpPr>
        <p:spPr>
          <a:xfrm>
            <a:off x="1513886" y="3332636"/>
            <a:ext cx="5857148" cy="733738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Quais são os elementos manipulados?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Perceptron</a:t>
            </a:r>
          </a:p>
        </p:txBody>
      </p:sp>
      <p:sp>
        <p:nvSpPr>
          <p:cNvPr id="259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0" name="X são os sinais de entrada (exemplo do dataset)…"/>
          <p:cNvSpPr txBox="1"/>
          <p:nvPr>
            <p:ph type="body" idx="1"/>
          </p:nvPr>
        </p:nvSpPr>
        <p:spPr>
          <a:xfrm>
            <a:off x="457200" y="1600200"/>
            <a:ext cx="8229600" cy="4656375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 lvl="2">
              <a:buSzPct val="60000"/>
              <a:buChar char="◻"/>
              <a:defRPr sz="2300"/>
            </a:pPr>
            <a:r>
              <a:rPr b="1"/>
              <a:t>X</a:t>
            </a:r>
            <a:r>
              <a:t> são os sinais de entrada (exemplo do dataset)</a:t>
            </a:r>
          </a:p>
          <a:p>
            <a:pPr lvl="2">
              <a:buSzPct val="60000"/>
              <a:buChar char="◻"/>
              <a:defRPr sz="2300"/>
            </a:pPr>
            <a:r>
              <a:rPr b="1"/>
              <a:t>W</a:t>
            </a:r>
            <a:r>
              <a:t> são os pesos sinápticos do neurônio k</a:t>
            </a:r>
          </a:p>
          <a:p>
            <a:pPr lvl="2">
              <a:buSzPct val="60000"/>
              <a:buChar char="◻"/>
              <a:defRPr sz="2300"/>
            </a:pPr>
            <a:r>
              <a:t>v</a:t>
            </a:r>
            <a:r>
              <a:rPr baseline="-5999"/>
              <a:t>k</a:t>
            </a:r>
            <a:r>
              <a:t> é a combinação linear de W e X (entradas)</a:t>
            </a:r>
          </a:p>
          <a:p>
            <a:pPr lvl="2">
              <a:buSzPct val="60000"/>
              <a:buChar char="◻"/>
              <a:defRPr sz="2300"/>
            </a:pPr>
            <a:r>
              <a:t>b</a:t>
            </a:r>
            <a:r>
              <a:rPr baseline="-5999"/>
              <a:t>k</a:t>
            </a:r>
            <a:r>
              <a:t> é o bias</a:t>
            </a:r>
          </a:p>
          <a:p>
            <a:pPr lvl="2">
              <a:buSzPct val="60000"/>
              <a:buChar char="◻"/>
              <a:defRPr sz="2300"/>
            </a:pPr>
            <a:r>
              <a:t>φ(.) é a função de ativação</a:t>
            </a:r>
          </a:p>
          <a:p>
            <a:pPr lvl="2">
              <a:buSzPct val="60000"/>
              <a:buChar char="◻"/>
              <a:defRPr sz="2300"/>
            </a:pPr>
            <a:r>
              <a:t>y</a:t>
            </a:r>
            <a:r>
              <a:rPr baseline="-5999"/>
              <a:t>k</a:t>
            </a:r>
            <a:r>
              <a:t> é a saída do neurônio</a:t>
            </a:r>
          </a:p>
        </p:txBody>
      </p:sp>
      <p:pic>
        <p:nvPicPr>
          <p:cNvPr id="261" name="Screen Shot 2018-10-05 at 01.15.59.png" descr="Screen Shot 2018-10-05 at 01.15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8244" y="1981509"/>
            <a:ext cx="4867512" cy="1097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Perceptron</a:t>
            </a:r>
          </a:p>
        </p:txBody>
      </p:sp>
      <p:sp>
        <p:nvSpPr>
          <p:cNvPr id="264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5" name="Perceptron → Neurônio de McCulloch-Pitts"/>
          <p:cNvSpPr txBox="1"/>
          <p:nvPr>
            <p:ph type="body" sz="quarter" idx="1"/>
          </p:nvPr>
        </p:nvSpPr>
        <p:spPr>
          <a:xfrm>
            <a:off x="457200" y="1736839"/>
            <a:ext cx="8229600" cy="9906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Perceptron → Neurônio de McCulloch-Pitts</a:t>
            </a:r>
          </a:p>
        </p:txBody>
      </p:sp>
      <p:pic>
        <p:nvPicPr>
          <p:cNvPr id="2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858" y="2663825"/>
            <a:ext cx="5823204" cy="2917706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x = exemplo…"/>
          <p:cNvSpPr/>
          <p:nvPr/>
        </p:nvSpPr>
        <p:spPr>
          <a:xfrm>
            <a:off x="648481" y="4013050"/>
            <a:ext cx="1893044" cy="554505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x = exemplo</a:t>
            </a:r>
          </a:p>
          <a:p>
            <a:pPr algn="ctr"/>
            <a:r>
              <a:t>(dataset)</a:t>
            </a:r>
          </a:p>
        </p:txBody>
      </p:sp>
      <p:sp>
        <p:nvSpPr>
          <p:cNvPr id="268" name="Y = saída…"/>
          <p:cNvSpPr/>
          <p:nvPr/>
        </p:nvSpPr>
        <p:spPr>
          <a:xfrm>
            <a:off x="6585092" y="3257779"/>
            <a:ext cx="1113339" cy="73373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Y = saída</a:t>
            </a:r>
          </a:p>
          <a:p>
            <a:pPr algn="ctr"/>
            <a:r>
              <a:t>obtida</a:t>
            </a:r>
          </a:p>
        </p:txBody>
      </p:sp>
      <p:sp>
        <p:nvSpPr>
          <p:cNvPr id="269" name="Bias"/>
          <p:cNvSpPr/>
          <p:nvPr/>
        </p:nvSpPr>
        <p:spPr>
          <a:xfrm>
            <a:off x="1362750" y="2679634"/>
            <a:ext cx="866523" cy="554506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Bias</a:t>
            </a:r>
          </a:p>
        </p:txBody>
      </p:sp>
      <p:sp>
        <p:nvSpPr>
          <p:cNvPr id="270" name="Pesos (W)"/>
          <p:cNvSpPr/>
          <p:nvPr/>
        </p:nvSpPr>
        <p:spPr>
          <a:xfrm>
            <a:off x="3842121" y="2679634"/>
            <a:ext cx="1200678" cy="3454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Pesos (W)</a:t>
            </a:r>
          </a:p>
        </p:txBody>
      </p:sp>
      <p:sp>
        <p:nvSpPr>
          <p:cNvPr id="271" name="f(x)…"/>
          <p:cNvSpPr/>
          <p:nvPr/>
        </p:nvSpPr>
        <p:spPr>
          <a:xfrm>
            <a:off x="5268101" y="4177585"/>
            <a:ext cx="1113340" cy="554506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f(x) </a:t>
            </a:r>
          </a:p>
          <a:p>
            <a:pPr algn="ctr"/>
            <a:r>
              <a:t>ativação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Perceptron</a:t>
            </a:r>
          </a:p>
        </p:txBody>
      </p:sp>
      <p:sp>
        <p:nvSpPr>
          <p:cNvPr id="274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5" name="Line"/>
          <p:cNvSpPr/>
          <p:nvPr/>
        </p:nvSpPr>
        <p:spPr>
          <a:xfrm>
            <a:off x="2799871" y="5037159"/>
            <a:ext cx="3652868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6" name="Line"/>
          <p:cNvSpPr/>
          <p:nvPr/>
        </p:nvSpPr>
        <p:spPr>
          <a:xfrm flipV="1">
            <a:off x="3185788" y="2569111"/>
            <a:ext cx="1" cy="2907647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7" name="X1"/>
          <p:cNvSpPr txBox="1"/>
          <p:nvPr/>
        </p:nvSpPr>
        <p:spPr>
          <a:xfrm>
            <a:off x="4460181" y="5065557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X1</a:t>
            </a:r>
          </a:p>
        </p:txBody>
      </p:sp>
      <p:sp>
        <p:nvSpPr>
          <p:cNvPr id="278" name="X2"/>
          <p:cNvSpPr txBox="1"/>
          <p:nvPr/>
        </p:nvSpPr>
        <p:spPr>
          <a:xfrm>
            <a:off x="2691261" y="3729651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X2</a:t>
            </a:r>
          </a:p>
        </p:txBody>
      </p:sp>
      <p:sp>
        <p:nvSpPr>
          <p:cNvPr id="279" name="Oval"/>
          <p:cNvSpPr/>
          <p:nvPr/>
        </p:nvSpPr>
        <p:spPr>
          <a:xfrm>
            <a:off x="3594409" y="408586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0" name="Oval"/>
          <p:cNvSpPr/>
          <p:nvPr/>
        </p:nvSpPr>
        <p:spPr>
          <a:xfrm>
            <a:off x="3397953" y="370857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1" name="Oval"/>
          <p:cNvSpPr/>
          <p:nvPr/>
        </p:nvSpPr>
        <p:spPr>
          <a:xfrm>
            <a:off x="3446197" y="45345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2" name="Oval"/>
          <p:cNvSpPr/>
          <p:nvPr/>
        </p:nvSpPr>
        <p:spPr>
          <a:xfrm>
            <a:off x="3425202" y="3328487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3" name="Oval"/>
          <p:cNvSpPr/>
          <p:nvPr/>
        </p:nvSpPr>
        <p:spPr>
          <a:xfrm>
            <a:off x="3742307" y="3643457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4" name="Oval"/>
          <p:cNvSpPr/>
          <p:nvPr/>
        </p:nvSpPr>
        <p:spPr>
          <a:xfrm>
            <a:off x="3934416" y="4010757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5" name="Oval"/>
          <p:cNvSpPr/>
          <p:nvPr/>
        </p:nvSpPr>
        <p:spPr>
          <a:xfrm>
            <a:off x="4135218" y="4192349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6" name="Oval"/>
          <p:cNvSpPr/>
          <p:nvPr/>
        </p:nvSpPr>
        <p:spPr>
          <a:xfrm>
            <a:off x="4076402" y="459475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7" name="Oval"/>
          <p:cNvSpPr/>
          <p:nvPr/>
        </p:nvSpPr>
        <p:spPr>
          <a:xfrm>
            <a:off x="3838794" y="441079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8" name="Oval"/>
          <p:cNvSpPr/>
          <p:nvPr/>
        </p:nvSpPr>
        <p:spPr>
          <a:xfrm>
            <a:off x="7267026" y="36427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9" name="Rectangle"/>
          <p:cNvSpPr/>
          <p:nvPr/>
        </p:nvSpPr>
        <p:spPr>
          <a:xfrm>
            <a:off x="7285132" y="40108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0" name="C1"/>
          <p:cNvSpPr txBox="1"/>
          <p:nvPr/>
        </p:nvSpPr>
        <p:spPr>
          <a:xfrm>
            <a:off x="7471578" y="3557054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C1</a:t>
            </a:r>
          </a:p>
        </p:txBody>
      </p:sp>
      <p:sp>
        <p:nvSpPr>
          <p:cNvPr id="291" name="C2"/>
          <p:cNvSpPr txBox="1"/>
          <p:nvPr/>
        </p:nvSpPr>
        <p:spPr>
          <a:xfrm>
            <a:off x="7471578" y="3925111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C2</a:t>
            </a:r>
          </a:p>
        </p:txBody>
      </p:sp>
      <p:sp>
        <p:nvSpPr>
          <p:cNvPr id="292" name="Rectangle"/>
          <p:cNvSpPr/>
          <p:nvPr/>
        </p:nvSpPr>
        <p:spPr>
          <a:xfrm>
            <a:off x="7148834" y="3534253"/>
            <a:ext cx="938399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93" name="Classificação"/>
          <p:cNvSpPr txBox="1"/>
          <p:nvPr/>
        </p:nvSpPr>
        <p:spPr>
          <a:xfrm>
            <a:off x="3590700" y="558848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Classificação</a:t>
            </a:r>
          </a:p>
        </p:txBody>
      </p:sp>
      <p:sp>
        <p:nvSpPr>
          <p:cNvPr id="294" name="Rectangle"/>
          <p:cNvSpPr/>
          <p:nvPr/>
        </p:nvSpPr>
        <p:spPr>
          <a:xfrm>
            <a:off x="4902595" y="3643457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5" name="Rectangle"/>
          <p:cNvSpPr/>
          <p:nvPr/>
        </p:nvSpPr>
        <p:spPr>
          <a:xfrm>
            <a:off x="4999011" y="3277876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6" name="Rectangle"/>
          <p:cNvSpPr/>
          <p:nvPr/>
        </p:nvSpPr>
        <p:spPr>
          <a:xfrm>
            <a:off x="5277836" y="3937103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7" name="Rectangle"/>
          <p:cNvSpPr/>
          <p:nvPr/>
        </p:nvSpPr>
        <p:spPr>
          <a:xfrm>
            <a:off x="4999011" y="4314189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8" name="Rectangle"/>
          <p:cNvSpPr/>
          <p:nvPr/>
        </p:nvSpPr>
        <p:spPr>
          <a:xfrm>
            <a:off x="4902595" y="4016000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9" name="Rectangle"/>
          <p:cNvSpPr/>
          <p:nvPr/>
        </p:nvSpPr>
        <p:spPr>
          <a:xfrm>
            <a:off x="5187472" y="4194081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0" name="Rectangle"/>
          <p:cNvSpPr/>
          <p:nvPr/>
        </p:nvSpPr>
        <p:spPr>
          <a:xfrm>
            <a:off x="4637987" y="3210686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1" name="Rectangle"/>
          <p:cNvSpPr/>
          <p:nvPr/>
        </p:nvSpPr>
        <p:spPr>
          <a:xfrm>
            <a:off x="5277836" y="3567430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2" name="Rectangle"/>
          <p:cNvSpPr/>
          <p:nvPr/>
        </p:nvSpPr>
        <p:spPr>
          <a:xfrm>
            <a:off x="4574983" y="3534253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3" name="Classes"/>
          <p:cNvSpPr txBox="1"/>
          <p:nvPr/>
        </p:nvSpPr>
        <p:spPr>
          <a:xfrm>
            <a:off x="7139309" y="3109178"/>
            <a:ext cx="9574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Classes</a:t>
            </a:r>
          </a:p>
        </p:txBody>
      </p:sp>
      <p:sp>
        <p:nvSpPr>
          <p:cNvPr id="304" name="Objetivo: classificar corretamente um conjunto de exemplos do dataset X em uma de duas classes, C1 ou C2"/>
          <p:cNvSpPr txBox="1"/>
          <p:nvPr>
            <p:ph type="body" sz="quarter" idx="1"/>
          </p:nvPr>
        </p:nvSpPr>
        <p:spPr>
          <a:xfrm>
            <a:off x="457200" y="1710412"/>
            <a:ext cx="8229600" cy="990601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rPr b="1"/>
              <a:t>Objetivo</a:t>
            </a:r>
            <a:r>
              <a:t>: classificar corretamente um conjunto de exemplos do dataset X em uma de duas classes, C1 ou C2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Perceptron</a:t>
            </a:r>
          </a:p>
        </p:txBody>
      </p:sp>
      <p:sp>
        <p:nvSpPr>
          <p:cNvPr id="307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8" name="Line"/>
          <p:cNvSpPr/>
          <p:nvPr/>
        </p:nvSpPr>
        <p:spPr>
          <a:xfrm>
            <a:off x="2799871" y="5037159"/>
            <a:ext cx="3652868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9" name="Line"/>
          <p:cNvSpPr/>
          <p:nvPr/>
        </p:nvSpPr>
        <p:spPr>
          <a:xfrm flipV="1">
            <a:off x="3185788" y="2569111"/>
            <a:ext cx="1" cy="2907647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0" name="X1"/>
          <p:cNvSpPr txBox="1"/>
          <p:nvPr/>
        </p:nvSpPr>
        <p:spPr>
          <a:xfrm>
            <a:off x="4460181" y="5065557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X1</a:t>
            </a:r>
          </a:p>
        </p:txBody>
      </p:sp>
      <p:sp>
        <p:nvSpPr>
          <p:cNvPr id="311" name="X2"/>
          <p:cNvSpPr txBox="1"/>
          <p:nvPr/>
        </p:nvSpPr>
        <p:spPr>
          <a:xfrm>
            <a:off x="2691261" y="3729651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X2</a:t>
            </a:r>
          </a:p>
        </p:txBody>
      </p:sp>
      <p:sp>
        <p:nvSpPr>
          <p:cNvPr id="312" name="Oval"/>
          <p:cNvSpPr/>
          <p:nvPr/>
        </p:nvSpPr>
        <p:spPr>
          <a:xfrm>
            <a:off x="3594409" y="408586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3" name="Oval"/>
          <p:cNvSpPr/>
          <p:nvPr/>
        </p:nvSpPr>
        <p:spPr>
          <a:xfrm>
            <a:off x="3397953" y="370857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4" name="Oval"/>
          <p:cNvSpPr/>
          <p:nvPr/>
        </p:nvSpPr>
        <p:spPr>
          <a:xfrm>
            <a:off x="3446197" y="45345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5" name="Oval"/>
          <p:cNvSpPr/>
          <p:nvPr/>
        </p:nvSpPr>
        <p:spPr>
          <a:xfrm>
            <a:off x="3425202" y="3328487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6" name="Oval"/>
          <p:cNvSpPr/>
          <p:nvPr/>
        </p:nvSpPr>
        <p:spPr>
          <a:xfrm>
            <a:off x="3742307" y="3643457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7" name="Oval"/>
          <p:cNvSpPr/>
          <p:nvPr/>
        </p:nvSpPr>
        <p:spPr>
          <a:xfrm>
            <a:off x="3934416" y="4010757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8" name="Oval"/>
          <p:cNvSpPr/>
          <p:nvPr/>
        </p:nvSpPr>
        <p:spPr>
          <a:xfrm>
            <a:off x="4135218" y="4192349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9" name="Oval"/>
          <p:cNvSpPr/>
          <p:nvPr/>
        </p:nvSpPr>
        <p:spPr>
          <a:xfrm>
            <a:off x="4076402" y="459475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0" name="Oval"/>
          <p:cNvSpPr/>
          <p:nvPr/>
        </p:nvSpPr>
        <p:spPr>
          <a:xfrm>
            <a:off x="3838794" y="441079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Oval"/>
          <p:cNvSpPr/>
          <p:nvPr/>
        </p:nvSpPr>
        <p:spPr>
          <a:xfrm>
            <a:off x="7267026" y="36427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2" name="Rectangle"/>
          <p:cNvSpPr/>
          <p:nvPr/>
        </p:nvSpPr>
        <p:spPr>
          <a:xfrm>
            <a:off x="7285132" y="40108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3" name="C1"/>
          <p:cNvSpPr txBox="1"/>
          <p:nvPr/>
        </p:nvSpPr>
        <p:spPr>
          <a:xfrm>
            <a:off x="7471578" y="3557054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C1</a:t>
            </a:r>
          </a:p>
        </p:txBody>
      </p:sp>
      <p:sp>
        <p:nvSpPr>
          <p:cNvPr id="324" name="C2"/>
          <p:cNvSpPr txBox="1"/>
          <p:nvPr/>
        </p:nvSpPr>
        <p:spPr>
          <a:xfrm>
            <a:off x="7471578" y="3925111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C2</a:t>
            </a:r>
          </a:p>
        </p:txBody>
      </p:sp>
      <p:sp>
        <p:nvSpPr>
          <p:cNvPr id="325" name="Rectangle"/>
          <p:cNvSpPr/>
          <p:nvPr/>
        </p:nvSpPr>
        <p:spPr>
          <a:xfrm>
            <a:off x="7148834" y="3534253"/>
            <a:ext cx="938399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26" name="Classificação"/>
          <p:cNvSpPr txBox="1"/>
          <p:nvPr/>
        </p:nvSpPr>
        <p:spPr>
          <a:xfrm>
            <a:off x="3590700" y="558848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Classificação</a:t>
            </a:r>
          </a:p>
        </p:txBody>
      </p:sp>
      <p:sp>
        <p:nvSpPr>
          <p:cNvPr id="327" name="Rectangle"/>
          <p:cNvSpPr/>
          <p:nvPr/>
        </p:nvSpPr>
        <p:spPr>
          <a:xfrm>
            <a:off x="4902595" y="3643457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8" name="Rectangle"/>
          <p:cNvSpPr/>
          <p:nvPr/>
        </p:nvSpPr>
        <p:spPr>
          <a:xfrm>
            <a:off x="4999011" y="3277876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9" name="Rectangle"/>
          <p:cNvSpPr/>
          <p:nvPr/>
        </p:nvSpPr>
        <p:spPr>
          <a:xfrm>
            <a:off x="5277836" y="3937103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0" name="Rectangle"/>
          <p:cNvSpPr/>
          <p:nvPr/>
        </p:nvSpPr>
        <p:spPr>
          <a:xfrm>
            <a:off x="4999011" y="4314189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1" name="Rectangle"/>
          <p:cNvSpPr/>
          <p:nvPr/>
        </p:nvSpPr>
        <p:spPr>
          <a:xfrm>
            <a:off x="4902595" y="4016000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2" name="Rectangle"/>
          <p:cNvSpPr/>
          <p:nvPr/>
        </p:nvSpPr>
        <p:spPr>
          <a:xfrm>
            <a:off x="5187472" y="4194081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3" name="Rectangle"/>
          <p:cNvSpPr/>
          <p:nvPr/>
        </p:nvSpPr>
        <p:spPr>
          <a:xfrm>
            <a:off x="4637987" y="3210686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4" name="Rectangle"/>
          <p:cNvSpPr/>
          <p:nvPr/>
        </p:nvSpPr>
        <p:spPr>
          <a:xfrm>
            <a:off x="5277836" y="3567430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5" name="Rectangle"/>
          <p:cNvSpPr/>
          <p:nvPr/>
        </p:nvSpPr>
        <p:spPr>
          <a:xfrm>
            <a:off x="4574983" y="3534253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6" name="Classes"/>
          <p:cNvSpPr txBox="1"/>
          <p:nvPr/>
        </p:nvSpPr>
        <p:spPr>
          <a:xfrm>
            <a:off x="7139309" y="3109178"/>
            <a:ext cx="9574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Classes</a:t>
            </a:r>
          </a:p>
        </p:txBody>
      </p:sp>
      <p:sp>
        <p:nvSpPr>
          <p:cNvPr id="337" name="Line"/>
          <p:cNvSpPr/>
          <p:nvPr/>
        </p:nvSpPr>
        <p:spPr>
          <a:xfrm flipH="1" flipV="1">
            <a:off x="3451941" y="2653297"/>
            <a:ext cx="2022170" cy="2711037"/>
          </a:xfrm>
          <a:prstGeom prst="line">
            <a:avLst/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8" name="hiperplano"/>
          <p:cNvSpPr txBox="1"/>
          <p:nvPr/>
        </p:nvSpPr>
        <p:spPr>
          <a:xfrm>
            <a:off x="5092816" y="5169221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hiperplano</a:t>
            </a:r>
          </a:p>
        </p:txBody>
      </p:sp>
      <p:sp>
        <p:nvSpPr>
          <p:cNvPr id="339" name="Objetivo: classificar corretamente um conjunto de exemplos do dataset X em uma de duas classes, C1 ou C2"/>
          <p:cNvSpPr txBox="1"/>
          <p:nvPr>
            <p:ph type="body" sz="quarter" idx="1"/>
          </p:nvPr>
        </p:nvSpPr>
        <p:spPr>
          <a:xfrm>
            <a:off x="457200" y="1710412"/>
            <a:ext cx="8229600" cy="990601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rPr b="1"/>
              <a:t>Objetivo</a:t>
            </a:r>
            <a:r>
              <a:t>: classificar corretamente um conjunto de exemplos do dataset X em uma de duas classes, C1 ou C2</a:t>
            </a:r>
          </a:p>
        </p:txBody>
      </p:sp>
      <p:sp>
        <p:nvSpPr>
          <p:cNvPr id="340" name="Perceptron gera um hiperplano (reta) separador"/>
          <p:cNvSpPr/>
          <p:nvPr/>
        </p:nvSpPr>
        <p:spPr>
          <a:xfrm>
            <a:off x="2443318" y="5592332"/>
            <a:ext cx="4365974" cy="57469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Perceptron gera um </a:t>
            </a:r>
            <a:r>
              <a:rPr b="1"/>
              <a:t>hiperplano</a:t>
            </a:r>
            <a:r>
              <a:t> (reta) separador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Perceptron</a:t>
            </a:r>
          </a:p>
        </p:txBody>
      </p:sp>
      <p:sp>
        <p:nvSpPr>
          <p:cNvPr id="343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4" name="Line"/>
          <p:cNvSpPr/>
          <p:nvPr/>
        </p:nvSpPr>
        <p:spPr>
          <a:xfrm>
            <a:off x="2799871" y="5037159"/>
            <a:ext cx="3652868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5" name="Line"/>
          <p:cNvSpPr/>
          <p:nvPr/>
        </p:nvSpPr>
        <p:spPr>
          <a:xfrm flipV="1">
            <a:off x="3185788" y="2569111"/>
            <a:ext cx="1" cy="2907647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6" name="X1"/>
          <p:cNvSpPr txBox="1"/>
          <p:nvPr/>
        </p:nvSpPr>
        <p:spPr>
          <a:xfrm>
            <a:off x="4460181" y="5065557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X1</a:t>
            </a:r>
          </a:p>
        </p:txBody>
      </p:sp>
      <p:sp>
        <p:nvSpPr>
          <p:cNvPr id="347" name="X2"/>
          <p:cNvSpPr txBox="1"/>
          <p:nvPr/>
        </p:nvSpPr>
        <p:spPr>
          <a:xfrm>
            <a:off x="2691261" y="3729651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X2</a:t>
            </a:r>
          </a:p>
        </p:txBody>
      </p:sp>
      <p:sp>
        <p:nvSpPr>
          <p:cNvPr id="348" name="Oval"/>
          <p:cNvSpPr/>
          <p:nvPr/>
        </p:nvSpPr>
        <p:spPr>
          <a:xfrm>
            <a:off x="7267026" y="36427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9" name="Rectangle"/>
          <p:cNvSpPr/>
          <p:nvPr/>
        </p:nvSpPr>
        <p:spPr>
          <a:xfrm>
            <a:off x="7285132" y="40108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0" name="C1"/>
          <p:cNvSpPr txBox="1"/>
          <p:nvPr/>
        </p:nvSpPr>
        <p:spPr>
          <a:xfrm>
            <a:off x="7471578" y="3557054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C1</a:t>
            </a:r>
          </a:p>
        </p:txBody>
      </p:sp>
      <p:sp>
        <p:nvSpPr>
          <p:cNvPr id="351" name="C2"/>
          <p:cNvSpPr txBox="1"/>
          <p:nvPr/>
        </p:nvSpPr>
        <p:spPr>
          <a:xfrm>
            <a:off x="7471578" y="3925111"/>
            <a:ext cx="588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C2</a:t>
            </a:r>
          </a:p>
        </p:txBody>
      </p:sp>
      <p:sp>
        <p:nvSpPr>
          <p:cNvPr id="352" name="Rectangle"/>
          <p:cNvSpPr/>
          <p:nvPr/>
        </p:nvSpPr>
        <p:spPr>
          <a:xfrm>
            <a:off x="7148834" y="3534253"/>
            <a:ext cx="938399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53" name="Triangle"/>
          <p:cNvSpPr/>
          <p:nvPr/>
        </p:nvSpPr>
        <p:spPr>
          <a:xfrm>
            <a:off x="3214532" y="2533723"/>
            <a:ext cx="1851416" cy="2484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85FF"/>
          </a:solidFill>
          <a:ln w="19050">
            <a:solidFill>
              <a:srgbClr val="531B93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54" name="Oval"/>
          <p:cNvSpPr/>
          <p:nvPr/>
        </p:nvSpPr>
        <p:spPr>
          <a:xfrm>
            <a:off x="3594409" y="408586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5" name="Oval"/>
          <p:cNvSpPr/>
          <p:nvPr/>
        </p:nvSpPr>
        <p:spPr>
          <a:xfrm>
            <a:off x="3397953" y="370857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6" name="Oval"/>
          <p:cNvSpPr/>
          <p:nvPr/>
        </p:nvSpPr>
        <p:spPr>
          <a:xfrm>
            <a:off x="3446197" y="453453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7" name="Oval"/>
          <p:cNvSpPr/>
          <p:nvPr/>
        </p:nvSpPr>
        <p:spPr>
          <a:xfrm>
            <a:off x="3425202" y="3328487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8" name="Oval"/>
          <p:cNvSpPr/>
          <p:nvPr/>
        </p:nvSpPr>
        <p:spPr>
          <a:xfrm>
            <a:off x="3742307" y="3643457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9" name="Oval"/>
          <p:cNvSpPr/>
          <p:nvPr/>
        </p:nvSpPr>
        <p:spPr>
          <a:xfrm>
            <a:off x="3934416" y="4010757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0" name="Oval"/>
          <p:cNvSpPr/>
          <p:nvPr/>
        </p:nvSpPr>
        <p:spPr>
          <a:xfrm>
            <a:off x="4135218" y="4192349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1" name="Oval"/>
          <p:cNvSpPr/>
          <p:nvPr/>
        </p:nvSpPr>
        <p:spPr>
          <a:xfrm>
            <a:off x="4076402" y="459475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2" name="Oval"/>
          <p:cNvSpPr/>
          <p:nvPr/>
        </p:nvSpPr>
        <p:spPr>
          <a:xfrm>
            <a:off x="3838794" y="441079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3" name="Line"/>
          <p:cNvSpPr/>
          <p:nvPr/>
        </p:nvSpPr>
        <p:spPr>
          <a:xfrm flipH="1" flipV="1">
            <a:off x="3451941" y="2653297"/>
            <a:ext cx="2022170" cy="2711037"/>
          </a:xfrm>
          <a:prstGeom prst="line">
            <a:avLst/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4" name="Triangle"/>
          <p:cNvSpPr/>
          <p:nvPr/>
        </p:nvSpPr>
        <p:spPr>
          <a:xfrm>
            <a:off x="3736194" y="2887074"/>
            <a:ext cx="1821521" cy="2412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3FA79"/>
          </a:solidFill>
          <a:ln w="19050">
            <a:solidFill>
              <a:srgbClr val="009051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65" name="Rectangle"/>
          <p:cNvSpPr/>
          <p:nvPr/>
        </p:nvSpPr>
        <p:spPr>
          <a:xfrm>
            <a:off x="4902595" y="3643457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6" name="Rectangle"/>
          <p:cNvSpPr/>
          <p:nvPr/>
        </p:nvSpPr>
        <p:spPr>
          <a:xfrm>
            <a:off x="4999011" y="3277876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7" name="Rectangle"/>
          <p:cNvSpPr/>
          <p:nvPr/>
        </p:nvSpPr>
        <p:spPr>
          <a:xfrm>
            <a:off x="5277836" y="3937103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8" name="Rectangle"/>
          <p:cNvSpPr/>
          <p:nvPr/>
        </p:nvSpPr>
        <p:spPr>
          <a:xfrm>
            <a:off x="4999011" y="4314189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9" name="Rectangle"/>
          <p:cNvSpPr/>
          <p:nvPr/>
        </p:nvSpPr>
        <p:spPr>
          <a:xfrm>
            <a:off x="4902595" y="4016000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0" name="Rectangle"/>
          <p:cNvSpPr/>
          <p:nvPr/>
        </p:nvSpPr>
        <p:spPr>
          <a:xfrm>
            <a:off x="5187472" y="4194081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1" name="Rectangle"/>
          <p:cNvSpPr/>
          <p:nvPr/>
        </p:nvSpPr>
        <p:spPr>
          <a:xfrm>
            <a:off x="4637987" y="3210686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2" name="Rectangle"/>
          <p:cNvSpPr/>
          <p:nvPr/>
        </p:nvSpPr>
        <p:spPr>
          <a:xfrm>
            <a:off x="5277836" y="3567430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3" name="Rectangle"/>
          <p:cNvSpPr/>
          <p:nvPr/>
        </p:nvSpPr>
        <p:spPr>
          <a:xfrm>
            <a:off x="4574983" y="3534253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4" name="Região de…"/>
          <p:cNvSpPr txBox="1"/>
          <p:nvPr/>
        </p:nvSpPr>
        <p:spPr>
          <a:xfrm>
            <a:off x="1593918" y="3141979"/>
            <a:ext cx="141636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Região de</a:t>
            </a:r>
          </a:p>
          <a:p>
            <a:pPr algn="ctr"/>
            <a:r>
              <a:t>C1</a:t>
            </a:r>
          </a:p>
        </p:txBody>
      </p:sp>
      <p:sp>
        <p:nvSpPr>
          <p:cNvPr id="375" name="Região de…"/>
          <p:cNvSpPr txBox="1"/>
          <p:nvPr/>
        </p:nvSpPr>
        <p:spPr>
          <a:xfrm>
            <a:off x="5573145" y="3122104"/>
            <a:ext cx="141636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Região de</a:t>
            </a:r>
          </a:p>
          <a:p>
            <a:pPr algn="ctr"/>
            <a:r>
              <a:t>C2</a:t>
            </a:r>
          </a:p>
        </p:txBody>
      </p:sp>
      <p:sp>
        <p:nvSpPr>
          <p:cNvPr id="376" name="Classes"/>
          <p:cNvSpPr txBox="1"/>
          <p:nvPr/>
        </p:nvSpPr>
        <p:spPr>
          <a:xfrm>
            <a:off x="7139309" y="3109178"/>
            <a:ext cx="9574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Classes</a:t>
            </a:r>
          </a:p>
        </p:txBody>
      </p:sp>
      <p:sp>
        <p:nvSpPr>
          <p:cNvPr id="377" name="hiperplano"/>
          <p:cNvSpPr txBox="1"/>
          <p:nvPr/>
        </p:nvSpPr>
        <p:spPr>
          <a:xfrm>
            <a:off x="5092816" y="5169221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hiperplano</a:t>
            </a:r>
          </a:p>
        </p:txBody>
      </p:sp>
      <p:sp>
        <p:nvSpPr>
          <p:cNvPr id="378" name="Perceptron gera um hiperplano (reta) separador"/>
          <p:cNvSpPr/>
          <p:nvPr/>
        </p:nvSpPr>
        <p:spPr>
          <a:xfrm>
            <a:off x="2443318" y="5592332"/>
            <a:ext cx="4365974" cy="57469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Perceptron gera um </a:t>
            </a:r>
            <a:r>
              <a:rPr b="1"/>
              <a:t>hiperplano</a:t>
            </a:r>
            <a:r>
              <a:t> (reta) separador</a:t>
            </a:r>
          </a:p>
        </p:txBody>
      </p:sp>
      <p:sp>
        <p:nvSpPr>
          <p:cNvPr id="379" name="Objetivo: classificar corretamente um conjunto de exemplos do dataset X em uma de duas classes, C1 ou C2"/>
          <p:cNvSpPr txBox="1"/>
          <p:nvPr>
            <p:ph type="body" sz="quarter" idx="1"/>
          </p:nvPr>
        </p:nvSpPr>
        <p:spPr>
          <a:xfrm>
            <a:off x="457200" y="1710412"/>
            <a:ext cx="8229600" cy="990601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rPr b="1"/>
              <a:t>Objetivo</a:t>
            </a:r>
            <a:r>
              <a:t>: classificar corretamente um conjunto de exemplos do dataset X em uma de duas classes, C1 ou C2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Perceptron</a:t>
            </a:r>
          </a:p>
        </p:txBody>
      </p:sp>
      <p:sp>
        <p:nvSpPr>
          <p:cNvPr id="382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3" name="Aprendizado: ajuste iterativo dos pesos sinápticos usando o algoritmo de convergência do perceptron"/>
          <p:cNvSpPr txBox="1"/>
          <p:nvPr>
            <p:ph type="body" sz="quarter" idx="1"/>
          </p:nvPr>
        </p:nvSpPr>
        <p:spPr>
          <a:xfrm>
            <a:off x="457200" y="1600200"/>
            <a:ext cx="8229600" cy="761163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rPr b="1"/>
              <a:t>Aprendizado: </a:t>
            </a:r>
            <a:r>
              <a:t>ajuste </a:t>
            </a:r>
            <a:r>
              <a:rPr b="1">
                <a:solidFill>
                  <a:srgbClr val="FF2600"/>
                </a:solidFill>
              </a:rPr>
              <a:t>iterativo</a:t>
            </a:r>
            <a:r>
              <a:t> dos pesos sinápticos usando o algoritmo de convergência do perceptron</a:t>
            </a:r>
          </a:p>
        </p:txBody>
      </p:sp>
      <p:sp>
        <p:nvSpPr>
          <p:cNvPr id="384" name="Line"/>
          <p:cNvSpPr/>
          <p:nvPr/>
        </p:nvSpPr>
        <p:spPr>
          <a:xfrm>
            <a:off x="728571" y="5261158"/>
            <a:ext cx="3652867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5" name="Line"/>
          <p:cNvSpPr/>
          <p:nvPr/>
        </p:nvSpPr>
        <p:spPr>
          <a:xfrm flipV="1">
            <a:off x="1114488" y="2793110"/>
            <a:ext cx="1" cy="2907647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6" name="X1"/>
          <p:cNvSpPr txBox="1"/>
          <p:nvPr/>
        </p:nvSpPr>
        <p:spPr>
          <a:xfrm>
            <a:off x="2388881" y="5289556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X1</a:t>
            </a:r>
          </a:p>
        </p:txBody>
      </p:sp>
      <p:sp>
        <p:nvSpPr>
          <p:cNvPr id="387" name="X2"/>
          <p:cNvSpPr txBox="1"/>
          <p:nvPr/>
        </p:nvSpPr>
        <p:spPr>
          <a:xfrm>
            <a:off x="619961" y="3953650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X2</a:t>
            </a:r>
          </a:p>
        </p:txBody>
      </p:sp>
      <p:sp>
        <p:nvSpPr>
          <p:cNvPr id="388" name="Oval"/>
          <p:cNvSpPr/>
          <p:nvPr/>
        </p:nvSpPr>
        <p:spPr>
          <a:xfrm>
            <a:off x="1523109" y="4309868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Oval"/>
          <p:cNvSpPr/>
          <p:nvPr/>
        </p:nvSpPr>
        <p:spPr>
          <a:xfrm>
            <a:off x="1326653" y="3932577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0" name="Oval"/>
          <p:cNvSpPr/>
          <p:nvPr/>
        </p:nvSpPr>
        <p:spPr>
          <a:xfrm>
            <a:off x="1374896" y="4758534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Oval"/>
          <p:cNvSpPr/>
          <p:nvPr/>
        </p:nvSpPr>
        <p:spPr>
          <a:xfrm>
            <a:off x="1353902" y="3552486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2" name="Oval"/>
          <p:cNvSpPr/>
          <p:nvPr/>
        </p:nvSpPr>
        <p:spPr>
          <a:xfrm>
            <a:off x="1671007" y="386745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3" name="Oval"/>
          <p:cNvSpPr/>
          <p:nvPr/>
        </p:nvSpPr>
        <p:spPr>
          <a:xfrm>
            <a:off x="1863115" y="4234757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4" name="Oval"/>
          <p:cNvSpPr/>
          <p:nvPr/>
        </p:nvSpPr>
        <p:spPr>
          <a:xfrm>
            <a:off x="2063918" y="4416349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5" name="Oval"/>
          <p:cNvSpPr/>
          <p:nvPr/>
        </p:nvSpPr>
        <p:spPr>
          <a:xfrm>
            <a:off x="2005102" y="48187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6" name="Oval"/>
          <p:cNvSpPr/>
          <p:nvPr/>
        </p:nvSpPr>
        <p:spPr>
          <a:xfrm>
            <a:off x="1767494" y="463479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7" name="Rectangle"/>
          <p:cNvSpPr/>
          <p:nvPr/>
        </p:nvSpPr>
        <p:spPr>
          <a:xfrm>
            <a:off x="2831295" y="3867456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8" name="Rectangle"/>
          <p:cNvSpPr/>
          <p:nvPr/>
        </p:nvSpPr>
        <p:spPr>
          <a:xfrm>
            <a:off x="2927711" y="3501875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9" name="Rectangle"/>
          <p:cNvSpPr/>
          <p:nvPr/>
        </p:nvSpPr>
        <p:spPr>
          <a:xfrm>
            <a:off x="3206536" y="4161102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0" name="Rectangle"/>
          <p:cNvSpPr/>
          <p:nvPr/>
        </p:nvSpPr>
        <p:spPr>
          <a:xfrm>
            <a:off x="2927711" y="4538188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1" name="Rectangle"/>
          <p:cNvSpPr/>
          <p:nvPr/>
        </p:nvSpPr>
        <p:spPr>
          <a:xfrm>
            <a:off x="2831295" y="4239999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2" name="Rectangle"/>
          <p:cNvSpPr/>
          <p:nvPr/>
        </p:nvSpPr>
        <p:spPr>
          <a:xfrm>
            <a:off x="3116172" y="4418081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3" name="Rectangle"/>
          <p:cNvSpPr/>
          <p:nvPr/>
        </p:nvSpPr>
        <p:spPr>
          <a:xfrm>
            <a:off x="2566687" y="3434685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4" name="Rectangle"/>
          <p:cNvSpPr/>
          <p:nvPr/>
        </p:nvSpPr>
        <p:spPr>
          <a:xfrm>
            <a:off x="3206536" y="379142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5" name="Rectangle"/>
          <p:cNvSpPr/>
          <p:nvPr/>
        </p:nvSpPr>
        <p:spPr>
          <a:xfrm>
            <a:off x="2503683" y="3758252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>
            <a:off x="4935427" y="5260850"/>
            <a:ext cx="3652867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7" name="Line"/>
          <p:cNvSpPr/>
          <p:nvPr/>
        </p:nvSpPr>
        <p:spPr>
          <a:xfrm flipV="1">
            <a:off x="5321343" y="2792802"/>
            <a:ext cx="1" cy="2907647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8" name="X1"/>
          <p:cNvSpPr txBox="1"/>
          <p:nvPr/>
        </p:nvSpPr>
        <p:spPr>
          <a:xfrm>
            <a:off x="6595736" y="5289248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X1</a:t>
            </a:r>
          </a:p>
        </p:txBody>
      </p:sp>
      <p:sp>
        <p:nvSpPr>
          <p:cNvPr id="409" name="X2"/>
          <p:cNvSpPr txBox="1"/>
          <p:nvPr/>
        </p:nvSpPr>
        <p:spPr>
          <a:xfrm>
            <a:off x="4826817" y="3953342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X2</a:t>
            </a:r>
          </a:p>
        </p:txBody>
      </p:sp>
      <p:sp>
        <p:nvSpPr>
          <p:cNvPr id="410" name="Oval"/>
          <p:cNvSpPr/>
          <p:nvPr/>
        </p:nvSpPr>
        <p:spPr>
          <a:xfrm>
            <a:off x="5729964" y="4309560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1" name="Oval"/>
          <p:cNvSpPr/>
          <p:nvPr/>
        </p:nvSpPr>
        <p:spPr>
          <a:xfrm>
            <a:off x="5533509" y="3932269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2" name="Oval"/>
          <p:cNvSpPr/>
          <p:nvPr/>
        </p:nvSpPr>
        <p:spPr>
          <a:xfrm>
            <a:off x="5581752" y="4758227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3" name="Oval"/>
          <p:cNvSpPr/>
          <p:nvPr/>
        </p:nvSpPr>
        <p:spPr>
          <a:xfrm>
            <a:off x="5560758" y="3552178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4" name="Oval"/>
          <p:cNvSpPr/>
          <p:nvPr/>
        </p:nvSpPr>
        <p:spPr>
          <a:xfrm>
            <a:off x="5877863" y="3867148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5" name="Oval"/>
          <p:cNvSpPr/>
          <p:nvPr/>
        </p:nvSpPr>
        <p:spPr>
          <a:xfrm>
            <a:off x="6069971" y="4234449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6" name="Oval"/>
          <p:cNvSpPr/>
          <p:nvPr/>
        </p:nvSpPr>
        <p:spPr>
          <a:xfrm>
            <a:off x="6270774" y="441604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7" name="Oval"/>
          <p:cNvSpPr/>
          <p:nvPr/>
        </p:nvSpPr>
        <p:spPr>
          <a:xfrm>
            <a:off x="6211958" y="481844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8" name="Oval"/>
          <p:cNvSpPr/>
          <p:nvPr/>
        </p:nvSpPr>
        <p:spPr>
          <a:xfrm>
            <a:off x="5974350" y="463448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9" name="Rectangle"/>
          <p:cNvSpPr/>
          <p:nvPr/>
        </p:nvSpPr>
        <p:spPr>
          <a:xfrm>
            <a:off x="7038151" y="3867148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Rectangle"/>
          <p:cNvSpPr/>
          <p:nvPr/>
        </p:nvSpPr>
        <p:spPr>
          <a:xfrm>
            <a:off x="7134566" y="3501568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1" name="Rectangle"/>
          <p:cNvSpPr/>
          <p:nvPr/>
        </p:nvSpPr>
        <p:spPr>
          <a:xfrm>
            <a:off x="7413392" y="4160794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2" name="Rectangle"/>
          <p:cNvSpPr/>
          <p:nvPr/>
        </p:nvSpPr>
        <p:spPr>
          <a:xfrm>
            <a:off x="7134566" y="4537880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3" name="Rectangle"/>
          <p:cNvSpPr/>
          <p:nvPr/>
        </p:nvSpPr>
        <p:spPr>
          <a:xfrm>
            <a:off x="7038151" y="4239691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4" name="Rectangle"/>
          <p:cNvSpPr/>
          <p:nvPr/>
        </p:nvSpPr>
        <p:spPr>
          <a:xfrm>
            <a:off x="7323027" y="4417773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5" name="Rectangle"/>
          <p:cNvSpPr/>
          <p:nvPr/>
        </p:nvSpPr>
        <p:spPr>
          <a:xfrm>
            <a:off x="6773543" y="3434377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6" name="Rectangle"/>
          <p:cNvSpPr/>
          <p:nvPr/>
        </p:nvSpPr>
        <p:spPr>
          <a:xfrm>
            <a:off x="7413392" y="3791121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7" name="Rectangle"/>
          <p:cNvSpPr/>
          <p:nvPr/>
        </p:nvSpPr>
        <p:spPr>
          <a:xfrm>
            <a:off x="6710539" y="3757944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8" name="Line"/>
          <p:cNvSpPr/>
          <p:nvPr/>
        </p:nvSpPr>
        <p:spPr>
          <a:xfrm flipH="1" flipV="1">
            <a:off x="5586489" y="2804653"/>
            <a:ext cx="2022169" cy="2711037"/>
          </a:xfrm>
          <a:prstGeom prst="line">
            <a:avLst/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9" name="Line"/>
          <p:cNvSpPr/>
          <p:nvPr/>
        </p:nvSpPr>
        <p:spPr>
          <a:xfrm flipH="1" flipV="1">
            <a:off x="746233" y="2965117"/>
            <a:ext cx="1725946" cy="2309807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0" name="Line"/>
          <p:cNvSpPr/>
          <p:nvPr/>
        </p:nvSpPr>
        <p:spPr>
          <a:xfrm flipV="1">
            <a:off x="1065123" y="3587047"/>
            <a:ext cx="3050322" cy="1819877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1" name="Line"/>
          <p:cNvSpPr/>
          <p:nvPr/>
        </p:nvSpPr>
        <p:spPr>
          <a:xfrm flipV="1">
            <a:off x="1865334" y="2843359"/>
            <a:ext cx="1029855" cy="2553322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2" name="it 0"/>
          <p:cNvSpPr txBox="1"/>
          <p:nvPr/>
        </p:nvSpPr>
        <p:spPr>
          <a:xfrm>
            <a:off x="4144529" y="3103700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it 0</a:t>
            </a:r>
          </a:p>
        </p:txBody>
      </p:sp>
      <p:sp>
        <p:nvSpPr>
          <p:cNvPr id="433" name="it 1"/>
          <p:cNvSpPr txBox="1"/>
          <p:nvPr/>
        </p:nvSpPr>
        <p:spPr>
          <a:xfrm>
            <a:off x="2634878" y="2516712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it 1</a:t>
            </a:r>
          </a:p>
        </p:txBody>
      </p:sp>
      <p:sp>
        <p:nvSpPr>
          <p:cNvPr id="434" name="it n"/>
          <p:cNvSpPr txBox="1"/>
          <p:nvPr/>
        </p:nvSpPr>
        <p:spPr>
          <a:xfrm>
            <a:off x="5551654" y="2453438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it n</a:t>
            </a:r>
          </a:p>
        </p:txBody>
      </p:sp>
      <p:sp>
        <p:nvSpPr>
          <p:cNvPr id="435" name="hiperplanos…"/>
          <p:cNvSpPr/>
          <p:nvPr/>
        </p:nvSpPr>
        <p:spPr>
          <a:xfrm>
            <a:off x="1723796" y="5724475"/>
            <a:ext cx="1662418" cy="57469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hiperplanos</a:t>
            </a:r>
          </a:p>
          <a:p>
            <a:pPr algn="ctr"/>
            <a:r>
              <a:t>intermediários</a:t>
            </a:r>
          </a:p>
        </p:txBody>
      </p:sp>
      <p:sp>
        <p:nvSpPr>
          <p:cNvPr id="436" name="hiperplano…"/>
          <p:cNvSpPr/>
          <p:nvPr/>
        </p:nvSpPr>
        <p:spPr>
          <a:xfrm>
            <a:off x="5965931" y="5660074"/>
            <a:ext cx="1662418" cy="57469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hiperplano</a:t>
            </a:r>
          </a:p>
          <a:p>
            <a:pPr algn="ctr"/>
            <a:r>
              <a:t>final</a:t>
            </a:r>
          </a:p>
        </p:txBody>
      </p:sp>
      <p:sp>
        <p:nvSpPr>
          <p:cNvPr id="437" name="it …"/>
          <p:cNvSpPr txBox="1"/>
          <p:nvPr/>
        </p:nvSpPr>
        <p:spPr>
          <a:xfrm>
            <a:off x="383033" y="2587536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it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440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1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42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445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44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4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49" name="Algoritmo de Treinamento Perceptron"/>
          <p:cNvSpPr txBox="1"/>
          <p:nvPr/>
        </p:nvSpPr>
        <p:spPr>
          <a:xfrm>
            <a:off x="1437239" y="3712182"/>
            <a:ext cx="466130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 de Treinamento Perceptron</a:t>
            </a:r>
          </a:p>
        </p:txBody>
      </p:sp>
      <p:grpSp>
        <p:nvGrpSpPr>
          <p:cNvPr id="452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4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1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55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4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4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456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57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458" name="Exemplo / Exercício"/>
          <p:cNvSpPr txBox="1"/>
          <p:nvPr/>
        </p:nvSpPr>
        <p:spPr>
          <a:xfrm>
            <a:off x="1427079" y="4259869"/>
            <a:ext cx="250267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 / Exercício</a:t>
            </a:r>
          </a:p>
        </p:txBody>
      </p:sp>
      <p:sp>
        <p:nvSpPr>
          <p:cNvPr id="459" name="Rounded Rectangle"/>
          <p:cNvSpPr/>
          <p:nvPr/>
        </p:nvSpPr>
        <p:spPr>
          <a:xfrm>
            <a:off x="685800" y="30560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60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463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46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66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4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67" name="Perceptron"/>
          <p:cNvSpPr txBox="1"/>
          <p:nvPr/>
        </p:nvSpPr>
        <p:spPr>
          <a:xfrm>
            <a:off x="1425380" y="2605597"/>
            <a:ext cx="14436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Perceptron</a:t>
            </a:r>
          </a:p>
        </p:txBody>
      </p:sp>
      <p:grpSp>
        <p:nvGrpSpPr>
          <p:cNvPr id="470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4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71" name="Teorema de Convergência"/>
          <p:cNvSpPr txBox="1"/>
          <p:nvPr/>
        </p:nvSpPr>
        <p:spPr>
          <a:xfrm>
            <a:off x="1430221" y="3153285"/>
            <a:ext cx="32599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Teorema de Convergência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4" name="Teorema de Convergênc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Teorema de Convergência</a:t>
            </a:r>
          </a:p>
        </p:txBody>
      </p:sp>
      <p:pic>
        <p:nvPicPr>
          <p:cNvPr id="4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858" y="2663825"/>
            <a:ext cx="5823204" cy="2917706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x = exemplo…"/>
          <p:cNvSpPr/>
          <p:nvPr/>
        </p:nvSpPr>
        <p:spPr>
          <a:xfrm>
            <a:off x="648481" y="4013050"/>
            <a:ext cx="1893044" cy="554505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x = exemplo</a:t>
            </a:r>
          </a:p>
          <a:p>
            <a:pPr algn="ctr"/>
            <a:r>
              <a:t>(dataset)</a:t>
            </a:r>
          </a:p>
        </p:txBody>
      </p:sp>
      <p:sp>
        <p:nvSpPr>
          <p:cNvPr id="477" name="Y = saída…"/>
          <p:cNvSpPr/>
          <p:nvPr/>
        </p:nvSpPr>
        <p:spPr>
          <a:xfrm>
            <a:off x="6585092" y="3257779"/>
            <a:ext cx="1113339" cy="73373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Y = saída</a:t>
            </a:r>
          </a:p>
          <a:p>
            <a:pPr algn="ctr"/>
            <a:r>
              <a:t>obtida</a:t>
            </a:r>
          </a:p>
        </p:txBody>
      </p:sp>
      <p:sp>
        <p:nvSpPr>
          <p:cNvPr id="478" name="Bias"/>
          <p:cNvSpPr/>
          <p:nvPr/>
        </p:nvSpPr>
        <p:spPr>
          <a:xfrm>
            <a:off x="1362750" y="2679634"/>
            <a:ext cx="866523" cy="554506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Bias</a:t>
            </a:r>
          </a:p>
        </p:txBody>
      </p:sp>
      <p:sp>
        <p:nvSpPr>
          <p:cNvPr id="479" name="Pesos (W)"/>
          <p:cNvSpPr/>
          <p:nvPr/>
        </p:nvSpPr>
        <p:spPr>
          <a:xfrm>
            <a:off x="3842121" y="2679634"/>
            <a:ext cx="1200678" cy="345441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Pesos (W)</a:t>
            </a:r>
          </a:p>
        </p:txBody>
      </p:sp>
      <p:sp>
        <p:nvSpPr>
          <p:cNvPr id="480" name="f(x)…"/>
          <p:cNvSpPr/>
          <p:nvPr/>
        </p:nvSpPr>
        <p:spPr>
          <a:xfrm>
            <a:off x="5268101" y="4177585"/>
            <a:ext cx="1113340" cy="554506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f(x) </a:t>
            </a:r>
          </a:p>
          <a:p>
            <a:pPr algn="ctr"/>
            <a:r>
              <a:t>ativação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3" name="Teorema de Convergênc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Teorema de Convergência</a:t>
            </a:r>
          </a:p>
        </p:txBody>
      </p:sp>
      <p:sp>
        <p:nvSpPr>
          <p:cNvPr id="484" name="bias b(n): é um peso w0 associado a uma entrada +1…"/>
          <p:cNvSpPr txBox="1"/>
          <p:nvPr>
            <p:ph type="body" sz="half" idx="1"/>
          </p:nvPr>
        </p:nvSpPr>
        <p:spPr>
          <a:xfrm>
            <a:off x="574548" y="1897062"/>
            <a:ext cx="8229601" cy="2756937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rPr b="1"/>
              <a:t>bias b(n):</a:t>
            </a:r>
            <a:r>
              <a:t> é um peso w</a:t>
            </a:r>
            <a:r>
              <a:rPr baseline="-5999"/>
              <a:t>0</a:t>
            </a:r>
            <a:r>
              <a:t> associado a uma entrada +1</a:t>
            </a:r>
          </a:p>
          <a:p>
            <a:pPr>
              <a:defRPr sz="2300"/>
            </a:pPr>
            <a:endParaRPr b="1"/>
          </a:p>
          <a:p>
            <a:pPr>
              <a:defRPr sz="2300"/>
            </a:pPr>
            <a:r>
              <a:rPr b="1"/>
              <a:t>vetor de entrada X(n): </a:t>
            </a:r>
            <a:r>
              <a:t>[+1, x</a:t>
            </a:r>
            <a:r>
              <a:rPr baseline="-5999"/>
              <a:t>1</a:t>
            </a:r>
            <a:r>
              <a:t>(n), x</a:t>
            </a:r>
            <a:r>
              <a:rPr baseline="-5999"/>
              <a:t>2</a:t>
            </a:r>
            <a:r>
              <a:t>(n), …, x</a:t>
            </a:r>
            <a:r>
              <a:rPr baseline="-5999"/>
              <a:t>m</a:t>
            </a:r>
            <a:r>
              <a:t>(n) ] </a:t>
            </a:r>
            <a:r>
              <a:rPr baseline="31999"/>
              <a:t>T</a:t>
            </a:r>
            <a:endParaRPr baseline="31999"/>
          </a:p>
          <a:p>
            <a:pPr>
              <a:defRPr sz="2300"/>
            </a:pPr>
            <a:endParaRPr b="1"/>
          </a:p>
          <a:p>
            <a:pPr>
              <a:defRPr sz="2300"/>
            </a:pPr>
            <a:r>
              <a:rPr b="1"/>
              <a:t>vetor de pesos W(n):   </a:t>
            </a:r>
            <a:r>
              <a:t>[b, w</a:t>
            </a:r>
            <a:r>
              <a:rPr baseline="-5999"/>
              <a:t>1</a:t>
            </a:r>
            <a:r>
              <a:t>(n), w</a:t>
            </a:r>
            <a:r>
              <a:rPr baseline="-5999"/>
              <a:t>2</a:t>
            </a:r>
            <a:r>
              <a:t>(n), … , w</a:t>
            </a:r>
            <a:r>
              <a:rPr baseline="-5999"/>
              <a:t>m</a:t>
            </a:r>
            <a:r>
              <a:t>(n) ] </a:t>
            </a:r>
            <a:r>
              <a:rPr baseline="31999"/>
              <a:t>T</a:t>
            </a:r>
          </a:p>
        </p:txBody>
      </p:sp>
      <p:pic>
        <p:nvPicPr>
          <p:cNvPr id="4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2527" y="4467339"/>
            <a:ext cx="4118946" cy="949758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v = sinal do neurônio"/>
          <p:cNvSpPr/>
          <p:nvPr/>
        </p:nvSpPr>
        <p:spPr>
          <a:xfrm>
            <a:off x="3564899" y="5475680"/>
            <a:ext cx="2248898" cy="554506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v = sinal do neurônio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33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36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3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7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40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3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1" name="Perceptron"/>
          <p:cNvSpPr txBox="1"/>
          <p:nvPr/>
        </p:nvSpPr>
        <p:spPr>
          <a:xfrm>
            <a:off x="1425380" y="2605597"/>
            <a:ext cx="14436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Perceptron</a:t>
            </a:r>
          </a:p>
        </p:txBody>
      </p:sp>
      <p:grpSp>
        <p:nvGrpSpPr>
          <p:cNvPr id="144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4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5" name="Teorema de Convergência"/>
          <p:cNvSpPr txBox="1"/>
          <p:nvPr/>
        </p:nvSpPr>
        <p:spPr>
          <a:xfrm>
            <a:off x="1430221" y="3153285"/>
            <a:ext cx="32599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Teorema de Convergência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1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52" name="Algoritmo de Treinamento Perceptron"/>
          <p:cNvSpPr txBox="1"/>
          <p:nvPr/>
        </p:nvSpPr>
        <p:spPr>
          <a:xfrm>
            <a:off x="1437239" y="3712182"/>
            <a:ext cx="466130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 de Treinamento Perceptron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59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60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61" name="Exemplo / Exercício"/>
          <p:cNvSpPr txBox="1"/>
          <p:nvPr/>
        </p:nvSpPr>
        <p:spPr>
          <a:xfrm>
            <a:off x="1427079" y="4259869"/>
            <a:ext cx="250267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 / Exercício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9" name="Teorema de Convergênc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Teorema de Convergência</a:t>
            </a:r>
          </a:p>
        </p:txBody>
      </p:sp>
      <p:sp>
        <p:nvSpPr>
          <p:cNvPr id="490" name="wTx = 0 define um hiperplano de separação…"/>
          <p:cNvSpPr txBox="1"/>
          <p:nvPr>
            <p:ph type="body" sz="quarter" idx="1"/>
          </p:nvPr>
        </p:nvSpPr>
        <p:spPr>
          <a:xfrm>
            <a:off x="752475" y="5006157"/>
            <a:ext cx="8229600" cy="1338238"/>
          </a:xfrm>
          <a:prstGeom prst="rect">
            <a:avLst/>
          </a:prstGeom>
        </p:spPr>
        <p:txBody>
          <a:bodyPr/>
          <a:lstStyle/>
          <a:p>
            <a:pPr marL="320040" indent="-320040" defTabSz="457200">
              <a:spcBef>
                <a:spcPts val="0"/>
              </a:spcBef>
              <a:buClrTx/>
              <a:buSzTx/>
              <a:buNone/>
              <a:defRPr sz="2300"/>
            </a:pPr>
            <a:r>
              <a:rPr b="1"/>
              <a:t>w</a:t>
            </a:r>
            <a:r>
              <a:rPr baseline="31999" i="1"/>
              <a:t>T</a:t>
            </a:r>
            <a:r>
              <a:rPr b="1"/>
              <a:t>x</a:t>
            </a:r>
            <a:r>
              <a:rPr i="1"/>
              <a:t> </a:t>
            </a:r>
            <a:r>
              <a:t>= 0 define um hiperplano de separação</a:t>
            </a:r>
            <a:endParaRPr baseline="31999" i="1"/>
          </a:p>
          <a:p>
            <a:pPr marL="320040" indent="-320040" defTabSz="457200">
              <a:spcBef>
                <a:spcPts val="0"/>
              </a:spcBef>
              <a:buClrTx/>
              <a:buSzTx/>
              <a:buNone/>
              <a:defRPr sz="2300"/>
            </a:pPr>
            <a:r>
              <a:rPr b="1"/>
              <a:t>w</a:t>
            </a:r>
            <a:r>
              <a:rPr baseline="31999" i="1"/>
              <a:t>T</a:t>
            </a:r>
            <a:r>
              <a:rPr b="1"/>
              <a:t>x</a:t>
            </a:r>
            <a:r>
              <a:rPr i="1"/>
              <a:t> </a:t>
            </a:r>
            <a:r>
              <a:t>&gt; 0 para todo vetor </a:t>
            </a:r>
            <a:r>
              <a:rPr b="1"/>
              <a:t>x</a:t>
            </a:r>
            <a:r>
              <a:t> pertencente à classe C1     </a:t>
            </a:r>
            <a:endParaRPr baseline="-5999"/>
          </a:p>
          <a:p>
            <a:pPr marL="320040" indent="-320040" defTabSz="457200">
              <a:spcBef>
                <a:spcPts val="0"/>
              </a:spcBef>
              <a:buClrTx/>
              <a:buSzTx/>
              <a:buNone/>
              <a:defRPr sz="2400"/>
            </a:pPr>
            <a:r>
              <a:rPr b="1" sz="2300"/>
              <a:t>w</a:t>
            </a:r>
            <a:r>
              <a:rPr baseline="31999" i="1" sz="2300"/>
              <a:t>T</a:t>
            </a:r>
            <a:r>
              <a:rPr b="1" sz="2300"/>
              <a:t>x</a:t>
            </a:r>
            <a:r>
              <a:rPr i="1" sz="2300"/>
              <a:t> ≤</a:t>
            </a:r>
            <a:r>
              <a:rPr sz="2300"/>
              <a:t> 0 para todo vetor </a:t>
            </a:r>
            <a:r>
              <a:rPr b="1" sz="2300"/>
              <a:t>x</a:t>
            </a:r>
            <a:r>
              <a:rPr sz="2300"/>
              <a:t> pertencente à classe C2 </a:t>
            </a:r>
            <a:r>
              <a:t>    </a:t>
            </a:r>
          </a:p>
        </p:txBody>
      </p:sp>
      <p:sp>
        <p:nvSpPr>
          <p:cNvPr id="491" name="Oval"/>
          <p:cNvSpPr/>
          <p:nvPr/>
        </p:nvSpPr>
        <p:spPr>
          <a:xfrm>
            <a:off x="1729033" y="3336858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2" name="Oval"/>
          <p:cNvSpPr/>
          <p:nvPr/>
        </p:nvSpPr>
        <p:spPr>
          <a:xfrm>
            <a:off x="1532577" y="2959567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3" name="Oval"/>
          <p:cNvSpPr/>
          <p:nvPr/>
        </p:nvSpPr>
        <p:spPr>
          <a:xfrm>
            <a:off x="1580821" y="3785524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4" name="Oval"/>
          <p:cNvSpPr/>
          <p:nvPr/>
        </p:nvSpPr>
        <p:spPr>
          <a:xfrm>
            <a:off x="1559826" y="2579476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5" name="Oval"/>
          <p:cNvSpPr/>
          <p:nvPr/>
        </p:nvSpPr>
        <p:spPr>
          <a:xfrm>
            <a:off x="1876931" y="2894446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6" name="Oval"/>
          <p:cNvSpPr/>
          <p:nvPr/>
        </p:nvSpPr>
        <p:spPr>
          <a:xfrm>
            <a:off x="2069039" y="3261746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7" name="Oval"/>
          <p:cNvSpPr/>
          <p:nvPr/>
        </p:nvSpPr>
        <p:spPr>
          <a:xfrm>
            <a:off x="2269842" y="344333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8" name="Oval"/>
          <p:cNvSpPr/>
          <p:nvPr/>
        </p:nvSpPr>
        <p:spPr>
          <a:xfrm>
            <a:off x="2211026" y="3845740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9" name="Oval"/>
          <p:cNvSpPr/>
          <p:nvPr/>
        </p:nvSpPr>
        <p:spPr>
          <a:xfrm>
            <a:off x="1973418" y="366178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0" name="Line"/>
          <p:cNvSpPr/>
          <p:nvPr/>
        </p:nvSpPr>
        <p:spPr>
          <a:xfrm flipH="1" flipV="1">
            <a:off x="1879395" y="2253803"/>
            <a:ext cx="1195525" cy="1922318"/>
          </a:xfrm>
          <a:prstGeom prst="line">
            <a:avLst/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1" name="superfície…"/>
          <p:cNvSpPr txBox="1"/>
          <p:nvPr/>
        </p:nvSpPr>
        <p:spPr>
          <a:xfrm>
            <a:off x="685080" y="1574147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superfície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de decisão</a:t>
            </a:r>
          </a:p>
        </p:txBody>
      </p:sp>
      <p:sp>
        <p:nvSpPr>
          <p:cNvPr id="502" name="Rectangle"/>
          <p:cNvSpPr/>
          <p:nvPr/>
        </p:nvSpPr>
        <p:spPr>
          <a:xfrm>
            <a:off x="3037219" y="28944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3" name="Rectangle"/>
          <p:cNvSpPr/>
          <p:nvPr/>
        </p:nvSpPr>
        <p:spPr>
          <a:xfrm>
            <a:off x="3133635" y="2528865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4" name="Rectangle"/>
          <p:cNvSpPr/>
          <p:nvPr/>
        </p:nvSpPr>
        <p:spPr>
          <a:xfrm>
            <a:off x="3412460" y="3188092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5" name="Rectangle"/>
          <p:cNvSpPr/>
          <p:nvPr/>
        </p:nvSpPr>
        <p:spPr>
          <a:xfrm>
            <a:off x="3133635" y="3565178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6" name="Rectangle"/>
          <p:cNvSpPr/>
          <p:nvPr/>
        </p:nvSpPr>
        <p:spPr>
          <a:xfrm>
            <a:off x="3037219" y="3266988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7" name="Rectangle"/>
          <p:cNvSpPr/>
          <p:nvPr/>
        </p:nvSpPr>
        <p:spPr>
          <a:xfrm>
            <a:off x="3322096" y="3445070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8" name="Rectangle"/>
          <p:cNvSpPr/>
          <p:nvPr/>
        </p:nvSpPr>
        <p:spPr>
          <a:xfrm>
            <a:off x="2772611" y="2461675"/>
            <a:ext cx="17320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9" name="Rectangle"/>
          <p:cNvSpPr/>
          <p:nvPr/>
        </p:nvSpPr>
        <p:spPr>
          <a:xfrm>
            <a:off x="3412460" y="281841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0" name="Rectangle"/>
          <p:cNvSpPr/>
          <p:nvPr/>
        </p:nvSpPr>
        <p:spPr>
          <a:xfrm>
            <a:off x="2709607" y="2785242"/>
            <a:ext cx="17320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1" name="Triangle"/>
          <p:cNvSpPr/>
          <p:nvPr/>
        </p:nvSpPr>
        <p:spPr>
          <a:xfrm>
            <a:off x="5059676" y="1645861"/>
            <a:ext cx="1851416" cy="2484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85FF"/>
          </a:solidFill>
          <a:ln w="19050">
            <a:solidFill>
              <a:srgbClr val="531B93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12" name="Triangle"/>
          <p:cNvSpPr/>
          <p:nvPr/>
        </p:nvSpPr>
        <p:spPr>
          <a:xfrm>
            <a:off x="5581338" y="1999212"/>
            <a:ext cx="1821521" cy="2412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3FA79"/>
          </a:solidFill>
          <a:ln w="19050">
            <a:solidFill>
              <a:srgbClr val="009051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13" name="(a)"/>
          <p:cNvSpPr txBox="1"/>
          <p:nvPr/>
        </p:nvSpPr>
        <p:spPr>
          <a:xfrm>
            <a:off x="2299090" y="4177593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(a)</a:t>
            </a:r>
          </a:p>
        </p:txBody>
      </p:sp>
      <p:sp>
        <p:nvSpPr>
          <p:cNvPr id="514" name="(b)"/>
          <p:cNvSpPr txBox="1"/>
          <p:nvPr/>
        </p:nvSpPr>
        <p:spPr>
          <a:xfrm>
            <a:off x="6060830" y="4177593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(b)</a:t>
            </a:r>
          </a:p>
        </p:txBody>
      </p:sp>
      <p:sp>
        <p:nvSpPr>
          <p:cNvPr id="515" name="Classe C1"/>
          <p:cNvSpPr txBox="1"/>
          <p:nvPr/>
        </p:nvSpPr>
        <p:spPr>
          <a:xfrm>
            <a:off x="5187311" y="3576048"/>
            <a:ext cx="112369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 C1</a:t>
            </a:r>
          </a:p>
        </p:txBody>
      </p:sp>
      <p:sp>
        <p:nvSpPr>
          <p:cNvPr id="516" name="Classe C2"/>
          <p:cNvSpPr txBox="1"/>
          <p:nvPr/>
        </p:nvSpPr>
        <p:spPr>
          <a:xfrm>
            <a:off x="6260715" y="2145939"/>
            <a:ext cx="112369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 C2</a:t>
            </a:r>
          </a:p>
        </p:txBody>
      </p:sp>
      <p:sp>
        <p:nvSpPr>
          <p:cNvPr id="517" name="Classe C1"/>
          <p:cNvSpPr txBox="1"/>
          <p:nvPr/>
        </p:nvSpPr>
        <p:spPr>
          <a:xfrm>
            <a:off x="746883" y="4177131"/>
            <a:ext cx="112369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 C1</a:t>
            </a:r>
          </a:p>
        </p:txBody>
      </p:sp>
      <p:sp>
        <p:nvSpPr>
          <p:cNvPr id="518" name="Classe C2"/>
          <p:cNvSpPr txBox="1"/>
          <p:nvPr/>
        </p:nvSpPr>
        <p:spPr>
          <a:xfrm>
            <a:off x="2828240" y="2015158"/>
            <a:ext cx="112369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Classe C2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1" name="Teorema de Convergênc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Teorema de Convergência</a:t>
            </a:r>
          </a:p>
        </p:txBody>
      </p:sp>
      <p:sp>
        <p:nvSpPr>
          <p:cNvPr id="522" name="Se o n-ésimo vetor x(n) é corretamente classificado pelo vetor w(n) na n-ésima iteração do algoritmo, nenhuma correção é feita no vetor de pesos:…"/>
          <p:cNvSpPr txBox="1"/>
          <p:nvPr>
            <p:ph type="body" idx="1"/>
          </p:nvPr>
        </p:nvSpPr>
        <p:spPr>
          <a:xfrm>
            <a:off x="339852" y="1725653"/>
            <a:ext cx="8464297" cy="4405469"/>
          </a:xfrm>
          <a:prstGeom prst="rect">
            <a:avLst/>
          </a:prstGeom>
        </p:spPr>
        <p:txBody>
          <a:bodyPr/>
          <a:lstStyle/>
          <a:p>
            <a:pPr marL="250539" indent="-250539" algn="just" defTabSz="452627">
              <a:spcBef>
                <a:spcPts val="0"/>
              </a:spcBef>
              <a:defRPr sz="2277"/>
            </a:pPr>
            <a:r>
              <a:t>Se o </a:t>
            </a:r>
            <a:r>
              <a:rPr i="1"/>
              <a:t>n</a:t>
            </a:r>
            <a:r>
              <a:t>-ésimo vetor </a:t>
            </a:r>
            <a:r>
              <a:rPr b="1"/>
              <a:t>x</a:t>
            </a:r>
            <a:r>
              <a:t>(</a:t>
            </a:r>
            <a:r>
              <a:rPr i="1"/>
              <a:t>n</a:t>
            </a:r>
            <a:r>
              <a:t>) é corretamente classificado pelo vetor </a:t>
            </a:r>
            <a:r>
              <a:rPr b="1"/>
              <a:t>w</a:t>
            </a:r>
            <a:r>
              <a:t>(</a:t>
            </a:r>
            <a:r>
              <a:rPr i="1"/>
              <a:t>n</a:t>
            </a:r>
            <a:r>
              <a:t>) na </a:t>
            </a:r>
            <a:r>
              <a:rPr i="1"/>
              <a:t>n</a:t>
            </a:r>
            <a:r>
              <a:t>-ésima iteração do algoritmo, nenhuma correção é feita no vetor de pesos:</a:t>
            </a:r>
          </a:p>
          <a:p>
            <a:pPr lvl="1" marL="964276" indent="-239128" algn="just" defTabSz="452627">
              <a:spcBef>
                <a:spcPts val="0"/>
              </a:spcBef>
              <a:buSzPct val="60000"/>
              <a:buChar char="•"/>
              <a:defRPr sz="2277"/>
            </a:pPr>
            <a:r>
              <a:rPr b="1"/>
              <a:t>w</a:t>
            </a:r>
            <a:r>
              <a:t>(</a:t>
            </a:r>
            <a:r>
              <a:rPr i="1"/>
              <a:t>n+1</a:t>
            </a:r>
            <a:r>
              <a:t>) = </a:t>
            </a:r>
            <a:r>
              <a:rPr b="1"/>
              <a:t>w</a:t>
            </a:r>
            <a:r>
              <a:t>(</a:t>
            </a:r>
            <a:r>
              <a:rPr i="1"/>
              <a:t>n</a:t>
            </a:r>
            <a:r>
              <a:t>) se </a:t>
            </a:r>
            <a:r>
              <a:rPr b="1"/>
              <a:t>w</a:t>
            </a:r>
            <a:r>
              <a:rPr baseline="31999" i="1"/>
              <a:t>T</a:t>
            </a:r>
            <a:r>
              <a:rPr b="1"/>
              <a:t>x</a:t>
            </a:r>
            <a:r>
              <a:t>(</a:t>
            </a:r>
            <a:r>
              <a:rPr i="1"/>
              <a:t>n</a:t>
            </a:r>
            <a:r>
              <a:t>) &gt; 0 e </a:t>
            </a:r>
            <a:r>
              <a:rPr b="1"/>
              <a:t>x</a:t>
            </a:r>
            <a:r>
              <a:t>(</a:t>
            </a:r>
            <a:r>
              <a:rPr i="1"/>
              <a:t>n</a:t>
            </a:r>
            <a:r>
              <a:t>) ∋ a classe C1</a:t>
            </a:r>
            <a:endParaRPr baseline="-5999"/>
          </a:p>
          <a:p>
            <a:pPr lvl="1" marL="964276" indent="-239128" algn="just" defTabSz="452627">
              <a:spcBef>
                <a:spcPts val="0"/>
              </a:spcBef>
              <a:buSzPct val="60000"/>
              <a:buChar char="•"/>
              <a:defRPr sz="2277"/>
            </a:pPr>
            <a:r>
              <a:rPr b="1"/>
              <a:t>w</a:t>
            </a:r>
            <a:r>
              <a:t>(</a:t>
            </a:r>
            <a:r>
              <a:rPr i="1"/>
              <a:t>n+1</a:t>
            </a:r>
            <a:r>
              <a:t>) = </a:t>
            </a:r>
            <a:r>
              <a:rPr b="1"/>
              <a:t>w</a:t>
            </a:r>
            <a:r>
              <a:t>(</a:t>
            </a:r>
            <a:r>
              <a:rPr i="1"/>
              <a:t>n</a:t>
            </a:r>
            <a:r>
              <a:t>) se </a:t>
            </a:r>
            <a:r>
              <a:rPr b="1"/>
              <a:t>w</a:t>
            </a:r>
            <a:r>
              <a:rPr baseline="31999" i="1"/>
              <a:t>T</a:t>
            </a:r>
            <a:r>
              <a:rPr b="1"/>
              <a:t>x</a:t>
            </a:r>
            <a:r>
              <a:t>(</a:t>
            </a:r>
            <a:r>
              <a:rPr i="1"/>
              <a:t>n</a:t>
            </a:r>
            <a:r>
              <a:t>) ≤ 0 e </a:t>
            </a:r>
            <a:r>
              <a:rPr b="1"/>
              <a:t>x</a:t>
            </a:r>
            <a:r>
              <a:t>(</a:t>
            </a:r>
            <a:r>
              <a:rPr i="1"/>
              <a:t>n</a:t>
            </a:r>
            <a:r>
              <a:t>) ∋ a classe C2</a:t>
            </a:r>
            <a:endParaRPr baseline="-5999"/>
          </a:p>
          <a:p>
            <a:pPr marL="612641" indent="-250539" algn="just" defTabSz="452627">
              <a:spcBef>
                <a:spcPts val="0"/>
              </a:spcBef>
              <a:defRPr sz="2277"/>
            </a:pPr>
          </a:p>
          <a:p>
            <a:pPr marL="250539" indent="-250539" algn="just" defTabSz="452627">
              <a:spcBef>
                <a:spcPts val="0"/>
              </a:spcBef>
              <a:defRPr sz="2277"/>
            </a:pPr>
            <a:r>
              <a:t>Caso contrário, o vetor de pesos é atualizado:</a:t>
            </a:r>
            <a:endParaRPr baseline="-5999"/>
          </a:p>
          <a:p>
            <a:pPr lvl="1" marL="964276" indent="-239128" algn="just" defTabSz="452627">
              <a:spcBef>
                <a:spcPts val="0"/>
              </a:spcBef>
              <a:buSzPct val="60000"/>
              <a:buChar char="•"/>
              <a:defRPr sz="2277"/>
            </a:pPr>
            <a:r>
              <a:rPr b="1"/>
              <a:t>w</a:t>
            </a:r>
            <a:r>
              <a:t>(</a:t>
            </a:r>
            <a:r>
              <a:rPr i="1"/>
              <a:t>n+1</a:t>
            </a:r>
            <a:r>
              <a:t>) = </a:t>
            </a:r>
            <a:r>
              <a:rPr b="1"/>
              <a:t>w</a:t>
            </a:r>
            <a:r>
              <a:t>(n)-</a:t>
            </a:r>
            <a:r>
              <a:rPr>
                <a:solidFill>
                  <a:srgbClr val="FF2600"/>
                </a:solidFill>
              </a:rPr>
              <a:t>η</a:t>
            </a:r>
            <a:r>
              <a:t>(n)</a:t>
            </a:r>
            <a:r>
              <a:rPr b="1"/>
              <a:t>x</a:t>
            </a:r>
            <a:r>
              <a:t>(n) se </a:t>
            </a:r>
            <a:r>
              <a:rPr b="1"/>
              <a:t>w</a:t>
            </a:r>
            <a:r>
              <a:rPr baseline="31999" i="1"/>
              <a:t>T</a:t>
            </a:r>
            <a:r>
              <a:rPr b="1"/>
              <a:t>x</a:t>
            </a:r>
            <a:r>
              <a:t>(</a:t>
            </a:r>
            <a:r>
              <a:rPr i="1"/>
              <a:t>n</a:t>
            </a:r>
            <a:r>
              <a:t>)&gt;0 e </a:t>
            </a:r>
            <a:r>
              <a:rPr b="1"/>
              <a:t>x</a:t>
            </a:r>
            <a:r>
              <a:t>(</a:t>
            </a:r>
            <a:r>
              <a:rPr i="1"/>
              <a:t>n</a:t>
            </a:r>
            <a:r>
              <a:t>) ∋ classe C2  </a:t>
            </a:r>
          </a:p>
          <a:p>
            <a:pPr lvl="1" marL="964276" indent="-239128" algn="just" defTabSz="452627">
              <a:spcBef>
                <a:spcPts val="0"/>
              </a:spcBef>
              <a:buSzPct val="60000"/>
              <a:buChar char="•"/>
              <a:defRPr sz="2277"/>
            </a:pPr>
            <a:r>
              <a:rPr b="1"/>
              <a:t>w</a:t>
            </a:r>
            <a:r>
              <a:t>(</a:t>
            </a:r>
            <a:r>
              <a:rPr i="1"/>
              <a:t>n+1</a:t>
            </a:r>
            <a:r>
              <a:t>) = </a:t>
            </a:r>
            <a:r>
              <a:rPr b="1"/>
              <a:t>w</a:t>
            </a:r>
            <a:r>
              <a:t>(n)+</a:t>
            </a:r>
            <a:r>
              <a:rPr>
                <a:solidFill>
                  <a:srgbClr val="FF2600"/>
                </a:solidFill>
              </a:rPr>
              <a:t>η</a:t>
            </a:r>
            <a:r>
              <a:t>(n)</a:t>
            </a:r>
            <a:r>
              <a:rPr b="1"/>
              <a:t>x</a:t>
            </a:r>
            <a:r>
              <a:t>(n) se </a:t>
            </a:r>
            <a:r>
              <a:rPr b="1"/>
              <a:t>w</a:t>
            </a:r>
            <a:r>
              <a:rPr baseline="31999" i="1"/>
              <a:t>T</a:t>
            </a:r>
            <a:r>
              <a:rPr b="1"/>
              <a:t>x</a:t>
            </a:r>
            <a:r>
              <a:t>(</a:t>
            </a:r>
            <a:r>
              <a:rPr i="1"/>
              <a:t>n</a:t>
            </a:r>
            <a:r>
              <a:t>) ≤ 0 e </a:t>
            </a:r>
            <a:r>
              <a:rPr b="1"/>
              <a:t>x</a:t>
            </a:r>
            <a:r>
              <a:t>(</a:t>
            </a:r>
            <a:r>
              <a:rPr i="1"/>
              <a:t>n</a:t>
            </a:r>
            <a:r>
              <a:t>) ∋ classe C1  </a:t>
            </a:r>
          </a:p>
          <a:p>
            <a:pPr lvl="1" marL="633679" indent="91469" algn="just" defTabSz="452627">
              <a:spcBef>
                <a:spcPts val="0"/>
              </a:spcBef>
              <a:buSzTx/>
              <a:buFont typeface="Wingdings"/>
              <a:buNone/>
              <a:defRPr sz="2277"/>
            </a:pPr>
            <a:r>
              <a:t>      </a:t>
            </a:r>
          </a:p>
          <a:p>
            <a:pPr marL="250539" indent="-250539" algn="just" defTabSz="452627">
              <a:spcBef>
                <a:spcPts val="0"/>
              </a:spcBef>
              <a:defRPr sz="2277"/>
            </a:pPr>
            <a:r>
              <a:t> </a:t>
            </a:r>
            <a:r>
              <a:rPr>
                <a:solidFill>
                  <a:srgbClr val="FF2600"/>
                </a:solidFill>
              </a:rPr>
              <a:t>η</a:t>
            </a:r>
            <a:r>
              <a:t> é a taxa de aprendizado que controla o ajuste dos pesos</a:t>
            </a:r>
          </a:p>
          <a:p>
            <a:pPr lvl="2" marL="905255" indent="-226313" algn="just" defTabSz="452627">
              <a:spcBef>
                <a:spcPts val="0"/>
              </a:spcBef>
              <a:buSzPct val="60000"/>
              <a:buChar char="◻"/>
              <a:defRPr sz="2277"/>
            </a:pPr>
            <a:r>
              <a:t>hiper-parâmetro do algoritmo</a:t>
            </a:r>
          </a:p>
          <a:p>
            <a:pPr lvl="2" marL="905255" indent="-226313" algn="just" defTabSz="452627">
              <a:spcBef>
                <a:spcPts val="0"/>
              </a:spcBef>
              <a:buSzPct val="60000"/>
              <a:buChar char="◻"/>
              <a:defRPr sz="2277">
                <a:solidFill>
                  <a:srgbClr val="FF2600"/>
                </a:solidFill>
              </a:defRPr>
            </a:pPr>
            <a:r>
              <a:t>parâmetro x hiper-parâmetro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5" name="Teorema de Convergênc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Teorema de Convergência</a:t>
            </a:r>
          </a:p>
        </p:txBody>
      </p:sp>
      <p:sp>
        <p:nvSpPr>
          <p:cNvPr id="526" name="A saída do neurônio é computada usando a função sinal sgn(.):…"/>
          <p:cNvSpPr txBox="1"/>
          <p:nvPr>
            <p:ph type="body" idx="1"/>
          </p:nvPr>
        </p:nvSpPr>
        <p:spPr>
          <a:xfrm>
            <a:off x="339852" y="1725653"/>
            <a:ext cx="8464297" cy="3169384"/>
          </a:xfrm>
          <a:prstGeom prst="rect">
            <a:avLst/>
          </a:prstGeom>
        </p:spPr>
        <p:txBody>
          <a:bodyPr/>
          <a:lstStyle/>
          <a:p>
            <a:pPr marL="253069" indent="-253069" algn="just" defTabSz="457200">
              <a:spcBef>
                <a:spcPts val="0"/>
              </a:spcBef>
              <a:defRPr sz="2300"/>
            </a:pPr>
          </a:p>
          <a:p>
            <a:pPr marL="253069" indent="-253069" algn="just" defTabSz="457200">
              <a:spcBef>
                <a:spcPts val="0"/>
              </a:spcBef>
              <a:defRPr sz="2300"/>
            </a:pPr>
            <a:r>
              <a:t>A saída do neurônio é computada usando a função sinal sgn(.):</a:t>
            </a:r>
          </a:p>
          <a:p>
            <a:pPr marL="253069" indent="-253069" algn="just" defTabSz="457200">
              <a:spcBef>
                <a:spcPts val="0"/>
              </a:spcBef>
              <a:defRPr sz="2300"/>
            </a:pPr>
          </a:p>
          <a:p>
            <a:pPr marL="253069" indent="-253069" algn="just" defTabSz="457200">
              <a:spcBef>
                <a:spcPts val="0"/>
              </a:spcBef>
              <a:defRPr sz="2300"/>
            </a:pPr>
          </a:p>
          <a:p>
            <a:pPr marL="253069" indent="-253069" algn="just" defTabSz="457200">
              <a:spcBef>
                <a:spcPts val="0"/>
              </a:spcBef>
              <a:defRPr sz="2300"/>
            </a:pPr>
          </a:p>
          <a:p>
            <a:pPr marL="253069" indent="-253069" algn="just" defTabSz="457200">
              <a:spcBef>
                <a:spcPts val="0"/>
              </a:spcBef>
              <a:defRPr sz="2300"/>
            </a:pPr>
          </a:p>
          <a:p>
            <a:pPr marL="253069" indent="-253069" algn="just" defTabSz="457200">
              <a:spcBef>
                <a:spcPts val="0"/>
              </a:spcBef>
              <a:defRPr sz="2300"/>
            </a:pPr>
          </a:p>
          <a:p>
            <a:pPr marL="253069" indent="-253069" algn="just" defTabSz="457200">
              <a:spcBef>
                <a:spcPts val="0"/>
              </a:spcBef>
              <a:defRPr sz="2300"/>
            </a:pPr>
          </a:p>
          <a:p>
            <a:pPr marL="253069" indent="-253069" algn="just" defTabSz="457200">
              <a:spcBef>
                <a:spcPts val="0"/>
              </a:spcBef>
              <a:defRPr sz="2300"/>
            </a:pPr>
            <a:r>
              <a:t>Expressamos a saída y(n) de maneira compacta:</a:t>
            </a:r>
          </a:p>
        </p:txBody>
      </p:sp>
      <p:pic>
        <p:nvPicPr>
          <p:cNvPr id="527" name="Screen Shot 2018-10-08 at 00.19.09.png" descr="Screen Shot 2018-10-08 at 00.19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2531830"/>
            <a:ext cx="3352800" cy="124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Screen Shot 2018-10-08 at 00.19.33.png" descr="Screen Shot 2018-10-08 at 00.19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9527" y="4804580"/>
            <a:ext cx="3352801" cy="724300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função…"/>
          <p:cNvSpPr txBox="1"/>
          <p:nvPr/>
        </p:nvSpPr>
        <p:spPr>
          <a:xfrm>
            <a:off x="932462" y="2816310"/>
            <a:ext cx="2141768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100">
                <a:solidFill>
                  <a:srgbClr val="FF2600"/>
                </a:solidFill>
              </a:defRPr>
            </a:pPr>
            <a:r>
              <a:t>função</a:t>
            </a:r>
          </a:p>
          <a:p>
            <a:pPr algn="ctr">
              <a:defRPr b="1" sz="2100">
                <a:solidFill>
                  <a:srgbClr val="FF2600"/>
                </a:solidFill>
              </a:defRPr>
            </a:pPr>
            <a:r>
              <a:t>sinal</a:t>
            </a:r>
          </a:p>
        </p:txBody>
      </p:sp>
      <p:sp>
        <p:nvSpPr>
          <p:cNvPr id="530" name="Rectangle"/>
          <p:cNvSpPr/>
          <p:nvPr/>
        </p:nvSpPr>
        <p:spPr>
          <a:xfrm>
            <a:off x="2713829" y="2519130"/>
            <a:ext cx="3564197" cy="1270001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3" name="Teorema de Convergênc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Teorema de Convergência</a:t>
            </a:r>
          </a:p>
        </p:txBody>
      </p:sp>
      <p:sp>
        <p:nvSpPr>
          <p:cNvPr id="534" name="Regra de Atualização dos Pesos sinápticos:…"/>
          <p:cNvSpPr txBox="1"/>
          <p:nvPr>
            <p:ph type="body" idx="1"/>
          </p:nvPr>
        </p:nvSpPr>
        <p:spPr>
          <a:xfrm>
            <a:off x="339852" y="1725653"/>
            <a:ext cx="8464297" cy="3406694"/>
          </a:xfrm>
          <a:prstGeom prst="rect">
            <a:avLst/>
          </a:prstGeom>
        </p:spPr>
        <p:txBody>
          <a:bodyPr/>
          <a:lstStyle/>
          <a:p>
            <a:pPr marL="253069" indent="-253069" algn="just" defTabSz="457200">
              <a:spcBef>
                <a:spcPts val="0"/>
              </a:spcBef>
              <a:defRPr sz="2300"/>
            </a:pPr>
          </a:p>
          <a:p>
            <a:pPr marL="253069" indent="-253069" algn="just" defTabSz="457200">
              <a:spcBef>
                <a:spcPts val="0"/>
              </a:spcBef>
              <a:defRPr sz="2300"/>
            </a:pPr>
            <a:r>
              <a:t>Regra de Atualização dos Pesos sinápticos:</a:t>
            </a:r>
          </a:p>
          <a:p>
            <a:pPr lvl="2" marL="914400" indent="-228600" algn="just" defTabSz="457200">
              <a:spcBef>
                <a:spcPts val="0"/>
              </a:spcBef>
              <a:buSzPct val="60000"/>
              <a:buChar char="◻"/>
              <a:defRPr sz="2300"/>
            </a:pPr>
            <a:r>
              <a:t>Dada uma instância n, </a:t>
            </a:r>
          </a:p>
          <a:p>
            <a:pPr lvl="6" marL="2401909" indent="-253069" algn="just" defTabSz="457200">
              <a:spcBef>
                <a:spcPts val="0"/>
              </a:spcBef>
              <a:defRPr sz="2400"/>
            </a:pPr>
          </a:p>
          <a:p>
            <a:pPr marL="320040" indent="-320040" algn="ctr" defTabSz="457200">
              <a:spcBef>
                <a:spcPts val="0"/>
              </a:spcBef>
              <a:buClrTx/>
              <a:buSzTx/>
              <a:buNone/>
              <a:defRPr sz="2400"/>
            </a:pPr>
            <a:r>
              <a:t>w(n+1) ←w(n) + </a:t>
            </a:r>
            <a:r>
              <a:rPr b="1"/>
              <a:t>η * (</a:t>
            </a:r>
            <a:r>
              <a:t>d(n) - y(n)) * x(n)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7" name="Teorema de Convergênc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Teorema de Convergência</a:t>
            </a:r>
          </a:p>
        </p:txBody>
      </p:sp>
      <p:sp>
        <p:nvSpPr>
          <p:cNvPr id="538" name="Regra de Atualização dos Pesos sinápticos:…"/>
          <p:cNvSpPr txBox="1"/>
          <p:nvPr>
            <p:ph type="body" sz="half" idx="1"/>
          </p:nvPr>
        </p:nvSpPr>
        <p:spPr>
          <a:xfrm>
            <a:off x="339852" y="1662030"/>
            <a:ext cx="8464296" cy="1981417"/>
          </a:xfrm>
          <a:prstGeom prst="rect">
            <a:avLst/>
          </a:prstGeom>
        </p:spPr>
        <p:txBody>
          <a:bodyPr/>
          <a:lstStyle/>
          <a:p>
            <a:pPr marL="253069" indent="-253069" algn="just" defTabSz="457200">
              <a:spcBef>
                <a:spcPts val="0"/>
              </a:spcBef>
              <a:defRPr sz="2300"/>
            </a:pPr>
          </a:p>
          <a:p>
            <a:pPr marL="253069" indent="-253069" algn="just" defTabSz="457200">
              <a:spcBef>
                <a:spcPts val="0"/>
              </a:spcBef>
              <a:defRPr sz="2300"/>
            </a:pPr>
            <a:r>
              <a:t>Regra de Atualização dos Pesos sinápticos:</a:t>
            </a:r>
          </a:p>
          <a:p>
            <a:pPr lvl="2" marL="914400" indent="-228600" algn="just" defTabSz="457200">
              <a:spcBef>
                <a:spcPts val="0"/>
              </a:spcBef>
              <a:buSzPct val="60000"/>
              <a:buChar char="◻"/>
              <a:defRPr sz="2300"/>
            </a:pPr>
            <a:r>
              <a:t>Dada uma instância n, </a:t>
            </a:r>
          </a:p>
          <a:p>
            <a:pPr lvl="6" marL="2401909" indent="-253069" algn="just" defTabSz="457200">
              <a:spcBef>
                <a:spcPts val="0"/>
              </a:spcBef>
              <a:defRPr sz="2400"/>
            </a:pPr>
          </a:p>
          <a:p>
            <a:pPr marL="320040" indent="-320040" algn="ctr" defTabSz="457200">
              <a:spcBef>
                <a:spcPts val="0"/>
              </a:spcBef>
              <a:buClrTx/>
              <a:buSzTx/>
              <a:buNone/>
              <a:defRPr sz="2400"/>
            </a:pPr>
            <a:r>
              <a:t>w(n+1) ←w(n) + </a:t>
            </a:r>
            <a:r>
              <a:rPr b="1"/>
              <a:t>η * (</a:t>
            </a:r>
            <a:r>
              <a:t>d(n) - y(n)) * x(n)</a:t>
            </a:r>
          </a:p>
        </p:txBody>
      </p:sp>
      <p:sp>
        <p:nvSpPr>
          <p:cNvPr id="539" name="d(n) - y(n) = sinal do erro (+ ou -)…"/>
          <p:cNvSpPr/>
          <p:nvPr/>
        </p:nvSpPr>
        <p:spPr>
          <a:xfrm>
            <a:off x="1660136" y="3900539"/>
            <a:ext cx="5525487" cy="1314462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100"/>
            </a:pPr>
            <a:r>
              <a:t>d(n) - y(n) = sinal do erro (+ ou -)</a:t>
            </a:r>
          </a:p>
          <a:p>
            <a:pPr algn="ctr">
              <a:defRPr sz="2100"/>
            </a:pPr>
          </a:p>
          <a:p>
            <a:pPr algn="ctr">
              <a:defRPr sz="2100"/>
            </a:pPr>
            <a:r>
              <a:t>"erro entre a saída real (d) e a saída obtida (y)”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2" name="Teorema de Convergênc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Teorema de Convergência</a:t>
            </a:r>
          </a:p>
        </p:txBody>
      </p:sp>
      <p:pic>
        <p:nvPicPr>
          <p:cNvPr id="5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010" y="2532502"/>
            <a:ext cx="74041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Screen Shot 2018-10-08 at 23.30.43.png" descr="Screen Shot 2018-10-08 at 23.30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4527" y="1860989"/>
            <a:ext cx="5254946" cy="6679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7" name="Teorema de Convergênc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Teorema de Convergência</a:t>
            </a:r>
          </a:p>
        </p:txBody>
      </p:sp>
      <p:pic>
        <p:nvPicPr>
          <p:cNvPr id="548" name="Screen Shot 2018-10-08 at 23.31.37.png" descr="Screen Shot 2018-10-08 at 23.31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3704" y="3170697"/>
            <a:ext cx="34417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Screen Shot 2018-10-08 at 23.31.57.png" descr="Screen Shot 2018-10-08 at 23.31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4948" y="4124439"/>
            <a:ext cx="69088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Screen Shot 2018-10-08 at 23.30.43.png" descr="Screen Shot 2018-10-08 at 23.30.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4527" y="1860989"/>
            <a:ext cx="5254946" cy="667919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erro quadrático"/>
          <p:cNvSpPr txBox="1"/>
          <p:nvPr/>
        </p:nvSpPr>
        <p:spPr>
          <a:xfrm>
            <a:off x="5339209" y="2624512"/>
            <a:ext cx="214176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>
                <a:solidFill>
                  <a:srgbClr val="FF2600"/>
                </a:solidFill>
              </a:defRPr>
            </a:lvl1pPr>
          </a:lstStyle>
          <a:p>
            <a:pPr/>
            <a:r>
              <a:t>erro quadrático</a:t>
            </a:r>
          </a:p>
        </p:txBody>
      </p:sp>
      <p:sp>
        <p:nvSpPr>
          <p:cNvPr id="552" name="Rectangle"/>
          <p:cNvSpPr/>
          <p:nvPr/>
        </p:nvSpPr>
        <p:spPr>
          <a:xfrm>
            <a:off x="1983962" y="1727430"/>
            <a:ext cx="5176076" cy="788778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555" name="Group"/>
          <p:cNvGrpSpPr/>
          <p:nvPr/>
        </p:nvGrpSpPr>
        <p:grpSpPr>
          <a:xfrm>
            <a:off x="769195" y="3441001"/>
            <a:ext cx="366714" cy="373792"/>
            <a:chOff x="0" y="0"/>
            <a:chExt cx="366712" cy="373790"/>
          </a:xfrm>
        </p:grpSpPr>
        <p:sp>
          <p:nvSpPr>
            <p:cNvPr id="5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58" name="Group"/>
          <p:cNvGrpSpPr/>
          <p:nvPr/>
        </p:nvGrpSpPr>
        <p:grpSpPr>
          <a:xfrm>
            <a:off x="769195" y="4509044"/>
            <a:ext cx="366714" cy="373791"/>
            <a:chOff x="0" y="0"/>
            <a:chExt cx="366712" cy="373790"/>
          </a:xfrm>
        </p:grpSpPr>
        <p:sp>
          <p:nvSpPr>
            <p:cNvPr id="5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1" name="Teorema de Convergênc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Teorema de Convergência</a:t>
            </a:r>
          </a:p>
        </p:txBody>
      </p:sp>
      <p:pic>
        <p:nvPicPr>
          <p:cNvPr id="5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010" y="2532502"/>
            <a:ext cx="74041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Screen Shot 2018-10-08 at 23.30.43.png" descr="Screen Shot 2018-10-08 at 23.30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0588" y="1686354"/>
            <a:ext cx="5254945" cy="667919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Oval"/>
          <p:cNvSpPr/>
          <p:nvPr/>
        </p:nvSpPr>
        <p:spPr>
          <a:xfrm>
            <a:off x="2624210" y="3348363"/>
            <a:ext cx="172194" cy="161274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5" name="Oval"/>
          <p:cNvSpPr/>
          <p:nvPr/>
        </p:nvSpPr>
        <p:spPr>
          <a:xfrm>
            <a:off x="5546740" y="4191459"/>
            <a:ext cx="172194" cy="161274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6" name="Oval"/>
          <p:cNvSpPr/>
          <p:nvPr/>
        </p:nvSpPr>
        <p:spPr>
          <a:xfrm>
            <a:off x="3591246" y="4893785"/>
            <a:ext cx="172194" cy="161274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7" name="Oval"/>
          <p:cNvSpPr/>
          <p:nvPr/>
        </p:nvSpPr>
        <p:spPr>
          <a:xfrm>
            <a:off x="4603251" y="5334459"/>
            <a:ext cx="172194" cy="161274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8" name="erro quadrático"/>
          <p:cNvSpPr txBox="1"/>
          <p:nvPr/>
        </p:nvSpPr>
        <p:spPr>
          <a:xfrm>
            <a:off x="5352981" y="2541885"/>
            <a:ext cx="214176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>
                <a:solidFill>
                  <a:srgbClr val="FF2600"/>
                </a:solidFill>
              </a:defRPr>
            </a:lvl1pPr>
          </a:lstStyle>
          <a:p>
            <a:pPr/>
            <a:r>
              <a:t>erro quadrático</a:t>
            </a:r>
          </a:p>
        </p:txBody>
      </p:sp>
      <p:sp>
        <p:nvSpPr>
          <p:cNvPr id="569" name="Rectangle"/>
          <p:cNvSpPr/>
          <p:nvPr/>
        </p:nvSpPr>
        <p:spPr>
          <a:xfrm>
            <a:off x="1983962" y="1727430"/>
            <a:ext cx="5176076" cy="788778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70" name="Line"/>
          <p:cNvSpPr/>
          <p:nvPr/>
        </p:nvSpPr>
        <p:spPr>
          <a:xfrm flipH="1" flipV="1">
            <a:off x="2886492" y="3494587"/>
            <a:ext cx="2588798" cy="690033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1" name="Line"/>
          <p:cNvSpPr/>
          <p:nvPr/>
        </p:nvSpPr>
        <p:spPr>
          <a:xfrm flipV="1">
            <a:off x="3752224" y="4312873"/>
            <a:ext cx="1723548" cy="639820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2" name="Line"/>
          <p:cNvSpPr/>
          <p:nvPr/>
        </p:nvSpPr>
        <p:spPr>
          <a:xfrm flipH="1" flipV="1">
            <a:off x="3848545" y="5011169"/>
            <a:ext cx="667501" cy="37239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3" name="it 0"/>
          <p:cNvSpPr txBox="1"/>
          <p:nvPr/>
        </p:nvSpPr>
        <p:spPr>
          <a:xfrm>
            <a:off x="2003992" y="3237229"/>
            <a:ext cx="533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>
                <a:solidFill>
                  <a:srgbClr val="FF2600"/>
                </a:solidFill>
              </a:defRPr>
            </a:lvl1pPr>
          </a:lstStyle>
          <a:p>
            <a:pPr/>
            <a:r>
              <a:t>it 0</a:t>
            </a:r>
          </a:p>
        </p:txBody>
      </p:sp>
      <p:sp>
        <p:nvSpPr>
          <p:cNvPr id="574" name="it 1"/>
          <p:cNvSpPr txBox="1"/>
          <p:nvPr/>
        </p:nvSpPr>
        <p:spPr>
          <a:xfrm>
            <a:off x="5821119" y="4080326"/>
            <a:ext cx="533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>
                <a:solidFill>
                  <a:srgbClr val="FF2600"/>
                </a:solidFill>
              </a:defRPr>
            </a:lvl1pPr>
          </a:lstStyle>
          <a:p>
            <a:pPr/>
            <a:r>
              <a:t>it 1</a:t>
            </a:r>
          </a:p>
        </p:txBody>
      </p:sp>
      <p:sp>
        <p:nvSpPr>
          <p:cNvPr id="575" name="it 2"/>
          <p:cNvSpPr txBox="1"/>
          <p:nvPr/>
        </p:nvSpPr>
        <p:spPr>
          <a:xfrm>
            <a:off x="2991171" y="4782651"/>
            <a:ext cx="533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>
                <a:solidFill>
                  <a:srgbClr val="FF2600"/>
                </a:solidFill>
              </a:defRPr>
            </a:lvl1pPr>
          </a:lstStyle>
          <a:p>
            <a:pPr/>
            <a:r>
              <a:t>it 2</a:t>
            </a:r>
          </a:p>
        </p:txBody>
      </p:sp>
      <p:sp>
        <p:nvSpPr>
          <p:cNvPr id="576" name="it 3"/>
          <p:cNvSpPr txBox="1"/>
          <p:nvPr/>
        </p:nvSpPr>
        <p:spPr>
          <a:xfrm>
            <a:off x="4833832" y="5223326"/>
            <a:ext cx="533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>
                <a:solidFill>
                  <a:srgbClr val="FF2600"/>
                </a:solidFill>
              </a:defRPr>
            </a:lvl1pPr>
          </a:lstStyle>
          <a:p>
            <a:pPr/>
            <a:r>
              <a:t>it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9" name="Teorema de Convergênc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Teorema de Convergência</a:t>
            </a:r>
          </a:p>
        </p:txBody>
      </p:sp>
      <p:pic>
        <p:nvPicPr>
          <p:cNvPr id="5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010" y="2532502"/>
            <a:ext cx="74041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Screen Shot 2018-10-08 at 23.30.43.png" descr="Screen Shot 2018-10-08 at 23.30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0588" y="1686354"/>
            <a:ext cx="5254945" cy="667919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Oval"/>
          <p:cNvSpPr/>
          <p:nvPr/>
        </p:nvSpPr>
        <p:spPr>
          <a:xfrm>
            <a:off x="2624210" y="3348363"/>
            <a:ext cx="172194" cy="161274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3" name="Oval"/>
          <p:cNvSpPr/>
          <p:nvPr/>
        </p:nvSpPr>
        <p:spPr>
          <a:xfrm>
            <a:off x="5546740" y="4191459"/>
            <a:ext cx="172194" cy="161274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4" name="Oval"/>
          <p:cNvSpPr/>
          <p:nvPr/>
        </p:nvSpPr>
        <p:spPr>
          <a:xfrm>
            <a:off x="3591246" y="4893785"/>
            <a:ext cx="172194" cy="161274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5" name="Oval"/>
          <p:cNvSpPr/>
          <p:nvPr/>
        </p:nvSpPr>
        <p:spPr>
          <a:xfrm>
            <a:off x="4603251" y="5334459"/>
            <a:ext cx="172194" cy="161274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6" name="erro quadrático"/>
          <p:cNvSpPr txBox="1"/>
          <p:nvPr/>
        </p:nvSpPr>
        <p:spPr>
          <a:xfrm>
            <a:off x="5352981" y="2541885"/>
            <a:ext cx="214176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>
                <a:solidFill>
                  <a:srgbClr val="FF2600"/>
                </a:solidFill>
              </a:defRPr>
            </a:lvl1pPr>
          </a:lstStyle>
          <a:p>
            <a:pPr/>
            <a:r>
              <a:t>erro quadrático</a:t>
            </a:r>
          </a:p>
        </p:txBody>
      </p:sp>
      <p:sp>
        <p:nvSpPr>
          <p:cNvPr id="587" name="Rectangle"/>
          <p:cNvSpPr/>
          <p:nvPr/>
        </p:nvSpPr>
        <p:spPr>
          <a:xfrm>
            <a:off x="1983962" y="1727430"/>
            <a:ext cx="5176076" cy="788778"/>
          </a:xfrm>
          <a:prstGeom prst="rect">
            <a:avLst/>
          </a:prstGeom>
          <a:ln w="2540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88" name="Line"/>
          <p:cNvSpPr/>
          <p:nvPr/>
        </p:nvSpPr>
        <p:spPr>
          <a:xfrm flipH="1" flipV="1">
            <a:off x="2886492" y="3494587"/>
            <a:ext cx="2588798" cy="690033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9" name="Line"/>
          <p:cNvSpPr/>
          <p:nvPr/>
        </p:nvSpPr>
        <p:spPr>
          <a:xfrm flipV="1">
            <a:off x="3752224" y="4312873"/>
            <a:ext cx="1723548" cy="639820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0" name="Line"/>
          <p:cNvSpPr/>
          <p:nvPr/>
        </p:nvSpPr>
        <p:spPr>
          <a:xfrm flipH="1" flipV="1">
            <a:off x="3848545" y="5011169"/>
            <a:ext cx="667501" cy="37239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1" name="it 0"/>
          <p:cNvSpPr txBox="1"/>
          <p:nvPr/>
        </p:nvSpPr>
        <p:spPr>
          <a:xfrm>
            <a:off x="2003992" y="3237229"/>
            <a:ext cx="533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>
                <a:solidFill>
                  <a:srgbClr val="FF2600"/>
                </a:solidFill>
              </a:defRPr>
            </a:lvl1pPr>
          </a:lstStyle>
          <a:p>
            <a:pPr/>
            <a:r>
              <a:t>it 0</a:t>
            </a:r>
          </a:p>
        </p:txBody>
      </p:sp>
      <p:sp>
        <p:nvSpPr>
          <p:cNvPr id="592" name="it 1"/>
          <p:cNvSpPr txBox="1"/>
          <p:nvPr/>
        </p:nvSpPr>
        <p:spPr>
          <a:xfrm>
            <a:off x="5821119" y="4080326"/>
            <a:ext cx="533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>
                <a:solidFill>
                  <a:srgbClr val="FF2600"/>
                </a:solidFill>
              </a:defRPr>
            </a:lvl1pPr>
          </a:lstStyle>
          <a:p>
            <a:pPr/>
            <a:r>
              <a:t>it 1</a:t>
            </a:r>
          </a:p>
        </p:txBody>
      </p:sp>
      <p:sp>
        <p:nvSpPr>
          <p:cNvPr id="593" name="it 2"/>
          <p:cNvSpPr txBox="1"/>
          <p:nvPr/>
        </p:nvSpPr>
        <p:spPr>
          <a:xfrm>
            <a:off x="2991171" y="4782651"/>
            <a:ext cx="533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>
                <a:solidFill>
                  <a:srgbClr val="FF2600"/>
                </a:solidFill>
              </a:defRPr>
            </a:lvl1pPr>
          </a:lstStyle>
          <a:p>
            <a:pPr/>
            <a:r>
              <a:t>it 2</a:t>
            </a:r>
          </a:p>
        </p:txBody>
      </p:sp>
      <p:sp>
        <p:nvSpPr>
          <p:cNvPr id="594" name="it 3"/>
          <p:cNvSpPr txBox="1"/>
          <p:nvPr/>
        </p:nvSpPr>
        <p:spPr>
          <a:xfrm>
            <a:off x="4833832" y="5223326"/>
            <a:ext cx="5334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>
                <a:solidFill>
                  <a:srgbClr val="FF2600"/>
                </a:solidFill>
              </a:defRPr>
            </a:lvl1pPr>
          </a:lstStyle>
          <a:p>
            <a:pPr/>
            <a:r>
              <a:t>it 3</a:t>
            </a:r>
          </a:p>
        </p:txBody>
      </p:sp>
      <p:sp>
        <p:nvSpPr>
          <p:cNvPr id="595" name="objetivo é reduzir o erro quadrático (E2)"/>
          <p:cNvSpPr/>
          <p:nvPr/>
        </p:nvSpPr>
        <p:spPr>
          <a:xfrm>
            <a:off x="1926605" y="2379308"/>
            <a:ext cx="5525486" cy="64251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100"/>
            </a:pPr>
            <a:r>
              <a:t>objetivo é reduzir o </a:t>
            </a:r>
            <a:r>
              <a:rPr b="1"/>
              <a:t>erro</a:t>
            </a:r>
            <a:r>
              <a:t> </a:t>
            </a:r>
            <a:r>
              <a:rPr b="1"/>
              <a:t>quadrático</a:t>
            </a:r>
            <a:r>
              <a:t> (E</a:t>
            </a:r>
            <a:r>
              <a:rPr baseline="31999"/>
              <a:t>2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8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599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00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603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6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06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60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5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09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60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8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10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611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612" name="Exemplo / Exercício"/>
          <p:cNvSpPr txBox="1"/>
          <p:nvPr/>
        </p:nvSpPr>
        <p:spPr>
          <a:xfrm>
            <a:off x="1427079" y="4259869"/>
            <a:ext cx="250267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 / Exercício</a:t>
            </a:r>
          </a:p>
        </p:txBody>
      </p:sp>
      <p:sp>
        <p:nvSpPr>
          <p:cNvPr id="613" name="Rounded Rectangle"/>
          <p:cNvSpPr/>
          <p:nvPr/>
        </p:nvSpPr>
        <p:spPr>
          <a:xfrm>
            <a:off x="685800" y="36021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14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17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61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20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61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21" name="Perceptron"/>
          <p:cNvSpPr txBox="1"/>
          <p:nvPr/>
        </p:nvSpPr>
        <p:spPr>
          <a:xfrm>
            <a:off x="1425380" y="2605597"/>
            <a:ext cx="14436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Perceptron</a:t>
            </a:r>
          </a:p>
        </p:txBody>
      </p:sp>
      <p:grpSp>
        <p:nvGrpSpPr>
          <p:cNvPr id="624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62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25" name="Teorema de Convergência"/>
          <p:cNvSpPr txBox="1"/>
          <p:nvPr/>
        </p:nvSpPr>
        <p:spPr>
          <a:xfrm>
            <a:off x="1430221" y="3153285"/>
            <a:ext cx="32599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Teorema de Convergência</a:t>
            </a:r>
          </a:p>
        </p:txBody>
      </p:sp>
      <p:grpSp>
        <p:nvGrpSpPr>
          <p:cNvPr id="628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62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29" name="Algoritmo de Treinamento Perceptron"/>
          <p:cNvSpPr txBox="1"/>
          <p:nvPr/>
        </p:nvSpPr>
        <p:spPr>
          <a:xfrm>
            <a:off x="1437239" y="3712182"/>
            <a:ext cx="466130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 de Treinamento Perceptron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64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5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6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73" name="Perceptron"/>
          <p:cNvSpPr txBox="1"/>
          <p:nvPr/>
        </p:nvSpPr>
        <p:spPr>
          <a:xfrm>
            <a:off x="1425380" y="2605597"/>
            <a:ext cx="14436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Perceptron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77" name="Teorema de Convergência"/>
          <p:cNvSpPr txBox="1"/>
          <p:nvPr/>
        </p:nvSpPr>
        <p:spPr>
          <a:xfrm>
            <a:off x="1430221" y="3153285"/>
            <a:ext cx="32599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Teorema de Convergência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81" name="Algoritmo de Treinamento Perceptron"/>
          <p:cNvSpPr txBox="1"/>
          <p:nvPr/>
        </p:nvSpPr>
        <p:spPr>
          <a:xfrm>
            <a:off x="1437239" y="3712182"/>
            <a:ext cx="466130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 de Treinamento Perceptron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88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89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90" name="Exemplo / Exercício"/>
          <p:cNvSpPr txBox="1"/>
          <p:nvPr/>
        </p:nvSpPr>
        <p:spPr>
          <a:xfrm>
            <a:off x="1427079" y="4259869"/>
            <a:ext cx="250267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 / Exercício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685800" y="19384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92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95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2" name="Algoritmo de 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 de Treinamento</a:t>
            </a:r>
          </a:p>
        </p:txBody>
      </p:sp>
      <p:sp>
        <p:nvSpPr>
          <p:cNvPr id="633" name="Entradas e hiper-parâmetros:…"/>
          <p:cNvSpPr txBox="1"/>
          <p:nvPr>
            <p:ph type="body" idx="1"/>
          </p:nvPr>
        </p:nvSpPr>
        <p:spPr>
          <a:xfrm>
            <a:off x="339852" y="1568450"/>
            <a:ext cx="8464296" cy="4555060"/>
          </a:xfrm>
          <a:prstGeom prst="rect">
            <a:avLst/>
          </a:prstGeom>
        </p:spPr>
        <p:txBody>
          <a:bodyPr/>
          <a:lstStyle/>
          <a:p>
            <a:pPr marL="253069" indent="-253069" algn="just" defTabSz="457200">
              <a:spcBef>
                <a:spcPts val="0"/>
              </a:spcBef>
              <a:defRPr sz="2400"/>
            </a:pPr>
            <a:r>
              <a:t>Entradas e hiper-parâmetros:</a:t>
            </a:r>
          </a:p>
          <a:p>
            <a:pPr lvl="2" marL="914400" indent="-228600" algn="just" defTabSz="457200">
              <a:spcBef>
                <a:spcPts val="0"/>
              </a:spcBef>
              <a:buSzPct val="60000"/>
              <a:buChar char="◻"/>
              <a:defRPr sz="2300"/>
            </a:pPr>
          </a:p>
          <a:p>
            <a:pPr lvl="2" marL="914400" indent="-228600" algn="just" defTabSz="457200">
              <a:spcBef>
                <a:spcPts val="0"/>
              </a:spcBef>
              <a:buSzPct val="60000"/>
              <a:buChar char="◻"/>
              <a:defRPr sz="2300"/>
            </a:pPr>
            <a:r>
              <a:rPr b="1"/>
              <a:t>X(n)</a:t>
            </a:r>
            <a:r>
              <a:t>: vetor de entrada</a:t>
            </a:r>
          </a:p>
          <a:p>
            <a:pPr lvl="2" marL="914400" indent="-228600" algn="just" defTabSz="457200">
              <a:spcBef>
                <a:spcPts val="0"/>
              </a:spcBef>
              <a:buSzPct val="60000"/>
              <a:buChar char="◻"/>
              <a:defRPr sz="2300"/>
            </a:pPr>
            <a:r>
              <a:rPr b="1"/>
              <a:t>W(n)</a:t>
            </a:r>
            <a:r>
              <a:t>: vetor de pesos</a:t>
            </a:r>
          </a:p>
          <a:p>
            <a:pPr lvl="2" marL="914400" indent="-228600" algn="just" defTabSz="457200">
              <a:spcBef>
                <a:spcPts val="0"/>
              </a:spcBef>
              <a:buSzPct val="60000"/>
              <a:buChar char="◻"/>
              <a:defRPr sz="2300"/>
            </a:pPr>
            <a:r>
              <a:rPr b="1"/>
              <a:t>b</a:t>
            </a:r>
            <a:r>
              <a:t> : bias</a:t>
            </a:r>
          </a:p>
          <a:p>
            <a:pPr lvl="2" marL="914400" indent="-228600" algn="just" defTabSz="457200">
              <a:spcBef>
                <a:spcPts val="0"/>
              </a:spcBef>
              <a:buSzPct val="60000"/>
              <a:buChar char="◻"/>
              <a:defRPr sz="2300"/>
            </a:pPr>
            <a:r>
              <a:rPr b="1"/>
              <a:t>y(n)</a:t>
            </a:r>
            <a:r>
              <a:t>: saída obtida</a:t>
            </a:r>
          </a:p>
          <a:p>
            <a:pPr lvl="2" marL="914400" indent="-228600" algn="just" defTabSz="457200">
              <a:spcBef>
                <a:spcPts val="0"/>
              </a:spcBef>
              <a:buSzPct val="60000"/>
              <a:buChar char="◻"/>
              <a:defRPr sz="2300"/>
            </a:pPr>
            <a:r>
              <a:rPr b="1"/>
              <a:t>d(n)</a:t>
            </a:r>
            <a:r>
              <a:t>: saída desejada (real)</a:t>
            </a:r>
          </a:p>
          <a:p>
            <a:pPr lvl="2" marL="914400" indent="-228600" algn="just" defTabSz="457200">
              <a:spcBef>
                <a:spcPts val="0"/>
              </a:spcBef>
              <a:buSzPct val="60000"/>
              <a:buChar char="◻"/>
              <a:defRPr sz="2300"/>
            </a:pPr>
            <a:r>
              <a:rPr b="1"/>
              <a:t>η</a:t>
            </a:r>
            <a:r>
              <a:t>: taxa de aprendizado</a:t>
            </a:r>
          </a:p>
          <a:p>
            <a:pPr lvl="2" marL="914400" indent="-228600" algn="just" defTabSz="457200">
              <a:spcBef>
                <a:spcPts val="0"/>
              </a:spcBef>
              <a:buSzPct val="60000"/>
              <a:buChar char="◻"/>
              <a:defRPr sz="2300"/>
            </a:pPr>
          </a:p>
          <a:p>
            <a:pPr lvl="2" marL="914400" indent="-228600" algn="just" defTabSz="457200">
              <a:spcBef>
                <a:spcPts val="0"/>
              </a:spcBef>
              <a:buSzPct val="60000"/>
              <a:buChar char="◻"/>
              <a:defRPr sz="2300"/>
            </a:pPr>
          </a:p>
          <a:p>
            <a:pPr marL="253069" indent="-253069" algn="just" defTabSz="457200">
              <a:spcBef>
                <a:spcPts val="0"/>
              </a:spcBef>
              <a:defRPr sz="2300"/>
            </a:pPr>
            <a:r>
              <a:t>Funcionamento:</a:t>
            </a:r>
          </a:p>
          <a:p>
            <a:pPr lvl="2" marL="914400" indent="-228600" algn="just" defTabSz="457200">
              <a:spcBef>
                <a:spcPts val="0"/>
              </a:spcBef>
              <a:buSzPct val="60000"/>
              <a:buChar char="◻"/>
              <a:defRPr sz="2300"/>
            </a:pPr>
            <a:r>
              <a:t>reduzir o erro entre as saídas esperadas, e as saídas obtidas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6" name="Algoritmo de 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 de Treinamento</a:t>
            </a:r>
          </a:p>
        </p:txBody>
      </p:sp>
      <p:sp>
        <p:nvSpPr>
          <p:cNvPr id="637" name="Entradas:…"/>
          <p:cNvSpPr txBox="1"/>
          <p:nvPr>
            <p:ph type="body" idx="1"/>
          </p:nvPr>
        </p:nvSpPr>
        <p:spPr>
          <a:xfrm>
            <a:off x="339852" y="1703118"/>
            <a:ext cx="8464296" cy="4115576"/>
          </a:xfrm>
          <a:prstGeom prst="rect">
            <a:avLst/>
          </a:prstGeom>
        </p:spPr>
        <p:txBody>
          <a:bodyPr/>
          <a:lstStyle/>
          <a:p>
            <a:pPr marL="253069" indent="-253069" algn="just" defTabSz="457200">
              <a:spcBef>
                <a:spcPts val="0"/>
              </a:spcBef>
              <a:defRPr sz="2400"/>
            </a:pPr>
            <a:r>
              <a:rPr b="1"/>
              <a:t>Entradas:</a:t>
            </a:r>
            <a:endParaRPr b="1"/>
          </a:p>
          <a:p>
            <a:pPr lvl="2" marL="938869" indent="-253069" algn="just" defTabSz="457200">
              <a:spcBef>
                <a:spcPts val="0"/>
              </a:spcBef>
              <a:buSzPct val="60000"/>
              <a:buChar char="◻"/>
              <a:defRPr sz="2400"/>
            </a:pPr>
            <a:r>
              <a:t>conjunto de treinamento com exemplos rotulados [X | D]</a:t>
            </a:r>
          </a:p>
          <a:p>
            <a:pPr lvl="3" marL="1396069" indent="-253069" algn="just" defTabSz="457200">
              <a:spcBef>
                <a:spcPts val="0"/>
              </a:spcBef>
              <a:defRPr sz="2400"/>
            </a:pPr>
            <a:r>
              <a:t>X são os exemplos de treinamento</a:t>
            </a:r>
          </a:p>
          <a:p>
            <a:pPr lvl="3" marL="1396069" indent="-253069" algn="just" defTabSz="457200">
              <a:spcBef>
                <a:spcPts val="0"/>
              </a:spcBef>
              <a:defRPr sz="2400"/>
            </a:pPr>
            <a:r>
              <a:t>D são as saídas reais, esperadas</a:t>
            </a:r>
          </a:p>
          <a:p>
            <a:pPr lvl="2" marL="938869" indent="-253069" algn="just" defTabSz="457200">
              <a:spcBef>
                <a:spcPts val="0"/>
              </a:spcBef>
              <a:buSzPct val="60000"/>
              <a:buChar char="◻"/>
              <a:defRPr sz="2400"/>
            </a:pPr>
            <a:r>
              <a:t>taxa de aprendizagem (</a:t>
            </a:r>
            <a:r>
              <a:rPr b="1"/>
              <a:t>η</a:t>
            </a:r>
            <a:r>
              <a:t>)</a:t>
            </a:r>
            <a:endParaRPr b="1"/>
          </a:p>
          <a:p>
            <a:pPr lvl="2" marL="938869" indent="-253069" algn="just" defTabSz="457200">
              <a:spcBef>
                <a:spcPts val="0"/>
              </a:spcBef>
              <a:buSzPct val="60000"/>
              <a:buChar char="◻"/>
              <a:defRPr sz="2400"/>
            </a:pPr>
            <a:r>
              <a:t>pesos sinápticos iniciais (</a:t>
            </a:r>
            <a:r>
              <a:rPr b="1"/>
              <a:t>W</a:t>
            </a:r>
            <a:r>
              <a:t>) [opcional]</a:t>
            </a:r>
          </a:p>
          <a:p>
            <a:pPr lvl="2" marL="938869" indent="-253069" algn="just" defTabSz="457200">
              <a:spcBef>
                <a:spcPts val="0"/>
              </a:spcBef>
              <a:buSzPct val="60000"/>
              <a:buChar char="◻"/>
              <a:defRPr sz="2400"/>
            </a:pPr>
            <a:r>
              <a:t>número máximo de iterações para treinamento (</a:t>
            </a:r>
            <a:r>
              <a:rPr b="1"/>
              <a:t>n.Iter</a:t>
            </a:r>
            <a:r>
              <a:t>)</a:t>
            </a:r>
            <a:endParaRPr b="1"/>
          </a:p>
          <a:p>
            <a:pPr marL="253069" indent="-253069" algn="just" defTabSz="457200">
              <a:spcBef>
                <a:spcPts val="0"/>
              </a:spcBef>
              <a:defRPr sz="2400"/>
            </a:pPr>
            <a:endParaRPr b="1"/>
          </a:p>
          <a:p>
            <a:pPr marL="253069" indent="-253069" algn="just" defTabSz="457200">
              <a:spcBef>
                <a:spcPts val="0"/>
              </a:spcBef>
              <a:defRPr sz="2400"/>
            </a:pPr>
            <a:r>
              <a:rPr b="1"/>
              <a:t>Saídas:</a:t>
            </a:r>
          </a:p>
          <a:p>
            <a:pPr lvl="2" marL="938869" indent="-253069" algn="just" defTabSz="457200">
              <a:spcBef>
                <a:spcPts val="0"/>
              </a:spcBef>
              <a:buSzPct val="60000"/>
              <a:buChar char="◻"/>
              <a:defRPr sz="2400"/>
            </a:pPr>
            <a:r>
              <a:t>W ajustados para todos os exemplos de treinamento</a:t>
            </a:r>
          </a:p>
          <a:p>
            <a:pPr lvl="2" marL="938869" indent="-253069" algn="just" defTabSz="457200">
              <a:spcBef>
                <a:spcPts val="0"/>
              </a:spcBef>
              <a:buSzPct val="60000"/>
              <a:buChar char="◻"/>
              <a:defRPr sz="2400"/>
            </a:pPr>
            <a:r>
              <a:t>Epocas: numero de épocas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0" name="Algoritmo de 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 de Treinamento</a:t>
            </a:r>
          </a:p>
        </p:txBody>
      </p:sp>
      <p:sp>
        <p:nvSpPr>
          <p:cNvPr id="641" name="Inicio algoritmo…"/>
          <p:cNvSpPr txBox="1"/>
          <p:nvPr/>
        </p:nvSpPr>
        <p:spPr>
          <a:xfrm>
            <a:off x="496154" y="2013742"/>
            <a:ext cx="8151692" cy="4283483"/>
          </a:xfrm>
          <a:prstGeom prst="rect">
            <a:avLst/>
          </a:prstGeom>
          <a:solidFill>
            <a:srgbClr val="FFFC79"/>
          </a:solidFill>
          <a:ln w="1905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040" indent="-320040" algn="just" defTabSz="457200">
              <a:buClr>
                <a:schemeClr val="accent2"/>
              </a:buClr>
              <a:buFont typeface="Wingdings"/>
              <a:defRPr b="1" sz="2400">
                <a:solidFill>
                  <a:srgbClr val="FF2600"/>
                </a:solidFill>
              </a:defRPr>
            </a:pPr>
            <a:r>
              <a:t>Inicio algoritmo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2400"/>
            </a:pPr>
            <a:r>
              <a:rPr b="1"/>
              <a:t>1</a:t>
            </a:r>
            <a:r>
              <a:t>. Iniciar o vetor </a:t>
            </a:r>
            <a:r>
              <a:rPr b="1"/>
              <a:t>W</a:t>
            </a:r>
            <a:r>
              <a:t> com valores aleatórios pequenos</a:t>
            </a:r>
          </a:p>
          <a:p>
            <a:pPr lvl="2" marL="320040" indent="365759" algn="just" defTabSz="457200">
              <a:buClr>
                <a:schemeClr val="accent2"/>
              </a:buClr>
              <a:buFont typeface="Wingdings"/>
              <a:defRPr sz="2400"/>
            </a:pPr>
            <a:r>
              <a:t>- sugestão: [-1, 1] ou [-0.5, 0.5]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2400"/>
            </a:pPr>
            <a:r>
              <a:rPr b="1"/>
              <a:t>2</a:t>
            </a:r>
            <a:r>
              <a:t>. Iniciar o contador de número de épocas (épocas ← 0)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2400"/>
            </a:pPr>
            <a:r>
              <a:rPr b="1"/>
              <a:t>3</a:t>
            </a:r>
            <a:r>
              <a:t>. Iniciar variável de controle (error ← </a:t>
            </a:r>
            <a:r>
              <a:rPr b="1">
                <a:solidFill>
                  <a:srgbClr val="0433FF"/>
                </a:solidFill>
              </a:rPr>
              <a:t>TRUE</a:t>
            </a:r>
            <a:r>
              <a:t>)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2400"/>
            </a:pPr>
            <a:r>
              <a:rPr b="1"/>
              <a:t>4</a:t>
            </a:r>
            <a:r>
              <a:t>. Repetir enquanto (error == </a:t>
            </a:r>
            <a:r>
              <a:rPr b="1">
                <a:solidFill>
                  <a:srgbClr val="0433FF"/>
                </a:solidFill>
              </a:rPr>
              <a:t>TRUE</a:t>
            </a:r>
            <a:r>
              <a:t> &amp; epoca &lt; n.Iter)</a:t>
            </a:r>
          </a:p>
          <a:p>
            <a:pPr lvl="2" marL="320040" indent="365759" algn="just" defTabSz="457200">
              <a:buClr>
                <a:schemeClr val="accent2"/>
              </a:buClr>
              <a:buFont typeface="Wingdings"/>
              <a:defRPr sz="2400"/>
            </a:pPr>
            <a:r>
              <a:t>4.1 error ← FALSE</a:t>
            </a:r>
          </a:p>
          <a:p>
            <a:pPr lvl="2" marL="320040" indent="365759" algn="just" defTabSz="457200">
              <a:buClr>
                <a:schemeClr val="accent2"/>
              </a:buClr>
              <a:buFont typeface="Wingdings"/>
              <a:defRPr sz="2400"/>
            </a:pPr>
            <a:r>
              <a:t>4.2 Para todas as amostras de treinamento em X, fazer:</a:t>
            </a:r>
          </a:p>
          <a:p>
            <a:pPr lvl="4" marL="320040" indent="1280160" algn="just" defTabSz="457200">
              <a:buClr>
                <a:schemeClr val="accent2"/>
              </a:buClr>
              <a:buFont typeface="Wingdings"/>
              <a:defRPr sz="2400"/>
            </a:pPr>
            <a:r>
              <a:t>4.2.1 Calcular o sinal do neurônio (spike)</a:t>
            </a:r>
          </a:p>
          <a:p>
            <a:pPr lvl="5" marL="320040" indent="1554480" algn="just" defTabSz="457200">
              <a:buClr>
                <a:schemeClr val="accent2"/>
              </a:buClr>
              <a:buFont typeface="Wingdings"/>
              <a:defRPr sz="2400"/>
            </a:pPr>
            <a:r>
              <a:t>V = W’ * X</a:t>
            </a:r>
          </a:p>
          <a:p>
            <a:pPr lvl="4" marL="320040" indent="1280160" algn="just" defTabSz="457200">
              <a:buClr>
                <a:schemeClr val="accent2"/>
              </a:buClr>
              <a:buFont typeface="Wingdings"/>
              <a:defRPr sz="2400"/>
            </a:pPr>
            <a:r>
              <a:t>4.2.2 Calcular o sinal de saída do neurônio (Y)</a:t>
            </a:r>
          </a:p>
          <a:p>
            <a:pPr lvl="8" marL="320040" indent="1508760" algn="just" defTabSz="457200">
              <a:defRPr sz="2400"/>
            </a:pPr>
            <a:r>
              <a:t>   Y = phi(V)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4" name="Algoritmo de Treinamen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 de Treinamento</a:t>
            </a:r>
          </a:p>
        </p:txBody>
      </p:sp>
      <p:sp>
        <p:nvSpPr>
          <p:cNvPr id="645" name="4.2.3 Se houve erro na predição…"/>
          <p:cNvSpPr txBox="1"/>
          <p:nvPr/>
        </p:nvSpPr>
        <p:spPr>
          <a:xfrm>
            <a:off x="496154" y="2013742"/>
            <a:ext cx="8151692" cy="3597683"/>
          </a:xfrm>
          <a:prstGeom prst="rect">
            <a:avLst/>
          </a:prstGeom>
          <a:solidFill>
            <a:srgbClr val="FFFC79"/>
          </a:solidFill>
          <a:ln w="1905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3" marL="320040" indent="1076029" algn="just" defTabSz="457200">
              <a:buClr>
                <a:schemeClr val="accent2"/>
              </a:buClr>
              <a:buFont typeface="Wingdings"/>
              <a:defRPr sz="2400"/>
            </a:pPr>
            <a:r>
              <a:t>4.2.3 Se houve erro na predição</a:t>
            </a:r>
          </a:p>
          <a:p>
            <a:pPr lvl="3" marL="320040" indent="1076029" algn="just" defTabSz="457200">
              <a:buClr>
                <a:schemeClr val="accent2"/>
              </a:buClr>
              <a:buFont typeface="Wingdings"/>
              <a:defRPr sz="2400"/>
            </a:pPr>
            <a:r>
              <a:t>Se Y (saida obtida) != Di (saida real):</a:t>
            </a:r>
          </a:p>
          <a:p>
            <a:pPr lvl="3" marL="320040" indent="1329099" algn="just" defTabSz="457200">
              <a:buClr>
                <a:schemeClr val="accent2"/>
              </a:buClr>
              <a:buFont typeface="Wingdings"/>
              <a:defRPr sz="2400"/>
            </a:pPr>
            <a:r>
              <a:t> W = W + </a:t>
            </a:r>
            <a:r>
              <a:rPr b="1"/>
              <a:t>η </a:t>
            </a:r>
            <a:r>
              <a:t>*</a:t>
            </a:r>
            <a:r>
              <a:rPr b="1"/>
              <a:t> </a:t>
            </a:r>
            <a:r>
              <a:t>(Di - Y) * X</a:t>
            </a:r>
          </a:p>
          <a:p>
            <a:pPr lvl="3" marL="320040" indent="1329099" algn="just" defTabSz="457200">
              <a:buClr>
                <a:schemeClr val="accent2"/>
              </a:buClr>
              <a:buFont typeface="Wingdings"/>
              <a:defRPr sz="2400"/>
            </a:pPr>
            <a:r>
              <a:t> error ← </a:t>
            </a:r>
            <a:r>
              <a:rPr b="1">
                <a:solidFill>
                  <a:srgbClr val="0433FF"/>
                </a:solidFill>
              </a:rPr>
              <a:t>TRUE</a:t>
            </a:r>
          </a:p>
          <a:p>
            <a:pPr marL="320040" indent="-66970" algn="just" defTabSz="457200">
              <a:buClr>
                <a:schemeClr val="accent2"/>
              </a:buClr>
              <a:buFont typeface="Wingdings"/>
              <a:defRPr sz="2400"/>
            </a:pPr>
          </a:p>
          <a:p>
            <a:pPr lvl="1" marL="320040" indent="552812" algn="just" defTabSz="457200">
              <a:buClr>
                <a:schemeClr val="accent2"/>
              </a:buClr>
              <a:buFont typeface="Wingdings"/>
              <a:defRPr sz="2400"/>
            </a:pPr>
            <a:r>
              <a:t>4.3 Incrementar o contador do numero de épocas</a:t>
            </a:r>
          </a:p>
          <a:p>
            <a:pPr lvl="2" marL="320040" indent="1124969" algn="just" defTabSz="457200">
              <a:buClr>
                <a:schemeClr val="accent2"/>
              </a:buClr>
              <a:buFont typeface="Wingdings"/>
              <a:defRPr sz="2400"/>
            </a:pPr>
            <a:r>
              <a:t>epocas ← epocas + 1</a:t>
            </a:r>
          </a:p>
          <a:p>
            <a:pPr lvl="1" marL="320040" indent="552812" algn="just" defTabSz="457200">
              <a:buClr>
                <a:schemeClr val="accent2"/>
              </a:buClr>
              <a:buFont typeface="Wingdings"/>
              <a:defRPr sz="2400"/>
            </a:pPr>
            <a:r>
              <a:t>fim repetição</a:t>
            </a:r>
          </a:p>
          <a:p>
            <a:pPr marL="320040" indent="-66970" algn="just" defTabSz="457200">
              <a:buClr>
                <a:schemeClr val="accent2"/>
              </a:buClr>
              <a:buFont typeface="Wingdings"/>
              <a:defRPr b="1" sz="2400">
                <a:solidFill>
                  <a:srgbClr val="FF2600"/>
                </a:solidFill>
              </a:defRPr>
            </a:pPr>
            <a:r>
              <a:t>Fim do algoritmo</a:t>
            </a:r>
          </a:p>
          <a:p>
            <a:pPr marL="320040" indent="186099" algn="just" defTabSz="457200">
              <a:buClr>
                <a:schemeClr val="accent2"/>
              </a:buClr>
              <a:buFont typeface="Wingdings"/>
              <a:defRPr sz="240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8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49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50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653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6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56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6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5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57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658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659" name="Rounded Rectangle"/>
          <p:cNvSpPr/>
          <p:nvPr/>
        </p:nvSpPr>
        <p:spPr>
          <a:xfrm>
            <a:off x="685800" y="41482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60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63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66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66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6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67" name="Perceptron"/>
          <p:cNvSpPr txBox="1"/>
          <p:nvPr/>
        </p:nvSpPr>
        <p:spPr>
          <a:xfrm>
            <a:off x="1425380" y="2605597"/>
            <a:ext cx="14436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Perceptron</a:t>
            </a:r>
          </a:p>
        </p:txBody>
      </p:sp>
      <p:grpSp>
        <p:nvGrpSpPr>
          <p:cNvPr id="670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6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71" name="Teorema de Convergência"/>
          <p:cNvSpPr txBox="1"/>
          <p:nvPr/>
        </p:nvSpPr>
        <p:spPr>
          <a:xfrm>
            <a:off x="1430221" y="3153285"/>
            <a:ext cx="32599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Teorema de Convergência</a:t>
            </a:r>
          </a:p>
        </p:txBody>
      </p:sp>
      <p:grpSp>
        <p:nvGrpSpPr>
          <p:cNvPr id="674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6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75" name="Algoritmo de Treinamento Perceptron"/>
          <p:cNvSpPr txBox="1"/>
          <p:nvPr/>
        </p:nvSpPr>
        <p:spPr>
          <a:xfrm>
            <a:off x="1437239" y="3712182"/>
            <a:ext cx="466130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 de Treinamento Perceptron</a:t>
            </a:r>
          </a:p>
        </p:txBody>
      </p:sp>
      <p:grpSp>
        <p:nvGrpSpPr>
          <p:cNvPr id="678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67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79" name="Exemplo / Exercício"/>
          <p:cNvSpPr txBox="1"/>
          <p:nvPr/>
        </p:nvSpPr>
        <p:spPr>
          <a:xfrm>
            <a:off x="1427079" y="4259869"/>
            <a:ext cx="250267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 / Exercício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2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683" name="Treinar o perceptron para o problema abaixo:…"/>
          <p:cNvSpPr txBox="1"/>
          <p:nvPr>
            <p:ph type="body" sz="half" idx="1"/>
          </p:nvPr>
        </p:nvSpPr>
        <p:spPr>
          <a:xfrm>
            <a:off x="319212" y="1549481"/>
            <a:ext cx="8229601" cy="1661096"/>
          </a:xfrm>
          <a:prstGeom prst="rect">
            <a:avLst/>
          </a:prstGeom>
        </p:spPr>
        <p:txBody>
          <a:bodyPr/>
          <a:lstStyle/>
          <a:p>
            <a:pPr marL="288234" indent="-288234">
              <a:defRPr sz="2300"/>
            </a:pPr>
            <a:r>
              <a:t>Treinar o perceptron para o problema abaixo:</a:t>
            </a:r>
          </a:p>
          <a:p>
            <a:pPr lvl="2">
              <a:buSzPct val="60000"/>
              <a:buChar char="◻"/>
              <a:defRPr sz="2300"/>
            </a:pPr>
            <a:r>
              <a:t>w0 = -0.5441, w1 =  0.5562, w2 = 0.4074</a:t>
            </a:r>
          </a:p>
          <a:p>
            <a:pPr lvl="2">
              <a:buSzPct val="60000"/>
              <a:buChar char="◻"/>
              <a:defRPr sz="2300"/>
            </a:pPr>
            <a:r>
              <a:t>bias = -1</a:t>
            </a:r>
          </a:p>
          <a:p>
            <a:pPr lvl="2" marL="938869" indent="-253069" algn="just" defTabSz="457200">
              <a:spcBef>
                <a:spcPts val="0"/>
              </a:spcBef>
              <a:buSzPct val="60000"/>
              <a:buChar char="◻"/>
              <a:defRPr sz="2300"/>
            </a:pPr>
            <a:r>
              <a:t> η = 0.1</a:t>
            </a:r>
          </a:p>
        </p:txBody>
      </p:sp>
      <p:graphicFrame>
        <p:nvGraphicFramePr>
          <p:cNvPr id="684" name="Table"/>
          <p:cNvGraphicFramePr/>
          <p:nvPr/>
        </p:nvGraphicFramePr>
        <p:xfrm>
          <a:off x="5118801" y="2742372"/>
          <a:ext cx="3353387" cy="166109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916184"/>
                <a:gridCol w="754159"/>
                <a:gridCol w="835171"/>
                <a:gridCol w="835171"/>
              </a:tblGrid>
              <a:tr h="549465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Exemplo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X1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X2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Classe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549465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E1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549465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E2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4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4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</a:tbl>
          </a:graphicData>
        </a:graphic>
      </p:graphicFrame>
      <p:sp>
        <p:nvSpPr>
          <p:cNvPr id="685" name="Line"/>
          <p:cNvSpPr/>
          <p:nvPr/>
        </p:nvSpPr>
        <p:spPr>
          <a:xfrm>
            <a:off x="1319872" y="6032009"/>
            <a:ext cx="3652867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6" name="Line"/>
          <p:cNvSpPr/>
          <p:nvPr/>
        </p:nvSpPr>
        <p:spPr>
          <a:xfrm flipV="1">
            <a:off x="1705789" y="3813409"/>
            <a:ext cx="1" cy="2658199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7" name="X2"/>
          <p:cNvSpPr txBox="1"/>
          <p:nvPr/>
        </p:nvSpPr>
        <p:spPr>
          <a:xfrm>
            <a:off x="784359" y="4724500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X2</a:t>
            </a:r>
          </a:p>
        </p:txBody>
      </p:sp>
      <p:sp>
        <p:nvSpPr>
          <p:cNvPr id="688" name="4"/>
          <p:cNvSpPr txBox="1"/>
          <p:nvPr/>
        </p:nvSpPr>
        <p:spPr>
          <a:xfrm>
            <a:off x="4307592" y="5975405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689" name="4"/>
          <p:cNvSpPr txBox="1"/>
          <p:nvPr/>
        </p:nvSpPr>
        <p:spPr>
          <a:xfrm>
            <a:off x="1090197" y="3863181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690" name="Line"/>
          <p:cNvSpPr/>
          <p:nvPr/>
        </p:nvSpPr>
        <p:spPr>
          <a:xfrm flipH="1" flipV="1">
            <a:off x="1530250" y="4029551"/>
            <a:ext cx="3232111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1" name="Line"/>
          <p:cNvSpPr/>
          <p:nvPr/>
        </p:nvSpPr>
        <p:spPr>
          <a:xfrm flipH="1">
            <a:off x="4567272" y="3813409"/>
            <a:ext cx="1" cy="2154923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2" name="2"/>
          <p:cNvSpPr txBox="1"/>
          <p:nvPr/>
        </p:nvSpPr>
        <p:spPr>
          <a:xfrm>
            <a:off x="2881898" y="5988105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693" name="2"/>
          <p:cNvSpPr txBox="1"/>
          <p:nvPr/>
        </p:nvSpPr>
        <p:spPr>
          <a:xfrm>
            <a:off x="1090197" y="4871658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694" name="Line"/>
          <p:cNvSpPr/>
          <p:nvPr/>
        </p:nvSpPr>
        <p:spPr>
          <a:xfrm flipH="1" flipV="1">
            <a:off x="1530251" y="5038028"/>
            <a:ext cx="3232110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5" name="Line"/>
          <p:cNvSpPr/>
          <p:nvPr/>
        </p:nvSpPr>
        <p:spPr>
          <a:xfrm flipH="1">
            <a:off x="3146305" y="3863181"/>
            <a:ext cx="1" cy="2154923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6" name="Oval"/>
          <p:cNvSpPr/>
          <p:nvPr/>
        </p:nvSpPr>
        <p:spPr>
          <a:xfrm>
            <a:off x="2994820" y="4895678"/>
            <a:ext cx="302972" cy="284700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7" name="Rectangle"/>
          <p:cNvSpPr/>
          <p:nvPr/>
        </p:nvSpPr>
        <p:spPr>
          <a:xfrm>
            <a:off x="4422395" y="3909951"/>
            <a:ext cx="299211" cy="239202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8" name="Rectangle"/>
          <p:cNvSpPr/>
          <p:nvPr/>
        </p:nvSpPr>
        <p:spPr>
          <a:xfrm>
            <a:off x="8529238" y="3965693"/>
            <a:ext cx="299211" cy="239202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9" name="Oval"/>
          <p:cNvSpPr/>
          <p:nvPr/>
        </p:nvSpPr>
        <p:spPr>
          <a:xfrm>
            <a:off x="8527357" y="3424220"/>
            <a:ext cx="302973" cy="284700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2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703" name="Treinar o perceptron para o problema abaixo:…"/>
          <p:cNvSpPr txBox="1"/>
          <p:nvPr>
            <p:ph type="body" sz="half" idx="1"/>
          </p:nvPr>
        </p:nvSpPr>
        <p:spPr>
          <a:xfrm>
            <a:off x="319212" y="1549481"/>
            <a:ext cx="8229601" cy="1661096"/>
          </a:xfrm>
          <a:prstGeom prst="rect">
            <a:avLst/>
          </a:prstGeom>
        </p:spPr>
        <p:txBody>
          <a:bodyPr/>
          <a:lstStyle/>
          <a:p>
            <a:pPr marL="288234" indent="-288234">
              <a:defRPr sz="2300"/>
            </a:pPr>
            <a:r>
              <a:t>Treinar o perceptron para o problema abaixo:</a:t>
            </a:r>
          </a:p>
          <a:p>
            <a:pPr lvl="2">
              <a:buSzPct val="60000"/>
              <a:buChar char="◻"/>
              <a:defRPr sz="2300"/>
            </a:pPr>
            <a:r>
              <a:t>w0 = -0.5441, w1 =  0.5562, w2 = 0.4074</a:t>
            </a:r>
          </a:p>
          <a:p>
            <a:pPr lvl="2">
              <a:buSzPct val="60000"/>
              <a:buChar char="◻"/>
              <a:defRPr sz="2300"/>
            </a:pPr>
            <a:r>
              <a:t>bias = -1</a:t>
            </a:r>
          </a:p>
          <a:p>
            <a:pPr lvl="2" marL="938869" indent="-253069" algn="just" defTabSz="457200">
              <a:spcBef>
                <a:spcPts val="0"/>
              </a:spcBef>
              <a:buSzPct val="60000"/>
              <a:buChar char="◻"/>
              <a:defRPr sz="2300"/>
            </a:pPr>
            <a:r>
              <a:t> η = 0.1</a:t>
            </a:r>
          </a:p>
        </p:txBody>
      </p:sp>
      <p:graphicFrame>
        <p:nvGraphicFramePr>
          <p:cNvPr id="704" name="Table"/>
          <p:cNvGraphicFramePr/>
          <p:nvPr/>
        </p:nvGraphicFramePr>
        <p:xfrm>
          <a:off x="5118801" y="2742372"/>
          <a:ext cx="3353387" cy="166109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916184"/>
                <a:gridCol w="754159"/>
                <a:gridCol w="835171"/>
                <a:gridCol w="835171"/>
              </a:tblGrid>
              <a:tr h="549465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Exemplo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X1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X2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Classe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549465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E1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549465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E2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4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4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ctr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</a:tbl>
          </a:graphicData>
        </a:graphic>
      </p:graphicFrame>
      <p:sp>
        <p:nvSpPr>
          <p:cNvPr id="705" name="Line"/>
          <p:cNvSpPr/>
          <p:nvPr/>
        </p:nvSpPr>
        <p:spPr>
          <a:xfrm>
            <a:off x="1319872" y="6032009"/>
            <a:ext cx="3652867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6" name="Line"/>
          <p:cNvSpPr/>
          <p:nvPr/>
        </p:nvSpPr>
        <p:spPr>
          <a:xfrm flipV="1">
            <a:off x="1705789" y="3813409"/>
            <a:ext cx="1" cy="2658199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7" name="X2"/>
          <p:cNvSpPr txBox="1"/>
          <p:nvPr/>
        </p:nvSpPr>
        <p:spPr>
          <a:xfrm>
            <a:off x="784359" y="4724500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X2</a:t>
            </a:r>
          </a:p>
        </p:txBody>
      </p:sp>
      <p:sp>
        <p:nvSpPr>
          <p:cNvPr id="708" name="4"/>
          <p:cNvSpPr txBox="1"/>
          <p:nvPr/>
        </p:nvSpPr>
        <p:spPr>
          <a:xfrm>
            <a:off x="4307592" y="5975405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709" name="4"/>
          <p:cNvSpPr txBox="1"/>
          <p:nvPr/>
        </p:nvSpPr>
        <p:spPr>
          <a:xfrm>
            <a:off x="1090197" y="3863181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710" name="Line"/>
          <p:cNvSpPr/>
          <p:nvPr/>
        </p:nvSpPr>
        <p:spPr>
          <a:xfrm flipH="1" flipV="1">
            <a:off x="1530250" y="4029551"/>
            <a:ext cx="3232111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1" name="Line"/>
          <p:cNvSpPr/>
          <p:nvPr/>
        </p:nvSpPr>
        <p:spPr>
          <a:xfrm flipH="1">
            <a:off x="4567272" y="3813409"/>
            <a:ext cx="1" cy="2154923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2" name="2"/>
          <p:cNvSpPr txBox="1"/>
          <p:nvPr/>
        </p:nvSpPr>
        <p:spPr>
          <a:xfrm>
            <a:off x="2881898" y="5988105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713" name="2"/>
          <p:cNvSpPr txBox="1"/>
          <p:nvPr/>
        </p:nvSpPr>
        <p:spPr>
          <a:xfrm>
            <a:off x="1090197" y="4871658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714" name="Line"/>
          <p:cNvSpPr/>
          <p:nvPr/>
        </p:nvSpPr>
        <p:spPr>
          <a:xfrm flipH="1" flipV="1">
            <a:off x="1530251" y="5038028"/>
            <a:ext cx="3232110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5" name="Line"/>
          <p:cNvSpPr/>
          <p:nvPr/>
        </p:nvSpPr>
        <p:spPr>
          <a:xfrm flipH="1">
            <a:off x="3146305" y="3863181"/>
            <a:ext cx="1" cy="2154923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6" name="Oval"/>
          <p:cNvSpPr/>
          <p:nvPr/>
        </p:nvSpPr>
        <p:spPr>
          <a:xfrm>
            <a:off x="2994820" y="4895678"/>
            <a:ext cx="302972" cy="284700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7" name="Rectangle"/>
          <p:cNvSpPr/>
          <p:nvPr/>
        </p:nvSpPr>
        <p:spPr>
          <a:xfrm>
            <a:off x="4422395" y="3909951"/>
            <a:ext cx="299211" cy="239202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8" name="Rectangle"/>
          <p:cNvSpPr/>
          <p:nvPr/>
        </p:nvSpPr>
        <p:spPr>
          <a:xfrm>
            <a:off x="8529238" y="3965693"/>
            <a:ext cx="299211" cy="239202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9" name="Oval"/>
          <p:cNvSpPr/>
          <p:nvPr/>
        </p:nvSpPr>
        <p:spPr>
          <a:xfrm>
            <a:off x="8527357" y="3424220"/>
            <a:ext cx="302973" cy="284700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0" name="Line"/>
          <p:cNvSpPr/>
          <p:nvPr/>
        </p:nvSpPr>
        <p:spPr>
          <a:xfrm flipH="1" flipV="1">
            <a:off x="3063709" y="3644682"/>
            <a:ext cx="1603869" cy="2088555"/>
          </a:xfrm>
          <a:prstGeom prst="line">
            <a:avLst/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1" name="Line"/>
          <p:cNvSpPr/>
          <p:nvPr/>
        </p:nvSpPr>
        <p:spPr>
          <a:xfrm flipV="1">
            <a:off x="2944934" y="3421085"/>
            <a:ext cx="977903" cy="2939572"/>
          </a:xfrm>
          <a:prstGeom prst="line">
            <a:avLst/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2" name="Line"/>
          <p:cNvSpPr/>
          <p:nvPr/>
        </p:nvSpPr>
        <p:spPr>
          <a:xfrm flipV="1">
            <a:off x="3659529" y="3418522"/>
            <a:ext cx="1" cy="2944697"/>
          </a:xfrm>
          <a:prstGeom prst="line">
            <a:avLst/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5" name="Exercíci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</a:t>
            </a:r>
          </a:p>
        </p:txBody>
      </p:sp>
      <p:sp>
        <p:nvSpPr>
          <p:cNvPr id="726" name="Rectangle"/>
          <p:cNvSpPr/>
          <p:nvPr/>
        </p:nvSpPr>
        <p:spPr>
          <a:xfrm>
            <a:off x="7775093" y="4004066"/>
            <a:ext cx="299211" cy="239201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7" name="Oval"/>
          <p:cNvSpPr/>
          <p:nvPr/>
        </p:nvSpPr>
        <p:spPr>
          <a:xfrm>
            <a:off x="7773213" y="3614993"/>
            <a:ext cx="302972" cy="284700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8" name="Treinar o perceptron para reconhecer o problema lógico OR. Dados:…"/>
          <p:cNvSpPr txBox="1"/>
          <p:nvPr>
            <p:ph type="body" sz="half" idx="1"/>
          </p:nvPr>
        </p:nvSpPr>
        <p:spPr>
          <a:xfrm>
            <a:off x="457200" y="1600200"/>
            <a:ext cx="8229600" cy="1881714"/>
          </a:xfrm>
          <a:prstGeom prst="rect">
            <a:avLst/>
          </a:prstGeom>
        </p:spPr>
        <p:txBody>
          <a:bodyPr/>
          <a:lstStyle/>
          <a:p>
            <a:pPr marL="285352" indent="-285352" defTabSz="905255">
              <a:spcBef>
                <a:spcPts val="600"/>
              </a:spcBef>
              <a:defRPr sz="2277"/>
            </a:pPr>
            <a:r>
              <a:t>Treinar o perceptron para reconhecer o problema lógico OR. Dados:</a:t>
            </a:r>
          </a:p>
          <a:p>
            <a:pPr lvl="2" marL="964294" indent="-285352" defTabSz="905255">
              <a:spcBef>
                <a:spcPts val="600"/>
              </a:spcBef>
              <a:buSzPct val="60000"/>
              <a:buChar char="◻"/>
              <a:defRPr sz="2277"/>
            </a:pPr>
            <a:r>
              <a:t>w0 = w1 = w2 = 0.5</a:t>
            </a:r>
          </a:p>
          <a:p>
            <a:pPr lvl="2" marL="964294" indent="-285352" defTabSz="905255">
              <a:spcBef>
                <a:spcPts val="600"/>
              </a:spcBef>
              <a:buSzPct val="60000"/>
              <a:buChar char="◻"/>
              <a:defRPr sz="2277"/>
            </a:pPr>
            <a:r>
              <a:t>bias = +1</a:t>
            </a:r>
          </a:p>
          <a:p>
            <a:pPr lvl="2" marL="929481" indent="-250539" algn="just" defTabSz="452627">
              <a:spcBef>
                <a:spcPts val="0"/>
              </a:spcBef>
              <a:buSzPct val="60000"/>
              <a:buChar char="◻"/>
              <a:defRPr sz="2277"/>
            </a:pPr>
            <a:r>
              <a:t>η = 0.1</a:t>
            </a:r>
          </a:p>
        </p:txBody>
      </p:sp>
      <p:graphicFrame>
        <p:nvGraphicFramePr>
          <p:cNvPr id="729" name="Table"/>
          <p:cNvGraphicFramePr/>
          <p:nvPr/>
        </p:nvGraphicFramePr>
        <p:xfrm>
          <a:off x="5245685" y="3198184"/>
          <a:ext cx="2432806" cy="188171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806701"/>
                <a:gridCol w="806701"/>
                <a:gridCol w="806701"/>
              </a:tblGrid>
              <a:tr h="373802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X1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X2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373802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373802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373802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373802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</a:tbl>
          </a:graphicData>
        </a:graphic>
      </p:graphicFrame>
      <p:sp>
        <p:nvSpPr>
          <p:cNvPr id="730" name="Line"/>
          <p:cNvSpPr/>
          <p:nvPr/>
        </p:nvSpPr>
        <p:spPr>
          <a:xfrm>
            <a:off x="1140848" y="5742816"/>
            <a:ext cx="3652867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1" name="Line"/>
          <p:cNvSpPr/>
          <p:nvPr/>
        </p:nvSpPr>
        <p:spPr>
          <a:xfrm flipV="1">
            <a:off x="1526765" y="3527951"/>
            <a:ext cx="1" cy="2654464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2" name="X1"/>
          <p:cNvSpPr txBox="1"/>
          <p:nvPr/>
        </p:nvSpPr>
        <p:spPr>
          <a:xfrm>
            <a:off x="2801158" y="5771214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X1</a:t>
            </a:r>
          </a:p>
        </p:txBody>
      </p:sp>
      <p:sp>
        <p:nvSpPr>
          <p:cNvPr id="733" name="X2"/>
          <p:cNvSpPr txBox="1"/>
          <p:nvPr/>
        </p:nvSpPr>
        <p:spPr>
          <a:xfrm>
            <a:off x="1032238" y="4435308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X2</a:t>
            </a:r>
          </a:p>
        </p:txBody>
      </p:sp>
      <p:sp>
        <p:nvSpPr>
          <p:cNvPr id="734" name="Oval"/>
          <p:cNvSpPr/>
          <p:nvPr/>
        </p:nvSpPr>
        <p:spPr>
          <a:xfrm>
            <a:off x="1375279" y="5600466"/>
            <a:ext cx="302972" cy="284700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5" name="1"/>
          <p:cNvSpPr txBox="1"/>
          <p:nvPr/>
        </p:nvSpPr>
        <p:spPr>
          <a:xfrm>
            <a:off x="4123841" y="5808221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736" name="1"/>
          <p:cNvSpPr txBox="1"/>
          <p:nvPr/>
        </p:nvSpPr>
        <p:spPr>
          <a:xfrm>
            <a:off x="911173" y="3573988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737" name="Line"/>
          <p:cNvSpPr/>
          <p:nvPr/>
        </p:nvSpPr>
        <p:spPr>
          <a:xfrm flipH="1" flipV="1">
            <a:off x="1351226" y="3740358"/>
            <a:ext cx="3232111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8" name="Line"/>
          <p:cNvSpPr/>
          <p:nvPr/>
        </p:nvSpPr>
        <p:spPr>
          <a:xfrm flipH="1">
            <a:off x="4388248" y="3524217"/>
            <a:ext cx="1" cy="2154922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9" name="0"/>
          <p:cNvSpPr txBox="1"/>
          <p:nvPr/>
        </p:nvSpPr>
        <p:spPr>
          <a:xfrm>
            <a:off x="1032238" y="5725176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40" name="Rectangle"/>
          <p:cNvSpPr/>
          <p:nvPr/>
        </p:nvSpPr>
        <p:spPr>
          <a:xfrm>
            <a:off x="1377160" y="3620758"/>
            <a:ext cx="299211" cy="239202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1" name="Rectangle"/>
          <p:cNvSpPr/>
          <p:nvPr/>
        </p:nvSpPr>
        <p:spPr>
          <a:xfrm>
            <a:off x="4238643" y="3620758"/>
            <a:ext cx="299211" cy="239202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2" name="Rectangle"/>
          <p:cNvSpPr/>
          <p:nvPr/>
        </p:nvSpPr>
        <p:spPr>
          <a:xfrm>
            <a:off x="4238643" y="5600466"/>
            <a:ext cx="299211" cy="239202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3" name="Rectangle"/>
          <p:cNvSpPr/>
          <p:nvPr/>
        </p:nvSpPr>
        <p:spPr>
          <a:xfrm>
            <a:off x="7775093" y="4395666"/>
            <a:ext cx="299211" cy="239202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4" name="Rectangle"/>
          <p:cNvSpPr/>
          <p:nvPr/>
        </p:nvSpPr>
        <p:spPr>
          <a:xfrm>
            <a:off x="7775093" y="4771661"/>
            <a:ext cx="299211" cy="239202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7" name="Exercíci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</a:t>
            </a:r>
          </a:p>
        </p:txBody>
      </p:sp>
      <p:sp>
        <p:nvSpPr>
          <p:cNvPr id="748" name="Rectangle"/>
          <p:cNvSpPr/>
          <p:nvPr/>
        </p:nvSpPr>
        <p:spPr>
          <a:xfrm>
            <a:off x="7775093" y="4004066"/>
            <a:ext cx="299211" cy="239201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9" name="Oval"/>
          <p:cNvSpPr/>
          <p:nvPr/>
        </p:nvSpPr>
        <p:spPr>
          <a:xfrm>
            <a:off x="7773213" y="3614993"/>
            <a:ext cx="302972" cy="284700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0" name="Treinar o perceptron para reconhecer o problema lógico OR. Dados:…"/>
          <p:cNvSpPr txBox="1"/>
          <p:nvPr>
            <p:ph type="body" sz="half" idx="1"/>
          </p:nvPr>
        </p:nvSpPr>
        <p:spPr>
          <a:xfrm>
            <a:off x="457200" y="1600200"/>
            <a:ext cx="8229600" cy="1881714"/>
          </a:xfrm>
          <a:prstGeom prst="rect">
            <a:avLst/>
          </a:prstGeom>
        </p:spPr>
        <p:txBody>
          <a:bodyPr/>
          <a:lstStyle/>
          <a:p>
            <a:pPr marL="285352" indent="-285352" defTabSz="905255">
              <a:spcBef>
                <a:spcPts val="600"/>
              </a:spcBef>
              <a:defRPr sz="2277"/>
            </a:pPr>
            <a:r>
              <a:t>Treinar o perceptron para reconhecer o problema lógico OR. Dados:</a:t>
            </a:r>
          </a:p>
          <a:p>
            <a:pPr lvl="2" marL="964294" indent="-285352" defTabSz="905255">
              <a:spcBef>
                <a:spcPts val="600"/>
              </a:spcBef>
              <a:buSzPct val="60000"/>
              <a:buChar char="◻"/>
              <a:defRPr sz="2277"/>
            </a:pPr>
            <a:r>
              <a:t>w0 = w1 = w2 = 0.5</a:t>
            </a:r>
          </a:p>
          <a:p>
            <a:pPr lvl="2" marL="964294" indent="-285352" defTabSz="905255">
              <a:spcBef>
                <a:spcPts val="600"/>
              </a:spcBef>
              <a:buSzPct val="60000"/>
              <a:buChar char="◻"/>
              <a:defRPr sz="2277"/>
            </a:pPr>
            <a:r>
              <a:t>bias = +1</a:t>
            </a:r>
          </a:p>
          <a:p>
            <a:pPr lvl="2" marL="929481" indent="-250539" algn="just" defTabSz="452627">
              <a:spcBef>
                <a:spcPts val="0"/>
              </a:spcBef>
              <a:buSzPct val="60000"/>
              <a:buChar char="◻"/>
              <a:defRPr sz="2277"/>
            </a:pPr>
            <a:r>
              <a:t>η = 0.1</a:t>
            </a:r>
          </a:p>
        </p:txBody>
      </p:sp>
      <p:graphicFrame>
        <p:nvGraphicFramePr>
          <p:cNvPr id="751" name="Table"/>
          <p:cNvGraphicFramePr/>
          <p:nvPr/>
        </p:nvGraphicFramePr>
        <p:xfrm>
          <a:off x="5245685" y="3198184"/>
          <a:ext cx="2432806" cy="188171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806701"/>
                <a:gridCol w="806701"/>
                <a:gridCol w="806701"/>
              </a:tblGrid>
              <a:tr h="373802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X1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chemeClr val="accent1"/>
                      </a:solidFill>
                      <a:beve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X2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373802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373802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373802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0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  <a:tr h="373802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i="1"/>
                        <a:t>1</a:t>
                      </a:r>
                    </a:p>
                  </a:txBody>
                  <a:tcPr marL="63500" marR="63500" marT="63500" marB="63500" anchor="t" anchorCtr="0" horzOverflow="overflow">
                    <a:lnR w="12700">
                      <a:solidFill>
                        <a:schemeClr val="accent1"/>
                      </a:solidFill>
                      <a:bevel/>
                    </a:lnR>
                  </a:tcPr>
                </a:tc>
              </a:tr>
            </a:tbl>
          </a:graphicData>
        </a:graphic>
      </p:graphicFrame>
      <p:sp>
        <p:nvSpPr>
          <p:cNvPr id="752" name="Line"/>
          <p:cNvSpPr/>
          <p:nvPr/>
        </p:nvSpPr>
        <p:spPr>
          <a:xfrm>
            <a:off x="1140848" y="5742816"/>
            <a:ext cx="3652867" cy="1"/>
          </a:xfrm>
          <a:prstGeom prst="line">
            <a:avLst/>
          </a:prstGeom>
          <a:ln w="19050">
            <a:solidFill>
              <a:srgbClr val="0433FF">
                <a:alpha val="24598"/>
              </a:srgbClr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3" name="Line"/>
          <p:cNvSpPr/>
          <p:nvPr/>
        </p:nvSpPr>
        <p:spPr>
          <a:xfrm flipV="1">
            <a:off x="1526765" y="3527951"/>
            <a:ext cx="1" cy="2654464"/>
          </a:xfrm>
          <a:prstGeom prst="line">
            <a:avLst/>
          </a:prstGeom>
          <a:ln w="19050">
            <a:solidFill>
              <a:srgbClr val="0433FF">
                <a:alpha val="24598"/>
              </a:srgbClr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54" name="X1"/>
          <p:cNvSpPr txBox="1"/>
          <p:nvPr/>
        </p:nvSpPr>
        <p:spPr>
          <a:xfrm>
            <a:off x="2801158" y="5771214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X1</a:t>
            </a:r>
          </a:p>
        </p:txBody>
      </p:sp>
      <p:sp>
        <p:nvSpPr>
          <p:cNvPr id="755" name="X2"/>
          <p:cNvSpPr txBox="1"/>
          <p:nvPr/>
        </p:nvSpPr>
        <p:spPr>
          <a:xfrm>
            <a:off x="1032238" y="4435308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X2</a:t>
            </a:r>
          </a:p>
        </p:txBody>
      </p:sp>
      <p:sp>
        <p:nvSpPr>
          <p:cNvPr id="756" name="Oval"/>
          <p:cNvSpPr/>
          <p:nvPr/>
        </p:nvSpPr>
        <p:spPr>
          <a:xfrm>
            <a:off x="1375279" y="5600466"/>
            <a:ext cx="302972" cy="284700"/>
          </a:xfrm>
          <a:prstGeom prst="ellipse">
            <a:avLst/>
          </a:prstGeom>
          <a:solidFill>
            <a:srgbClr val="942193">
              <a:alpha val="24598"/>
            </a:srgbClr>
          </a:solidFill>
          <a:ln w="19050">
            <a:solidFill>
              <a:srgbClr val="942193">
                <a:alpha val="24598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7" name="1"/>
          <p:cNvSpPr txBox="1"/>
          <p:nvPr/>
        </p:nvSpPr>
        <p:spPr>
          <a:xfrm>
            <a:off x="4123841" y="5808221"/>
            <a:ext cx="52881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758" name="1"/>
          <p:cNvSpPr txBox="1"/>
          <p:nvPr/>
        </p:nvSpPr>
        <p:spPr>
          <a:xfrm>
            <a:off x="911173" y="3573988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759" name="Line"/>
          <p:cNvSpPr/>
          <p:nvPr/>
        </p:nvSpPr>
        <p:spPr>
          <a:xfrm flipH="1" flipV="1">
            <a:off x="1351226" y="3740358"/>
            <a:ext cx="3232111" cy="1"/>
          </a:xfrm>
          <a:prstGeom prst="line">
            <a:avLst/>
          </a:prstGeom>
          <a:ln w="25400">
            <a:solidFill>
              <a:srgbClr val="000000">
                <a:alpha val="24598"/>
              </a:srgbClr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0" name="Line"/>
          <p:cNvSpPr/>
          <p:nvPr/>
        </p:nvSpPr>
        <p:spPr>
          <a:xfrm flipH="1">
            <a:off x="4388248" y="3524217"/>
            <a:ext cx="1" cy="2154922"/>
          </a:xfrm>
          <a:prstGeom prst="line">
            <a:avLst/>
          </a:prstGeom>
          <a:ln w="25400">
            <a:solidFill>
              <a:srgbClr val="000000">
                <a:alpha val="24598"/>
              </a:srgbClr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1" name="0"/>
          <p:cNvSpPr txBox="1"/>
          <p:nvPr/>
        </p:nvSpPr>
        <p:spPr>
          <a:xfrm>
            <a:off x="1032238" y="5725176"/>
            <a:ext cx="5288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62" name="Rectangle"/>
          <p:cNvSpPr/>
          <p:nvPr/>
        </p:nvSpPr>
        <p:spPr>
          <a:xfrm>
            <a:off x="1377160" y="3620758"/>
            <a:ext cx="299211" cy="239202"/>
          </a:xfrm>
          <a:prstGeom prst="rect">
            <a:avLst/>
          </a:prstGeom>
          <a:solidFill>
            <a:srgbClr val="008F00">
              <a:alpha val="24598"/>
            </a:srgbClr>
          </a:solidFill>
          <a:ln w="19050">
            <a:solidFill>
              <a:srgbClr val="008F00">
                <a:alpha val="24598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3" name="Rectangle"/>
          <p:cNvSpPr/>
          <p:nvPr/>
        </p:nvSpPr>
        <p:spPr>
          <a:xfrm>
            <a:off x="4238643" y="3620758"/>
            <a:ext cx="299211" cy="239202"/>
          </a:xfrm>
          <a:prstGeom prst="rect">
            <a:avLst/>
          </a:prstGeom>
          <a:solidFill>
            <a:srgbClr val="008F00">
              <a:alpha val="24598"/>
            </a:srgbClr>
          </a:solidFill>
          <a:ln w="19050">
            <a:solidFill>
              <a:srgbClr val="008F00">
                <a:alpha val="24598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4" name="Rectangle"/>
          <p:cNvSpPr/>
          <p:nvPr/>
        </p:nvSpPr>
        <p:spPr>
          <a:xfrm>
            <a:off x="4238643" y="5600466"/>
            <a:ext cx="299211" cy="239202"/>
          </a:xfrm>
          <a:prstGeom prst="rect">
            <a:avLst/>
          </a:prstGeom>
          <a:solidFill>
            <a:srgbClr val="008F00">
              <a:alpha val="24598"/>
            </a:srgbClr>
          </a:solidFill>
          <a:ln w="19050">
            <a:solidFill>
              <a:srgbClr val="008F00">
                <a:alpha val="24598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5" name="Rectangle"/>
          <p:cNvSpPr/>
          <p:nvPr/>
        </p:nvSpPr>
        <p:spPr>
          <a:xfrm>
            <a:off x="7775093" y="4395666"/>
            <a:ext cx="299211" cy="239202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6" name="Rectangle"/>
          <p:cNvSpPr/>
          <p:nvPr/>
        </p:nvSpPr>
        <p:spPr>
          <a:xfrm>
            <a:off x="7775093" y="4771661"/>
            <a:ext cx="299211" cy="239202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67" name="handson.jpeg" descr="handso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8183" y="2942566"/>
            <a:ext cx="3454401" cy="2362201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Hands on :)…"/>
          <p:cNvSpPr/>
          <p:nvPr/>
        </p:nvSpPr>
        <p:spPr>
          <a:xfrm>
            <a:off x="1460748" y="3436083"/>
            <a:ext cx="3013068" cy="1313354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100"/>
            </a:pPr>
            <a:r>
              <a:t>Hands on :)</a:t>
            </a:r>
          </a:p>
          <a:p>
            <a:pPr algn="ctr">
              <a:defRPr sz="2100"/>
            </a:pPr>
          </a:p>
          <a:p>
            <a:pPr algn="ctr">
              <a:defRPr sz="2100"/>
            </a:pPr>
            <a:r>
              <a:t>Vamos </a:t>
            </a:r>
            <a:r>
              <a:rPr b="1"/>
              <a:t>codificar</a:t>
            </a:r>
            <a:r>
              <a:t>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7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772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773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776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7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5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777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778" name="Rounded Rectangle"/>
          <p:cNvSpPr/>
          <p:nvPr/>
        </p:nvSpPr>
        <p:spPr>
          <a:xfrm>
            <a:off x="685800" y="47197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79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782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78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85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78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86" name="Perceptron"/>
          <p:cNvSpPr txBox="1"/>
          <p:nvPr/>
        </p:nvSpPr>
        <p:spPr>
          <a:xfrm>
            <a:off x="1425380" y="2605597"/>
            <a:ext cx="14436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Perceptron</a:t>
            </a:r>
          </a:p>
        </p:txBody>
      </p:sp>
      <p:grpSp>
        <p:nvGrpSpPr>
          <p:cNvPr id="789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7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90" name="Teorema de Convergência"/>
          <p:cNvSpPr txBox="1"/>
          <p:nvPr/>
        </p:nvSpPr>
        <p:spPr>
          <a:xfrm>
            <a:off x="1430221" y="3153285"/>
            <a:ext cx="32599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Teorema de Convergência</a:t>
            </a:r>
          </a:p>
        </p:txBody>
      </p:sp>
      <p:grpSp>
        <p:nvGrpSpPr>
          <p:cNvPr id="793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79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94" name="Algoritmo de Treinamento Perceptron"/>
          <p:cNvSpPr txBox="1"/>
          <p:nvPr/>
        </p:nvSpPr>
        <p:spPr>
          <a:xfrm>
            <a:off x="1437239" y="3712182"/>
            <a:ext cx="466130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 de Treinamento Perceptron</a:t>
            </a:r>
          </a:p>
        </p:txBody>
      </p:sp>
      <p:grpSp>
        <p:nvGrpSpPr>
          <p:cNvPr id="797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79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798" name="Exemplo / Exercício"/>
          <p:cNvSpPr txBox="1"/>
          <p:nvPr/>
        </p:nvSpPr>
        <p:spPr>
          <a:xfrm>
            <a:off x="1427079" y="4259869"/>
            <a:ext cx="250267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 / Exercício</a:t>
            </a:r>
          </a:p>
        </p:txBody>
      </p:sp>
      <p:grpSp>
        <p:nvGrpSpPr>
          <p:cNvPr id="801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79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802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98" name="Relembrando nossa última aula … :)"/>
          <p:cNvSpPr/>
          <p:nvPr/>
        </p:nvSpPr>
        <p:spPr>
          <a:xfrm>
            <a:off x="1643426" y="2612415"/>
            <a:ext cx="5857148" cy="733738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Relembrando nossa última aula … :)</a:t>
            </a:r>
          </a:p>
        </p:txBody>
      </p:sp>
      <p:sp>
        <p:nvSpPr>
          <p:cNvPr id="199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5" name="Síntese/Revis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Síntese/Revisão</a:t>
            </a:r>
          </a:p>
        </p:txBody>
      </p:sp>
      <p:sp>
        <p:nvSpPr>
          <p:cNvPr id="806" name="Perceptron…"/>
          <p:cNvSpPr txBox="1"/>
          <p:nvPr>
            <p:ph type="body" idx="1"/>
          </p:nvPr>
        </p:nvSpPr>
        <p:spPr>
          <a:xfrm>
            <a:off x="457200" y="1568450"/>
            <a:ext cx="8229600" cy="4585330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</a:p>
          <a:p>
            <a:pPr>
              <a:defRPr sz="2300"/>
            </a:pPr>
            <a:r>
              <a:t>Perceptron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um neurônio de McCulloch Pitts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bias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função de ativação degrau</a:t>
            </a:r>
          </a:p>
          <a:p>
            <a:pPr>
              <a:defRPr sz="2300"/>
            </a:pPr>
            <a:r>
              <a:t>Teorema de Convergência</a:t>
            </a:r>
          </a:p>
          <a:p>
            <a:pPr>
              <a:defRPr sz="2300"/>
            </a:pPr>
            <a:r>
              <a:t>Algoritmo de Aprendizado do Perceptron</a:t>
            </a:r>
          </a:p>
          <a:p>
            <a:pPr>
              <a:defRPr sz="2300"/>
            </a:pPr>
            <a:r>
              <a:t>Exemplo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t>Próximo conteúdo: MLP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4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810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811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812" name="Rounded Rectangle"/>
          <p:cNvSpPr/>
          <p:nvPr/>
        </p:nvSpPr>
        <p:spPr>
          <a:xfrm>
            <a:off x="685800" y="52531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13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816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81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81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0" name="Perceptron"/>
          <p:cNvSpPr txBox="1"/>
          <p:nvPr/>
        </p:nvSpPr>
        <p:spPr>
          <a:xfrm>
            <a:off x="1425380" y="2605597"/>
            <a:ext cx="14436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Perceptron</a:t>
            </a:r>
          </a:p>
        </p:txBody>
      </p:sp>
      <p:grpSp>
        <p:nvGrpSpPr>
          <p:cNvPr id="823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82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2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24" name="Teorema de Convergência"/>
          <p:cNvSpPr txBox="1"/>
          <p:nvPr/>
        </p:nvSpPr>
        <p:spPr>
          <a:xfrm>
            <a:off x="1430221" y="3153285"/>
            <a:ext cx="32599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Teorema de Convergência</a:t>
            </a:r>
          </a:p>
        </p:txBody>
      </p:sp>
      <p:grpSp>
        <p:nvGrpSpPr>
          <p:cNvPr id="827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82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2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28" name="Algoritmo de Treinamento Perceptron"/>
          <p:cNvSpPr txBox="1"/>
          <p:nvPr/>
        </p:nvSpPr>
        <p:spPr>
          <a:xfrm>
            <a:off x="1437239" y="3712182"/>
            <a:ext cx="466130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 de Treinamento Perceptron</a:t>
            </a:r>
          </a:p>
        </p:txBody>
      </p:sp>
      <p:grpSp>
        <p:nvGrpSpPr>
          <p:cNvPr id="831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82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832" name="Exemplo / Exercício"/>
          <p:cNvSpPr txBox="1"/>
          <p:nvPr/>
        </p:nvSpPr>
        <p:spPr>
          <a:xfrm>
            <a:off x="1427079" y="4259869"/>
            <a:ext cx="250267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 / Exercício</a:t>
            </a:r>
          </a:p>
        </p:txBody>
      </p:sp>
      <p:grpSp>
        <p:nvGrpSpPr>
          <p:cNvPr id="835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83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836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grpSp>
        <p:nvGrpSpPr>
          <p:cNvPr id="839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8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8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840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3" name="Literatura Sugerid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Sugerida</a:t>
            </a:r>
          </a:p>
        </p:txBody>
      </p:sp>
      <p:pic>
        <p:nvPicPr>
          <p:cNvPr id="844" name="book1.jpg" descr="book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068" y="2125949"/>
            <a:ext cx="2395484" cy="3283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book2.jpeg" descr="book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3281" y="2125949"/>
            <a:ext cx="2503699" cy="3283920"/>
          </a:xfrm>
          <a:prstGeom prst="rect">
            <a:avLst/>
          </a:prstGeom>
          <a:ln w="12700">
            <a:miter lim="400000"/>
          </a:ln>
        </p:spPr>
      </p:pic>
      <p:sp>
        <p:nvSpPr>
          <p:cNvPr id="846" name="[Faceli et al, 2011]"/>
          <p:cNvSpPr txBox="1"/>
          <p:nvPr/>
        </p:nvSpPr>
        <p:spPr>
          <a:xfrm>
            <a:off x="1748360" y="5578758"/>
            <a:ext cx="18509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[Faceli et al, 2011]</a:t>
            </a:r>
          </a:p>
        </p:txBody>
      </p:sp>
      <p:sp>
        <p:nvSpPr>
          <p:cNvPr id="847" name="[Braga et al, 2007]"/>
          <p:cNvSpPr txBox="1"/>
          <p:nvPr/>
        </p:nvSpPr>
        <p:spPr>
          <a:xfrm>
            <a:off x="5101933" y="5578758"/>
            <a:ext cx="188639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[Braga et al, 2007]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50" name="Literatura Sugerid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Sugerida</a:t>
            </a:r>
          </a:p>
        </p:txBody>
      </p:sp>
      <p:pic>
        <p:nvPicPr>
          <p:cNvPr id="851" name="book3.jpeg" descr="book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1641" y="2226113"/>
            <a:ext cx="2148079" cy="3167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book4.jpg" descr="book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9291" y="2226113"/>
            <a:ext cx="2334404" cy="3167166"/>
          </a:xfrm>
          <a:prstGeom prst="rect">
            <a:avLst/>
          </a:prstGeom>
          <a:ln w="12700">
            <a:miter lim="400000"/>
          </a:ln>
        </p:spPr>
      </p:pic>
      <p:sp>
        <p:nvSpPr>
          <p:cNvPr id="853" name="(Haykin, 1999)"/>
          <p:cNvSpPr txBox="1"/>
          <p:nvPr/>
        </p:nvSpPr>
        <p:spPr>
          <a:xfrm>
            <a:off x="2148598" y="5473805"/>
            <a:ext cx="139416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(Haykin, 1999)</a:t>
            </a:r>
          </a:p>
        </p:txBody>
      </p:sp>
      <p:sp>
        <p:nvSpPr>
          <p:cNvPr id="854" name="(Freeman &amp; Skapura, 1991)"/>
          <p:cNvSpPr txBox="1"/>
          <p:nvPr/>
        </p:nvSpPr>
        <p:spPr>
          <a:xfrm>
            <a:off x="4851566" y="5473805"/>
            <a:ext cx="25298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(Freeman &amp; Skapura, 1991)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rgmantovani@gmail.com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Hiperplano obtid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Hiperplano obtido</a:t>
            </a:r>
          </a:p>
        </p:txBody>
      </p:sp>
      <p:sp>
        <p:nvSpPr>
          <p:cNvPr id="859" name="Calcular o hiperplano (após treinamento), problema 2D…"/>
          <p:cNvSpPr txBox="1"/>
          <p:nvPr>
            <p:ph type="body" idx="1"/>
          </p:nvPr>
        </p:nvSpPr>
        <p:spPr>
          <a:xfrm>
            <a:off x="339852" y="1703118"/>
            <a:ext cx="8464296" cy="4846681"/>
          </a:xfrm>
          <a:prstGeom prst="rect">
            <a:avLst/>
          </a:prstGeom>
        </p:spPr>
        <p:txBody>
          <a:bodyPr/>
          <a:lstStyle/>
          <a:p>
            <a:pPr marL="253069" indent="-253069" algn="just" defTabSz="457200">
              <a:spcBef>
                <a:spcPts val="0"/>
              </a:spcBef>
              <a:defRPr sz="2400"/>
            </a:pPr>
            <a:r>
              <a:rPr b="1"/>
              <a:t>Calcular o hiperplano</a:t>
            </a:r>
            <a:r>
              <a:t> (após treinamento), problema 2D</a:t>
            </a:r>
          </a:p>
          <a:p>
            <a:pPr marL="253069" indent="-253069" algn="just" defTabSz="457200">
              <a:spcBef>
                <a:spcPts val="0"/>
              </a:spcBef>
              <a:defRPr sz="2400"/>
            </a:pPr>
          </a:p>
          <a:p>
            <a:pPr marL="253069" indent="-253069" algn="just" defTabSz="457200">
              <a:spcBef>
                <a:spcPts val="0"/>
              </a:spcBef>
              <a:defRPr sz="2400"/>
            </a:pPr>
          </a:p>
          <a:p>
            <a:pPr lvl="3" marL="1396069" indent="-253069" algn="just" defTabSz="457200">
              <a:spcBef>
                <a:spcPts val="0"/>
              </a:spcBef>
              <a:defRPr sz="2400"/>
            </a:pPr>
            <a:r>
              <a:t>Equação da reta: y = mx + b</a:t>
            </a:r>
          </a:p>
          <a:p>
            <a:pPr lvl="4" marL="1853269" indent="-253069" algn="just" defTabSz="457200">
              <a:spcBef>
                <a:spcPts val="0"/>
              </a:spcBef>
              <a:defRPr sz="2400"/>
            </a:pPr>
            <a:r>
              <a:t>m = inclinação da reta (</a:t>
            </a:r>
            <a:r>
              <a:rPr i="1"/>
              <a:t>slope</a:t>
            </a:r>
            <a:r>
              <a:t>)</a:t>
            </a:r>
          </a:p>
          <a:p>
            <a:pPr lvl="4" marL="1853269" indent="-253069" algn="just" defTabSz="457200">
              <a:spcBef>
                <a:spcPts val="0"/>
              </a:spcBef>
              <a:defRPr sz="2400"/>
            </a:pPr>
            <a:r>
              <a:t>b = interseção no eixo y (</a:t>
            </a:r>
            <a:r>
              <a:rPr i="1"/>
              <a:t>y-intercept</a:t>
            </a:r>
            <a:r>
              <a:t>)</a:t>
            </a:r>
          </a:p>
          <a:p>
            <a:pPr lvl="4" marL="1853269" indent="-253069" algn="just" defTabSz="457200">
              <a:spcBef>
                <a:spcPts val="0"/>
              </a:spcBef>
              <a:defRPr sz="2400"/>
            </a:pPr>
          </a:p>
          <a:p>
            <a:pPr lvl="4" marL="1853269" indent="-253069" algn="just" defTabSz="457200">
              <a:spcBef>
                <a:spcPts val="0"/>
              </a:spcBef>
              <a:defRPr sz="2400"/>
            </a:pPr>
          </a:p>
          <a:p>
            <a:pPr lvl="3" marL="1396069" indent="-253069" algn="just" defTabSz="457200">
              <a:spcBef>
                <a:spcPts val="0"/>
              </a:spcBef>
              <a:defRPr sz="2400"/>
            </a:pPr>
            <a:r>
              <a:t>Sendo W o vetor dos pesos, com w0 sendo o peso do bias:</a:t>
            </a:r>
          </a:p>
          <a:p>
            <a:pPr lvl="4" marL="1853269" indent="-253069" algn="just" defTabSz="457200">
              <a:spcBef>
                <a:spcPts val="0"/>
              </a:spcBef>
              <a:defRPr sz="2400"/>
            </a:pPr>
            <a:r>
              <a:t>slope (m) = - (w0/w2) / (w0/w1)</a:t>
            </a:r>
          </a:p>
          <a:p>
            <a:pPr lvl="4" marL="1853269" indent="-253069" algn="just" defTabSz="457200">
              <a:spcBef>
                <a:spcPts val="0"/>
              </a:spcBef>
              <a:defRPr sz="2400"/>
            </a:pPr>
            <a:r>
              <a:t>y-intercept(b) = -w0/w2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2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3" name="Paradigma Conexionista…"/>
          <p:cNvSpPr txBox="1"/>
          <p:nvPr>
            <p:ph type="body" idx="1"/>
          </p:nvPr>
        </p:nvSpPr>
        <p:spPr>
          <a:xfrm>
            <a:off x="457200" y="156845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</a:p>
          <a:p>
            <a:pPr>
              <a:defRPr sz="2300"/>
            </a:pPr>
            <a:r>
              <a:t>Paradigma Conexionista</a:t>
            </a:r>
          </a:p>
          <a:p>
            <a:pPr>
              <a:defRPr sz="2300"/>
            </a:pPr>
            <a:r>
              <a:t>Redes Neurais Artificiais</a:t>
            </a:r>
          </a:p>
          <a:p>
            <a:pPr>
              <a:defRPr sz="2300"/>
            </a:pPr>
            <a:r>
              <a:t>Inspiração Biológica (estrutura do cérebro)</a:t>
            </a:r>
          </a:p>
          <a:p>
            <a:pPr>
              <a:defRPr sz="2300"/>
            </a:pPr>
            <a:r>
              <a:t>Neurônio artificial</a:t>
            </a:r>
          </a:p>
          <a:p>
            <a:pPr>
              <a:defRPr sz="2300"/>
            </a:pPr>
            <a:r>
              <a:t>Funções de Ativação</a:t>
            </a:r>
          </a:p>
          <a:p>
            <a:pPr>
              <a:defRPr sz="2300"/>
            </a:pPr>
            <a:r>
              <a:t>Topologias</a:t>
            </a:r>
          </a:p>
          <a:p>
            <a:pPr>
              <a:defRPr sz="2300"/>
            </a:pPr>
            <a:r>
              <a:t>Algoritmos de Aprendizado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6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7" name="Perceptron (Rosenblatt, 1958):…"/>
          <p:cNvSpPr txBox="1"/>
          <p:nvPr>
            <p:ph type="body" sz="half" idx="1"/>
          </p:nvPr>
        </p:nvSpPr>
        <p:spPr>
          <a:xfrm>
            <a:off x="682195" y="1796025"/>
            <a:ext cx="8014306" cy="2236580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  <a:r>
              <a:t>Perceptron (Rosenblatt, 1958): </a:t>
            </a:r>
          </a:p>
          <a:p>
            <a:pPr>
              <a:defRPr sz="2300"/>
            </a:pPr>
          </a:p>
          <a:p>
            <a:pPr lvl="2" marL="1004887" indent="-319087">
              <a:buSzPct val="60000"/>
              <a:buChar char="◻"/>
              <a:defRPr sz="2300"/>
            </a:pPr>
            <a:r>
              <a:t>primeira rede neural descrita algoritmicamente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Frank Rosenblatt (psicólogo)</a:t>
            </a:r>
          </a:p>
          <a:p>
            <a:pPr lvl="2" marL="1004887" indent="-319087">
              <a:buSzPct val="60000"/>
              <a:buChar char="◻"/>
              <a:defRPr sz="2300"/>
            </a:pPr>
            <a:r>
              <a:t>modelo mais simples de rede neural que existe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10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1" name="Classifica padrões linearmente separáveis…"/>
          <p:cNvSpPr txBox="1"/>
          <p:nvPr>
            <p:ph type="body" idx="1"/>
          </p:nvPr>
        </p:nvSpPr>
        <p:spPr>
          <a:xfrm>
            <a:off x="457200" y="1568450"/>
            <a:ext cx="8229600" cy="4557713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</a:p>
          <a:p>
            <a:pPr>
              <a:defRPr sz="2300"/>
            </a:pPr>
            <a:r>
              <a:t>Classifica padrões </a:t>
            </a:r>
            <a:r>
              <a:rPr b="1"/>
              <a:t>linearmente separáveis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t>Possui um único neurônio com pesos sinápticos ajustáveis e </a:t>
            </a:r>
            <a:r>
              <a:rPr b="1"/>
              <a:t>bias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t>Rosenblatt definiu um algoritmo de treinamento:</a:t>
            </a:r>
          </a:p>
          <a:p>
            <a:pPr lvl="2" marL="1004887" indent="-319087" algn="just">
              <a:buSzPct val="60000"/>
              <a:buChar char="◻"/>
              <a:defRPr sz="2300"/>
            </a:pPr>
            <a:r>
              <a:t>onde ocorre o ajuste dos parâmetros livres da rede (pesos sinápticos - W)</a:t>
            </a:r>
          </a:p>
          <a:p>
            <a:pPr lvl="2" marL="1004887" indent="-319087" algn="just">
              <a:buSzPct val="60000"/>
              <a:buChar char="◻"/>
              <a:defRPr sz="2300"/>
            </a:pPr>
            <a:r>
              <a:t>provou que se os exemplos utilizados no treino forem linearmente separáveis, o algoritmo converge, posicionando um </a:t>
            </a:r>
            <a:r>
              <a:rPr b="1"/>
              <a:t>hiperplano (reta)</a:t>
            </a:r>
            <a:r>
              <a:t> entre as duas classes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14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5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16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21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22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22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23" name="Teorema de Convergência"/>
          <p:cNvSpPr txBox="1"/>
          <p:nvPr/>
        </p:nvSpPr>
        <p:spPr>
          <a:xfrm>
            <a:off x="1430221" y="3153285"/>
            <a:ext cx="32599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Teorema de Convergência</a:t>
            </a:r>
          </a:p>
        </p:txBody>
      </p:sp>
      <p:grpSp>
        <p:nvGrpSpPr>
          <p:cNvPr id="226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2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27" name="Algoritmo de Treinamento Perceptron"/>
          <p:cNvSpPr txBox="1"/>
          <p:nvPr/>
        </p:nvSpPr>
        <p:spPr>
          <a:xfrm>
            <a:off x="1437239" y="3712182"/>
            <a:ext cx="466130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 de Treinamento Perceptron</a:t>
            </a:r>
          </a:p>
        </p:txBody>
      </p:sp>
      <p:grpSp>
        <p:nvGrpSpPr>
          <p:cNvPr id="230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22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9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23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2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234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35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236" name="Exemplo / Exercício"/>
          <p:cNvSpPr txBox="1"/>
          <p:nvPr/>
        </p:nvSpPr>
        <p:spPr>
          <a:xfrm>
            <a:off x="1427079" y="4259869"/>
            <a:ext cx="250267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Exemplo / Exercício</a:t>
            </a:r>
          </a:p>
        </p:txBody>
      </p:sp>
      <p:sp>
        <p:nvSpPr>
          <p:cNvPr id="237" name="Rounded Rectangle"/>
          <p:cNvSpPr/>
          <p:nvPr/>
        </p:nvSpPr>
        <p:spPr>
          <a:xfrm>
            <a:off x="685800" y="249723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38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23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24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3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45" name="Perceptron"/>
          <p:cNvSpPr txBox="1"/>
          <p:nvPr/>
        </p:nvSpPr>
        <p:spPr>
          <a:xfrm>
            <a:off x="1425380" y="2605597"/>
            <a:ext cx="144364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Perceptron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erceptr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Perceptron</a:t>
            </a:r>
          </a:p>
        </p:txBody>
      </p:sp>
      <p:sp>
        <p:nvSpPr>
          <p:cNvPr id="248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9" name="Perceptron → Neurônio de McCulloch-Pitts"/>
          <p:cNvSpPr txBox="1"/>
          <p:nvPr>
            <p:ph type="body" sz="quarter" idx="1"/>
          </p:nvPr>
        </p:nvSpPr>
        <p:spPr>
          <a:xfrm>
            <a:off x="457200" y="1736839"/>
            <a:ext cx="8229600" cy="9906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Perceptron → Neurônio de McCulloch-Pitts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858" y="2663825"/>
            <a:ext cx="5823204" cy="2917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