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A9E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rgmantovani@gmail.com" TargetMode="Externa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étodos e MODELOS…"/>
          <p:cNvSpPr txBox="1"/>
          <p:nvPr>
            <p:ph type="ctrTitle"/>
          </p:nvPr>
        </p:nvSpPr>
        <p:spPr>
          <a:xfrm>
            <a:off x="266700" y="518685"/>
            <a:ext cx="8610600" cy="2114842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Métodos e MODELOS </a:t>
            </a:r>
          </a:p>
          <a:p>
            <a:pPr algn="ctr">
              <a:defRPr sz="4300"/>
            </a:pPr>
            <a:r>
              <a:t>Avançados em Ciência </a:t>
            </a:r>
          </a:p>
          <a:p>
            <a:pPr algn="ctr">
              <a:defRPr sz="4300"/>
            </a:pPr>
            <a:r>
              <a:t>de dados</a:t>
            </a:r>
          </a:p>
        </p:txBody>
      </p:sp>
      <p:sp>
        <p:nvSpPr>
          <p:cNvPr id="126" name="Aula 02B - Perceptron Multicamadas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02B - Perceptron Multicamadas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(Multilayer Perceptron - MLP)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</a:t>
            </a:r>
            <a:r>
              <a:rPr b="1"/>
              <a:t>Mantovani</a:t>
            </a:r>
          </a:p>
        </p:txBody>
      </p:sp>
      <p:sp>
        <p:nvSpPr>
          <p:cNvPr id="127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Especialização em Ciência de Dados</a:t>
            </a:r>
          </a:p>
        </p:txBody>
      </p:sp>
      <p:pic>
        <p:nvPicPr>
          <p:cNvPr id="128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Multilayer 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Multilayer </a:t>
            </a:r>
            <a:r>
              <a:t>Perceptron</a:t>
            </a:r>
          </a:p>
        </p:txBody>
      </p:sp>
      <p:sp>
        <p:nvSpPr>
          <p:cNvPr id="278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9" name="Fases:…"/>
          <p:cNvSpPr txBox="1"/>
          <p:nvPr>
            <p:ph type="body" idx="1"/>
          </p:nvPr>
        </p:nvSpPr>
        <p:spPr>
          <a:xfrm>
            <a:off x="682195" y="1796025"/>
            <a:ext cx="8014306" cy="437150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b="1"/>
              <a:t>Fases:</a:t>
            </a:r>
          </a:p>
          <a:p>
            <a:pPr>
              <a:defRPr sz="2400"/>
            </a:pPr>
          </a:p>
          <a:p>
            <a:pPr lvl="3" marL="1462087" indent="-319087">
              <a:defRPr sz="2300"/>
            </a:pPr>
            <a:r>
              <a:rPr b="1" i="1"/>
              <a:t>Forward</a:t>
            </a:r>
            <a:r>
              <a:t>: propagação do sinal</a:t>
            </a:r>
          </a:p>
          <a:p>
            <a:pPr lvl="4" marL="0" indent="1600200">
              <a:buSzTx/>
              <a:buFont typeface="Wingdings"/>
              <a:buNone/>
              <a:defRPr sz="2300">
                <a:solidFill>
                  <a:srgbClr val="0433FF"/>
                </a:solidFill>
              </a:defRPr>
            </a:pPr>
            <a:r>
              <a:t>Entrada → Camadas Ocultas → Saída</a:t>
            </a:r>
          </a:p>
          <a:p>
            <a:pPr lvl="3" marL="1462087" indent="-319087">
              <a:defRPr sz="2300"/>
            </a:pPr>
          </a:p>
          <a:p>
            <a:pPr lvl="3" marL="1462087" indent="-319087">
              <a:defRPr sz="2300"/>
            </a:pPr>
            <a:r>
              <a:rPr b="1" i="1"/>
              <a:t>Backward</a:t>
            </a:r>
            <a:r>
              <a:t>: sinal de erro é retropropagado</a:t>
            </a:r>
          </a:p>
          <a:p>
            <a:pPr lvl="4" marL="0" indent="1600200">
              <a:buSzTx/>
              <a:buFont typeface="Wingdings"/>
              <a:buNone/>
              <a:defRPr sz="2300">
                <a:solidFill>
                  <a:srgbClr val="FF2600"/>
                </a:solidFill>
              </a:defRPr>
            </a:pPr>
            <a:r>
              <a:t>Entrada ← Camadas Ocultas ← Saída</a:t>
            </a:r>
          </a:p>
          <a:p>
            <a:pPr lvl="8" marL="0" indent="2697479">
              <a:buSzTx/>
              <a:buFont typeface="Wingdings"/>
              <a:buNone/>
              <a:defRPr sz="2300">
                <a:solidFill>
                  <a:srgbClr val="FF2600"/>
                </a:solidFill>
              </a:defRPr>
            </a:pPr>
            <a:r>
              <a:t>Ajustes sinápticos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Multilayer 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Multilayer </a:t>
            </a:r>
            <a:r>
              <a:t>Perceptron</a:t>
            </a:r>
          </a:p>
        </p:txBody>
      </p:sp>
      <p:sp>
        <p:nvSpPr>
          <p:cNvPr id="282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3" name="Neurônios da camada oculta, executam dois cálculos:"/>
          <p:cNvSpPr txBox="1"/>
          <p:nvPr/>
        </p:nvSpPr>
        <p:spPr>
          <a:xfrm>
            <a:off x="547651" y="1742798"/>
            <a:ext cx="69381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300"/>
            </a:lvl1pPr>
          </a:lstStyle>
          <a:p>
            <a:pPr/>
            <a:r>
              <a:t>Neurônios da camada oculta, executam dois cálculos: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487" y="5890495"/>
            <a:ext cx="18923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1875" y="2853900"/>
            <a:ext cx="5780250" cy="2671445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Rectangle"/>
          <p:cNvSpPr/>
          <p:nvPr/>
        </p:nvSpPr>
        <p:spPr>
          <a:xfrm>
            <a:off x="5214517" y="2744580"/>
            <a:ext cx="2528682" cy="1620536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287" name="sinal de função (yij)…"/>
          <p:cNvSpPr/>
          <p:nvPr/>
        </p:nvSpPr>
        <p:spPr>
          <a:xfrm>
            <a:off x="5224633" y="3202418"/>
            <a:ext cx="3075210" cy="1241183"/>
          </a:xfrm>
          <a:prstGeom prst="rect">
            <a:avLst/>
          </a:prstGeom>
          <a:solidFill>
            <a:srgbClr val="FFC1B6"/>
          </a:solidFill>
          <a:ln w="25400">
            <a:solidFill>
              <a:srgbClr val="FF7E79"/>
            </a:solidFill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Char char="•"/>
              <a:defRPr sz="2000"/>
            </a:pPr>
            <a:r>
              <a:t>sinal de função (y</a:t>
            </a:r>
            <a:r>
              <a:rPr baseline="-5999"/>
              <a:t>ij</a:t>
            </a:r>
            <a:r>
              <a:t>)</a:t>
            </a:r>
          </a:p>
          <a:p>
            <a:pPr lvl="1" marL="685800" indent="-228600">
              <a:buSzPct val="100000"/>
              <a:buChar char="•"/>
              <a:defRPr sz="2000"/>
            </a:pPr>
            <a:r>
              <a:t>φ não-linear</a:t>
            </a:r>
          </a:p>
          <a:p>
            <a:pPr lvl="1" marL="685800" indent="-228600">
              <a:buSzPct val="100000"/>
              <a:buChar char="•"/>
              <a:defRPr sz="2000"/>
            </a:pPr>
            <a:r>
              <a:t>φ contínua</a:t>
            </a:r>
          </a:p>
        </p:txBody>
      </p:sp>
      <p:sp>
        <p:nvSpPr>
          <p:cNvPr id="288" name="Line"/>
          <p:cNvSpPr/>
          <p:nvPr/>
        </p:nvSpPr>
        <p:spPr>
          <a:xfrm flipH="1" flipV="1">
            <a:off x="1699240" y="3823009"/>
            <a:ext cx="3318648" cy="1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91" name="Group"/>
          <p:cNvGrpSpPr/>
          <p:nvPr/>
        </p:nvGrpSpPr>
        <p:grpSpPr>
          <a:xfrm>
            <a:off x="6578881" y="2675336"/>
            <a:ext cx="366713" cy="373792"/>
            <a:chOff x="0" y="0"/>
            <a:chExt cx="366712" cy="373790"/>
          </a:xfrm>
        </p:grpSpPr>
        <p:sp>
          <p:nvSpPr>
            <p:cNvPr id="2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Multilayer 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Multilayer </a:t>
            </a:r>
            <a:r>
              <a:t>Perceptron</a:t>
            </a:r>
          </a:p>
        </p:txBody>
      </p:sp>
      <p:sp>
        <p:nvSpPr>
          <p:cNvPr id="294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5" name="Neurônios da camada oculta, executam dois cálculos:"/>
          <p:cNvSpPr txBox="1"/>
          <p:nvPr/>
        </p:nvSpPr>
        <p:spPr>
          <a:xfrm>
            <a:off x="547651" y="1742798"/>
            <a:ext cx="69381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300"/>
            </a:lvl1pPr>
          </a:lstStyle>
          <a:p>
            <a:pPr/>
            <a:r>
              <a:t>Neurônios da camada oculta, executam dois cálculos:</a:t>
            </a:r>
          </a:p>
        </p:txBody>
      </p:sp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487" y="5890495"/>
            <a:ext cx="18923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1875" y="2853900"/>
            <a:ext cx="5780250" cy="2671445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"/>
          <p:cNvSpPr/>
          <p:nvPr/>
        </p:nvSpPr>
        <p:spPr>
          <a:xfrm>
            <a:off x="5214517" y="2744580"/>
            <a:ext cx="2528682" cy="1620536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299" name="estimativa do vetor gradiente (δij)…"/>
          <p:cNvSpPr/>
          <p:nvPr/>
        </p:nvSpPr>
        <p:spPr>
          <a:xfrm>
            <a:off x="5477509" y="3011374"/>
            <a:ext cx="2911156" cy="1787988"/>
          </a:xfrm>
          <a:prstGeom prst="rect">
            <a:avLst/>
          </a:prstGeom>
          <a:solidFill>
            <a:srgbClr val="FFC1B6"/>
          </a:solidFill>
          <a:ln w="25400">
            <a:solidFill>
              <a:srgbClr val="FF7E79"/>
            </a:solidFill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Char char="•"/>
              <a:defRPr sz="2000"/>
            </a:pPr>
            <a:r>
              <a:t>estimativa do vetor gradiente (δ</a:t>
            </a:r>
            <a:r>
              <a:rPr baseline="-5999"/>
              <a:t>ij</a:t>
            </a:r>
            <a:r>
              <a:t>)</a:t>
            </a:r>
          </a:p>
          <a:p>
            <a:pPr lvl="1" marL="685800" indent="-228600">
              <a:buSzPct val="100000"/>
              <a:buChar char="•"/>
              <a:defRPr sz="2000"/>
            </a:pPr>
            <a:r>
              <a:t>gradiente da superfície de erro</a:t>
            </a:r>
          </a:p>
          <a:p>
            <a:pPr lvl="1" marL="685800" indent="-228600">
              <a:buSzPct val="100000"/>
              <a:buChar char="•"/>
              <a:defRPr b="1" sz="2000"/>
            </a:pPr>
            <a:r>
              <a:t>retropropagação</a:t>
            </a:r>
          </a:p>
        </p:txBody>
      </p:sp>
      <p:sp>
        <p:nvSpPr>
          <p:cNvPr id="300" name="Line"/>
          <p:cNvSpPr/>
          <p:nvPr/>
        </p:nvSpPr>
        <p:spPr>
          <a:xfrm flipH="1" flipV="1">
            <a:off x="1699240" y="3823009"/>
            <a:ext cx="3318648" cy="1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303" name="Group"/>
          <p:cNvGrpSpPr/>
          <p:nvPr/>
        </p:nvGrpSpPr>
        <p:grpSpPr>
          <a:xfrm>
            <a:off x="6749730" y="2548844"/>
            <a:ext cx="366714" cy="373791"/>
            <a:chOff x="0" y="0"/>
            <a:chExt cx="366712" cy="373790"/>
          </a:xfrm>
        </p:grpSpPr>
        <p:sp>
          <p:nvSpPr>
            <p:cNvPr id="3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Multilayer 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Multilayer </a:t>
            </a:r>
            <a:r>
              <a:t>Perceptron</a:t>
            </a:r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462611"/>
            <a:ext cx="7531100" cy="36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Neurônios das camadas ocultas"/>
          <p:cNvSpPr txBox="1"/>
          <p:nvPr/>
        </p:nvSpPr>
        <p:spPr>
          <a:xfrm>
            <a:off x="547651" y="1742798"/>
            <a:ext cx="4419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Neurônios das camadas ocultas</a:t>
            </a:r>
          </a:p>
        </p:txBody>
      </p:sp>
      <p:sp>
        <p:nvSpPr>
          <p:cNvPr id="308" name="Rectangle"/>
          <p:cNvSpPr/>
          <p:nvPr/>
        </p:nvSpPr>
        <p:spPr>
          <a:xfrm>
            <a:off x="3165659" y="2353073"/>
            <a:ext cx="2561121" cy="3838577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309" name="Group"/>
          <p:cNvSpPr/>
          <p:nvPr/>
        </p:nvSpPr>
        <p:spPr>
          <a:xfrm>
            <a:off x="3376493" y="2513411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0" name="Group"/>
          <p:cNvSpPr/>
          <p:nvPr/>
        </p:nvSpPr>
        <p:spPr>
          <a:xfrm>
            <a:off x="3376493" y="31738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1" name="Group"/>
          <p:cNvSpPr/>
          <p:nvPr/>
        </p:nvSpPr>
        <p:spPr>
          <a:xfrm>
            <a:off x="3376493" y="3837785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2" name="Group"/>
          <p:cNvSpPr/>
          <p:nvPr/>
        </p:nvSpPr>
        <p:spPr>
          <a:xfrm>
            <a:off x="3376493" y="506802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3" name="Group"/>
          <p:cNvSpPr/>
          <p:nvPr/>
        </p:nvSpPr>
        <p:spPr>
          <a:xfrm>
            <a:off x="5104255" y="2500711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4" name="Group"/>
          <p:cNvSpPr/>
          <p:nvPr/>
        </p:nvSpPr>
        <p:spPr>
          <a:xfrm>
            <a:off x="5104255" y="31611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5" name="Group"/>
          <p:cNvSpPr/>
          <p:nvPr/>
        </p:nvSpPr>
        <p:spPr>
          <a:xfrm>
            <a:off x="5104255" y="38215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6" name="Group"/>
          <p:cNvSpPr/>
          <p:nvPr/>
        </p:nvSpPr>
        <p:spPr>
          <a:xfrm>
            <a:off x="5104255" y="506802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7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Multilayer 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Multilayer </a:t>
            </a:r>
            <a:r>
              <a:t>Perceptron</a:t>
            </a:r>
          </a:p>
        </p:txBody>
      </p:sp>
      <p:pic>
        <p:nvPicPr>
          <p:cNvPr id="3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462611"/>
            <a:ext cx="7531100" cy="36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Neurônios das camadas ocultas"/>
          <p:cNvSpPr txBox="1"/>
          <p:nvPr/>
        </p:nvSpPr>
        <p:spPr>
          <a:xfrm>
            <a:off x="547651" y="1742798"/>
            <a:ext cx="4419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Neurônios das camadas ocultas</a:t>
            </a:r>
          </a:p>
        </p:txBody>
      </p:sp>
      <p:sp>
        <p:nvSpPr>
          <p:cNvPr id="322" name="Rectangle"/>
          <p:cNvSpPr/>
          <p:nvPr/>
        </p:nvSpPr>
        <p:spPr>
          <a:xfrm>
            <a:off x="3165659" y="2353073"/>
            <a:ext cx="2561121" cy="3838577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323" name="Group"/>
          <p:cNvSpPr/>
          <p:nvPr/>
        </p:nvSpPr>
        <p:spPr>
          <a:xfrm>
            <a:off x="3376493" y="2513411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4" name="Group"/>
          <p:cNvSpPr/>
          <p:nvPr/>
        </p:nvSpPr>
        <p:spPr>
          <a:xfrm>
            <a:off x="3376493" y="31738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5" name="Group"/>
          <p:cNvSpPr/>
          <p:nvPr/>
        </p:nvSpPr>
        <p:spPr>
          <a:xfrm>
            <a:off x="3376493" y="3837785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6" name="Group"/>
          <p:cNvSpPr/>
          <p:nvPr/>
        </p:nvSpPr>
        <p:spPr>
          <a:xfrm>
            <a:off x="3376493" y="506802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7" name="Group"/>
          <p:cNvSpPr/>
          <p:nvPr/>
        </p:nvSpPr>
        <p:spPr>
          <a:xfrm>
            <a:off x="5104255" y="2500711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8" name="Group"/>
          <p:cNvSpPr/>
          <p:nvPr/>
        </p:nvSpPr>
        <p:spPr>
          <a:xfrm>
            <a:off x="5104255" y="31611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9" name="Group"/>
          <p:cNvSpPr/>
          <p:nvPr/>
        </p:nvSpPr>
        <p:spPr>
          <a:xfrm>
            <a:off x="5104255" y="38215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0" name="Group"/>
          <p:cNvSpPr/>
          <p:nvPr/>
        </p:nvSpPr>
        <p:spPr>
          <a:xfrm>
            <a:off x="5104255" y="506802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1" name="detectores de atributos…"/>
          <p:cNvSpPr/>
          <p:nvPr/>
        </p:nvSpPr>
        <p:spPr>
          <a:xfrm>
            <a:off x="5912455" y="3017686"/>
            <a:ext cx="3029495" cy="217583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599" indent="-228599">
              <a:buSzPct val="100000"/>
              <a:buChar char="•"/>
              <a:defRPr sz="1700"/>
            </a:pPr>
            <a:r>
              <a:t>detectores de atributos</a:t>
            </a:r>
          </a:p>
          <a:p>
            <a:pPr marL="228599" indent="-228599">
              <a:buSzPct val="100000"/>
              <a:buChar char="•"/>
              <a:defRPr sz="1700"/>
            </a:pPr>
            <a:r>
              <a:t>transformação não-linear dos dados (φ)</a:t>
            </a:r>
          </a:p>
          <a:p>
            <a:pPr marL="228599" indent="-228599">
              <a:buSzPct val="100000"/>
              <a:buChar char="•"/>
              <a:defRPr sz="1700"/>
            </a:pPr>
            <a:r>
              <a:t>representação do problema em espaço diferente do original</a:t>
            </a:r>
          </a:p>
        </p:txBody>
      </p:sp>
      <p:sp>
        <p:nvSpPr>
          <p:cNvPr id="332" name="Função"/>
          <p:cNvSpPr txBox="1"/>
          <p:nvPr/>
        </p:nvSpPr>
        <p:spPr>
          <a:xfrm>
            <a:off x="6924391" y="2529604"/>
            <a:ext cx="100562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Função</a:t>
            </a:r>
          </a:p>
        </p:txBody>
      </p:sp>
      <p:sp>
        <p:nvSpPr>
          <p:cNvPr id="333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Multilayer 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Multilayer </a:t>
            </a:r>
            <a:r>
              <a:t>Perceptron</a:t>
            </a:r>
          </a:p>
        </p:txBody>
      </p:sp>
      <p:pic>
        <p:nvPicPr>
          <p:cNvPr id="3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462611"/>
            <a:ext cx="7531100" cy="36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Neurônios das camadas ocultas"/>
          <p:cNvSpPr txBox="1"/>
          <p:nvPr/>
        </p:nvSpPr>
        <p:spPr>
          <a:xfrm>
            <a:off x="547651" y="1742798"/>
            <a:ext cx="4419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Neurônios das camadas ocultas</a:t>
            </a:r>
          </a:p>
        </p:txBody>
      </p:sp>
      <p:sp>
        <p:nvSpPr>
          <p:cNvPr id="338" name="Rectangle"/>
          <p:cNvSpPr/>
          <p:nvPr/>
        </p:nvSpPr>
        <p:spPr>
          <a:xfrm>
            <a:off x="3165659" y="2353073"/>
            <a:ext cx="2561121" cy="3838577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339" name="Group"/>
          <p:cNvSpPr/>
          <p:nvPr/>
        </p:nvSpPr>
        <p:spPr>
          <a:xfrm>
            <a:off x="3376493" y="2513411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0" name="Group"/>
          <p:cNvSpPr/>
          <p:nvPr/>
        </p:nvSpPr>
        <p:spPr>
          <a:xfrm>
            <a:off x="3376493" y="31738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1" name="Group"/>
          <p:cNvSpPr/>
          <p:nvPr/>
        </p:nvSpPr>
        <p:spPr>
          <a:xfrm>
            <a:off x="3376493" y="3837785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2" name="Group"/>
          <p:cNvSpPr/>
          <p:nvPr/>
        </p:nvSpPr>
        <p:spPr>
          <a:xfrm>
            <a:off x="3376493" y="506802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3" name="Group"/>
          <p:cNvSpPr/>
          <p:nvPr/>
        </p:nvSpPr>
        <p:spPr>
          <a:xfrm>
            <a:off x="5104255" y="2500711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4" name="Group"/>
          <p:cNvSpPr/>
          <p:nvPr/>
        </p:nvSpPr>
        <p:spPr>
          <a:xfrm>
            <a:off x="5104255" y="31611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5" name="Group"/>
          <p:cNvSpPr/>
          <p:nvPr/>
        </p:nvSpPr>
        <p:spPr>
          <a:xfrm>
            <a:off x="5104255" y="38215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6" name="Group"/>
          <p:cNvSpPr/>
          <p:nvPr/>
        </p:nvSpPr>
        <p:spPr>
          <a:xfrm>
            <a:off x="5104255" y="506802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7" name="detectores de atributos…"/>
          <p:cNvSpPr/>
          <p:nvPr/>
        </p:nvSpPr>
        <p:spPr>
          <a:xfrm>
            <a:off x="5912455" y="3017686"/>
            <a:ext cx="3029495" cy="217583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599" indent="-228599">
              <a:buSzPct val="100000"/>
              <a:buChar char="•"/>
              <a:defRPr sz="1700"/>
            </a:pPr>
            <a:r>
              <a:t>detectores de atributos</a:t>
            </a:r>
          </a:p>
          <a:p>
            <a:pPr marL="228599" indent="-228599">
              <a:buSzPct val="100000"/>
              <a:buChar char="•"/>
              <a:defRPr sz="1700"/>
            </a:pPr>
            <a:r>
              <a:t>transformação não-linear dos dados (φ)</a:t>
            </a:r>
          </a:p>
          <a:p>
            <a:pPr marL="228599" indent="-228599">
              <a:buSzPct val="100000"/>
              <a:buChar char="•"/>
              <a:defRPr sz="1700"/>
            </a:pPr>
            <a:r>
              <a:t>representação do problema em espaço diferente do original</a:t>
            </a:r>
          </a:p>
        </p:txBody>
      </p:sp>
      <p:sp>
        <p:nvSpPr>
          <p:cNvPr id="348" name="Função"/>
          <p:cNvSpPr txBox="1"/>
          <p:nvPr/>
        </p:nvSpPr>
        <p:spPr>
          <a:xfrm>
            <a:off x="6924391" y="2529604"/>
            <a:ext cx="100562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Função</a:t>
            </a:r>
          </a:p>
        </p:txBody>
      </p:sp>
      <p:sp>
        <p:nvSpPr>
          <p:cNvPr id="349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Multilayer 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Multilayer </a:t>
            </a:r>
            <a:r>
              <a:t>Perceptron</a:t>
            </a:r>
          </a:p>
        </p:txBody>
      </p:sp>
      <p:sp>
        <p:nvSpPr>
          <p:cNvPr id="352" name="Camadas intermediárias formam?"/>
          <p:cNvSpPr txBox="1"/>
          <p:nvPr>
            <p:ph type="body" sz="quarter" idx="1"/>
          </p:nvPr>
        </p:nvSpPr>
        <p:spPr>
          <a:xfrm>
            <a:off x="682195" y="1796025"/>
            <a:ext cx="8014306" cy="569559"/>
          </a:xfrm>
          <a:prstGeom prst="rect">
            <a:avLst/>
          </a:prstGeom>
        </p:spPr>
        <p:txBody>
          <a:bodyPr/>
          <a:lstStyle>
            <a:lvl1pPr>
              <a:defRPr b="1" sz="2400"/>
            </a:lvl1pPr>
          </a:lstStyle>
          <a:p>
            <a:pPr>
              <a:defRPr b="0"/>
            </a:pPr>
            <a:r>
              <a:rPr b="1"/>
              <a:t>Camadas intermediárias formam?</a:t>
            </a:r>
          </a:p>
        </p:txBody>
      </p:sp>
      <p:sp>
        <p:nvSpPr>
          <p:cNvPr id="353" name="1 camada → linhas retas no espaço de decisão…"/>
          <p:cNvSpPr/>
          <p:nvPr/>
        </p:nvSpPr>
        <p:spPr>
          <a:xfrm>
            <a:off x="780140" y="3048953"/>
            <a:ext cx="7818416" cy="144942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2000"/>
            </a:pPr>
            <a:r>
              <a:t>1 camada → </a:t>
            </a:r>
            <a:r>
              <a:rPr b="1"/>
              <a:t>linhas</a:t>
            </a:r>
            <a:r>
              <a:t> retas no espaço de decisão</a:t>
            </a:r>
          </a:p>
          <a:p>
            <a:pPr>
              <a:defRPr sz="2000"/>
            </a:pPr>
            <a:r>
              <a:t>2 camada → combina as linhas da camada anterior em </a:t>
            </a:r>
            <a:r>
              <a:rPr b="1"/>
              <a:t>regiões convexas</a:t>
            </a:r>
            <a:endParaRPr b="1"/>
          </a:p>
          <a:p>
            <a:pPr>
              <a:defRPr sz="2000"/>
            </a:pPr>
            <a:r>
              <a:t>3 camada → combina as regiões convexas produzindo </a:t>
            </a:r>
            <a:r>
              <a:rPr b="1"/>
              <a:t>formatos abstratos</a:t>
            </a:r>
            <a:endParaRPr b="1"/>
          </a:p>
          <a:p>
            <a:pPr>
              <a:defRPr sz="2000"/>
            </a:pPr>
            <a:r>
              <a:rPr b="1"/>
              <a:t>…</a:t>
            </a:r>
          </a:p>
        </p:txBody>
      </p:sp>
      <p:sp>
        <p:nvSpPr>
          <p:cNvPr id="354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giões convex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Regiões convexas</a:t>
            </a:r>
          </a:p>
        </p:txBody>
      </p:sp>
      <p:sp>
        <p:nvSpPr>
          <p:cNvPr id="357" name="Combinações de hiperplanos"/>
          <p:cNvSpPr txBox="1"/>
          <p:nvPr>
            <p:ph type="body" sz="quarter" idx="1"/>
          </p:nvPr>
        </p:nvSpPr>
        <p:spPr>
          <a:xfrm>
            <a:off x="682195" y="1796025"/>
            <a:ext cx="8014306" cy="864518"/>
          </a:xfrm>
          <a:prstGeom prst="rect">
            <a:avLst/>
          </a:prstGeom>
        </p:spPr>
        <p:txBody>
          <a:bodyPr/>
          <a:lstStyle>
            <a:lvl1pPr>
              <a:defRPr b="1" sz="2400"/>
            </a:lvl1pPr>
          </a:lstStyle>
          <a:p>
            <a:pPr>
              <a:defRPr b="0"/>
            </a:pPr>
            <a:r>
              <a:rPr b="1"/>
              <a:t>Combinações de hiperplanos</a:t>
            </a: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9147" y="2533329"/>
            <a:ext cx="5500402" cy="3244666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iguras convex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Figuras convexas</a:t>
            </a:r>
          </a:p>
        </p:txBody>
      </p:sp>
      <p:sp>
        <p:nvSpPr>
          <p:cNvPr id="362" name="Combinações de regiões convexas"/>
          <p:cNvSpPr txBox="1"/>
          <p:nvPr>
            <p:ph type="body" sz="quarter" idx="1"/>
          </p:nvPr>
        </p:nvSpPr>
        <p:spPr>
          <a:xfrm>
            <a:off x="682195" y="1796025"/>
            <a:ext cx="8014306" cy="864518"/>
          </a:xfrm>
          <a:prstGeom prst="rect">
            <a:avLst/>
          </a:prstGeom>
        </p:spPr>
        <p:txBody>
          <a:bodyPr/>
          <a:lstStyle>
            <a:lvl1pPr>
              <a:defRPr b="1" sz="2400"/>
            </a:lvl1pPr>
          </a:lstStyle>
          <a:p>
            <a:pPr>
              <a:defRPr b="0"/>
            </a:pPr>
            <a:r>
              <a:rPr b="1"/>
              <a:t>Combinações de regiões convexas</a:t>
            </a:r>
          </a:p>
        </p:txBody>
      </p:sp>
      <p:pic>
        <p:nvPicPr>
          <p:cNvPr id="3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9720" y="2902404"/>
            <a:ext cx="3979257" cy="2816305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6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3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3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76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3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5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79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3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8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380" name="Rounded Rectangle"/>
          <p:cNvSpPr/>
          <p:nvPr/>
        </p:nvSpPr>
        <p:spPr>
          <a:xfrm>
            <a:off x="685800" y="30433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383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3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8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85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86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387" name="Multilayer Perceptron"/>
          <p:cNvSpPr txBox="1"/>
          <p:nvPr/>
        </p:nvSpPr>
        <p:spPr>
          <a:xfrm>
            <a:off x="1425380" y="2605597"/>
            <a:ext cx="269987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Multilayer Perceptron</a:t>
            </a:r>
          </a:p>
        </p:txBody>
      </p:sp>
      <p:grpSp>
        <p:nvGrpSpPr>
          <p:cNvPr id="390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38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3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94" name="Exemplo"/>
          <p:cNvSpPr txBox="1"/>
          <p:nvPr/>
        </p:nvSpPr>
        <p:spPr>
          <a:xfrm>
            <a:off x="1430221" y="3153285"/>
            <a:ext cx="1161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395" name="Formalização / Treinamento"/>
          <p:cNvSpPr txBox="1"/>
          <p:nvPr/>
        </p:nvSpPr>
        <p:spPr>
          <a:xfrm>
            <a:off x="1437239" y="3712182"/>
            <a:ext cx="3447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Formalização / Treinamento</a:t>
            </a:r>
          </a:p>
        </p:txBody>
      </p:sp>
      <p:sp>
        <p:nvSpPr>
          <p:cNvPr id="396" name="Função de Ativação / Backpropagation"/>
          <p:cNvSpPr txBox="1"/>
          <p:nvPr/>
        </p:nvSpPr>
        <p:spPr>
          <a:xfrm>
            <a:off x="1427079" y="4259869"/>
            <a:ext cx="477912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Função de Ativação / Backpropagation</a:t>
            </a:r>
          </a:p>
        </p:txBody>
      </p:sp>
      <p:sp>
        <p:nvSpPr>
          <p:cNvPr id="397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9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3" name="Multilayer Perceptron"/>
          <p:cNvSpPr txBox="1"/>
          <p:nvPr/>
        </p:nvSpPr>
        <p:spPr>
          <a:xfrm>
            <a:off x="1425380" y="2605597"/>
            <a:ext cx="269987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Multilayer Perceptron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59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61" name="Exemplo"/>
          <p:cNvSpPr txBox="1"/>
          <p:nvPr/>
        </p:nvSpPr>
        <p:spPr>
          <a:xfrm>
            <a:off x="1430221" y="3153285"/>
            <a:ext cx="1161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162" name="Formalização / Treinamento"/>
          <p:cNvSpPr txBox="1"/>
          <p:nvPr/>
        </p:nvSpPr>
        <p:spPr>
          <a:xfrm>
            <a:off x="1437239" y="3712182"/>
            <a:ext cx="3447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Formalização / Treinamento</a:t>
            </a:r>
          </a:p>
        </p:txBody>
      </p:sp>
      <p:sp>
        <p:nvSpPr>
          <p:cNvPr id="163" name="Função de Ativação / Backpropagation"/>
          <p:cNvSpPr txBox="1"/>
          <p:nvPr/>
        </p:nvSpPr>
        <p:spPr>
          <a:xfrm>
            <a:off x="1427079" y="4259869"/>
            <a:ext cx="477912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Função de Ativação / Backpropagation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400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1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2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3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4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5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6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7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8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9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2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4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5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6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7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8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2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3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4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5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6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7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8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9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0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1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3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4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5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436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437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38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439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442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3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4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5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7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8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9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2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3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4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5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6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7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8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9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0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1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2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3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4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5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6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7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8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9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0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1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2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3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4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5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6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7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478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479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80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481" name="Line"/>
          <p:cNvSpPr/>
          <p:nvPr/>
        </p:nvSpPr>
        <p:spPr>
          <a:xfrm>
            <a:off x="3159079" y="1957579"/>
            <a:ext cx="3758436" cy="210393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2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485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7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8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9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0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1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2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3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8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9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0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1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2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3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4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5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6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7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8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9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0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2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3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4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5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6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7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8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9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0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521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522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23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524" name="Line"/>
          <p:cNvSpPr/>
          <p:nvPr/>
        </p:nvSpPr>
        <p:spPr>
          <a:xfrm>
            <a:off x="3159079" y="1957579"/>
            <a:ext cx="3758436" cy="210393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5" name="Line"/>
          <p:cNvSpPr/>
          <p:nvPr/>
        </p:nvSpPr>
        <p:spPr>
          <a:xfrm flipV="1">
            <a:off x="2398283" y="2767308"/>
            <a:ext cx="4012435" cy="30051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6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529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0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1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2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3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4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5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6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7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8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9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0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1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2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3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4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5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6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7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8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9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0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1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2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3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4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5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6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7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8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9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0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1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2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3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4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565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566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67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568" name="Line"/>
          <p:cNvSpPr/>
          <p:nvPr/>
        </p:nvSpPr>
        <p:spPr>
          <a:xfrm>
            <a:off x="3159079" y="1957579"/>
            <a:ext cx="3758436" cy="210393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9" name="Line"/>
          <p:cNvSpPr/>
          <p:nvPr/>
        </p:nvSpPr>
        <p:spPr>
          <a:xfrm flipV="1">
            <a:off x="2398283" y="2767308"/>
            <a:ext cx="4012435" cy="30051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0" name="Line"/>
          <p:cNvSpPr/>
          <p:nvPr/>
        </p:nvSpPr>
        <p:spPr>
          <a:xfrm flipH="1">
            <a:off x="3437163" y="1871576"/>
            <a:ext cx="1" cy="3357609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1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574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5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6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7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8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9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0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1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2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3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4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5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6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7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8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9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0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1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2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3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4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5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6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7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8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9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0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1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2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3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4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5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6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7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8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9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610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611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12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613" name="Line"/>
          <p:cNvSpPr/>
          <p:nvPr/>
        </p:nvSpPr>
        <p:spPr>
          <a:xfrm>
            <a:off x="3159079" y="1957579"/>
            <a:ext cx="3758436" cy="210393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4" name="Line"/>
          <p:cNvSpPr/>
          <p:nvPr/>
        </p:nvSpPr>
        <p:spPr>
          <a:xfrm flipV="1">
            <a:off x="2398283" y="2767308"/>
            <a:ext cx="4012435" cy="30051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5" name="Line"/>
          <p:cNvSpPr/>
          <p:nvPr/>
        </p:nvSpPr>
        <p:spPr>
          <a:xfrm flipH="1">
            <a:off x="3437163" y="1871576"/>
            <a:ext cx="1" cy="3357609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6" name="Line"/>
          <p:cNvSpPr/>
          <p:nvPr/>
        </p:nvSpPr>
        <p:spPr>
          <a:xfrm>
            <a:off x="2714499" y="3334949"/>
            <a:ext cx="2998318" cy="175246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7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620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1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2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3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4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5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6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7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8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9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0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1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2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3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4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5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6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7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8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9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0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1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2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3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4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5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6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7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8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9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0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1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2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3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4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5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656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657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58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659" name="Line"/>
          <p:cNvSpPr/>
          <p:nvPr/>
        </p:nvSpPr>
        <p:spPr>
          <a:xfrm>
            <a:off x="3159079" y="1957579"/>
            <a:ext cx="3758436" cy="210393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0" name="Line"/>
          <p:cNvSpPr/>
          <p:nvPr/>
        </p:nvSpPr>
        <p:spPr>
          <a:xfrm flipV="1">
            <a:off x="2398283" y="2767308"/>
            <a:ext cx="4012435" cy="30051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1" name="Line"/>
          <p:cNvSpPr/>
          <p:nvPr/>
        </p:nvSpPr>
        <p:spPr>
          <a:xfrm flipH="1">
            <a:off x="3437163" y="1871576"/>
            <a:ext cx="1" cy="3357609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2" name="Line"/>
          <p:cNvSpPr/>
          <p:nvPr/>
        </p:nvSpPr>
        <p:spPr>
          <a:xfrm>
            <a:off x="2714499" y="3334949"/>
            <a:ext cx="2998318" cy="175246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3" name="Line"/>
          <p:cNvSpPr/>
          <p:nvPr/>
        </p:nvSpPr>
        <p:spPr>
          <a:xfrm flipV="1">
            <a:off x="4129147" y="3913244"/>
            <a:ext cx="2869362" cy="140098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4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667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8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9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0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1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2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3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4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5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6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7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8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9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0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1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2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3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4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5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6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7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8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9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0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1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2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3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4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5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6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7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8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9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0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1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2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703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704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05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706" name="Line"/>
          <p:cNvSpPr/>
          <p:nvPr/>
        </p:nvSpPr>
        <p:spPr>
          <a:xfrm>
            <a:off x="3159079" y="1957579"/>
            <a:ext cx="3758436" cy="210393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7" name="Line"/>
          <p:cNvSpPr/>
          <p:nvPr/>
        </p:nvSpPr>
        <p:spPr>
          <a:xfrm flipV="1">
            <a:off x="2398283" y="2767308"/>
            <a:ext cx="4012435" cy="30051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8" name="Line"/>
          <p:cNvSpPr/>
          <p:nvPr/>
        </p:nvSpPr>
        <p:spPr>
          <a:xfrm flipH="1">
            <a:off x="3437163" y="1871576"/>
            <a:ext cx="1" cy="3357609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9" name="Line"/>
          <p:cNvSpPr/>
          <p:nvPr/>
        </p:nvSpPr>
        <p:spPr>
          <a:xfrm>
            <a:off x="2714499" y="3334949"/>
            <a:ext cx="2998318" cy="175246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0" name="Line"/>
          <p:cNvSpPr/>
          <p:nvPr/>
        </p:nvSpPr>
        <p:spPr>
          <a:xfrm flipV="1">
            <a:off x="4129147" y="3913244"/>
            <a:ext cx="2869362" cy="140098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1" name="Line"/>
          <p:cNvSpPr/>
          <p:nvPr/>
        </p:nvSpPr>
        <p:spPr>
          <a:xfrm>
            <a:off x="2177541" y="2222533"/>
            <a:ext cx="4788918" cy="2655695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2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715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6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7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8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9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0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1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2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3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4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5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6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7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8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9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0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1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2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3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4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5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6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7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8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9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0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1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2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3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4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5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6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7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8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9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0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751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752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53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754" name="Line"/>
          <p:cNvSpPr/>
          <p:nvPr/>
        </p:nvSpPr>
        <p:spPr>
          <a:xfrm>
            <a:off x="3159079" y="1957579"/>
            <a:ext cx="3758436" cy="210393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5" name="Line"/>
          <p:cNvSpPr/>
          <p:nvPr/>
        </p:nvSpPr>
        <p:spPr>
          <a:xfrm flipV="1">
            <a:off x="2398283" y="2767308"/>
            <a:ext cx="4012435" cy="30051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6" name="Line"/>
          <p:cNvSpPr/>
          <p:nvPr/>
        </p:nvSpPr>
        <p:spPr>
          <a:xfrm flipH="1">
            <a:off x="3437163" y="1871576"/>
            <a:ext cx="1" cy="3357609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7" name="Line"/>
          <p:cNvSpPr/>
          <p:nvPr/>
        </p:nvSpPr>
        <p:spPr>
          <a:xfrm>
            <a:off x="2714499" y="3334949"/>
            <a:ext cx="2998318" cy="175246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8" name="Line"/>
          <p:cNvSpPr/>
          <p:nvPr/>
        </p:nvSpPr>
        <p:spPr>
          <a:xfrm flipV="1">
            <a:off x="4129147" y="3913244"/>
            <a:ext cx="2869362" cy="140098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9" name="Line"/>
          <p:cNvSpPr/>
          <p:nvPr/>
        </p:nvSpPr>
        <p:spPr>
          <a:xfrm>
            <a:off x="2177541" y="2222533"/>
            <a:ext cx="4788918" cy="2655695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0" name="Line"/>
          <p:cNvSpPr/>
          <p:nvPr/>
        </p:nvSpPr>
        <p:spPr>
          <a:xfrm>
            <a:off x="2069527" y="3527314"/>
            <a:ext cx="4824059" cy="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1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764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5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6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7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8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9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0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1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2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3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4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5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6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7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8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9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0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1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2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3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4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5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6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7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8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9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0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1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2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3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4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5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6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7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8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9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800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801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02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803" name="Line"/>
          <p:cNvSpPr/>
          <p:nvPr/>
        </p:nvSpPr>
        <p:spPr>
          <a:xfrm>
            <a:off x="3159079" y="1957579"/>
            <a:ext cx="3758436" cy="210393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4" name="Line"/>
          <p:cNvSpPr/>
          <p:nvPr/>
        </p:nvSpPr>
        <p:spPr>
          <a:xfrm flipV="1">
            <a:off x="2398283" y="2767308"/>
            <a:ext cx="4012435" cy="30051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5" name="Line"/>
          <p:cNvSpPr/>
          <p:nvPr/>
        </p:nvSpPr>
        <p:spPr>
          <a:xfrm flipH="1">
            <a:off x="3437163" y="1871576"/>
            <a:ext cx="1" cy="3357609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6" name="Line"/>
          <p:cNvSpPr/>
          <p:nvPr/>
        </p:nvSpPr>
        <p:spPr>
          <a:xfrm>
            <a:off x="2714499" y="3334949"/>
            <a:ext cx="2998318" cy="175246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7" name="Line"/>
          <p:cNvSpPr/>
          <p:nvPr/>
        </p:nvSpPr>
        <p:spPr>
          <a:xfrm flipV="1">
            <a:off x="4129147" y="3913244"/>
            <a:ext cx="2869362" cy="140098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8" name="Line"/>
          <p:cNvSpPr/>
          <p:nvPr/>
        </p:nvSpPr>
        <p:spPr>
          <a:xfrm>
            <a:off x="2177541" y="2222533"/>
            <a:ext cx="4788918" cy="2655695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9" name="Line"/>
          <p:cNvSpPr/>
          <p:nvPr/>
        </p:nvSpPr>
        <p:spPr>
          <a:xfrm>
            <a:off x="2069527" y="3527314"/>
            <a:ext cx="4824059" cy="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0" name="1"/>
          <p:cNvSpPr txBox="1"/>
          <p:nvPr/>
        </p:nvSpPr>
        <p:spPr>
          <a:xfrm>
            <a:off x="6266913" y="2458993"/>
            <a:ext cx="3959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1" name="2"/>
          <p:cNvSpPr txBox="1"/>
          <p:nvPr/>
        </p:nvSpPr>
        <p:spPr>
          <a:xfrm>
            <a:off x="3362458" y="1713648"/>
            <a:ext cx="3959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2" name="3"/>
          <p:cNvSpPr txBox="1"/>
          <p:nvPr/>
        </p:nvSpPr>
        <p:spPr>
          <a:xfrm>
            <a:off x="2780180" y="1712869"/>
            <a:ext cx="3959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3" name="4"/>
          <p:cNvSpPr txBox="1"/>
          <p:nvPr/>
        </p:nvSpPr>
        <p:spPr>
          <a:xfrm>
            <a:off x="2144780" y="1940956"/>
            <a:ext cx="39599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14" name="5"/>
          <p:cNvSpPr txBox="1"/>
          <p:nvPr/>
        </p:nvSpPr>
        <p:spPr>
          <a:xfrm>
            <a:off x="2695173" y="3104110"/>
            <a:ext cx="3959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5" name="6"/>
          <p:cNvSpPr txBox="1"/>
          <p:nvPr/>
        </p:nvSpPr>
        <p:spPr>
          <a:xfrm>
            <a:off x="1972232" y="3185030"/>
            <a:ext cx="3959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6" name="7"/>
          <p:cNvSpPr txBox="1"/>
          <p:nvPr/>
        </p:nvSpPr>
        <p:spPr>
          <a:xfrm>
            <a:off x="4118028" y="5228623"/>
            <a:ext cx="3959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17" name="7 hiperplanos = 7 neurônios"/>
          <p:cNvSpPr txBox="1"/>
          <p:nvPr/>
        </p:nvSpPr>
        <p:spPr>
          <a:xfrm>
            <a:off x="1982658" y="5777556"/>
            <a:ext cx="466673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7 hiperplanos = 7 neurônios</a:t>
            </a:r>
          </a:p>
        </p:txBody>
      </p:sp>
      <p:sp>
        <p:nvSpPr>
          <p:cNvPr id="818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821" name="Oval"/>
          <p:cNvSpPr/>
          <p:nvPr/>
        </p:nvSpPr>
        <p:spPr>
          <a:xfrm>
            <a:off x="3102801" y="378316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2" name="Oval"/>
          <p:cNvSpPr/>
          <p:nvPr/>
        </p:nvSpPr>
        <p:spPr>
          <a:xfrm>
            <a:off x="2807073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3" name="Oval"/>
          <p:cNvSpPr/>
          <p:nvPr/>
        </p:nvSpPr>
        <p:spPr>
          <a:xfrm>
            <a:off x="4079237" y="429049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4" name="Oval"/>
          <p:cNvSpPr/>
          <p:nvPr/>
        </p:nvSpPr>
        <p:spPr>
          <a:xfrm>
            <a:off x="4844386" y="346974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5" name="Oval"/>
          <p:cNvSpPr/>
          <p:nvPr/>
        </p:nvSpPr>
        <p:spPr>
          <a:xfrm>
            <a:off x="3474359" y="40581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6" name="Oval"/>
          <p:cNvSpPr/>
          <p:nvPr/>
        </p:nvSpPr>
        <p:spPr>
          <a:xfrm>
            <a:off x="3707677" y="44744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7" name="Oval"/>
          <p:cNvSpPr/>
          <p:nvPr/>
        </p:nvSpPr>
        <p:spPr>
          <a:xfrm>
            <a:off x="4637628" y="45756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8" name="Oval"/>
          <p:cNvSpPr/>
          <p:nvPr/>
        </p:nvSpPr>
        <p:spPr>
          <a:xfrm>
            <a:off x="5933362" y="405815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9" name="Oval"/>
          <p:cNvSpPr/>
          <p:nvPr/>
        </p:nvSpPr>
        <p:spPr>
          <a:xfrm>
            <a:off x="4004837" y="47643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0" name="Rectangle"/>
          <p:cNvSpPr/>
          <p:nvPr/>
        </p:nvSpPr>
        <p:spPr>
          <a:xfrm>
            <a:off x="3473855" y="3015826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1" name="Rectangle"/>
          <p:cNvSpPr/>
          <p:nvPr/>
        </p:nvSpPr>
        <p:spPr>
          <a:xfrm>
            <a:off x="3832377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2" name="Rectangle"/>
          <p:cNvSpPr/>
          <p:nvPr/>
        </p:nvSpPr>
        <p:spPr>
          <a:xfrm>
            <a:off x="3473855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3" name="Rectangle"/>
          <p:cNvSpPr/>
          <p:nvPr/>
        </p:nvSpPr>
        <p:spPr>
          <a:xfrm>
            <a:off x="4004333" y="3564719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4" name="Rectangle"/>
          <p:cNvSpPr/>
          <p:nvPr/>
        </p:nvSpPr>
        <p:spPr>
          <a:xfrm>
            <a:off x="3928133" y="378316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5" name="Rectangle"/>
          <p:cNvSpPr/>
          <p:nvPr/>
        </p:nvSpPr>
        <p:spPr>
          <a:xfrm>
            <a:off x="4317899" y="301582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6" name="Rectangle"/>
          <p:cNvSpPr/>
          <p:nvPr/>
        </p:nvSpPr>
        <p:spPr>
          <a:xfrm>
            <a:off x="4540430" y="318984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7" name="Rectangle"/>
          <p:cNvSpPr/>
          <p:nvPr/>
        </p:nvSpPr>
        <p:spPr>
          <a:xfrm>
            <a:off x="5137218" y="327076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8" name="Rectangle"/>
          <p:cNvSpPr/>
          <p:nvPr/>
        </p:nvSpPr>
        <p:spPr>
          <a:xfrm>
            <a:off x="4754472" y="378316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9" name="Rectangle"/>
          <p:cNvSpPr/>
          <p:nvPr/>
        </p:nvSpPr>
        <p:spPr>
          <a:xfrm>
            <a:off x="4540430" y="41305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0" name="Rectangle"/>
          <p:cNvSpPr/>
          <p:nvPr/>
        </p:nvSpPr>
        <p:spPr>
          <a:xfrm>
            <a:off x="5137218" y="3967121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1" name="Rectangle"/>
          <p:cNvSpPr/>
          <p:nvPr/>
        </p:nvSpPr>
        <p:spPr>
          <a:xfrm>
            <a:off x="5390094" y="4262038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2" name="Rectangle"/>
          <p:cNvSpPr/>
          <p:nvPr/>
        </p:nvSpPr>
        <p:spPr>
          <a:xfrm>
            <a:off x="5056297" y="4474454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3" name="Oval"/>
          <p:cNvSpPr/>
          <p:nvPr/>
        </p:nvSpPr>
        <p:spPr>
          <a:xfrm>
            <a:off x="5282163" y="36264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4" name="Oval"/>
          <p:cNvSpPr/>
          <p:nvPr/>
        </p:nvSpPr>
        <p:spPr>
          <a:xfrm>
            <a:off x="5580812" y="390690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5" name="Oval"/>
          <p:cNvSpPr/>
          <p:nvPr/>
        </p:nvSpPr>
        <p:spPr>
          <a:xfrm>
            <a:off x="3287792" y="429049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6" name="Oval"/>
          <p:cNvSpPr/>
          <p:nvPr/>
        </p:nvSpPr>
        <p:spPr>
          <a:xfrm>
            <a:off x="3125332" y="327076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7" name="Oval"/>
          <p:cNvSpPr/>
          <p:nvPr/>
        </p:nvSpPr>
        <p:spPr>
          <a:xfrm>
            <a:off x="2727511" y="356471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8" name="Oval"/>
          <p:cNvSpPr/>
          <p:nvPr/>
        </p:nvSpPr>
        <p:spPr>
          <a:xfrm>
            <a:off x="2994456" y="27814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9" name="Oval"/>
          <p:cNvSpPr/>
          <p:nvPr/>
        </p:nvSpPr>
        <p:spPr>
          <a:xfrm>
            <a:off x="3287792" y="2620935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0" name="Oval"/>
          <p:cNvSpPr/>
          <p:nvPr/>
        </p:nvSpPr>
        <p:spPr>
          <a:xfrm>
            <a:off x="3707677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1" name="Oval"/>
          <p:cNvSpPr/>
          <p:nvPr/>
        </p:nvSpPr>
        <p:spPr>
          <a:xfrm>
            <a:off x="4127561" y="26209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2" name="Oval"/>
          <p:cNvSpPr/>
          <p:nvPr/>
        </p:nvSpPr>
        <p:spPr>
          <a:xfrm>
            <a:off x="4844386" y="264395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3" name="Oval"/>
          <p:cNvSpPr/>
          <p:nvPr/>
        </p:nvSpPr>
        <p:spPr>
          <a:xfrm>
            <a:off x="5390598" y="28833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4" name="Line"/>
          <p:cNvSpPr/>
          <p:nvPr/>
        </p:nvSpPr>
        <p:spPr>
          <a:xfrm>
            <a:off x="4718532" y="2873070"/>
            <a:ext cx="1084472" cy="5724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5" name="Line"/>
          <p:cNvSpPr/>
          <p:nvPr/>
        </p:nvSpPr>
        <p:spPr>
          <a:xfrm flipV="1">
            <a:off x="3425747" y="2886505"/>
            <a:ext cx="1330374" cy="1331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437163" y="3009262"/>
            <a:ext cx="1" cy="8140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433701" y="3784261"/>
            <a:ext cx="1689756" cy="9763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8" name="Line"/>
          <p:cNvSpPr/>
          <p:nvPr/>
        </p:nvSpPr>
        <p:spPr>
          <a:xfrm flipV="1">
            <a:off x="5172499" y="4346592"/>
            <a:ext cx="813128" cy="4169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4517209" y="3477796"/>
            <a:ext cx="1487118" cy="840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4503145" y="3478768"/>
            <a:ext cx="12795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1" name="7 hiperplanos = 1 região convexa"/>
          <p:cNvSpPr txBox="1"/>
          <p:nvPr/>
        </p:nvSpPr>
        <p:spPr>
          <a:xfrm>
            <a:off x="1945211" y="5358521"/>
            <a:ext cx="466673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7 hiperplanos = 1 região convexa</a:t>
            </a:r>
          </a:p>
        </p:txBody>
      </p:sp>
      <p:sp>
        <p:nvSpPr>
          <p:cNvPr id="862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3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4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865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866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67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868" name="No nosso exemplo hipotético, precisaríamos de uma região convexa com 7 hiperplanos para separar as classes corretamente."/>
          <p:cNvSpPr/>
          <p:nvPr/>
        </p:nvSpPr>
        <p:spPr>
          <a:xfrm>
            <a:off x="780140" y="1696112"/>
            <a:ext cx="7818416" cy="754124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000"/>
            </a:lvl1pPr>
          </a:lstStyle>
          <a:p>
            <a:pPr/>
            <a:r>
              <a:t>No nosso exemplo hipotético, precisaríamos de uma região convexa com 7 hiperplanos para separar as classes corretamente.</a:t>
            </a:r>
          </a:p>
        </p:txBody>
      </p:sp>
      <p:sp>
        <p:nvSpPr>
          <p:cNvPr id="869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6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6" name="Rounded Rectangle"/>
          <p:cNvSpPr/>
          <p:nvPr/>
        </p:nvSpPr>
        <p:spPr>
          <a:xfrm>
            <a:off x="685800" y="19384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89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90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91" name="Multilayer Perceptron"/>
          <p:cNvSpPr txBox="1"/>
          <p:nvPr/>
        </p:nvSpPr>
        <p:spPr>
          <a:xfrm>
            <a:off x="1425380" y="2605597"/>
            <a:ext cx="269987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Multilayer Perceptron</a:t>
            </a:r>
          </a:p>
        </p:txBody>
      </p:sp>
      <p:sp>
        <p:nvSpPr>
          <p:cNvPr id="192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93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94" name="Exemplo"/>
          <p:cNvSpPr txBox="1"/>
          <p:nvPr/>
        </p:nvSpPr>
        <p:spPr>
          <a:xfrm>
            <a:off x="1430221" y="3153285"/>
            <a:ext cx="1161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195" name="Formalização / Treinamento"/>
          <p:cNvSpPr txBox="1"/>
          <p:nvPr/>
        </p:nvSpPr>
        <p:spPr>
          <a:xfrm>
            <a:off x="1437239" y="3712182"/>
            <a:ext cx="3447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Formalização / Treinamento</a:t>
            </a:r>
          </a:p>
        </p:txBody>
      </p:sp>
      <p:sp>
        <p:nvSpPr>
          <p:cNvPr id="196" name="Função de Ativação / Backpropagation"/>
          <p:cNvSpPr txBox="1"/>
          <p:nvPr/>
        </p:nvSpPr>
        <p:spPr>
          <a:xfrm>
            <a:off x="1427079" y="4259869"/>
            <a:ext cx="477912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Função de Ativação / Backpropagation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872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87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87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87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8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879" name="Rounded Rectangle"/>
          <p:cNvSpPr/>
          <p:nvPr/>
        </p:nvSpPr>
        <p:spPr>
          <a:xfrm>
            <a:off x="685800" y="36275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82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8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883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884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885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886" name="Multilayer Perceptron"/>
          <p:cNvSpPr txBox="1"/>
          <p:nvPr/>
        </p:nvSpPr>
        <p:spPr>
          <a:xfrm>
            <a:off x="1425380" y="2605597"/>
            <a:ext cx="269987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Multilayer Perceptron</a:t>
            </a:r>
          </a:p>
        </p:txBody>
      </p:sp>
      <p:grpSp>
        <p:nvGrpSpPr>
          <p:cNvPr id="889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8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9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8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93" name="Exemplo"/>
          <p:cNvSpPr txBox="1"/>
          <p:nvPr/>
        </p:nvSpPr>
        <p:spPr>
          <a:xfrm>
            <a:off x="1430221" y="3153285"/>
            <a:ext cx="1161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</a:t>
            </a:r>
          </a:p>
        </p:txBody>
      </p:sp>
      <p:grpSp>
        <p:nvGrpSpPr>
          <p:cNvPr id="89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8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97" name="Formalização / Treinamento"/>
          <p:cNvSpPr txBox="1"/>
          <p:nvPr/>
        </p:nvSpPr>
        <p:spPr>
          <a:xfrm>
            <a:off x="1437239" y="3712182"/>
            <a:ext cx="3447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Formalização / Treinamento</a:t>
            </a:r>
          </a:p>
        </p:txBody>
      </p:sp>
      <p:grpSp>
        <p:nvGrpSpPr>
          <p:cNvPr id="90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8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01" name="Função de Ativação / Backpropagation"/>
          <p:cNvSpPr txBox="1"/>
          <p:nvPr/>
        </p:nvSpPr>
        <p:spPr>
          <a:xfrm>
            <a:off x="1427079" y="4259869"/>
            <a:ext cx="477912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Função de Ativação / Backpropagation</a:t>
            </a:r>
          </a:p>
        </p:txBody>
      </p:sp>
      <p:sp>
        <p:nvSpPr>
          <p:cNvPr id="902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Form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Formalização</a:t>
            </a:r>
          </a:p>
        </p:txBody>
      </p:sp>
      <p:sp>
        <p:nvSpPr>
          <p:cNvPr id="905" name="MLP:…"/>
          <p:cNvSpPr txBox="1"/>
          <p:nvPr>
            <p:ph type="body" idx="1"/>
          </p:nvPr>
        </p:nvSpPr>
        <p:spPr>
          <a:xfrm>
            <a:off x="457200" y="1710412"/>
            <a:ext cx="8229600" cy="4100988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MLP:</a:t>
            </a:r>
            <a:endParaRPr b="1"/>
          </a:p>
          <a:p>
            <a:pPr>
              <a:defRPr sz="2300"/>
            </a:pPr>
            <a:endParaRPr b="1"/>
          </a:p>
          <a:p>
            <a:pPr lvl="2" marL="1004887" indent="-319087">
              <a:buSzPct val="60000"/>
              <a:buChar char="◻"/>
              <a:defRPr sz="2300"/>
            </a:pPr>
            <a:r>
              <a:rPr b="1"/>
              <a:t>𝜏</a:t>
            </a:r>
            <a:r>
              <a:t> = [x(n), d(n)] → exemplo de treinamento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rPr b="1"/>
              <a:t>y</a:t>
            </a:r>
            <a:r>
              <a:rPr b="1" baseline="-5999"/>
              <a:t>j</a:t>
            </a:r>
            <a:r>
              <a:rPr b="1"/>
              <a:t>(n)</a:t>
            </a:r>
            <a:r>
              <a:t> → sinal produzido na saída do neurônio j na camada de saída, estimulado por x(n), aplicado na camada de entrada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Sinal do erro produzido pelo neurônio j é:</a:t>
            </a:r>
          </a:p>
          <a:p>
            <a:pPr lvl="4" marL="1919288" indent="-319088">
              <a:defRPr sz="2300"/>
            </a:pPr>
            <a:r>
              <a:t>e</a:t>
            </a:r>
            <a:r>
              <a:rPr baseline="-5999"/>
              <a:t>j</a:t>
            </a:r>
            <a:r>
              <a:t>(n) = d</a:t>
            </a:r>
            <a:r>
              <a:rPr baseline="-5999"/>
              <a:t>j</a:t>
            </a:r>
            <a:r>
              <a:t>(n) - y</a:t>
            </a:r>
            <a:r>
              <a:rPr baseline="-5999"/>
              <a:t>j</a:t>
            </a:r>
            <a:r>
              <a:t>(n)</a:t>
            </a:r>
          </a:p>
        </p:txBody>
      </p:sp>
      <p:sp>
        <p:nvSpPr>
          <p:cNvPr id="906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Form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Formalização</a:t>
            </a:r>
          </a:p>
        </p:txBody>
      </p:sp>
      <p:sp>
        <p:nvSpPr>
          <p:cNvPr id="909" name="O erro instantâneo produzido no neurônio j é dado por:…"/>
          <p:cNvSpPr txBox="1"/>
          <p:nvPr>
            <p:ph type="body" idx="1"/>
          </p:nvPr>
        </p:nvSpPr>
        <p:spPr>
          <a:xfrm>
            <a:off x="457200" y="1710412"/>
            <a:ext cx="8229600" cy="4100988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000"/>
            </a:pPr>
            <a:r>
              <a:t>O erro instantâneo produzido no neurônio j é dado por:</a:t>
            </a: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  <a:r>
              <a:t>Somando os erros de todos os neurônios da camada de saída:</a:t>
            </a: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  <a:r>
              <a:t>C é o conjunto de neurônios de saída. Se houverem N exemplos de treinamento, o </a:t>
            </a:r>
            <a:r>
              <a:rPr b="1"/>
              <a:t>erro médio</a:t>
            </a:r>
            <a:r>
              <a:t> sobre todos os exemplos (risco empírico) é dado por:</a:t>
            </a:r>
          </a:p>
        </p:txBody>
      </p:sp>
      <p:pic>
        <p:nvPicPr>
          <p:cNvPr id="910" name="Screen Shot 2018-10-19 at 00.53.58.png" descr="Screen Shot 2018-10-19 at 00.53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2768" y="5470150"/>
            <a:ext cx="4093160" cy="812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Screen Shot 2018-10-19 at 00.51.13.png" descr="Screen Shot 2018-10-19 at 00.51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7379" y="2092169"/>
            <a:ext cx="2161310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2" name="Screen Shot 2018-10-19 at 00.53.31.png" descr="Screen Shot 2018-10-19 at 00.53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3923" y="3666814"/>
            <a:ext cx="3128934" cy="880345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Form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Formalização</a:t>
            </a:r>
          </a:p>
        </p:txBody>
      </p:sp>
      <p:sp>
        <p:nvSpPr>
          <p:cNvPr id="916" name="O erro instantâneo produzido no neurônio j é dado por:…"/>
          <p:cNvSpPr txBox="1"/>
          <p:nvPr>
            <p:ph type="body" idx="1"/>
          </p:nvPr>
        </p:nvSpPr>
        <p:spPr>
          <a:xfrm>
            <a:off x="457200" y="1710412"/>
            <a:ext cx="8229600" cy="4100988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000"/>
            </a:pPr>
            <a:r>
              <a:t>O erro instantâneo produzido no neurônio j é dado por:</a:t>
            </a: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  <a:r>
              <a:t>Somando os erros de todos os neurônios da camada de saída:</a:t>
            </a: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</a:p>
          <a:p>
            <a:pPr marL="319087" indent="-319087">
              <a:defRPr sz="2000"/>
            </a:pPr>
            <a:r>
              <a:t>C é o conjunto de neurônios de saída. Se houverem N exemplos de treinamento, o erro médio sobre todos os exemplos (risco empírico) é dado por:</a:t>
            </a:r>
          </a:p>
        </p:txBody>
      </p:sp>
      <p:pic>
        <p:nvPicPr>
          <p:cNvPr id="917" name="Screen Shot 2018-10-19 at 00.53.58.png" descr="Screen Shot 2018-10-19 at 00.53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2768" y="5470150"/>
            <a:ext cx="4093160" cy="812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Screen Shot 2018-10-19 at 00.51.13.png" descr="Screen Shot 2018-10-19 at 00.51.13.png"/>
          <p:cNvPicPr>
            <a:picLocks noChangeAspect="1"/>
          </p:cNvPicPr>
          <p:nvPr/>
        </p:nvPicPr>
        <p:blipFill>
          <a:blip r:embed="rId3">
            <a:alphaModFix amt="16951"/>
            <a:extLst/>
          </a:blip>
          <a:stretch>
            <a:fillRect/>
          </a:stretch>
        </p:blipFill>
        <p:spPr>
          <a:xfrm>
            <a:off x="3297379" y="2092169"/>
            <a:ext cx="2161310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9" name="Screen Shot 2018-10-19 at 00.53.31.png" descr="Screen Shot 2018-10-19 at 00.53.31.png"/>
          <p:cNvPicPr>
            <a:picLocks noChangeAspect="1"/>
          </p:cNvPicPr>
          <p:nvPr/>
        </p:nvPicPr>
        <p:blipFill>
          <a:blip r:embed="rId4">
            <a:alphaModFix amt="16951"/>
            <a:extLst/>
          </a:blip>
          <a:stretch>
            <a:fillRect/>
          </a:stretch>
        </p:blipFill>
        <p:spPr>
          <a:xfrm>
            <a:off x="2913923" y="3666814"/>
            <a:ext cx="3128934" cy="880345"/>
          </a:xfrm>
          <a:prstGeom prst="rect">
            <a:avLst/>
          </a:prstGeom>
          <a:ln w="12700">
            <a:miter lim="400000"/>
          </a:ln>
        </p:spPr>
      </p:pic>
      <p:sp>
        <p:nvSpPr>
          <p:cNvPr id="920" name="Erro quadrático médio da época considera todos os neurônios da camada de saída C) e todos os exemplos do conjunto de treinamento (N)"/>
          <p:cNvSpPr/>
          <p:nvPr/>
        </p:nvSpPr>
        <p:spPr>
          <a:xfrm>
            <a:off x="780140" y="4576203"/>
            <a:ext cx="7818416" cy="864903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2000"/>
            </a:pPr>
            <a:r>
              <a:rPr b="1"/>
              <a:t>Erro quadrático médio da época</a:t>
            </a:r>
            <a:r>
              <a:t> considera todos os neurônios da camada de saída C) e todos os exemplos do conjunto de treinamento (N)</a:t>
            </a:r>
          </a:p>
        </p:txBody>
      </p:sp>
      <p:sp>
        <p:nvSpPr>
          <p:cNvPr id="921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924" name="Alternativa 1 - modo de treinamento batch:…"/>
          <p:cNvSpPr txBox="1"/>
          <p:nvPr>
            <p:ph type="body" idx="1"/>
          </p:nvPr>
        </p:nvSpPr>
        <p:spPr>
          <a:xfrm>
            <a:off x="457200" y="1710412"/>
            <a:ext cx="8229600" cy="4205558"/>
          </a:xfrm>
          <a:prstGeom prst="rect">
            <a:avLst/>
          </a:prstGeom>
        </p:spPr>
        <p:txBody>
          <a:bodyPr/>
          <a:lstStyle/>
          <a:p>
            <a:pPr marL="315897" indent="-315897" defTabSz="905255">
              <a:spcBef>
                <a:spcPts val="600"/>
              </a:spcBef>
              <a:defRPr b="1" sz="2277"/>
            </a:pPr>
            <a:r>
              <a:t>Alternativa 1 - modo de treinamento batch:</a:t>
            </a:r>
          </a:p>
          <a:p>
            <a:pPr lvl="2" marL="994839" indent="-315897" defTabSz="905255">
              <a:spcBef>
                <a:spcPts val="600"/>
              </a:spcBef>
              <a:buSzPct val="60000"/>
              <a:buChar char="◻"/>
              <a:defRPr sz="2277"/>
            </a:pPr>
            <a:r>
              <a:t>apresenta todos os exemplos → ajuste dos pesos</a:t>
            </a:r>
          </a:p>
          <a:p>
            <a:pPr lvl="2" marL="994839" indent="-315897" defTabSz="905255">
              <a:spcBef>
                <a:spcPts val="600"/>
              </a:spcBef>
              <a:buSzPct val="60000"/>
              <a:buChar char="◻"/>
              <a:defRPr sz="2277"/>
            </a:pPr>
            <a:r>
              <a:t>1 ajuste p uma época completa</a:t>
            </a:r>
          </a:p>
          <a:p>
            <a:pPr lvl="2" marL="994839" indent="-315897" defTabSz="905255">
              <a:spcBef>
                <a:spcPts val="600"/>
              </a:spcBef>
              <a:buSzPct val="60000"/>
              <a:buChar char="◻"/>
              <a:defRPr sz="2277"/>
            </a:pPr>
          </a:p>
          <a:p>
            <a:pPr marL="315897" indent="-315897" defTabSz="905255">
              <a:spcBef>
                <a:spcPts val="600"/>
              </a:spcBef>
              <a:defRPr sz="2277"/>
            </a:pPr>
            <a:r>
              <a:t>Curva de aprendizado </a:t>
            </a:r>
          </a:p>
          <a:p>
            <a:pPr lvl="2" marL="994839" indent="-315897" defTabSz="905255">
              <a:spcBef>
                <a:spcPts val="600"/>
              </a:spcBef>
              <a:buSzPct val="60000"/>
              <a:buChar char="◻"/>
              <a:defRPr sz="2277"/>
            </a:pPr>
            <a:r>
              <a:t>ε</a:t>
            </a:r>
            <a:r>
              <a:rPr baseline="-5999"/>
              <a:t>av</a:t>
            </a:r>
            <a:r>
              <a:t> (erro médio) x épocas</a:t>
            </a:r>
          </a:p>
          <a:p>
            <a:pPr lvl="2" marL="994839" indent="-315897" defTabSz="905255">
              <a:spcBef>
                <a:spcPts val="600"/>
              </a:spcBef>
              <a:buSzPct val="60000"/>
              <a:buChar char="◻"/>
              <a:defRPr sz="2277"/>
            </a:pPr>
            <a:r>
              <a:t>Em cada época os exemplos são embaralhados/reordenados</a:t>
            </a:r>
          </a:p>
          <a:p>
            <a:pPr lvl="2" marL="994839" indent="-315897" defTabSz="905255">
              <a:spcBef>
                <a:spcPts val="600"/>
              </a:spcBef>
              <a:buSzPct val="60000"/>
              <a:buChar char="◻"/>
              <a:defRPr sz="2277"/>
            </a:pPr>
          </a:p>
          <a:p>
            <a:pPr marL="315897" indent="-315897" defTabSz="905255">
              <a:spcBef>
                <a:spcPts val="600"/>
              </a:spcBef>
              <a:defRPr sz="2277"/>
            </a:pPr>
            <a:r>
              <a:t>Vários experimentos, iniciando W com valores diferentes</a:t>
            </a:r>
          </a:p>
          <a:p>
            <a:pPr lvl="2" marL="994839" indent="-315897" defTabSz="905255">
              <a:spcBef>
                <a:spcPts val="600"/>
              </a:spcBef>
              <a:buSzPct val="60000"/>
              <a:buChar char="◻"/>
              <a:defRPr sz="2277"/>
            </a:pPr>
            <a:r>
              <a:t>Média do desempenho</a:t>
            </a:r>
          </a:p>
        </p:txBody>
      </p:sp>
      <p:sp>
        <p:nvSpPr>
          <p:cNvPr id="925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928" name="Alternativa 1 - modo de treinamento batch:…"/>
          <p:cNvSpPr txBox="1"/>
          <p:nvPr>
            <p:ph type="body" idx="1"/>
          </p:nvPr>
        </p:nvSpPr>
        <p:spPr>
          <a:xfrm>
            <a:off x="457200" y="1710412"/>
            <a:ext cx="8229600" cy="4205558"/>
          </a:xfrm>
          <a:prstGeom prst="rect">
            <a:avLst/>
          </a:prstGeom>
        </p:spPr>
        <p:txBody>
          <a:bodyPr/>
          <a:lstStyle/>
          <a:p>
            <a:pPr>
              <a:defRPr b="1" sz="2300"/>
            </a:pPr>
            <a:r>
              <a:t>Alternativa 1 - modo de treinamento batch:</a:t>
            </a:r>
          </a:p>
          <a:p>
            <a:pPr lvl="2" marL="1004887" indent="-319087">
              <a:buSzPct val="60000"/>
              <a:buChar char="◻"/>
              <a:defRPr sz="23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estimativa mais precisa do vetor de gradientes</a:t>
            </a:r>
          </a:p>
          <a:p>
            <a:pPr lvl="4" marL="1919288" indent="-319088">
              <a:defRPr sz="2200"/>
            </a:pPr>
            <a:r>
              <a:t>derivada da função de custo ε</a:t>
            </a:r>
            <a:r>
              <a:rPr baseline="-5999"/>
              <a:t>av</a:t>
            </a:r>
            <a:r>
              <a:t> em relação a W </a:t>
            </a:r>
          </a:p>
          <a:p>
            <a:pPr lvl="4" marL="1919288" indent="-319088">
              <a:defRPr sz="2200"/>
            </a:pPr>
            <a:r>
              <a:t>suscetível a ficar prezo em um mínimo local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Paralelização do processo de aprendizado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Porém é mais difícil de detectar mudanças pequenas nos dados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Se há exemplos redundantes, não consegue identificar (pois ajusta os pesos para todos os exemplos)</a:t>
            </a:r>
          </a:p>
        </p:txBody>
      </p:sp>
      <p:sp>
        <p:nvSpPr>
          <p:cNvPr id="929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932" name="Alternativa 2 - modo de treinamento online:…"/>
          <p:cNvSpPr txBox="1"/>
          <p:nvPr>
            <p:ph type="body" idx="1"/>
          </p:nvPr>
        </p:nvSpPr>
        <p:spPr>
          <a:xfrm>
            <a:off x="457200" y="1710412"/>
            <a:ext cx="8229600" cy="4205558"/>
          </a:xfrm>
          <a:prstGeom prst="rect">
            <a:avLst/>
          </a:prstGeom>
        </p:spPr>
        <p:txBody>
          <a:bodyPr/>
          <a:lstStyle/>
          <a:p>
            <a:pPr>
              <a:defRPr b="1" sz="2300"/>
            </a:pPr>
            <a:r>
              <a:t>Alternativa 2 - modo de treinamento online: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ajuste de W após a apresentação de cada exemplo</a:t>
            </a:r>
          </a:p>
          <a:p>
            <a:pPr lvl="2" marL="1004887" indent="-319087">
              <a:buSzPct val="60000"/>
              <a:buChar char="◻"/>
              <a:defRPr sz="2300"/>
            </a:pPr>
          </a:p>
          <a:p>
            <a:pPr>
              <a:defRPr sz="2300"/>
            </a:pPr>
            <a:r>
              <a:t>A busca no espaço de pesos multidimensional torna-se estocástica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método estocástico</a:t>
            </a:r>
          </a:p>
          <a:p>
            <a:pPr lvl="2" marL="1004887" indent="-319087">
              <a:buSzPct val="60000"/>
              <a:buChar char="◻"/>
              <a:defRPr sz="2300"/>
            </a:pPr>
          </a:p>
          <a:p>
            <a:pPr>
              <a:defRPr sz="2300"/>
            </a:pPr>
            <a:r>
              <a:t>Menos suscetível a ficar preso em mínimos locais</a:t>
            </a:r>
          </a:p>
          <a:p>
            <a:pPr>
              <a:defRPr sz="2300"/>
            </a:pPr>
            <a:r>
              <a:t>Quando há redundância, tira vantagem ao ajustar os pesos</a:t>
            </a:r>
          </a:p>
          <a:p>
            <a:pPr>
              <a:defRPr sz="2300"/>
            </a:pPr>
            <a:r>
              <a:t>Detecta melhor pequenas mudanças nos dados de treinamento</a:t>
            </a:r>
          </a:p>
          <a:p>
            <a:pPr>
              <a:defRPr sz="2300"/>
            </a:pPr>
            <a:r>
              <a:t>Simples de implementar / Bons resultados em problemas difíceis</a:t>
            </a:r>
          </a:p>
        </p:txBody>
      </p:sp>
      <p:sp>
        <p:nvSpPr>
          <p:cNvPr id="933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936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939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9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9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1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943" name="Rounded Rectangle"/>
          <p:cNvSpPr/>
          <p:nvPr/>
        </p:nvSpPr>
        <p:spPr>
          <a:xfrm>
            <a:off x="685800" y="41609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946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9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47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948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949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950" name="Multilayer Perceptron"/>
          <p:cNvSpPr txBox="1"/>
          <p:nvPr/>
        </p:nvSpPr>
        <p:spPr>
          <a:xfrm>
            <a:off x="1425380" y="2605597"/>
            <a:ext cx="269987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Multilayer Perceptron</a:t>
            </a:r>
          </a:p>
        </p:txBody>
      </p:sp>
      <p:grpSp>
        <p:nvGrpSpPr>
          <p:cNvPr id="953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9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56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9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57" name="Exemplo"/>
          <p:cNvSpPr txBox="1"/>
          <p:nvPr/>
        </p:nvSpPr>
        <p:spPr>
          <a:xfrm>
            <a:off x="1430221" y="3153285"/>
            <a:ext cx="1161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</a:t>
            </a:r>
          </a:p>
        </p:txBody>
      </p:sp>
      <p:grpSp>
        <p:nvGrpSpPr>
          <p:cNvPr id="960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9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61" name="Formalização / Treinamento"/>
          <p:cNvSpPr txBox="1"/>
          <p:nvPr/>
        </p:nvSpPr>
        <p:spPr>
          <a:xfrm>
            <a:off x="1437239" y="3712182"/>
            <a:ext cx="3447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Formalização / Treinamento</a:t>
            </a:r>
          </a:p>
        </p:txBody>
      </p:sp>
      <p:grpSp>
        <p:nvGrpSpPr>
          <p:cNvPr id="964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9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3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65" name="Função de Ativação / Backpropagation"/>
          <p:cNvSpPr txBox="1"/>
          <p:nvPr/>
        </p:nvSpPr>
        <p:spPr>
          <a:xfrm>
            <a:off x="1427079" y="4259869"/>
            <a:ext cx="477912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Função de Ativação / Backpropagation</a:t>
            </a:r>
          </a:p>
        </p:txBody>
      </p:sp>
      <p:sp>
        <p:nvSpPr>
          <p:cNvPr id="966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φ deve ser diferenciável:…"/>
          <p:cNvSpPr txBox="1"/>
          <p:nvPr>
            <p:ph type="body" sz="quarter" idx="1"/>
          </p:nvPr>
        </p:nvSpPr>
        <p:spPr>
          <a:xfrm>
            <a:off x="457200" y="1710412"/>
            <a:ext cx="8229600" cy="990601"/>
          </a:xfrm>
          <a:prstGeom prst="rect">
            <a:avLst/>
          </a:prstGeom>
        </p:spPr>
        <p:txBody>
          <a:bodyPr/>
          <a:lstStyle/>
          <a:p>
            <a:pPr>
              <a:defRPr b="1" sz="2300"/>
            </a:pPr>
            <a:r>
              <a:t>φ deve ser diferenciável: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funções sigmoidal / logística</a:t>
            </a:r>
          </a:p>
        </p:txBody>
      </p:sp>
      <p:pic>
        <p:nvPicPr>
          <p:cNvPr id="969" name="sigmoidal.png" descr="sigmoid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3832" y="3454049"/>
            <a:ext cx="3951032" cy="2959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0" name="Screen Shot 2018-10-19 at 01.08.58.png" descr="Screen Shot 2018-10-19 at 01.08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2409" y="2857261"/>
            <a:ext cx="4059182" cy="678448"/>
          </a:xfrm>
          <a:prstGeom prst="rect">
            <a:avLst/>
          </a:prstGeom>
          <a:ln w="12700">
            <a:miter lim="400000"/>
          </a:ln>
        </p:spPr>
      </p:pic>
      <p:sp>
        <p:nvSpPr>
          <p:cNvPr id="971" name="Funções de A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Ativação</a:t>
            </a:r>
          </a:p>
        </p:txBody>
      </p:sp>
      <p:sp>
        <p:nvSpPr>
          <p:cNvPr id="972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função tangente hiperbólica:…"/>
          <p:cNvSpPr txBox="1"/>
          <p:nvPr>
            <p:ph type="body" sz="half" idx="1"/>
          </p:nvPr>
        </p:nvSpPr>
        <p:spPr>
          <a:xfrm>
            <a:off x="457200" y="1710412"/>
            <a:ext cx="8229600" cy="2153752"/>
          </a:xfrm>
          <a:prstGeom prst="rect">
            <a:avLst/>
          </a:prstGeom>
        </p:spPr>
        <p:txBody>
          <a:bodyPr/>
          <a:lstStyle/>
          <a:p>
            <a:pPr lvl="2" marL="1004887" indent="-319087">
              <a:buSzPct val="60000"/>
              <a:buChar char="◻"/>
              <a:defRPr sz="2300"/>
            </a:pPr>
            <a:r>
              <a:t>função tangente hiperbólica:</a:t>
            </a:r>
          </a:p>
          <a:p>
            <a:pPr lvl="2" marL="1004887" indent="-319087">
              <a:buSzPct val="60000"/>
              <a:buChar char="◻"/>
              <a:defRPr sz="2300"/>
            </a:pPr>
          </a:p>
          <a:p>
            <a:pPr lvl="2" marL="1004887" indent="-319087">
              <a:buSzPct val="60000"/>
              <a:buChar char="◻"/>
              <a:defRPr sz="2300"/>
            </a:pPr>
          </a:p>
          <a:p>
            <a:pPr lvl="5" marL="2193607" indent="-319087">
              <a:defRPr sz="2000"/>
            </a:pPr>
            <a:r>
              <a:t>a e b são constantes positivas</a:t>
            </a:r>
          </a:p>
          <a:p>
            <a:pPr lvl="5" marL="2193607" indent="-319087">
              <a:defRPr sz="2000"/>
            </a:pPr>
            <a:r>
              <a:t>amplitude do sinal de saída: -a ≤ y</a:t>
            </a:r>
            <a:r>
              <a:rPr baseline="-5999"/>
              <a:t>j</a:t>
            </a:r>
            <a:r>
              <a:t> ≤ +a </a:t>
            </a:r>
          </a:p>
        </p:txBody>
      </p:sp>
      <p:pic>
        <p:nvPicPr>
          <p:cNvPr id="975" name="tanh.png" descr="tan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7780" y="3939492"/>
            <a:ext cx="3903136" cy="2567854"/>
          </a:xfrm>
          <a:prstGeom prst="rect">
            <a:avLst/>
          </a:prstGeom>
          <a:ln w="12700">
            <a:miter lim="400000"/>
          </a:ln>
        </p:spPr>
      </p:pic>
      <p:sp>
        <p:nvSpPr>
          <p:cNvPr id="976" name="Funções de A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Ativação</a:t>
            </a:r>
          </a:p>
        </p:txBody>
      </p:sp>
      <p:sp>
        <p:nvSpPr>
          <p:cNvPr id="977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78" name="Screen Shot 2018-10-19 at 01.11.13.png" descr="Screen Shot 2018-10-19 at 01.11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7652" y="2286187"/>
            <a:ext cx="2817821" cy="489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99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Multilayer Perceptron:…"/>
          <p:cNvSpPr txBox="1"/>
          <p:nvPr>
            <p:ph type="body" idx="1"/>
          </p:nvPr>
        </p:nvSpPr>
        <p:spPr>
          <a:xfrm>
            <a:off x="682195" y="1796025"/>
            <a:ext cx="8014306" cy="437150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b="1"/>
              <a:t>Multilayer Perceptron</a:t>
            </a:r>
            <a:r>
              <a:t>:</a:t>
            </a:r>
          </a:p>
          <a:p>
            <a:pPr>
              <a:defRPr sz="2400"/>
            </a:pPr>
          </a:p>
          <a:p>
            <a:pPr lvl="2" marL="1004887" indent="-319087">
              <a:buSzPct val="60000"/>
              <a:buChar char="◻"/>
              <a:defRPr sz="2300"/>
            </a:pPr>
            <a:r>
              <a:t>Supera as limitações práticas do Perceptron</a:t>
            </a:r>
          </a:p>
          <a:p>
            <a:pPr lvl="3" marL="1462087" indent="-319087">
              <a:defRPr sz="2300"/>
            </a:pPr>
            <a:r>
              <a:t>neurônios possuem uma função de ativação </a:t>
            </a:r>
            <a:r>
              <a:rPr b="1"/>
              <a:t>não-linear e diferenciável</a:t>
            </a:r>
          </a:p>
          <a:p>
            <a:pPr lvl="3" marL="1462087" indent="-319087">
              <a:defRPr sz="2300"/>
            </a:pPr>
            <a:r>
              <a:t>contém uma ou mais camadas escondidas</a:t>
            </a:r>
          </a:p>
          <a:p>
            <a:pPr lvl="3" marL="1462087" indent="-319087">
              <a:defRPr sz="2300"/>
            </a:pPr>
            <a:r>
              <a:t>a rede possui alto grau de conectividade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Funções de A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Ativação</a:t>
            </a:r>
          </a:p>
        </p:txBody>
      </p:sp>
      <p:sp>
        <p:nvSpPr>
          <p:cNvPr id="981" name="Comparativo entre as duas formas de funções de ativação…"/>
          <p:cNvSpPr txBox="1"/>
          <p:nvPr>
            <p:ph type="body" sz="half" idx="1"/>
          </p:nvPr>
        </p:nvSpPr>
        <p:spPr>
          <a:xfrm>
            <a:off x="457200" y="1710412"/>
            <a:ext cx="8229600" cy="2153752"/>
          </a:xfrm>
          <a:prstGeom prst="rect">
            <a:avLst/>
          </a:prstGeom>
        </p:spPr>
        <p:txBody>
          <a:bodyPr/>
          <a:lstStyle/>
          <a:p>
            <a:pPr lvl="2" marL="1004887" indent="-319087">
              <a:buSzPct val="60000"/>
              <a:buChar char="◻"/>
              <a:defRPr sz="2300"/>
            </a:pPr>
            <a:r>
              <a:t>Comparativo entre as duas formas de funções de ativação</a:t>
            </a:r>
          </a:p>
          <a:p>
            <a:pPr lvl="4" marL="1919288" indent="-319088">
              <a:defRPr sz="2300"/>
            </a:pPr>
            <a:r>
              <a:t>tahn x sigmoid</a:t>
            </a:r>
          </a:p>
        </p:txBody>
      </p:sp>
      <p:pic>
        <p:nvPicPr>
          <p:cNvPr id="982" name="comparison.png" descr="comparis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505" y="2526712"/>
            <a:ext cx="4801753" cy="3663696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roup"/>
          <p:cNvSpPr/>
          <p:nvPr/>
        </p:nvSpPr>
        <p:spPr>
          <a:xfrm>
            <a:off x="4151580" y="2430817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6" name="Group"/>
          <p:cNvSpPr/>
          <p:nvPr/>
        </p:nvSpPr>
        <p:spPr>
          <a:xfrm>
            <a:off x="4151580" y="309121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7" name="Group"/>
          <p:cNvSpPr/>
          <p:nvPr/>
        </p:nvSpPr>
        <p:spPr>
          <a:xfrm>
            <a:off x="4151580" y="3755191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8" name="Group"/>
          <p:cNvSpPr/>
          <p:nvPr/>
        </p:nvSpPr>
        <p:spPr>
          <a:xfrm>
            <a:off x="4151580" y="499812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9" name="Group"/>
          <p:cNvSpPr/>
          <p:nvPr/>
        </p:nvSpPr>
        <p:spPr>
          <a:xfrm>
            <a:off x="6617289" y="3153799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0" name="Group"/>
          <p:cNvSpPr/>
          <p:nvPr/>
        </p:nvSpPr>
        <p:spPr>
          <a:xfrm>
            <a:off x="6617289" y="3778557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1" name="Rectangle"/>
          <p:cNvSpPr/>
          <p:nvPr/>
        </p:nvSpPr>
        <p:spPr>
          <a:xfrm>
            <a:off x="1812661" y="2542744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2" name="Rectangle"/>
          <p:cNvSpPr/>
          <p:nvPr/>
        </p:nvSpPr>
        <p:spPr>
          <a:xfrm>
            <a:off x="1812661" y="3167502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3" name="Rectangle"/>
          <p:cNvSpPr/>
          <p:nvPr/>
        </p:nvSpPr>
        <p:spPr>
          <a:xfrm>
            <a:off x="1812661" y="3792260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4" name="Rectangle"/>
          <p:cNvSpPr/>
          <p:nvPr/>
        </p:nvSpPr>
        <p:spPr>
          <a:xfrm>
            <a:off x="1812661" y="5041776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5" name="Line"/>
          <p:cNvSpPr/>
          <p:nvPr/>
        </p:nvSpPr>
        <p:spPr>
          <a:xfrm>
            <a:off x="2086124" y="26133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6" name="Line"/>
          <p:cNvSpPr/>
          <p:nvPr/>
        </p:nvSpPr>
        <p:spPr>
          <a:xfrm>
            <a:off x="2086124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7" name="Line"/>
          <p:cNvSpPr/>
          <p:nvPr/>
        </p:nvSpPr>
        <p:spPr>
          <a:xfrm>
            <a:off x="2086124" y="3897035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8" name="Line"/>
          <p:cNvSpPr/>
          <p:nvPr/>
        </p:nvSpPr>
        <p:spPr>
          <a:xfrm flipV="1">
            <a:off x="2086124" y="4007560"/>
            <a:ext cx="2027238" cy="113899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9" name="Line"/>
          <p:cNvSpPr/>
          <p:nvPr/>
        </p:nvSpPr>
        <p:spPr>
          <a:xfrm>
            <a:off x="2086281" y="2674858"/>
            <a:ext cx="2033975" cy="52336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0" name="Line"/>
          <p:cNvSpPr/>
          <p:nvPr/>
        </p:nvSpPr>
        <p:spPr>
          <a:xfrm>
            <a:off x="2088918" y="2677555"/>
            <a:ext cx="2030967" cy="115946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1" name="Line"/>
          <p:cNvSpPr/>
          <p:nvPr/>
        </p:nvSpPr>
        <p:spPr>
          <a:xfrm>
            <a:off x="2093484" y="2723055"/>
            <a:ext cx="2024557" cy="235400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002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81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3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158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4" name="Line"/>
          <p:cNvSpPr/>
          <p:nvPr/>
        </p:nvSpPr>
        <p:spPr>
          <a:xfrm>
            <a:off x="2084280" y="5204061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5" name="Line"/>
          <p:cNvSpPr/>
          <p:nvPr/>
        </p:nvSpPr>
        <p:spPr>
          <a:xfrm flipV="1">
            <a:off x="2066993" y="3340623"/>
            <a:ext cx="2076493" cy="181005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6" name="Line"/>
          <p:cNvSpPr/>
          <p:nvPr/>
        </p:nvSpPr>
        <p:spPr>
          <a:xfrm flipV="1">
            <a:off x="2114841" y="2716911"/>
            <a:ext cx="2003200" cy="243567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7" name="Line"/>
          <p:cNvSpPr/>
          <p:nvPr/>
        </p:nvSpPr>
        <p:spPr>
          <a:xfrm>
            <a:off x="4551833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8" name="Line"/>
          <p:cNvSpPr/>
          <p:nvPr/>
        </p:nvSpPr>
        <p:spPr>
          <a:xfrm>
            <a:off x="4551833" y="3961119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9" name="Line"/>
          <p:cNvSpPr/>
          <p:nvPr/>
        </p:nvSpPr>
        <p:spPr>
          <a:xfrm flipV="1">
            <a:off x="4561033" y="3978281"/>
            <a:ext cx="2018359" cy="119765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0" name="Line"/>
          <p:cNvSpPr/>
          <p:nvPr/>
        </p:nvSpPr>
        <p:spPr>
          <a:xfrm flipV="1">
            <a:off x="4554478" y="3336362"/>
            <a:ext cx="2032931" cy="176665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1" name="Line"/>
          <p:cNvSpPr/>
          <p:nvPr/>
        </p:nvSpPr>
        <p:spPr>
          <a:xfrm flipV="1">
            <a:off x="4555876" y="3357600"/>
            <a:ext cx="2026517" cy="59271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2" name="Line"/>
          <p:cNvSpPr/>
          <p:nvPr/>
        </p:nvSpPr>
        <p:spPr>
          <a:xfrm>
            <a:off x="4550523" y="3305365"/>
            <a:ext cx="2037228" cy="67622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3" name="Line"/>
          <p:cNvSpPr/>
          <p:nvPr/>
        </p:nvSpPr>
        <p:spPr>
          <a:xfrm>
            <a:off x="4554468" y="2557084"/>
            <a:ext cx="2029796" cy="76797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4" name="Line"/>
          <p:cNvSpPr/>
          <p:nvPr/>
        </p:nvSpPr>
        <p:spPr>
          <a:xfrm>
            <a:off x="4555316" y="2583944"/>
            <a:ext cx="2030002" cy="13464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5" name="Line"/>
          <p:cNvSpPr/>
          <p:nvPr/>
        </p:nvSpPr>
        <p:spPr>
          <a:xfrm>
            <a:off x="1214835" y="26475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6" name="Line"/>
          <p:cNvSpPr/>
          <p:nvPr/>
        </p:nvSpPr>
        <p:spPr>
          <a:xfrm>
            <a:off x="1236196" y="3273780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7" name="Line"/>
          <p:cNvSpPr/>
          <p:nvPr/>
        </p:nvSpPr>
        <p:spPr>
          <a:xfrm>
            <a:off x="1236196" y="3897035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8" name="Line"/>
          <p:cNvSpPr/>
          <p:nvPr/>
        </p:nvSpPr>
        <p:spPr>
          <a:xfrm>
            <a:off x="1242286" y="5153604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9" name="Line"/>
          <p:cNvSpPr/>
          <p:nvPr/>
        </p:nvSpPr>
        <p:spPr>
          <a:xfrm>
            <a:off x="7022203" y="3342737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0" name="Line"/>
          <p:cNvSpPr/>
          <p:nvPr/>
        </p:nvSpPr>
        <p:spPr>
          <a:xfrm>
            <a:off x="7022203" y="39611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1" name="Line"/>
          <p:cNvSpPr/>
          <p:nvPr/>
        </p:nvSpPr>
        <p:spPr>
          <a:xfrm flipV="1">
            <a:off x="2080034" y="2685215"/>
            <a:ext cx="2046844" cy="59437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2" name="Line"/>
          <p:cNvSpPr/>
          <p:nvPr/>
        </p:nvSpPr>
        <p:spPr>
          <a:xfrm>
            <a:off x="2072246" y="3281052"/>
            <a:ext cx="2039776" cy="65891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3" name="Line"/>
          <p:cNvSpPr/>
          <p:nvPr/>
        </p:nvSpPr>
        <p:spPr>
          <a:xfrm>
            <a:off x="2111646" y="3279589"/>
            <a:ext cx="1964403" cy="182395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4" name="Line"/>
          <p:cNvSpPr/>
          <p:nvPr/>
        </p:nvSpPr>
        <p:spPr>
          <a:xfrm flipV="1">
            <a:off x="2108274" y="2677007"/>
            <a:ext cx="1909800" cy="11855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5" name="Line"/>
          <p:cNvSpPr/>
          <p:nvPr/>
        </p:nvSpPr>
        <p:spPr>
          <a:xfrm flipV="1">
            <a:off x="2102894" y="3291800"/>
            <a:ext cx="1978369" cy="5964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6" name="Line"/>
          <p:cNvSpPr/>
          <p:nvPr/>
        </p:nvSpPr>
        <p:spPr>
          <a:xfrm>
            <a:off x="2116603" y="3914338"/>
            <a:ext cx="1997212" cy="11710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7" name="input…"/>
          <p:cNvSpPr txBox="1"/>
          <p:nvPr/>
        </p:nvSpPr>
        <p:spPr>
          <a:xfrm>
            <a:off x="1449136" y="5826080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input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028" name="hidden…"/>
          <p:cNvSpPr txBox="1"/>
          <p:nvPr/>
        </p:nvSpPr>
        <p:spPr>
          <a:xfrm>
            <a:off x="3856213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hidden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029" name="output…"/>
          <p:cNvSpPr txBox="1"/>
          <p:nvPr/>
        </p:nvSpPr>
        <p:spPr>
          <a:xfrm>
            <a:off x="6263289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output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030" name="I"/>
          <p:cNvSpPr txBox="1"/>
          <p:nvPr/>
        </p:nvSpPr>
        <p:spPr>
          <a:xfrm>
            <a:off x="1661160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I</a:t>
            </a:r>
          </a:p>
        </p:txBody>
      </p:sp>
      <p:sp>
        <p:nvSpPr>
          <p:cNvPr id="1031" name="J"/>
          <p:cNvSpPr txBox="1"/>
          <p:nvPr/>
        </p:nvSpPr>
        <p:spPr>
          <a:xfrm>
            <a:off x="4030930" y="1969134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032" name="K"/>
          <p:cNvSpPr txBox="1"/>
          <p:nvPr/>
        </p:nvSpPr>
        <p:spPr>
          <a:xfrm>
            <a:off x="6475313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033" name="Whji"/>
          <p:cNvSpPr txBox="1"/>
          <p:nvPr/>
        </p:nvSpPr>
        <p:spPr>
          <a:xfrm>
            <a:off x="2650970" y="2052040"/>
            <a:ext cx="8193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FF2600"/>
                </a:solidFill>
              </a:defRPr>
            </a:pPr>
            <a:r>
              <a:t>W</a:t>
            </a:r>
            <a:r>
              <a:rPr baseline="31999"/>
              <a:t>h</a:t>
            </a:r>
            <a:r>
              <a:rPr baseline="-5999"/>
              <a:t>ji</a:t>
            </a:r>
          </a:p>
        </p:txBody>
      </p:sp>
      <p:sp>
        <p:nvSpPr>
          <p:cNvPr id="1034" name="Wokj"/>
          <p:cNvSpPr txBox="1"/>
          <p:nvPr/>
        </p:nvSpPr>
        <p:spPr>
          <a:xfrm>
            <a:off x="5199520" y="2075400"/>
            <a:ext cx="95744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0433FF"/>
                </a:solidFill>
              </a:defRPr>
            </a:pPr>
            <a:r>
              <a:t>W</a:t>
            </a:r>
            <a:r>
              <a:rPr baseline="31999"/>
              <a:t>o</a:t>
            </a:r>
            <a:r>
              <a:rPr baseline="-5999"/>
              <a:t>kj</a:t>
            </a:r>
          </a:p>
        </p:txBody>
      </p:sp>
      <p:sp>
        <p:nvSpPr>
          <p:cNvPr id="1035" name="Xpi"/>
          <p:cNvSpPr txBox="1"/>
          <p:nvPr/>
        </p:nvSpPr>
        <p:spPr>
          <a:xfrm>
            <a:off x="829019" y="2052040"/>
            <a:ext cx="81938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/>
            </a:pPr>
            <a:r>
              <a:t>X</a:t>
            </a:r>
            <a:r>
              <a:rPr baseline="-5999"/>
              <a:t>pi</a:t>
            </a:r>
          </a:p>
        </p:txBody>
      </p:sp>
      <p:sp>
        <p:nvSpPr>
          <p:cNvPr id="1036" name="Backpropagati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sp>
        <p:nvSpPr>
          <p:cNvPr id="1037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roup"/>
          <p:cNvSpPr/>
          <p:nvPr/>
        </p:nvSpPr>
        <p:spPr>
          <a:xfrm>
            <a:off x="4151580" y="2430817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0" name="Group"/>
          <p:cNvSpPr/>
          <p:nvPr/>
        </p:nvSpPr>
        <p:spPr>
          <a:xfrm>
            <a:off x="4151580" y="309121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1" name="Group"/>
          <p:cNvSpPr/>
          <p:nvPr/>
        </p:nvSpPr>
        <p:spPr>
          <a:xfrm>
            <a:off x="4151580" y="3755191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2" name="Group"/>
          <p:cNvSpPr/>
          <p:nvPr/>
        </p:nvSpPr>
        <p:spPr>
          <a:xfrm>
            <a:off x="4151580" y="499812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3" name="Group"/>
          <p:cNvSpPr/>
          <p:nvPr/>
        </p:nvSpPr>
        <p:spPr>
          <a:xfrm>
            <a:off x="6617289" y="3153799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4" name="Group"/>
          <p:cNvSpPr/>
          <p:nvPr/>
        </p:nvSpPr>
        <p:spPr>
          <a:xfrm>
            <a:off x="6617289" y="3778557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5" name="Rectangle"/>
          <p:cNvSpPr/>
          <p:nvPr/>
        </p:nvSpPr>
        <p:spPr>
          <a:xfrm>
            <a:off x="1812661" y="2542744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6" name="Rectangle"/>
          <p:cNvSpPr/>
          <p:nvPr/>
        </p:nvSpPr>
        <p:spPr>
          <a:xfrm>
            <a:off x="1812661" y="3167502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7" name="Rectangle"/>
          <p:cNvSpPr/>
          <p:nvPr/>
        </p:nvSpPr>
        <p:spPr>
          <a:xfrm>
            <a:off x="1812661" y="3792260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8" name="Rectangle"/>
          <p:cNvSpPr/>
          <p:nvPr/>
        </p:nvSpPr>
        <p:spPr>
          <a:xfrm>
            <a:off x="1812661" y="5041776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9" name="Line"/>
          <p:cNvSpPr/>
          <p:nvPr/>
        </p:nvSpPr>
        <p:spPr>
          <a:xfrm>
            <a:off x="2086124" y="26133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0" name="Line"/>
          <p:cNvSpPr/>
          <p:nvPr/>
        </p:nvSpPr>
        <p:spPr>
          <a:xfrm>
            <a:off x="2086124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1" name="Line"/>
          <p:cNvSpPr/>
          <p:nvPr/>
        </p:nvSpPr>
        <p:spPr>
          <a:xfrm>
            <a:off x="2086124" y="3897035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2" name="Line"/>
          <p:cNvSpPr/>
          <p:nvPr/>
        </p:nvSpPr>
        <p:spPr>
          <a:xfrm flipV="1">
            <a:off x="2086124" y="4007560"/>
            <a:ext cx="2027238" cy="113899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3" name="Line"/>
          <p:cNvSpPr/>
          <p:nvPr/>
        </p:nvSpPr>
        <p:spPr>
          <a:xfrm>
            <a:off x="2086281" y="2674858"/>
            <a:ext cx="2033975" cy="52336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4" name="Line"/>
          <p:cNvSpPr/>
          <p:nvPr/>
        </p:nvSpPr>
        <p:spPr>
          <a:xfrm>
            <a:off x="2088918" y="2677555"/>
            <a:ext cx="2030967" cy="115946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5" name="Line"/>
          <p:cNvSpPr/>
          <p:nvPr/>
        </p:nvSpPr>
        <p:spPr>
          <a:xfrm>
            <a:off x="2093484" y="2723055"/>
            <a:ext cx="2024557" cy="235400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056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81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7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158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8" name="Line"/>
          <p:cNvSpPr/>
          <p:nvPr/>
        </p:nvSpPr>
        <p:spPr>
          <a:xfrm>
            <a:off x="2084280" y="5204061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9" name="Line"/>
          <p:cNvSpPr/>
          <p:nvPr/>
        </p:nvSpPr>
        <p:spPr>
          <a:xfrm flipV="1">
            <a:off x="2066993" y="3340623"/>
            <a:ext cx="2076493" cy="181005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0" name="Line"/>
          <p:cNvSpPr/>
          <p:nvPr/>
        </p:nvSpPr>
        <p:spPr>
          <a:xfrm flipV="1">
            <a:off x="2114841" y="2716911"/>
            <a:ext cx="2003200" cy="243567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1" name="Line"/>
          <p:cNvSpPr/>
          <p:nvPr/>
        </p:nvSpPr>
        <p:spPr>
          <a:xfrm>
            <a:off x="4551833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2" name="Line"/>
          <p:cNvSpPr/>
          <p:nvPr/>
        </p:nvSpPr>
        <p:spPr>
          <a:xfrm>
            <a:off x="4551833" y="3961119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3" name="Line"/>
          <p:cNvSpPr/>
          <p:nvPr/>
        </p:nvSpPr>
        <p:spPr>
          <a:xfrm flipV="1">
            <a:off x="4561033" y="3978281"/>
            <a:ext cx="2018359" cy="119765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4" name="Line"/>
          <p:cNvSpPr/>
          <p:nvPr/>
        </p:nvSpPr>
        <p:spPr>
          <a:xfrm flipV="1">
            <a:off x="4554478" y="3336362"/>
            <a:ext cx="2032931" cy="176665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5" name="Line"/>
          <p:cNvSpPr/>
          <p:nvPr/>
        </p:nvSpPr>
        <p:spPr>
          <a:xfrm flipV="1">
            <a:off x="4555876" y="3357600"/>
            <a:ext cx="2026517" cy="59271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6" name="Line"/>
          <p:cNvSpPr/>
          <p:nvPr/>
        </p:nvSpPr>
        <p:spPr>
          <a:xfrm>
            <a:off x="4550523" y="3305365"/>
            <a:ext cx="2037228" cy="67622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7" name="Line"/>
          <p:cNvSpPr/>
          <p:nvPr/>
        </p:nvSpPr>
        <p:spPr>
          <a:xfrm>
            <a:off x="4554468" y="2557084"/>
            <a:ext cx="2029796" cy="76797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8" name="Line"/>
          <p:cNvSpPr/>
          <p:nvPr/>
        </p:nvSpPr>
        <p:spPr>
          <a:xfrm>
            <a:off x="4555316" y="2583944"/>
            <a:ext cx="2030002" cy="13464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9" name="Line"/>
          <p:cNvSpPr/>
          <p:nvPr/>
        </p:nvSpPr>
        <p:spPr>
          <a:xfrm>
            <a:off x="1214835" y="26475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0" name="Line"/>
          <p:cNvSpPr/>
          <p:nvPr/>
        </p:nvSpPr>
        <p:spPr>
          <a:xfrm>
            <a:off x="1236196" y="3273780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1" name="Line"/>
          <p:cNvSpPr/>
          <p:nvPr/>
        </p:nvSpPr>
        <p:spPr>
          <a:xfrm>
            <a:off x="1236196" y="3897035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2" name="Line"/>
          <p:cNvSpPr/>
          <p:nvPr/>
        </p:nvSpPr>
        <p:spPr>
          <a:xfrm>
            <a:off x="1242286" y="5153604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3" name="Line"/>
          <p:cNvSpPr/>
          <p:nvPr/>
        </p:nvSpPr>
        <p:spPr>
          <a:xfrm>
            <a:off x="7022203" y="3342737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4" name="Line"/>
          <p:cNvSpPr/>
          <p:nvPr/>
        </p:nvSpPr>
        <p:spPr>
          <a:xfrm>
            <a:off x="7022203" y="39611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5" name="Line"/>
          <p:cNvSpPr/>
          <p:nvPr/>
        </p:nvSpPr>
        <p:spPr>
          <a:xfrm flipV="1">
            <a:off x="2080034" y="2685215"/>
            <a:ext cx="2046844" cy="59437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6" name="Line"/>
          <p:cNvSpPr/>
          <p:nvPr/>
        </p:nvSpPr>
        <p:spPr>
          <a:xfrm>
            <a:off x="2072246" y="3281052"/>
            <a:ext cx="2039776" cy="65891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7" name="Line"/>
          <p:cNvSpPr/>
          <p:nvPr/>
        </p:nvSpPr>
        <p:spPr>
          <a:xfrm>
            <a:off x="2111646" y="3279589"/>
            <a:ext cx="1964403" cy="182395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8" name="Line"/>
          <p:cNvSpPr/>
          <p:nvPr/>
        </p:nvSpPr>
        <p:spPr>
          <a:xfrm flipV="1">
            <a:off x="2108274" y="2677007"/>
            <a:ext cx="1909800" cy="11855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9" name="Line"/>
          <p:cNvSpPr/>
          <p:nvPr/>
        </p:nvSpPr>
        <p:spPr>
          <a:xfrm flipV="1">
            <a:off x="2102894" y="3291800"/>
            <a:ext cx="1978369" cy="5964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0" name="Line"/>
          <p:cNvSpPr/>
          <p:nvPr/>
        </p:nvSpPr>
        <p:spPr>
          <a:xfrm>
            <a:off x="2116603" y="3914338"/>
            <a:ext cx="1997212" cy="11710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1" name="input…"/>
          <p:cNvSpPr txBox="1"/>
          <p:nvPr/>
        </p:nvSpPr>
        <p:spPr>
          <a:xfrm>
            <a:off x="1449136" y="5826080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input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082" name="hidden…"/>
          <p:cNvSpPr txBox="1"/>
          <p:nvPr/>
        </p:nvSpPr>
        <p:spPr>
          <a:xfrm>
            <a:off x="3856213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hidden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083" name="output…"/>
          <p:cNvSpPr txBox="1"/>
          <p:nvPr/>
        </p:nvSpPr>
        <p:spPr>
          <a:xfrm>
            <a:off x="6263289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output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084" name="I"/>
          <p:cNvSpPr txBox="1"/>
          <p:nvPr/>
        </p:nvSpPr>
        <p:spPr>
          <a:xfrm>
            <a:off x="1661160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I</a:t>
            </a:r>
          </a:p>
        </p:txBody>
      </p:sp>
      <p:sp>
        <p:nvSpPr>
          <p:cNvPr id="1085" name="J"/>
          <p:cNvSpPr txBox="1"/>
          <p:nvPr/>
        </p:nvSpPr>
        <p:spPr>
          <a:xfrm>
            <a:off x="4030930" y="1969134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086" name="K"/>
          <p:cNvSpPr txBox="1"/>
          <p:nvPr/>
        </p:nvSpPr>
        <p:spPr>
          <a:xfrm>
            <a:off x="6475313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087" name="Whji"/>
          <p:cNvSpPr txBox="1"/>
          <p:nvPr/>
        </p:nvSpPr>
        <p:spPr>
          <a:xfrm>
            <a:off x="2650970" y="2052040"/>
            <a:ext cx="8193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FF2600"/>
                </a:solidFill>
              </a:defRPr>
            </a:pPr>
            <a:r>
              <a:t>W</a:t>
            </a:r>
            <a:r>
              <a:rPr baseline="31999"/>
              <a:t>h</a:t>
            </a:r>
            <a:r>
              <a:rPr baseline="-5999"/>
              <a:t>ji</a:t>
            </a:r>
          </a:p>
        </p:txBody>
      </p:sp>
      <p:sp>
        <p:nvSpPr>
          <p:cNvPr id="1088" name="Wokj"/>
          <p:cNvSpPr txBox="1"/>
          <p:nvPr/>
        </p:nvSpPr>
        <p:spPr>
          <a:xfrm>
            <a:off x="5199520" y="2075400"/>
            <a:ext cx="95744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0433FF"/>
                </a:solidFill>
              </a:defRPr>
            </a:pPr>
            <a:r>
              <a:t>W</a:t>
            </a:r>
            <a:r>
              <a:rPr baseline="31999"/>
              <a:t>o</a:t>
            </a:r>
            <a:r>
              <a:rPr baseline="-5999"/>
              <a:t>kj</a:t>
            </a:r>
          </a:p>
        </p:txBody>
      </p:sp>
      <p:sp>
        <p:nvSpPr>
          <p:cNvPr id="1089" name="Xpi"/>
          <p:cNvSpPr txBox="1"/>
          <p:nvPr/>
        </p:nvSpPr>
        <p:spPr>
          <a:xfrm>
            <a:off x="829019" y="2052040"/>
            <a:ext cx="81938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/>
            </a:pPr>
            <a:r>
              <a:t>X</a:t>
            </a:r>
            <a:r>
              <a:rPr baseline="-5999"/>
              <a:t>pi</a:t>
            </a:r>
          </a:p>
        </p:txBody>
      </p:sp>
      <p:sp>
        <p:nvSpPr>
          <p:cNvPr id="1090" name="Backpropagati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sp>
        <p:nvSpPr>
          <p:cNvPr id="1091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92" name="Os pesos sinápticos são matrizes:…"/>
          <p:cNvSpPr/>
          <p:nvPr/>
        </p:nvSpPr>
        <p:spPr>
          <a:xfrm>
            <a:off x="1616434" y="5503167"/>
            <a:ext cx="5911132" cy="950795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2000"/>
            </a:pPr>
            <a:r>
              <a:t>Os pesos sinápticos são matrizes:</a:t>
            </a:r>
          </a:p>
          <a:p>
            <a:pPr>
              <a:defRPr sz="2000"/>
            </a:pPr>
            <a:r>
              <a:rPr b="1"/>
              <a:t>Wh</a:t>
            </a:r>
            <a:r>
              <a:t> - conecta camada </a:t>
            </a:r>
            <a:r>
              <a:rPr b="1"/>
              <a:t>oculta</a:t>
            </a:r>
            <a:r>
              <a:t> e a camada de </a:t>
            </a:r>
            <a:r>
              <a:rPr b="1"/>
              <a:t>entrada</a:t>
            </a:r>
          </a:p>
          <a:p>
            <a:pPr>
              <a:defRPr sz="2000"/>
            </a:pPr>
            <a:r>
              <a:rPr b="1"/>
              <a:t>Wo</a:t>
            </a:r>
            <a:r>
              <a:t> - conecta a camada de </a:t>
            </a:r>
            <a:r>
              <a:rPr b="1"/>
              <a:t>saída</a:t>
            </a:r>
            <a:r>
              <a:t> e a camada </a:t>
            </a:r>
            <a:r>
              <a:rPr b="1"/>
              <a:t>oculta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roup"/>
          <p:cNvSpPr/>
          <p:nvPr/>
        </p:nvSpPr>
        <p:spPr>
          <a:xfrm>
            <a:off x="4151580" y="2430817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5" name="Group"/>
          <p:cNvSpPr/>
          <p:nvPr/>
        </p:nvSpPr>
        <p:spPr>
          <a:xfrm>
            <a:off x="4151580" y="309121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6" name="Group"/>
          <p:cNvSpPr/>
          <p:nvPr/>
        </p:nvSpPr>
        <p:spPr>
          <a:xfrm>
            <a:off x="4151580" y="3755191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7" name="Group"/>
          <p:cNvSpPr/>
          <p:nvPr/>
        </p:nvSpPr>
        <p:spPr>
          <a:xfrm>
            <a:off x="4151580" y="499812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8" name="Group"/>
          <p:cNvSpPr/>
          <p:nvPr/>
        </p:nvSpPr>
        <p:spPr>
          <a:xfrm>
            <a:off x="6617289" y="3153799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9" name="Group"/>
          <p:cNvSpPr/>
          <p:nvPr/>
        </p:nvSpPr>
        <p:spPr>
          <a:xfrm>
            <a:off x="6617289" y="3778557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00" name="Rectangle"/>
          <p:cNvSpPr/>
          <p:nvPr/>
        </p:nvSpPr>
        <p:spPr>
          <a:xfrm>
            <a:off x="1812661" y="2542744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1" name="Rectangle"/>
          <p:cNvSpPr/>
          <p:nvPr/>
        </p:nvSpPr>
        <p:spPr>
          <a:xfrm>
            <a:off x="1812661" y="3167502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2" name="Rectangle"/>
          <p:cNvSpPr/>
          <p:nvPr/>
        </p:nvSpPr>
        <p:spPr>
          <a:xfrm>
            <a:off x="1812661" y="3792260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3" name="Rectangle"/>
          <p:cNvSpPr/>
          <p:nvPr/>
        </p:nvSpPr>
        <p:spPr>
          <a:xfrm>
            <a:off x="1812661" y="5041776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4" name="Line"/>
          <p:cNvSpPr/>
          <p:nvPr/>
        </p:nvSpPr>
        <p:spPr>
          <a:xfrm>
            <a:off x="2086124" y="26133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5" name="Line"/>
          <p:cNvSpPr/>
          <p:nvPr/>
        </p:nvSpPr>
        <p:spPr>
          <a:xfrm>
            <a:off x="2086124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6" name="Line"/>
          <p:cNvSpPr/>
          <p:nvPr/>
        </p:nvSpPr>
        <p:spPr>
          <a:xfrm>
            <a:off x="2086124" y="3897035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7" name="Line"/>
          <p:cNvSpPr/>
          <p:nvPr/>
        </p:nvSpPr>
        <p:spPr>
          <a:xfrm flipV="1">
            <a:off x="2086124" y="4007560"/>
            <a:ext cx="2027238" cy="113899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8" name="Line"/>
          <p:cNvSpPr/>
          <p:nvPr/>
        </p:nvSpPr>
        <p:spPr>
          <a:xfrm>
            <a:off x="2086281" y="2674858"/>
            <a:ext cx="2033975" cy="52336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9" name="Line"/>
          <p:cNvSpPr/>
          <p:nvPr/>
        </p:nvSpPr>
        <p:spPr>
          <a:xfrm>
            <a:off x="2088918" y="2677555"/>
            <a:ext cx="2030967" cy="115946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0" name="Line"/>
          <p:cNvSpPr/>
          <p:nvPr/>
        </p:nvSpPr>
        <p:spPr>
          <a:xfrm>
            <a:off x="2093484" y="2723055"/>
            <a:ext cx="2024557" cy="235400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111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81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2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158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3" name="Line"/>
          <p:cNvSpPr/>
          <p:nvPr/>
        </p:nvSpPr>
        <p:spPr>
          <a:xfrm>
            <a:off x="2084280" y="5204061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4" name="Line"/>
          <p:cNvSpPr/>
          <p:nvPr/>
        </p:nvSpPr>
        <p:spPr>
          <a:xfrm flipV="1">
            <a:off x="2066993" y="3340623"/>
            <a:ext cx="2076493" cy="181005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5" name="Line"/>
          <p:cNvSpPr/>
          <p:nvPr/>
        </p:nvSpPr>
        <p:spPr>
          <a:xfrm flipV="1">
            <a:off x="2114841" y="2716911"/>
            <a:ext cx="2003200" cy="243567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6" name="Line"/>
          <p:cNvSpPr/>
          <p:nvPr/>
        </p:nvSpPr>
        <p:spPr>
          <a:xfrm>
            <a:off x="4551833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7" name="Line"/>
          <p:cNvSpPr/>
          <p:nvPr/>
        </p:nvSpPr>
        <p:spPr>
          <a:xfrm>
            <a:off x="4551833" y="3961119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8" name="Line"/>
          <p:cNvSpPr/>
          <p:nvPr/>
        </p:nvSpPr>
        <p:spPr>
          <a:xfrm flipV="1">
            <a:off x="4561033" y="3978281"/>
            <a:ext cx="2018359" cy="119765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9" name="Line"/>
          <p:cNvSpPr/>
          <p:nvPr/>
        </p:nvSpPr>
        <p:spPr>
          <a:xfrm flipV="1">
            <a:off x="4554478" y="3336362"/>
            <a:ext cx="2032931" cy="176665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0" name="Line"/>
          <p:cNvSpPr/>
          <p:nvPr/>
        </p:nvSpPr>
        <p:spPr>
          <a:xfrm flipV="1">
            <a:off x="4555876" y="3357600"/>
            <a:ext cx="2026517" cy="59271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1" name="Line"/>
          <p:cNvSpPr/>
          <p:nvPr/>
        </p:nvSpPr>
        <p:spPr>
          <a:xfrm>
            <a:off x="4550523" y="3305365"/>
            <a:ext cx="2037228" cy="67622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2" name="Line"/>
          <p:cNvSpPr/>
          <p:nvPr/>
        </p:nvSpPr>
        <p:spPr>
          <a:xfrm>
            <a:off x="4554468" y="2557084"/>
            <a:ext cx="2029796" cy="76797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3" name="Line"/>
          <p:cNvSpPr/>
          <p:nvPr/>
        </p:nvSpPr>
        <p:spPr>
          <a:xfrm>
            <a:off x="4555316" y="2583944"/>
            <a:ext cx="2030002" cy="13464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4" name="Line"/>
          <p:cNvSpPr/>
          <p:nvPr/>
        </p:nvSpPr>
        <p:spPr>
          <a:xfrm>
            <a:off x="1214835" y="26475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5" name="Line"/>
          <p:cNvSpPr/>
          <p:nvPr/>
        </p:nvSpPr>
        <p:spPr>
          <a:xfrm>
            <a:off x="1236196" y="3273780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6" name="Line"/>
          <p:cNvSpPr/>
          <p:nvPr/>
        </p:nvSpPr>
        <p:spPr>
          <a:xfrm>
            <a:off x="1236196" y="3897035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7" name="Line"/>
          <p:cNvSpPr/>
          <p:nvPr/>
        </p:nvSpPr>
        <p:spPr>
          <a:xfrm>
            <a:off x="1242286" y="5153604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8" name="Line"/>
          <p:cNvSpPr/>
          <p:nvPr/>
        </p:nvSpPr>
        <p:spPr>
          <a:xfrm>
            <a:off x="7022203" y="3342737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9" name="Line"/>
          <p:cNvSpPr/>
          <p:nvPr/>
        </p:nvSpPr>
        <p:spPr>
          <a:xfrm>
            <a:off x="7022203" y="39611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0" name="Line"/>
          <p:cNvSpPr/>
          <p:nvPr/>
        </p:nvSpPr>
        <p:spPr>
          <a:xfrm flipV="1">
            <a:off x="2080034" y="2685215"/>
            <a:ext cx="2046844" cy="59437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1" name="Line"/>
          <p:cNvSpPr/>
          <p:nvPr/>
        </p:nvSpPr>
        <p:spPr>
          <a:xfrm>
            <a:off x="2072246" y="3281052"/>
            <a:ext cx="2039776" cy="65891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2" name="Line"/>
          <p:cNvSpPr/>
          <p:nvPr/>
        </p:nvSpPr>
        <p:spPr>
          <a:xfrm>
            <a:off x="2111646" y="3279589"/>
            <a:ext cx="1964403" cy="182395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3" name="Line"/>
          <p:cNvSpPr/>
          <p:nvPr/>
        </p:nvSpPr>
        <p:spPr>
          <a:xfrm flipV="1">
            <a:off x="2108274" y="2677007"/>
            <a:ext cx="1909800" cy="11855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4" name="Line"/>
          <p:cNvSpPr/>
          <p:nvPr/>
        </p:nvSpPr>
        <p:spPr>
          <a:xfrm flipV="1">
            <a:off x="2102894" y="3291800"/>
            <a:ext cx="1978369" cy="5964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5" name="Line"/>
          <p:cNvSpPr/>
          <p:nvPr/>
        </p:nvSpPr>
        <p:spPr>
          <a:xfrm>
            <a:off x="2116603" y="3914338"/>
            <a:ext cx="1997212" cy="11710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6" name="input…"/>
          <p:cNvSpPr txBox="1"/>
          <p:nvPr/>
        </p:nvSpPr>
        <p:spPr>
          <a:xfrm>
            <a:off x="1449136" y="5826080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input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137" name="hidden…"/>
          <p:cNvSpPr txBox="1"/>
          <p:nvPr/>
        </p:nvSpPr>
        <p:spPr>
          <a:xfrm>
            <a:off x="3856213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hidden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138" name="output…"/>
          <p:cNvSpPr txBox="1"/>
          <p:nvPr/>
        </p:nvSpPr>
        <p:spPr>
          <a:xfrm>
            <a:off x="6263289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output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139" name="I"/>
          <p:cNvSpPr txBox="1"/>
          <p:nvPr/>
        </p:nvSpPr>
        <p:spPr>
          <a:xfrm>
            <a:off x="1661160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I</a:t>
            </a:r>
          </a:p>
        </p:txBody>
      </p:sp>
      <p:sp>
        <p:nvSpPr>
          <p:cNvPr id="1140" name="J"/>
          <p:cNvSpPr txBox="1"/>
          <p:nvPr/>
        </p:nvSpPr>
        <p:spPr>
          <a:xfrm>
            <a:off x="4030930" y="1969134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141" name="K"/>
          <p:cNvSpPr txBox="1"/>
          <p:nvPr/>
        </p:nvSpPr>
        <p:spPr>
          <a:xfrm>
            <a:off x="6475313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142" name="Whji"/>
          <p:cNvSpPr txBox="1"/>
          <p:nvPr/>
        </p:nvSpPr>
        <p:spPr>
          <a:xfrm>
            <a:off x="2650970" y="2052040"/>
            <a:ext cx="8193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FF2600"/>
                </a:solidFill>
              </a:defRPr>
            </a:pPr>
            <a:r>
              <a:t>W</a:t>
            </a:r>
            <a:r>
              <a:rPr baseline="31999"/>
              <a:t>h</a:t>
            </a:r>
            <a:r>
              <a:rPr baseline="-5999"/>
              <a:t>ji</a:t>
            </a:r>
          </a:p>
        </p:txBody>
      </p:sp>
      <p:sp>
        <p:nvSpPr>
          <p:cNvPr id="1143" name="Wokj"/>
          <p:cNvSpPr txBox="1"/>
          <p:nvPr/>
        </p:nvSpPr>
        <p:spPr>
          <a:xfrm>
            <a:off x="5199520" y="2075400"/>
            <a:ext cx="95744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0433FF"/>
                </a:solidFill>
              </a:defRPr>
            </a:pPr>
            <a:r>
              <a:t>W</a:t>
            </a:r>
            <a:r>
              <a:rPr baseline="31999"/>
              <a:t>o</a:t>
            </a:r>
            <a:r>
              <a:rPr baseline="-5999"/>
              <a:t>kj</a:t>
            </a:r>
          </a:p>
        </p:txBody>
      </p:sp>
      <p:sp>
        <p:nvSpPr>
          <p:cNvPr id="1144" name="nethpj"/>
          <p:cNvSpPr txBox="1"/>
          <p:nvPr/>
        </p:nvSpPr>
        <p:spPr>
          <a:xfrm>
            <a:off x="3856212" y="5268069"/>
            <a:ext cx="115544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FF2600"/>
                </a:solidFill>
              </a:defRPr>
            </a:pPr>
            <a:r>
              <a:t>net</a:t>
            </a:r>
            <a:r>
              <a:rPr baseline="31999"/>
              <a:t>h</a:t>
            </a:r>
            <a:r>
              <a:rPr baseline="-5999"/>
              <a:t>pj</a:t>
            </a:r>
          </a:p>
        </p:txBody>
      </p:sp>
      <p:sp>
        <p:nvSpPr>
          <p:cNvPr id="1145" name="Xpi"/>
          <p:cNvSpPr txBox="1"/>
          <p:nvPr/>
        </p:nvSpPr>
        <p:spPr>
          <a:xfrm>
            <a:off x="829019" y="2052040"/>
            <a:ext cx="81938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/>
            </a:pPr>
            <a:r>
              <a:t>X</a:t>
            </a:r>
            <a:r>
              <a:rPr baseline="-5999"/>
              <a:t>pi</a:t>
            </a:r>
          </a:p>
        </p:txBody>
      </p:sp>
      <p:sp>
        <p:nvSpPr>
          <p:cNvPr id="1146" name="Rectangle"/>
          <p:cNvSpPr/>
          <p:nvPr/>
        </p:nvSpPr>
        <p:spPr>
          <a:xfrm>
            <a:off x="3699936" y="1814947"/>
            <a:ext cx="1270001" cy="4746260"/>
          </a:xfrm>
          <a:prstGeom prst="rect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7" name="Backpropagati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sp>
        <p:nvSpPr>
          <p:cNvPr id="1148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49" name="Ativação na camada oculta"/>
          <p:cNvSpPr/>
          <p:nvPr/>
        </p:nvSpPr>
        <p:spPr>
          <a:xfrm>
            <a:off x="5212220" y="5238797"/>
            <a:ext cx="2948472" cy="49050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000"/>
            </a:lvl1pPr>
          </a:lstStyle>
          <a:p>
            <a:pPr/>
            <a:r>
              <a:t>Ativação na camada oculta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Backpropagati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sp>
        <p:nvSpPr>
          <p:cNvPr id="1152" name="Sinal no neurônio de índice J na camada escondida:…"/>
          <p:cNvSpPr txBox="1"/>
          <p:nvPr>
            <p:ph type="body" idx="1"/>
          </p:nvPr>
        </p:nvSpPr>
        <p:spPr>
          <a:xfrm>
            <a:off x="682195" y="1796025"/>
            <a:ext cx="8014306" cy="4483391"/>
          </a:xfrm>
          <a:prstGeom prst="rect">
            <a:avLst/>
          </a:prstGeom>
        </p:spPr>
        <p:txBody>
          <a:bodyPr/>
          <a:lstStyle/>
          <a:p>
            <a:pPr marL="228600" indent="-228600">
              <a:buClrTx/>
              <a:buSzPct val="100000"/>
              <a:buChar char="•"/>
              <a:defRPr sz="2400"/>
            </a:pPr>
            <a:r>
              <a:t>Sinal no neurônio de índice J na camada escondida:</a:t>
            </a: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  <a:r>
              <a:t>N   → número de neurônios na camada de entrada</a:t>
            </a:r>
          </a:p>
          <a:p>
            <a:pPr marL="0" indent="0">
              <a:buClrTx/>
              <a:buSzTx/>
              <a:buNone/>
              <a:defRPr sz="2400"/>
            </a:pPr>
            <a:r>
              <a:t>w</a:t>
            </a:r>
            <a:r>
              <a:rPr baseline="31999"/>
              <a:t>h</a:t>
            </a:r>
            <a:r>
              <a:rPr baseline="-5999"/>
              <a:t>ji</a:t>
            </a:r>
            <a:r>
              <a:t> → peso da conexão com o neurônio de entrada i</a:t>
            </a:r>
          </a:p>
          <a:p>
            <a:pPr marL="0" indent="0">
              <a:buClrTx/>
              <a:buSzTx/>
              <a:buNone/>
              <a:defRPr sz="2400"/>
            </a:pPr>
            <a:r>
              <a:t>x</a:t>
            </a:r>
            <a:r>
              <a:rPr baseline="-5999"/>
              <a:t>pi</a:t>
            </a:r>
            <a:r>
              <a:t> → padrão inserido na entrada da rede </a:t>
            </a:r>
          </a:p>
          <a:p>
            <a:pPr marL="0" indent="0">
              <a:buClrTx/>
              <a:buSzTx/>
              <a:buNone/>
              <a:defRPr sz="2400"/>
            </a:pPr>
            <a:r>
              <a:t>θ</a:t>
            </a:r>
            <a:r>
              <a:rPr baseline="31999"/>
              <a:t>h</a:t>
            </a:r>
            <a:r>
              <a:rPr baseline="-5999"/>
              <a:t>j</a:t>
            </a:r>
            <a:r>
              <a:t> → bias do neurônio</a:t>
            </a:r>
          </a:p>
        </p:txBody>
      </p:sp>
      <p:pic>
        <p:nvPicPr>
          <p:cNvPr id="1153" name="Screen Shot 2018-10-22 at 23.42.51.png" descr="Screen Shot 2018-10-22 at 23.42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1454" y="2472998"/>
            <a:ext cx="3453184" cy="1116702"/>
          </a:xfrm>
          <a:prstGeom prst="rect">
            <a:avLst/>
          </a:prstGeom>
          <a:ln w="12700">
            <a:miter lim="400000"/>
          </a:ln>
        </p:spPr>
      </p:pic>
      <p:sp>
        <p:nvSpPr>
          <p:cNvPr id="1154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Backpropagati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pic>
        <p:nvPicPr>
          <p:cNvPr id="1157" name="Screen Shot 2018-10-22 at 23.42.51.png" descr="Screen Shot 2018-10-22 at 23.42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1454" y="2472998"/>
            <a:ext cx="3453184" cy="1116702"/>
          </a:xfrm>
          <a:prstGeom prst="rect">
            <a:avLst/>
          </a:prstGeom>
          <a:ln w="12700">
            <a:miter lim="400000"/>
          </a:ln>
        </p:spPr>
      </p:pic>
      <p:sp>
        <p:nvSpPr>
          <p:cNvPr id="1158" name="Sinal no neurônio de índice J na camada escondida:…"/>
          <p:cNvSpPr txBox="1"/>
          <p:nvPr>
            <p:ph type="body" idx="1"/>
          </p:nvPr>
        </p:nvSpPr>
        <p:spPr>
          <a:xfrm>
            <a:off x="682195" y="1796025"/>
            <a:ext cx="8014306" cy="4483391"/>
          </a:xfrm>
          <a:prstGeom prst="rect">
            <a:avLst/>
          </a:prstGeom>
        </p:spPr>
        <p:txBody>
          <a:bodyPr/>
          <a:lstStyle/>
          <a:p>
            <a:pPr marL="228600" indent="-228600">
              <a:buClrTx/>
              <a:buSzPct val="100000"/>
              <a:buChar char="•"/>
              <a:defRPr sz="2400"/>
            </a:pPr>
            <a:r>
              <a:t>Sinal no neurônio de índice J na camada escondida:</a:t>
            </a: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228600" indent="-228600">
              <a:buClrTx/>
              <a:buSzPct val="100000"/>
              <a:buChar char="•"/>
              <a:defRPr sz="2400"/>
            </a:pPr>
          </a:p>
          <a:p>
            <a:pPr marL="228600" indent="-228600">
              <a:buClrTx/>
              <a:buSzPct val="100000"/>
              <a:buChar char="•"/>
              <a:defRPr sz="2400"/>
            </a:pPr>
            <a:r>
              <a:t>Ativação desse neurônio é igual a:</a:t>
            </a:r>
          </a:p>
          <a:p>
            <a:pPr marL="0" indent="0" algn="ctr">
              <a:buClrTx/>
              <a:buSzTx/>
              <a:buNone/>
              <a:defRPr sz="2400"/>
            </a:pPr>
          </a:p>
          <a:p>
            <a:pPr marL="0" indent="0" algn="ctr">
              <a:buClrTx/>
              <a:buSzTx/>
              <a:buNone/>
              <a:defRPr sz="2800"/>
            </a:pPr>
            <a:r>
              <a:t>i</a:t>
            </a:r>
            <a:r>
              <a:rPr baseline="-5999"/>
              <a:t>pj</a:t>
            </a:r>
            <a:r>
              <a:t> = f</a:t>
            </a:r>
            <a:r>
              <a:rPr baseline="31999"/>
              <a:t>h</a:t>
            </a:r>
            <a:r>
              <a:rPr baseline="-5999"/>
              <a:t>j </a:t>
            </a:r>
            <a:r>
              <a:t>(net</a:t>
            </a:r>
            <a:r>
              <a:rPr baseline="31999"/>
              <a:t>h</a:t>
            </a:r>
            <a:r>
              <a:rPr baseline="-5999"/>
              <a:t>pj</a:t>
            </a:r>
            <a:r>
              <a:t>)</a:t>
            </a:r>
          </a:p>
        </p:txBody>
      </p:sp>
      <p:sp>
        <p:nvSpPr>
          <p:cNvPr id="1159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Backpropagati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sp>
        <p:nvSpPr>
          <p:cNvPr id="1162" name="Group"/>
          <p:cNvSpPr/>
          <p:nvPr/>
        </p:nvSpPr>
        <p:spPr>
          <a:xfrm>
            <a:off x="4151580" y="2430817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3" name="Group"/>
          <p:cNvSpPr/>
          <p:nvPr/>
        </p:nvSpPr>
        <p:spPr>
          <a:xfrm>
            <a:off x="4151580" y="309121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4" name="Group"/>
          <p:cNvSpPr/>
          <p:nvPr/>
        </p:nvSpPr>
        <p:spPr>
          <a:xfrm>
            <a:off x="4151580" y="3755191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5" name="Group"/>
          <p:cNvSpPr/>
          <p:nvPr/>
        </p:nvSpPr>
        <p:spPr>
          <a:xfrm>
            <a:off x="4151580" y="499812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6" name="Group"/>
          <p:cNvSpPr/>
          <p:nvPr/>
        </p:nvSpPr>
        <p:spPr>
          <a:xfrm>
            <a:off x="6617289" y="3153799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7" name="Group"/>
          <p:cNvSpPr/>
          <p:nvPr/>
        </p:nvSpPr>
        <p:spPr>
          <a:xfrm>
            <a:off x="6617289" y="3778557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8" name="Rectangle"/>
          <p:cNvSpPr/>
          <p:nvPr/>
        </p:nvSpPr>
        <p:spPr>
          <a:xfrm>
            <a:off x="1812661" y="2542744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9" name="Rectangle"/>
          <p:cNvSpPr/>
          <p:nvPr/>
        </p:nvSpPr>
        <p:spPr>
          <a:xfrm>
            <a:off x="1812661" y="3167502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70" name="Rectangle"/>
          <p:cNvSpPr/>
          <p:nvPr/>
        </p:nvSpPr>
        <p:spPr>
          <a:xfrm>
            <a:off x="1812661" y="3792260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71" name="Rectangle"/>
          <p:cNvSpPr/>
          <p:nvPr/>
        </p:nvSpPr>
        <p:spPr>
          <a:xfrm>
            <a:off x="1812661" y="5041776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72" name="Line"/>
          <p:cNvSpPr/>
          <p:nvPr/>
        </p:nvSpPr>
        <p:spPr>
          <a:xfrm>
            <a:off x="2086124" y="26133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3" name="Line"/>
          <p:cNvSpPr/>
          <p:nvPr/>
        </p:nvSpPr>
        <p:spPr>
          <a:xfrm>
            <a:off x="2086124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4" name="Line"/>
          <p:cNvSpPr/>
          <p:nvPr/>
        </p:nvSpPr>
        <p:spPr>
          <a:xfrm>
            <a:off x="2086124" y="3897035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5" name="Line"/>
          <p:cNvSpPr/>
          <p:nvPr/>
        </p:nvSpPr>
        <p:spPr>
          <a:xfrm flipV="1">
            <a:off x="2086124" y="4007560"/>
            <a:ext cx="2027238" cy="113899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6" name="Line"/>
          <p:cNvSpPr/>
          <p:nvPr/>
        </p:nvSpPr>
        <p:spPr>
          <a:xfrm>
            <a:off x="2086281" y="2674858"/>
            <a:ext cx="2033975" cy="52336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7" name="Line"/>
          <p:cNvSpPr/>
          <p:nvPr/>
        </p:nvSpPr>
        <p:spPr>
          <a:xfrm>
            <a:off x="2088918" y="2677555"/>
            <a:ext cx="2030967" cy="115946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8" name="Line"/>
          <p:cNvSpPr/>
          <p:nvPr/>
        </p:nvSpPr>
        <p:spPr>
          <a:xfrm>
            <a:off x="2093484" y="2723055"/>
            <a:ext cx="2024557" cy="235400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179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81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0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158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1" name="Line"/>
          <p:cNvSpPr/>
          <p:nvPr/>
        </p:nvSpPr>
        <p:spPr>
          <a:xfrm>
            <a:off x="2084280" y="5204061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2" name="Line"/>
          <p:cNvSpPr/>
          <p:nvPr/>
        </p:nvSpPr>
        <p:spPr>
          <a:xfrm flipV="1">
            <a:off x="2066993" y="3340623"/>
            <a:ext cx="2076493" cy="181005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3" name="Line"/>
          <p:cNvSpPr/>
          <p:nvPr/>
        </p:nvSpPr>
        <p:spPr>
          <a:xfrm flipV="1">
            <a:off x="2114841" y="2716911"/>
            <a:ext cx="2003200" cy="243567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4" name="Line"/>
          <p:cNvSpPr/>
          <p:nvPr/>
        </p:nvSpPr>
        <p:spPr>
          <a:xfrm>
            <a:off x="4551833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5" name="Line"/>
          <p:cNvSpPr/>
          <p:nvPr/>
        </p:nvSpPr>
        <p:spPr>
          <a:xfrm>
            <a:off x="4551833" y="3961119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6" name="Line"/>
          <p:cNvSpPr/>
          <p:nvPr/>
        </p:nvSpPr>
        <p:spPr>
          <a:xfrm flipV="1">
            <a:off x="4561033" y="3978281"/>
            <a:ext cx="2018359" cy="119765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7" name="Line"/>
          <p:cNvSpPr/>
          <p:nvPr/>
        </p:nvSpPr>
        <p:spPr>
          <a:xfrm flipV="1">
            <a:off x="4554478" y="3336362"/>
            <a:ext cx="2032931" cy="176665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8" name="Line"/>
          <p:cNvSpPr/>
          <p:nvPr/>
        </p:nvSpPr>
        <p:spPr>
          <a:xfrm flipV="1">
            <a:off x="4555876" y="3357600"/>
            <a:ext cx="2026517" cy="59271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9" name="Line"/>
          <p:cNvSpPr/>
          <p:nvPr/>
        </p:nvSpPr>
        <p:spPr>
          <a:xfrm>
            <a:off x="4550523" y="3305365"/>
            <a:ext cx="2037228" cy="67622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0" name="Line"/>
          <p:cNvSpPr/>
          <p:nvPr/>
        </p:nvSpPr>
        <p:spPr>
          <a:xfrm>
            <a:off x="4554468" y="2557084"/>
            <a:ext cx="2029796" cy="76797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1" name="Line"/>
          <p:cNvSpPr/>
          <p:nvPr/>
        </p:nvSpPr>
        <p:spPr>
          <a:xfrm>
            <a:off x="4555316" y="2583944"/>
            <a:ext cx="2030002" cy="13464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2" name="Line"/>
          <p:cNvSpPr/>
          <p:nvPr/>
        </p:nvSpPr>
        <p:spPr>
          <a:xfrm>
            <a:off x="1214835" y="26475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3" name="Line"/>
          <p:cNvSpPr/>
          <p:nvPr/>
        </p:nvSpPr>
        <p:spPr>
          <a:xfrm>
            <a:off x="1236196" y="3273780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4" name="Line"/>
          <p:cNvSpPr/>
          <p:nvPr/>
        </p:nvSpPr>
        <p:spPr>
          <a:xfrm>
            <a:off x="1236196" y="3897035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5" name="Line"/>
          <p:cNvSpPr/>
          <p:nvPr/>
        </p:nvSpPr>
        <p:spPr>
          <a:xfrm>
            <a:off x="1242286" y="5153604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6" name="Line"/>
          <p:cNvSpPr/>
          <p:nvPr/>
        </p:nvSpPr>
        <p:spPr>
          <a:xfrm>
            <a:off x="7022203" y="3342737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7" name="Line"/>
          <p:cNvSpPr/>
          <p:nvPr/>
        </p:nvSpPr>
        <p:spPr>
          <a:xfrm>
            <a:off x="7022203" y="39611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8" name="Line"/>
          <p:cNvSpPr/>
          <p:nvPr/>
        </p:nvSpPr>
        <p:spPr>
          <a:xfrm flipV="1">
            <a:off x="2080034" y="2685215"/>
            <a:ext cx="2046844" cy="59437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9" name="Line"/>
          <p:cNvSpPr/>
          <p:nvPr/>
        </p:nvSpPr>
        <p:spPr>
          <a:xfrm>
            <a:off x="2072246" y="3281052"/>
            <a:ext cx="2039776" cy="65891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0" name="Line"/>
          <p:cNvSpPr/>
          <p:nvPr/>
        </p:nvSpPr>
        <p:spPr>
          <a:xfrm>
            <a:off x="2111646" y="3279589"/>
            <a:ext cx="1964403" cy="182395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1" name="Line"/>
          <p:cNvSpPr/>
          <p:nvPr/>
        </p:nvSpPr>
        <p:spPr>
          <a:xfrm flipV="1">
            <a:off x="2108274" y="2677007"/>
            <a:ext cx="1909800" cy="11855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2" name="Line"/>
          <p:cNvSpPr/>
          <p:nvPr/>
        </p:nvSpPr>
        <p:spPr>
          <a:xfrm flipV="1">
            <a:off x="2102894" y="3291800"/>
            <a:ext cx="1978369" cy="5964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3" name="Line"/>
          <p:cNvSpPr/>
          <p:nvPr/>
        </p:nvSpPr>
        <p:spPr>
          <a:xfrm>
            <a:off x="2116603" y="3914338"/>
            <a:ext cx="1997212" cy="11710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4" name="input…"/>
          <p:cNvSpPr txBox="1"/>
          <p:nvPr/>
        </p:nvSpPr>
        <p:spPr>
          <a:xfrm>
            <a:off x="1449136" y="5826080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input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205" name="hidden…"/>
          <p:cNvSpPr txBox="1"/>
          <p:nvPr/>
        </p:nvSpPr>
        <p:spPr>
          <a:xfrm>
            <a:off x="3856213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hidden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206" name="output…"/>
          <p:cNvSpPr txBox="1"/>
          <p:nvPr/>
        </p:nvSpPr>
        <p:spPr>
          <a:xfrm>
            <a:off x="6263289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output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207" name="I"/>
          <p:cNvSpPr txBox="1"/>
          <p:nvPr/>
        </p:nvSpPr>
        <p:spPr>
          <a:xfrm>
            <a:off x="1661160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I</a:t>
            </a:r>
          </a:p>
        </p:txBody>
      </p:sp>
      <p:sp>
        <p:nvSpPr>
          <p:cNvPr id="1208" name="J"/>
          <p:cNvSpPr txBox="1"/>
          <p:nvPr/>
        </p:nvSpPr>
        <p:spPr>
          <a:xfrm>
            <a:off x="4030930" y="1969134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209" name="K"/>
          <p:cNvSpPr txBox="1"/>
          <p:nvPr/>
        </p:nvSpPr>
        <p:spPr>
          <a:xfrm>
            <a:off x="6475313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210" name="Whji"/>
          <p:cNvSpPr txBox="1"/>
          <p:nvPr/>
        </p:nvSpPr>
        <p:spPr>
          <a:xfrm>
            <a:off x="2650970" y="2052040"/>
            <a:ext cx="8193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FF2600"/>
                </a:solidFill>
              </a:defRPr>
            </a:pPr>
            <a:r>
              <a:t>W</a:t>
            </a:r>
            <a:r>
              <a:rPr baseline="31999"/>
              <a:t>h</a:t>
            </a:r>
            <a:r>
              <a:rPr baseline="-5999"/>
              <a:t>ji</a:t>
            </a:r>
          </a:p>
        </p:txBody>
      </p:sp>
      <p:sp>
        <p:nvSpPr>
          <p:cNvPr id="1211" name="Wokj"/>
          <p:cNvSpPr txBox="1"/>
          <p:nvPr/>
        </p:nvSpPr>
        <p:spPr>
          <a:xfrm>
            <a:off x="5199520" y="2075400"/>
            <a:ext cx="95744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0433FF"/>
                </a:solidFill>
              </a:defRPr>
            </a:pPr>
            <a:r>
              <a:t>W</a:t>
            </a:r>
            <a:r>
              <a:rPr baseline="31999"/>
              <a:t>o</a:t>
            </a:r>
            <a:r>
              <a:rPr baseline="-5999"/>
              <a:t>kj</a:t>
            </a:r>
          </a:p>
        </p:txBody>
      </p:sp>
      <p:sp>
        <p:nvSpPr>
          <p:cNvPr id="1212" name="nethpj"/>
          <p:cNvSpPr txBox="1"/>
          <p:nvPr/>
        </p:nvSpPr>
        <p:spPr>
          <a:xfrm>
            <a:off x="3856212" y="5268069"/>
            <a:ext cx="115544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FF2600"/>
                </a:solidFill>
              </a:defRPr>
            </a:pPr>
            <a:r>
              <a:t>net</a:t>
            </a:r>
            <a:r>
              <a:rPr baseline="31999"/>
              <a:t>h</a:t>
            </a:r>
            <a:r>
              <a:rPr baseline="-5999"/>
              <a:t>pj</a:t>
            </a:r>
          </a:p>
        </p:txBody>
      </p:sp>
      <p:sp>
        <p:nvSpPr>
          <p:cNvPr id="1213" name="Xpi"/>
          <p:cNvSpPr txBox="1"/>
          <p:nvPr/>
        </p:nvSpPr>
        <p:spPr>
          <a:xfrm>
            <a:off x="829019" y="2052040"/>
            <a:ext cx="81938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/>
            </a:pPr>
            <a:r>
              <a:t>X</a:t>
            </a:r>
            <a:r>
              <a:rPr baseline="-5999"/>
              <a:t>pi</a:t>
            </a:r>
          </a:p>
        </p:txBody>
      </p:sp>
      <p:sp>
        <p:nvSpPr>
          <p:cNvPr id="1214" name="Rectangle"/>
          <p:cNvSpPr/>
          <p:nvPr/>
        </p:nvSpPr>
        <p:spPr>
          <a:xfrm>
            <a:off x="6165645" y="1814947"/>
            <a:ext cx="1270001" cy="4746260"/>
          </a:xfrm>
          <a:prstGeom prst="rect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5" name="netopk"/>
          <p:cNvSpPr txBox="1"/>
          <p:nvPr/>
        </p:nvSpPr>
        <p:spPr>
          <a:xfrm>
            <a:off x="6222923" y="4221633"/>
            <a:ext cx="115544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0433FF"/>
                </a:solidFill>
              </a:defRPr>
            </a:pPr>
            <a:r>
              <a:t>net</a:t>
            </a:r>
            <a:r>
              <a:rPr baseline="31999"/>
              <a:t>o</a:t>
            </a:r>
            <a:r>
              <a:rPr baseline="-5999"/>
              <a:t>pk</a:t>
            </a:r>
          </a:p>
        </p:txBody>
      </p:sp>
      <p:sp>
        <p:nvSpPr>
          <p:cNvPr id="1216" name="Ativação na camada de saída"/>
          <p:cNvSpPr/>
          <p:nvPr/>
        </p:nvSpPr>
        <p:spPr>
          <a:xfrm>
            <a:off x="5209250" y="4935436"/>
            <a:ext cx="3326529" cy="49050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000"/>
            </a:lvl1pPr>
          </a:lstStyle>
          <a:p>
            <a:pPr/>
            <a:r>
              <a:t>Ativação na camada de saída</a:t>
            </a:r>
          </a:p>
        </p:txBody>
      </p:sp>
      <p:sp>
        <p:nvSpPr>
          <p:cNvPr id="1217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Backpropagati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sp>
        <p:nvSpPr>
          <p:cNvPr id="1220" name="Sinal no neurônio de índice K na camada de saída:…"/>
          <p:cNvSpPr txBox="1"/>
          <p:nvPr>
            <p:ph type="body" idx="1"/>
          </p:nvPr>
        </p:nvSpPr>
        <p:spPr>
          <a:xfrm>
            <a:off x="682195" y="1796025"/>
            <a:ext cx="8014306" cy="4483391"/>
          </a:xfrm>
          <a:prstGeom prst="rect">
            <a:avLst/>
          </a:prstGeom>
        </p:spPr>
        <p:txBody>
          <a:bodyPr/>
          <a:lstStyle/>
          <a:p>
            <a:pPr marL="228600" indent="-228600">
              <a:buClrTx/>
              <a:buSzPct val="100000"/>
              <a:buChar char="•"/>
              <a:defRPr sz="2400"/>
            </a:pPr>
            <a:r>
              <a:t>Sinal no neurônio de índice K na camada de saída:</a:t>
            </a: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  <a:r>
              <a:t>L     → número de neurônios na camada de saída</a:t>
            </a:r>
          </a:p>
          <a:p>
            <a:pPr marL="0" indent="0">
              <a:buClrTx/>
              <a:buSzTx/>
              <a:buNone/>
              <a:defRPr sz="2400"/>
            </a:pPr>
            <a:r>
              <a:t>w</a:t>
            </a:r>
            <a:r>
              <a:rPr baseline="31999"/>
              <a:t>o</a:t>
            </a:r>
            <a:r>
              <a:rPr baseline="-5999"/>
              <a:t>pj</a:t>
            </a:r>
            <a:r>
              <a:t> → peso da conexão com o neurônio j da camada escondida</a:t>
            </a:r>
          </a:p>
          <a:p>
            <a:pPr marL="0" indent="0">
              <a:buClrTx/>
              <a:buSzTx/>
              <a:buNone/>
              <a:defRPr sz="2400"/>
            </a:pPr>
            <a:r>
              <a:t>i</a:t>
            </a:r>
            <a:r>
              <a:rPr baseline="-5999"/>
              <a:t>pj</a:t>
            </a:r>
            <a:r>
              <a:t>    → valor de ativação do neurônio j da camada escondida </a:t>
            </a:r>
          </a:p>
          <a:p>
            <a:pPr marL="0" indent="0">
              <a:buClrTx/>
              <a:buSzTx/>
              <a:buNone/>
              <a:defRPr sz="2400"/>
            </a:pPr>
            <a:r>
              <a:t>θ</a:t>
            </a:r>
            <a:r>
              <a:rPr baseline="31999"/>
              <a:t>o</a:t>
            </a:r>
            <a:r>
              <a:rPr baseline="-5999"/>
              <a:t>k</a:t>
            </a:r>
            <a:r>
              <a:t>  → bias do neurônio</a:t>
            </a:r>
          </a:p>
        </p:txBody>
      </p:sp>
      <p:pic>
        <p:nvPicPr>
          <p:cNvPr id="1221" name="Screen Shot 2018-10-22 at 23.49.39.png" descr="Screen Shot 2018-10-22 at 23.49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333" y="2560038"/>
            <a:ext cx="3225334" cy="1116703"/>
          </a:xfrm>
          <a:prstGeom prst="rect">
            <a:avLst/>
          </a:prstGeom>
          <a:ln w="12700">
            <a:miter lim="400000"/>
          </a:ln>
        </p:spPr>
      </p:pic>
      <p:sp>
        <p:nvSpPr>
          <p:cNvPr id="1222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Backpropagati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pic>
        <p:nvPicPr>
          <p:cNvPr id="1225" name="Screen Shot 2018-10-22 at 23.49.39.png" descr="Screen Shot 2018-10-22 at 23.49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333" y="2560038"/>
            <a:ext cx="3225334" cy="1116703"/>
          </a:xfrm>
          <a:prstGeom prst="rect">
            <a:avLst/>
          </a:prstGeom>
          <a:ln w="12700">
            <a:miter lim="400000"/>
          </a:ln>
        </p:spPr>
      </p:pic>
      <p:sp>
        <p:nvSpPr>
          <p:cNvPr id="1226" name="Sinal no neurônio de índice K na camada de saída:…"/>
          <p:cNvSpPr txBox="1"/>
          <p:nvPr>
            <p:ph type="body" idx="1"/>
          </p:nvPr>
        </p:nvSpPr>
        <p:spPr>
          <a:xfrm>
            <a:off x="682195" y="1796025"/>
            <a:ext cx="8014306" cy="4483391"/>
          </a:xfrm>
          <a:prstGeom prst="rect">
            <a:avLst/>
          </a:prstGeom>
        </p:spPr>
        <p:txBody>
          <a:bodyPr/>
          <a:lstStyle/>
          <a:p>
            <a:pPr marL="228600" indent="-228600">
              <a:buClrTx/>
              <a:buSzPct val="100000"/>
              <a:buChar char="•"/>
              <a:defRPr sz="2400"/>
            </a:pPr>
            <a:r>
              <a:t>Sinal no neurônio de índice K na camada de saída:</a:t>
            </a: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0" indent="0">
              <a:buClrTx/>
              <a:buSzTx/>
              <a:buNone/>
              <a:defRPr sz="2400"/>
            </a:pPr>
          </a:p>
          <a:p>
            <a:pPr marL="228600" indent="-228600">
              <a:buClrTx/>
              <a:buSzPct val="100000"/>
              <a:buChar char="•"/>
              <a:defRPr sz="2400"/>
            </a:pPr>
          </a:p>
          <a:p>
            <a:pPr marL="228600" indent="-228600">
              <a:buClrTx/>
              <a:buSzPct val="100000"/>
              <a:buChar char="•"/>
              <a:defRPr sz="2400"/>
            </a:pPr>
            <a:r>
              <a:t>Saída desse neurônio é igual a:</a:t>
            </a:r>
          </a:p>
          <a:p>
            <a:pPr marL="0" indent="0" algn="ctr">
              <a:buClrTx/>
              <a:buSzTx/>
              <a:buNone/>
              <a:defRPr sz="2400"/>
            </a:pPr>
          </a:p>
          <a:p>
            <a:pPr marL="0" indent="0" algn="ctr">
              <a:buClrTx/>
              <a:buSzTx/>
              <a:buNone/>
            </a:pPr>
            <a:r>
              <a:t>o</a:t>
            </a:r>
            <a:r>
              <a:rPr baseline="-5999"/>
              <a:t>pk</a:t>
            </a:r>
            <a:r>
              <a:t> = f</a:t>
            </a:r>
            <a:r>
              <a:rPr baseline="31999"/>
              <a:t>o</a:t>
            </a:r>
            <a:r>
              <a:rPr baseline="-5999"/>
              <a:t>k </a:t>
            </a:r>
            <a:r>
              <a:t>(net</a:t>
            </a:r>
            <a:r>
              <a:rPr baseline="31999"/>
              <a:t>o</a:t>
            </a:r>
            <a:r>
              <a:rPr baseline="-5999"/>
              <a:t>pk</a:t>
            </a:r>
            <a:r>
              <a:t>)</a:t>
            </a:r>
          </a:p>
        </p:txBody>
      </p:sp>
      <p:sp>
        <p:nvSpPr>
          <p:cNvPr id="1227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Algoritmo resumid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resumido</a:t>
            </a:r>
          </a:p>
        </p:txBody>
      </p:sp>
      <p:sp>
        <p:nvSpPr>
          <p:cNvPr id="1230" name="Inicio algoritmo…"/>
          <p:cNvSpPr txBox="1"/>
          <p:nvPr/>
        </p:nvSpPr>
        <p:spPr>
          <a:xfrm>
            <a:off x="260359" y="2013742"/>
            <a:ext cx="8477333" cy="4225291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040" indent="-320040" algn="just" defTabSz="457200">
              <a:buClr>
                <a:schemeClr val="accent2"/>
              </a:buClr>
              <a:buFont typeface="Wingdings"/>
              <a:defRPr b="1" sz="2400"/>
            </a:pPr>
            <a:r>
              <a:t>Inicio algoritmo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rPr b="1"/>
              <a:t>1</a:t>
            </a:r>
            <a:r>
              <a:t>.Aplicar um vetor de entrada para a rede (X) e calcular os valores de saída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t>2. Comparar as saídas atuais com as saídas desejadas e obter uma medida de erro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t>3. Determinar em qual direção (+ ou -) se deve modificar os pesos para minimizar o erro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t>4. Determinar a quantidade para se modificar cada peso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t>5. Aplicar as correções aos pesos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t>6. Repetir de 1 a 5 com todos os exemplos de treinamento, até que uma margem de erro de treinamento seja atingida</a:t>
            </a:r>
          </a:p>
          <a:p>
            <a:pPr marL="320040" indent="-320040" algn="just" defTabSz="457200">
              <a:defRPr b="1" sz="2400"/>
            </a:pPr>
            <a:r>
              <a:t>Fim algoritmo</a:t>
            </a:r>
          </a:p>
        </p:txBody>
      </p:sp>
      <p:sp>
        <p:nvSpPr>
          <p:cNvPr id="1231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3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375987"/>
            <a:ext cx="7531100" cy="36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ine"/>
          <p:cNvSpPr/>
          <p:nvPr/>
        </p:nvSpPr>
        <p:spPr>
          <a:xfrm>
            <a:off x="1061873" y="2184496"/>
            <a:ext cx="6757263" cy="1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6" name="direção do sinal"/>
          <p:cNvSpPr txBox="1"/>
          <p:nvPr/>
        </p:nvSpPr>
        <p:spPr>
          <a:xfrm>
            <a:off x="3430439" y="1775686"/>
            <a:ext cx="20201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direção do sinal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Algoritmo resumid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resumido</a:t>
            </a:r>
          </a:p>
        </p:txBody>
      </p:sp>
      <p:sp>
        <p:nvSpPr>
          <p:cNvPr id="1234" name="Aplicar o valor de entrada Xp na rede…"/>
          <p:cNvSpPr txBox="1"/>
          <p:nvPr>
            <p:ph type="body" idx="1"/>
          </p:nvPr>
        </p:nvSpPr>
        <p:spPr>
          <a:xfrm>
            <a:off x="682195" y="1796025"/>
            <a:ext cx="8014306" cy="4483391"/>
          </a:xfrm>
          <a:prstGeom prst="rect">
            <a:avLst/>
          </a:prstGeom>
        </p:spPr>
        <p:txBody>
          <a:bodyPr/>
          <a:lstStyle/>
          <a:p>
            <a:pPr marL="228600" indent="-228600">
              <a:buClrTx/>
              <a:buSzPct val="100000"/>
              <a:buAutoNum type="arabicPeriod" startAt="1"/>
              <a:defRPr sz="2400"/>
            </a:pPr>
            <a:r>
              <a:t> Aplicar o valor de entrada Xp na rede</a:t>
            </a:r>
          </a:p>
          <a:p>
            <a:pPr marL="228600" indent="-228600">
              <a:buClrTx/>
              <a:buSzPct val="100000"/>
              <a:buAutoNum type="arabicPeriod" startAt="1"/>
              <a:defRPr sz="2400"/>
            </a:pPr>
          </a:p>
          <a:p>
            <a:pPr marL="228600" indent="-228600">
              <a:buClrTx/>
              <a:buSzPct val="100000"/>
              <a:buAutoNum type="arabicPeriod" startAt="2"/>
              <a:defRPr sz="2400"/>
            </a:pPr>
            <a:r>
              <a:t> Calcular os valores de entrada na camada oculta (net</a:t>
            </a:r>
            <a:r>
              <a:rPr baseline="31999"/>
              <a:t>h</a:t>
            </a:r>
            <a:r>
              <a:rPr baseline="-5999"/>
              <a:t>pj</a:t>
            </a:r>
            <a:r>
              <a:t>)</a:t>
            </a:r>
          </a:p>
          <a:p>
            <a:pPr marL="228600" indent="-228600">
              <a:buClrTx/>
              <a:buSzPct val="100000"/>
              <a:buAutoNum type="arabicPeriod" startAt="2"/>
              <a:defRPr sz="2400"/>
            </a:pPr>
          </a:p>
          <a:p>
            <a:pPr marL="228600" indent="-228600">
              <a:buClrTx/>
              <a:buSzPct val="100000"/>
              <a:buAutoNum type="arabicPeriod" startAt="3"/>
              <a:defRPr sz="2400"/>
            </a:pPr>
          </a:p>
          <a:p>
            <a:pPr marL="228600" indent="-228600">
              <a:buClrTx/>
              <a:buSzPct val="100000"/>
              <a:buAutoNum type="arabicPeriod" startAt="4"/>
              <a:defRPr sz="2400"/>
            </a:pPr>
          </a:p>
          <a:p>
            <a:pPr marL="228600" indent="-228600">
              <a:buClrTx/>
              <a:buSzPct val="100000"/>
              <a:buAutoNum type="arabicPeriod" startAt="5"/>
              <a:defRPr sz="2400"/>
            </a:pPr>
          </a:p>
          <a:p>
            <a:pPr marL="228600" indent="-228600">
              <a:buClrTx/>
              <a:buSzPct val="100000"/>
              <a:buAutoNum type="arabicPeriod" startAt="3"/>
              <a:defRPr sz="2400"/>
            </a:pPr>
            <a:r>
              <a:t> Calcular as saídas da camada oculta (i</a:t>
            </a:r>
            <a:r>
              <a:rPr baseline="-5999"/>
              <a:t>pj</a:t>
            </a:r>
            <a:r>
              <a:t>)</a:t>
            </a:r>
          </a:p>
          <a:p>
            <a:pPr marL="0" indent="0" algn="ctr">
              <a:buClrTx/>
              <a:buSzTx/>
              <a:buNone/>
              <a:defRPr sz="2800"/>
            </a:pPr>
            <a:r>
              <a:t>i</a:t>
            </a:r>
            <a:r>
              <a:rPr baseline="-5999"/>
              <a:t>pj</a:t>
            </a:r>
            <a:r>
              <a:t> = f</a:t>
            </a:r>
            <a:r>
              <a:rPr baseline="31999"/>
              <a:t>h</a:t>
            </a:r>
            <a:r>
              <a:rPr baseline="-5999"/>
              <a:t>j </a:t>
            </a:r>
            <a:r>
              <a:t>(net</a:t>
            </a:r>
            <a:r>
              <a:rPr baseline="31999"/>
              <a:t>h</a:t>
            </a:r>
            <a:r>
              <a:rPr baseline="-5999"/>
              <a:t>pj</a:t>
            </a:r>
            <a:r>
              <a:t>)</a:t>
            </a:r>
          </a:p>
        </p:txBody>
      </p:sp>
      <p:pic>
        <p:nvPicPr>
          <p:cNvPr id="1235" name="Screen Shot 2018-10-22 at 23.42.51.png" descr="Screen Shot 2018-10-22 at 23.42.5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791420" y="3271090"/>
            <a:ext cx="3560968" cy="1151558"/>
          </a:xfrm>
          <a:prstGeom prst="rect">
            <a:avLst/>
          </a:prstGeom>
          <a:ln w="12700">
            <a:miter lim="400000"/>
          </a:ln>
        </p:spPr>
      </p:pic>
      <p:sp>
        <p:nvSpPr>
          <p:cNvPr id="1236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Algoritmo resumid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resumido</a:t>
            </a:r>
          </a:p>
        </p:txBody>
      </p:sp>
      <p:sp>
        <p:nvSpPr>
          <p:cNvPr id="1239" name="Avance para a camada de saída. Calcular os valores de entrada para cada unidade de saída (netopk)…"/>
          <p:cNvSpPr txBox="1"/>
          <p:nvPr>
            <p:ph type="body" idx="1"/>
          </p:nvPr>
        </p:nvSpPr>
        <p:spPr>
          <a:xfrm>
            <a:off x="682195" y="1796025"/>
            <a:ext cx="8014306" cy="4483391"/>
          </a:xfrm>
          <a:prstGeom prst="rect">
            <a:avLst/>
          </a:prstGeom>
        </p:spPr>
        <p:txBody>
          <a:bodyPr/>
          <a:lstStyle/>
          <a:p>
            <a:pPr marL="228600" indent="-228600">
              <a:buClrTx/>
              <a:buSzPct val="100000"/>
              <a:buAutoNum type="arabicPeriod" startAt="4"/>
              <a:defRPr sz="2400"/>
            </a:pPr>
            <a:r>
              <a:t> Avance para a camada de saída. Calcular os valores de entrada para cada unidade de saída (net</a:t>
            </a:r>
            <a:r>
              <a:rPr baseline="31999"/>
              <a:t>o</a:t>
            </a:r>
            <a:r>
              <a:rPr baseline="-5999"/>
              <a:t>pk</a:t>
            </a:r>
            <a:r>
              <a:t>)</a:t>
            </a:r>
          </a:p>
          <a:p>
            <a:pPr marL="228600" indent="-228600">
              <a:buClrTx/>
              <a:buSzPct val="100000"/>
              <a:buAutoNum type="arabicPeriod" startAt="4"/>
              <a:defRPr sz="2400"/>
            </a:pPr>
          </a:p>
          <a:p>
            <a:pPr marL="228600" indent="-228600">
              <a:buClrTx/>
              <a:buSzPct val="100000"/>
              <a:buAutoNum type="arabicPeriod" startAt="6"/>
              <a:defRPr sz="2400"/>
            </a:pPr>
          </a:p>
          <a:p>
            <a:pPr marL="228600" indent="-228600">
              <a:buClrTx/>
              <a:buSzPct val="100000"/>
              <a:buAutoNum type="arabicPeriod" startAt="3"/>
              <a:defRPr sz="2400"/>
            </a:pPr>
          </a:p>
          <a:p>
            <a:pPr marL="228600" indent="-228600">
              <a:buClrTx/>
              <a:buSzPct val="100000"/>
              <a:buAutoNum type="arabicPeriod" startAt="4"/>
              <a:defRPr sz="2400"/>
            </a:pPr>
          </a:p>
          <a:p>
            <a:pPr marL="228600" indent="-228600">
              <a:buClrTx/>
              <a:buSzPct val="100000"/>
              <a:buAutoNum type="arabicPeriod" startAt="5"/>
              <a:defRPr sz="2400"/>
            </a:pPr>
            <a:r>
              <a:t> Calcular as saídas da camada de saída (o</a:t>
            </a:r>
            <a:r>
              <a:rPr baseline="-5999"/>
              <a:t>pk</a:t>
            </a:r>
            <a:r>
              <a:t>)</a:t>
            </a:r>
          </a:p>
          <a:p>
            <a:pPr marL="0" indent="0" algn="ctr">
              <a:buClrTx/>
              <a:buSzTx/>
              <a:buNone/>
              <a:defRPr sz="2800"/>
            </a:pPr>
            <a:r>
              <a:t>o</a:t>
            </a:r>
            <a:r>
              <a:rPr baseline="-5999"/>
              <a:t>pk</a:t>
            </a:r>
            <a:r>
              <a:t> = f</a:t>
            </a:r>
            <a:r>
              <a:rPr baseline="31999"/>
              <a:t>ok</a:t>
            </a:r>
            <a:r>
              <a:rPr baseline="-5999"/>
              <a:t> </a:t>
            </a:r>
            <a:r>
              <a:t>(net</a:t>
            </a:r>
            <a:r>
              <a:rPr baseline="31999"/>
              <a:t>h</a:t>
            </a:r>
            <a:r>
              <a:rPr baseline="-5999"/>
              <a:t>pk</a:t>
            </a:r>
            <a:r>
              <a:t>)</a:t>
            </a:r>
          </a:p>
        </p:txBody>
      </p:sp>
      <p:pic>
        <p:nvPicPr>
          <p:cNvPr id="1240" name="Screen Shot 2018-10-22 at 23.49.39.png" descr="Screen Shot 2018-10-22 at 23.49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333" y="2735136"/>
            <a:ext cx="3225334" cy="1116702"/>
          </a:xfrm>
          <a:prstGeom prst="rect">
            <a:avLst/>
          </a:prstGeom>
          <a:ln w="12700">
            <a:miter lim="400000"/>
          </a:ln>
        </p:spPr>
      </p:pic>
      <p:sp>
        <p:nvSpPr>
          <p:cNvPr id="1241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Algoritmo resumid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resumido</a:t>
            </a:r>
          </a:p>
        </p:txBody>
      </p:sp>
      <p:sp>
        <p:nvSpPr>
          <p:cNvPr id="1244" name="Calcular os termos de erro para as unidades de saída:…"/>
          <p:cNvSpPr txBox="1"/>
          <p:nvPr>
            <p:ph type="body" idx="1"/>
          </p:nvPr>
        </p:nvSpPr>
        <p:spPr>
          <a:xfrm>
            <a:off x="682195" y="1796025"/>
            <a:ext cx="8014306" cy="4483391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600"/>
              </a:spcBef>
              <a:buClrTx/>
              <a:buSzPct val="100000"/>
              <a:buAutoNum type="arabicPeriod" startAt="6"/>
              <a:defRPr sz="2352"/>
            </a:pPr>
            <a:r>
              <a:t> Calcular os termos de erro para as unidades de saída:</a:t>
            </a:r>
          </a:p>
          <a:p>
            <a:pPr marL="224027" indent="-224027" defTabSz="896111">
              <a:spcBef>
                <a:spcPts val="600"/>
              </a:spcBef>
              <a:buClrTx/>
              <a:buSzPct val="100000"/>
              <a:buAutoNum type="arabicPeriod" startAt="6"/>
              <a:defRPr sz="2352"/>
            </a:pPr>
          </a:p>
          <a:p>
            <a:pPr marL="0" indent="0" algn="ctr" defTabSz="896111">
              <a:spcBef>
                <a:spcPts val="600"/>
              </a:spcBef>
              <a:buClrTx/>
              <a:buSzTx/>
              <a:buNone/>
              <a:defRPr sz="2842"/>
            </a:pPr>
            <a:r>
              <a:rPr b="1">
                <a:solidFill>
                  <a:srgbClr val="0433FF"/>
                </a:solidFill>
              </a:rPr>
              <a:t>δ</a:t>
            </a:r>
            <a:r>
              <a:rPr b="1" baseline="31999">
                <a:solidFill>
                  <a:srgbClr val="0433FF"/>
                </a:solidFill>
              </a:rPr>
              <a:t>o</a:t>
            </a:r>
            <a:r>
              <a:rPr b="1" baseline="-5999">
                <a:solidFill>
                  <a:srgbClr val="0433FF"/>
                </a:solidFill>
              </a:rPr>
              <a:t>pk</a:t>
            </a:r>
            <a:r>
              <a:rPr baseline="-5999"/>
              <a:t> </a:t>
            </a:r>
            <a:r>
              <a:t>= (y</a:t>
            </a:r>
            <a:r>
              <a:rPr baseline="-5999"/>
              <a:t>pk</a:t>
            </a:r>
            <a:r>
              <a:t> - o</a:t>
            </a:r>
            <a:r>
              <a:rPr baseline="-5999"/>
              <a:t>pk</a:t>
            </a:r>
            <a:r>
              <a:t>) * f</a:t>
            </a:r>
            <a:r>
              <a:rPr baseline="31999"/>
              <a:t>o’</a:t>
            </a:r>
            <a:r>
              <a:rPr baseline="-5999"/>
              <a:t>k</a:t>
            </a:r>
            <a:r>
              <a:t> (net</a:t>
            </a:r>
            <a:r>
              <a:rPr baseline="31999"/>
              <a:t>o</a:t>
            </a:r>
            <a:r>
              <a:rPr baseline="-5999"/>
              <a:t>pk</a:t>
            </a:r>
            <a:r>
              <a:t>)</a:t>
            </a:r>
          </a:p>
          <a:p>
            <a:pPr marL="0" indent="0" algn="ctr" defTabSz="896111">
              <a:spcBef>
                <a:spcPts val="600"/>
              </a:spcBef>
              <a:buClrTx/>
              <a:buSzTx/>
              <a:buNone/>
              <a:defRPr sz="2842"/>
            </a:pPr>
          </a:p>
          <a:p>
            <a:pPr marL="224027" indent="-224027" defTabSz="896111">
              <a:spcBef>
                <a:spcPts val="600"/>
              </a:spcBef>
              <a:buClrTx/>
              <a:buSzPct val="100000"/>
              <a:buAutoNum type="arabicPeriod" startAt="7"/>
              <a:defRPr sz="2352"/>
            </a:pPr>
            <a:r>
              <a:t> Calcular os termos de erro para as unidades ocultas:</a:t>
            </a:r>
          </a:p>
          <a:p>
            <a:pPr marL="0" indent="0" algn="ctr" defTabSz="896111">
              <a:spcBef>
                <a:spcPts val="600"/>
              </a:spcBef>
              <a:buClrTx/>
              <a:buSzTx/>
              <a:buNone/>
              <a:defRPr sz="2842"/>
            </a:pPr>
          </a:p>
          <a:p>
            <a:pPr marL="0" indent="0" algn="ctr" defTabSz="896111">
              <a:spcBef>
                <a:spcPts val="600"/>
              </a:spcBef>
              <a:buClrTx/>
              <a:buSzTx/>
              <a:buNone/>
              <a:defRPr sz="2842"/>
            </a:pPr>
            <a:r>
              <a:rPr b="1">
                <a:solidFill>
                  <a:srgbClr val="FF2600"/>
                </a:solidFill>
              </a:rPr>
              <a:t>δ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pj</a:t>
            </a:r>
            <a:r>
              <a:rPr baseline="-5999"/>
              <a:t> </a:t>
            </a:r>
            <a:r>
              <a:t>= f</a:t>
            </a:r>
            <a:r>
              <a:rPr baseline="31999"/>
              <a:t>h’</a:t>
            </a:r>
            <a:r>
              <a:rPr baseline="-5999"/>
              <a:t>j</a:t>
            </a:r>
            <a:r>
              <a:t>(net</a:t>
            </a:r>
            <a:r>
              <a:rPr baseline="31999"/>
              <a:t>h</a:t>
            </a:r>
            <a:r>
              <a:rPr baseline="-5999"/>
              <a:t>pj</a:t>
            </a:r>
            <a:r>
              <a:t>) ∑</a:t>
            </a:r>
            <a:r>
              <a:rPr baseline="-5999"/>
              <a:t>k</a:t>
            </a:r>
            <a:r>
              <a:t> (</a:t>
            </a:r>
            <a:r>
              <a:rPr b="1">
                <a:solidFill>
                  <a:srgbClr val="0433FF"/>
                </a:solidFill>
              </a:rPr>
              <a:t>δ</a:t>
            </a:r>
            <a:r>
              <a:rPr b="1" baseline="31999">
                <a:solidFill>
                  <a:srgbClr val="0433FF"/>
                </a:solidFill>
              </a:rPr>
              <a:t>o</a:t>
            </a:r>
            <a:r>
              <a:rPr b="1" baseline="-5999">
                <a:solidFill>
                  <a:srgbClr val="0433FF"/>
                </a:solidFill>
              </a:rPr>
              <a:t>pk</a:t>
            </a:r>
            <a:r>
              <a:rPr baseline="-5999"/>
              <a:t> * </a:t>
            </a:r>
            <a:r>
              <a:rPr b="1">
                <a:solidFill>
                  <a:srgbClr val="0433FF"/>
                </a:solidFill>
              </a:rPr>
              <a:t>W</a:t>
            </a:r>
            <a:r>
              <a:rPr b="1" baseline="31999">
                <a:solidFill>
                  <a:srgbClr val="0433FF"/>
                </a:solidFill>
              </a:rPr>
              <a:t>o</a:t>
            </a:r>
            <a:r>
              <a:rPr b="1" baseline="-5999">
                <a:solidFill>
                  <a:srgbClr val="0433FF"/>
                </a:solidFill>
              </a:rPr>
              <a:t>kj</a:t>
            </a:r>
            <a:r>
              <a:rPr baseline="-5999"/>
              <a:t>)</a:t>
            </a:r>
            <a:endParaRPr baseline="-5999"/>
          </a:p>
          <a:p>
            <a:pPr marL="0" indent="0" algn="ctr" defTabSz="896111">
              <a:spcBef>
                <a:spcPts val="600"/>
              </a:spcBef>
              <a:buClrTx/>
              <a:buSzTx/>
              <a:buNone/>
              <a:defRPr sz="2842"/>
            </a:pPr>
            <a:endParaRPr baseline="-5999"/>
          </a:p>
          <a:p>
            <a:pPr marL="0" indent="0" defTabSz="896111">
              <a:spcBef>
                <a:spcPts val="600"/>
              </a:spcBef>
              <a:buClrTx/>
              <a:buSzTx/>
              <a:buNone/>
              <a:defRPr sz="2352"/>
            </a:pPr>
            <a:r>
              <a:rPr b="1"/>
              <a:t>Obs</a:t>
            </a:r>
            <a:r>
              <a:t>: o erro das unidades ocultas é calculado </a:t>
            </a:r>
            <a:r>
              <a:rPr b="1">
                <a:solidFill>
                  <a:srgbClr val="FF2600"/>
                </a:solidFill>
              </a:rPr>
              <a:t>ANTES</a:t>
            </a:r>
            <a:r>
              <a:t> do ajuste de pesos da camada de saída</a:t>
            </a:r>
          </a:p>
        </p:txBody>
      </p:sp>
      <p:sp>
        <p:nvSpPr>
          <p:cNvPr id="1245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Algoritmo resumid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resumido</a:t>
            </a:r>
          </a:p>
        </p:txBody>
      </p:sp>
      <p:sp>
        <p:nvSpPr>
          <p:cNvPr id="1248" name="Atualizar os pesos da camada de saída…"/>
          <p:cNvSpPr txBox="1"/>
          <p:nvPr>
            <p:ph type="body" idx="1"/>
          </p:nvPr>
        </p:nvSpPr>
        <p:spPr>
          <a:xfrm>
            <a:off x="682195" y="1796025"/>
            <a:ext cx="8014306" cy="4483391"/>
          </a:xfrm>
          <a:prstGeom prst="rect">
            <a:avLst/>
          </a:prstGeom>
        </p:spPr>
        <p:txBody>
          <a:bodyPr/>
          <a:lstStyle/>
          <a:p>
            <a:pPr marL="228600" indent="-228600">
              <a:buClrTx/>
              <a:buSzPct val="100000"/>
              <a:buAutoNum type="arabicPeriod" startAt="8"/>
              <a:defRPr sz="2400"/>
            </a:pPr>
            <a:r>
              <a:t> Atualizar os pesos da camada de saída</a:t>
            </a:r>
          </a:p>
          <a:p>
            <a:pPr marL="0" indent="0" algn="ctr">
              <a:buClrTx/>
              <a:buSzTx/>
              <a:buNone/>
            </a:pPr>
            <a:r>
              <a:rPr b="1">
                <a:solidFill>
                  <a:srgbClr val="0433FF"/>
                </a:solidFill>
              </a:rPr>
              <a:t>W</a:t>
            </a:r>
            <a:r>
              <a:rPr b="1" baseline="31999">
                <a:solidFill>
                  <a:srgbClr val="0433FF"/>
                </a:solidFill>
              </a:rPr>
              <a:t>o</a:t>
            </a:r>
            <a:r>
              <a:rPr b="1" baseline="-5999">
                <a:solidFill>
                  <a:srgbClr val="0433FF"/>
                </a:solidFill>
              </a:rPr>
              <a:t>kj</a:t>
            </a:r>
            <a:r>
              <a:t> (t+1) = </a:t>
            </a:r>
            <a:r>
              <a:rPr b="1">
                <a:solidFill>
                  <a:srgbClr val="0433FF"/>
                </a:solidFill>
              </a:rPr>
              <a:t>W</a:t>
            </a:r>
            <a:r>
              <a:rPr b="1" baseline="31999">
                <a:solidFill>
                  <a:srgbClr val="0433FF"/>
                </a:solidFill>
              </a:rPr>
              <a:t>o</a:t>
            </a:r>
            <a:r>
              <a:rPr b="1" baseline="-5999">
                <a:solidFill>
                  <a:srgbClr val="0433FF"/>
                </a:solidFill>
              </a:rPr>
              <a:t>kj</a:t>
            </a:r>
            <a:r>
              <a:t> (t) + </a:t>
            </a:r>
            <a:r>
              <a:rPr>
                <a:solidFill>
                  <a:srgbClr val="942192"/>
                </a:solidFill>
              </a:rPr>
              <a:t>η</a:t>
            </a:r>
            <a:r>
              <a:t>  * </a:t>
            </a:r>
            <a:r>
              <a:rPr b="1">
                <a:solidFill>
                  <a:srgbClr val="0433FF"/>
                </a:solidFill>
              </a:rPr>
              <a:t>δ</a:t>
            </a:r>
            <a:r>
              <a:rPr b="1" baseline="31999">
                <a:solidFill>
                  <a:srgbClr val="0433FF"/>
                </a:solidFill>
              </a:rPr>
              <a:t>o</a:t>
            </a:r>
            <a:r>
              <a:rPr b="1" baseline="-5999">
                <a:solidFill>
                  <a:srgbClr val="0433FF"/>
                </a:solidFill>
              </a:rPr>
              <a:t>pk</a:t>
            </a:r>
            <a:r>
              <a:t> * i</a:t>
            </a:r>
            <a:r>
              <a:rPr baseline="-5999"/>
              <a:t>pj</a:t>
            </a:r>
          </a:p>
          <a:p>
            <a:pPr marL="0" indent="0" algn="ctr">
              <a:buClrTx/>
              <a:buSzTx/>
              <a:buNone/>
            </a:pPr>
          </a:p>
          <a:p>
            <a:pPr marL="228600" indent="-228600">
              <a:buClrTx/>
              <a:buSzPct val="100000"/>
              <a:buAutoNum type="arabicPeriod" startAt="9"/>
              <a:defRPr sz="2400"/>
            </a:pPr>
            <a:r>
              <a:t> Atualizar os pesos da camada oculta</a:t>
            </a:r>
          </a:p>
          <a:p>
            <a:pPr marL="0" indent="0" algn="ctr">
              <a:buClrTx/>
              <a:buSzTx/>
              <a:buNone/>
            </a:pPr>
            <a:r>
              <a:rPr b="1">
                <a:solidFill>
                  <a:srgbClr val="FF2600"/>
                </a:solidFill>
              </a:rPr>
              <a:t>W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ji</a:t>
            </a:r>
            <a:r>
              <a:t> (t+1) = </a:t>
            </a:r>
            <a:r>
              <a:rPr b="1">
                <a:solidFill>
                  <a:srgbClr val="FF2600"/>
                </a:solidFill>
              </a:rPr>
              <a:t>W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ji</a:t>
            </a:r>
            <a:r>
              <a:t> (t) + </a:t>
            </a:r>
            <a:r>
              <a:rPr>
                <a:solidFill>
                  <a:srgbClr val="942192"/>
                </a:solidFill>
              </a:rPr>
              <a:t>η</a:t>
            </a:r>
            <a:r>
              <a:t>  *</a:t>
            </a:r>
            <a:r>
              <a:rPr b="1">
                <a:solidFill>
                  <a:srgbClr val="FF2600"/>
                </a:solidFill>
              </a:rPr>
              <a:t> δ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pj</a:t>
            </a:r>
            <a:r>
              <a:t> * x</a:t>
            </a:r>
            <a:r>
              <a:rPr baseline="-5999"/>
              <a:t>pi</a:t>
            </a:r>
            <a:r>
              <a:t> </a:t>
            </a:r>
          </a:p>
          <a:p>
            <a:pPr marL="228600" indent="-228600">
              <a:buClrTx/>
              <a:buSzPct val="100000"/>
              <a:buAutoNum type="arabicPeriod" startAt="10"/>
              <a:defRPr sz="2400"/>
            </a:pPr>
          </a:p>
          <a:p>
            <a:pPr marL="228600" indent="-228600">
              <a:buClrTx/>
              <a:buSzPct val="100000"/>
              <a:buAutoNum type="arabicPeriod" startAt="10"/>
              <a:defRPr sz="2400"/>
            </a:pPr>
            <a:r>
              <a:t> Calcular o erro total da época</a:t>
            </a:r>
          </a:p>
          <a:p>
            <a:pPr lvl="2" marL="1143000" indent="-228600">
              <a:buClrTx/>
              <a:buSzPct val="100000"/>
              <a:buAutoNum type="alphaLcPeriod" startAt="1"/>
              <a:defRPr sz="2400"/>
            </a:pPr>
            <a:r>
              <a:t> Indica o quão bem a rende está aprendendo.</a:t>
            </a:r>
          </a:p>
          <a:p>
            <a:pPr lvl="2" marL="1143000" indent="-228600">
              <a:buClrTx/>
              <a:buSzPct val="100000"/>
              <a:buAutoNum type="alphaLcPeriod" startAt="1"/>
              <a:defRPr sz="2400"/>
            </a:pPr>
            <a:r>
              <a:t> quando for menor que um limiar, parar </a:t>
            </a:r>
          </a:p>
        </p:txBody>
      </p:sp>
      <p:sp>
        <p:nvSpPr>
          <p:cNvPr id="1249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Exemplo(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Exemplo(s)</a:t>
            </a:r>
          </a:p>
        </p:txBody>
      </p:sp>
      <p:sp>
        <p:nvSpPr>
          <p:cNvPr id="1252" name="Group"/>
          <p:cNvSpPr/>
          <p:nvPr/>
        </p:nvSpPr>
        <p:spPr>
          <a:xfrm>
            <a:off x="4151580" y="2430817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3" name="Group"/>
          <p:cNvSpPr/>
          <p:nvPr/>
        </p:nvSpPr>
        <p:spPr>
          <a:xfrm>
            <a:off x="4151580" y="309121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4" name="Group"/>
          <p:cNvSpPr/>
          <p:nvPr/>
        </p:nvSpPr>
        <p:spPr>
          <a:xfrm>
            <a:off x="4151580" y="3755191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5" name="Group"/>
          <p:cNvSpPr/>
          <p:nvPr/>
        </p:nvSpPr>
        <p:spPr>
          <a:xfrm>
            <a:off x="4151580" y="4998128"/>
            <a:ext cx="366714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6" name="Group"/>
          <p:cNvSpPr/>
          <p:nvPr/>
        </p:nvSpPr>
        <p:spPr>
          <a:xfrm>
            <a:off x="6617289" y="3153799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7" name="Group"/>
          <p:cNvSpPr/>
          <p:nvPr/>
        </p:nvSpPr>
        <p:spPr>
          <a:xfrm>
            <a:off x="6617289" y="3778557"/>
            <a:ext cx="366713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8" name="Rectangle"/>
          <p:cNvSpPr/>
          <p:nvPr/>
        </p:nvSpPr>
        <p:spPr>
          <a:xfrm>
            <a:off x="1812661" y="2542744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9" name="Rectangle"/>
          <p:cNvSpPr/>
          <p:nvPr/>
        </p:nvSpPr>
        <p:spPr>
          <a:xfrm>
            <a:off x="1812661" y="3167502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0" name="Rectangle"/>
          <p:cNvSpPr/>
          <p:nvPr/>
        </p:nvSpPr>
        <p:spPr>
          <a:xfrm>
            <a:off x="1812661" y="3792260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1" name="Rectangle"/>
          <p:cNvSpPr/>
          <p:nvPr/>
        </p:nvSpPr>
        <p:spPr>
          <a:xfrm>
            <a:off x="1812661" y="5041776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2" name="Line"/>
          <p:cNvSpPr/>
          <p:nvPr/>
        </p:nvSpPr>
        <p:spPr>
          <a:xfrm>
            <a:off x="2086124" y="26133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3" name="Line"/>
          <p:cNvSpPr/>
          <p:nvPr/>
        </p:nvSpPr>
        <p:spPr>
          <a:xfrm>
            <a:off x="2086124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4" name="Line"/>
          <p:cNvSpPr/>
          <p:nvPr/>
        </p:nvSpPr>
        <p:spPr>
          <a:xfrm>
            <a:off x="2086124" y="3897035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5" name="Line"/>
          <p:cNvSpPr/>
          <p:nvPr/>
        </p:nvSpPr>
        <p:spPr>
          <a:xfrm flipV="1">
            <a:off x="2086124" y="4007560"/>
            <a:ext cx="2027238" cy="113899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6" name="Line"/>
          <p:cNvSpPr/>
          <p:nvPr/>
        </p:nvSpPr>
        <p:spPr>
          <a:xfrm>
            <a:off x="2086281" y="2674858"/>
            <a:ext cx="2033975" cy="52336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7" name="Line"/>
          <p:cNvSpPr/>
          <p:nvPr/>
        </p:nvSpPr>
        <p:spPr>
          <a:xfrm>
            <a:off x="2088918" y="2677555"/>
            <a:ext cx="2030967" cy="115946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8" name="Line"/>
          <p:cNvSpPr/>
          <p:nvPr/>
        </p:nvSpPr>
        <p:spPr>
          <a:xfrm>
            <a:off x="2093484" y="2723055"/>
            <a:ext cx="2024557" cy="235400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269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81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0" name="Screen Shot 2018-10-22 at 23.16.24.png" descr="Screen Shot 2018-10-22 at 23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1580" y="4232069"/>
            <a:ext cx="2921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1" name="Line"/>
          <p:cNvSpPr/>
          <p:nvPr/>
        </p:nvSpPr>
        <p:spPr>
          <a:xfrm>
            <a:off x="2084280" y="5204061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2" name="Line"/>
          <p:cNvSpPr/>
          <p:nvPr/>
        </p:nvSpPr>
        <p:spPr>
          <a:xfrm flipV="1">
            <a:off x="2066993" y="3340623"/>
            <a:ext cx="2076493" cy="181005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3" name="Line"/>
          <p:cNvSpPr/>
          <p:nvPr/>
        </p:nvSpPr>
        <p:spPr>
          <a:xfrm flipV="1">
            <a:off x="2114841" y="2716911"/>
            <a:ext cx="2003200" cy="243567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4" name="Line"/>
          <p:cNvSpPr/>
          <p:nvPr/>
        </p:nvSpPr>
        <p:spPr>
          <a:xfrm>
            <a:off x="4551833" y="3273780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5" name="Line"/>
          <p:cNvSpPr/>
          <p:nvPr/>
        </p:nvSpPr>
        <p:spPr>
          <a:xfrm>
            <a:off x="4551833" y="3961119"/>
            <a:ext cx="20319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6" name="Line"/>
          <p:cNvSpPr/>
          <p:nvPr/>
        </p:nvSpPr>
        <p:spPr>
          <a:xfrm flipV="1">
            <a:off x="4561033" y="3978281"/>
            <a:ext cx="2018359" cy="119765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7" name="Line"/>
          <p:cNvSpPr/>
          <p:nvPr/>
        </p:nvSpPr>
        <p:spPr>
          <a:xfrm flipV="1">
            <a:off x="4554478" y="3336362"/>
            <a:ext cx="2032931" cy="176665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8" name="Line"/>
          <p:cNvSpPr/>
          <p:nvPr/>
        </p:nvSpPr>
        <p:spPr>
          <a:xfrm flipV="1">
            <a:off x="4555876" y="3357600"/>
            <a:ext cx="2026517" cy="59271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9" name="Line"/>
          <p:cNvSpPr/>
          <p:nvPr/>
        </p:nvSpPr>
        <p:spPr>
          <a:xfrm>
            <a:off x="4550523" y="3305365"/>
            <a:ext cx="2037228" cy="67622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0" name="Line"/>
          <p:cNvSpPr/>
          <p:nvPr/>
        </p:nvSpPr>
        <p:spPr>
          <a:xfrm>
            <a:off x="4554468" y="2557084"/>
            <a:ext cx="2029796" cy="76797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1" name="Line"/>
          <p:cNvSpPr/>
          <p:nvPr/>
        </p:nvSpPr>
        <p:spPr>
          <a:xfrm>
            <a:off x="4555316" y="2583944"/>
            <a:ext cx="2030002" cy="13464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2" name="Line"/>
          <p:cNvSpPr/>
          <p:nvPr/>
        </p:nvSpPr>
        <p:spPr>
          <a:xfrm>
            <a:off x="1214835" y="26475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3" name="Line"/>
          <p:cNvSpPr/>
          <p:nvPr/>
        </p:nvSpPr>
        <p:spPr>
          <a:xfrm>
            <a:off x="1236196" y="3273780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4" name="Line"/>
          <p:cNvSpPr/>
          <p:nvPr/>
        </p:nvSpPr>
        <p:spPr>
          <a:xfrm>
            <a:off x="1236196" y="3897035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5" name="Line"/>
          <p:cNvSpPr/>
          <p:nvPr/>
        </p:nvSpPr>
        <p:spPr>
          <a:xfrm>
            <a:off x="1242286" y="5153604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6" name="Line"/>
          <p:cNvSpPr/>
          <p:nvPr/>
        </p:nvSpPr>
        <p:spPr>
          <a:xfrm>
            <a:off x="7022203" y="3342737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7" name="Line"/>
          <p:cNvSpPr/>
          <p:nvPr/>
        </p:nvSpPr>
        <p:spPr>
          <a:xfrm>
            <a:off x="7022203" y="396111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8" name="Line"/>
          <p:cNvSpPr/>
          <p:nvPr/>
        </p:nvSpPr>
        <p:spPr>
          <a:xfrm flipV="1">
            <a:off x="2080034" y="2685215"/>
            <a:ext cx="2046844" cy="59437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9" name="Line"/>
          <p:cNvSpPr/>
          <p:nvPr/>
        </p:nvSpPr>
        <p:spPr>
          <a:xfrm>
            <a:off x="2072246" y="3281052"/>
            <a:ext cx="2039776" cy="65891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0" name="Line"/>
          <p:cNvSpPr/>
          <p:nvPr/>
        </p:nvSpPr>
        <p:spPr>
          <a:xfrm>
            <a:off x="2111646" y="3279589"/>
            <a:ext cx="1964403" cy="182395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1" name="Line"/>
          <p:cNvSpPr/>
          <p:nvPr/>
        </p:nvSpPr>
        <p:spPr>
          <a:xfrm flipV="1">
            <a:off x="2108274" y="2677007"/>
            <a:ext cx="1909800" cy="11855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2" name="Line"/>
          <p:cNvSpPr/>
          <p:nvPr/>
        </p:nvSpPr>
        <p:spPr>
          <a:xfrm flipV="1">
            <a:off x="2102894" y="3291800"/>
            <a:ext cx="1978369" cy="59642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3" name="Line"/>
          <p:cNvSpPr/>
          <p:nvPr/>
        </p:nvSpPr>
        <p:spPr>
          <a:xfrm>
            <a:off x="2116603" y="3914338"/>
            <a:ext cx="1997212" cy="11710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4" name="input…"/>
          <p:cNvSpPr txBox="1"/>
          <p:nvPr/>
        </p:nvSpPr>
        <p:spPr>
          <a:xfrm>
            <a:off x="1449136" y="5826080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input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295" name="hidden…"/>
          <p:cNvSpPr txBox="1"/>
          <p:nvPr/>
        </p:nvSpPr>
        <p:spPr>
          <a:xfrm>
            <a:off x="3856213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hidden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296" name="output…"/>
          <p:cNvSpPr txBox="1"/>
          <p:nvPr/>
        </p:nvSpPr>
        <p:spPr>
          <a:xfrm>
            <a:off x="6263289" y="5839095"/>
            <a:ext cx="9574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output</a:t>
            </a:r>
          </a:p>
          <a:p>
            <a:pPr algn="ctr">
              <a:defRPr b="1"/>
            </a:pPr>
            <a:r>
              <a:t>layer</a:t>
            </a:r>
          </a:p>
        </p:txBody>
      </p:sp>
      <p:sp>
        <p:nvSpPr>
          <p:cNvPr id="1297" name="I"/>
          <p:cNvSpPr txBox="1"/>
          <p:nvPr/>
        </p:nvSpPr>
        <p:spPr>
          <a:xfrm>
            <a:off x="1661160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I</a:t>
            </a:r>
          </a:p>
        </p:txBody>
      </p:sp>
      <p:sp>
        <p:nvSpPr>
          <p:cNvPr id="1298" name="J"/>
          <p:cNvSpPr txBox="1"/>
          <p:nvPr/>
        </p:nvSpPr>
        <p:spPr>
          <a:xfrm>
            <a:off x="4030930" y="1969134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299" name="K"/>
          <p:cNvSpPr txBox="1"/>
          <p:nvPr/>
        </p:nvSpPr>
        <p:spPr>
          <a:xfrm>
            <a:off x="6475313" y="198275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300" name="Whji"/>
          <p:cNvSpPr txBox="1"/>
          <p:nvPr/>
        </p:nvSpPr>
        <p:spPr>
          <a:xfrm>
            <a:off x="2650970" y="2052040"/>
            <a:ext cx="8193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FF2600"/>
                </a:solidFill>
              </a:defRPr>
            </a:pPr>
            <a:r>
              <a:t>W</a:t>
            </a:r>
            <a:r>
              <a:rPr baseline="31999"/>
              <a:t>h</a:t>
            </a:r>
            <a:r>
              <a:rPr baseline="-5999"/>
              <a:t>ji</a:t>
            </a:r>
          </a:p>
        </p:txBody>
      </p:sp>
      <p:sp>
        <p:nvSpPr>
          <p:cNvPr id="1301" name="Wokj"/>
          <p:cNvSpPr txBox="1"/>
          <p:nvPr/>
        </p:nvSpPr>
        <p:spPr>
          <a:xfrm>
            <a:off x="5199520" y="2075400"/>
            <a:ext cx="95744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0433FF"/>
                </a:solidFill>
              </a:defRPr>
            </a:pPr>
            <a:r>
              <a:t>W</a:t>
            </a:r>
            <a:r>
              <a:rPr baseline="31999"/>
              <a:t>o</a:t>
            </a:r>
            <a:r>
              <a:rPr baseline="-5999"/>
              <a:t>kj</a:t>
            </a:r>
          </a:p>
        </p:txBody>
      </p:sp>
      <p:sp>
        <p:nvSpPr>
          <p:cNvPr id="1302" name="nethpj"/>
          <p:cNvSpPr txBox="1"/>
          <p:nvPr/>
        </p:nvSpPr>
        <p:spPr>
          <a:xfrm>
            <a:off x="3856212" y="5268069"/>
            <a:ext cx="115544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FF2600"/>
                </a:solidFill>
              </a:defRPr>
            </a:pPr>
            <a:r>
              <a:t>net</a:t>
            </a:r>
            <a:r>
              <a:rPr baseline="31999"/>
              <a:t>h</a:t>
            </a:r>
            <a:r>
              <a:rPr baseline="-5999"/>
              <a:t>pj</a:t>
            </a:r>
          </a:p>
        </p:txBody>
      </p:sp>
      <p:sp>
        <p:nvSpPr>
          <p:cNvPr id="1303" name="Xpi"/>
          <p:cNvSpPr txBox="1"/>
          <p:nvPr/>
        </p:nvSpPr>
        <p:spPr>
          <a:xfrm>
            <a:off x="829019" y="2052040"/>
            <a:ext cx="81938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/>
            </a:pPr>
            <a:r>
              <a:t>X</a:t>
            </a:r>
            <a:r>
              <a:rPr baseline="-5999"/>
              <a:t>pi</a:t>
            </a:r>
          </a:p>
        </p:txBody>
      </p:sp>
      <p:sp>
        <p:nvSpPr>
          <p:cNvPr id="1304" name="netopk"/>
          <p:cNvSpPr txBox="1"/>
          <p:nvPr/>
        </p:nvSpPr>
        <p:spPr>
          <a:xfrm>
            <a:off x="6222923" y="4221633"/>
            <a:ext cx="115544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0433FF"/>
                </a:solidFill>
              </a:defRPr>
            </a:pPr>
            <a:r>
              <a:t>net</a:t>
            </a:r>
            <a:r>
              <a:rPr baseline="31999"/>
              <a:t>o</a:t>
            </a:r>
            <a:r>
              <a:rPr baseline="-5999"/>
              <a:t>pk</a:t>
            </a:r>
          </a:p>
        </p:txBody>
      </p:sp>
      <p:sp>
        <p:nvSpPr>
          <p:cNvPr id="1305" name="Hands on :)…"/>
          <p:cNvSpPr/>
          <p:nvPr/>
        </p:nvSpPr>
        <p:spPr>
          <a:xfrm>
            <a:off x="2889366" y="3138425"/>
            <a:ext cx="3013068" cy="1313354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100"/>
            </a:pPr>
            <a:r>
              <a:t>Hands on :)</a:t>
            </a:r>
          </a:p>
          <a:p>
            <a:pPr algn="ctr">
              <a:defRPr sz="2100"/>
            </a:pPr>
          </a:p>
          <a:p>
            <a:pPr algn="ctr">
              <a:defRPr sz="2100"/>
            </a:pPr>
            <a:r>
              <a:t>Vamos </a:t>
            </a:r>
            <a:r>
              <a:rPr b="1"/>
              <a:t>codificar</a:t>
            </a:r>
            <a:r>
              <a:t> !</a:t>
            </a:r>
          </a:p>
        </p:txBody>
      </p:sp>
      <p:sp>
        <p:nvSpPr>
          <p:cNvPr id="1306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311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3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10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312" name="Rounded Rectangle"/>
          <p:cNvSpPr/>
          <p:nvPr/>
        </p:nvSpPr>
        <p:spPr>
          <a:xfrm>
            <a:off x="685800" y="47070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315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3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1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316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31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318" name="Multilayer Perceptron"/>
          <p:cNvSpPr txBox="1"/>
          <p:nvPr/>
        </p:nvSpPr>
        <p:spPr>
          <a:xfrm>
            <a:off x="1425380" y="2605597"/>
            <a:ext cx="269987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Multilayer Perceptron</a:t>
            </a:r>
          </a:p>
        </p:txBody>
      </p:sp>
      <p:grpSp>
        <p:nvGrpSpPr>
          <p:cNvPr id="132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1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2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32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25" name="Exemplo"/>
          <p:cNvSpPr txBox="1"/>
          <p:nvPr/>
        </p:nvSpPr>
        <p:spPr>
          <a:xfrm>
            <a:off x="1430221" y="3153285"/>
            <a:ext cx="1161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</a:t>
            </a:r>
          </a:p>
        </p:txBody>
      </p:sp>
      <p:grpSp>
        <p:nvGrpSpPr>
          <p:cNvPr id="1328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32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29" name="Formalização / Treinamento"/>
          <p:cNvSpPr txBox="1"/>
          <p:nvPr/>
        </p:nvSpPr>
        <p:spPr>
          <a:xfrm>
            <a:off x="1437239" y="3712182"/>
            <a:ext cx="3447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Formalização / Treinamento</a:t>
            </a:r>
          </a:p>
        </p:txBody>
      </p:sp>
      <p:grpSp>
        <p:nvGrpSpPr>
          <p:cNvPr id="1332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3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33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3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336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33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8" name="Função de Ativação / Backpropagation"/>
          <p:cNvSpPr txBox="1"/>
          <p:nvPr/>
        </p:nvSpPr>
        <p:spPr>
          <a:xfrm>
            <a:off x="1427079" y="4259869"/>
            <a:ext cx="477912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Função de Ativação / Backpropagation</a:t>
            </a:r>
          </a:p>
        </p:txBody>
      </p:sp>
      <p:sp>
        <p:nvSpPr>
          <p:cNvPr id="1339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íntese/Revis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Síntese/Revisão</a:t>
            </a:r>
          </a:p>
        </p:txBody>
      </p:sp>
      <p:sp>
        <p:nvSpPr>
          <p:cNvPr id="1342" name="MLP…"/>
          <p:cNvSpPr txBox="1"/>
          <p:nvPr>
            <p:ph type="body" idx="1"/>
          </p:nvPr>
        </p:nvSpPr>
        <p:spPr>
          <a:xfrm>
            <a:off x="457200" y="156845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t>MLP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perceptron multicamadas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neurônio j - sinais de ativação, sinais de erro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função de ativação </a:t>
            </a:r>
            <a:r>
              <a:rPr b="1"/>
              <a:t>diferenciável</a:t>
            </a:r>
          </a:p>
          <a:p>
            <a:pPr>
              <a:defRPr sz="2300"/>
            </a:pPr>
          </a:p>
          <a:p>
            <a:pPr lvl="2" marL="1004887" indent="-319087">
              <a:buSzPct val="60000"/>
              <a:buChar char="◻"/>
              <a:defRPr sz="2400"/>
            </a:pPr>
            <a:r>
              <a:t>combinação de hiperplanos / regiões convexas</a:t>
            </a:r>
          </a:p>
          <a:p>
            <a:pPr lvl="2" marL="1004887" indent="-319087">
              <a:buSzPct val="60000"/>
              <a:buChar char="◻"/>
              <a:defRPr sz="2400"/>
            </a:pPr>
            <a:r>
              <a:t>Backpropagation</a:t>
            </a:r>
          </a:p>
          <a:p>
            <a:pPr lvl="4" marL="1919288" indent="-319088">
              <a:defRPr sz="2400"/>
            </a:pPr>
            <a:r>
              <a:t>forward → propaga sinal</a:t>
            </a:r>
          </a:p>
          <a:p>
            <a:pPr lvl="4" marL="1919288" indent="-319088">
              <a:defRPr sz="2400"/>
            </a:pPr>
            <a:r>
              <a:t>backward → propaga o erro</a:t>
            </a:r>
          </a:p>
        </p:txBody>
      </p:sp>
      <p:sp>
        <p:nvSpPr>
          <p:cNvPr id="1343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46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47" name="Rounded Rectangle"/>
          <p:cNvSpPr/>
          <p:nvPr/>
        </p:nvSpPr>
        <p:spPr>
          <a:xfrm>
            <a:off x="685800" y="52531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350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34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4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351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352" name="Multilayer Perceptron"/>
          <p:cNvSpPr txBox="1"/>
          <p:nvPr/>
        </p:nvSpPr>
        <p:spPr>
          <a:xfrm>
            <a:off x="1425380" y="2605597"/>
            <a:ext cx="269987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Multilayer Perceptron</a:t>
            </a:r>
          </a:p>
        </p:txBody>
      </p:sp>
      <p:grpSp>
        <p:nvGrpSpPr>
          <p:cNvPr id="1355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5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58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3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5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59" name="Exemplo"/>
          <p:cNvSpPr txBox="1"/>
          <p:nvPr/>
        </p:nvSpPr>
        <p:spPr>
          <a:xfrm>
            <a:off x="1430221" y="3153285"/>
            <a:ext cx="1161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</a:t>
            </a:r>
          </a:p>
        </p:txBody>
      </p:sp>
      <p:grpSp>
        <p:nvGrpSpPr>
          <p:cNvPr id="136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3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6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63" name="Formalização / Treinamento"/>
          <p:cNvSpPr txBox="1"/>
          <p:nvPr/>
        </p:nvSpPr>
        <p:spPr>
          <a:xfrm>
            <a:off x="1437239" y="3712182"/>
            <a:ext cx="3447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Formalização / Treinamento</a:t>
            </a:r>
          </a:p>
        </p:txBody>
      </p:sp>
      <p:grpSp>
        <p:nvGrpSpPr>
          <p:cNvPr id="136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3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6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369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3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6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37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grpSp>
        <p:nvGrpSpPr>
          <p:cNvPr id="1373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3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2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374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375" name="Função de Ativação / Backpropagation"/>
          <p:cNvSpPr txBox="1"/>
          <p:nvPr/>
        </p:nvSpPr>
        <p:spPr>
          <a:xfrm>
            <a:off x="1427079" y="4259869"/>
            <a:ext cx="477912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Função de Ativação / Backpropagation</a:t>
            </a:r>
          </a:p>
        </p:txBody>
      </p:sp>
      <p:sp>
        <p:nvSpPr>
          <p:cNvPr id="1376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pic>
        <p:nvPicPr>
          <p:cNvPr id="1379" name="book1.jpg" descr="boo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068" y="2125949"/>
            <a:ext cx="2395484" cy="328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0" name="book2.jpeg" descr="book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3281" y="2125949"/>
            <a:ext cx="2503699" cy="3283920"/>
          </a:xfrm>
          <a:prstGeom prst="rect">
            <a:avLst/>
          </a:prstGeom>
          <a:ln w="12700">
            <a:miter lim="400000"/>
          </a:ln>
        </p:spPr>
      </p:pic>
      <p:sp>
        <p:nvSpPr>
          <p:cNvPr id="1381" name="[Faceli et al, 2011]"/>
          <p:cNvSpPr txBox="1"/>
          <p:nvPr/>
        </p:nvSpPr>
        <p:spPr>
          <a:xfrm>
            <a:off x="1748360" y="5578758"/>
            <a:ext cx="18509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[Faceli et al, 2011]</a:t>
            </a:r>
          </a:p>
        </p:txBody>
      </p:sp>
      <p:sp>
        <p:nvSpPr>
          <p:cNvPr id="1382" name="[Braga et al, 2007]"/>
          <p:cNvSpPr txBox="1"/>
          <p:nvPr/>
        </p:nvSpPr>
        <p:spPr>
          <a:xfrm>
            <a:off x="5101933" y="5578758"/>
            <a:ext cx="18863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[Braga et al, 2007]</a:t>
            </a:r>
          </a:p>
        </p:txBody>
      </p:sp>
      <p:sp>
        <p:nvSpPr>
          <p:cNvPr id="1383" name="5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pic>
        <p:nvPicPr>
          <p:cNvPr id="1386" name="book3.jpeg" descr="book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1641" y="2226113"/>
            <a:ext cx="2148079" cy="3167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7" name="book4.jpg" descr="book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9291" y="2226113"/>
            <a:ext cx="2334404" cy="3167166"/>
          </a:xfrm>
          <a:prstGeom prst="rect">
            <a:avLst/>
          </a:prstGeom>
          <a:ln w="12700">
            <a:miter lim="400000"/>
          </a:ln>
        </p:spPr>
      </p:pic>
      <p:sp>
        <p:nvSpPr>
          <p:cNvPr id="1388" name="(Haykin, 1999)"/>
          <p:cNvSpPr txBox="1"/>
          <p:nvPr/>
        </p:nvSpPr>
        <p:spPr>
          <a:xfrm>
            <a:off x="2148598" y="5473805"/>
            <a:ext cx="139416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(Haykin, 1999)</a:t>
            </a:r>
          </a:p>
        </p:txBody>
      </p:sp>
      <p:sp>
        <p:nvSpPr>
          <p:cNvPr id="1389" name="(Freeman &amp; Skapura, 1991)"/>
          <p:cNvSpPr txBox="1"/>
          <p:nvPr/>
        </p:nvSpPr>
        <p:spPr>
          <a:xfrm>
            <a:off x="4851566" y="5473805"/>
            <a:ext cx="25298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(Freeman &amp; Skapura, 1991)</a:t>
            </a:r>
          </a:p>
        </p:txBody>
      </p:sp>
      <p:sp>
        <p:nvSpPr>
          <p:cNvPr id="1390" name="5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9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0" name="Deficiências:…"/>
          <p:cNvSpPr txBox="1"/>
          <p:nvPr>
            <p:ph type="body" idx="1"/>
          </p:nvPr>
        </p:nvSpPr>
        <p:spPr>
          <a:xfrm>
            <a:off x="682195" y="1796025"/>
            <a:ext cx="8014306" cy="437150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b="1"/>
              <a:t>Deficiências</a:t>
            </a:r>
            <a:r>
              <a:t>:</a:t>
            </a:r>
          </a:p>
          <a:p>
            <a:pPr>
              <a:defRPr sz="2400"/>
            </a:pPr>
          </a:p>
          <a:p>
            <a:pPr lvl="3" marL="1462087" indent="-319087">
              <a:defRPr sz="2300"/>
            </a:pPr>
            <a:r>
              <a:t>análise teórica é difícil → há muitas conexões e funções não-lineares</a:t>
            </a:r>
          </a:p>
          <a:p>
            <a:pPr lvl="3" marL="1462087" indent="-319087">
              <a:defRPr sz="2300"/>
            </a:pPr>
            <a:r>
              <a:t>muitos neurônios → difícil de visualizar o processo de aprendizado</a:t>
            </a:r>
          </a:p>
          <a:p>
            <a:pPr lvl="3" marL="1462087" indent="-319087">
              <a:defRPr sz="2300"/>
            </a:pPr>
            <a:r>
              <a:t>Aprendizado → difícil: há um espaço muito maior de funções. Há mais representações dos padrões de entrada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rgmantovani@gmail.com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139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6" name="Group"/>
          <p:cNvSpPr/>
          <p:nvPr/>
        </p:nvSpPr>
        <p:spPr>
          <a:xfrm>
            <a:off x="3284556" y="3133612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7" name="Group"/>
          <p:cNvSpPr/>
          <p:nvPr/>
        </p:nvSpPr>
        <p:spPr>
          <a:xfrm>
            <a:off x="3284556" y="4441099"/>
            <a:ext cx="366713" cy="365126"/>
          </a:xfrm>
          <a:prstGeom prst="ellipse">
            <a:avLst/>
          </a:prstGeom>
          <a:solidFill>
            <a:srgbClr val="FF26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8" name="Group"/>
          <p:cNvSpPr/>
          <p:nvPr/>
        </p:nvSpPr>
        <p:spPr>
          <a:xfrm>
            <a:off x="4772634" y="3751777"/>
            <a:ext cx="366714" cy="365126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9" name="Rectangle"/>
          <p:cNvSpPr/>
          <p:nvPr/>
        </p:nvSpPr>
        <p:spPr>
          <a:xfrm>
            <a:off x="1558479" y="3211400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0" name="Rectangle"/>
          <p:cNvSpPr/>
          <p:nvPr/>
        </p:nvSpPr>
        <p:spPr>
          <a:xfrm>
            <a:off x="1558479" y="4518886"/>
            <a:ext cx="230399" cy="20955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1" name="Line"/>
          <p:cNvSpPr/>
          <p:nvPr/>
        </p:nvSpPr>
        <p:spPr>
          <a:xfrm>
            <a:off x="1823873" y="4623661"/>
            <a:ext cx="1435213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2" name="Line"/>
          <p:cNvSpPr/>
          <p:nvPr/>
        </p:nvSpPr>
        <p:spPr>
          <a:xfrm>
            <a:off x="1017287" y="331617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3" name="Line"/>
          <p:cNvSpPr/>
          <p:nvPr/>
        </p:nvSpPr>
        <p:spPr>
          <a:xfrm>
            <a:off x="1017287" y="4623661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4" name="Line"/>
          <p:cNvSpPr/>
          <p:nvPr/>
        </p:nvSpPr>
        <p:spPr>
          <a:xfrm>
            <a:off x="5177548" y="3934340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5" name="Line"/>
          <p:cNvSpPr/>
          <p:nvPr/>
        </p:nvSpPr>
        <p:spPr>
          <a:xfrm>
            <a:off x="1823873" y="3316175"/>
            <a:ext cx="1435213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6" name="Line"/>
          <p:cNvSpPr/>
          <p:nvPr/>
        </p:nvSpPr>
        <p:spPr>
          <a:xfrm flipV="1">
            <a:off x="1823873" y="3308788"/>
            <a:ext cx="1429200" cy="131487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7" name="Line"/>
          <p:cNvSpPr/>
          <p:nvPr/>
        </p:nvSpPr>
        <p:spPr>
          <a:xfrm>
            <a:off x="1830292" y="3335287"/>
            <a:ext cx="1428608" cy="120530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8" name="Line"/>
          <p:cNvSpPr/>
          <p:nvPr/>
        </p:nvSpPr>
        <p:spPr>
          <a:xfrm>
            <a:off x="3647555" y="3316175"/>
            <a:ext cx="1128964" cy="56861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9" name="Line"/>
          <p:cNvSpPr/>
          <p:nvPr/>
        </p:nvSpPr>
        <p:spPr>
          <a:xfrm flipV="1">
            <a:off x="3647556" y="3931363"/>
            <a:ext cx="1129691" cy="69372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aphicFrame>
        <p:nvGraphicFramePr>
          <p:cNvPr id="1410" name="Table"/>
          <p:cNvGraphicFramePr/>
          <p:nvPr/>
        </p:nvGraphicFramePr>
        <p:xfrm>
          <a:off x="7021975" y="2646084"/>
          <a:ext cx="1742793" cy="213739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99936"/>
                <a:gridCol w="513843"/>
                <a:gridCol w="616312"/>
              </a:tblGrid>
              <a:tr h="424937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24937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24937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24937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24937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</a:tbl>
          </a:graphicData>
        </a:graphic>
      </p:graphicFrame>
      <p:sp>
        <p:nvSpPr>
          <p:cNvPr id="1411" name="A"/>
          <p:cNvSpPr txBox="1"/>
          <p:nvPr/>
        </p:nvSpPr>
        <p:spPr>
          <a:xfrm>
            <a:off x="326781" y="3073605"/>
            <a:ext cx="8193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A</a:t>
            </a:r>
          </a:p>
        </p:txBody>
      </p:sp>
      <p:sp>
        <p:nvSpPr>
          <p:cNvPr id="1412" name="B"/>
          <p:cNvSpPr txBox="1"/>
          <p:nvPr/>
        </p:nvSpPr>
        <p:spPr>
          <a:xfrm>
            <a:off x="268415" y="4381091"/>
            <a:ext cx="8193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B</a:t>
            </a:r>
          </a:p>
        </p:txBody>
      </p:sp>
      <p:sp>
        <p:nvSpPr>
          <p:cNvPr id="1413" name="Y"/>
          <p:cNvSpPr txBox="1"/>
          <p:nvPr/>
        </p:nvSpPr>
        <p:spPr>
          <a:xfrm>
            <a:off x="5749150" y="3691770"/>
            <a:ext cx="81938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Y</a:t>
            </a:r>
          </a:p>
        </p:txBody>
      </p:sp>
      <p:sp>
        <p:nvSpPr>
          <p:cNvPr id="1414" name="Line"/>
          <p:cNvSpPr/>
          <p:nvPr/>
        </p:nvSpPr>
        <p:spPr>
          <a:xfrm flipV="1">
            <a:off x="3467912" y="4823619"/>
            <a:ext cx="1" cy="48514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5" name="Line"/>
          <p:cNvSpPr/>
          <p:nvPr/>
        </p:nvSpPr>
        <p:spPr>
          <a:xfrm>
            <a:off x="3467912" y="2631495"/>
            <a:ext cx="1" cy="48514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6" name="Line"/>
          <p:cNvSpPr/>
          <p:nvPr/>
        </p:nvSpPr>
        <p:spPr>
          <a:xfrm>
            <a:off x="4955991" y="3255215"/>
            <a:ext cx="1" cy="48514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7" name="Wh00"/>
          <p:cNvSpPr txBox="1"/>
          <p:nvPr/>
        </p:nvSpPr>
        <p:spPr>
          <a:xfrm>
            <a:off x="1945236" y="2860628"/>
            <a:ext cx="94477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700"/>
              </a:spcBef>
              <a:defRPr sz="2600"/>
            </a:pPr>
            <a:r>
              <a:rPr b="1">
                <a:solidFill>
                  <a:srgbClr val="FF2600"/>
                </a:solidFill>
              </a:rPr>
              <a:t>W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00</a:t>
            </a:r>
          </a:p>
        </p:txBody>
      </p:sp>
      <p:sp>
        <p:nvSpPr>
          <p:cNvPr id="1418" name="Wh11"/>
          <p:cNvSpPr txBox="1"/>
          <p:nvPr/>
        </p:nvSpPr>
        <p:spPr>
          <a:xfrm>
            <a:off x="1945236" y="4679433"/>
            <a:ext cx="94477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700"/>
              </a:spcBef>
              <a:defRPr sz="2600"/>
            </a:pPr>
            <a:r>
              <a:rPr b="1">
                <a:solidFill>
                  <a:srgbClr val="FF2600"/>
                </a:solidFill>
              </a:rPr>
              <a:t>W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11</a:t>
            </a:r>
          </a:p>
        </p:txBody>
      </p:sp>
      <p:sp>
        <p:nvSpPr>
          <p:cNvPr id="1419" name="Wh10"/>
          <p:cNvSpPr txBox="1"/>
          <p:nvPr/>
        </p:nvSpPr>
        <p:spPr>
          <a:xfrm>
            <a:off x="1201293" y="3372707"/>
            <a:ext cx="94477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700"/>
              </a:spcBef>
              <a:defRPr sz="2600"/>
            </a:pPr>
            <a:r>
              <a:rPr b="1">
                <a:solidFill>
                  <a:srgbClr val="FF2600"/>
                </a:solidFill>
              </a:rPr>
              <a:t>W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10</a:t>
            </a:r>
          </a:p>
        </p:txBody>
      </p:sp>
      <p:sp>
        <p:nvSpPr>
          <p:cNvPr id="1420" name="Wh01"/>
          <p:cNvSpPr txBox="1"/>
          <p:nvPr/>
        </p:nvSpPr>
        <p:spPr>
          <a:xfrm>
            <a:off x="1201293" y="3937658"/>
            <a:ext cx="94477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700"/>
              </a:spcBef>
              <a:defRPr sz="2600"/>
            </a:pPr>
            <a:r>
              <a:rPr b="1">
                <a:solidFill>
                  <a:srgbClr val="FF2600"/>
                </a:solidFill>
              </a:rPr>
              <a:t>W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01</a:t>
            </a:r>
          </a:p>
        </p:txBody>
      </p:sp>
      <p:sp>
        <p:nvSpPr>
          <p:cNvPr id="1421" name="Wo00"/>
          <p:cNvSpPr txBox="1"/>
          <p:nvPr/>
        </p:nvSpPr>
        <p:spPr>
          <a:xfrm>
            <a:off x="3794425" y="3099005"/>
            <a:ext cx="95744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solidFill>
                  <a:srgbClr val="0433FF"/>
                </a:solidFill>
              </a:defRPr>
            </a:pPr>
            <a:r>
              <a:t>W</a:t>
            </a:r>
            <a:r>
              <a:rPr baseline="31999"/>
              <a:t>o</a:t>
            </a:r>
            <a:r>
              <a:rPr baseline="-5999"/>
              <a:t>00</a:t>
            </a:r>
          </a:p>
        </p:txBody>
      </p:sp>
      <p:sp>
        <p:nvSpPr>
          <p:cNvPr id="1422" name="Wo01"/>
          <p:cNvSpPr txBox="1"/>
          <p:nvPr/>
        </p:nvSpPr>
        <p:spPr>
          <a:xfrm>
            <a:off x="3794425" y="4406491"/>
            <a:ext cx="95744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solidFill>
                  <a:srgbClr val="0433FF"/>
                </a:solidFill>
              </a:defRPr>
            </a:pPr>
            <a:r>
              <a:t>W</a:t>
            </a:r>
            <a:r>
              <a:rPr baseline="31999"/>
              <a:t>o</a:t>
            </a:r>
            <a:r>
              <a:rPr baseline="-5999"/>
              <a:t>01</a:t>
            </a:r>
          </a:p>
        </p:txBody>
      </p:sp>
      <p:sp>
        <p:nvSpPr>
          <p:cNvPr id="1423" name="θh0"/>
          <p:cNvSpPr txBox="1"/>
          <p:nvPr/>
        </p:nvSpPr>
        <p:spPr>
          <a:xfrm>
            <a:off x="2970399" y="2156502"/>
            <a:ext cx="741026" cy="45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700"/>
              </a:spcBef>
              <a:defRPr sz="2400"/>
            </a:pPr>
            <a:r>
              <a:rPr b="1">
                <a:solidFill>
                  <a:srgbClr val="FF2600"/>
                </a:solidFill>
              </a:rPr>
              <a:t>θ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0</a:t>
            </a:r>
          </a:p>
        </p:txBody>
      </p:sp>
      <p:sp>
        <p:nvSpPr>
          <p:cNvPr id="1424" name="θh1"/>
          <p:cNvSpPr txBox="1"/>
          <p:nvPr/>
        </p:nvSpPr>
        <p:spPr>
          <a:xfrm>
            <a:off x="2970399" y="5262236"/>
            <a:ext cx="741026" cy="453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700"/>
              </a:spcBef>
              <a:defRPr sz="2400"/>
            </a:pPr>
            <a:r>
              <a:rPr b="1">
                <a:solidFill>
                  <a:srgbClr val="FF2600"/>
                </a:solidFill>
              </a:rPr>
              <a:t>θ</a:t>
            </a:r>
            <a:r>
              <a:rPr b="1" baseline="31999">
                <a:solidFill>
                  <a:srgbClr val="FF2600"/>
                </a:solidFill>
              </a:rPr>
              <a:t>h</a:t>
            </a:r>
            <a:r>
              <a:rPr b="1" baseline="-5999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1425" name="θo0"/>
          <p:cNvSpPr txBox="1"/>
          <p:nvPr/>
        </p:nvSpPr>
        <p:spPr>
          <a:xfrm>
            <a:off x="4575868" y="2780331"/>
            <a:ext cx="741027" cy="453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700"/>
              </a:spcBef>
              <a:defRPr sz="2400">
                <a:solidFill>
                  <a:srgbClr val="0433FF"/>
                </a:solidFill>
              </a:defRPr>
            </a:pPr>
            <a:r>
              <a:rPr b="1"/>
              <a:t>θ</a:t>
            </a:r>
            <a:r>
              <a:rPr b="1" baseline="31999"/>
              <a:t>o</a:t>
            </a:r>
            <a:r>
              <a:rPr b="1" baseline="-5999"/>
              <a:t>0</a:t>
            </a:r>
          </a:p>
        </p:txBody>
      </p:sp>
      <p:sp>
        <p:nvSpPr>
          <p:cNvPr id="1426" name="XOR dataset"/>
          <p:cNvSpPr txBox="1"/>
          <p:nvPr/>
        </p:nvSpPr>
        <p:spPr>
          <a:xfrm>
            <a:off x="6898457" y="2140801"/>
            <a:ext cx="197712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XOR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14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430" name="Table"/>
          <p:cNvGraphicFramePr/>
          <p:nvPr/>
        </p:nvGraphicFramePr>
        <p:xfrm>
          <a:off x="831252" y="2102854"/>
          <a:ext cx="7728892" cy="174103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765886"/>
                <a:gridCol w="731753"/>
                <a:gridCol w="711015"/>
                <a:gridCol w="786790"/>
                <a:gridCol w="786790"/>
                <a:gridCol w="786790"/>
                <a:gridCol w="786790"/>
                <a:gridCol w="786790"/>
                <a:gridCol w="786790"/>
                <a:gridCol w="786790"/>
              </a:tblGrid>
              <a:tr h="432083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epoch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θ</a:t>
                      </a:r>
                      <a:r>
                        <a:rPr baseline="31999"/>
                        <a:t>h</a:t>
                      </a:r>
                      <a:r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θ</a:t>
                      </a:r>
                      <a:r>
                        <a:rPr baseline="31999"/>
                        <a:t>h</a:t>
                      </a:r>
                      <a:r>
                        <a:t>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θ</a:t>
                      </a:r>
                      <a:r>
                        <a:rPr baseline="31999"/>
                        <a:t>o</a:t>
                      </a:r>
                      <a:r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h</a:t>
                      </a:r>
                      <a:r>
                        <a:t>00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h</a:t>
                      </a:r>
                      <a:r>
                        <a:t>10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h</a:t>
                      </a:r>
                      <a:r>
                        <a:t>01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h</a:t>
                      </a:r>
                      <a:r>
                        <a:t>11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o</a:t>
                      </a:r>
                      <a:r>
                        <a:t>00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o</a:t>
                      </a:r>
                      <a:r>
                        <a:t>01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32083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0.05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0.06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0.07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0.15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0.35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0.18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0.10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0.12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32083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</a:tr>
              <a:tr h="432083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  <p:sp>
        <p:nvSpPr>
          <p:cNvPr id="1431" name="η = 0.2…"/>
          <p:cNvSpPr txBox="1"/>
          <p:nvPr>
            <p:ph type="body" sz="half" idx="1"/>
          </p:nvPr>
        </p:nvSpPr>
        <p:spPr>
          <a:xfrm>
            <a:off x="682195" y="4551080"/>
            <a:ext cx="8014306" cy="1728336"/>
          </a:xfrm>
          <a:prstGeom prst="rect">
            <a:avLst/>
          </a:prstGeom>
        </p:spPr>
        <p:txBody>
          <a:bodyPr/>
          <a:lstStyle/>
          <a:p>
            <a:pPr marL="228600" indent="-228600">
              <a:buClrTx/>
              <a:buSzPct val="100000"/>
              <a:buChar char="•"/>
              <a:defRPr sz="2400"/>
            </a:pPr>
            <a:r>
              <a:t>η = 0.2</a:t>
            </a:r>
          </a:p>
          <a:p>
            <a:pPr marL="228600" indent="-228600">
              <a:buClrTx/>
              <a:buSzPct val="100000"/>
              <a:buChar char="•"/>
              <a:defRPr sz="2400"/>
            </a:pPr>
            <a:r>
              <a:t>f(net) = 1/(1+ exp</a:t>
            </a:r>
            <a:r>
              <a:rPr baseline="31999"/>
              <a:t>-net</a:t>
            </a:r>
            <a:r>
              <a:t>)</a:t>
            </a:r>
          </a:p>
          <a:p>
            <a:pPr marL="228600" indent="-228600">
              <a:buClrTx/>
              <a:buSzPct val="100000"/>
              <a:buChar char="•"/>
              <a:defRPr sz="2400"/>
            </a:pPr>
            <a:r>
              <a:t>f’(net) = net (1 - net)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Exercíci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14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435" name="Table"/>
          <p:cNvGraphicFramePr/>
          <p:nvPr/>
        </p:nvGraphicFramePr>
        <p:xfrm>
          <a:off x="831252" y="2102854"/>
          <a:ext cx="7728892" cy="174103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765886"/>
                <a:gridCol w="731753"/>
                <a:gridCol w="711015"/>
                <a:gridCol w="786790"/>
                <a:gridCol w="786790"/>
                <a:gridCol w="786790"/>
                <a:gridCol w="786790"/>
                <a:gridCol w="786790"/>
                <a:gridCol w="786790"/>
                <a:gridCol w="786790"/>
              </a:tblGrid>
              <a:tr h="432083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epoch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θ</a:t>
                      </a:r>
                      <a:r>
                        <a:rPr baseline="31999"/>
                        <a:t>h</a:t>
                      </a:r>
                      <a:r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θ</a:t>
                      </a:r>
                      <a:r>
                        <a:rPr baseline="31999"/>
                        <a:t>h</a:t>
                      </a:r>
                      <a:r>
                        <a:t>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θ</a:t>
                      </a:r>
                      <a:r>
                        <a:rPr baseline="31999"/>
                        <a:t>o</a:t>
                      </a:r>
                      <a:r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h</a:t>
                      </a:r>
                      <a:r>
                        <a:t>00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h</a:t>
                      </a:r>
                      <a:r>
                        <a:t>10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h</a:t>
                      </a:r>
                      <a:r>
                        <a:t>01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h</a:t>
                      </a:r>
                      <a:r>
                        <a:t>11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o</a:t>
                      </a:r>
                      <a:r>
                        <a:t>00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W</a:t>
                      </a:r>
                      <a:r>
                        <a:rPr baseline="31999"/>
                        <a:t>o</a:t>
                      </a:r>
                      <a:r>
                        <a:t>01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32083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0.05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0.06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0.07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0.15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0.35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0.18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0.10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0.12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432083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</a:tr>
              <a:tr h="432083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  <p:sp>
        <p:nvSpPr>
          <p:cNvPr id="1436" name="X = XOR dataset…"/>
          <p:cNvSpPr txBox="1"/>
          <p:nvPr>
            <p:ph type="body" sz="half" idx="1"/>
          </p:nvPr>
        </p:nvSpPr>
        <p:spPr>
          <a:xfrm>
            <a:off x="682195" y="4425919"/>
            <a:ext cx="8014306" cy="1728336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600"/>
              </a:spcBef>
              <a:buClrTx/>
              <a:buSzPct val="100000"/>
              <a:buChar char="•"/>
              <a:defRPr sz="2376"/>
            </a:pPr>
            <a:r>
              <a:t>X = XOR dataset</a:t>
            </a:r>
          </a:p>
          <a:p>
            <a:pPr marL="226313" indent="-226313" defTabSz="905255">
              <a:spcBef>
                <a:spcPts val="600"/>
              </a:spcBef>
              <a:buClrTx/>
              <a:buSzPct val="100000"/>
              <a:buChar char="•"/>
              <a:defRPr sz="2376"/>
            </a:pPr>
            <a:r>
              <a:t>η = 0.2</a:t>
            </a:r>
          </a:p>
          <a:p>
            <a:pPr marL="226313" indent="-226313" defTabSz="905255">
              <a:spcBef>
                <a:spcPts val="600"/>
              </a:spcBef>
              <a:buClrTx/>
              <a:buSzPct val="100000"/>
              <a:buChar char="•"/>
              <a:defRPr b="1" sz="2376">
                <a:solidFill>
                  <a:srgbClr val="FF2600"/>
                </a:solidFill>
              </a:defRPr>
            </a:pPr>
            <a:r>
              <a:t>f(net) = net</a:t>
            </a:r>
            <a:r>
              <a:rPr baseline="31999"/>
              <a:t>3</a:t>
            </a:r>
            <a:r>
              <a:t> + 0.5</a:t>
            </a:r>
          </a:p>
          <a:p>
            <a:pPr marL="226313" indent="-226313" defTabSz="905255">
              <a:spcBef>
                <a:spcPts val="600"/>
              </a:spcBef>
              <a:buClrTx/>
              <a:buSzPct val="100000"/>
              <a:buChar char="•"/>
              <a:defRPr b="1" sz="2376">
                <a:solidFill>
                  <a:srgbClr val="FF2600"/>
                </a:solidFill>
              </a:defRPr>
            </a:pPr>
            <a:r>
              <a:t>f’(net) = 3*net</a:t>
            </a:r>
            <a:r>
              <a:rPr baseline="31999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13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2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21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2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2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2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30" name="Rounded Rectangle"/>
          <p:cNvSpPr/>
          <p:nvPr/>
        </p:nvSpPr>
        <p:spPr>
          <a:xfrm>
            <a:off x="685800" y="24972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33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23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3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35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36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237" name="Exemplo"/>
          <p:cNvSpPr txBox="1"/>
          <p:nvPr/>
        </p:nvSpPr>
        <p:spPr>
          <a:xfrm>
            <a:off x="1430221" y="3153285"/>
            <a:ext cx="116136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38" name="Multilayer Perceptron"/>
          <p:cNvSpPr txBox="1"/>
          <p:nvPr/>
        </p:nvSpPr>
        <p:spPr>
          <a:xfrm>
            <a:off x="1425380" y="2605597"/>
            <a:ext cx="269987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Multilayer Perceptron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23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42" name="Formalização / Treinamento"/>
          <p:cNvSpPr txBox="1"/>
          <p:nvPr/>
        </p:nvSpPr>
        <p:spPr>
          <a:xfrm>
            <a:off x="1437239" y="3712182"/>
            <a:ext cx="3447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Formalização / Treinamento</a:t>
            </a:r>
          </a:p>
        </p:txBody>
      </p:sp>
      <p:sp>
        <p:nvSpPr>
          <p:cNvPr id="243" name="Função de Ativação"/>
          <p:cNvSpPr txBox="1"/>
          <p:nvPr/>
        </p:nvSpPr>
        <p:spPr>
          <a:xfrm>
            <a:off x="1427079" y="4259869"/>
            <a:ext cx="24927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Função de Ativação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Multilayer 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Multilayer </a:t>
            </a:r>
            <a:r>
              <a:t>Perceptron</a:t>
            </a:r>
          </a:p>
        </p:txBody>
      </p:sp>
      <p:sp>
        <p:nvSpPr>
          <p:cNvPr id="246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462611"/>
            <a:ext cx="7531100" cy="36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X"/>
          <p:cNvSpPr txBox="1"/>
          <p:nvPr/>
        </p:nvSpPr>
        <p:spPr>
          <a:xfrm>
            <a:off x="492580" y="3798695"/>
            <a:ext cx="36278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49" name="W1"/>
          <p:cNvSpPr txBox="1"/>
          <p:nvPr/>
        </p:nvSpPr>
        <p:spPr>
          <a:xfrm>
            <a:off x="2490864" y="5291226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W1</a:t>
            </a:r>
          </a:p>
        </p:txBody>
      </p:sp>
      <p:sp>
        <p:nvSpPr>
          <p:cNvPr id="250" name="W2"/>
          <p:cNvSpPr txBox="1"/>
          <p:nvPr/>
        </p:nvSpPr>
        <p:spPr>
          <a:xfrm>
            <a:off x="4155350" y="5291226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W2</a:t>
            </a:r>
          </a:p>
        </p:txBody>
      </p:sp>
      <p:sp>
        <p:nvSpPr>
          <p:cNvPr id="251" name="W3"/>
          <p:cNvSpPr txBox="1"/>
          <p:nvPr/>
        </p:nvSpPr>
        <p:spPr>
          <a:xfrm>
            <a:off x="5915368" y="5291226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W3</a:t>
            </a:r>
          </a:p>
        </p:txBody>
      </p:sp>
      <p:sp>
        <p:nvSpPr>
          <p:cNvPr id="252" name="Y"/>
          <p:cNvSpPr txBox="1"/>
          <p:nvPr/>
        </p:nvSpPr>
        <p:spPr>
          <a:xfrm>
            <a:off x="7860935" y="3513926"/>
            <a:ext cx="36278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53" name="Line"/>
          <p:cNvSpPr/>
          <p:nvPr/>
        </p:nvSpPr>
        <p:spPr>
          <a:xfrm>
            <a:off x="1343318" y="5703730"/>
            <a:ext cx="6457364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4" name="E = (d - y)"/>
          <p:cNvSpPr/>
          <p:nvPr/>
        </p:nvSpPr>
        <p:spPr>
          <a:xfrm>
            <a:off x="7495234" y="5462591"/>
            <a:ext cx="1438865" cy="482278"/>
          </a:xfrm>
          <a:prstGeom prst="rect">
            <a:avLst/>
          </a:prstGeom>
          <a:solidFill>
            <a:srgbClr val="FFC1B6"/>
          </a:solidFill>
          <a:ln w="25400">
            <a:solidFill>
              <a:srgbClr val="FF7E79"/>
            </a:solidFill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/>
            </a:lvl1pPr>
          </a:lstStyle>
          <a:p>
            <a:pPr/>
            <a:r>
              <a:t>E = (d - y)</a:t>
            </a:r>
          </a:p>
        </p:txBody>
      </p:sp>
      <p:sp>
        <p:nvSpPr>
          <p:cNvPr id="255" name="Line"/>
          <p:cNvSpPr/>
          <p:nvPr/>
        </p:nvSpPr>
        <p:spPr>
          <a:xfrm flipV="1">
            <a:off x="8042329" y="4337272"/>
            <a:ext cx="1" cy="99060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1193369" y="2447371"/>
            <a:ext cx="6049484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7" name="Backpropagation"/>
          <p:cNvSpPr txBox="1"/>
          <p:nvPr/>
        </p:nvSpPr>
        <p:spPr>
          <a:xfrm>
            <a:off x="547651" y="1742798"/>
            <a:ext cx="248388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 algn="ctr">
              <a:buSzPct val="100000"/>
              <a:buChar char="•"/>
              <a:defRPr b="1" i="1" sz="2300"/>
            </a:lvl1pPr>
          </a:lstStyle>
          <a:p>
            <a:pPr/>
            <a:r>
              <a:t>Backpropagation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Multilayer 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Multilayer </a:t>
            </a:r>
            <a:r>
              <a:t>Perceptron</a:t>
            </a:r>
          </a:p>
        </p:txBody>
      </p:sp>
      <p:sp>
        <p:nvSpPr>
          <p:cNvPr id="260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462611"/>
            <a:ext cx="7531100" cy="36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X"/>
          <p:cNvSpPr txBox="1"/>
          <p:nvPr/>
        </p:nvSpPr>
        <p:spPr>
          <a:xfrm>
            <a:off x="492580" y="3798695"/>
            <a:ext cx="36278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63" name="Y"/>
          <p:cNvSpPr txBox="1"/>
          <p:nvPr/>
        </p:nvSpPr>
        <p:spPr>
          <a:xfrm>
            <a:off x="7860935" y="3513926"/>
            <a:ext cx="36278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64" name="Line"/>
          <p:cNvSpPr/>
          <p:nvPr/>
        </p:nvSpPr>
        <p:spPr>
          <a:xfrm>
            <a:off x="1343318" y="5703730"/>
            <a:ext cx="6457364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5" name="E = (d - y)"/>
          <p:cNvSpPr/>
          <p:nvPr/>
        </p:nvSpPr>
        <p:spPr>
          <a:xfrm>
            <a:off x="7495234" y="5462591"/>
            <a:ext cx="1438865" cy="482278"/>
          </a:xfrm>
          <a:prstGeom prst="rect">
            <a:avLst/>
          </a:prstGeom>
          <a:solidFill>
            <a:srgbClr val="FFC1B6"/>
          </a:solidFill>
          <a:ln w="25400">
            <a:solidFill>
              <a:srgbClr val="FF7E79"/>
            </a:solidFill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/>
            </a:lvl1pPr>
          </a:lstStyle>
          <a:p>
            <a:pPr/>
            <a:r>
              <a:t>E = (d - y)</a:t>
            </a:r>
          </a:p>
        </p:txBody>
      </p:sp>
      <p:sp>
        <p:nvSpPr>
          <p:cNvPr id="266" name="Line"/>
          <p:cNvSpPr/>
          <p:nvPr/>
        </p:nvSpPr>
        <p:spPr>
          <a:xfrm flipV="1">
            <a:off x="8042329" y="4337272"/>
            <a:ext cx="1" cy="99060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7" name="Line"/>
          <p:cNvSpPr/>
          <p:nvPr/>
        </p:nvSpPr>
        <p:spPr>
          <a:xfrm>
            <a:off x="1193369" y="2447371"/>
            <a:ext cx="6049484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8" name="Backpropagation"/>
          <p:cNvSpPr txBox="1"/>
          <p:nvPr/>
        </p:nvSpPr>
        <p:spPr>
          <a:xfrm>
            <a:off x="547651" y="1742798"/>
            <a:ext cx="248388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 algn="ctr">
              <a:buSzPct val="100000"/>
              <a:buChar char="•"/>
              <a:defRPr b="1" i="1" sz="2300"/>
            </a:lvl1pPr>
          </a:lstStyle>
          <a:p>
            <a:pPr/>
            <a:r>
              <a:t>Backpropagation</a:t>
            </a:r>
          </a:p>
        </p:txBody>
      </p:sp>
      <p:sp>
        <p:nvSpPr>
          <p:cNvPr id="269" name="W1’"/>
          <p:cNvSpPr txBox="1"/>
          <p:nvPr/>
        </p:nvSpPr>
        <p:spPr>
          <a:xfrm>
            <a:off x="2490864" y="5766633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2A9E7E"/>
                </a:solidFill>
              </a:defRPr>
            </a:lvl1pPr>
          </a:lstStyle>
          <a:p>
            <a:pPr/>
            <a:r>
              <a:t>W1’ </a:t>
            </a:r>
          </a:p>
        </p:txBody>
      </p:sp>
      <p:sp>
        <p:nvSpPr>
          <p:cNvPr id="270" name="W2’"/>
          <p:cNvSpPr txBox="1"/>
          <p:nvPr/>
        </p:nvSpPr>
        <p:spPr>
          <a:xfrm>
            <a:off x="4155350" y="5766633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2A9E7E"/>
                </a:solidFill>
              </a:defRPr>
            </a:lvl1pPr>
          </a:lstStyle>
          <a:p>
            <a:pPr/>
            <a:r>
              <a:t>W2’</a:t>
            </a:r>
          </a:p>
        </p:txBody>
      </p:sp>
      <p:sp>
        <p:nvSpPr>
          <p:cNvPr id="271" name="W3’"/>
          <p:cNvSpPr txBox="1"/>
          <p:nvPr/>
        </p:nvSpPr>
        <p:spPr>
          <a:xfrm>
            <a:off x="5915368" y="5766633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2A9E7E"/>
                </a:solidFill>
              </a:defRPr>
            </a:lvl1pPr>
          </a:lstStyle>
          <a:p>
            <a:pPr/>
            <a:r>
              <a:t>W3’</a:t>
            </a:r>
          </a:p>
        </p:txBody>
      </p:sp>
      <p:sp>
        <p:nvSpPr>
          <p:cNvPr id="272" name="W1"/>
          <p:cNvSpPr txBox="1"/>
          <p:nvPr/>
        </p:nvSpPr>
        <p:spPr>
          <a:xfrm>
            <a:off x="2490864" y="5291226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trike="sngStrike">
                <a:ln w="2286" cap="flat">
                  <a:solidFill>
                    <a:srgbClr val="FF2600"/>
                  </a:solidFill>
                  <a:prstDash val="solid"/>
                  <a:miter lim="400000"/>
                </a:ln>
                <a:noFill/>
              </a:defRPr>
            </a:lvl1pPr>
          </a:lstStyle>
          <a:p>
            <a:pPr/>
            <a:r>
              <a:t>W1</a:t>
            </a:r>
          </a:p>
        </p:txBody>
      </p:sp>
      <p:sp>
        <p:nvSpPr>
          <p:cNvPr id="273" name="W2"/>
          <p:cNvSpPr txBox="1"/>
          <p:nvPr/>
        </p:nvSpPr>
        <p:spPr>
          <a:xfrm>
            <a:off x="4155350" y="5291226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trike="sngStrike">
                <a:ln w="2286" cap="flat">
                  <a:solidFill>
                    <a:srgbClr val="FF2600"/>
                  </a:solidFill>
                  <a:prstDash val="solid"/>
                  <a:miter lim="400000"/>
                </a:ln>
                <a:noFill/>
              </a:defRPr>
            </a:lvl1pPr>
          </a:lstStyle>
          <a:p>
            <a:pPr/>
            <a:r>
              <a:t>W2</a:t>
            </a:r>
          </a:p>
        </p:txBody>
      </p:sp>
      <p:sp>
        <p:nvSpPr>
          <p:cNvPr id="274" name="W3"/>
          <p:cNvSpPr txBox="1"/>
          <p:nvPr/>
        </p:nvSpPr>
        <p:spPr>
          <a:xfrm>
            <a:off x="5915368" y="5291226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trike="sngStrike">
                <a:ln w="2286" cap="flat">
                  <a:solidFill>
                    <a:srgbClr val="FF2600"/>
                  </a:solidFill>
                  <a:prstDash val="solid"/>
                  <a:miter lim="400000"/>
                </a:ln>
                <a:noFill/>
              </a:defRPr>
            </a:lvl1pPr>
          </a:lstStyle>
          <a:p>
            <a:pPr/>
            <a:r>
              <a:t>W3</a:t>
            </a:r>
          </a:p>
        </p:txBody>
      </p:sp>
      <p:sp>
        <p:nvSpPr>
          <p:cNvPr id="275" name="Ajuste dos pesos sinápticos"/>
          <p:cNvSpPr/>
          <p:nvPr/>
        </p:nvSpPr>
        <p:spPr>
          <a:xfrm>
            <a:off x="2915517" y="4653581"/>
            <a:ext cx="3013068" cy="48227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100"/>
            </a:lvl1pPr>
          </a:lstStyle>
          <a:p>
            <a:pPr/>
            <a:r>
              <a:t>Ajuste dos pesos sinápticos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