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bioinf.jku.at/publications/older/2604.pdf" TargetMode="External"/><Relationship Id="rId3" Type="http://schemas.openxmlformats.org/officeDocument/2006/relationships/hyperlink" Target="https://arxiv.org/abs/1308.0850" TargetMode="External"/><Relationship Id="rId4" Type="http://schemas.openxmlformats.org/officeDocument/2006/relationships/hyperlink" Target="https://arxiv.org/abs/1402.1128" TargetMode="External"/><Relationship Id="rId5" Type="http://schemas.openxmlformats.org/officeDocument/2006/relationships/hyperlink" Target="https://arxiv.org/abs/1409.2329" TargetMode="Externa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deeplearningbook.org" TargetMode="External"/><Relationship Id="rId3" Type="http://schemas.openxmlformats.org/officeDocument/2006/relationships/hyperlink" Target="http://deeplearning.net" TargetMode="External"/><Relationship Id="rId4" Type="http://schemas.openxmlformats.org/officeDocument/2006/relationships/hyperlink" Target="https://www.deeplearning.ai" TargetMode="Externa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coursera.org/specializations/deep-learning" TargetMode="External"/><Relationship Id="rId3" Type="http://schemas.openxmlformats.org/officeDocument/2006/relationships/hyperlink" Target="https://ai.google/education/" TargetMode="External"/><Relationship Id="rId4" Type="http://schemas.openxmlformats.org/officeDocument/2006/relationships/hyperlink" Target="https://keras.io" TargetMode="External"/><Relationship Id="rId5" Type="http://schemas.openxmlformats.org/officeDocument/2006/relationships/hyperlink" Target="https://autokeras.com" TargetMode="External"/><Relationship Id="rId6" Type="http://schemas.openxmlformats.org/officeDocument/2006/relationships/hyperlink" Target="" TargetMode="Externa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4 - Redes Neurais Recorrentes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04 - Redes Neurais Recorrentes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(</a:t>
            </a:r>
            <a:r>
              <a:rPr i="1"/>
              <a:t>Long-short Term Memories - LSTMs</a:t>
            </a:r>
            <a:r>
              <a:t>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5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6" name="RNNs podem analisar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RNNs</a:t>
            </a:r>
            <a:r>
              <a:t> podem analisar: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>
                <a:solidFill>
                  <a:srgbClr val="FF2600"/>
                </a:solidFill>
              </a:rPr>
              <a:t>séries temporais</a:t>
            </a:r>
            <a:r>
              <a:t>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frases/sentenças (linguagem natural)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imagens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documentos/textos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arquivos de áudio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9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Duas maiores dificuldades/problema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Duas maiores dificuldades/problemas: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Gradientes Instáveis</a:t>
            </a:r>
          </a:p>
          <a:p>
            <a:pPr lvl="4" marL="1919288" indent="-319088">
              <a:defRPr sz="2200"/>
            </a:pPr>
            <a:r>
              <a:t>dropout</a:t>
            </a:r>
          </a:p>
          <a:p>
            <a:pPr lvl="4" marL="1919288" indent="-319088">
              <a:defRPr sz="2200"/>
            </a:pPr>
            <a:r>
              <a:t>normalização</a:t>
            </a:r>
          </a:p>
          <a:p>
            <a:pPr lvl="4" marL="1919288" indent="-319088">
              <a:defRPr sz="2200"/>
            </a:pPr>
            <a:r>
              <a:t>outros otimizadores</a:t>
            </a:r>
          </a:p>
          <a:p>
            <a:pPr lvl="4" marL="1919288" indent="-319088"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memória limitada (</a:t>
            </a:r>
            <a:r>
              <a:rPr i="1"/>
              <a:t>short-term memory</a:t>
            </a:r>
            <a:r>
              <a:t>)</a:t>
            </a:r>
          </a:p>
          <a:p>
            <a:pPr lvl="4" marL="1919288" indent="-319088">
              <a:defRPr sz="2200"/>
            </a:pPr>
            <a:r>
              <a:t>usando células/unidades mais robustas</a:t>
            </a:r>
          </a:p>
          <a:p>
            <a:pPr lvl="4" marL="1919288" indent="-319088">
              <a:defRPr sz="2200"/>
            </a:pPr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53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5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2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2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2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2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2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71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7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73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274" name="Rounded Rectangle"/>
          <p:cNvSpPr/>
          <p:nvPr/>
        </p:nvSpPr>
        <p:spPr>
          <a:xfrm>
            <a:off x="685800" y="24838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75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2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2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2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sp>
        <p:nvSpPr>
          <p:cNvPr id="283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284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287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8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392" y="2794330"/>
            <a:ext cx="5929391" cy="2402053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Figura de: Aurélien Gerón (2019)"/>
          <p:cNvSpPr txBox="1"/>
          <p:nvPr/>
        </p:nvSpPr>
        <p:spPr>
          <a:xfrm>
            <a:off x="540125" y="5809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290" name="Rectangle"/>
          <p:cNvSpPr/>
          <p:nvPr/>
        </p:nvSpPr>
        <p:spPr>
          <a:xfrm>
            <a:off x="2577820" y="2520198"/>
            <a:ext cx="4879263" cy="265632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1" name="neurônios…"/>
          <p:cNvSpPr txBox="1"/>
          <p:nvPr/>
        </p:nvSpPr>
        <p:spPr>
          <a:xfrm>
            <a:off x="1157837" y="2057506"/>
            <a:ext cx="11529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neurônios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294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5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392" y="2794330"/>
            <a:ext cx="5929391" cy="2402053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Figura de: Aurélien Gerón (2019)"/>
          <p:cNvSpPr txBox="1"/>
          <p:nvPr/>
        </p:nvSpPr>
        <p:spPr>
          <a:xfrm>
            <a:off x="540125" y="5809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297" name="Rectangle"/>
          <p:cNvSpPr/>
          <p:nvPr/>
        </p:nvSpPr>
        <p:spPr>
          <a:xfrm>
            <a:off x="2577820" y="2520198"/>
            <a:ext cx="4879263" cy="265632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Similar a uma rede feedforward, mas também tem conexões para trás…"/>
          <p:cNvSpPr/>
          <p:nvPr/>
        </p:nvSpPr>
        <p:spPr>
          <a:xfrm>
            <a:off x="3825523" y="2350401"/>
            <a:ext cx="4630178" cy="315597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Similar a uma rede </a:t>
            </a:r>
            <a:r>
              <a:rPr i="1"/>
              <a:t>feedforward</a:t>
            </a:r>
            <a:r>
              <a:t>, mas também tem </a:t>
            </a:r>
            <a:r>
              <a:rPr b="1"/>
              <a:t>conexões para trás</a:t>
            </a:r>
            <a:endParaRPr b="1"/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a cada instante de tempo (t), </a:t>
            </a:r>
            <a:r>
              <a:rPr i="1"/>
              <a:t>frame</a:t>
            </a:r>
            <a:r>
              <a:t>, a rede recebe inputs x(t), como também as entradas da iteração anterior y(t-1)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Como não existe saída anterior para t = 0, y(0) = 0</a:t>
            </a:r>
          </a:p>
        </p:txBody>
      </p:sp>
      <p:sp>
        <p:nvSpPr>
          <p:cNvPr id="299" name="y(t-1)"/>
          <p:cNvSpPr txBox="1"/>
          <p:nvPr/>
        </p:nvSpPr>
        <p:spPr>
          <a:xfrm>
            <a:off x="2100082" y="4260717"/>
            <a:ext cx="6208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y(t-1)</a:t>
            </a:r>
          </a:p>
        </p:txBody>
      </p:sp>
      <p:sp>
        <p:nvSpPr>
          <p:cNvPr id="300" name="(t)"/>
          <p:cNvSpPr txBox="1"/>
          <p:nvPr/>
        </p:nvSpPr>
        <p:spPr>
          <a:xfrm>
            <a:off x="1744346" y="4699444"/>
            <a:ext cx="3066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(t)</a:t>
            </a:r>
          </a:p>
        </p:txBody>
      </p:sp>
      <p:sp>
        <p:nvSpPr>
          <p:cNvPr id="301" name="(t)"/>
          <p:cNvSpPr txBox="1"/>
          <p:nvPr/>
        </p:nvSpPr>
        <p:spPr>
          <a:xfrm>
            <a:off x="1769746" y="2831052"/>
            <a:ext cx="3066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(t)</a:t>
            </a:r>
          </a:p>
        </p:txBody>
      </p:sp>
      <p:sp>
        <p:nvSpPr>
          <p:cNvPr id="302" name="neurônios…"/>
          <p:cNvSpPr txBox="1"/>
          <p:nvPr/>
        </p:nvSpPr>
        <p:spPr>
          <a:xfrm>
            <a:off x="1157837" y="2057506"/>
            <a:ext cx="11529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neurônios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05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6" name="RNNs → estendidas ao longo do tempo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RNNs → estendidas ao longo do </a:t>
            </a:r>
            <a:r>
              <a:rPr b="1"/>
              <a:t>tempo</a:t>
            </a:r>
          </a:p>
          <a:p>
            <a:pPr lvl="3" marL="1462087" indent="-319087">
              <a:defRPr sz="2200"/>
            </a:pPr>
            <a:r>
              <a:t>mesmo neurônio representado uma ver por unidade de tempo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09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0" name="RNNs → estendidas ao longo do tempo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RNNs → estendidas ao longo do </a:t>
            </a:r>
            <a:r>
              <a:rPr b="1"/>
              <a:t>tempo</a:t>
            </a:r>
          </a:p>
          <a:p>
            <a:pPr lvl="3" marL="1462087" indent="-319087">
              <a:defRPr sz="2200"/>
            </a:pPr>
            <a:r>
              <a:t>mesmo neurônio representado uma ver por unidade de tempo</a:t>
            </a:r>
          </a:p>
        </p:txBody>
      </p:sp>
      <p:pic>
        <p:nvPicPr>
          <p:cNvPr id="311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1914" y="3008622"/>
            <a:ext cx="4634869" cy="187763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Figura de: Aurélien Gerón (2019)"/>
          <p:cNvSpPr txBox="1"/>
          <p:nvPr/>
        </p:nvSpPr>
        <p:spPr>
          <a:xfrm>
            <a:off x="3357216" y="615791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13" name="Line"/>
          <p:cNvSpPr/>
          <p:nvPr/>
        </p:nvSpPr>
        <p:spPr>
          <a:xfrm>
            <a:off x="2234173" y="501647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Fluxo temporal"/>
          <p:cNvSpPr txBox="1"/>
          <p:nvPr/>
        </p:nvSpPr>
        <p:spPr>
          <a:xfrm>
            <a:off x="3919498" y="5146696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315" name="Line"/>
          <p:cNvSpPr/>
          <p:nvPr/>
        </p:nvSpPr>
        <p:spPr>
          <a:xfrm>
            <a:off x="3180900" y="3947437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18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9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61" y="2868108"/>
            <a:ext cx="7874278" cy="27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Rectangle"/>
          <p:cNvSpPr/>
          <p:nvPr/>
        </p:nvSpPr>
        <p:spPr>
          <a:xfrm>
            <a:off x="7788175" y="4999906"/>
            <a:ext cx="1054363" cy="61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luxo temporal (t)"/>
          <p:cNvSpPr txBox="1"/>
          <p:nvPr/>
        </p:nvSpPr>
        <p:spPr>
          <a:xfrm>
            <a:off x="5720589" y="5382178"/>
            <a:ext cx="18030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 (t)</a:t>
            </a:r>
          </a:p>
        </p:txBody>
      </p:sp>
      <p:sp>
        <p:nvSpPr>
          <p:cNvPr id="322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25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6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61" y="2868108"/>
            <a:ext cx="7874278" cy="27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"/>
          <p:cNvSpPr/>
          <p:nvPr/>
        </p:nvSpPr>
        <p:spPr>
          <a:xfrm>
            <a:off x="7788175" y="4999906"/>
            <a:ext cx="1054363" cy="61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Fluxo temporal (t)"/>
          <p:cNvSpPr txBox="1"/>
          <p:nvPr/>
        </p:nvSpPr>
        <p:spPr>
          <a:xfrm>
            <a:off x="5720589" y="5382178"/>
            <a:ext cx="18030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 (t)</a:t>
            </a:r>
          </a:p>
        </p:txBody>
      </p:sp>
      <p:sp>
        <p:nvSpPr>
          <p:cNvPr id="329" name="Podemos também criar camadas com neurônios recorrentes"/>
          <p:cNvSpPr/>
          <p:nvPr/>
        </p:nvSpPr>
        <p:spPr>
          <a:xfrm>
            <a:off x="906664" y="1810336"/>
            <a:ext cx="7330672" cy="46331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Podemos também criar </a:t>
            </a:r>
            <a:r>
              <a:rPr b="1"/>
              <a:t>camadas</a:t>
            </a:r>
            <a:r>
              <a:t> com neurônios recorrentes</a:t>
            </a:r>
          </a:p>
        </p:txBody>
      </p:sp>
      <p:sp>
        <p:nvSpPr>
          <p:cNvPr id="330" name="Rectangle"/>
          <p:cNvSpPr/>
          <p:nvPr/>
        </p:nvSpPr>
        <p:spPr>
          <a:xfrm>
            <a:off x="1270379" y="2840525"/>
            <a:ext cx="3744825" cy="2842817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>
            <a:off x="3049800" y="2542798"/>
            <a:ext cx="265326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3052109" y="253327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5696018" y="2573691"/>
            <a:ext cx="1" cy="482360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4" name="Figura de: Aurélien Gerón (2019)"/>
          <p:cNvSpPr txBox="1"/>
          <p:nvPr/>
        </p:nvSpPr>
        <p:spPr>
          <a:xfrm>
            <a:off x="3535143" y="6479257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37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8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61" y="2868108"/>
            <a:ext cx="7874278" cy="27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ectangle"/>
          <p:cNvSpPr/>
          <p:nvPr/>
        </p:nvSpPr>
        <p:spPr>
          <a:xfrm>
            <a:off x="7788175" y="4999906"/>
            <a:ext cx="1054363" cy="61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0" name="Fluxo temporal (t)"/>
          <p:cNvSpPr txBox="1"/>
          <p:nvPr/>
        </p:nvSpPr>
        <p:spPr>
          <a:xfrm>
            <a:off x="5720589" y="5382178"/>
            <a:ext cx="18030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 (t)</a:t>
            </a:r>
          </a:p>
        </p:txBody>
      </p:sp>
      <p:sp>
        <p:nvSpPr>
          <p:cNvPr id="341" name="inputs: vetores x(t), y(t-1) →para todo neurônio"/>
          <p:cNvSpPr/>
          <p:nvPr/>
        </p:nvSpPr>
        <p:spPr>
          <a:xfrm>
            <a:off x="352482" y="5974877"/>
            <a:ext cx="5808896" cy="46331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/>
              <a:t>inputs</a:t>
            </a:r>
            <a:r>
              <a:t>: vetores x(t), y(t-1) →para todo</a:t>
            </a:r>
            <a:r>
              <a:rPr sz="2100"/>
              <a:t> </a:t>
            </a:r>
            <a:r>
              <a:t>neurônio</a:t>
            </a:r>
          </a:p>
        </p:txBody>
      </p:sp>
      <p:sp>
        <p:nvSpPr>
          <p:cNvPr id="342" name="Rectangle"/>
          <p:cNvSpPr/>
          <p:nvPr/>
        </p:nvSpPr>
        <p:spPr>
          <a:xfrm>
            <a:off x="1270379" y="2840525"/>
            <a:ext cx="3744825" cy="2842817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>
            <a:off x="3049800" y="2542798"/>
            <a:ext cx="265326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3052109" y="253327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5696018" y="2573691"/>
            <a:ext cx="1" cy="482360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6" name="Figura de: Aurélien Gerón (2019)"/>
          <p:cNvSpPr txBox="1"/>
          <p:nvPr/>
        </p:nvSpPr>
        <p:spPr>
          <a:xfrm>
            <a:off x="3535143" y="6502348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47" name="Podemos também criar camadas com neurônios recorrentes"/>
          <p:cNvSpPr/>
          <p:nvPr/>
        </p:nvSpPr>
        <p:spPr>
          <a:xfrm>
            <a:off x="906664" y="1810336"/>
            <a:ext cx="7330672" cy="46331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Podemos também criar </a:t>
            </a:r>
            <a:r>
              <a:rPr b="1"/>
              <a:t>camadas</a:t>
            </a:r>
            <a:r>
              <a:t> com neurônios 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162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163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50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1" name="Cada neurônio recorrente tem dois conjuntos de pes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200"/>
            </a:pPr>
          </a:p>
          <a:p>
            <a:pPr marL="319087" indent="-319087">
              <a:defRPr sz="2200"/>
            </a:pPr>
            <a:r>
              <a:t>Cada neurônio recorrente tem </a:t>
            </a:r>
            <a:r>
              <a:rPr b="1"/>
              <a:t>dois conjuntos de pesos</a:t>
            </a:r>
            <a:r>
              <a:t>:</a:t>
            </a:r>
          </a:p>
          <a:p>
            <a:pPr lvl="3" marL="1462087" indent="-319087">
              <a:defRPr sz="2200"/>
            </a:pPr>
            <a:r>
              <a:rPr b="1" i="1"/>
              <a:t>wx</a:t>
            </a:r>
            <a:r>
              <a:t>: um conjunto de pesos ligados aos </a:t>
            </a:r>
            <a:r>
              <a:rPr b="1"/>
              <a:t>inputs</a:t>
            </a:r>
            <a:r>
              <a:t> x(t)</a:t>
            </a:r>
          </a:p>
          <a:p>
            <a:pPr lvl="3" marL="1462087" indent="-319087">
              <a:defRPr sz="2200"/>
            </a:pPr>
            <a:r>
              <a:rPr b="1" i="1"/>
              <a:t>wy</a:t>
            </a:r>
            <a:r>
              <a:t>: outro conjunto ligado às </a:t>
            </a:r>
            <a:r>
              <a:rPr b="1"/>
              <a:t>saídas</a:t>
            </a:r>
            <a:r>
              <a:t> do instante de tempo anterior, y(t-1)</a:t>
            </a:r>
          </a:p>
          <a:p>
            <a:pPr lvl="3" marL="1462087" indent="-319087">
              <a:defRPr sz="2200"/>
            </a:pPr>
            <a:r>
              <a:t>representação matricial: </a:t>
            </a:r>
            <a:r>
              <a:rPr b="1"/>
              <a:t>Wx</a:t>
            </a:r>
            <a:r>
              <a:t>, </a:t>
            </a:r>
            <a:r>
              <a:rPr b="1"/>
              <a:t>Wy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54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5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97" y="2232493"/>
            <a:ext cx="7874279" cy="278765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Rectangle"/>
          <p:cNvSpPr/>
          <p:nvPr/>
        </p:nvSpPr>
        <p:spPr>
          <a:xfrm>
            <a:off x="5336220" y="1847382"/>
            <a:ext cx="3009555" cy="315832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 flipH="1" flipV="1">
            <a:off x="1672280" y="4193723"/>
            <a:ext cx="1293388" cy="518696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8" name="Line"/>
          <p:cNvSpPr/>
          <p:nvPr/>
        </p:nvSpPr>
        <p:spPr>
          <a:xfrm flipH="1" flipV="1">
            <a:off x="2306964" y="4206925"/>
            <a:ext cx="624068" cy="482403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9" name="Line"/>
          <p:cNvSpPr/>
          <p:nvPr/>
        </p:nvSpPr>
        <p:spPr>
          <a:xfrm flipV="1">
            <a:off x="2960554" y="4212684"/>
            <a:ext cx="1" cy="48136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0" name="Line"/>
          <p:cNvSpPr/>
          <p:nvPr/>
        </p:nvSpPr>
        <p:spPr>
          <a:xfrm flipV="1">
            <a:off x="2952551" y="4192380"/>
            <a:ext cx="644376" cy="51140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1" name="Line"/>
          <p:cNvSpPr/>
          <p:nvPr/>
        </p:nvSpPr>
        <p:spPr>
          <a:xfrm flipV="1">
            <a:off x="3035117" y="4230258"/>
            <a:ext cx="1205649" cy="455349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2" name="Wx"/>
          <p:cNvSpPr txBox="1"/>
          <p:nvPr/>
        </p:nvSpPr>
        <p:spPr>
          <a:xfrm>
            <a:off x="1742098" y="4516269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Wx</a:t>
            </a:r>
          </a:p>
        </p:txBody>
      </p:sp>
      <p:sp>
        <p:nvSpPr>
          <p:cNvPr id="363" name="Wx: conexão das inputs x(t) com os neurônios recorrentes"/>
          <p:cNvSpPr/>
          <p:nvPr/>
        </p:nvSpPr>
        <p:spPr>
          <a:xfrm>
            <a:off x="5234827" y="2232218"/>
            <a:ext cx="3212341" cy="1283970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FF2600"/>
                </a:solidFill>
              </a:rPr>
              <a:t>Wx</a:t>
            </a:r>
            <a:r>
              <a:rPr b="1"/>
              <a:t>: </a:t>
            </a:r>
            <a:r>
              <a:t>conexão das inputs </a:t>
            </a:r>
            <a:r>
              <a:rPr b="1"/>
              <a:t>x(t)</a:t>
            </a:r>
            <a:r>
              <a:t> com os neurônios 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66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67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97" y="2232493"/>
            <a:ext cx="7874279" cy="278765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Rectangle"/>
          <p:cNvSpPr/>
          <p:nvPr/>
        </p:nvSpPr>
        <p:spPr>
          <a:xfrm>
            <a:off x="5336220" y="1847382"/>
            <a:ext cx="3009555" cy="315832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H="1" flipV="1">
            <a:off x="1703033" y="4201741"/>
            <a:ext cx="2382544" cy="44140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0" name="Wy"/>
          <p:cNvSpPr txBox="1"/>
          <p:nvPr/>
        </p:nvSpPr>
        <p:spPr>
          <a:xfrm>
            <a:off x="3543189" y="4735633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Wy</a:t>
            </a:r>
          </a:p>
        </p:txBody>
      </p:sp>
      <p:sp>
        <p:nvSpPr>
          <p:cNvPr id="371" name="Line"/>
          <p:cNvSpPr/>
          <p:nvPr/>
        </p:nvSpPr>
        <p:spPr>
          <a:xfrm flipH="1" flipV="1">
            <a:off x="2314942" y="4201740"/>
            <a:ext cx="1805735" cy="42945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2" name="Line"/>
          <p:cNvSpPr/>
          <p:nvPr/>
        </p:nvSpPr>
        <p:spPr>
          <a:xfrm flipH="1" flipV="1">
            <a:off x="3053500" y="4204144"/>
            <a:ext cx="986674" cy="41007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3" name="Line"/>
          <p:cNvSpPr/>
          <p:nvPr/>
        </p:nvSpPr>
        <p:spPr>
          <a:xfrm flipH="1" flipV="1">
            <a:off x="3674846" y="4201741"/>
            <a:ext cx="397543" cy="39754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4" name="Line"/>
          <p:cNvSpPr/>
          <p:nvPr/>
        </p:nvSpPr>
        <p:spPr>
          <a:xfrm flipV="1">
            <a:off x="4152717" y="4258143"/>
            <a:ext cx="139962" cy="36647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5" name="Wy: conexão das saídas anteriores, y(t-1) com os neurônios recorrentes"/>
          <p:cNvSpPr/>
          <p:nvPr/>
        </p:nvSpPr>
        <p:spPr>
          <a:xfrm>
            <a:off x="5234827" y="3880494"/>
            <a:ext cx="3212341" cy="128397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Wy</a:t>
            </a:r>
            <a:r>
              <a:rPr b="1"/>
              <a:t>: </a:t>
            </a:r>
            <a:r>
              <a:t>conexão das saídas anteriores, </a:t>
            </a:r>
            <a:r>
              <a:rPr b="1"/>
              <a:t>y(t-1) </a:t>
            </a:r>
            <a:r>
              <a:t>com os neurônios 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78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79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97" y="2232493"/>
            <a:ext cx="7874279" cy="2787650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"/>
          <p:cNvSpPr/>
          <p:nvPr/>
        </p:nvSpPr>
        <p:spPr>
          <a:xfrm>
            <a:off x="5336220" y="1847382"/>
            <a:ext cx="3009555" cy="315832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1672280" y="4193723"/>
            <a:ext cx="1293388" cy="518696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Line"/>
          <p:cNvSpPr/>
          <p:nvPr/>
        </p:nvSpPr>
        <p:spPr>
          <a:xfrm flipH="1" flipV="1">
            <a:off x="2306964" y="4206925"/>
            <a:ext cx="624068" cy="482403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3" name="Line"/>
          <p:cNvSpPr/>
          <p:nvPr/>
        </p:nvSpPr>
        <p:spPr>
          <a:xfrm flipV="1">
            <a:off x="2960554" y="4212684"/>
            <a:ext cx="1" cy="48136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4" name="Line"/>
          <p:cNvSpPr/>
          <p:nvPr/>
        </p:nvSpPr>
        <p:spPr>
          <a:xfrm flipV="1">
            <a:off x="2952551" y="4192380"/>
            <a:ext cx="644376" cy="51140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3035117" y="4230258"/>
            <a:ext cx="1205649" cy="455349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6" name="Wx: conexão das inputs x(t) com os neurônios recorrentes"/>
          <p:cNvSpPr/>
          <p:nvPr/>
        </p:nvSpPr>
        <p:spPr>
          <a:xfrm>
            <a:off x="5234827" y="2232218"/>
            <a:ext cx="3212341" cy="1283970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FF2600"/>
                </a:solidFill>
              </a:rPr>
              <a:t>Wx</a:t>
            </a:r>
            <a:r>
              <a:rPr b="1"/>
              <a:t>: </a:t>
            </a:r>
            <a:r>
              <a:t>conexão das inputs </a:t>
            </a:r>
            <a:r>
              <a:rPr b="1"/>
              <a:t>x(t)</a:t>
            </a:r>
            <a:r>
              <a:t> com os neurônios recorrentes</a:t>
            </a:r>
          </a:p>
        </p:txBody>
      </p:sp>
      <p:sp>
        <p:nvSpPr>
          <p:cNvPr id="387" name="Wx"/>
          <p:cNvSpPr txBox="1"/>
          <p:nvPr/>
        </p:nvSpPr>
        <p:spPr>
          <a:xfrm>
            <a:off x="1742098" y="4516269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Wx</a:t>
            </a:r>
          </a:p>
        </p:txBody>
      </p:sp>
      <p:sp>
        <p:nvSpPr>
          <p:cNvPr id="388" name="Line"/>
          <p:cNvSpPr/>
          <p:nvPr/>
        </p:nvSpPr>
        <p:spPr>
          <a:xfrm flipH="1" flipV="1">
            <a:off x="1703033" y="4201741"/>
            <a:ext cx="2382544" cy="44140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9" name="Wy: conexão das saídas anteriores, y(t-1) com os neurônios recorrentes"/>
          <p:cNvSpPr/>
          <p:nvPr/>
        </p:nvSpPr>
        <p:spPr>
          <a:xfrm>
            <a:off x="5234827" y="3880494"/>
            <a:ext cx="3212341" cy="128397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Wy</a:t>
            </a:r>
            <a:r>
              <a:rPr b="1"/>
              <a:t>: </a:t>
            </a:r>
            <a:r>
              <a:t>conexão das saídas anteriores, </a:t>
            </a:r>
            <a:r>
              <a:rPr b="1"/>
              <a:t>y(t-1) </a:t>
            </a:r>
            <a:r>
              <a:t>com os neurônios recorrentes</a:t>
            </a:r>
          </a:p>
        </p:txBody>
      </p:sp>
      <p:sp>
        <p:nvSpPr>
          <p:cNvPr id="390" name="Wy"/>
          <p:cNvSpPr txBox="1"/>
          <p:nvPr/>
        </p:nvSpPr>
        <p:spPr>
          <a:xfrm>
            <a:off x="3543189" y="4735633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Wy</a:t>
            </a:r>
          </a:p>
        </p:txBody>
      </p:sp>
      <p:sp>
        <p:nvSpPr>
          <p:cNvPr id="391" name="Line"/>
          <p:cNvSpPr/>
          <p:nvPr/>
        </p:nvSpPr>
        <p:spPr>
          <a:xfrm flipH="1" flipV="1">
            <a:off x="2314942" y="4201740"/>
            <a:ext cx="1805735" cy="42945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2" name="Line"/>
          <p:cNvSpPr/>
          <p:nvPr/>
        </p:nvSpPr>
        <p:spPr>
          <a:xfrm flipH="1" flipV="1">
            <a:off x="3053500" y="4204144"/>
            <a:ext cx="986674" cy="41007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3" name="Line"/>
          <p:cNvSpPr/>
          <p:nvPr/>
        </p:nvSpPr>
        <p:spPr>
          <a:xfrm flipH="1" flipV="1">
            <a:off x="3674846" y="4201741"/>
            <a:ext cx="397543" cy="39754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4" name="Line"/>
          <p:cNvSpPr/>
          <p:nvPr/>
        </p:nvSpPr>
        <p:spPr>
          <a:xfrm flipV="1">
            <a:off x="4152717" y="4258143"/>
            <a:ext cx="139962" cy="36647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97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8" name="Ativação para única instância:…"/>
          <p:cNvSpPr txBox="1"/>
          <p:nvPr>
            <p:ph type="body" idx="1"/>
          </p:nvPr>
        </p:nvSpPr>
        <p:spPr>
          <a:xfrm>
            <a:off x="457200" y="1568450"/>
            <a:ext cx="7612818" cy="3827255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sz="2500"/>
            </a:pPr>
            <a:r>
              <a:t>Ativação para única instância: </a:t>
            </a:r>
          </a:p>
          <a:p>
            <a:pPr marL="319087" indent="-319087">
              <a:defRPr sz="2500"/>
            </a:pPr>
          </a:p>
          <a:p>
            <a:pPr marL="319087" indent="-319087">
              <a:defRPr sz="2500"/>
            </a:pPr>
          </a:p>
          <a:p>
            <a:pPr marL="319087" indent="-319087">
              <a:defRPr sz="2500"/>
            </a:pPr>
          </a:p>
          <a:p>
            <a:pPr marL="319087" indent="-319087">
              <a:defRPr sz="2500"/>
            </a:pPr>
            <a:r>
              <a:t>Ativação para mini-batch:</a:t>
            </a:r>
          </a:p>
        </p:txBody>
      </p:sp>
      <p:sp>
        <p:nvSpPr>
          <p:cNvPr id="399" name="Equation"/>
          <p:cNvSpPr txBox="1"/>
          <p:nvPr/>
        </p:nvSpPr>
        <p:spPr>
          <a:xfrm>
            <a:off x="2183917" y="2784172"/>
            <a:ext cx="4776166" cy="48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/>
          </a:p>
        </p:txBody>
      </p:sp>
      <p:sp>
        <p:nvSpPr>
          <p:cNvPr id="400" name="Equation"/>
          <p:cNvSpPr txBox="1"/>
          <p:nvPr/>
        </p:nvSpPr>
        <p:spPr>
          <a:xfrm>
            <a:off x="2206592" y="4498390"/>
            <a:ext cx="4114034" cy="4167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03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4" name="com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com: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Y(t): matriz contendo as saídas da rede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X(t): matriz contendo todas as entradas para todas as instâncias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Wx: matriz contendo os pesos para as entradas (instante de tempo corrente)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Wy: matriz contendo os pesos para as saídas anteriores (instante de tempo anterior)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𝜙: função de ativação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b: vetor de bias, com o bias para cada neurônio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07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8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1914" y="1731452"/>
            <a:ext cx="4634869" cy="187763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Figura de: Aurélien Gerón (2019)"/>
          <p:cNvSpPr txBox="1"/>
          <p:nvPr/>
        </p:nvSpPr>
        <p:spPr>
          <a:xfrm>
            <a:off x="3535143" y="6259406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10" name="Line"/>
          <p:cNvSpPr/>
          <p:nvPr/>
        </p:nvSpPr>
        <p:spPr>
          <a:xfrm>
            <a:off x="2234173" y="3739303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1" name="Fluxo temporal"/>
          <p:cNvSpPr txBox="1"/>
          <p:nvPr/>
        </p:nvSpPr>
        <p:spPr>
          <a:xfrm>
            <a:off x="3919498" y="3869525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412" name="Line"/>
          <p:cNvSpPr/>
          <p:nvPr/>
        </p:nvSpPr>
        <p:spPr>
          <a:xfrm>
            <a:off x="3180900" y="2670266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3" name="Y(t) é uma função de X(t) e Y(t-1), que é função de X(t-1) e Y(t-2), e assim por diante.…"/>
          <p:cNvSpPr/>
          <p:nvPr/>
        </p:nvSpPr>
        <p:spPr>
          <a:xfrm>
            <a:off x="521296" y="4472234"/>
            <a:ext cx="8336104" cy="1276176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Y(t) é uma função de X(t) e Y(t-1), que é função de X(t-1) e Y(t-2), e assim por diante.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Logo, Y(t) é função de </a:t>
            </a:r>
            <a:r>
              <a:rPr b="1"/>
              <a:t>todos</a:t>
            </a:r>
            <a:r>
              <a:t> valores de X desde t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16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7" name="Células de Memóri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b="1" sz="2200"/>
            </a:pPr>
            <a:r>
              <a:t>Células de Memória: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Saída do neurônio em um tempo </a:t>
            </a:r>
            <a:r>
              <a:rPr b="1"/>
              <a:t>t</a:t>
            </a:r>
            <a:r>
              <a:t> é uma função das entradas dos passos anteriores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forma de “</a:t>
            </a:r>
            <a:r>
              <a:rPr b="1"/>
              <a:t>memória</a:t>
            </a:r>
            <a:r>
              <a:t>”</a:t>
            </a:r>
          </a:p>
          <a:p>
            <a:pPr lvl="3" marL="1462087" indent="-319087">
              <a:defRPr sz="2200"/>
            </a:pPr>
            <a:r>
              <a:t>parte da rede que preserva algum estado ao longo do tempo</a:t>
            </a:r>
          </a:p>
          <a:p>
            <a:pPr lvl="3" marL="1462087" indent="-319087">
              <a:defRPr sz="2200"/>
            </a:pPr>
            <a:r>
              <a:t>estado da célula: 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células simples, y(t) = h(t), mas para células mais complexas pode não ser o caso</a:t>
            </a:r>
          </a:p>
        </p:txBody>
      </p:sp>
      <p:sp>
        <p:nvSpPr>
          <p:cNvPr id="418" name="Equation"/>
          <p:cNvSpPr txBox="1"/>
          <p:nvPr/>
        </p:nvSpPr>
        <p:spPr>
          <a:xfrm>
            <a:off x="4024098" y="4638740"/>
            <a:ext cx="2605539" cy="271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21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2" name="Screen Shot 2021-03-26 at 20.17.58.png" descr="Screen Shot 2021-03-26 at 20.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502" y="2508022"/>
            <a:ext cx="4495692" cy="2021783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Figura de: Aurélien Gerón (2019)"/>
          <p:cNvSpPr txBox="1"/>
          <p:nvPr/>
        </p:nvSpPr>
        <p:spPr>
          <a:xfrm>
            <a:off x="3535143" y="6259406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24" name="Line"/>
          <p:cNvSpPr/>
          <p:nvPr/>
        </p:nvSpPr>
        <p:spPr>
          <a:xfrm>
            <a:off x="2234173" y="4603108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5" name="Fluxo temporal"/>
          <p:cNvSpPr txBox="1"/>
          <p:nvPr/>
        </p:nvSpPr>
        <p:spPr>
          <a:xfrm>
            <a:off x="3919498" y="4747554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426" name="Line"/>
          <p:cNvSpPr/>
          <p:nvPr/>
        </p:nvSpPr>
        <p:spPr>
          <a:xfrm>
            <a:off x="3879119" y="3518913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29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0" name="Screen Shot 2021-03-26 at 20.17.58.png" descr="Screen Shot 2021-03-26 at 20.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502" y="2508022"/>
            <a:ext cx="4495692" cy="2021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Figura de: Aurélien Gerón (2019)"/>
          <p:cNvSpPr txBox="1"/>
          <p:nvPr/>
        </p:nvSpPr>
        <p:spPr>
          <a:xfrm>
            <a:off x="3535143" y="6259406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32" name="Line"/>
          <p:cNvSpPr/>
          <p:nvPr/>
        </p:nvSpPr>
        <p:spPr>
          <a:xfrm>
            <a:off x="2234173" y="4603108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3" name="Fluxo temporal"/>
          <p:cNvSpPr txBox="1"/>
          <p:nvPr/>
        </p:nvSpPr>
        <p:spPr>
          <a:xfrm>
            <a:off x="3919498" y="4747554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434" name="Line"/>
          <p:cNvSpPr/>
          <p:nvPr/>
        </p:nvSpPr>
        <p:spPr>
          <a:xfrm>
            <a:off x="3879119" y="3518913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Rounded Rectangle"/>
          <p:cNvSpPr/>
          <p:nvPr/>
        </p:nvSpPr>
        <p:spPr>
          <a:xfrm>
            <a:off x="4933915" y="3414606"/>
            <a:ext cx="382305" cy="450893"/>
          </a:xfrm>
          <a:prstGeom prst="roundRect">
            <a:avLst>
              <a:gd name="adj" fmla="val 49829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Rounded Rectangle"/>
          <p:cNvSpPr/>
          <p:nvPr/>
        </p:nvSpPr>
        <p:spPr>
          <a:xfrm>
            <a:off x="5739619" y="3414606"/>
            <a:ext cx="382306" cy="450893"/>
          </a:xfrm>
          <a:prstGeom prst="roundRect">
            <a:avLst>
              <a:gd name="adj" fmla="val 49829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 flipV="1">
            <a:off x="5930772" y="2344291"/>
            <a:ext cx="1" cy="1036745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8" name="Line"/>
          <p:cNvSpPr/>
          <p:nvPr/>
        </p:nvSpPr>
        <p:spPr>
          <a:xfrm flipV="1">
            <a:off x="5125067" y="2344291"/>
            <a:ext cx="1" cy="1036745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estado da célula…"/>
          <p:cNvSpPr txBox="1"/>
          <p:nvPr/>
        </p:nvSpPr>
        <p:spPr>
          <a:xfrm>
            <a:off x="4675842" y="1716232"/>
            <a:ext cx="166013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estado da célula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(memória)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5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9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90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685800" y="1925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2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6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197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42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3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44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4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4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4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4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5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58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459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460" name="Rounded Rectangle"/>
          <p:cNvSpPr/>
          <p:nvPr/>
        </p:nvSpPr>
        <p:spPr>
          <a:xfrm>
            <a:off x="685800" y="30553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6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4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4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68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471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4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72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473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476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7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481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2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84" name="Rounded Rectangle"/>
          <p:cNvSpPr/>
          <p:nvPr/>
        </p:nvSpPr>
        <p:spPr>
          <a:xfrm>
            <a:off x="1407283" y="1819133"/>
            <a:ext cx="3285858" cy="1802416"/>
          </a:xfrm>
          <a:prstGeom prst="roundRect">
            <a:avLst>
              <a:gd name="adj" fmla="val 10569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5" name="Rectangle"/>
          <p:cNvSpPr/>
          <p:nvPr/>
        </p:nvSpPr>
        <p:spPr>
          <a:xfrm>
            <a:off x="4985906" y="1570037"/>
            <a:ext cx="2774215" cy="41691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Rectangle"/>
          <p:cNvSpPr/>
          <p:nvPr/>
        </p:nvSpPr>
        <p:spPr>
          <a:xfrm>
            <a:off x="1301212" y="3623766"/>
            <a:ext cx="3957472" cy="22601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01 - Sequence-to-Sequence…"/>
          <p:cNvSpPr/>
          <p:nvPr/>
        </p:nvSpPr>
        <p:spPr>
          <a:xfrm>
            <a:off x="5094152" y="1854553"/>
            <a:ext cx="3592823" cy="314889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01 - Sequence-to-Sequence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 útil para predição de séries temporais como preços de ações (s</a:t>
            </a:r>
            <a:r>
              <a:rPr i="1"/>
              <a:t>tock prices</a:t>
            </a:r>
            <a:r>
              <a:t>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alimenta a rede com preços dos últimos N dias, e a rede prevê os preços do próximo dia (um dia a frente)</a:t>
            </a:r>
          </a:p>
        </p:txBody>
      </p:sp>
      <p:sp>
        <p:nvSpPr>
          <p:cNvPr id="488" name="Group"/>
          <p:cNvSpPr/>
          <p:nvPr/>
        </p:nvSpPr>
        <p:spPr>
          <a:xfrm>
            <a:off x="581117" y="2361816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491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2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94" name="Rounded Rectangle"/>
          <p:cNvSpPr/>
          <p:nvPr/>
        </p:nvSpPr>
        <p:spPr>
          <a:xfrm>
            <a:off x="5035267" y="1582737"/>
            <a:ext cx="2638864" cy="2013528"/>
          </a:xfrm>
          <a:prstGeom prst="roundRect">
            <a:avLst>
              <a:gd name="adj" fmla="val 9461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Rectangle"/>
          <p:cNvSpPr/>
          <p:nvPr/>
        </p:nvSpPr>
        <p:spPr>
          <a:xfrm>
            <a:off x="1017390" y="1661693"/>
            <a:ext cx="3957472" cy="42365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Rectangle"/>
          <p:cNvSpPr/>
          <p:nvPr/>
        </p:nvSpPr>
        <p:spPr>
          <a:xfrm>
            <a:off x="4633034" y="3654625"/>
            <a:ext cx="3957472" cy="22601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Group"/>
          <p:cNvSpPr/>
          <p:nvPr/>
        </p:nvSpPr>
        <p:spPr>
          <a:xfrm>
            <a:off x="7837084" y="2344557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8" name="02 - Sequence-to-vector…"/>
          <p:cNvSpPr/>
          <p:nvPr/>
        </p:nvSpPr>
        <p:spPr>
          <a:xfrm>
            <a:off x="812144" y="1671218"/>
            <a:ext cx="3592822" cy="339282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02 - Sequence-to-vector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ignora todas as saídas exceto a última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alimentar a rede com uma sequência de palavras (review de um filme)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output é um score de sentimento, de [-1, +1]: 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-1  (ódio)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+1 (amor)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01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03" name="Rounded Rectangle"/>
          <p:cNvSpPr/>
          <p:nvPr/>
        </p:nvSpPr>
        <p:spPr>
          <a:xfrm>
            <a:off x="1419623" y="3779272"/>
            <a:ext cx="2638864" cy="2013527"/>
          </a:xfrm>
          <a:prstGeom prst="roundRect">
            <a:avLst>
              <a:gd name="adj" fmla="val 9461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4" name="Rectangle"/>
          <p:cNvSpPr/>
          <p:nvPr/>
        </p:nvSpPr>
        <p:spPr>
          <a:xfrm>
            <a:off x="1114333" y="1570037"/>
            <a:ext cx="7150030" cy="19726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5" name="Rectangle"/>
          <p:cNvSpPr/>
          <p:nvPr/>
        </p:nvSpPr>
        <p:spPr>
          <a:xfrm>
            <a:off x="4203922" y="1633406"/>
            <a:ext cx="4014680" cy="4293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6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507" name="Group"/>
          <p:cNvSpPr/>
          <p:nvPr/>
        </p:nvSpPr>
        <p:spPr>
          <a:xfrm>
            <a:off x="605797" y="4541092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8" name="03 - Vector-to-Sequence…"/>
          <p:cNvSpPr/>
          <p:nvPr/>
        </p:nvSpPr>
        <p:spPr>
          <a:xfrm>
            <a:off x="4711610" y="2900036"/>
            <a:ext cx="3592822" cy="285927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03 - Vector-to-Sequence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alimenta a rede com o mesmo exemplo de entrada (x) todos os instantes de tempo, até obter uma resposta final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Exemplo: input é uma imagem, e o output pode ser um título para a imagem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11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13" name="Rounded Rectangle"/>
          <p:cNvSpPr/>
          <p:nvPr/>
        </p:nvSpPr>
        <p:spPr>
          <a:xfrm>
            <a:off x="4282521" y="3606511"/>
            <a:ext cx="3449609" cy="2215193"/>
          </a:xfrm>
          <a:prstGeom prst="roundRect">
            <a:avLst>
              <a:gd name="adj" fmla="val 86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4" name="Rectangle"/>
          <p:cNvSpPr/>
          <p:nvPr/>
        </p:nvSpPr>
        <p:spPr>
          <a:xfrm>
            <a:off x="1114333" y="1570037"/>
            <a:ext cx="7150030" cy="19726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5" name="Rectangle"/>
          <p:cNvSpPr/>
          <p:nvPr/>
        </p:nvSpPr>
        <p:spPr>
          <a:xfrm>
            <a:off x="1179632" y="3727775"/>
            <a:ext cx="2904349" cy="19726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6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517" name="Group"/>
          <p:cNvSpPr/>
          <p:nvPr/>
        </p:nvSpPr>
        <p:spPr>
          <a:xfrm>
            <a:off x="7930670" y="4469163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8" name="04 - Encoder-Decoder…"/>
          <p:cNvSpPr/>
          <p:nvPr/>
        </p:nvSpPr>
        <p:spPr>
          <a:xfrm>
            <a:off x="306201" y="3011097"/>
            <a:ext cx="3592822" cy="285927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04 - Encoder-Decoder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rPr i="1"/>
              <a:t>Sequence-to-Vector </a:t>
            </a:r>
            <a:r>
              <a:t>→</a:t>
            </a:r>
            <a:r>
              <a:rPr i="1"/>
              <a:t>Vetor-to-Sequence</a:t>
            </a:r>
            <a:endParaRPr i="1"/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Pode ser usada para gerar a tradução de uma frase entre diferentes linguagens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processamento de linguagem natural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21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2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23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5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2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5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5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33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34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535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685800" y="3614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37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5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5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44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547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5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8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5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52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55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6" name="Treinamento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sz="2500"/>
            </a:pPr>
            <a:r>
              <a:t>Treinamento:</a:t>
            </a:r>
          </a:p>
          <a:p>
            <a:pPr lvl="3" marL="1462087" indent="-319087">
              <a:defRPr sz="2500"/>
            </a:pPr>
          </a:p>
          <a:p>
            <a:pPr lvl="3" marL="1462087" indent="-319087">
              <a:defRPr sz="2500"/>
            </a:pPr>
            <a:r>
              <a:rPr b="1"/>
              <a:t>trick</a:t>
            </a:r>
            <a:r>
              <a:t>: estender a rede ao longo do tempo (t)</a:t>
            </a:r>
          </a:p>
          <a:p>
            <a:pPr lvl="3" marL="1462087" indent="-319087">
              <a:defRPr sz="2500"/>
            </a:pPr>
            <a:r>
              <a:t>aplicar </a:t>
            </a:r>
            <a:r>
              <a:rPr i="1"/>
              <a:t>backpropagation</a:t>
            </a:r>
          </a:p>
          <a:p>
            <a:pPr lvl="3" marL="1462087" indent="-319087">
              <a:defRPr sz="2500"/>
            </a:pPr>
            <a:r>
              <a:t>BPTT: </a:t>
            </a:r>
            <a:r>
              <a:rPr i="1"/>
              <a:t>backpropagation through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59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0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61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3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66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68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0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571" name="sinal flui pela rede…"/>
          <p:cNvSpPr txBox="1"/>
          <p:nvPr/>
        </p:nvSpPr>
        <p:spPr>
          <a:xfrm>
            <a:off x="369154" y="4011186"/>
            <a:ext cx="188393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sinal flui pela rede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(forward)</a:t>
            </a:r>
          </a:p>
        </p:txBody>
      </p:sp>
      <p:sp>
        <p:nvSpPr>
          <p:cNvPr id="572" name="Group"/>
          <p:cNvSpPr/>
          <p:nvPr/>
        </p:nvSpPr>
        <p:spPr>
          <a:xfrm>
            <a:off x="334315" y="3535012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3" name="Line"/>
          <p:cNvSpPr/>
          <p:nvPr/>
        </p:nvSpPr>
        <p:spPr>
          <a:xfrm>
            <a:off x="2412100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0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1" name="Prever o futuro é algo que fazemos o tempo todo 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Prever o futuro é algo que fazemos o tempo todo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76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78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0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581" name="sequência de…"/>
          <p:cNvSpPr txBox="1"/>
          <p:nvPr/>
        </p:nvSpPr>
        <p:spPr>
          <a:xfrm>
            <a:off x="7064692" y="1745322"/>
            <a:ext cx="1696751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sequência de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saída é avaliada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por uma função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de custo C</a:t>
            </a:r>
          </a:p>
        </p:txBody>
      </p:sp>
      <p:sp>
        <p:nvSpPr>
          <p:cNvPr id="582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3" name="Line"/>
          <p:cNvSpPr/>
          <p:nvPr/>
        </p:nvSpPr>
        <p:spPr>
          <a:xfrm>
            <a:off x="2412100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86" name="41"/>
          <p:cNvSpPr txBox="1"/>
          <p:nvPr>
            <p:ph type="sldNum" sz="quarter" idx="2"/>
          </p:nvPr>
        </p:nvSpPr>
        <p:spPr>
          <a:xfrm>
            <a:off x="831399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88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0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591" name="Line"/>
          <p:cNvSpPr/>
          <p:nvPr/>
        </p:nvSpPr>
        <p:spPr>
          <a:xfrm>
            <a:off x="2412100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2" name="sequência de…"/>
          <p:cNvSpPr txBox="1"/>
          <p:nvPr/>
        </p:nvSpPr>
        <p:spPr>
          <a:xfrm>
            <a:off x="7064692" y="1745322"/>
            <a:ext cx="1696751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sequência de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saída é avaliada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por uma função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de custo C</a:t>
            </a:r>
          </a:p>
        </p:txBody>
      </p:sp>
      <p:sp>
        <p:nvSpPr>
          <p:cNvPr id="593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4" name="Função de custo pode ignorar alguns dos outputs"/>
          <p:cNvSpPr/>
          <p:nvPr/>
        </p:nvSpPr>
        <p:spPr>
          <a:xfrm>
            <a:off x="2070832" y="1754847"/>
            <a:ext cx="3117392" cy="683846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sz="2000"/>
            </a:lvl1pPr>
          </a:lstStyle>
          <a:p>
            <a:pPr/>
            <a:r>
              <a:t>Função de custo pode ignorar alguns dos outputs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97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8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99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1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02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3" name="gradientes são computados…"/>
          <p:cNvSpPr txBox="1"/>
          <p:nvPr/>
        </p:nvSpPr>
        <p:spPr>
          <a:xfrm>
            <a:off x="1883836" y="2127865"/>
            <a:ext cx="295148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gradientes são computados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 passados de volta pela rede</a:t>
            </a:r>
          </a:p>
        </p:txBody>
      </p:sp>
      <p:sp>
        <p:nvSpPr>
          <p:cNvPr id="604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5" name="Line"/>
          <p:cNvSpPr/>
          <p:nvPr/>
        </p:nvSpPr>
        <p:spPr>
          <a:xfrm>
            <a:off x="2116825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08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9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610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2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13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4" name="ajustar os pesos…"/>
          <p:cNvSpPr txBox="1"/>
          <p:nvPr/>
        </p:nvSpPr>
        <p:spPr>
          <a:xfrm>
            <a:off x="2513646" y="2389737"/>
            <a:ext cx="164250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ajustar os pesos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usando BPTT</a:t>
            </a:r>
          </a:p>
        </p:txBody>
      </p:sp>
      <p:sp>
        <p:nvSpPr>
          <p:cNvPr id="615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6" name="Line"/>
          <p:cNvSpPr/>
          <p:nvPr/>
        </p:nvSpPr>
        <p:spPr>
          <a:xfrm>
            <a:off x="2116825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7" name="W’, b’"/>
          <p:cNvSpPr/>
          <p:nvPr/>
        </p:nvSpPr>
        <p:spPr>
          <a:xfrm>
            <a:off x="2356185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18" name="W’, b’"/>
          <p:cNvSpPr/>
          <p:nvPr/>
        </p:nvSpPr>
        <p:spPr>
          <a:xfrm>
            <a:off x="3384011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19" name="W’, b’"/>
          <p:cNvSpPr/>
          <p:nvPr/>
        </p:nvSpPr>
        <p:spPr>
          <a:xfrm>
            <a:off x="4379359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20" name="W’, b’"/>
          <p:cNvSpPr/>
          <p:nvPr/>
        </p:nvSpPr>
        <p:spPr>
          <a:xfrm>
            <a:off x="5374706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21" name="W’, b’"/>
          <p:cNvSpPr/>
          <p:nvPr/>
        </p:nvSpPr>
        <p:spPr>
          <a:xfrm>
            <a:off x="6370053" y="3985496"/>
            <a:ext cx="619980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24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5" name="Passos gerais para treinamento de RNNs:…"/>
          <p:cNvSpPr txBox="1"/>
          <p:nvPr>
            <p:ph type="body" idx="1"/>
          </p:nvPr>
        </p:nvSpPr>
        <p:spPr>
          <a:xfrm>
            <a:off x="765591" y="1841519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Passos gerais para treinamento de RNNs: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1. Propagar sinal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2. Computar a estimativa de erro (custo)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3. Calcular os gradientes</a:t>
            </a:r>
          </a:p>
          <a:p>
            <a:pPr lvl="3" marL="1462087" indent="-319087">
              <a:defRPr sz="2200"/>
            </a:pPr>
            <a:r>
              <a:t>propagar de volta pela rede, considerando todos os instantes de tempo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4. Atualizar os pesos (W, b) via BPTT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28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9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630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33" name="Obs: os gradientes voltam e consideram todas as saídas (outputs) usadas pela função de custo, não apenas o último valor"/>
          <p:cNvSpPr/>
          <p:nvPr/>
        </p:nvSpPr>
        <p:spPr>
          <a:xfrm>
            <a:off x="404921" y="1822374"/>
            <a:ext cx="3531427" cy="165314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1900"/>
            </a:pPr>
            <a:r>
              <a:rPr b="1"/>
              <a:t>Obs</a:t>
            </a:r>
            <a:r>
              <a:t>: os gradientes voltam e consideram </a:t>
            </a:r>
            <a:r>
              <a:rPr b="1"/>
              <a:t>todas</a:t>
            </a:r>
            <a:r>
              <a:t> </a:t>
            </a:r>
            <a:r>
              <a:rPr b="1"/>
              <a:t>as saídas </a:t>
            </a:r>
            <a:r>
              <a:t>(</a:t>
            </a:r>
            <a:r>
              <a:rPr i="1"/>
              <a:t>outputs</a:t>
            </a:r>
            <a:r>
              <a:t>) usadas pela função de custo, não apenas o último valor</a:t>
            </a:r>
          </a:p>
        </p:txBody>
      </p:sp>
      <p:sp>
        <p:nvSpPr>
          <p:cNvPr id="634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37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8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639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1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42" name="Obs 2: como os mesmos parâmetros (W, b) são usados a cada instante de tempo, o BPTT faz o ajuste considerando todos os instantes de tempo"/>
          <p:cNvSpPr/>
          <p:nvPr/>
        </p:nvSpPr>
        <p:spPr>
          <a:xfrm>
            <a:off x="404921" y="1822374"/>
            <a:ext cx="3363177" cy="165314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1900"/>
            </a:pPr>
            <a:r>
              <a:rPr b="1"/>
              <a:t>Obs 2</a:t>
            </a:r>
            <a:r>
              <a:t>: como os mesmos parâmetros (W, b) são usados a cada instante de tempo, o BPTT faz o </a:t>
            </a:r>
            <a:r>
              <a:rPr b="1"/>
              <a:t>ajuste</a:t>
            </a:r>
            <a:r>
              <a:t> considerando </a:t>
            </a:r>
            <a:r>
              <a:rPr b="1"/>
              <a:t>todos os instantes de tempo</a:t>
            </a:r>
          </a:p>
        </p:txBody>
      </p:sp>
      <p:sp>
        <p:nvSpPr>
          <p:cNvPr id="643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46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4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51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3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55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56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657" name="Rounded Rectangle"/>
          <p:cNvSpPr/>
          <p:nvPr/>
        </p:nvSpPr>
        <p:spPr>
          <a:xfrm>
            <a:off x="685800" y="41602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58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5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69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67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73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  <p:grpSp>
        <p:nvGrpSpPr>
          <p:cNvPr id="67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77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  <p:sp>
        <p:nvSpPr>
          <p:cNvPr id="680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1" name="Quando uma RNN é treinada em um grande conjunto/sequência de dados, a rede executa por muitos instantes de tempo. Logo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Quando uma RNN é treinada em um grande conjunto/sequência de dados, a rede executa por muitos instantes de tempo. Logo: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a </a:t>
            </a:r>
            <a:r>
              <a:rPr b="1"/>
              <a:t>rede estendida</a:t>
            </a:r>
            <a:r>
              <a:t> ao longo do tempo fica </a:t>
            </a:r>
            <a:r>
              <a:rPr b="1"/>
              <a:t>muito profunda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pode sofrer de </a:t>
            </a:r>
            <a:r>
              <a:rPr b="1"/>
              <a:t>gradientes instáveis</a:t>
            </a:r>
            <a:endParaRPr b="1"/>
          </a:p>
          <a:p>
            <a:pPr lvl="2" marL="1004887" indent="-319087">
              <a:buSzPct val="60000"/>
              <a:buChar char="◻"/>
              <a:defRPr sz="2200"/>
            </a:pPr>
            <a:r>
              <a:t>gradualmente vai começar a </a:t>
            </a:r>
            <a:r>
              <a:rPr b="1"/>
              <a:t>esquecer padrões</a:t>
            </a:r>
            <a:r>
              <a:t> ou informações importantes das </a:t>
            </a:r>
            <a:r>
              <a:rPr b="1"/>
              <a:t>primeiras entradas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  <p:sp>
        <p:nvSpPr>
          <p:cNvPr id="684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5" name="Soluções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Soluções: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O que já funciona com os outros modelos de DL:</a:t>
            </a:r>
          </a:p>
          <a:p>
            <a:pPr lvl="3" marL="1462087" indent="-319087">
              <a:defRPr sz="2200"/>
            </a:pPr>
            <a:r>
              <a:t>melhor inicialização dos pesos</a:t>
            </a:r>
          </a:p>
          <a:p>
            <a:pPr lvl="3" marL="1462087" indent="-319087">
              <a:defRPr sz="2200"/>
            </a:pPr>
            <a:r>
              <a:t>dropout, normalização, otimizadores, etc …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Unidades/Neurônios mais complexos</a:t>
            </a:r>
          </a:p>
          <a:p>
            <a:pPr lvl="3" marL="1462087" indent="-319087">
              <a:defRPr sz="2200"/>
            </a:pPr>
            <a:r>
              <a:t>exemplo: neurônios </a:t>
            </a:r>
            <a:r>
              <a:rPr b="1"/>
              <a:t>LSTMs</a:t>
            </a:r>
            <a:r>
              <a:t> 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O que não ajuda?</a:t>
            </a:r>
          </a:p>
          <a:p>
            <a:pPr lvl="3" marL="1462087" indent="-319087">
              <a:defRPr sz="2200"/>
            </a:pPr>
            <a:r>
              <a:t>ReLU → estoura o valor das ativações</a:t>
            </a:r>
          </a:p>
          <a:p>
            <a:pPr lvl="5" marL="2193608" indent="-319088">
              <a:defRPr sz="2200"/>
            </a:pPr>
            <a:r>
              <a:t>usar 𝜙 = tanh ( )  [</a:t>
            </a:r>
            <a:r>
              <a:rPr b="1"/>
              <a:t>default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4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Prever o futuro é algo que fazemos o tempo todo …"/>
          <p:cNvSpPr txBox="1"/>
          <p:nvPr>
            <p:ph type="body" idx="1"/>
          </p:nvPr>
        </p:nvSpPr>
        <p:spPr>
          <a:xfrm>
            <a:off x="468337" y="1568450"/>
            <a:ext cx="7612819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Prever o futuro é algo que fazemos o tempo todo …</a:t>
            </a:r>
          </a:p>
        </p:txBody>
      </p:sp>
      <p:pic>
        <p:nvPicPr>
          <p:cNvPr id="206" name="Screen Shot 2021-03-26 at 13.12.30.png" descr="Screen Shot 2021-03-26 at 13.12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267" y="3067211"/>
            <a:ext cx="1715733" cy="145132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e vai chover…"/>
          <p:cNvSpPr txBox="1"/>
          <p:nvPr/>
        </p:nvSpPr>
        <p:spPr>
          <a:xfrm>
            <a:off x="813545" y="4654834"/>
            <a:ext cx="1385724" cy="599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se vai chover</a:t>
            </a:r>
          </a:p>
          <a:p>
            <a:pPr algn="ctr">
              <a:defRPr b="1"/>
            </a:pPr>
            <a:r>
              <a:t>ou não</a:t>
            </a:r>
          </a:p>
        </p:txBody>
      </p:sp>
      <p:pic>
        <p:nvPicPr>
          <p:cNvPr id="208" name="price.png" descr="pri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8207" y="3111451"/>
            <a:ext cx="1189907" cy="118990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preços de…"/>
          <p:cNvSpPr txBox="1"/>
          <p:nvPr/>
        </p:nvSpPr>
        <p:spPr>
          <a:xfrm>
            <a:off x="3678388" y="4654834"/>
            <a:ext cx="1589545" cy="599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preços de</a:t>
            </a:r>
          </a:p>
          <a:p>
            <a:pPr algn="ctr">
              <a:defRPr b="1"/>
            </a:pPr>
            <a:r>
              <a:t>produtos/ações</a:t>
            </a:r>
          </a:p>
        </p:txBody>
      </p:sp>
      <p:pic>
        <p:nvPicPr>
          <p:cNvPr id="210" name="Speak-Talk-Say-e-Tell.png" descr="Speak-Talk-Say-e-Te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3321" y="3111451"/>
            <a:ext cx="1632252" cy="118990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fala/pensamento…"/>
          <p:cNvSpPr txBox="1"/>
          <p:nvPr/>
        </p:nvSpPr>
        <p:spPr>
          <a:xfrm>
            <a:off x="6604196" y="4654834"/>
            <a:ext cx="1750503" cy="599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fala/pensamento</a:t>
            </a:r>
          </a:p>
          <a:p>
            <a:pPr algn="ctr">
              <a:defRPr b="1"/>
            </a:pPr>
            <a:r>
              <a:t>de alguém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8" name="Proposto por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Proposto por: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Sepp Hochreiter &amp; Jurgen Schmidhuber (1997)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Gradualmente melhorada: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Alex Graves (2013)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Hasim Sak et al (2014)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5" invalidUrl="" action="" tgtFrame="" tooltip="" history="1" highlightClick="0" endSnd="0"/>
              </a:rPr>
              <a:t>Wojciech Zaremba et al (2014)</a:t>
            </a:r>
          </a:p>
        </p:txBody>
      </p:sp>
      <p:sp>
        <p:nvSpPr>
          <p:cNvPr id="68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2" name="Como um neurônio/célula/unidade LSTM funciona?"/>
          <p:cNvSpPr/>
          <p:nvPr/>
        </p:nvSpPr>
        <p:spPr>
          <a:xfrm>
            <a:off x="1069102" y="2960060"/>
            <a:ext cx="6781738" cy="616495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buClr>
                <a:schemeClr val="accent2"/>
              </a:buClr>
              <a:buFont typeface="Wingdings"/>
              <a:defRPr sz="2200"/>
            </a:lvl1pPr>
          </a:lstStyle>
          <a:p>
            <a:pPr/>
            <a:r>
              <a:t>Como um neurônio/célula/unidade LSTM funciona?</a:t>
            </a:r>
          </a:p>
        </p:txBody>
      </p:sp>
      <p:sp>
        <p:nvSpPr>
          <p:cNvPr id="69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96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698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1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03" name="Ideia: rede pode aprender um estado/padrão de longa duração, descartar o que não interessa, e o manter o que pode ser interessante"/>
          <p:cNvSpPr/>
          <p:nvPr/>
        </p:nvSpPr>
        <p:spPr>
          <a:xfrm>
            <a:off x="563159" y="1682471"/>
            <a:ext cx="7769107" cy="65817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buClr>
                <a:schemeClr val="accent2"/>
              </a:buClr>
              <a:buFont typeface="Wingdings"/>
              <a:defRPr sz="2000"/>
            </a:pPr>
            <a:r>
              <a:rPr b="1"/>
              <a:t>Ideia</a:t>
            </a:r>
            <a:r>
              <a:t>: rede pode aprender um estado/padrão de longa duração, descartar o que não interessa, e o manter o que pode ser interessante</a:t>
            </a:r>
          </a:p>
        </p:txBody>
      </p:sp>
      <p:sp>
        <p:nvSpPr>
          <p:cNvPr id="704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7" name="Long-term (c)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b="1" sz="2200"/>
            </a:pPr>
            <a:r>
              <a:t>Long-term (c):</a:t>
            </a:r>
          </a:p>
          <a:p>
            <a:pPr lvl="3" marL="1462087" indent="-319087">
              <a:defRPr sz="2200"/>
            </a:pPr>
            <a:r>
              <a:t>c(t-1) flui pela rede da esquerda para a direita, passa primeiro por um portão de “esquecimento" (forget gate), descarta algumas memórias (dados)</a:t>
            </a:r>
          </a:p>
          <a:p>
            <a:pPr lvl="3" marL="1462087" indent="-319087">
              <a:defRPr sz="2200"/>
            </a:pPr>
            <a:r>
              <a:t>e depois adiciona mais memórias via operação de adição dos sinais</a:t>
            </a:r>
          </a:p>
          <a:p>
            <a:pPr lvl="3" marL="1462087" indent="-319087">
              <a:defRPr sz="2200"/>
            </a:pPr>
            <a:r>
              <a:t>adiciona as memórias selecionadas pelo portão de entrada (</a:t>
            </a:r>
            <a:r>
              <a:rPr i="1"/>
              <a:t>input gate</a:t>
            </a:r>
            <a:r>
              <a:t>)</a:t>
            </a:r>
          </a:p>
          <a:p>
            <a:pPr lvl="3" marL="1462087" indent="-319087">
              <a:defRPr sz="2200"/>
            </a:pPr>
            <a:r>
              <a:t>o resultado c(t) é passado adiante, sem nenhuma transformação</a:t>
            </a:r>
          </a:p>
        </p:txBody>
      </p:sp>
      <p:sp>
        <p:nvSpPr>
          <p:cNvPr id="708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11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13" name="Rounded Rectangle"/>
          <p:cNvSpPr/>
          <p:nvPr/>
        </p:nvSpPr>
        <p:spPr>
          <a:xfrm>
            <a:off x="1789825" y="3158881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4" name="Rounded Rectangle"/>
          <p:cNvSpPr/>
          <p:nvPr/>
        </p:nvSpPr>
        <p:spPr>
          <a:xfrm>
            <a:off x="6606056" y="3256279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5" name="Line"/>
          <p:cNvSpPr/>
          <p:nvPr/>
        </p:nvSpPr>
        <p:spPr>
          <a:xfrm>
            <a:off x="2412100" y="3429000"/>
            <a:ext cx="604357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6" name="Line"/>
          <p:cNvSpPr/>
          <p:nvPr/>
        </p:nvSpPr>
        <p:spPr>
          <a:xfrm>
            <a:off x="3217805" y="3429000"/>
            <a:ext cx="170288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7" name="Line"/>
          <p:cNvSpPr/>
          <p:nvPr/>
        </p:nvSpPr>
        <p:spPr>
          <a:xfrm>
            <a:off x="5122039" y="3429000"/>
            <a:ext cx="1600260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8" name="long-term"/>
          <p:cNvSpPr txBox="1"/>
          <p:nvPr/>
        </p:nvSpPr>
        <p:spPr>
          <a:xfrm>
            <a:off x="1278721" y="2662080"/>
            <a:ext cx="10246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long-term</a:t>
            </a:r>
          </a:p>
        </p:txBody>
      </p:sp>
      <p:sp>
        <p:nvSpPr>
          <p:cNvPr id="71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2" name="A cada instante de tempo (t):…"/>
          <p:cNvSpPr txBox="1"/>
          <p:nvPr>
            <p:ph type="body" idx="1"/>
          </p:nvPr>
        </p:nvSpPr>
        <p:spPr>
          <a:xfrm>
            <a:off x="505481" y="1866199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A cada instante de tempo (t):</a:t>
            </a:r>
          </a:p>
          <a:p>
            <a:pPr lvl="3" marL="1462087" indent="-319087">
              <a:defRPr sz="2200"/>
            </a:pPr>
            <a:r>
              <a:t>memórias são esquecidas</a:t>
            </a:r>
          </a:p>
          <a:p>
            <a:pPr lvl="3" marL="1462087" indent="-319087">
              <a:defRPr sz="2200"/>
            </a:pPr>
            <a:r>
              <a:t>memórias são adicionadas/reforçadas</a:t>
            </a:r>
          </a:p>
          <a:p>
            <a:pPr lvl="3" marL="1462087" indent="-319087">
              <a:defRPr sz="2200"/>
            </a:pPr>
          </a:p>
          <a:p>
            <a:pPr>
              <a:defRPr sz="2200"/>
            </a:pPr>
            <a:r>
              <a:t>Depois da soma, o estado de </a:t>
            </a:r>
            <a:r>
              <a:rPr b="1"/>
              <a:t>longo-termo</a:t>
            </a:r>
            <a:r>
              <a:t> (</a:t>
            </a:r>
            <a:r>
              <a:rPr i="1"/>
              <a:t>long-term</a:t>
            </a:r>
            <a:r>
              <a:t>) (c) é copiado e passado para a função de ativação (tanh)</a:t>
            </a:r>
          </a:p>
          <a:p>
            <a:pPr lvl="3" marL="1462087" indent="-319087">
              <a:defRPr sz="2200"/>
            </a:pPr>
            <a:r>
              <a:t>o resultado é filtrado pelo portão de saída (</a:t>
            </a:r>
            <a:r>
              <a:rPr i="1"/>
              <a:t>output gate</a:t>
            </a:r>
            <a:r>
              <a:t>)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Esse processo resultado no </a:t>
            </a:r>
            <a:r>
              <a:rPr b="1"/>
              <a:t>estado de curto-termo </a:t>
            </a:r>
            <a:r>
              <a:t>(</a:t>
            </a:r>
            <a:r>
              <a:rPr i="1"/>
              <a:t>short-term</a:t>
            </a:r>
            <a:r>
              <a:t>) h(t), que é </a:t>
            </a:r>
            <a:r>
              <a:rPr b="1"/>
              <a:t>igual à saída</a:t>
            </a:r>
            <a:r>
              <a:t> do neurônio para t, </a:t>
            </a:r>
            <a:r>
              <a:rPr b="1"/>
              <a:t>y(t)</a:t>
            </a:r>
          </a:p>
        </p:txBody>
      </p:sp>
      <p:sp>
        <p:nvSpPr>
          <p:cNvPr id="72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26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28" name="Rounded Rectangle"/>
          <p:cNvSpPr/>
          <p:nvPr/>
        </p:nvSpPr>
        <p:spPr>
          <a:xfrm>
            <a:off x="1789825" y="3158881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9" name="Rounded Rectangle"/>
          <p:cNvSpPr/>
          <p:nvPr/>
        </p:nvSpPr>
        <p:spPr>
          <a:xfrm>
            <a:off x="6618396" y="3675842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0" name="Line"/>
          <p:cNvSpPr/>
          <p:nvPr/>
        </p:nvSpPr>
        <p:spPr>
          <a:xfrm>
            <a:off x="2412100" y="3429000"/>
            <a:ext cx="604357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1" name="Line"/>
          <p:cNvSpPr/>
          <p:nvPr/>
        </p:nvSpPr>
        <p:spPr>
          <a:xfrm>
            <a:off x="3217805" y="3429000"/>
            <a:ext cx="170288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2" name="Line"/>
          <p:cNvSpPr/>
          <p:nvPr/>
        </p:nvSpPr>
        <p:spPr>
          <a:xfrm>
            <a:off x="5122039" y="3429000"/>
            <a:ext cx="245103" cy="3663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3" name="long-term"/>
          <p:cNvSpPr txBox="1"/>
          <p:nvPr/>
        </p:nvSpPr>
        <p:spPr>
          <a:xfrm>
            <a:off x="1278721" y="2662080"/>
            <a:ext cx="10246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long-term</a:t>
            </a:r>
          </a:p>
        </p:txBody>
      </p:sp>
      <p:sp>
        <p:nvSpPr>
          <p:cNvPr id="734" name="Line"/>
          <p:cNvSpPr/>
          <p:nvPr/>
        </p:nvSpPr>
        <p:spPr>
          <a:xfrm>
            <a:off x="5557541" y="3839102"/>
            <a:ext cx="1202626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5" name="Line"/>
          <p:cNvSpPr/>
          <p:nvPr/>
        </p:nvSpPr>
        <p:spPr>
          <a:xfrm flipV="1">
            <a:off x="6158853" y="2620160"/>
            <a:ext cx="1" cy="123488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6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7" name="short-term"/>
          <p:cNvSpPr txBox="1"/>
          <p:nvPr/>
        </p:nvSpPr>
        <p:spPr>
          <a:xfrm>
            <a:off x="7242579" y="368219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38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3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5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2" name="De onde vem o processo de memorização?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De onde vem o processo de memorização?</a:t>
            </a:r>
          </a:p>
        </p:txBody>
      </p:sp>
      <p:sp>
        <p:nvSpPr>
          <p:cNvPr id="74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5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6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</p:txBody>
      </p:sp>
      <p:sp>
        <p:nvSpPr>
          <p:cNvPr id="747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4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5" name="Screen Shot 2021-03-26 at 13.12.30.png" descr="Screen Shot 2021-03-26 at 13.12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0587" y="2368718"/>
            <a:ext cx="1267833" cy="1072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rice.png" descr="pri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5239" y="2534781"/>
            <a:ext cx="740324" cy="740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peak-Talk-Say-e-Tell.png" descr="Speak-Talk-Say-e-Te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9793" y="3494209"/>
            <a:ext cx="1015537" cy="740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nfinity.png" descr="infinit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75239" y="3703148"/>
            <a:ext cx="740324" cy="482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3344169" y="3538656"/>
            <a:ext cx="1411125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" name="Redes Neurais Recorrentes…"/>
          <p:cNvSpPr txBox="1"/>
          <p:nvPr/>
        </p:nvSpPr>
        <p:spPr>
          <a:xfrm>
            <a:off x="746749" y="1725368"/>
            <a:ext cx="32947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Redes Neurais Recorrentes</a:t>
            </a:r>
          </a:p>
          <a:p>
            <a:pPr algn="ctr">
              <a:defRPr i="1"/>
            </a:pPr>
            <a:r>
              <a:t>(Recurrent Neural Networks - </a:t>
            </a:r>
            <a:r>
              <a:rPr b="1"/>
              <a:t>RNNs</a:t>
            </a:r>
            <a:r>
              <a:t>)</a:t>
            </a:r>
          </a:p>
        </p:txBody>
      </p:sp>
      <p:sp>
        <p:nvSpPr>
          <p:cNvPr id="221" name="RNNs compões uma classe de RNAs que podem…"/>
          <p:cNvSpPr txBox="1"/>
          <p:nvPr/>
        </p:nvSpPr>
        <p:spPr>
          <a:xfrm>
            <a:off x="1943657" y="5081164"/>
            <a:ext cx="5256686" cy="9550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rPr b="1"/>
              <a:t>RNNs</a:t>
            </a:r>
            <a:r>
              <a:t> compões uma classe de RNAs que podem </a:t>
            </a:r>
          </a:p>
          <a:p>
            <a:pPr algn="ctr">
              <a:defRPr sz="2000"/>
            </a:pPr>
            <a:r>
              <a:t>prever o futuro (até certo ponto …)</a:t>
            </a:r>
          </a:p>
          <a:p>
            <a:pPr algn="ctr">
              <a:defRPr b="1" sz="2000"/>
            </a:pPr>
            <a:r>
              <a:t>- </a:t>
            </a:r>
            <a:r>
              <a:rPr b="0"/>
              <a:t>Séries temporais</a:t>
            </a:r>
            <a:r>
              <a:t> (time series)</a:t>
            </a:r>
          </a:p>
        </p:txBody>
      </p:sp>
      <p:sp>
        <p:nvSpPr>
          <p:cNvPr id="222" name="Rectangle"/>
          <p:cNvSpPr/>
          <p:nvPr/>
        </p:nvSpPr>
        <p:spPr>
          <a:xfrm>
            <a:off x="4872561" y="2508832"/>
            <a:ext cx="2109261" cy="1840336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23" name="Screen Shot 2021-03-26 at 16.45.41.png" descr="Screen Shot 2021-03-26 at 16.45.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88545" y="2563044"/>
            <a:ext cx="1411125" cy="224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6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50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52" name="Rounded Rectangle"/>
          <p:cNvSpPr/>
          <p:nvPr/>
        </p:nvSpPr>
        <p:spPr>
          <a:xfrm>
            <a:off x="4183801" y="5923059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3" name="Rounded Rectangle"/>
          <p:cNvSpPr/>
          <p:nvPr/>
        </p:nvSpPr>
        <p:spPr>
          <a:xfrm>
            <a:off x="1793425" y="5131972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4" name="Line"/>
          <p:cNvSpPr/>
          <p:nvPr/>
        </p:nvSpPr>
        <p:spPr>
          <a:xfrm>
            <a:off x="2360220" y="5342792"/>
            <a:ext cx="736508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5" name="inputs"/>
          <p:cNvSpPr txBox="1"/>
          <p:nvPr/>
        </p:nvSpPr>
        <p:spPr>
          <a:xfrm>
            <a:off x="3450575" y="5929409"/>
            <a:ext cx="68445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inputs</a:t>
            </a:r>
          </a:p>
        </p:txBody>
      </p:sp>
      <p:sp>
        <p:nvSpPr>
          <p:cNvPr id="756" name="Line"/>
          <p:cNvSpPr/>
          <p:nvPr/>
        </p:nvSpPr>
        <p:spPr>
          <a:xfrm flipV="1">
            <a:off x="4546600" y="5340349"/>
            <a:ext cx="1" cy="61988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7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8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59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60" name="Line"/>
          <p:cNvSpPr/>
          <p:nvPr/>
        </p:nvSpPr>
        <p:spPr>
          <a:xfrm flipV="1">
            <a:off x="3072822" y="4888135"/>
            <a:ext cx="1624592" cy="454658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1" name="Line"/>
          <p:cNvSpPr/>
          <p:nvPr/>
        </p:nvSpPr>
        <p:spPr>
          <a:xfrm flipV="1">
            <a:off x="3072822" y="4874374"/>
            <a:ext cx="1080560" cy="46841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2" name="Line"/>
          <p:cNvSpPr/>
          <p:nvPr/>
        </p:nvSpPr>
        <p:spPr>
          <a:xfrm flipV="1">
            <a:off x="3123622" y="4816127"/>
            <a:ext cx="526666" cy="52666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3" name="Line"/>
          <p:cNvSpPr/>
          <p:nvPr/>
        </p:nvSpPr>
        <p:spPr>
          <a:xfrm flipV="1">
            <a:off x="3114535" y="4855630"/>
            <a:ext cx="1" cy="48243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4" name="Line"/>
          <p:cNvSpPr/>
          <p:nvPr/>
        </p:nvSpPr>
        <p:spPr>
          <a:xfrm flipH="1" flipV="1">
            <a:off x="3204514" y="4867008"/>
            <a:ext cx="1355251" cy="48458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5" name="Line"/>
          <p:cNvSpPr/>
          <p:nvPr/>
        </p:nvSpPr>
        <p:spPr>
          <a:xfrm flipH="1" flipV="1">
            <a:off x="3744367" y="4878548"/>
            <a:ext cx="815489" cy="47413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6" name="Line"/>
          <p:cNvSpPr/>
          <p:nvPr/>
        </p:nvSpPr>
        <p:spPr>
          <a:xfrm flipH="1" flipV="1">
            <a:off x="4251780" y="4853721"/>
            <a:ext cx="240306" cy="481948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7" name="Line"/>
          <p:cNvSpPr/>
          <p:nvPr/>
        </p:nvSpPr>
        <p:spPr>
          <a:xfrm flipV="1">
            <a:off x="4550541" y="4857087"/>
            <a:ext cx="226797" cy="44749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8" name="Group"/>
          <p:cNvSpPr/>
          <p:nvPr/>
        </p:nvSpPr>
        <p:spPr>
          <a:xfrm>
            <a:off x="2098947" y="585083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6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2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 principal camada FC é a que gera o sinal </a:t>
            </a:r>
            <a:r>
              <a:rPr b="1"/>
              <a:t>g(t)</a:t>
            </a:r>
            <a:endParaRPr b="1"/>
          </a:p>
          <a:p>
            <a:pPr lvl="2" marL="1244600" indent="-228600">
              <a:buClrTx/>
              <a:buSzPct val="100000"/>
              <a:buChar char="•"/>
              <a:defRPr sz="2200"/>
            </a:pPr>
            <a:r>
              <a:t>papel é analizar as entradas atuais x(t) e o estado de curto prazo (</a:t>
            </a:r>
            <a:r>
              <a:rPr i="1"/>
              <a:t>short-term</a:t>
            </a:r>
            <a:r>
              <a:t>) anterior </a:t>
            </a:r>
            <a:r>
              <a:rPr b="1"/>
              <a:t>h(t-1)</a:t>
            </a:r>
            <a:endParaRPr b="1"/>
          </a:p>
          <a:p>
            <a:pPr lvl="2" marL="1244600" indent="-228600">
              <a:buClrTx/>
              <a:buSzPct val="100000"/>
              <a:buChar char="•"/>
              <a:defRPr sz="2200"/>
            </a:pPr>
            <a:r>
              <a:t>maior parte da saída dessa camada é armazenada no estado de longo prazo (</a:t>
            </a:r>
            <a:r>
              <a:rPr i="1"/>
              <a:t>long-term</a:t>
            </a:r>
            <a:r>
              <a:t>), o resto é esquecido</a:t>
            </a:r>
          </a:p>
        </p:txBody>
      </p:sp>
      <p:sp>
        <p:nvSpPr>
          <p:cNvPr id="77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6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76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78" name="Line"/>
          <p:cNvSpPr/>
          <p:nvPr/>
        </p:nvSpPr>
        <p:spPr>
          <a:xfrm>
            <a:off x="3668269" y="3861565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9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0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81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82" name="Line"/>
          <p:cNvSpPr/>
          <p:nvPr/>
        </p:nvSpPr>
        <p:spPr>
          <a:xfrm flipV="1">
            <a:off x="3674707" y="3860345"/>
            <a:ext cx="1" cy="574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3" name="Group"/>
          <p:cNvSpPr/>
          <p:nvPr/>
        </p:nvSpPr>
        <p:spPr>
          <a:xfrm>
            <a:off x="1913845" y="428859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4" name="Line"/>
          <p:cNvSpPr/>
          <p:nvPr/>
        </p:nvSpPr>
        <p:spPr>
          <a:xfrm>
            <a:off x="4279900" y="3874265"/>
            <a:ext cx="3048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5" name="Line"/>
          <p:cNvSpPr/>
          <p:nvPr/>
        </p:nvSpPr>
        <p:spPr>
          <a:xfrm flipV="1">
            <a:off x="4579512" y="3427300"/>
            <a:ext cx="354177" cy="4291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6" name="Rectangle"/>
          <p:cNvSpPr/>
          <p:nvPr/>
        </p:nvSpPr>
        <p:spPr>
          <a:xfrm>
            <a:off x="2787954" y="4050939"/>
            <a:ext cx="2294031" cy="965201"/>
          </a:xfrm>
          <a:prstGeom prst="roundRect">
            <a:avLst>
              <a:gd name="adj" fmla="val 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7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6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0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 principal camada FC é a que gera o sinal g(t)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As outras três camadas são portões de controle (</a:t>
            </a:r>
            <a:r>
              <a:rPr i="1"/>
              <a:t>gates</a:t>
            </a:r>
            <a:r>
              <a:t>)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possuem ativação logística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saídas variam de 0 a 1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outputs alimentam operação de multiplicação elemento a elemento (</a:t>
            </a:r>
            <a:r>
              <a:rPr i="1"/>
              <a:t>element-wise</a:t>
            </a:r>
            <a:r>
              <a:t>)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0s → portões fechados, 1s → portões abertos</a:t>
            </a:r>
          </a:p>
        </p:txBody>
      </p:sp>
      <p:sp>
        <p:nvSpPr>
          <p:cNvPr id="79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6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94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96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7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98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99" name="Line"/>
          <p:cNvSpPr/>
          <p:nvPr/>
        </p:nvSpPr>
        <p:spPr>
          <a:xfrm flipV="1">
            <a:off x="3094363" y="3456485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0" name="Group"/>
          <p:cNvSpPr/>
          <p:nvPr/>
        </p:nvSpPr>
        <p:spPr>
          <a:xfrm>
            <a:off x="1913845" y="428859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1" name="Rectangle"/>
          <p:cNvSpPr/>
          <p:nvPr/>
        </p:nvSpPr>
        <p:spPr>
          <a:xfrm>
            <a:off x="2787954" y="4050939"/>
            <a:ext cx="2294031" cy="965201"/>
          </a:xfrm>
          <a:prstGeom prst="roundRect">
            <a:avLst>
              <a:gd name="adj" fmla="val 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2" name="Line"/>
          <p:cNvSpPr/>
          <p:nvPr/>
        </p:nvSpPr>
        <p:spPr>
          <a:xfrm flipV="1">
            <a:off x="4220910" y="3957198"/>
            <a:ext cx="1" cy="48988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3" name="Line"/>
          <p:cNvSpPr/>
          <p:nvPr/>
        </p:nvSpPr>
        <p:spPr>
          <a:xfrm flipV="1">
            <a:off x="5742339" y="3957198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Line"/>
          <p:cNvSpPr/>
          <p:nvPr/>
        </p:nvSpPr>
        <p:spPr>
          <a:xfrm>
            <a:off x="4799309" y="4202141"/>
            <a:ext cx="951234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5" name="Line"/>
          <p:cNvSpPr/>
          <p:nvPr/>
        </p:nvSpPr>
        <p:spPr>
          <a:xfrm flipV="1">
            <a:off x="4792513" y="419943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6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6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09" name="element-wise-multiplication-between-two-vector-in-machine-learning.png" descr="element-wise-multiplication-between-two-vector-in-machine-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496" y="3032497"/>
            <a:ext cx="4737228" cy="2488544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Operação element-wise dos portões (gates):…"/>
          <p:cNvSpPr/>
          <p:nvPr/>
        </p:nvSpPr>
        <p:spPr>
          <a:xfrm>
            <a:off x="1181131" y="1817601"/>
            <a:ext cx="6781738" cy="95145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buClr>
                <a:schemeClr val="accent2"/>
              </a:buClr>
              <a:buFont typeface="Wingdings"/>
              <a:defRPr sz="2200"/>
            </a:pPr>
            <a:r>
              <a:t>Operação </a:t>
            </a:r>
            <a:r>
              <a:rPr i="1"/>
              <a:t>element-wise</a:t>
            </a:r>
            <a:r>
              <a:t> dos portões (</a:t>
            </a:r>
            <a:r>
              <a:rPr i="1"/>
              <a:t>gates</a:t>
            </a:r>
            <a:r>
              <a:t>):</a:t>
            </a:r>
          </a:p>
          <a:p>
            <a:pPr algn="ctr">
              <a:spcBef>
                <a:spcPts val="700"/>
              </a:spcBef>
              <a:buClr>
                <a:schemeClr val="accent2"/>
              </a:buClr>
              <a:buFont typeface="Wingdings"/>
              <a:defRPr sz="2200"/>
            </a:pPr>
            <a:r>
              <a:t>operação posição por posição</a:t>
            </a:r>
          </a:p>
        </p:txBody>
      </p:sp>
      <p:sp>
        <p:nvSpPr>
          <p:cNvPr id="81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6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4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 principal camada FC é a que gera o sinal g(t)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As outras três camadas são portões de controle (</a:t>
            </a:r>
            <a:r>
              <a:rPr i="1"/>
              <a:t>gates</a:t>
            </a:r>
            <a:r>
              <a:t>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portões de controle</a:t>
            </a:r>
          </a:p>
          <a:p>
            <a:pPr lvl="2" marL="1244600" indent="-228600">
              <a:buClrTx/>
              <a:buSzPct val="100000"/>
              <a:buChar char="•"/>
              <a:defRPr sz="2000"/>
            </a:pPr>
            <a:r>
              <a:rPr b="1"/>
              <a:t>portão de esquecimento</a:t>
            </a:r>
            <a:r>
              <a:t>,  controlado por </a:t>
            </a:r>
            <a:r>
              <a:rPr b="1"/>
              <a:t>f(t)</a:t>
            </a:r>
            <a:r>
              <a:t>, define qual parte do estado de longo termo deve ser esquecido</a:t>
            </a:r>
          </a:p>
          <a:p>
            <a:pPr lvl="2" marL="1244600" indent="-228600">
              <a:buClrTx/>
              <a:buSzPct val="100000"/>
              <a:buChar char="•"/>
              <a:defRPr sz="2000"/>
            </a:pPr>
            <a:r>
              <a:rPr b="1"/>
              <a:t>portão de entrada</a:t>
            </a:r>
            <a:r>
              <a:t> </a:t>
            </a:r>
            <a:r>
              <a:rPr b="1"/>
              <a:t>i(t</a:t>
            </a:r>
            <a:r>
              <a:t>), controla qual parte de g(t) deve ser adicionado ao estado de longo-termo</a:t>
            </a:r>
          </a:p>
          <a:p>
            <a:pPr lvl="2" marL="1244600" indent="-228600">
              <a:buClrTx/>
              <a:buSzPct val="100000"/>
              <a:buChar char="•"/>
              <a:defRPr sz="2000"/>
            </a:pPr>
            <a:r>
              <a:rPr b="1"/>
              <a:t>portão de saída, o(t)</a:t>
            </a:r>
            <a:r>
              <a:t>, controla qual parte do estado de longo-termo deve ser lido, e gera a saída do tempo corrente, enviando para h(t) e y(t)</a:t>
            </a:r>
          </a:p>
        </p:txBody>
      </p:sp>
      <p:sp>
        <p:nvSpPr>
          <p:cNvPr id="815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6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18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819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820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1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822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823" name="Line"/>
          <p:cNvSpPr/>
          <p:nvPr/>
        </p:nvSpPr>
        <p:spPr>
          <a:xfrm flipV="1">
            <a:off x="3094363" y="3456485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4" name="Group"/>
          <p:cNvSpPr/>
          <p:nvPr/>
        </p:nvSpPr>
        <p:spPr>
          <a:xfrm>
            <a:off x="1913845" y="428859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25" name="Rectangle"/>
          <p:cNvSpPr/>
          <p:nvPr/>
        </p:nvSpPr>
        <p:spPr>
          <a:xfrm>
            <a:off x="2787954" y="4050939"/>
            <a:ext cx="2294031" cy="965201"/>
          </a:xfrm>
          <a:prstGeom prst="roundRect">
            <a:avLst>
              <a:gd name="adj" fmla="val 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6" name="Line"/>
          <p:cNvSpPr/>
          <p:nvPr/>
        </p:nvSpPr>
        <p:spPr>
          <a:xfrm flipV="1">
            <a:off x="4220910" y="3957198"/>
            <a:ext cx="1" cy="48988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7" name="Line"/>
          <p:cNvSpPr/>
          <p:nvPr/>
        </p:nvSpPr>
        <p:spPr>
          <a:xfrm flipV="1">
            <a:off x="5742339" y="3957198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8" name="Line"/>
          <p:cNvSpPr/>
          <p:nvPr/>
        </p:nvSpPr>
        <p:spPr>
          <a:xfrm>
            <a:off x="4799309" y="4202141"/>
            <a:ext cx="951234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9" name="Line"/>
          <p:cNvSpPr/>
          <p:nvPr/>
        </p:nvSpPr>
        <p:spPr>
          <a:xfrm flipV="1">
            <a:off x="4792513" y="419943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0" name="Line"/>
          <p:cNvSpPr/>
          <p:nvPr/>
        </p:nvSpPr>
        <p:spPr>
          <a:xfrm>
            <a:off x="3217805" y="3429000"/>
            <a:ext cx="170288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1" name="Line"/>
          <p:cNvSpPr/>
          <p:nvPr/>
        </p:nvSpPr>
        <p:spPr>
          <a:xfrm>
            <a:off x="5122039" y="3429000"/>
            <a:ext cx="245103" cy="3663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2" name="Line"/>
          <p:cNvSpPr/>
          <p:nvPr/>
        </p:nvSpPr>
        <p:spPr>
          <a:xfrm>
            <a:off x="5557541" y="3839102"/>
            <a:ext cx="1202626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3" name="Line"/>
          <p:cNvSpPr/>
          <p:nvPr/>
        </p:nvSpPr>
        <p:spPr>
          <a:xfrm>
            <a:off x="4279900" y="3874265"/>
            <a:ext cx="3048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4" name="Line"/>
          <p:cNvSpPr/>
          <p:nvPr/>
        </p:nvSpPr>
        <p:spPr>
          <a:xfrm flipV="1">
            <a:off x="4579512" y="3427300"/>
            <a:ext cx="354177" cy="4291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5" name="Line"/>
          <p:cNvSpPr/>
          <p:nvPr/>
        </p:nvSpPr>
        <p:spPr>
          <a:xfrm>
            <a:off x="5557541" y="3839102"/>
            <a:ext cx="1202626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6" name="Line"/>
          <p:cNvSpPr/>
          <p:nvPr/>
        </p:nvSpPr>
        <p:spPr>
          <a:xfrm flipV="1">
            <a:off x="6158853" y="2620160"/>
            <a:ext cx="1" cy="123488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6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0" name="Resumindo…"/>
          <p:cNvSpPr txBox="1"/>
          <p:nvPr>
            <p:ph type="body" idx="1"/>
          </p:nvPr>
        </p:nvSpPr>
        <p:spPr>
          <a:xfrm>
            <a:off x="431440" y="1570037"/>
            <a:ext cx="7612819" cy="4525964"/>
          </a:xfrm>
          <a:prstGeom prst="rect">
            <a:avLst/>
          </a:prstGeom>
        </p:spPr>
        <p:txBody>
          <a:bodyPr/>
          <a:lstStyle/>
          <a:p>
            <a:pPr marL="293560" indent="-293560" defTabSz="841247">
              <a:spcBef>
                <a:spcPts val="600"/>
              </a:spcBef>
              <a:defRPr sz="2024"/>
            </a:pPr>
          </a:p>
          <a:p>
            <a:pPr marL="293560" indent="-293560" defTabSz="841247">
              <a:spcBef>
                <a:spcPts val="600"/>
              </a:spcBef>
              <a:defRPr b="1" sz="2024"/>
            </a:pPr>
            <a:r>
              <a:t>Resumindo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t>LSTM pode aprender a reconhecer entradas importantes (</a:t>
            </a:r>
            <a:r>
              <a:rPr i="1"/>
              <a:t>input gate</a:t>
            </a:r>
            <a:r>
              <a:t>)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rPr i="1"/>
              <a:t>forget gate:</a:t>
            </a:r>
            <a:r>
              <a:t> decide qual informação será esquecida pelo bloco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rPr i="1"/>
              <a:t>input gate</a:t>
            </a:r>
            <a:r>
              <a:t>: define qual informação será atualizada no state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rPr i="1"/>
              <a:t>output gate</a:t>
            </a:r>
            <a:r>
              <a:t>: decide qual informação será a saída do bloco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</a:p>
          <a:p>
            <a:pPr marL="293560" indent="-293560" defTabSz="841247">
              <a:spcBef>
                <a:spcPts val="600"/>
              </a:spcBef>
              <a:defRPr sz="2024"/>
            </a:pPr>
            <a:r>
              <a:t>Permite: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t>encontrar padrões longos em séries temporais (textos, áudios, etc)</a:t>
            </a:r>
          </a:p>
        </p:txBody>
      </p:sp>
      <p:sp>
        <p:nvSpPr>
          <p:cNvPr id="84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6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4" name="Equações para computar o estado/saída do neurônio LSTM:"/>
          <p:cNvSpPr txBox="1"/>
          <p:nvPr>
            <p:ph type="body" sz="quarter" idx="1"/>
          </p:nvPr>
        </p:nvSpPr>
        <p:spPr>
          <a:xfrm>
            <a:off x="468461" y="1750316"/>
            <a:ext cx="7612818" cy="60631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Equações para computar o estado/saída do neurônio LSTM:</a:t>
            </a:r>
          </a:p>
        </p:txBody>
      </p:sp>
      <p:sp>
        <p:nvSpPr>
          <p:cNvPr id="845" name="Equation"/>
          <p:cNvSpPr txBox="1"/>
          <p:nvPr/>
        </p:nvSpPr>
        <p:spPr>
          <a:xfrm>
            <a:off x="2409610" y="2424590"/>
            <a:ext cx="4109459" cy="4146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6" name="Equation"/>
          <p:cNvSpPr txBox="1"/>
          <p:nvPr/>
        </p:nvSpPr>
        <p:spPr>
          <a:xfrm>
            <a:off x="2323076" y="3081027"/>
            <a:ext cx="4268657" cy="4435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  <m:sup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  <m:sup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7" name="Equation"/>
          <p:cNvSpPr txBox="1"/>
          <p:nvPr/>
        </p:nvSpPr>
        <p:spPr>
          <a:xfrm>
            <a:off x="2296279" y="3766348"/>
            <a:ext cx="4336122" cy="41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8" name="Equation"/>
          <p:cNvSpPr txBox="1"/>
          <p:nvPr/>
        </p:nvSpPr>
        <p:spPr>
          <a:xfrm>
            <a:off x="2309677" y="4422785"/>
            <a:ext cx="4782724" cy="4448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9" name="Equation"/>
          <p:cNvSpPr txBox="1"/>
          <p:nvPr/>
        </p:nvSpPr>
        <p:spPr>
          <a:xfrm>
            <a:off x="2334696" y="5087957"/>
            <a:ext cx="3716928" cy="3613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⊗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⊗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</m:oMath>
              </m:oMathPara>
            </a14:m>
            <a:endParaRPr sz="2700"/>
          </a:p>
        </p:txBody>
      </p:sp>
      <p:sp>
        <p:nvSpPr>
          <p:cNvPr id="850" name="Equation"/>
          <p:cNvSpPr txBox="1"/>
          <p:nvPr/>
        </p:nvSpPr>
        <p:spPr>
          <a:xfrm>
            <a:off x="2366513" y="5671124"/>
            <a:ext cx="3653294" cy="3630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⊗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5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6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Série temporal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b="1" sz="2200"/>
            </a:pPr>
          </a:p>
          <a:p>
            <a:pPr>
              <a:defRPr b="1" sz="2200"/>
            </a:pPr>
            <a:r>
              <a:t>Série temporal:</a:t>
            </a:r>
          </a:p>
          <a:p>
            <a:pPr lvl="3" marL="1462087" indent="-319087">
              <a:defRPr sz="2200"/>
            </a:pPr>
            <a:r>
              <a:t>é um conjunto sequencial de pontos de dados, constituída por uma ou várias variáveis ao longo do tempo, organizados em uma ordem cronológica adequada.</a:t>
            </a:r>
          </a:p>
          <a:p>
            <a:pPr lvl="3" marL="1462087" indent="-319087"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Tipos:</a:t>
            </a:r>
          </a:p>
          <a:p>
            <a:pPr lvl="3" marL="1462087" indent="-319087">
              <a:defRPr sz="2200"/>
            </a:pPr>
            <a:r>
              <a:rPr b="1"/>
              <a:t>univariada</a:t>
            </a:r>
            <a:r>
              <a:t>: única variável de observação</a:t>
            </a:r>
          </a:p>
          <a:p>
            <a:pPr lvl="3" marL="1462087" indent="-319087">
              <a:defRPr sz="2200"/>
            </a:pPr>
            <a:r>
              <a:rPr b="1"/>
              <a:t>multivariada</a:t>
            </a:r>
            <a:r>
              <a:t>: mais de uma variável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7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4" name="onde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onde: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t>𝜎: função logística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t>tanh: função tangente hiperbólica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rPr i="1"/>
              <a:t>Wxi, Wxf, Wxo, Wxg</a:t>
            </a:r>
            <a:r>
              <a:t> são as matrizes de peso conectando cada camada interna com o vetor de entradas X(t)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rPr i="1"/>
              <a:t>Whi, Whf, Who, Whg</a:t>
            </a:r>
            <a:r>
              <a:t> são as matrizes conectando cada camada com o estado de curto termo do estado anterior (short-term) </a:t>
            </a:r>
            <a:r>
              <a:rPr b="1"/>
              <a:t>h(t-1)</a:t>
            </a:r>
            <a:endParaRPr b="1"/>
          </a:p>
          <a:p>
            <a:pPr lvl="1" marL="685800" indent="-319087">
              <a:buSzPct val="60000"/>
              <a:buChar char="◻"/>
              <a:defRPr sz="2200"/>
            </a:pPr>
            <a:r>
              <a:rPr i="1"/>
              <a:t>bi, bf, bo</a:t>
            </a:r>
            <a:r>
              <a:t> and </a:t>
            </a:r>
            <a:r>
              <a:rPr i="1"/>
              <a:t>bg</a:t>
            </a:r>
            <a:r>
              <a:t> são os bias de cada camada</a:t>
            </a:r>
          </a:p>
          <a:p>
            <a:pPr lvl="3" marL="1462087" indent="-319087">
              <a:defRPr sz="2200"/>
            </a:pPr>
            <a:r>
              <a:t>bf é inicializado como 1 ao invés de 0. Prevenir esquecer as coisas no começo do treinamento</a:t>
            </a:r>
          </a:p>
        </p:txBody>
      </p:sp>
      <p:sp>
        <p:nvSpPr>
          <p:cNvPr id="855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7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8" name="pseudocódigo LSTMCell…"/>
          <p:cNvSpPr txBox="1"/>
          <p:nvPr/>
        </p:nvSpPr>
        <p:spPr>
          <a:xfrm>
            <a:off x="496154" y="2013742"/>
            <a:ext cx="8151692" cy="4072891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t>pseudocódigo LSTMCell</a:t>
            </a:r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t>Inptus: </a:t>
            </a:r>
            <a:r>
              <a:rPr b="0"/>
              <a:t>prev_ct, prev_ht, input  </a:t>
            </a:r>
            <a:r>
              <a:rPr b="0">
                <a:solidFill>
                  <a:srgbClr val="008F00"/>
                </a:solidFill>
              </a:rPr>
              <a:t>#estados anteriores e input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t>Outputs</a:t>
            </a:r>
            <a:r>
              <a:rPr b="0"/>
              <a:t>: ht, ct, yt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1.   combine = prev_ht + input </a:t>
            </a:r>
            <a:r>
              <a:rPr b="0">
                <a:solidFill>
                  <a:srgbClr val="008F00"/>
                </a:solidFill>
              </a:rPr>
              <a:t>#combina hidden state com input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2    ft = forget_layer(combine) </a:t>
            </a:r>
            <a:r>
              <a:rPr b="0">
                <a:solidFill>
                  <a:srgbClr val="008F00"/>
                </a:solidFill>
              </a:rPr>
              <a:t># aplicando esquecimento na comb.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3.   candidate = candidate_layer(combine) </a:t>
            </a:r>
            <a:r>
              <a:rPr b="0">
                <a:solidFill>
                  <a:srgbClr val="008F00"/>
                </a:solidFill>
              </a:rPr>
              <a:t>#  ajusta comb. 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4.   it = input_layer(combine) </a:t>
            </a:r>
            <a:r>
              <a:rPr b="0">
                <a:solidFill>
                  <a:srgbClr val="008F00"/>
                </a:solidFill>
              </a:rPr>
              <a:t># it é o ajuste da combinação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5.   ct = prev_ct * ft + candidate </a:t>
            </a:r>
            <a:r>
              <a:rPr b="0">
                <a:solidFill>
                  <a:srgbClr val="008F00"/>
                </a:solidFill>
              </a:rPr>
              <a:t># atualiza cell state (long-term)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6.   ot = output_layer(combine) </a:t>
            </a:r>
            <a:r>
              <a:rPr b="0">
                <a:solidFill>
                  <a:srgbClr val="008F00"/>
                </a:solidFill>
              </a:rPr>
              <a:t># encontrando output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7.   yt = ht = ot * tanh(ct)</a:t>
            </a:r>
            <a:r>
              <a:t> </a:t>
            </a:r>
            <a:r>
              <a:rPr b="0">
                <a:solidFill>
                  <a:srgbClr val="008F00"/>
                </a:solidFill>
              </a:rPr>
              <a:t># calculando saída da cell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8. </a:t>
            </a:r>
            <a:r>
              <a:rPr b="0">
                <a:solidFill>
                  <a:srgbClr val="942193"/>
                </a:solidFill>
              </a:rPr>
              <a:t>return</a:t>
            </a:r>
            <a:r>
              <a:rPr b="0"/>
              <a:t> ht, yt, ct</a:t>
            </a:r>
            <a:endParaRPr b="0"/>
          </a:p>
        </p:txBody>
      </p:sp>
      <p:sp>
        <p:nvSpPr>
          <p:cNvPr id="85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7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2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  <p:pic>
        <p:nvPicPr>
          <p:cNvPr id="863" name="Screen Shot 2021-03-27 at 00.23.42.png" descr="Screen Shot 2021-03-27 at 00.23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103" y="2119863"/>
            <a:ext cx="6132490" cy="3689672"/>
          </a:xfrm>
          <a:prstGeom prst="rect">
            <a:avLst/>
          </a:prstGeom>
          <a:ln w="12700">
            <a:miter lim="400000"/>
          </a:ln>
        </p:spPr>
      </p:pic>
      <p:sp>
        <p:nvSpPr>
          <p:cNvPr id="864" name="Line"/>
          <p:cNvSpPr/>
          <p:nvPr/>
        </p:nvSpPr>
        <p:spPr>
          <a:xfrm>
            <a:off x="2412100" y="5820101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5" name="Fluxo temporal"/>
          <p:cNvSpPr txBox="1"/>
          <p:nvPr/>
        </p:nvSpPr>
        <p:spPr>
          <a:xfrm>
            <a:off x="4097425" y="5950489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866" name="Lembrar que a LSTM se estende ao longo do tempo …"/>
          <p:cNvSpPr/>
          <p:nvPr/>
        </p:nvSpPr>
        <p:spPr>
          <a:xfrm>
            <a:off x="1090831" y="1685524"/>
            <a:ext cx="7197034" cy="613310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buClr>
                <a:schemeClr val="accent2"/>
              </a:buClr>
              <a:buFont typeface="Wingdings"/>
              <a:defRPr sz="2300"/>
            </a:pPr>
            <a:r>
              <a:t>Lembrar que a </a:t>
            </a:r>
            <a:r>
              <a:rPr b="1"/>
              <a:t>LSTM</a:t>
            </a:r>
            <a:r>
              <a:t> se estende ao l</a:t>
            </a:r>
            <a:r>
              <a:rPr b="1"/>
              <a:t>ongo do tempo</a:t>
            </a:r>
            <a:r>
              <a:t>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7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9" name="Hands 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Hands on</a:t>
            </a:r>
          </a:p>
        </p:txBody>
      </p:sp>
      <p:pic>
        <p:nvPicPr>
          <p:cNvPr id="870" name="Screen Shot 2021-03-27 at 00.23.42.png" descr="Screen Shot 2021-03-27 at 00.23.42.png"/>
          <p:cNvPicPr>
            <a:picLocks noChangeAspect="1"/>
          </p:cNvPicPr>
          <p:nvPr/>
        </p:nvPicPr>
        <p:blipFill>
          <a:blip r:embed="rId2">
            <a:alphaModFix amt="34977"/>
            <a:extLst/>
          </a:blip>
          <a:stretch>
            <a:fillRect/>
          </a:stretch>
        </p:blipFill>
        <p:spPr>
          <a:xfrm>
            <a:off x="1623103" y="2119863"/>
            <a:ext cx="6132490" cy="3689672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Vamos exercitar :)"/>
          <p:cNvSpPr/>
          <p:nvPr/>
        </p:nvSpPr>
        <p:spPr>
          <a:xfrm>
            <a:off x="2365881" y="2327974"/>
            <a:ext cx="4412238" cy="97155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buClr>
                <a:schemeClr val="accent2"/>
              </a:buClr>
              <a:buFont typeface="Wingdings"/>
              <a:defRPr b="1" sz="2300"/>
            </a:lvl1pPr>
          </a:lstStyle>
          <a:p>
            <a:pPr/>
            <a:r>
              <a:t>Vamos exercitar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874" name="7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5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76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87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8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880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881" name="Rounded Rectangle"/>
          <p:cNvSpPr/>
          <p:nvPr/>
        </p:nvSpPr>
        <p:spPr>
          <a:xfrm>
            <a:off x="685800" y="47063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82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8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8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89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89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8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93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89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8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97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  <p:grpSp>
        <p:nvGrpSpPr>
          <p:cNvPr id="90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8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01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9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05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7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8" name="RNNs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RNNs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usadas para predição de dados temporais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rede se estende ao longo do tempo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treinamento via BPTT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problemas (gradiente, memória curta)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LSTMs</a:t>
            </a:r>
          </a:p>
        </p:txBody>
      </p:sp>
      <p:sp>
        <p:nvSpPr>
          <p:cNvPr id="909" name="Síntes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róxima au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 aula</a:t>
            </a:r>
          </a:p>
        </p:txBody>
      </p:sp>
      <p:sp>
        <p:nvSpPr>
          <p:cNvPr id="912" name="7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3" name="Autoencoder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i="1" sz="2500"/>
            </a:pPr>
            <a:r>
              <a:t>Autoencoders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visão geral 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compressão de informação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etc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916" name="7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1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19" name="Rounded Rectangle"/>
          <p:cNvSpPr/>
          <p:nvPr/>
        </p:nvSpPr>
        <p:spPr>
          <a:xfrm>
            <a:off x="685800" y="5265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920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23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9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2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9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27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92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31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934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93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35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9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39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grpSp>
        <p:nvGrpSpPr>
          <p:cNvPr id="942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9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43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9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94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sp>
        <p:nvSpPr>
          <p:cNvPr id="950" name="(Goodfelow, Bengio, Courville; 2015)"/>
          <p:cNvSpPr txBox="1"/>
          <p:nvPr/>
        </p:nvSpPr>
        <p:spPr>
          <a:xfrm>
            <a:off x="1017855" y="5473805"/>
            <a:ext cx="33207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(Goodfelow, Bengio, Courville; 2015)</a:t>
            </a:r>
          </a:p>
        </p:txBody>
      </p:sp>
      <p:sp>
        <p:nvSpPr>
          <p:cNvPr id="951" name="(Géron, 2019)"/>
          <p:cNvSpPr txBox="1"/>
          <p:nvPr/>
        </p:nvSpPr>
        <p:spPr>
          <a:xfrm>
            <a:off x="5441970" y="5473805"/>
            <a:ext cx="13490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(Géron, 2019)</a:t>
            </a:r>
          </a:p>
        </p:txBody>
      </p:sp>
      <p:sp>
        <p:nvSpPr>
          <p:cNvPr id="952" name="7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53" name="Screen Shot 2021-03-20 at 01.53.15.png" descr="Screen Shot 2021-03-20 at 01.5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010" y="2255859"/>
            <a:ext cx="2334404" cy="3107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4" name="Screen Shot 2021-03-20 at 01.55.18.png" descr="Screen Shot 2021-03-20 at 01.55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2834" y="2255859"/>
            <a:ext cx="2367318" cy="310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Art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Artigos</a:t>
            </a:r>
          </a:p>
        </p:txBody>
      </p:sp>
      <p:sp>
        <p:nvSpPr>
          <p:cNvPr id="957" name="7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8" name="Sepp Hochreiter and Jürgen Schmidhuber, “Long Short-Term Memory,” Neural Computation 9, no. 8 (1997):  1735–1780.…"/>
          <p:cNvSpPr txBox="1"/>
          <p:nvPr>
            <p:ph type="body" idx="1"/>
          </p:nvPr>
        </p:nvSpPr>
        <p:spPr>
          <a:xfrm>
            <a:off x="457200" y="1710412"/>
            <a:ext cx="8229600" cy="4305697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t>Sepp Hochreiter and Jürgen Schmidhuber, “Long Short-Term Memory,” </a:t>
            </a:r>
            <a:r>
              <a:rPr i="1"/>
              <a:t>Neural Computation </a:t>
            </a:r>
            <a:r>
              <a:t>9, no. 8 (1997): </a:t>
            </a:r>
            <a:br/>
            <a:r>
              <a:t>1735–1780. </a:t>
            </a: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t>Alex Graves, “Generating Sequences with Recurrent Neural Networks”, arxiv preprint arXiv:1308.0850 (2013).</a:t>
            </a: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t>Haşim Sak et al., “Long Short-Term Memory Based Recurrent Neural Network Architectures for Large Vocabulary Speech Recognition,” arXiv preprint arXiv:1402.1128 (2014). </a:t>
            </a:r>
          </a:p>
          <a:p>
            <a:pPr marL="794523" indent="-654823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106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200">
                <a:latin typeface="Tw Cen MT"/>
                <a:ea typeface="Tw Cen MT"/>
                <a:cs typeface="Tw Cen MT"/>
                <a:sym typeface="Tw Cen MT"/>
              </a:rPr>
              <a:t>Wojciech Zaremba et al., “Recurrent Neural Network Regularization,” arXiv preprint arXiv:1409.2329 (2014).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0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1" name="Screen Shot 2021-03-26 at 15.12.38.png" descr="Screen Shot 2021-03-26 at 15.12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866" y="1760692"/>
            <a:ext cx="4900268" cy="376943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>
            <a:off x="2280094" y="5616837"/>
            <a:ext cx="4583812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" name="Fluxo temporal"/>
          <p:cNvSpPr txBox="1"/>
          <p:nvPr/>
        </p:nvSpPr>
        <p:spPr>
          <a:xfrm>
            <a:off x="3958900" y="5773171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8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1" name="MIT book: http://www.deeplearningbook.org…"/>
          <p:cNvSpPr txBox="1"/>
          <p:nvPr>
            <p:ph type="body" sz="half" idx="1"/>
          </p:nvPr>
        </p:nvSpPr>
        <p:spPr>
          <a:xfrm>
            <a:off x="457200" y="2650589"/>
            <a:ext cx="8229600" cy="2509558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433FF"/>
              </a:buClr>
              <a:defRPr sz="2300"/>
            </a:pPr>
          </a:p>
          <a:p>
            <a:pPr>
              <a:buClr>
                <a:srgbClr val="0433FF"/>
              </a:buClr>
              <a:defRPr sz="2300"/>
            </a:pPr>
            <a:r>
              <a:t>MIT book: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http://www.deeplearningbook.org</a:t>
            </a:r>
          </a:p>
          <a:p>
            <a:pPr>
              <a:buClr>
                <a:srgbClr val="0433FF"/>
              </a:buClr>
              <a:defRPr sz="2300"/>
            </a:pPr>
            <a:r>
              <a:t>Deep Learning: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http://deeplearning.net</a:t>
            </a:r>
          </a:p>
          <a:p>
            <a:pPr>
              <a:buClr>
                <a:srgbClr val="0433FF"/>
              </a:buClr>
              <a:defRPr sz="2300"/>
            </a:pPr>
            <a:r>
              <a:t>Andrew Ng: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https://www.deeplearning.ai</a:t>
            </a:r>
          </a:p>
        </p:txBody>
      </p:sp>
      <p:sp>
        <p:nvSpPr>
          <p:cNvPr id="962" name="Literatura Complement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Complementar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Literatura Complement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Complementar</a:t>
            </a:r>
          </a:p>
        </p:txBody>
      </p:sp>
      <p:sp>
        <p:nvSpPr>
          <p:cNvPr id="965" name="8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6" name="Coursera: https://www.coursera.org/specializations/deep-learning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433FF"/>
              </a:buClr>
              <a:defRPr sz="2300"/>
            </a:pPr>
          </a:p>
          <a:p>
            <a:pPr>
              <a:buClr>
                <a:srgbClr val="0433FF"/>
              </a:buClr>
              <a:defRPr sz="2300"/>
            </a:pPr>
          </a:p>
          <a:p>
            <a:pPr>
              <a:buClr>
                <a:srgbClr val="0433FF"/>
              </a:buClr>
              <a:defRPr sz="2300"/>
            </a:pPr>
            <a:r>
              <a:t>Coursera: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https://www.coursera.org/specializations/deep-learning</a:t>
            </a:r>
          </a:p>
          <a:p>
            <a:pPr>
              <a:buClr>
                <a:srgbClr val="0433FF"/>
              </a:buClr>
              <a:defRPr sz="2300"/>
            </a:pPr>
            <a:r>
              <a:t>Google AI: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https://ai.google/education/</a:t>
            </a:r>
          </a:p>
          <a:p>
            <a:pPr>
              <a:buClr>
                <a:srgbClr val="0433FF"/>
              </a:buClr>
              <a:defRPr sz="2300"/>
            </a:pPr>
            <a:r>
              <a:t>Keras: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https://keras.io</a:t>
            </a:r>
          </a:p>
          <a:p>
            <a:pPr>
              <a:buClr>
                <a:srgbClr val="0433FF"/>
              </a:buClr>
              <a:defRPr sz="2300"/>
            </a:pPr>
            <a:r>
              <a:t>Auto-Keras: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5" invalidUrl="" action="" tgtFrame="" tooltip="" history="1" highlightClick="0" endSnd="0"/>
              </a:rPr>
              <a:t>https://autokeras.com</a:t>
            </a:r>
          </a:p>
          <a:p>
            <a:pPr>
              <a:buClr>
                <a:srgbClr val="0433FF"/>
              </a:buClr>
              <a:defRPr sz="2300"/>
            </a:pPr>
            <a:r>
              <a:t>h2o: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6" invalidUrl="" action="" tgtFrame="" tooltip="" history="1" highlightClick="0" endSnd="0"/>
              </a:rPr>
              <a:t>http://docs.h2o.ai/h2o/latest-stable/h2o-docs/index.html#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Obrigado :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Obrigado :)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6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7" name="Screen Shot 2021-03-26 at 15.17.12.png" descr="Screen Shot 2021-03-26 at 15.1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89" y="2389568"/>
            <a:ext cx="5125816" cy="323537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Valores originais"/>
          <p:cNvSpPr txBox="1"/>
          <p:nvPr/>
        </p:nvSpPr>
        <p:spPr>
          <a:xfrm>
            <a:off x="5316697" y="2695681"/>
            <a:ext cx="17169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Valores originais</a:t>
            </a:r>
          </a:p>
        </p:txBody>
      </p:sp>
      <p:sp>
        <p:nvSpPr>
          <p:cNvPr id="239" name="Tendência dos valores"/>
          <p:cNvSpPr txBox="1"/>
          <p:nvPr/>
        </p:nvSpPr>
        <p:spPr>
          <a:xfrm>
            <a:off x="5286628" y="3443298"/>
            <a:ext cx="22253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Tendência dos valores</a:t>
            </a:r>
          </a:p>
        </p:txBody>
      </p:sp>
      <p:sp>
        <p:nvSpPr>
          <p:cNvPr id="240" name="Sazonalidade"/>
          <p:cNvSpPr txBox="1"/>
          <p:nvPr/>
        </p:nvSpPr>
        <p:spPr>
          <a:xfrm>
            <a:off x="5298173" y="4206453"/>
            <a:ext cx="13958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Sazonalidade</a:t>
            </a:r>
          </a:p>
        </p:txBody>
      </p:sp>
      <p:sp>
        <p:nvSpPr>
          <p:cNvPr id="241" name="Resíduos = original - trend - seasonal"/>
          <p:cNvSpPr txBox="1"/>
          <p:nvPr/>
        </p:nvSpPr>
        <p:spPr>
          <a:xfrm>
            <a:off x="5286628" y="4969607"/>
            <a:ext cx="36887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Resíduos = original - trend - seasonal</a:t>
            </a:r>
          </a:p>
        </p:txBody>
      </p:sp>
      <p:sp>
        <p:nvSpPr>
          <p:cNvPr id="242" name="Características:"/>
          <p:cNvSpPr txBox="1"/>
          <p:nvPr>
            <p:ph type="body" idx="1"/>
          </p:nvPr>
        </p:nvSpPr>
        <p:spPr>
          <a:xfrm>
            <a:off x="561109" y="1744275"/>
            <a:ext cx="7612818" cy="4525964"/>
          </a:xfrm>
          <a:prstGeom prst="rect">
            <a:avLst/>
          </a:prstGeom>
        </p:spPr>
        <p:txBody>
          <a:bodyPr/>
          <a:lstStyle>
            <a:lvl1pPr>
              <a:defRPr b="1" sz="2200"/>
            </a:lvl1pPr>
          </a:lstStyle>
          <a:p>
            <a:pPr/>
            <a:r>
              <a:t>Características: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