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F2F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bevel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solidFill>
                <a:schemeClr val="accent1"/>
              </a:solidFill>
              <a:prstDash val="solid"/>
              <a:bevel/>
            </a:ln>
          </a:insideH>
          <a:insideV>
            <a:ln w="12700" cap="flat">
              <a:solidFill>
                <a:schemeClr val="accent1"/>
              </a:solidFill>
              <a:prstDash val="solid"/>
              <a:bevel/>
            </a:ln>
          </a:insideV>
        </a:tcBdr>
        <a:fill>
          <a:solidFill>
            <a:srgbClr val="EEF2F7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bevel/>
            </a:ln>
          </a:top>
          <a:bottom>
            <a:ln w="12700" cap="flat">
              <a:solidFill>
                <a:schemeClr val="accent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"/>
          <p:cNvSpPr/>
          <p:nvPr/>
        </p:nvSpPr>
        <p:spPr>
          <a:xfrm>
            <a:off x="0" y="5970587"/>
            <a:ext cx="9144000" cy="8874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Rectangle"/>
          <p:cNvSpPr/>
          <p:nvPr/>
        </p:nvSpPr>
        <p:spPr>
          <a:xfrm>
            <a:off x="-9526" y="6053137"/>
            <a:ext cx="2249490" cy="71278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" name="Rectangle"/>
          <p:cNvSpPr/>
          <p:nvPr/>
        </p:nvSpPr>
        <p:spPr>
          <a:xfrm>
            <a:off x="2359025" y="6043612"/>
            <a:ext cx="6784975" cy="71437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2362200" y="2324100"/>
            <a:ext cx="6477000" cy="35433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2362200" y="5927873"/>
            <a:ext cx="6515100" cy="93012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8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8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8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8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xfrm>
            <a:off x="8001000" y="87629"/>
            <a:ext cx="8382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BDDC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>
                <a:lumOff val="10686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rgbClr val="2A9E7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612648" y="0"/>
            <a:ext cx="8153401" cy="1447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612648" y="1600200"/>
            <a:ext cx="8153401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0" y="1253649"/>
            <a:ext cx="533400" cy="281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0" y="6107429"/>
            <a:ext cx="533400" cy="281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75F5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8" name="Rectangle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0" y="1253489"/>
            <a:ext cx="292880" cy="28194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  <p:sp>
        <p:nvSpPr>
          <p:cNvPr id="92" name="Body Level One…"/>
          <p:cNvSpPr txBox="1"/>
          <p:nvPr>
            <p:ph type="body" idx="1"/>
          </p:nvPr>
        </p:nvSpPr>
        <p:spPr>
          <a:xfrm>
            <a:off x="612648" y="1600200"/>
            <a:ext cx="8153401" cy="4495800"/>
          </a:xfrm>
          <a:prstGeom prst="rect">
            <a:avLst/>
          </a:prstGeom>
        </p:spPr>
        <p:txBody>
          <a:bodyPr/>
          <a:lstStyle>
            <a:lvl1pPr marL="320040" indent="-320040"/>
            <a:lvl2pPr marL="671732" indent="-305972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1235075"/>
            <a:ext cx="9144000" cy="3190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0"/>
            <a:ext cx="81534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12775" y="1600200"/>
            <a:ext cx="8153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0" y="1130617"/>
            <a:ext cx="533400" cy="281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775F55"/>
          </a:solidFill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19088" marR="0" indent="-319088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268" marR="0" indent="-304555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cseweb.ucsd.edu/~yfreund/papers/IntroToBoosting.pdf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link.springer.com/content/pdf/10.1023/A:1018054314350.pdf" TargetMode="Externa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3" Type="http://schemas.openxmlformats.org/officeDocument/2006/relationships/hyperlink" Target="https://scikit-learn.org/stable/modules/generated/sklearn.datasets.make_moons.html" TargetMode="Externa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3" Type="http://schemas.openxmlformats.org/officeDocument/2006/relationships/hyperlink" Target="https://scikit-learn.org/stable/modules/generated/sklearn.datasets.make_moons.html" TargetMode="Externa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stat.berkeley.edu/~breiman/randomforest2001.pdf" TargetMode="Externa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colab.research.google.com/drive/1WEASK170RxZZIyvwbF00_N0dJx98P1Uj?usp=sharing" TargetMode="External"/><Relationship Id="rId3" Type="http://schemas.openxmlformats.org/officeDocument/2006/relationships/hyperlink" Target="https://colab.research.google.com/drive/1vylArtEiZIHl_rXiyX1AxPuCzANXg40g?usp=sharing" TargetMode="Externa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www.netflixprize.com" TargetMode="Externa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étodos e MODELOS…"/>
          <p:cNvSpPr txBox="1"/>
          <p:nvPr>
            <p:ph type="ctrTitle"/>
          </p:nvPr>
        </p:nvSpPr>
        <p:spPr>
          <a:xfrm>
            <a:off x="266700" y="518685"/>
            <a:ext cx="8610600" cy="2114842"/>
          </a:xfrm>
          <a:prstGeom prst="rect">
            <a:avLst/>
          </a:prstGeom>
        </p:spPr>
        <p:txBody>
          <a:bodyPr/>
          <a:lstStyle/>
          <a:p>
            <a:pPr algn="ctr">
              <a:defRPr sz="4300"/>
            </a:pPr>
            <a:r>
              <a:t>Métodos e MODELOS </a:t>
            </a:r>
          </a:p>
          <a:p>
            <a:pPr algn="ctr">
              <a:defRPr sz="4300"/>
            </a:pPr>
            <a:r>
              <a:t>Avançados em Ciência </a:t>
            </a:r>
          </a:p>
          <a:p>
            <a:pPr algn="ctr">
              <a:defRPr sz="4300"/>
            </a:pPr>
            <a:r>
              <a:t>de dados</a:t>
            </a:r>
          </a:p>
        </p:txBody>
      </p:sp>
      <p:sp>
        <p:nvSpPr>
          <p:cNvPr id="126" name="Aula 06 - Ensembles…"/>
          <p:cNvSpPr txBox="1"/>
          <p:nvPr>
            <p:ph type="subTitle" idx="1"/>
          </p:nvPr>
        </p:nvSpPr>
        <p:spPr>
          <a:xfrm>
            <a:off x="914400" y="2057234"/>
            <a:ext cx="7315200" cy="3469343"/>
          </a:xfrm>
          <a:prstGeom prst="rect">
            <a:avLst/>
          </a:prstGeom>
        </p:spPr>
        <p:txBody>
          <a:bodyPr/>
          <a:lstStyle/>
          <a:p>
            <a:pPr algn="ctr">
              <a:defRPr sz="2700">
                <a:solidFill>
                  <a:srgbClr val="000000"/>
                </a:solidFill>
              </a:defRPr>
            </a:pPr>
            <a:r>
              <a:t>Aula 06 - </a:t>
            </a:r>
            <a:r>
              <a:rPr i="1"/>
              <a:t>Ensembles</a:t>
            </a:r>
          </a:p>
          <a:p>
            <a:pPr algn="ctr">
              <a:defRPr sz="2700">
                <a:solidFill>
                  <a:srgbClr val="000000"/>
                </a:solidFill>
              </a:defRPr>
            </a:pPr>
          </a:p>
          <a:p>
            <a:pPr algn="ctr">
              <a:defRPr sz="2700">
                <a:solidFill>
                  <a:srgbClr val="000000"/>
                </a:solidFill>
              </a:defRPr>
            </a:pPr>
            <a:r>
              <a:t>Prof. </a:t>
            </a:r>
            <a:r>
              <a:t>Rafael G. </a:t>
            </a:r>
            <a:r>
              <a:rPr b="1"/>
              <a:t>Mantovani</a:t>
            </a:r>
          </a:p>
        </p:txBody>
      </p:sp>
      <p:sp>
        <p:nvSpPr>
          <p:cNvPr id="127" name="Universidade Tecnológica Federal do Paraná (UTFPR)…"/>
          <p:cNvSpPr txBox="1"/>
          <p:nvPr/>
        </p:nvSpPr>
        <p:spPr>
          <a:xfrm>
            <a:off x="2362200" y="6096000"/>
            <a:ext cx="4418172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600">
                <a:solidFill>
                  <a:srgbClr val="000000"/>
                </a:solidFill>
                <a:latin typeface="Tw Cen MT"/>
                <a:ea typeface="Tw Cen MT"/>
                <a:cs typeface="Tw Cen MT"/>
                <a:sym typeface="Tw Cen MT"/>
              </a:rPr>
              <a:t>Universidade Tecnológica Federal do Paraná (UTFPR)</a:t>
            </a:r>
          </a:p>
          <a:p>
            <a:pPr>
              <a:defRPr sz="1600"/>
            </a:pPr>
            <a:r>
              <a:t>Especialização em Ciência de Dados</a:t>
            </a:r>
          </a:p>
        </p:txBody>
      </p:sp>
      <p:pic>
        <p:nvPicPr>
          <p:cNvPr id="128" name="utfpr.jpeg" descr="utfpr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69" y="5250514"/>
            <a:ext cx="1706100" cy="622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415" name="1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16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7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8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9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0" name="- Q1: quais algoritmos usamos como base learners?…"/>
          <p:cNvSpPr/>
          <p:nvPr/>
        </p:nvSpPr>
        <p:spPr>
          <a:xfrm>
            <a:off x="1635560" y="2812914"/>
            <a:ext cx="5872880" cy="1925559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2000"/>
            </a:pPr>
            <a:r>
              <a:t>- Q1: </a:t>
            </a:r>
            <a:r>
              <a:rPr b="1"/>
              <a:t>quais</a:t>
            </a:r>
            <a:r>
              <a:t> algoritmos usamos como base learners?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- Q2: como podemos garantir que esses base learners </a:t>
            </a:r>
            <a:r>
              <a:rPr b="1"/>
              <a:t>aprendem </a:t>
            </a:r>
            <a:r>
              <a:t>coisas </a:t>
            </a:r>
            <a:r>
              <a:rPr b="1"/>
              <a:t>diferentes</a:t>
            </a:r>
            <a:r>
              <a:t>?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- Q3: como podemos </a:t>
            </a:r>
            <a:r>
              <a:rPr b="1"/>
              <a:t>combinar</a:t>
            </a:r>
            <a:r>
              <a:t> esses resultados?</a:t>
            </a:r>
          </a:p>
        </p:txBody>
      </p:sp>
      <p:sp>
        <p:nvSpPr>
          <p:cNvPr id="421" name="Algumas questões que carecem de respostas?"/>
          <p:cNvSpPr txBox="1"/>
          <p:nvPr>
            <p:ph type="body" sz="quarter" idx="1"/>
          </p:nvPr>
        </p:nvSpPr>
        <p:spPr>
          <a:xfrm>
            <a:off x="502020" y="2059865"/>
            <a:ext cx="7612818" cy="45256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</a:lstStyle>
          <a:p>
            <a:pPr/>
            <a:r>
              <a:t>Algumas questões que carecem de respostas?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424" name="1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5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426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429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42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8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32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43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1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35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43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4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38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43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7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441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43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0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442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443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444" name="Rounded Rectangle"/>
          <p:cNvSpPr/>
          <p:nvPr/>
        </p:nvSpPr>
        <p:spPr>
          <a:xfrm>
            <a:off x="685800" y="24838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447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44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6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448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449" name="Boosting"/>
          <p:cNvSpPr txBox="1"/>
          <p:nvPr/>
        </p:nvSpPr>
        <p:spPr>
          <a:xfrm>
            <a:off x="1430221" y="3153285"/>
            <a:ext cx="12031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Boosting</a:t>
            </a:r>
          </a:p>
        </p:txBody>
      </p:sp>
      <p:sp>
        <p:nvSpPr>
          <p:cNvPr id="450" name="Random Forest"/>
          <p:cNvSpPr txBox="1"/>
          <p:nvPr/>
        </p:nvSpPr>
        <p:spPr>
          <a:xfrm>
            <a:off x="1427079" y="4259869"/>
            <a:ext cx="196553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Random Forest</a:t>
            </a:r>
          </a:p>
        </p:txBody>
      </p:sp>
      <p:sp>
        <p:nvSpPr>
          <p:cNvPr id="451" name="Bagging"/>
          <p:cNvSpPr txBox="1"/>
          <p:nvPr/>
        </p:nvSpPr>
        <p:spPr>
          <a:xfrm>
            <a:off x="1437239" y="3712182"/>
            <a:ext cx="111857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Bagging</a:t>
            </a:r>
          </a:p>
        </p:txBody>
      </p:sp>
      <p:grpSp>
        <p:nvGrpSpPr>
          <p:cNvPr id="454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45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3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455" name="Voting"/>
          <p:cNvSpPr txBox="1"/>
          <p:nvPr/>
        </p:nvSpPr>
        <p:spPr>
          <a:xfrm>
            <a:off x="1425380" y="2605597"/>
            <a:ext cx="88330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Voting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Voting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Voting</a:t>
            </a:r>
          </a:p>
        </p:txBody>
      </p:sp>
      <p:sp>
        <p:nvSpPr>
          <p:cNvPr id="458" name="1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9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0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1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2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3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4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5" name="Voting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b="1" sz="2200"/>
            </a:pPr>
            <a:r>
              <a:t>Voting</a:t>
            </a:r>
          </a:p>
          <a:p>
            <a:pPr lvl="3" marL="1462087" indent="-319087">
              <a:defRPr sz="2200"/>
            </a:pPr>
            <a:r>
              <a:t>Uma forma simples de combinar diferentes learners</a:t>
            </a:r>
          </a:p>
          <a:p>
            <a:pPr lvl="3" marL="1462087" indent="-319087">
              <a:defRPr sz="2200"/>
            </a:pPr>
            <a:r>
              <a:t>predição</a:t>
            </a:r>
          </a:p>
          <a:p>
            <a:pPr lvl="5" marL="2193608" indent="-319088">
              <a:defRPr sz="2200"/>
            </a:pPr>
            <a:r>
              <a:t>votação majoritária (classificação)</a:t>
            </a:r>
          </a:p>
          <a:p>
            <a:pPr lvl="5" marL="2193608" indent="-319088">
              <a:defRPr sz="2200"/>
            </a:pPr>
            <a:r>
              <a:t>média/mediana (regressão)</a:t>
            </a:r>
          </a:p>
          <a:p>
            <a:pPr lvl="3" marL="1462087" indent="-319087">
              <a:defRPr sz="2200"/>
            </a:pPr>
          </a:p>
          <a:p>
            <a:pPr lvl="3" marL="1462087" indent="-319087">
              <a:defRPr sz="2200"/>
            </a:pPr>
            <a:r>
              <a:t>classificador baseado no voto majoritário é comumente dito ser “</a:t>
            </a:r>
            <a:r>
              <a:rPr i="1">
                <a:solidFill>
                  <a:srgbClr val="FF2600"/>
                </a:solidFill>
              </a:rPr>
              <a:t>hard voting</a:t>
            </a:r>
            <a:r>
              <a:t>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Voting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Voting</a:t>
            </a:r>
          </a:p>
        </p:txBody>
      </p:sp>
      <p:sp>
        <p:nvSpPr>
          <p:cNvPr id="468" name="1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9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0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1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472" name="Screen Shot 2021-04-10 at 00.44.33.png" descr="Screen Shot 2021-04-10 at 00.44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8229" y="2613895"/>
            <a:ext cx="5378092" cy="2366038"/>
          </a:xfrm>
          <a:prstGeom prst="rect">
            <a:avLst/>
          </a:prstGeom>
          <a:ln w="12700">
            <a:miter lim="400000"/>
          </a:ln>
        </p:spPr>
      </p:pic>
      <p:sp>
        <p:nvSpPr>
          <p:cNvPr id="473" name="Figura de: Aurélien Gerón (2019)"/>
          <p:cNvSpPr txBox="1"/>
          <p:nvPr/>
        </p:nvSpPr>
        <p:spPr>
          <a:xfrm>
            <a:off x="3001417" y="5858812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474" name="Rectangle"/>
          <p:cNvSpPr/>
          <p:nvPr/>
        </p:nvSpPr>
        <p:spPr>
          <a:xfrm>
            <a:off x="6691865" y="3071487"/>
            <a:ext cx="1270001" cy="715026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Voting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Voting</a:t>
            </a:r>
          </a:p>
        </p:txBody>
      </p:sp>
      <p:sp>
        <p:nvSpPr>
          <p:cNvPr id="477" name="1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8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9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0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1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2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3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484" name="Screen Shot 2021-04-10 at 00.44.33.png" descr="Screen Shot 2021-04-10 at 00.44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8229" y="2613895"/>
            <a:ext cx="5378092" cy="2366038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Figura de: Aurélien Gerón (2019)"/>
          <p:cNvSpPr txBox="1"/>
          <p:nvPr/>
        </p:nvSpPr>
        <p:spPr>
          <a:xfrm>
            <a:off x="3001417" y="5858812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486" name="Rectangle"/>
          <p:cNvSpPr/>
          <p:nvPr/>
        </p:nvSpPr>
        <p:spPr>
          <a:xfrm>
            <a:off x="6691865" y="3071487"/>
            <a:ext cx="1270001" cy="715026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7" name="diferentes…"/>
          <p:cNvSpPr txBox="1"/>
          <p:nvPr/>
        </p:nvSpPr>
        <p:spPr>
          <a:xfrm>
            <a:off x="6465347" y="2909785"/>
            <a:ext cx="2032263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solidFill>
                  <a:srgbClr val="FF2600"/>
                </a:solidFill>
              </a:defRPr>
            </a:pPr>
            <a:r>
              <a:t>diferentes</a:t>
            </a:r>
          </a:p>
          <a:p>
            <a:pPr algn="ctr">
              <a:defRPr b="1" sz="1600">
                <a:solidFill>
                  <a:srgbClr val="FF2600"/>
                </a:solidFill>
              </a:defRPr>
            </a:pPr>
            <a:r>
              <a:t>base learners</a:t>
            </a:r>
          </a:p>
          <a:p>
            <a:pPr algn="ctr">
              <a:defRPr b="1" sz="1600">
                <a:solidFill>
                  <a:srgbClr val="FF2600"/>
                </a:solidFill>
              </a:defRPr>
            </a:pPr>
            <a:r>
              <a:t>(N)</a:t>
            </a:r>
          </a:p>
        </p:txBody>
      </p:sp>
      <p:sp>
        <p:nvSpPr>
          <p:cNvPr id="488" name="Rounded Rectangle"/>
          <p:cNvSpPr/>
          <p:nvPr/>
        </p:nvSpPr>
        <p:spPr>
          <a:xfrm>
            <a:off x="2163190" y="2425802"/>
            <a:ext cx="4454509" cy="1439414"/>
          </a:xfrm>
          <a:prstGeom prst="roundRect">
            <a:avLst>
              <a:gd name="adj" fmla="val 13235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Voting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Voting</a:t>
            </a:r>
          </a:p>
        </p:txBody>
      </p:sp>
      <p:sp>
        <p:nvSpPr>
          <p:cNvPr id="491" name="1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92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3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4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5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6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97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498" name="Screen Shot 2021-04-10 at 00.45.20.png" descr="Screen Shot 2021-04-10 at 00.45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2272" y="1902548"/>
            <a:ext cx="4979456" cy="2684707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Figura de: Aurélien Gerón (2019)"/>
          <p:cNvSpPr txBox="1"/>
          <p:nvPr/>
        </p:nvSpPr>
        <p:spPr>
          <a:xfrm>
            <a:off x="3046285" y="6020335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pic>
        <p:nvPicPr>
          <p:cNvPr id="500" name="Screen Shot 2021-04-10 at 00.44.33.png" descr="Screen Shot 2021-04-10 at 00.44.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1342" y="3268960"/>
            <a:ext cx="5378092" cy="2366038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Rectangle"/>
          <p:cNvSpPr/>
          <p:nvPr/>
        </p:nvSpPr>
        <p:spPr>
          <a:xfrm>
            <a:off x="6180375" y="2654535"/>
            <a:ext cx="1270001" cy="178704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2" name="diferentes…"/>
          <p:cNvSpPr txBox="1"/>
          <p:nvPr/>
        </p:nvSpPr>
        <p:spPr>
          <a:xfrm>
            <a:off x="6216964" y="3663559"/>
            <a:ext cx="1490978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solidFill>
                  <a:srgbClr val="FF2600"/>
                </a:solidFill>
              </a:defRPr>
            </a:pPr>
            <a:r>
              <a:t>diferentes</a:t>
            </a:r>
          </a:p>
          <a:p>
            <a:pPr algn="ctr">
              <a:defRPr b="1" sz="1600">
                <a:solidFill>
                  <a:srgbClr val="FF2600"/>
                </a:solidFill>
              </a:defRPr>
            </a:pPr>
            <a:r>
              <a:t>base learners</a:t>
            </a:r>
          </a:p>
          <a:p>
            <a:pPr algn="ctr">
              <a:defRPr b="1" sz="1600">
                <a:solidFill>
                  <a:srgbClr val="FF2600"/>
                </a:solidFill>
              </a:defRPr>
            </a:pPr>
            <a:r>
              <a:t>(N)</a:t>
            </a:r>
          </a:p>
        </p:txBody>
      </p:sp>
      <p:sp>
        <p:nvSpPr>
          <p:cNvPr id="503" name="Predições"/>
          <p:cNvSpPr txBox="1"/>
          <p:nvPr/>
        </p:nvSpPr>
        <p:spPr>
          <a:xfrm>
            <a:off x="6216964" y="2765245"/>
            <a:ext cx="149097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Predições</a:t>
            </a:r>
          </a:p>
        </p:txBody>
      </p:sp>
      <p:sp>
        <p:nvSpPr>
          <p:cNvPr id="504" name="Rectangle"/>
          <p:cNvSpPr/>
          <p:nvPr/>
        </p:nvSpPr>
        <p:spPr>
          <a:xfrm>
            <a:off x="4367727" y="1671391"/>
            <a:ext cx="1909609" cy="715025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Voting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Voting</a:t>
            </a:r>
          </a:p>
        </p:txBody>
      </p:sp>
      <p:sp>
        <p:nvSpPr>
          <p:cNvPr id="507" name="1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8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09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0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1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2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3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514" name="Screen Shot 2021-04-10 at 00.45.20.png" descr="Screen Shot 2021-04-10 at 00.45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2272" y="1902548"/>
            <a:ext cx="4979456" cy="2684707"/>
          </a:xfrm>
          <a:prstGeom prst="rect">
            <a:avLst/>
          </a:prstGeom>
          <a:ln w="12700">
            <a:miter lim="400000"/>
          </a:ln>
        </p:spPr>
      </p:pic>
      <p:sp>
        <p:nvSpPr>
          <p:cNvPr id="515" name="Figura de: Aurélien Gerón (2019)"/>
          <p:cNvSpPr txBox="1"/>
          <p:nvPr/>
        </p:nvSpPr>
        <p:spPr>
          <a:xfrm>
            <a:off x="3046285" y="6020335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pic>
        <p:nvPicPr>
          <p:cNvPr id="516" name="Screen Shot 2021-04-10 at 00.44.33.png" descr="Screen Shot 2021-04-10 at 00.44.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1342" y="3268960"/>
            <a:ext cx="5378092" cy="2366038"/>
          </a:xfrm>
          <a:prstGeom prst="rect">
            <a:avLst/>
          </a:prstGeom>
          <a:ln w="12700">
            <a:miter lim="400000"/>
          </a:ln>
        </p:spPr>
      </p:pic>
      <p:sp>
        <p:nvSpPr>
          <p:cNvPr id="517" name="Rectangle"/>
          <p:cNvSpPr/>
          <p:nvPr/>
        </p:nvSpPr>
        <p:spPr>
          <a:xfrm>
            <a:off x="6180375" y="2654535"/>
            <a:ext cx="1270001" cy="178704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8" name="diferentes…"/>
          <p:cNvSpPr txBox="1"/>
          <p:nvPr/>
        </p:nvSpPr>
        <p:spPr>
          <a:xfrm>
            <a:off x="6216964" y="3663559"/>
            <a:ext cx="1490978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solidFill>
                  <a:srgbClr val="FF2600"/>
                </a:solidFill>
              </a:defRPr>
            </a:pPr>
            <a:r>
              <a:t>diferentes</a:t>
            </a:r>
          </a:p>
          <a:p>
            <a:pPr algn="ctr">
              <a:defRPr b="1" sz="1600">
                <a:solidFill>
                  <a:srgbClr val="FF2600"/>
                </a:solidFill>
              </a:defRPr>
            </a:pPr>
            <a:r>
              <a:t>base learners</a:t>
            </a:r>
          </a:p>
          <a:p>
            <a:pPr algn="ctr">
              <a:defRPr b="1" sz="1600">
                <a:solidFill>
                  <a:srgbClr val="FF2600"/>
                </a:solidFill>
              </a:defRPr>
            </a:pPr>
            <a:r>
              <a:t>(N)</a:t>
            </a:r>
          </a:p>
        </p:txBody>
      </p:sp>
      <p:sp>
        <p:nvSpPr>
          <p:cNvPr id="519" name="Predições"/>
          <p:cNvSpPr txBox="1"/>
          <p:nvPr/>
        </p:nvSpPr>
        <p:spPr>
          <a:xfrm>
            <a:off x="6216964" y="2765245"/>
            <a:ext cx="149097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Predições</a:t>
            </a:r>
          </a:p>
        </p:txBody>
      </p:sp>
      <p:sp>
        <p:nvSpPr>
          <p:cNvPr id="520" name="Rectangle"/>
          <p:cNvSpPr/>
          <p:nvPr/>
        </p:nvSpPr>
        <p:spPr>
          <a:xfrm>
            <a:off x="4367727" y="1671391"/>
            <a:ext cx="1909609" cy="715025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1" name="Predição (ensemble)…"/>
          <p:cNvSpPr txBox="1"/>
          <p:nvPr/>
        </p:nvSpPr>
        <p:spPr>
          <a:xfrm>
            <a:off x="4325610" y="1867127"/>
            <a:ext cx="1993844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solidFill>
                  <a:srgbClr val="FF2600"/>
                </a:solidFill>
              </a:defRPr>
            </a:pPr>
            <a:r>
              <a:t>Predição (ensemble)</a:t>
            </a:r>
          </a:p>
          <a:p>
            <a:pPr algn="ctr">
              <a:defRPr b="1" sz="1600">
                <a:solidFill>
                  <a:srgbClr val="FF2600"/>
                </a:solidFill>
              </a:defRPr>
            </a:pPr>
            <a:r>
              <a:t>Voto majoritário</a:t>
            </a:r>
          </a:p>
        </p:txBody>
      </p:sp>
      <p:sp>
        <p:nvSpPr>
          <p:cNvPr id="522" name="Oval"/>
          <p:cNvSpPr/>
          <p:nvPr/>
        </p:nvSpPr>
        <p:spPr>
          <a:xfrm>
            <a:off x="2137824" y="2641265"/>
            <a:ext cx="508001" cy="447532"/>
          </a:xfrm>
          <a:prstGeom prst="ellipse">
            <a:avLst/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3" name="Oval"/>
          <p:cNvSpPr/>
          <p:nvPr/>
        </p:nvSpPr>
        <p:spPr>
          <a:xfrm>
            <a:off x="3240612" y="2641265"/>
            <a:ext cx="508001" cy="447532"/>
          </a:xfrm>
          <a:prstGeom prst="ellipse">
            <a:avLst/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4" name="Oval"/>
          <p:cNvSpPr/>
          <p:nvPr/>
        </p:nvSpPr>
        <p:spPr>
          <a:xfrm>
            <a:off x="5498361" y="2641265"/>
            <a:ext cx="508001" cy="447532"/>
          </a:xfrm>
          <a:prstGeom prst="ellipse">
            <a:avLst/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Voting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Voting</a:t>
            </a:r>
          </a:p>
        </p:txBody>
      </p:sp>
      <p:sp>
        <p:nvSpPr>
          <p:cNvPr id="527" name="1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28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>
              <a:alpha val="27319"/>
            </a:srgbClr>
          </a:solidFill>
          <a:ln w="19050">
            <a:solidFill>
              <a:srgbClr val="FFFFFF">
                <a:alpha val="27319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9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>
              <a:alpha val="27319"/>
            </a:srgbClr>
          </a:solidFill>
          <a:ln w="19050">
            <a:solidFill>
              <a:srgbClr val="FFFFFF">
                <a:alpha val="27319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0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>
              <a:alpha val="27319"/>
            </a:srgbClr>
          </a:solidFill>
          <a:ln w="19050">
            <a:solidFill>
              <a:srgbClr val="FFFFFF">
                <a:alpha val="27319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1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>
              <a:alpha val="27319"/>
            </a:srgbClr>
          </a:solidFill>
          <a:ln w="19050">
            <a:solidFill>
              <a:srgbClr val="FFFFFF">
                <a:alpha val="27319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2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>
              <a:alpha val="27319"/>
            </a:srgbClr>
          </a:solidFill>
          <a:ln w="19050">
            <a:solidFill>
              <a:srgbClr val="FFFFFF">
                <a:alpha val="27319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3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534" name="Screen Shot 2021-04-10 at 00.45.20.png" descr="Screen Shot 2021-04-10 at 00.45.20.png"/>
          <p:cNvPicPr>
            <a:picLocks noChangeAspect="1"/>
          </p:cNvPicPr>
          <p:nvPr/>
        </p:nvPicPr>
        <p:blipFill>
          <a:blip r:embed="rId2">
            <a:alphaModFix amt="27319"/>
            <a:extLst/>
          </a:blip>
          <a:stretch>
            <a:fillRect/>
          </a:stretch>
        </p:blipFill>
        <p:spPr>
          <a:xfrm>
            <a:off x="2082272" y="1902548"/>
            <a:ext cx="4979456" cy="2684707"/>
          </a:xfrm>
          <a:prstGeom prst="rect">
            <a:avLst/>
          </a:prstGeom>
          <a:ln w="12700">
            <a:miter lim="400000"/>
          </a:ln>
        </p:spPr>
      </p:pic>
      <p:sp>
        <p:nvSpPr>
          <p:cNvPr id="535" name="Figura de: Aurélien Gerón (2019)"/>
          <p:cNvSpPr txBox="1"/>
          <p:nvPr/>
        </p:nvSpPr>
        <p:spPr>
          <a:xfrm>
            <a:off x="3046285" y="6020335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pic>
        <p:nvPicPr>
          <p:cNvPr id="536" name="Screen Shot 2021-04-10 at 00.44.33.png" descr="Screen Shot 2021-04-10 at 00.44.33.png"/>
          <p:cNvPicPr>
            <a:picLocks noChangeAspect="1"/>
          </p:cNvPicPr>
          <p:nvPr/>
        </p:nvPicPr>
        <p:blipFill>
          <a:blip r:embed="rId3">
            <a:alphaModFix amt="27319"/>
            <a:extLst/>
          </a:blip>
          <a:stretch>
            <a:fillRect/>
          </a:stretch>
        </p:blipFill>
        <p:spPr>
          <a:xfrm>
            <a:off x="1801342" y="3268960"/>
            <a:ext cx="5378092" cy="2366038"/>
          </a:xfrm>
          <a:prstGeom prst="rect">
            <a:avLst/>
          </a:prstGeom>
          <a:ln w="12700">
            <a:miter lim="400000"/>
          </a:ln>
        </p:spPr>
      </p:pic>
      <p:sp>
        <p:nvSpPr>
          <p:cNvPr id="537" name="Rectangle"/>
          <p:cNvSpPr/>
          <p:nvPr/>
        </p:nvSpPr>
        <p:spPr>
          <a:xfrm>
            <a:off x="6180375" y="2654535"/>
            <a:ext cx="1270001" cy="178704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8" name="diferentes…"/>
          <p:cNvSpPr txBox="1"/>
          <p:nvPr/>
        </p:nvSpPr>
        <p:spPr>
          <a:xfrm>
            <a:off x="6216964" y="3663559"/>
            <a:ext cx="1490978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solidFill>
                  <a:srgbClr val="FF2600"/>
                </a:solidFill>
              </a:defRPr>
            </a:pPr>
            <a:r>
              <a:t>diferentes</a:t>
            </a:r>
          </a:p>
          <a:p>
            <a:pPr algn="ctr">
              <a:defRPr b="1" sz="1600">
                <a:solidFill>
                  <a:srgbClr val="FF2600"/>
                </a:solidFill>
              </a:defRPr>
            </a:pPr>
            <a:r>
              <a:t>base learners</a:t>
            </a:r>
          </a:p>
          <a:p>
            <a:pPr algn="ctr">
              <a:defRPr b="1" sz="1600">
                <a:solidFill>
                  <a:srgbClr val="FF2600"/>
                </a:solidFill>
              </a:defRPr>
            </a:pPr>
            <a:r>
              <a:t>(N)</a:t>
            </a:r>
          </a:p>
        </p:txBody>
      </p:sp>
      <p:sp>
        <p:nvSpPr>
          <p:cNvPr id="539" name="Predições"/>
          <p:cNvSpPr txBox="1"/>
          <p:nvPr/>
        </p:nvSpPr>
        <p:spPr>
          <a:xfrm>
            <a:off x="6216964" y="2765245"/>
            <a:ext cx="1490978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Predições</a:t>
            </a:r>
          </a:p>
        </p:txBody>
      </p:sp>
      <p:sp>
        <p:nvSpPr>
          <p:cNvPr id="540" name="Rectangle"/>
          <p:cNvSpPr/>
          <p:nvPr/>
        </p:nvSpPr>
        <p:spPr>
          <a:xfrm>
            <a:off x="4367727" y="1671391"/>
            <a:ext cx="1909609" cy="715025"/>
          </a:xfrm>
          <a:prstGeom prst="rect">
            <a:avLst/>
          </a:prstGeom>
          <a:solidFill>
            <a:srgbClr val="FFFFFF">
              <a:alpha val="99811"/>
            </a:srgbClr>
          </a:solidFill>
          <a:ln w="19050">
            <a:solidFill>
              <a:srgbClr val="FFFFFF">
                <a:alpha val="99811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1" name="Predição (ensemble)…"/>
          <p:cNvSpPr txBox="1"/>
          <p:nvPr/>
        </p:nvSpPr>
        <p:spPr>
          <a:xfrm>
            <a:off x="4325610" y="1867127"/>
            <a:ext cx="1993844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solidFill>
                  <a:srgbClr val="FF2600"/>
                </a:solidFill>
              </a:defRPr>
            </a:pPr>
            <a:r>
              <a:t>Predição (ensemble)</a:t>
            </a:r>
          </a:p>
          <a:p>
            <a:pPr algn="ctr">
              <a:defRPr b="1" sz="1600">
                <a:solidFill>
                  <a:srgbClr val="FF2600"/>
                </a:solidFill>
              </a:defRPr>
            </a:pPr>
            <a:r>
              <a:t>Voto majoritário</a:t>
            </a:r>
          </a:p>
        </p:txBody>
      </p:sp>
      <p:sp>
        <p:nvSpPr>
          <p:cNvPr id="542" name="Oval"/>
          <p:cNvSpPr/>
          <p:nvPr/>
        </p:nvSpPr>
        <p:spPr>
          <a:xfrm>
            <a:off x="2137824" y="2641265"/>
            <a:ext cx="508001" cy="447532"/>
          </a:xfrm>
          <a:prstGeom prst="ellipse">
            <a:avLst/>
          </a:prstGeom>
          <a:ln w="25400">
            <a:solidFill>
              <a:srgbClr val="FF2600">
                <a:alpha val="27319"/>
              </a:srgb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3" name="Oval"/>
          <p:cNvSpPr/>
          <p:nvPr/>
        </p:nvSpPr>
        <p:spPr>
          <a:xfrm>
            <a:off x="3240612" y="2641265"/>
            <a:ext cx="508001" cy="447532"/>
          </a:xfrm>
          <a:prstGeom prst="ellipse">
            <a:avLst/>
          </a:prstGeom>
          <a:ln w="25400">
            <a:solidFill>
              <a:srgbClr val="FF2600">
                <a:alpha val="27319"/>
              </a:srgb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4" name="Oval"/>
          <p:cNvSpPr/>
          <p:nvPr/>
        </p:nvSpPr>
        <p:spPr>
          <a:xfrm>
            <a:off x="5498361" y="2641265"/>
            <a:ext cx="508001" cy="447532"/>
          </a:xfrm>
          <a:prstGeom prst="ellipse">
            <a:avLst/>
          </a:prstGeom>
          <a:ln w="25400">
            <a:solidFill>
              <a:srgbClr val="FF2600">
                <a:alpha val="27319"/>
              </a:srgbClr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45" name="- Mesmo que os base learners sejam fracos, o ensemble tende a ter boas predições:…"/>
          <p:cNvSpPr/>
          <p:nvPr/>
        </p:nvSpPr>
        <p:spPr>
          <a:xfrm>
            <a:off x="1527758" y="3298419"/>
            <a:ext cx="5925260" cy="1234084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- Mesmo que os base learners sejam </a:t>
            </a:r>
            <a:r>
              <a:rPr b="1"/>
              <a:t>fracos</a:t>
            </a:r>
            <a:r>
              <a:t>, o ensemble tende a ter </a:t>
            </a:r>
            <a:r>
              <a:rPr b="1"/>
              <a:t>boas</a:t>
            </a:r>
            <a:r>
              <a:t> predições:</a:t>
            </a:r>
          </a:p>
          <a:p>
            <a:pPr lvl="1"/>
            <a:r>
              <a:t>- se base learners forem diversos </a:t>
            </a:r>
          </a:p>
          <a:p>
            <a:pPr lvl="1"/>
            <a:r>
              <a:t>- quantidade suficiente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Voting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Voting</a:t>
            </a:r>
          </a:p>
        </p:txBody>
      </p:sp>
      <p:sp>
        <p:nvSpPr>
          <p:cNvPr id="548" name="1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9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0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1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2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3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4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5" name="Características…"/>
          <p:cNvSpPr txBox="1"/>
          <p:nvPr>
            <p:ph type="body" idx="1"/>
          </p:nvPr>
        </p:nvSpPr>
        <p:spPr>
          <a:xfrm>
            <a:off x="457200" y="1568450"/>
            <a:ext cx="7612818" cy="4123873"/>
          </a:xfrm>
          <a:prstGeom prst="rect">
            <a:avLst/>
          </a:prstGeom>
        </p:spPr>
        <p:txBody>
          <a:bodyPr/>
          <a:lstStyle/>
          <a:p>
            <a:pPr>
              <a:defRPr sz="2100"/>
            </a:pPr>
          </a:p>
          <a:p>
            <a:pPr>
              <a:defRPr b="1" sz="2100"/>
            </a:pPr>
            <a:r>
              <a:t>Características</a:t>
            </a:r>
          </a:p>
          <a:p>
            <a:pPr lvl="3" marL="1462087" indent="-319087">
              <a:defRPr sz="2100"/>
            </a:pPr>
          </a:p>
          <a:p>
            <a:pPr lvl="3" marL="1462087" indent="-319087">
              <a:defRPr sz="2100"/>
            </a:pPr>
            <a:r>
              <a:t>algoritmos também podem prever </a:t>
            </a:r>
            <a:r>
              <a:rPr b="1"/>
              <a:t>probabilidades</a:t>
            </a:r>
          </a:p>
          <a:p>
            <a:pPr lvl="5" marL="2193608" indent="-319088">
              <a:defRPr sz="2100"/>
            </a:pPr>
            <a:r>
              <a:t>predição é a média das probabilidades entre os diferentes </a:t>
            </a:r>
            <a:r>
              <a:rPr i="1"/>
              <a:t>base learners (</a:t>
            </a:r>
            <a:r>
              <a:rPr>
                <a:solidFill>
                  <a:srgbClr val="FF2600"/>
                </a:solidFill>
              </a:rPr>
              <a:t>soft voting</a:t>
            </a:r>
            <a:r>
              <a:t>)</a:t>
            </a:r>
          </a:p>
          <a:p>
            <a:pPr lvl="3" marL="1462087" indent="-319087">
              <a:defRPr sz="2100"/>
            </a:pPr>
          </a:p>
          <a:p>
            <a:pPr lvl="3" marL="1462087" indent="-319087">
              <a:defRPr sz="2100"/>
            </a:pPr>
            <a:r>
              <a:t>tende a alcançar melhores performances, pois probabilidades mais “fortes" (com mais certeza) tendem a ter um peso maior/confiante no voto do comitê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558" name="1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59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560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563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56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2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566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56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5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569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56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8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572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57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1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573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574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575" name="Rounded Rectangle"/>
          <p:cNvSpPr/>
          <p:nvPr/>
        </p:nvSpPr>
        <p:spPr>
          <a:xfrm>
            <a:off x="685800" y="3044707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578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57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7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579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580" name="Random Forest"/>
          <p:cNvSpPr txBox="1"/>
          <p:nvPr/>
        </p:nvSpPr>
        <p:spPr>
          <a:xfrm>
            <a:off x="1427079" y="4259869"/>
            <a:ext cx="196553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Random Forest</a:t>
            </a:r>
          </a:p>
        </p:txBody>
      </p:sp>
      <p:sp>
        <p:nvSpPr>
          <p:cNvPr id="581" name="Bagging"/>
          <p:cNvSpPr txBox="1"/>
          <p:nvPr/>
        </p:nvSpPr>
        <p:spPr>
          <a:xfrm>
            <a:off x="1437239" y="3712182"/>
            <a:ext cx="111857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Bagging</a:t>
            </a:r>
          </a:p>
        </p:txBody>
      </p:sp>
      <p:grpSp>
        <p:nvGrpSpPr>
          <p:cNvPr id="584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58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3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585" name="Voting"/>
          <p:cNvSpPr txBox="1"/>
          <p:nvPr/>
        </p:nvSpPr>
        <p:spPr>
          <a:xfrm>
            <a:off x="1425380" y="2605597"/>
            <a:ext cx="88330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Voting</a:t>
            </a:r>
          </a:p>
        </p:txBody>
      </p:sp>
      <p:grpSp>
        <p:nvGrpSpPr>
          <p:cNvPr id="588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58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7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89" name="Boosting"/>
          <p:cNvSpPr txBox="1"/>
          <p:nvPr/>
        </p:nvSpPr>
        <p:spPr>
          <a:xfrm>
            <a:off x="1430221" y="3153285"/>
            <a:ext cx="12031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Boosting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33" name="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4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35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38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13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7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39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142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14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1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3" name="Voting"/>
          <p:cNvSpPr txBox="1"/>
          <p:nvPr/>
        </p:nvSpPr>
        <p:spPr>
          <a:xfrm>
            <a:off x="1425380" y="2605597"/>
            <a:ext cx="88330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Voting</a:t>
            </a:r>
          </a:p>
        </p:txBody>
      </p:sp>
      <p:grpSp>
        <p:nvGrpSpPr>
          <p:cNvPr id="146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14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5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49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14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8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52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15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1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55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15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4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58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15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7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59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60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161" name="Boosting"/>
          <p:cNvSpPr txBox="1"/>
          <p:nvPr/>
        </p:nvSpPr>
        <p:spPr>
          <a:xfrm>
            <a:off x="1430221" y="3153285"/>
            <a:ext cx="12031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Boosting</a:t>
            </a:r>
          </a:p>
        </p:txBody>
      </p:sp>
      <p:sp>
        <p:nvSpPr>
          <p:cNvPr id="162" name="Random Forest"/>
          <p:cNvSpPr txBox="1"/>
          <p:nvPr/>
        </p:nvSpPr>
        <p:spPr>
          <a:xfrm>
            <a:off x="1427079" y="4259869"/>
            <a:ext cx="196553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Random Forest</a:t>
            </a:r>
          </a:p>
        </p:txBody>
      </p:sp>
      <p:sp>
        <p:nvSpPr>
          <p:cNvPr id="163" name="Bagging"/>
          <p:cNvSpPr txBox="1"/>
          <p:nvPr/>
        </p:nvSpPr>
        <p:spPr>
          <a:xfrm>
            <a:off x="1437239" y="3712182"/>
            <a:ext cx="111857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Bagging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Boosting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Boosting</a:t>
            </a:r>
          </a:p>
        </p:txBody>
      </p:sp>
      <p:sp>
        <p:nvSpPr>
          <p:cNvPr id="592" name="2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93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4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5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6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7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8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9" name="um dos métodos mais populares para Ensembles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100"/>
            </a:pPr>
          </a:p>
          <a:p>
            <a:pPr>
              <a:defRPr sz="2100"/>
            </a:pPr>
            <a:r>
              <a:t>um dos métodos mais populares para Ensembles</a:t>
            </a:r>
          </a:p>
          <a:p>
            <a:pPr lvl="3" marL="1462087" indent="-319087">
              <a:defRPr sz="2100"/>
            </a:pPr>
            <a:r>
              <a:t>coleção de base learners fracos</a:t>
            </a:r>
          </a:p>
          <a:p>
            <a:pPr lvl="3" marL="1462087" indent="-319087">
              <a:defRPr sz="2100"/>
            </a:pPr>
            <a:r>
              <a:t>cada um tem desempenho um pouco superior do que um palpite aleatório</a:t>
            </a:r>
          </a:p>
          <a:p>
            <a:pPr lvl="3" marL="1462087" indent="-319087">
              <a:defRPr sz="2100"/>
            </a:pPr>
            <a:r>
              <a:t>colocando todos eles em um mesmo algoritmo é possível criar um learner com boas predições</a:t>
            </a:r>
          </a:p>
          <a:p>
            <a:pPr lvl="3" marL="1462087" indent="-319087">
              <a:defRPr sz="2100"/>
            </a:pPr>
          </a:p>
          <a:p>
            <a:pPr>
              <a:defRPr sz="2100"/>
            </a:pPr>
            <a:r>
              <a:rPr b="1"/>
              <a:t>Ideia geral:</a:t>
            </a:r>
            <a:r>
              <a:t> treinar alguns classificadores sequencialmente, cada um deles tentando corrigir os erros do predecessor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Boosting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Boosting</a:t>
            </a:r>
          </a:p>
        </p:txBody>
      </p:sp>
      <p:sp>
        <p:nvSpPr>
          <p:cNvPr id="602" name="2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3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4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5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6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7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8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9" name="vários algoritmos dentro desse supergrupo (Boosting)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100"/>
            </a:pPr>
          </a:p>
          <a:p>
            <a:pPr>
              <a:defRPr sz="2100"/>
            </a:pPr>
          </a:p>
          <a:p>
            <a:pPr>
              <a:defRPr sz="2100"/>
            </a:pPr>
            <a:r>
              <a:t>vários algoritmos dentro desse supergrupo (</a:t>
            </a:r>
            <a:r>
              <a:rPr i="1"/>
              <a:t>Boosting</a:t>
            </a:r>
            <a:r>
              <a:t>)</a:t>
            </a:r>
          </a:p>
          <a:p>
            <a:pPr lvl="3" marL="1462087" indent="-319087">
              <a:defRPr sz="2100"/>
            </a:pPr>
          </a:p>
          <a:p>
            <a:pPr lvl="3" marL="1462087" indent="-319087">
              <a:defRPr sz="2100"/>
            </a:pPr>
            <a:r>
              <a:t>primeiras ideias →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Freund &amp; Schapire</a:t>
            </a:r>
            <a:r>
              <a:t> (1999)</a:t>
            </a:r>
          </a:p>
          <a:p>
            <a:pPr lvl="3" marL="1462087" indent="-319087">
              <a:defRPr sz="2100"/>
            </a:pPr>
            <a:r>
              <a:t>ainda é um dos algoritmos mais usados em Aprendizado de Máquina (AM)</a:t>
            </a:r>
          </a:p>
          <a:p>
            <a:pPr lvl="3" marL="1462087" indent="-319087">
              <a:defRPr sz="2100"/>
            </a:pPr>
            <a:r>
              <a:t>comitês iterativos</a:t>
            </a:r>
          </a:p>
          <a:p>
            <a:pPr lvl="3" marL="1462087" indent="-319087">
              <a:defRPr sz="2100"/>
            </a:pPr>
            <a:r>
              <a:t>corrigir os erros das predições anteriores</a:t>
            </a:r>
          </a:p>
          <a:p>
            <a:pPr lvl="3" marL="1462087" indent="-319087">
              <a:defRPr sz="2100"/>
            </a:pPr>
            <a:r>
              <a:t>mais famoso: </a:t>
            </a:r>
            <a:r>
              <a:rPr b="1"/>
              <a:t>AdaBoost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AdaBoos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AdaBoost</a:t>
            </a:r>
          </a:p>
        </p:txBody>
      </p:sp>
      <p:sp>
        <p:nvSpPr>
          <p:cNvPr id="612" name="2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13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4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5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6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7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8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19" name="AdaBoost (Adaptive Boosting)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100"/>
            </a:pPr>
          </a:p>
          <a:p>
            <a:pPr>
              <a:defRPr sz="2100"/>
            </a:pPr>
            <a:r>
              <a:rPr b="1"/>
              <a:t>AdaBoost</a:t>
            </a:r>
            <a:r>
              <a:t> (</a:t>
            </a:r>
            <a:r>
              <a:rPr i="1"/>
              <a:t>Adaptive Boosting</a:t>
            </a:r>
            <a:r>
              <a:t>)</a:t>
            </a:r>
          </a:p>
          <a:p>
            <a:pPr lvl="2" marL="1004887" indent="-319087">
              <a:buSzPct val="60000"/>
              <a:buChar char="◻"/>
              <a:defRPr sz="2100"/>
            </a:pPr>
            <a:r>
              <a:t>inovação → é usar pesos para cada uma das amostras classificadas</a:t>
            </a:r>
          </a:p>
          <a:p>
            <a:pPr lvl="4" marL="1919288" indent="-319088">
              <a:defRPr sz="2100"/>
            </a:pPr>
            <a:r>
              <a:t>pesos são inputs do algoritmo e atualizados frequentemente</a:t>
            </a:r>
          </a:p>
          <a:p>
            <a:pPr lvl="4" marL="1919288" indent="-319088">
              <a:defRPr sz="2100"/>
            </a:pPr>
            <a:r>
              <a:t>atualizar os pesos das amostras classificadas erradamente pelos classificadores anteriores</a:t>
            </a:r>
          </a:p>
          <a:p>
            <a:pPr lvl="2" marL="1004887" indent="-319087">
              <a:buSzPct val="60000"/>
              <a:buChar char="◻"/>
              <a:defRPr sz="2100"/>
            </a:pPr>
          </a:p>
          <a:p>
            <a:pPr lvl="2" marL="1004887" indent="-319087">
              <a:buSzPct val="60000"/>
              <a:buChar char="◻"/>
              <a:defRPr sz="2100"/>
            </a:pPr>
            <a:r>
              <a:t>é um algoritmo iterativo e sequencial</a:t>
            </a:r>
          </a:p>
          <a:p>
            <a:pPr lvl="4" marL="1919288" indent="-319088">
              <a:defRPr sz="2100"/>
            </a:pPr>
            <a:r>
              <a:t>o base learner de uma iteração depende dos resultados da iteração anterior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AdaBoos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AdaBoost</a:t>
            </a:r>
          </a:p>
        </p:txBody>
      </p:sp>
      <p:sp>
        <p:nvSpPr>
          <p:cNvPr id="622" name="2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23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4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5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6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7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8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629" name="Screen Shot 2021-04-10 at 00.52.25.png" descr="Screen Shot 2021-04-10 at 00.52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0070" y="2286857"/>
            <a:ext cx="4788058" cy="2839261"/>
          </a:xfrm>
          <a:prstGeom prst="rect">
            <a:avLst/>
          </a:prstGeom>
          <a:ln w="12700">
            <a:miter lim="400000"/>
          </a:ln>
        </p:spPr>
      </p:pic>
      <p:sp>
        <p:nvSpPr>
          <p:cNvPr id="630" name="Figura de: Aurélien Gerón (2019)"/>
          <p:cNvSpPr txBox="1"/>
          <p:nvPr/>
        </p:nvSpPr>
        <p:spPr>
          <a:xfrm>
            <a:off x="3111967" y="606252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AdaBoos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AdaBoost</a:t>
            </a:r>
          </a:p>
        </p:txBody>
      </p:sp>
      <p:sp>
        <p:nvSpPr>
          <p:cNvPr id="633" name="2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4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5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6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7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8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9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640" name="Screen Shot 2021-04-10 at 00.52.25.png" descr="Screen Shot 2021-04-10 at 00.52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0070" y="2286857"/>
            <a:ext cx="4788058" cy="2839261"/>
          </a:xfrm>
          <a:prstGeom prst="rect">
            <a:avLst/>
          </a:prstGeom>
          <a:ln w="12700">
            <a:miter lim="400000"/>
          </a:ln>
        </p:spPr>
      </p:pic>
      <p:sp>
        <p:nvSpPr>
          <p:cNvPr id="641" name="learner (C1)"/>
          <p:cNvSpPr txBox="1"/>
          <p:nvPr/>
        </p:nvSpPr>
        <p:spPr>
          <a:xfrm>
            <a:off x="1991005" y="1893084"/>
            <a:ext cx="128905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learner (C1)</a:t>
            </a:r>
          </a:p>
        </p:txBody>
      </p:sp>
      <p:sp>
        <p:nvSpPr>
          <p:cNvPr id="642" name="Figura de: Aurélien Gerón (2019)"/>
          <p:cNvSpPr txBox="1"/>
          <p:nvPr/>
        </p:nvSpPr>
        <p:spPr>
          <a:xfrm>
            <a:off x="3111967" y="606252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AdaBoos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AdaBoost</a:t>
            </a:r>
          </a:p>
        </p:txBody>
      </p:sp>
      <p:sp>
        <p:nvSpPr>
          <p:cNvPr id="645" name="2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46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7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8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49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650" name="Screen Shot 2021-04-10 at 00.52.25.png" descr="Screen Shot 2021-04-10 at 00.52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0070" y="2286857"/>
            <a:ext cx="4788058" cy="2839261"/>
          </a:xfrm>
          <a:prstGeom prst="rect">
            <a:avLst/>
          </a:prstGeom>
          <a:ln w="12700">
            <a:miter lim="400000"/>
          </a:ln>
        </p:spPr>
      </p:pic>
      <p:sp>
        <p:nvSpPr>
          <p:cNvPr id="651" name="Figura de: Aurélien Gerón (2019)"/>
          <p:cNvSpPr txBox="1"/>
          <p:nvPr/>
        </p:nvSpPr>
        <p:spPr>
          <a:xfrm>
            <a:off x="3111967" y="606252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652" name="pesos das amostras classificadas erradamente em C1, são atualizados"/>
          <p:cNvSpPr txBox="1"/>
          <p:nvPr/>
        </p:nvSpPr>
        <p:spPr>
          <a:xfrm>
            <a:off x="2880752" y="5136609"/>
            <a:ext cx="2026842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300">
                <a:solidFill>
                  <a:srgbClr val="FF2600"/>
                </a:solidFill>
              </a:defRPr>
            </a:lvl1pPr>
          </a:lstStyle>
          <a:p>
            <a:pPr/>
            <a:r>
              <a:t>pesos das amostras classificadas erradamente em C1, são atualizados</a:t>
            </a:r>
          </a:p>
        </p:txBody>
      </p:sp>
      <p:sp>
        <p:nvSpPr>
          <p:cNvPr id="653" name="Rounded Rectangle"/>
          <p:cNvSpPr/>
          <p:nvPr/>
        </p:nvSpPr>
        <p:spPr>
          <a:xfrm>
            <a:off x="3309554" y="4296177"/>
            <a:ext cx="1169238" cy="859762"/>
          </a:xfrm>
          <a:prstGeom prst="roundRect">
            <a:avLst>
              <a:gd name="adj" fmla="val 22157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4" name="learner (C2)"/>
          <p:cNvSpPr txBox="1"/>
          <p:nvPr/>
        </p:nvSpPr>
        <p:spPr>
          <a:xfrm>
            <a:off x="3437109" y="1887139"/>
            <a:ext cx="128905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learner (C2)</a:t>
            </a:r>
          </a:p>
        </p:txBody>
      </p:sp>
      <p:sp>
        <p:nvSpPr>
          <p:cNvPr id="655" name="Line"/>
          <p:cNvSpPr/>
          <p:nvPr/>
        </p:nvSpPr>
        <p:spPr>
          <a:xfrm>
            <a:off x="3052349" y="2961686"/>
            <a:ext cx="579294" cy="1493113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56" name="C1"/>
          <p:cNvSpPr txBox="1"/>
          <p:nvPr/>
        </p:nvSpPr>
        <p:spPr>
          <a:xfrm>
            <a:off x="2320916" y="3084881"/>
            <a:ext cx="53340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C1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AdaBoos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AdaBoost</a:t>
            </a:r>
          </a:p>
        </p:txBody>
      </p:sp>
      <p:sp>
        <p:nvSpPr>
          <p:cNvPr id="659" name="2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0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1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2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3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4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665" name="Screen Shot 2021-04-10 at 00.52.25.png" descr="Screen Shot 2021-04-10 at 00.52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0070" y="2286857"/>
            <a:ext cx="4788058" cy="2839261"/>
          </a:xfrm>
          <a:prstGeom prst="rect">
            <a:avLst/>
          </a:prstGeom>
          <a:ln w="12700">
            <a:miter lim="400000"/>
          </a:ln>
        </p:spPr>
      </p:pic>
      <p:sp>
        <p:nvSpPr>
          <p:cNvPr id="666" name="learner (C3)"/>
          <p:cNvSpPr txBox="1"/>
          <p:nvPr/>
        </p:nvSpPr>
        <p:spPr>
          <a:xfrm>
            <a:off x="4648532" y="1887139"/>
            <a:ext cx="128905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learner (C3)</a:t>
            </a:r>
          </a:p>
        </p:txBody>
      </p:sp>
      <p:sp>
        <p:nvSpPr>
          <p:cNvPr id="667" name="pesos das amostras classificadas erradamente em C2, são atualizados"/>
          <p:cNvSpPr txBox="1"/>
          <p:nvPr/>
        </p:nvSpPr>
        <p:spPr>
          <a:xfrm>
            <a:off x="4083202" y="5136609"/>
            <a:ext cx="20268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300">
                <a:solidFill>
                  <a:srgbClr val="FF2600"/>
                </a:solidFill>
              </a:defRPr>
            </a:lvl1pPr>
          </a:lstStyle>
          <a:p>
            <a:pPr/>
            <a:r>
              <a:t>pesos das amostras classificadas erradamente em C2, são atualizados</a:t>
            </a:r>
          </a:p>
        </p:txBody>
      </p:sp>
      <p:sp>
        <p:nvSpPr>
          <p:cNvPr id="668" name="Rounded Rectangle"/>
          <p:cNvSpPr/>
          <p:nvPr/>
        </p:nvSpPr>
        <p:spPr>
          <a:xfrm>
            <a:off x="4512003" y="4296177"/>
            <a:ext cx="1169239" cy="859762"/>
          </a:xfrm>
          <a:prstGeom prst="roundRect">
            <a:avLst>
              <a:gd name="adj" fmla="val 22157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9" name="Line"/>
          <p:cNvSpPr/>
          <p:nvPr/>
        </p:nvSpPr>
        <p:spPr>
          <a:xfrm>
            <a:off x="4254799" y="2961686"/>
            <a:ext cx="579294" cy="1493113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70" name="C1"/>
          <p:cNvSpPr txBox="1"/>
          <p:nvPr/>
        </p:nvSpPr>
        <p:spPr>
          <a:xfrm>
            <a:off x="2320916" y="3084881"/>
            <a:ext cx="53340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C1</a:t>
            </a:r>
          </a:p>
        </p:txBody>
      </p:sp>
      <p:sp>
        <p:nvSpPr>
          <p:cNvPr id="671" name="C2"/>
          <p:cNvSpPr txBox="1"/>
          <p:nvPr/>
        </p:nvSpPr>
        <p:spPr>
          <a:xfrm>
            <a:off x="3492826" y="3084881"/>
            <a:ext cx="53340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C2</a:t>
            </a:r>
          </a:p>
        </p:txBody>
      </p:sp>
      <p:sp>
        <p:nvSpPr>
          <p:cNvPr id="672" name="Figura de: Aurélien Gerón (2019)"/>
          <p:cNvSpPr txBox="1"/>
          <p:nvPr/>
        </p:nvSpPr>
        <p:spPr>
          <a:xfrm>
            <a:off x="3111967" y="606252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AdaBoos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AdaBoost</a:t>
            </a:r>
          </a:p>
        </p:txBody>
      </p:sp>
      <p:sp>
        <p:nvSpPr>
          <p:cNvPr id="675" name="2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76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7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8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79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0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681" name="Screen Shot 2021-04-10 at 00.52.25.png" descr="Screen Shot 2021-04-10 at 00.52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0070" y="2286857"/>
            <a:ext cx="4788058" cy="2839261"/>
          </a:xfrm>
          <a:prstGeom prst="rect">
            <a:avLst/>
          </a:prstGeom>
          <a:ln w="12700">
            <a:miter lim="400000"/>
          </a:ln>
        </p:spPr>
      </p:pic>
      <p:sp>
        <p:nvSpPr>
          <p:cNvPr id="682" name="C1"/>
          <p:cNvSpPr txBox="1"/>
          <p:nvPr/>
        </p:nvSpPr>
        <p:spPr>
          <a:xfrm>
            <a:off x="2320916" y="3084881"/>
            <a:ext cx="53340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C1</a:t>
            </a:r>
          </a:p>
        </p:txBody>
      </p:sp>
      <p:sp>
        <p:nvSpPr>
          <p:cNvPr id="683" name="C2"/>
          <p:cNvSpPr txBox="1"/>
          <p:nvPr/>
        </p:nvSpPr>
        <p:spPr>
          <a:xfrm>
            <a:off x="3492826" y="3084881"/>
            <a:ext cx="53340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C2</a:t>
            </a:r>
          </a:p>
        </p:txBody>
      </p:sp>
      <p:sp>
        <p:nvSpPr>
          <p:cNvPr id="684" name="pesos das amostras classificadas erradamente em C3, são atualizados"/>
          <p:cNvSpPr txBox="1"/>
          <p:nvPr/>
        </p:nvSpPr>
        <p:spPr>
          <a:xfrm>
            <a:off x="5312572" y="5190450"/>
            <a:ext cx="202684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300">
                <a:solidFill>
                  <a:srgbClr val="FF2600"/>
                </a:solidFill>
              </a:defRPr>
            </a:lvl1pPr>
          </a:lstStyle>
          <a:p>
            <a:pPr/>
            <a:r>
              <a:t>pesos das amostras classificadas erradamente em C3, são atualizados</a:t>
            </a:r>
          </a:p>
        </p:txBody>
      </p:sp>
      <p:sp>
        <p:nvSpPr>
          <p:cNvPr id="685" name="Rounded Rectangle"/>
          <p:cNvSpPr/>
          <p:nvPr/>
        </p:nvSpPr>
        <p:spPr>
          <a:xfrm>
            <a:off x="5741373" y="4341044"/>
            <a:ext cx="1169239" cy="859763"/>
          </a:xfrm>
          <a:prstGeom prst="roundRect">
            <a:avLst>
              <a:gd name="adj" fmla="val 22157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6" name="Line"/>
          <p:cNvSpPr/>
          <p:nvPr/>
        </p:nvSpPr>
        <p:spPr>
          <a:xfrm>
            <a:off x="5493142" y="2961654"/>
            <a:ext cx="579294" cy="1493112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87" name="C3"/>
          <p:cNvSpPr txBox="1"/>
          <p:nvPr/>
        </p:nvSpPr>
        <p:spPr>
          <a:xfrm>
            <a:off x="4759461" y="3084881"/>
            <a:ext cx="53340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C3</a:t>
            </a:r>
          </a:p>
        </p:txBody>
      </p:sp>
      <p:sp>
        <p:nvSpPr>
          <p:cNvPr id="688" name="Figura de: Aurélien Gerón (2019)"/>
          <p:cNvSpPr txBox="1"/>
          <p:nvPr/>
        </p:nvSpPr>
        <p:spPr>
          <a:xfrm>
            <a:off x="3111967" y="606252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AdaBoos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AdaBoost</a:t>
            </a:r>
          </a:p>
        </p:txBody>
      </p:sp>
      <p:sp>
        <p:nvSpPr>
          <p:cNvPr id="691" name="2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92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3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4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5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6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697" name="Screen Shot 2021-04-10 at 00.52.25.png" descr="Screen Shot 2021-04-10 at 00.52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0070" y="2286857"/>
            <a:ext cx="4788058" cy="2839261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C1"/>
          <p:cNvSpPr txBox="1"/>
          <p:nvPr/>
        </p:nvSpPr>
        <p:spPr>
          <a:xfrm>
            <a:off x="2320916" y="3084881"/>
            <a:ext cx="53340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C1</a:t>
            </a:r>
          </a:p>
        </p:txBody>
      </p:sp>
      <p:sp>
        <p:nvSpPr>
          <p:cNvPr id="699" name="C2"/>
          <p:cNvSpPr txBox="1"/>
          <p:nvPr/>
        </p:nvSpPr>
        <p:spPr>
          <a:xfrm>
            <a:off x="3492826" y="3084881"/>
            <a:ext cx="53340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C2</a:t>
            </a:r>
          </a:p>
        </p:txBody>
      </p:sp>
      <p:sp>
        <p:nvSpPr>
          <p:cNvPr id="700" name="Comitê (Ensemble)"/>
          <p:cNvSpPr txBox="1"/>
          <p:nvPr/>
        </p:nvSpPr>
        <p:spPr>
          <a:xfrm>
            <a:off x="6820120" y="3377800"/>
            <a:ext cx="122118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300">
                <a:solidFill>
                  <a:srgbClr val="FF2600"/>
                </a:solidFill>
              </a:defRPr>
            </a:pPr>
            <a:r>
              <a:t>Comitê</a:t>
            </a:r>
            <a:br/>
            <a:r>
              <a:t>(Ensemble)</a:t>
            </a:r>
          </a:p>
        </p:txBody>
      </p:sp>
      <p:sp>
        <p:nvSpPr>
          <p:cNvPr id="701" name="Rounded Rectangle"/>
          <p:cNvSpPr/>
          <p:nvPr/>
        </p:nvSpPr>
        <p:spPr>
          <a:xfrm>
            <a:off x="2205813" y="3097581"/>
            <a:ext cx="4732374" cy="1007478"/>
          </a:xfrm>
          <a:prstGeom prst="roundRect">
            <a:avLst>
              <a:gd name="adj" fmla="val 18909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2" name="C3"/>
          <p:cNvSpPr txBox="1"/>
          <p:nvPr/>
        </p:nvSpPr>
        <p:spPr>
          <a:xfrm>
            <a:off x="4759461" y="3084881"/>
            <a:ext cx="53340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C3</a:t>
            </a:r>
          </a:p>
        </p:txBody>
      </p:sp>
      <p:sp>
        <p:nvSpPr>
          <p:cNvPr id="703" name="Figura de: Aurélien Gerón (2019)"/>
          <p:cNvSpPr txBox="1"/>
          <p:nvPr/>
        </p:nvSpPr>
        <p:spPr>
          <a:xfrm>
            <a:off x="3111967" y="6062521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704" name="…"/>
          <p:cNvSpPr txBox="1"/>
          <p:nvPr/>
        </p:nvSpPr>
        <p:spPr>
          <a:xfrm>
            <a:off x="6169672" y="3084881"/>
            <a:ext cx="53340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AdaBoos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AdaBoost</a:t>
            </a:r>
          </a:p>
        </p:txBody>
      </p:sp>
      <p:sp>
        <p:nvSpPr>
          <p:cNvPr id="707" name="2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08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9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0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1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2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3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14" name="Como funciona?…"/>
          <p:cNvSpPr txBox="1"/>
          <p:nvPr>
            <p:ph type="body" idx="1"/>
          </p:nvPr>
        </p:nvSpPr>
        <p:spPr>
          <a:xfrm>
            <a:off x="457200" y="1568450"/>
            <a:ext cx="7612818" cy="4128535"/>
          </a:xfrm>
          <a:prstGeom prst="rect">
            <a:avLst/>
          </a:prstGeom>
        </p:spPr>
        <p:txBody>
          <a:bodyPr/>
          <a:lstStyle/>
          <a:p>
            <a:pPr>
              <a:defRPr b="1" sz="2100"/>
            </a:pPr>
            <a:r>
              <a:t>Como funciona?</a:t>
            </a:r>
          </a:p>
          <a:p>
            <a:pPr lvl="3" marL="1462087" indent="-319087">
              <a:defRPr sz="2100"/>
            </a:pPr>
            <a:r>
              <a:t>N é o tamanho do conjunto de treinamento (exemplos)</a:t>
            </a:r>
          </a:p>
          <a:p>
            <a:pPr lvl="3" marL="1462087" indent="-319087">
              <a:defRPr sz="2100"/>
            </a:pPr>
            <a:r>
              <a:t>pesos de cada amostra são inicializados com o mesmo valor: 1/ N</a:t>
            </a:r>
          </a:p>
          <a:p>
            <a:pPr lvl="3" marL="1462087" indent="-319087">
              <a:defRPr sz="2100"/>
            </a:pPr>
            <a:r>
              <a:t>A cada iteração uma estimativa de erro (𝜀) é computada</a:t>
            </a:r>
          </a:p>
          <a:p>
            <a:pPr lvl="5" marL="2193608" indent="-319088">
              <a:defRPr sz="2100"/>
            </a:pPr>
            <a:r>
              <a:t>soma dos pesos das amostras classificadas erradamente</a:t>
            </a:r>
          </a:p>
          <a:p>
            <a:pPr lvl="5" marL="2193608" indent="-319088">
              <a:defRPr sz="2100"/>
            </a:pPr>
            <a:r>
              <a:t>os pesos das amostras classificadas erradamente são ajustados por um fator 𝛼:</a:t>
            </a:r>
          </a:p>
        </p:txBody>
      </p:sp>
      <p:sp>
        <p:nvSpPr>
          <p:cNvPr id="715" name="Equation"/>
          <p:cNvSpPr txBox="1"/>
          <p:nvPr/>
        </p:nvSpPr>
        <p:spPr>
          <a:xfrm>
            <a:off x="3824068" y="5434263"/>
            <a:ext cx="1730560" cy="2603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ϵ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ϵ</m:t>
                  </m:r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166" name="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7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68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16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17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3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17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17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9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18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2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184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5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87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188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189" name="Rounded Rectangle"/>
          <p:cNvSpPr/>
          <p:nvPr/>
        </p:nvSpPr>
        <p:spPr>
          <a:xfrm>
            <a:off x="685800" y="1925004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92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19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1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93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194" name="Voting"/>
          <p:cNvSpPr txBox="1"/>
          <p:nvPr/>
        </p:nvSpPr>
        <p:spPr>
          <a:xfrm>
            <a:off x="1425380" y="2605597"/>
            <a:ext cx="88330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Voting</a:t>
            </a:r>
          </a:p>
        </p:txBody>
      </p:sp>
      <p:sp>
        <p:nvSpPr>
          <p:cNvPr id="195" name="Boosting"/>
          <p:cNvSpPr txBox="1"/>
          <p:nvPr/>
        </p:nvSpPr>
        <p:spPr>
          <a:xfrm>
            <a:off x="1430221" y="3153285"/>
            <a:ext cx="12031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Boosting</a:t>
            </a:r>
          </a:p>
        </p:txBody>
      </p:sp>
      <p:sp>
        <p:nvSpPr>
          <p:cNvPr id="196" name="Random Forest"/>
          <p:cNvSpPr txBox="1"/>
          <p:nvPr/>
        </p:nvSpPr>
        <p:spPr>
          <a:xfrm>
            <a:off x="1427079" y="4259869"/>
            <a:ext cx="196553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Random Forest</a:t>
            </a:r>
          </a:p>
        </p:txBody>
      </p:sp>
      <p:sp>
        <p:nvSpPr>
          <p:cNvPr id="197" name="Bagging"/>
          <p:cNvSpPr txBox="1"/>
          <p:nvPr/>
        </p:nvSpPr>
        <p:spPr>
          <a:xfrm>
            <a:off x="1437239" y="3712182"/>
            <a:ext cx="111857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Bagging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AdaBoos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AdaBoost</a:t>
            </a:r>
          </a:p>
        </p:txBody>
      </p:sp>
      <p:sp>
        <p:nvSpPr>
          <p:cNvPr id="718" name="3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19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0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1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2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3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4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5" name="pesos das amostras classificadas corretamente não são modificados…"/>
          <p:cNvSpPr txBox="1"/>
          <p:nvPr>
            <p:ph type="body" idx="1"/>
          </p:nvPr>
        </p:nvSpPr>
        <p:spPr>
          <a:xfrm>
            <a:off x="457200" y="1568450"/>
            <a:ext cx="7612818" cy="4682299"/>
          </a:xfrm>
          <a:prstGeom prst="rect">
            <a:avLst/>
          </a:prstGeom>
        </p:spPr>
        <p:txBody>
          <a:bodyPr/>
          <a:lstStyle/>
          <a:p>
            <a:pPr>
              <a:defRPr sz="2100"/>
            </a:pPr>
          </a:p>
          <a:p>
            <a:pPr lvl="3" marL="1462087" indent="-319087">
              <a:defRPr sz="2100"/>
            </a:pPr>
          </a:p>
          <a:p>
            <a:pPr lvl="5" marL="2193608" indent="-319088">
              <a:defRPr sz="2100"/>
            </a:pPr>
            <a:r>
              <a:t>pesos das amostras classificadas corretamente não são modificados</a:t>
            </a:r>
          </a:p>
          <a:p>
            <a:pPr lvl="5" marL="2193608" indent="-319088">
              <a:defRPr sz="2100"/>
            </a:pPr>
            <a:r>
              <a:t>o conjunto total de pesos é normalizado, de forma que a soma de todos eles = 1</a:t>
            </a:r>
          </a:p>
          <a:p>
            <a:pPr lvl="3" marL="1462087" indent="-319087">
              <a:defRPr sz="2100"/>
            </a:pPr>
          </a:p>
          <a:p>
            <a:pPr lvl="3" marL="1462087" indent="-319087">
              <a:defRPr sz="2100"/>
            </a:pPr>
            <a:r>
              <a:t>Treinamento </a:t>
            </a:r>
            <a:r>
              <a:rPr b="1"/>
              <a:t>termina</a:t>
            </a:r>
            <a:r>
              <a:t> quando:</a:t>
            </a:r>
          </a:p>
          <a:p>
            <a:pPr lvl="5" marL="2193608" indent="-319088">
              <a:defRPr sz="2100"/>
            </a:pPr>
            <a:r>
              <a:t>ou um número de iterações (base learners) é satisfeito</a:t>
            </a:r>
          </a:p>
          <a:p>
            <a:pPr lvl="5" marL="2193608" indent="-319088">
              <a:defRPr sz="2100"/>
            </a:pPr>
            <a:r>
              <a:t>ou todas as amostras são corretamente classificadas</a:t>
            </a:r>
          </a:p>
          <a:p>
            <a:pPr lvl="5" marL="2193608" indent="-319088">
              <a:defRPr sz="2100"/>
            </a:pPr>
            <a:r>
              <a:t>ou uma das amostras tem peso &gt; 0.5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3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28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29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0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1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2" name="AdaBoos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AdaBoost</a:t>
            </a:r>
          </a:p>
        </p:txBody>
      </p:sp>
      <p:sp>
        <p:nvSpPr>
          <p:cNvPr id="733" name="Input:…"/>
          <p:cNvSpPr txBox="1"/>
          <p:nvPr/>
        </p:nvSpPr>
        <p:spPr>
          <a:xfrm>
            <a:off x="496154" y="1771457"/>
            <a:ext cx="8151692" cy="3996691"/>
          </a:xfrm>
          <a:prstGeom prst="rect">
            <a:avLst/>
          </a:prstGeom>
          <a:solidFill>
            <a:srgbClr val="FFFC79"/>
          </a:solidFill>
          <a:ln w="1905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20040" indent="-320040" algn="just" defTabSz="457200">
              <a:defRPr b="1" sz="1700"/>
            </a:pPr>
            <a:r>
              <a:t>Input:</a:t>
            </a:r>
          </a:p>
          <a:p>
            <a:pPr marL="320040" indent="-320040" algn="just" defTabSz="457200">
              <a:buClr>
                <a:schemeClr val="accent2"/>
              </a:buClr>
              <a:buFont typeface="Wingdings"/>
              <a:defRPr b="1" sz="1900">
                <a:solidFill>
                  <a:srgbClr val="FF2600"/>
                </a:solidFill>
              </a:defRPr>
            </a:pPr>
          </a:p>
          <a:p>
            <a:pPr lvl="1" marL="320040" indent="46672" algn="just" defTabSz="457200">
              <a:buClr>
                <a:schemeClr val="accent2"/>
              </a:buClr>
              <a:buFont typeface="Wingdings"/>
              <a:defRPr sz="1900"/>
            </a:pPr>
            <a:r>
              <a:rPr b="1"/>
              <a:t>1</a:t>
            </a:r>
            <a:r>
              <a:t>. Inicializar todos os pesos w com 1/N</a:t>
            </a:r>
          </a:p>
          <a:p>
            <a:pPr lvl="1" marL="320040" indent="46672" algn="just" defTabSz="457200">
              <a:buClr>
                <a:schemeClr val="accent2"/>
              </a:buClr>
              <a:buFont typeface="Wingdings"/>
              <a:defRPr sz="1900"/>
            </a:pPr>
            <a:r>
              <a:t>2. Enquanto 0 &lt; 𝜀</a:t>
            </a:r>
            <a:r>
              <a:rPr baseline="-5999"/>
              <a:t>t</a:t>
            </a:r>
            <a:r>
              <a:t> &lt; 1/2, e t &lt; T, T é o número máximo de iterações</a:t>
            </a:r>
          </a:p>
          <a:p>
            <a:pPr lvl="2" marL="320040" indent="365759" algn="just" defTabSz="457200">
              <a:buClr>
                <a:schemeClr val="accent2"/>
              </a:buClr>
              <a:buFont typeface="Wingdings"/>
              <a:defRPr sz="1900"/>
            </a:pPr>
            <a:r>
              <a:t>2.1 treinar o classificador em {S, w</a:t>
            </a:r>
            <a:r>
              <a:rPr baseline="-5999"/>
              <a:t>t</a:t>
            </a:r>
            <a:r>
              <a:t>}</a:t>
            </a:r>
          </a:p>
          <a:p>
            <a:pPr lvl="2" marL="320040" indent="365759" algn="just" defTabSz="457200">
              <a:buClr>
                <a:schemeClr val="accent2"/>
              </a:buClr>
              <a:buFont typeface="Wingdings"/>
              <a:defRPr sz="1900"/>
            </a:pPr>
            <a:r>
              <a:t>2.2 computar o erro de treinamento</a:t>
            </a:r>
          </a:p>
          <a:p>
            <a:pPr lvl="2" marL="320040" indent="365759" algn="just" defTabSz="457200">
              <a:buClr>
                <a:schemeClr val="accent2"/>
              </a:buClr>
              <a:buFont typeface="Wingdings"/>
              <a:defRPr sz="1900"/>
            </a:pPr>
            <a:r>
              <a:t>2.3 calcular o peso da iteração (𝛼</a:t>
            </a:r>
            <a:r>
              <a:rPr baseline="-5999"/>
              <a:t>t</a:t>
            </a:r>
            <a:r>
              <a:t>)</a:t>
            </a:r>
          </a:p>
          <a:p>
            <a:pPr lvl="2" marL="320040" indent="365759" algn="just" defTabSz="457200">
              <a:buClr>
                <a:schemeClr val="accent2"/>
              </a:buClr>
              <a:buFont typeface="Wingdings"/>
              <a:defRPr sz="1900"/>
            </a:pPr>
            <a:r>
              <a:t>2.4 atualizar o peso das amostras classificadas erradamente</a:t>
            </a:r>
          </a:p>
          <a:p>
            <a:pPr lvl="2" marL="320040" indent="365759" algn="just" defTabSz="457200">
              <a:buClr>
                <a:schemeClr val="accent2"/>
              </a:buClr>
              <a:buFont typeface="Wingdings"/>
              <a:defRPr sz="1900"/>
            </a:pPr>
            <a:r>
              <a:t>2.5 normalizar o vetor dos pesos, de forma que a soma = 1</a:t>
            </a:r>
          </a:p>
          <a:p>
            <a:pPr marL="320040" indent="-320040" algn="just" defTabSz="457200">
              <a:defRPr sz="1900"/>
            </a:pPr>
          </a:p>
          <a:p>
            <a:pPr marL="320040" indent="-320040" algn="just" defTabSz="457200">
              <a:defRPr sz="1900"/>
            </a:pPr>
            <a:r>
              <a:rPr b="1"/>
              <a:t>Output</a:t>
            </a:r>
            <a:r>
              <a:t>:</a:t>
            </a:r>
          </a:p>
          <a:p>
            <a:pPr lvl="2" marL="320040" indent="137159" algn="just" defTabSz="457200">
              <a:defRPr sz="1900"/>
            </a:pPr>
            <a:r>
              <a:t>- T classificadores: comitê/ensemble</a:t>
            </a:r>
          </a:p>
          <a:p>
            <a:pPr lvl="2" marL="320040" indent="137159" algn="just" defTabSz="457200">
              <a:defRPr sz="1900"/>
            </a:pPr>
            <a:r>
              <a:t>- 𝛼: vetor de pesos das iterações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3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36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7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8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39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40" name="Predições (pós-treinamento)…"/>
          <p:cNvSpPr txBox="1"/>
          <p:nvPr>
            <p:ph type="body" sz="half" idx="1"/>
          </p:nvPr>
        </p:nvSpPr>
        <p:spPr>
          <a:xfrm>
            <a:off x="457200" y="1568450"/>
            <a:ext cx="7612818" cy="2722681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b="1"/>
              <a:t>Predições</a:t>
            </a:r>
            <a:r>
              <a:t> (pós-treinamento)</a:t>
            </a:r>
          </a:p>
          <a:p>
            <a:pPr lvl="3" marL="1462087" indent="-319087">
              <a:defRPr sz="2200"/>
            </a:pPr>
            <a:r>
              <a:t>computa as predições de todos os base learners (iterações) e as pondera usando os valores de </a:t>
            </a:r>
            <a:r>
              <a:rPr>
                <a:solidFill>
                  <a:srgbClr val="FF2600"/>
                </a:solidFill>
              </a:rPr>
              <a:t>𝛼</a:t>
            </a:r>
            <a:r>
              <a:rPr baseline="-5999">
                <a:solidFill>
                  <a:srgbClr val="FF2600"/>
                </a:solidFill>
              </a:rPr>
              <a:t>j</a:t>
            </a:r>
            <a:r>
              <a:t> computados em cada uma das iterações</a:t>
            </a:r>
          </a:p>
          <a:p>
            <a:pPr lvl="3" marL="1462087" indent="-319087">
              <a:defRPr sz="2200"/>
            </a:pPr>
            <a:r>
              <a:t>classe predita pelo ensemble → classe que recebe a maior parte dos votos ponderados</a:t>
            </a:r>
          </a:p>
        </p:txBody>
      </p:sp>
      <p:sp>
        <p:nvSpPr>
          <p:cNvPr id="741" name="Equation"/>
          <p:cNvSpPr txBox="1"/>
          <p:nvPr/>
        </p:nvSpPr>
        <p:spPr>
          <a:xfrm>
            <a:off x="3239361" y="4351455"/>
            <a:ext cx="2048495" cy="67981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limUp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li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lim>
                  </m:limUpp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</m:oMath>
              </m:oMathPara>
            </a14:m>
          </a:p>
        </p:txBody>
      </p:sp>
      <p:sp>
        <p:nvSpPr>
          <p:cNvPr id="742" name="Equation"/>
          <p:cNvSpPr txBox="1"/>
          <p:nvPr/>
        </p:nvSpPr>
        <p:spPr>
          <a:xfrm>
            <a:off x="4487103" y="5056094"/>
            <a:ext cx="554240" cy="14805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limUpp>
                    <m:e>
                      <m:r>
                        <a:rPr xmlns:a="http://schemas.openxmlformats.org/drawingml/2006/main" sz="1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lim>
                      <m:r>
                        <a:rPr xmlns:a="http://schemas.openxmlformats.org/drawingml/2006/main" sz="1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1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</m:oMath>
              </m:oMathPara>
            </a14:m>
            <a:endParaRPr sz="1300"/>
          </a:p>
        </p:txBody>
      </p:sp>
      <p:sp>
        <p:nvSpPr>
          <p:cNvPr id="743" name="Equation"/>
          <p:cNvSpPr txBox="1"/>
          <p:nvPr/>
        </p:nvSpPr>
        <p:spPr>
          <a:xfrm>
            <a:off x="4226626" y="4770313"/>
            <a:ext cx="73966" cy="11474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</m:oMath>
              </m:oMathPara>
            </a14:m>
            <a:endParaRPr sz="1300"/>
          </a:p>
        </p:txBody>
      </p:sp>
      <p:sp>
        <p:nvSpPr>
          <p:cNvPr id="744" name="AdaBoos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AdaBoost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747" name="3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48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749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752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750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1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755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75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4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758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75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7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759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760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761" name="Rounded Rectangle"/>
          <p:cNvSpPr/>
          <p:nvPr/>
        </p:nvSpPr>
        <p:spPr>
          <a:xfrm>
            <a:off x="685800" y="3614809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764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762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63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65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766" name="Random Forest"/>
          <p:cNvSpPr txBox="1"/>
          <p:nvPr/>
        </p:nvSpPr>
        <p:spPr>
          <a:xfrm>
            <a:off x="1427079" y="4259869"/>
            <a:ext cx="196553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Random Forest</a:t>
            </a:r>
          </a:p>
        </p:txBody>
      </p:sp>
      <p:grpSp>
        <p:nvGrpSpPr>
          <p:cNvPr id="769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76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68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770" name="Voting"/>
          <p:cNvSpPr txBox="1"/>
          <p:nvPr/>
        </p:nvSpPr>
        <p:spPr>
          <a:xfrm>
            <a:off x="1425380" y="2605597"/>
            <a:ext cx="88330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Voting</a:t>
            </a:r>
          </a:p>
        </p:txBody>
      </p:sp>
      <p:grpSp>
        <p:nvGrpSpPr>
          <p:cNvPr id="773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77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2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774" name="Boosting"/>
          <p:cNvSpPr txBox="1"/>
          <p:nvPr/>
        </p:nvSpPr>
        <p:spPr>
          <a:xfrm>
            <a:off x="1430221" y="3153285"/>
            <a:ext cx="12031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Boosting</a:t>
            </a:r>
          </a:p>
        </p:txBody>
      </p:sp>
      <p:grpSp>
        <p:nvGrpSpPr>
          <p:cNvPr id="777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77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778" name="Bagging"/>
          <p:cNvSpPr txBox="1"/>
          <p:nvPr/>
        </p:nvSpPr>
        <p:spPr>
          <a:xfrm>
            <a:off x="1437239" y="3712182"/>
            <a:ext cx="111857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Bagging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Bagging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Bagging</a:t>
            </a:r>
          </a:p>
        </p:txBody>
      </p:sp>
      <p:sp>
        <p:nvSpPr>
          <p:cNvPr id="781" name="3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82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3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4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5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6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7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8" name="Proposto por Breiman (1996)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100"/>
            </a:pPr>
          </a:p>
          <a:p>
            <a:pPr>
              <a:defRPr sz="2100"/>
            </a:pPr>
            <a:r>
              <a:t>Proposto por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 Breiman (1996)</a:t>
            </a:r>
          </a:p>
          <a:p>
            <a:pPr>
              <a:defRPr sz="2100"/>
            </a:pPr>
          </a:p>
          <a:p>
            <a:pPr>
              <a:defRPr sz="2100"/>
            </a:pPr>
            <a:r>
              <a:rPr b="1"/>
              <a:t>Ideia</a:t>
            </a:r>
            <a:r>
              <a:t> geral:</a:t>
            </a:r>
          </a:p>
          <a:p>
            <a:pPr lvl="3" marL="1462087" indent="-319087">
              <a:defRPr sz="2100"/>
            </a:pPr>
            <a:r>
              <a:t>algoritmo simples</a:t>
            </a:r>
          </a:p>
          <a:p>
            <a:pPr lvl="3" marL="1462087" indent="-319087">
              <a:defRPr sz="2100"/>
            </a:pPr>
            <a:r>
              <a:t>treinar o mesmo base learner em diferentes sub-amostras do problema/dataset original</a:t>
            </a:r>
          </a:p>
          <a:p>
            <a:pPr lvl="3" marL="1462087" indent="-319087">
              <a:defRPr sz="2100"/>
            </a:pPr>
            <a:r>
              <a:t>amostragens com reposição (</a:t>
            </a:r>
            <a:r>
              <a:rPr i="1"/>
              <a:t>sampling with replacement</a:t>
            </a:r>
            <a:r>
              <a:t>)</a:t>
            </a:r>
          </a:p>
          <a:p>
            <a:pPr lvl="5" marL="2193608" indent="-319088">
              <a:defRPr sz="2100"/>
            </a:pPr>
            <a:r>
              <a:t>mesmo exemplo pode ser amostrado várias vezes</a:t>
            </a:r>
          </a:p>
          <a:p>
            <a:pPr lvl="3" marL="1462087" indent="-319087">
              <a:defRPr sz="2100"/>
            </a:pPr>
            <a:r>
              <a:t>Bagging (bootstrap aggregation)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Bagging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Bagging</a:t>
            </a:r>
          </a:p>
        </p:txBody>
      </p:sp>
      <p:sp>
        <p:nvSpPr>
          <p:cNvPr id="791" name="3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92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3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4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5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6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97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798" name="Screen Shot 2021-04-10 at 01.00.10.png" descr="Screen Shot 2021-04-10 at 01.00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3135" y="2624623"/>
            <a:ext cx="5077730" cy="2616034"/>
          </a:xfrm>
          <a:prstGeom prst="rect">
            <a:avLst/>
          </a:prstGeom>
          <a:ln w="12700">
            <a:miter lim="400000"/>
          </a:ln>
        </p:spPr>
      </p:pic>
      <p:sp>
        <p:nvSpPr>
          <p:cNvPr id="799" name="Figura de: Aurélien Gerón (2019)"/>
          <p:cNvSpPr txBox="1"/>
          <p:nvPr/>
        </p:nvSpPr>
        <p:spPr>
          <a:xfrm>
            <a:off x="3001417" y="5858812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Bagging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Bagging</a:t>
            </a:r>
          </a:p>
        </p:txBody>
      </p:sp>
      <p:sp>
        <p:nvSpPr>
          <p:cNvPr id="802" name="3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03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4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5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6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807" name="Screen Shot 2021-04-10 at 01.00.10.png" descr="Screen Shot 2021-04-10 at 01.00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3135" y="2624623"/>
            <a:ext cx="5077730" cy="2616034"/>
          </a:xfrm>
          <a:prstGeom prst="rect">
            <a:avLst/>
          </a:prstGeom>
          <a:ln w="12700">
            <a:miter lim="400000"/>
          </a:ln>
        </p:spPr>
      </p:pic>
      <p:sp>
        <p:nvSpPr>
          <p:cNvPr id="808" name="Figura de: Aurélien Gerón (2019)"/>
          <p:cNvSpPr txBox="1"/>
          <p:nvPr/>
        </p:nvSpPr>
        <p:spPr>
          <a:xfrm>
            <a:off x="3001417" y="5858812"/>
            <a:ext cx="266426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500"/>
            </a:lvl1pPr>
          </a:lstStyle>
          <a:p>
            <a:pPr/>
            <a:r>
              <a:t>Figura de: Aurélien Gerón (2019)</a:t>
            </a:r>
          </a:p>
        </p:txBody>
      </p:sp>
      <p:sp>
        <p:nvSpPr>
          <p:cNvPr id="809" name="Comitê (Ensemble)"/>
          <p:cNvSpPr txBox="1"/>
          <p:nvPr/>
        </p:nvSpPr>
        <p:spPr>
          <a:xfrm>
            <a:off x="1220654" y="2724526"/>
            <a:ext cx="122118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300">
                <a:solidFill>
                  <a:srgbClr val="FF2600"/>
                </a:solidFill>
              </a:defRPr>
            </a:pPr>
            <a:r>
              <a:t>Comitê</a:t>
            </a:r>
            <a:br/>
            <a:r>
              <a:t>(Ensemble)</a:t>
            </a:r>
          </a:p>
        </p:txBody>
      </p:sp>
      <p:sp>
        <p:nvSpPr>
          <p:cNvPr id="810" name="Rounded Rectangle"/>
          <p:cNvSpPr/>
          <p:nvPr/>
        </p:nvSpPr>
        <p:spPr>
          <a:xfrm>
            <a:off x="2313179" y="2543012"/>
            <a:ext cx="3749671" cy="784669"/>
          </a:xfrm>
          <a:prstGeom prst="roundRect">
            <a:avLst>
              <a:gd name="adj" fmla="val 24278"/>
            </a:avLst>
          </a:prstGeom>
          <a:ln w="25400">
            <a:solidFill>
              <a:srgbClr val="FF2600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11" name="Predição do ensemble…"/>
          <p:cNvSpPr txBox="1"/>
          <p:nvPr/>
        </p:nvSpPr>
        <p:spPr>
          <a:xfrm>
            <a:off x="4316636" y="1796816"/>
            <a:ext cx="2196134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solidFill>
                  <a:srgbClr val="FF2600"/>
                </a:solidFill>
              </a:defRPr>
            </a:pPr>
            <a:r>
              <a:t>Predição do ensemble</a:t>
            </a:r>
          </a:p>
          <a:p>
            <a:pPr algn="ctr">
              <a:defRPr b="1" sz="1600">
                <a:solidFill>
                  <a:srgbClr val="FF2600"/>
                </a:solidFill>
              </a:defRPr>
            </a:pPr>
            <a:r>
              <a:t>Voto majoritário</a:t>
            </a:r>
          </a:p>
        </p:txBody>
      </p:sp>
      <p:sp>
        <p:nvSpPr>
          <p:cNvPr id="812" name="Line"/>
          <p:cNvSpPr/>
          <p:nvPr/>
        </p:nvSpPr>
        <p:spPr>
          <a:xfrm flipV="1">
            <a:off x="4188014" y="1947889"/>
            <a:ext cx="1" cy="548641"/>
          </a:xfrm>
          <a:prstGeom prst="line">
            <a:avLst/>
          </a:prstGeom>
          <a:ln w="19050">
            <a:solidFill>
              <a:srgbClr val="FF2600"/>
            </a:solidFill>
            <a:bevel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Bagging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Bagging</a:t>
            </a:r>
          </a:p>
        </p:txBody>
      </p:sp>
      <p:sp>
        <p:nvSpPr>
          <p:cNvPr id="815" name="3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16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17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18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19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820" name="Screen Shot 2021-04-10 at 01.00.50.png" descr="Screen Shot 2021-04-10 at 01.00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2252" y="2153426"/>
            <a:ext cx="5789070" cy="2219144"/>
          </a:xfrm>
          <a:prstGeom prst="rect">
            <a:avLst/>
          </a:prstGeom>
          <a:ln w="12700">
            <a:miter lim="400000"/>
          </a:ln>
        </p:spPr>
      </p:pic>
      <p:sp>
        <p:nvSpPr>
          <p:cNvPr id="821" name="Figura de: Aurélien Gerón (2019)…"/>
          <p:cNvSpPr txBox="1"/>
          <p:nvPr/>
        </p:nvSpPr>
        <p:spPr>
          <a:xfrm>
            <a:off x="3222852" y="4405184"/>
            <a:ext cx="293299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500"/>
            </a:pPr>
            <a:r>
              <a:t>Figura de: Aurélien Gerón (2019)</a:t>
            </a:r>
          </a:p>
          <a:p>
            <a:pPr algn="ctr">
              <a:defRPr sz="1500"/>
            </a:pPr>
            <a:r>
              <a:t>dataset: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moon</a:t>
            </a:r>
            <a:r>
              <a:t>, Bagging com 500 DTs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Bagging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Bagging</a:t>
            </a:r>
          </a:p>
        </p:txBody>
      </p:sp>
      <p:sp>
        <p:nvSpPr>
          <p:cNvPr id="824" name="3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25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6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7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8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29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830" name="Screen Shot 2021-04-10 at 01.00.50.png" descr="Screen Shot 2021-04-10 at 01.00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2252" y="2153426"/>
            <a:ext cx="5789070" cy="2219144"/>
          </a:xfrm>
          <a:prstGeom prst="rect">
            <a:avLst/>
          </a:prstGeom>
          <a:ln w="12700">
            <a:miter lim="400000"/>
          </a:ln>
        </p:spPr>
      </p:pic>
      <p:sp>
        <p:nvSpPr>
          <p:cNvPr id="831" name="Bagging (ensemble) generaliza melhor…"/>
          <p:cNvSpPr/>
          <p:nvPr/>
        </p:nvSpPr>
        <p:spPr>
          <a:xfrm>
            <a:off x="2068461" y="5017871"/>
            <a:ext cx="5241774" cy="945519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2" marL="864704" indent="-178904">
              <a:buClr>
                <a:schemeClr val="accent2"/>
              </a:buClr>
              <a:buSzPct val="60000"/>
              <a:buChar char="◻"/>
            </a:pPr>
            <a:r>
              <a:rPr b="1"/>
              <a:t>Bagging</a:t>
            </a:r>
            <a:r>
              <a:t> (ensemble) </a:t>
            </a:r>
            <a:r>
              <a:rPr b="1"/>
              <a:t>generaliza</a:t>
            </a:r>
            <a:r>
              <a:t> </a:t>
            </a:r>
            <a:r>
              <a:rPr b="1"/>
              <a:t>melhor</a:t>
            </a:r>
          </a:p>
          <a:p>
            <a:pPr lvl="2" marL="864704" indent="-178904">
              <a:buClr>
                <a:schemeClr val="accent2"/>
              </a:buClr>
              <a:buSzPct val="60000"/>
              <a:buChar char="◻"/>
            </a:pPr>
            <a:r>
              <a:rPr b="1"/>
              <a:t>superfície</a:t>
            </a:r>
            <a:r>
              <a:t> de decisão é menos </a:t>
            </a:r>
            <a:r>
              <a:rPr b="1"/>
              <a:t>irregular</a:t>
            </a:r>
          </a:p>
          <a:p>
            <a:pPr lvl="2" marL="864704" indent="-178904">
              <a:buClr>
                <a:schemeClr val="accent2"/>
              </a:buClr>
              <a:buSzPct val="60000"/>
              <a:buChar char="◻"/>
            </a:pPr>
            <a:r>
              <a:t>frequentemente: Bagging &gt; DT</a:t>
            </a:r>
          </a:p>
        </p:txBody>
      </p:sp>
      <p:sp>
        <p:nvSpPr>
          <p:cNvPr id="832" name="Figura de: Aurélien Gerón (2019)…"/>
          <p:cNvSpPr txBox="1"/>
          <p:nvPr/>
        </p:nvSpPr>
        <p:spPr>
          <a:xfrm>
            <a:off x="3222852" y="4405184"/>
            <a:ext cx="293299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500"/>
            </a:pPr>
            <a:r>
              <a:t>Figura de: Aurélien Gerón (2019)</a:t>
            </a:r>
          </a:p>
          <a:p>
            <a:pPr algn="ctr">
              <a:defRPr sz="1500"/>
            </a:pPr>
            <a:r>
              <a:t>dataset: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moon</a:t>
            </a:r>
            <a:r>
              <a:t>, Bagging com 500 DTs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Bagging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Bagging</a:t>
            </a:r>
          </a:p>
        </p:txBody>
      </p:sp>
      <p:sp>
        <p:nvSpPr>
          <p:cNvPr id="835" name="3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36" name="Características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100"/>
            </a:pPr>
          </a:p>
          <a:p>
            <a:pPr>
              <a:defRPr sz="2100"/>
            </a:pPr>
            <a:r>
              <a:rPr b="1"/>
              <a:t>Características</a:t>
            </a:r>
            <a:endParaRPr b="1"/>
          </a:p>
          <a:p>
            <a:pPr lvl="3" marL="1462087" indent="-319087">
              <a:defRPr sz="2100"/>
            </a:pPr>
            <a:endParaRPr b="1"/>
          </a:p>
          <a:p>
            <a:pPr lvl="3" marL="1462087" indent="-319087">
              <a:defRPr sz="2100"/>
            </a:pPr>
            <a:r>
              <a:t>amostragem é igual ao tamanho do conjunto de treinamento</a:t>
            </a:r>
          </a:p>
          <a:p>
            <a:pPr lvl="3" marL="1462087" indent="-319087">
              <a:defRPr sz="2100"/>
            </a:pPr>
            <a:r>
              <a:t>realiza um número finito de amostras (B)</a:t>
            </a:r>
            <a:endParaRPr b="1"/>
          </a:p>
          <a:p>
            <a:pPr lvl="3" marL="1462087" indent="-319087">
              <a:defRPr sz="2100"/>
            </a:pPr>
            <a:r>
              <a:t>beneficia de ser composto de muitos base learners que aprendem padrões levemente diferentes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00" name="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1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2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3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4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5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6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7" name="Ensembles/Comitês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rPr b="1"/>
              <a:t>Ensembles/Comitês</a:t>
            </a:r>
            <a:endParaRPr b="1"/>
          </a:p>
          <a:p>
            <a:pPr lvl="2" marL="1004887" indent="-319087">
              <a:buSzPct val="60000"/>
              <a:buChar char="◻"/>
              <a:defRPr sz="2200"/>
            </a:pPr>
            <a:endParaRPr b="1"/>
          </a:p>
          <a:p>
            <a:pPr lvl="2" marL="1004887" indent="-319087">
              <a:buSzPct val="60000"/>
              <a:buChar char="◻"/>
              <a:defRPr sz="2200"/>
            </a:pPr>
            <a:r>
              <a:t>Problema?</a:t>
            </a:r>
            <a:endParaRPr b="1"/>
          </a:p>
          <a:p>
            <a:pPr lvl="3" marL="1462087" indent="-319087">
              <a:defRPr sz="2200"/>
            </a:pPr>
            <a:r>
              <a:t>duas</a:t>
            </a:r>
            <a:r>
              <a:rPr b="1"/>
              <a:t> </a:t>
            </a:r>
            <a:r>
              <a:t>cabeças pensam melhor do que uma</a:t>
            </a:r>
          </a:p>
          <a:p>
            <a:pPr lvl="3" marL="1462087" indent="-319087">
              <a:defRPr sz="2200"/>
            </a:pPr>
            <a:r>
              <a:t>mais cabeças ainda pensa melhor do que duas</a:t>
            </a:r>
          </a:p>
          <a:p>
            <a:pPr lvl="3" marL="1462087" indent="-319087">
              <a:defRPr sz="2200"/>
            </a:pPr>
            <a:r>
              <a:t>decisão baseada em conjunto (comitês)</a:t>
            </a:r>
          </a:p>
          <a:p>
            <a:pPr lvl="3" marL="1462087" indent="-319087">
              <a:defRPr sz="2200"/>
            </a:pPr>
            <a:r>
              <a:t>para ML os resultados são impressivos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Bagging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Bagging</a:t>
            </a:r>
          </a:p>
        </p:txBody>
      </p:sp>
      <p:sp>
        <p:nvSpPr>
          <p:cNvPr id="839" name="4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40" name="Input:…"/>
          <p:cNvSpPr txBox="1"/>
          <p:nvPr/>
        </p:nvSpPr>
        <p:spPr>
          <a:xfrm>
            <a:off x="496154" y="1771457"/>
            <a:ext cx="8151692" cy="3027808"/>
          </a:xfrm>
          <a:prstGeom prst="rect">
            <a:avLst/>
          </a:prstGeom>
          <a:solidFill>
            <a:srgbClr val="FFFC79"/>
          </a:solidFill>
          <a:ln w="1905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20040" indent="-320040" algn="just" defTabSz="457200">
              <a:defRPr b="1" sz="1700"/>
            </a:pPr>
            <a:r>
              <a:t>Input:</a:t>
            </a:r>
          </a:p>
          <a:p>
            <a:pPr lvl="1" marL="320040" indent="-91440" algn="just" defTabSz="457200">
              <a:defRPr b="1" sz="1700"/>
            </a:pPr>
            <a:r>
              <a:t>  -</a:t>
            </a:r>
            <a:r>
              <a:rPr b="0"/>
              <a:t> B: quantidade de amostras/classificadores no comitê</a:t>
            </a:r>
            <a:endParaRPr b="0"/>
          </a:p>
          <a:p>
            <a:pPr marL="320040" indent="-320040" algn="just" defTabSz="457200">
              <a:defRPr b="1" sz="1700">
                <a:solidFill>
                  <a:srgbClr val="FF2600"/>
                </a:solidFill>
              </a:defRPr>
            </a:pPr>
          </a:p>
          <a:p>
            <a:pPr lvl="1" marL="320040" indent="46672" algn="just" defTabSz="457200">
              <a:buClr>
                <a:schemeClr val="accent2"/>
              </a:buClr>
              <a:buFont typeface="Wingdings"/>
              <a:defRPr sz="1700"/>
            </a:pPr>
            <a:r>
              <a:rPr b="1"/>
              <a:t>1</a:t>
            </a:r>
            <a:r>
              <a:t>. Realizar B amostragens com reposição</a:t>
            </a:r>
          </a:p>
          <a:p>
            <a:pPr lvl="1" marL="320040" indent="46672" algn="just" defTabSz="457200">
              <a:buClr>
                <a:schemeClr val="accent2"/>
              </a:buClr>
              <a:buFont typeface="Wingdings"/>
              <a:defRPr sz="1700"/>
            </a:pPr>
            <a:r>
              <a:t>2. Treinar um classificador para cada amostra b ∊ B</a:t>
            </a:r>
          </a:p>
          <a:p>
            <a:pPr lvl="1" marL="320040" indent="46672" algn="just" defTabSz="457200">
              <a:buClr>
                <a:schemeClr val="accent2"/>
              </a:buClr>
              <a:buFont typeface="Wingdings"/>
              <a:defRPr sz="1700"/>
            </a:pPr>
            <a:r>
              <a:t>3. Combinar a saída dos classificadores</a:t>
            </a:r>
          </a:p>
          <a:p>
            <a:pPr lvl="3" marL="320040" indent="822960" algn="just" defTabSz="457200">
              <a:buClr>
                <a:schemeClr val="accent2"/>
              </a:buClr>
              <a:buFont typeface="Wingdings"/>
              <a:defRPr sz="1700"/>
            </a:pPr>
            <a:r>
              <a:t>- voto majoritário (classificação)</a:t>
            </a:r>
          </a:p>
          <a:p>
            <a:pPr lvl="3" marL="320040" indent="822960" algn="just" defTabSz="457200">
              <a:buClr>
                <a:schemeClr val="accent2"/>
              </a:buClr>
              <a:buFont typeface="Wingdings"/>
              <a:defRPr sz="1700"/>
            </a:pPr>
            <a:r>
              <a:t>- mediana (regressão)</a:t>
            </a:r>
          </a:p>
          <a:p>
            <a:pPr lvl="1" marL="320040" indent="46672" algn="just" defTabSz="457200">
              <a:buClr>
                <a:schemeClr val="accent2"/>
              </a:buClr>
              <a:buFont typeface="Wingdings"/>
              <a:defRPr sz="1700"/>
            </a:pPr>
          </a:p>
          <a:p>
            <a:pPr marL="320040" indent="-320040" algn="just" defTabSz="457200">
              <a:defRPr sz="1700"/>
            </a:pPr>
            <a:r>
              <a:rPr b="1"/>
              <a:t>Output</a:t>
            </a:r>
            <a:r>
              <a:t>:</a:t>
            </a:r>
          </a:p>
          <a:p>
            <a:pPr lvl="2" marL="320040" indent="137159" algn="just" defTabSz="457200">
              <a:defRPr sz="1700"/>
            </a:pPr>
            <a:r>
              <a:t>- B classificadores treinados nas amostras de treinamento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843" name="4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44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845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848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846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47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851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84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50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852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853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sp>
        <p:nvSpPr>
          <p:cNvPr id="854" name="Rounded Rectangle"/>
          <p:cNvSpPr/>
          <p:nvPr/>
        </p:nvSpPr>
        <p:spPr>
          <a:xfrm>
            <a:off x="685800" y="4143201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857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85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56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858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861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85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60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862" name="Voting"/>
          <p:cNvSpPr txBox="1"/>
          <p:nvPr/>
        </p:nvSpPr>
        <p:spPr>
          <a:xfrm>
            <a:off x="1425380" y="2605597"/>
            <a:ext cx="88330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Voting</a:t>
            </a:r>
          </a:p>
        </p:txBody>
      </p:sp>
      <p:grpSp>
        <p:nvGrpSpPr>
          <p:cNvPr id="865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86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64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66" name="Boosting"/>
          <p:cNvSpPr txBox="1"/>
          <p:nvPr/>
        </p:nvSpPr>
        <p:spPr>
          <a:xfrm>
            <a:off x="1430221" y="3153285"/>
            <a:ext cx="12031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Boosting</a:t>
            </a:r>
          </a:p>
        </p:txBody>
      </p:sp>
      <p:grpSp>
        <p:nvGrpSpPr>
          <p:cNvPr id="869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86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68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870" name="Bagging"/>
          <p:cNvSpPr txBox="1"/>
          <p:nvPr/>
        </p:nvSpPr>
        <p:spPr>
          <a:xfrm>
            <a:off x="1437239" y="3712182"/>
            <a:ext cx="111857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Bagging</a:t>
            </a:r>
          </a:p>
        </p:txBody>
      </p:sp>
      <p:grpSp>
        <p:nvGrpSpPr>
          <p:cNvPr id="873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87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72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874" name="Random Forest"/>
          <p:cNvSpPr txBox="1"/>
          <p:nvPr/>
        </p:nvSpPr>
        <p:spPr>
          <a:xfrm>
            <a:off x="1427079" y="4259869"/>
            <a:ext cx="196553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Random Forest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Random Fores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Random Forest</a:t>
            </a:r>
          </a:p>
        </p:txBody>
      </p:sp>
      <p:sp>
        <p:nvSpPr>
          <p:cNvPr id="877" name="4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78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9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80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81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82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83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84" name="Proposto por Breiman (2001)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Proposto por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Breiman (2001)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rPr i="1"/>
              <a:t>Random Forest </a:t>
            </a:r>
            <a:r>
              <a:t>→ Floresta Aleatória</a:t>
            </a:r>
            <a:endParaRPr b="1"/>
          </a:p>
          <a:p>
            <a:pPr lvl="2" marL="1004887" indent="-319087">
              <a:buSzPct val="60000"/>
              <a:buChar char="◻"/>
              <a:defRPr sz="2200"/>
            </a:pPr>
            <a:r>
              <a:t>Ensemble de árvores de decisão</a:t>
            </a:r>
          </a:p>
          <a:p>
            <a:pPr>
              <a:defRPr sz="2200"/>
            </a:pPr>
          </a:p>
          <a:p>
            <a:pPr>
              <a:defRPr sz="2100"/>
            </a:pPr>
            <a:r>
              <a:rPr b="1"/>
              <a:t>Ideia</a:t>
            </a:r>
            <a:r>
              <a:t> geral:</a:t>
            </a:r>
          </a:p>
          <a:p>
            <a:pPr lvl="3" marL="1462087" indent="-319087">
              <a:defRPr sz="2100"/>
            </a:pPr>
            <a:r>
              <a:t>algoritmo melhorado a partir do Bagging</a:t>
            </a:r>
          </a:p>
          <a:p>
            <a:pPr lvl="3" marL="1462087" indent="-319087">
              <a:defRPr sz="2100"/>
            </a:pPr>
            <a:r>
              <a:t>adiciona mais um nível de </a:t>
            </a:r>
            <a:r>
              <a:rPr b="1"/>
              <a:t>aleatoriedade</a:t>
            </a:r>
            <a:r>
              <a:t> na criação do ensemble</a:t>
            </a:r>
          </a:p>
          <a:p>
            <a:pPr lvl="3" marL="1462087" indent="-319087">
              <a:defRPr sz="2100"/>
            </a:pPr>
            <a:r>
              <a:t>limita a quantidade de features usadas para gerar cada árvore de decisão</a:t>
            </a:r>
          </a:p>
          <a:p>
            <a:pPr lvl="5" marL="2193608" indent="-319088">
              <a:defRPr sz="2100"/>
            </a:pPr>
            <a:r>
              <a:t>selecionadas aleatoriamente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Random Fores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Random Forest</a:t>
            </a:r>
          </a:p>
        </p:txBody>
      </p:sp>
      <p:sp>
        <p:nvSpPr>
          <p:cNvPr id="887" name="4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88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89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90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91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92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93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94" name="Características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100"/>
            </a:pPr>
          </a:p>
          <a:p>
            <a:pPr>
              <a:defRPr b="1" sz="2100"/>
            </a:pPr>
            <a:r>
              <a:t>Características</a:t>
            </a:r>
          </a:p>
          <a:p>
            <a:pPr lvl="3" marL="1462087" indent="-319087">
              <a:defRPr sz="2100"/>
            </a:pPr>
            <a:r>
              <a:t>incrementar a aleatoriedade (subset de features) torna o treinamento do algoritmo mais rápido</a:t>
            </a:r>
          </a:p>
          <a:p>
            <a:pPr lvl="5" marL="2193608" indent="-319088">
              <a:defRPr sz="2100"/>
            </a:pPr>
            <a:r>
              <a:t>poucas features para cada árvore</a:t>
            </a:r>
          </a:p>
          <a:p>
            <a:pPr lvl="3" marL="1462087" indent="-319087">
              <a:defRPr sz="2100"/>
            </a:pPr>
            <a:r>
              <a:t>introduz um novo hiperparâmetro: </a:t>
            </a:r>
          </a:p>
          <a:p>
            <a:pPr lvl="5" marL="2193608" indent="-319088">
              <a:defRPr sz="2100"/>
            </a:pPr>
            <a:r>
              <a:t>quantidade de features na subamostra</a:t>
            </a:r>
          </a:p>
          <a:p>
            <a:pPr lvl="5" marL="2193608" indent="-319088">
              <a:defRPr sz="2100"/>
            </a:pPr>
            <a:r>
              <a:t>literatura reporta que RF não são sensíveis a essa escolha</a:t>
            </a:r>
          </a:p>
          <a:p>
            <a:pPr lvl="5" marL="2193608" indent="-319088">
              <a:defRPr sz="2100"/>
            </a:pPr>
            <a:r>
              <a:t>comum: </a:t>
            </a:r>
            <a14:m>
              <m:oMath>
                <m:rad>
                  <m:radPr>
                    <m:ctrlPr>
                      <a:rPr xmlns:a="http://schemas.openxmlformats.org/drawingml/2006/main" sz="2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r>
                      <a:rPr xmlns:a="http://schemas.openxmlformats.org/drawingml/2006/main" sz="2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</m:rad>
              </m:oMath>
            </a14:m>
            <a:r>
              <a:t> , com F = número de features do 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Random Fores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Random Forest</a:t>
            </a:r>
          </a:p>
        </p:txBody>
      </p:sp>
      <p:sp>
        <p:nvSpPr>
          <p:cNvPr id="897" name="44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98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99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00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01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02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03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04" name="Características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100"/>
            </a:pPr>
          </a:p>
          <a:p>
            <a:pPr>
              <a:defRPr b="1" sz="2100"/>
            </a:pPr>
            <a:r>
              <a:t>Características</a:t>
            </a:r>
          </a:p>
          <a:p>
            <a:pPr lvl="3" marL="1462087" indent="-319087">
              <a:defRPr sz="2100"/>
            </a:pPr>
            <a:r>
              <a:t>segundo hiperparâmetro é o número de árvores (T)</a:t>
            </a:r>
          </a:p>
          <a:p>
            <a:pPr lvl="4" marL="1919288" indent="-319088">
              <a:defRPr sz="2100"/>
            </a:pPr>
            <a:r>
              <a:t>s1: definir T a priori</a:t>
            </a:r>
          </a:p>
          <a:p>
            <a:pPr lvl="4" marL="1919288" indent="-319088">
              <a:defRPr sz="2100"/>
            </a:pPr>
            <a:r>
              <a:t>s2: adicionar árvores enquanto o erro de treinamento não para de reduzir</a:t>
            </a:r>
          </a:p>
          <a:p>
            <a:pPr lvl="4" marL="1919288" indent="-319088">
              <a:defRPr sz="2100"/>
            </a:pPr>
          </a:p>
          <a:p>
            <a:pPr lvl="3" marL="1462087" indent="-319087">
              <a:defRPr sz="2100"/>
            </a:pPr>
            <a:r>
              <a:t>bootstrap + subset de features</a:t>
            </a:r>
          </a:p>
          <a:p>
            <a:pPr lvl="4" marL="1919288" indent="-319088">
              <a:defRPr sz="2100"/>
            </a:pPr>
            <a:r>
              <a:t>reduz a variância do algoritmo sem afetar o bias</a:t>
            </a:r>
          </a:p>
          <a:p>
            <a:pPr lvl="4" marL="1919288" indent="-319088">
              <a:defRPr sz="2100"/>
            </a:pPr>
            <a:r>
              <a:t>não há necessidade em podar as árvores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4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07" name="Input:…"/>
          <p:cNvSpPr txBox="1"/>
          <p:nvPr/>
        </p:nvSpPr>
        <p:spPr>
          <a:xfrm>
            <a:off x="496154" y="1771457"/>
            <a:ext cx="8151692" cy="4246452"/>
          </a:xfrm>
          <a:prstGeom prst="rect">
            <a:avLst/>
          </a:prstGeom>
          <a:solidFill>
            <a:srgbClr val="FFFC79"/>
          </a:solidFill>
          <a:ln w="1905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20040" indent="-320040" algn="just" defTabSz="457200">
              <a:defRPr b="1" sz="1700"/>
            </a:pPr>
            <a:r>
              <a:t>Input:</a:t>
            </a:r>
          </a:p>
          <a:p>
            <a:pPr lvl="1" marL="320040" indent="-91440" algn="just" defTabSz="457200">
              <a:defRPr b="1" sz="1700"/>
            </a:pPr>
            <a:r>
              <a:rPr b="0"/>
              <a:t>- dataset: com N exemplos, e F features</a:t>
            </a:r>
            <a:r>
              <a:t>  </a:t>
            </a:r>
          </a:p>
          <a:p>
            <a:pPr lvl="1" marL="320040" indent="-91440" algn="just" defTabSz="457200">
              <a:defRPr b="1" sz="1700"/>
            </a:pPr>
            <a:r>
              <a:t>-</a:t>
            </a:r>
            <a:r>
              <a:rPr b="0"/>
              <a:t> T: quantidade de árvores</a:t>
            </a:r>
            <a:endParaRPr b="0"/>
          </a:p>
          <a:p>
            <a:pPr lvl="2" marL="320040" indent="137159" algn="just" defTabSz="457200">
              <a:defRPr b="1" sz="1700"/>
            </a:pPr>
            <a:endParaRPr b="0"/>
          </a:p>
          <a:p>
            <a:pPr lvl="2" marL="320040" indent="137159" algn="just" defTabSz="457200">
              <a:defRPr b="1" sz="1700"/>
            </a:pPr>
            <a:r>
              <a:t>1.</a:t>
            </a:r>
            <a:r>
              <a:rPr b="0"/>
              <a:t> Para cada uma das </a:t>
            </a:r>
            <a:r>
              <a:t>T</a:t>
            </a:r>
            <a:r>
              <a:rPr b="0"/>
              <a:t> árvores</a:t>
            </a:r>
            <a:endParaRPr b="0"/>
          </a:p>
          <a:p>
            <a:pPr lvl="2" marL="320040" indent="365759" algn="just" defTabSz="457200">
              <a:buClr>
                <a:schemeClr val="accent2"/>
              </a:buClr>
              <a:buFont typeface="Wingdings"/>
              <a:defRPr sz="1700"/>
            </a:pPr>
            <a:r>
              <a:rPr b="1"/>
              <a:t>1</a:t>
            </a:r>
            <a:r>
              <a:t>.</a:t>
            </a:r>
            <a:r>
              <a:rPr b="1"/>
              <a:t>1 </a:t>
            </a:r>
            <a:r>
              <a:t>Realizar uma amostragem de tamanho </a:t>
            </a:r>
            <a:r>
              <a:rPr b="1"/>
              <a:t>N</a:t>
            </a:r>
            <a:r>
              <a:t> dos exemplos fazendo reposição (</a:t>
            </a:r>
            <a:r>
              <a:rPr i="1"/>
              <a:t>bootstrap with replacement</a:t>
            </a:r>
            <a:r>
              <a:t>) </a:t>
            </a:r>
          </a:p>
          <a:p>
            <a:pPr lvl="2" marL="320040" indent="365759" algn="just" defTabSz="457200">
              <a:buClr>
                <a:schemeClr val="accent2"/>
              </a:buClr>
              <a:buFont typeface="Wingdings"/>
              <a:defRPr sz="1700"/>
            </a:pPr>
            <a:r>
              <a:rPr b="1"/>
              <a:t>1.2</a:t>
            </a:r>
            <a:r>
              <a:t>. Aleatoriamente, selecionar apenas </a:t>
            </a:r>
            <a14:m>
              <m:oMath>
                <m:rad>
                  <m:radPr>
                    <m:ctrlPr>
                      <a:rPr xmlns:a="http://schemas.openxmlformats.org/drawingml/2006/main"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r>
                      <a:rPr xmlns:a="http://schemas.openxmlformats.org/drawingml/2006/main"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</m:rad>
              </m:oMath>
            </a14:m>
            <a:r>
              <a:t> features da amostra</a:t>
            </a:r>
          </a:p>
          <a:p>
            <a:pPr lvl="2" marL="320040" indent="365759" algn="just" defTabSz="457200">
              <a:buClr>
                <a:schemeClr val="accent2"/>
              </a:buClr>
              <a:buFont typeface="Wingdings"/>
              <a:defRPr sz="1700"/>
            </a:pPr>
            <a:r>
              <a:rPr b="1"/>
              <a:t>1.3</a:t>
            </a:r>
            <a:r>
              <a:t>. Treinar um classificador com esse </a:t>
            </a:r>
            <a:r>
              <a:rPr i="1"/>
              <a:t>subset</a:t>
            </a:r>
            <a:r>
              <a:t> gerado </a:t>
            </a:r>
          </a:p>
          <a:p>
            <a:pPr lvl="2" marL="320040" indent="365759" algn="just" defTabSz="457200">
              <a:buClr>
                <a:schemeClr val="accent2"/>
              </a:buClr>
              <a:buFont typeface="Wingdings"/>
              <a:defRPr sz="1700"/>
            </a:pPr>
          </a:p>
          <a:p>
            <a:pPr marL="320040" indent="-98603" algn="just" defTabSz="457200">
              <a:buClr>
                <a:schemeClr val="accent2"/>
              </a:buClr>
              <a:buFont typeface="Wingdings"/>
              <a:defRPr sz="1700"/>
            </a:pPr>
            <a:r>
              <a:rPr b="1"/>
              <a:t>2.</a:t>
            </a:r>
            <a:r>
              <a:t> Combinar a saída dos classificadores</a:t>
            </a:r>
          </a:p>
          <a:p>
            <a:pPr lvl="1" marL="320040" indent="299742" algn="just" defTabSz="457200">
              <a:buClr>
                <a:schemeClr val="accent2"/>
              </a:buClr>
              <a:buFont typeface="Wingdings"/>
              <a:defRPr sz="1700"/>
            </a:pPr>
            <a:r>
              <a:t>- voto majoritário (classificação)</a:t>
            </a:r>
          </a:p>
          <a:p>
            <a:pPr lvl="1" marL="320040" indent="299742" algn="just" defTabSz="457200">
              <a:buClr>
                <a:schemeClr val="accent2"/>
              </a:buClr>
              <a:buFont typeface="Wingdings"/>
              <a:defRPr sz="1700"/>
            </a:pPr>
            <a:r>
              <a:t>- mediana (regressão)</a:t>
            </a:r>
          </a:p>
          <a:p>
            <a:pPr lvl="1" marL="320040" indent="46672" algn="just" defTabSz="457200">
              <a:buClr>
                <a:schemeClr val="accent2"/>
              </a:buClr>
              <a:buFont typeface="Wingdings"/>
              <a:defRPr sz="1700"/>
            </a:pPr>
          </a:p>
          <a:p>
            <a:pPr marL="320040" indent="-320040" algn="just" defTabSz="457200">
              <a:defRPr sz="1700"/>
            </a:pPr>
            <a:r>
              <a:rPr b="1"/>
              <a:t>Output</a:t>
            </a:r>
            <a:r>
              <a:t>:</a:t>
            </a:r>
          </a:p>
          <a:p>
            <a:pPr lvl="2" marL="320040" indent="137159" algn="just" defTabSz="457200">
              <a:defRPr sz="1700"/>
            </a:pPr>
            <a:r>
              <a:t>- </a:t>
            </a:r>
            <a:r>
              <a:rPr b="1"/>
              <a:t>T</a:t>
            </a:r>
            <a:r>
              <a:t> classificadores treinados nas amostras de treinamento</a:t>
            </a:r>
          </a:p>
        </p:txBody>
      </p:sp>
      <p:sp>
        <p:nvSpPr>
          <p:cNvPr id="908" name="Random Fores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Random Forest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Random Fores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Random Forest</a:t>
            </a:r>
          </a:p>
        </p:txBody>
      </p:sp>
      <p:sp>
        <p:nvSpPr>
          <p:cNvPr id="911" name="4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12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13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14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15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16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17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18" name="Importância relativa dos atributos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sz="2200"/>
            </a:pPr>
            <a:r>
              <a:t>Importância relativa dos atributos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2" marL="1004887" indent="-319087">
              <a:buSzPct val="60000"/>
              <a:buChar char="◻"/>
              <a:defRPr sz="2200"/>
            </a:pPr>
            <a:r>
              <a:t>Gini index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quanto de impureza é reduzido em média (sobre todas as árvores) quando um atributo específico (feature) está na árvore</a:t>
            </a:r>
          </a:p>
          <a:p>
            <a:pPr lvl="2" marL="1004887" indent="-319087">
              <a:buSzPct val="60000"/>
              <a:buChar char="◻"/>
              <a:defRPr sz="2200"/>
            </a:pPr>
            <a:r>
              <a:t>quais os atributos mais importantes/descritivos para um problema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Random Forest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Random Forest</a:t>
            </a:r>
          </a:p>
        </p:txBody>
      </p:sp>
      <p:sp>
        <p:nvSpPr>
          <p:cNvPr id="921" name="4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22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23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24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25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26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27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28" name="Comparativo Geral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100"/>
            </a:pPr>
          </a:p>
          <a:p>
            <a:pPr>
              <a:defRPr b="1" sz="2100"/>
            </a:pPr>
            <a:r>
              <a:t>Comparativo Geral</a:t>
            </a:r>
          </a:p>
          <a:p>
            <a:pPr lvl="3" marL="1462087" indent="-319087">
              <a:defRPr sz="2100"/>
            </a:pPr>
            <a:r>
              <a:t>RF | Bagging são algoritmos que podem ser executados em paralelo</a:t>
            </a:r>
          </a:p>
          <a:p>
            <a:pPr lvl="3" marL="1462087" indent="-319087">
              <a:defRPr sz="2100"/>
            </a:pPr>
            <a:r>
              <a:t>Boosting é sequencial (dependência dos modelos)</a:t>
            </a:r>
          </a:p>
          <a:p>
            <a:pPr lvl="3" marL="1462087" indent="-319087">
              <a:defRPr sz="2100"/>
            </a:pPr>
            <a:r>
              <a:t>Para um mesmo número de árvores</a:t>
            </a:r>
          </a:p>
          <a:p>
            <a:pPr lvl="5" marL="2193608" indent="-319088">
              <a:defRPr sz="2100"/>
            </a:pPr>
            <a:r>
              <a:t>Boosting tende a ser melhor</a:t>
            </a:r>
          </a:p>
          <a:p>
            <a:pPr lvl="5" marL="2193608" indent="-319088">
              <a:defRPr sz="2100"/>
            </a:pPr>
            <a:r>
              <a:t>mas RF consegue criar um ensemble maior com o mesmo custo computacional (e ser melhor)</a:t>
            </a:r>
          </a:p>
          <a:p>
            <a:pPr lvl="3" marL="1462087" indent="-319087">
              <a:defRPr sz="2100"/>
            </a:pPr>
            <a:r>
              <a:t>RF é robusto e tem desempenhos bons em datasets pequenos e grandes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4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31" name="Hands on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Hands on</a:t>
            </a:r>
          </a:p>
        </p:txBody>
      </p:sp>
      <p:sp>
        <p:nvSpPr>
          <p:cNvPr id="932" name="Vamos exercitar :)…"/>
          <p:cNvSpPr/>
          <p:nvPr/>
        </p:nvSpPr>
        <p:spPr>
          <a:xfrm>
            <a:off x="2365881" y="2943225"/>
            <a:ext cx="4412238" cy="1493907"/>
          </a:xfrm>
          <a:prstGeom prst="rect">
            <a:avLst/>
          </a:prstGeom>
          <a:solidFill>
            <a:srgbClr val="FFFC79"/>
          </a:solidFill>
          <a:ln w="1905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buClr>
                <a:schemeClr val="accent2"/>
              </a:buClr>
              <a:buFont typeface="Wingdings"/>
              <a:defRPr b="1" sz="2300"/>
            </a:pPr>
            <a:r>
              <a:t>Vamos exercitar :)</a:t>
            </a:r>
          </a:p>
          <a:p>
            <a:pPr algn="ctr">
              <a:buClr>
                <a:schemeClr val="accent2"/>
              </a:buClr>
              <a:buFont typeface="Wingdings"/>
              <a:defRPr b="1" sz="2300"/>
            </a:pPr>
            <a:r>
              <a:t>[Google Colab -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Exemplo 01</a:t>
            </a:r>
            <a:r>
              <a:t>]</a:t>
            </a:r>
          </a:p>
          <a:p>
            <a:pPr algn="ctr">
              <a:buClr>
                <a:schemeClr val="accent2"/>
              </a:buClr>
              <a:buFont typeface="Wingdings"/>
              <a:defRPr b="1" sz="2300"/>
            </a:pPr>
            <a:r>
              <a:t>[Google Colab - </a:t>
            </a: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3" invalidUrl="" action="" tgtFrame="" tooltip="" history="1" highlightClick="0" endSnd="0"/>
              </a:rPr>
              <a:t>Exemplo 02</a:t>
            </a: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935" name="4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36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937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grpSp>
        <p:nvGrpSpPr>
          <p:cNvPr id="940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938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9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941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  <p:sp>
        <p:nvSpPr>
          <p:cNvPr id="942" name="Rounded Rectangle"/>
          <p:cNvSpPr/>
          <p:nvPr/>
        </p:nvSpPr>
        <p:spPr>
          <a:xfrm>
            <a:off x="685800" y="4712098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945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94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4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946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949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94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8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950" name="Voting"/>
          <p:cNvSpPr txBox="1"/>
          <p:nvPr/>
        </p:nvSpPr>
        <p:spPr>
          <a:xfrm>
            <a:off x="1425380" y="2605597"/>
            <a:ext cx="88330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Voting</a:t>
            </a:r>
          </a:p>
        </p:txBody>
      </p:sp>
      <p:grpSp>
        <p:nvGrpSpPr>
          <p:cNvPr id="953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95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2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54" name="Boosting"/>
          <p:cNvSpPr txBox="1"/>
          <p:nvPr/>
        </p:nvSpPr>
        <p:spPr>
          <a:xfrm>
            <a:off x="1430221" y="3153285"/>
            <a:ext cx="12031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Boosting</a:t>
            </a:r>
          </a:p>
        </p:txBody>
      </p:sp>
      <p:grpSp>
        <p:nvGrpSpPr>
          <p:cNvPr id="957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95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6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958" name="Bagging"/>
          <p:cNvSpPr txBox="1"/>
          <p:nvPr/>
        </p:nvSpPr>
        <p:spPr>
          <a:xfrm>
            <a:off x="1437239" y="3712182"/>
            <a:ext cx="111857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Bagging</a:t>
            </a:r>
          </a:p>
        </p:txBody>
      </p:sp>
      <p:grpSp>
        <p:nvGrpSpPr>
          <p:cNvPr id="961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95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0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962" name="Random Forest"/>
          <p:cNvSpPr txBox="1"/>
          <p:nvPr/>
        </p:nvSpPr>
        <p:spPr>
          <a:xfrm>
            <a:off x="1427079" y="4259869"/>
            <a:ext cx="196553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Random Forest</a:t>
            </a:r>
          </a:p>
        </p:txBody>
      </p:sp>
      <p:grpSp>
        <p:nvGrpSpPr>
          <p:cNvPr id="965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96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4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966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10" name="5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1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2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3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4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5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6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17" name="Ensembles…"/>
          <p:cNvSpPr txBox="1"/>
          <p:nvPr>
            <p:ph type="body" idx="1"/>
          </p:nvPr>
        </p:nvSpPr>
        <p:spPr>
          <a:xfrm>
            <a:off x="457200" y="1568450"/>
            <a:ext cx="8042320" cy="4277124"/>
          </a:xfrm>
          <a:prstGeom prst="rect">
            <a:avLst/>
          </a:prstGeom>
        </p:spPr>
        <p:txBody>
          <a:bodyPr/>
          <a:lstStyle/>
          <a:p>
            <a:pPr>
              <a:defRPr sz="2100"/>
            </a:pPr>
          </a:p>
          <a:p>
            <a:pPr>
              <a:defRPr sz="2100"/>
            </a:pPr>
            <a:r>
              <a:rPr b="1"/>
              <a:t>Ensembles</a:t>
            </a:r>
            <a:endParaRPr b="1"/>
          </a:p>
          <a:p>
            <a:pPr lvl="3" marL="1462087" indent="-319087">
              <a:defRPr sz="2100"/>
            </a:pPr>
            <a:r>
              <a:t>Random Forest (RF)</a:t>
            </a:r>
            <a:endParaRPr b="1"/>
          </a:p>
          <a:p>
            <a:pPr lvl="5" marL="2193608" indent="-319088">
              <a:defRPr sz="2100"/>
            </a:pPr>
            <a:r>
              <a:t>é um dos algoritmos de AM mais poderosos/robustos atualmente</a:t>
            </a:r>
          </a:p>
          <a:p>
            <a:pPr lvl="5" marL="2193608" indent="-319088">
              <a:defRPr sz="2100"/>
            </a:pPr>
            <a:r>
              <a:t>funcionamento/implementação relativamente simples</a:t>
            </a:r>
          </a:p>
          <a:p>
            <a:pPr lvl="3" marL="1462087" indent="-319087">
              <a:defRPr sz="2100"/>
            </a:pPr>
          </a:p>
          <a:p>
            <a:pPr lvl="3" marL="1462087" indent="-319087">
              <a:defRPr sz="2100"/>
            </a:pPr>
            <a:r>
              <a:t>Ensembles são soluções vencedoras em competições de AM</a:t>
            </a:r>
          </a:p>
          <a:p>
            <a:pPr lvl="5" marL="2193608" indent="-319088">
              <a:defRPr i="1" sz="2100"/>
            </a:pPr>
            <a:r>
              <a:rPr u="sng">
                <a:solidFill>
                  <a:srgbClr val="FF7915"/>
                </a:solidFill>
                <a:uFill>
                  <a:solidFill>
                    <a:srgbClr val="FF7915"/>
                  </a:solidFill>
                </a:uFill>
                <a:hlinkClick r:id="rId2" invalidUrl="" action="" tgtFrame="" tooltip="" history="1" highlightClick="0" endSnd="0"/>
              </a:rPr>
              <a:t>Netflix Prize Competition</a:t>
            </a:r>
          </a:p>
          <a:p>
            <a:pPr lvl="7" marL="2742248" indent="-319088">
              <a:defRPr sz="2100"/>
            </a:pPr>
            <a:r>
              <a:t>alguém gostar de um filme → gostos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íntese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Síntese</a:t>
            </a:r>
          </a:p>
        </p:txBody>
      </p:sp>
      <p:sp>
        <p:nvSpPr>
          <p:cNvPr id="969" name="50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70" name="Comitês / Ensembles…"/>
          <p:cNvSpPr txBox="1"/>
          <p:nvPr>
            <p:ph type="body" idx="1"/>
          </p:nvPr>
        </p:nvSpPr>
        <p:spPr>
          <a:xfrm>
            <a:off x="457200" y="1570037"/>
            <a:ext cx="8229600" cy="4525964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</a:p>
          <a:p>
            <a:pPr>
              <a:defRPr i="1" sz="2200"/>
            </a:pPr>
            <a:r>
              <a:t>Comitês / Ensembles</a:t>
            </a:r>
          </a:p>
          <a:p>
            <a:pPr lvl="2" marL="1004887" indent="-319087">
              <a:buSzPct val="60000"/>
              <a:buChar char="◻"/>
              <a:defRPr i="1" sz="2200"/>
            </a:pPr>
            <a:r>
              <a:t>Voting</a:t>
            </a:r>
          </a:p>
          <a:p>
            <a:pPr lvl="2" marL="1004887" indent="-319087">
              <a:buSzPct val="60000"/>
              <a:buChar char="◻"/>
              <a:defRPr i="1" sz="2200"/>
            </a:pPr>
            <a:r>
              <a:t>Boosting</a:t>
            </a:r>
          </a:p>
          <a:p>
            <a:pPr lvl="2" marL="1004887" indent="-319087">
              <a:buSzPct val="60000"/>
              <a:buChar char="◻"/>
              <a:defRPr i="1" sz="2200"/>
            </a:pPr>
            <a:r>
              <a:t>Bagging</a:t>
            </a:r>
          </a:p>
          <a:p>
            <a:pPr lvl="2" marL="1004887" indent="-319087">
              <a:buSzPct val="60000"/>
              <a:buChar char="◻"/>
              <a:defRPr i="1" sz="2200"/>
            </a:pPr>
            <a:r>
              <a:t>Random Forest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róxima aul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Próxima aula</a:t>
            </a:r>
          </a:p>
        </p:txBody>
      </p:sp>
      <p:sp>
        <p:nvSpPr>
          <p:cNvPr id="973" name="51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74" name="Inteligência de Enxame…"/>
          <p:cNvSpPr txBox="1"/>
          <p:nvPr>
            <p:ph type="body" idx="1"/>
          </p:nvPr>
        </p:nvSpPr>
        <p:spPr>
          <a:xfrm>
            <a:off x="457200" y="1570037"/>
            <a:ext cx="8229600" cy="4525964"/>
          </a:xfrm>
          <a:prstGeom prst="rect">
            <a:avLst/>
          </a:prstGeom>
        </p:spPr>
        <p:txBody>
          <a:bodyPr/>
          <a:lstStyle/>
          <a:p>
            <a:pPr marL="319087" indent="-319087">
              <a:defRPr sz="2500"/>
            </a:pPr>
          </a:p>
          <a:p>
            <a:pPr marL="319087" indent="-319087">
              <a:defRPr i="1" sz="2500"/>
            </a:pPr>
            <a:r>
              <a:t>Inteligência de Enxame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PSO</a:t>
            </a:r>
          </a:p>
          <a:p>
            <a:pPr lvl="2" marL="1004887" indent="-319087">
              <a:buSzPct val="60000"/>
              <a:buChar char="◻"/>
              <a:defRPr sz="2500"/>
            </a:pPr>
            <a:r>
              <a:t>ACO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Roteir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Roteiro</a:t>
            </a:r>
          </a:p>
        </p:txBody>
      </p:sp>
      <p:sp>
        <p:nvSpPr>
          <p:cNvPr id="977" name="52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78" name="1."/>
          <p:cNvSpPr txBox="1"/>
          <p:nvPr/>
        </p:nvSpPr>
        <p:spPr>
          <a:xfrm>
            <a:off x="1526586" y="2465425"/>
            <a:ext cx="141759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979" name="1."/>
          <p:cNvSpPr txBox="1"/>
          <p:nvPr/>
        </p:nvSpPr>
        <p:spPr>
          <a:xfrm>
            <a:off x="1388473" y="2403540"/>
            <a:ext cx="154846" cy="72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 algn="ctr"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980" name="Rounded Rectangle"/>
          <p:cNvSpPr/>
          <p:nvPr/>
        </p:nvSpPr>
        <p:spPr>
          <a:xfrm>
            <a:off x="685800" y="5270771"/>
            <a:ext cx="7772400" cy="549276"/>
          </a:xfrm>
          <a:prstGeom prst="roundRect">
            <a:avLst>
              <a:gd name="adj" fmla="val 287"/>
            </a:avLst>
          </a:prstGeom>
          <a:solidFill>
            <a:srgbClr val="7ED1EC"/>
          </a:solidFill>
          <a:ln w="10000">
            <a:solidFill>
              <a:schemeClr val="accent1">
                <a:satOff val="-18607"/>
                <a:lumOff val="-14039"/>
              </a:schemeClr>
            </a:solidFill>
            <a:bevel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983" name="Group"/>
          <p:cNvGrpSpPr/>
          <p:nvPr/>
        </p:nvGrpSpPr>
        <p:grpSpPr>
          <a:xfrm>
            <a:off x="931273" y="2012746"/>
            <a:ext cx="366714" cy="373792"/>
            <a:chOff x="0" y="0"/>
            <a:chExt cx="366712" cy="373790"/>
          </a:xfrm>
        </p:grpSpPr>
        <p:sp>
          <p:nvSpPr>
            <p:cNvPr id="98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82" name="1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984" name="Introdução"/>
          <p:cNvSpPr txBox="1"/>
          <p:nvPr/>
        </p:nvSpPr>
        <p:spPr>
          <a:xfrm>
            <a:off x="1422854" y="2038873"/>
            <a:ext cx="1414993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Introdução</a:t>
            </a:r>
          </a:p>
        </p:txBody>
      </p:sp>
      <p:grpSp>
        <p:nvGrpSpPr>
          <p:cNvPr id="987" name="Group"/>
          <p:cNvGrpSpPr/>
          <p:nvPr/>
        </p:nvGrpSpPr>
        <p:grpSpPr>
          <a:xfrm>
            <a:off x="934448" y="2579144"/>
            <a:ext cx="366714" cy="373792"/>
            <a:chOff x="0" y="0"/>
            <a:chExt cx="366712" cy="373790"/>
          </a:xfrm>
        </p:grpSpPr>
        <p:sp>
          <p:nvSpPr>
            <p:cNvPr id="98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86" name="2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988" name="Voting"/>
          <p:cNvSpPr txBox="1"/>
          <p:nvPr/>
        </p:nvSpPr>
        <p:spPr>
          <a:xfrm>
            <a:off x="1425380" y="2605597"/>
            <a:ext cx="883305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Voting</a:t>
            </a:r>
          </a:p>
        </p:txBody>
      </p:sp>
      <p:grpSp>
        <p:nvGrpSpPr>
          <p:cNvPr id="991" name="Group"/>
          <p:cNvGrpSpPr/>
          <p:nvPr/>
        </p:nvGrpSpPr>
        <p:grpSpPr>
          <a:xfrm>
            <a:off x="934448" y="3145791"/>
            <a:ext cx="366714" cy="373792"/>
            <a:chOff x="0" y="0"/>
            <a:chExt cx="366712" cy="373790"/>
          </a:xfrm>
        </p:grpSpPr>
        <p:sp>
          <p:nvSpPr>
            <p:cNvPr id="989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90" name="3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92" name="Boosting"/>
          <p:cNvSpPr txBox="1"/>
          <p:nvPr/>
        </p:nvSpPr>
        <p:spPr>
          <a:xfrm>
            <a:off x="1430221" y="3153285"/>
            <a:ext cx="1203161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Boosting</a:t>
            </a:r>
          </a:p>
        </p:txBody>
      </p:sp>
      <p:grpSp>
        <p:nvGrpSpPr>
          <p:cNvPr id="995" name="Group"/>
          <p:cNvGrpSpPr/>
          <p:nvPr/>
        </p:nvGrpSpPr>
        <p:grpSpPr>
          <a:xfrm>
            <a:off x="931273" y="3702552"/>
            <a:ext cx="366714" cy="373791"/>
            <a:chOff x="0" y="0"/>
            <a:chExt cx="366712" cy="373790"/>
          </a:xfrm>
        </p:grpSpPr>
        <p:sp>
          <p:nvSpPr>
            <p:cNvPr id="993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94" name="4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996" name="Bagging"/>
          <p:cNvSpPr txBox="1"/>
          <p:nvPr/>
        </p:nvSpPr>
        <p:spPr>
          <a:xfrm>
            <a:off x="1437239" y="3712182"/>
            <a:ext cx="1118577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Bagging</a:t>
            </a:r>
          </a:p>
        </p:txBody>
      </p:sp>
      <p:grpSp>
        <p:nvGrpSpPr>
          <p:cNvPr id="999" name="Group"/>
          <p:cNvGrpSpPr/>
          <p:nvPr/>
        </p:nvGrpSpPr>
        <p:grpSpPr>
          <a:xfrm>
            <a:off x="931273" y="4252152"/>
            <a:ext cx="366714" cy="373792"/>
            <a:chOff x="0" y="0"/>
            <a:chExt cx="366712" cy="373790"/>
          </a:xfrm>
        </p:grpSpPr>
        <p:sp>
          <p:nvSpPr>
            <p:cNvPr id="997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98" name="5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000" name="Random Forest"/>
          <p:cNvSpPr txBox="1"/>
          <p:nvPr/>
        </p:nvSpPr>
        <p:spPr>
          <a:xfrm>
            <a:off x="1427079" y="4259869"/>
            <a:ext cx="1965533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i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Random Forest</a:t>
            </a:r>
          </a:p>
        </p:txBody>
      </p:sp>
      <p:grpSp>
        <p:nvGrpSpPr>
          <p:cNvPr id="1003" name="Group"/>
          <p:cNvGrpSpPr/>
          <p:nvPr/>
        </p:nvGrpSpPr>
        <p:grpSpPr>
          <a:xfrm>
            <a:off x="921113" y="4799840"/>
            <a:ext cx="366714" cy="373791"/>
            <a:chOff x="0" y="0"/>
            <a:chExt cx="366712" cy="373790"/>
          </a:xfrm>
        </p:grpSpPr>
        <p:sp>
          <p:nvSpPr>
            <p:cNvPr id="1001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02" name="6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004" name="Síntese / Próximas Aulas"/>
          <p:cNvSpPr txBox="1"/>
          <p:nvPr/>
        </p:nvSpPr>
        <p:spPr>
          <a:xfrm>
            <a:off x="1427079" y="4818767"/>
            <a:ext cx="3114362" cy="37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Síntese / Próximas Aulas</a:t>
            </a:r>
          </a:p>
        </p:txBody>
      </p:sp>
      <p:grpSp>
        <p:nvGrpSpPr>
          <p:cNvPr id="1007" name="Group"/>
          <p:cNvGrpSpPr/>
          <p:nvPr/>
        </p:nvGrpSpPr>
        <p:grpSpPr>
          <a:xfrm>
            <a:off x="938385" y="5358513"/>
            <a:ext cx="366714" cy="373792"/>
            <a:chOff x="0" y="0"/>
            <a:chExt cx="366712" cy="373790"/>
          </a:xfrm>
        </p:grpSpPr>
        <p:sp>
          <p:nvSpPr>
            <p:cNvPr id="1005" name="Circle"/>
            <p:cNvSpPr/>
            <p:nvPr/>
          </p:nvSpPr>
          <p:spPr>
            <a:xfrm>
              <a:off x="0" y="4332"/>
              <a:ext cx="366713" cy="365126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06" name="7"/>
            <p:cNvSpPr txBox="1"/>
            <p:nvPr/>
          </p:nvSpPr>
          <p:spPr>
            <a:xfrm>
              <a:off x="61374" y="-1"/>
              <a:ext cx="243964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999" tIns="44999" rIns="44999" bIns="44999" numCol="1" anchor="ctr">
              <a:spAutoFit/>
            </a:bodyPr>
            <a:lstStyle>
              <a:lvl1pPr algn="ctr" defTabSz="457200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</a:tabLst>
                <a:defRPr b="1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008" name="Referências"/>
          <p:cNvSpPr txBox="1"/>
          <p:nvPr/>
        </p:nvSpPr>
        <p:spPr>
          <a:xfrm>
            <a:off x="1433916" y="5366230"/>
            <a:ext cx="1542861" cy="37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999" tIns="44999" rIns="44999" bIns="44999">
            <a:spAutoFit/>
          </a:bodyPr>
          <a:lstStyle>
            <a:lvl1pPr defTabSz="45720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Referências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Literatura Sugerida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Literatura Sugerida</a:t>
            </a:r>
          </a:p>
        </p:txBody>
      </p:sp>
      <p:sp>
        <p:nvSpPr>
          <p:cNvPr id="1011" name="(Marsland, 2014)"/>
          <p:cNvSpPr txBox="1"/>
          <p:nvPr/>
        </p:nvSpPr>
        <p:spPr>
          <a:xfrm>
            <a:off x="1871177" y="5473805"/>
            <a:ext cx="161407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/>
            </a:lvl1pPr>
          </a:lstStyle>
          <a:p>
            <a:pPr/>
            <a:r>
              <a:t>(Marsland, 2014)</a:t>
            </a:r>
          </a:p>
        </p:txBody>
      </p:sp>
      <p:sp>
        <p:nvSpPr>
          <p:cNvPr id="1012" name="(Géron, 2019)"/>
          <p:cNvSpPr txBox="1"/>
          <p:nvPr/>
        </p:nvSpPr>
        <p:spPr>
          <a:xfrm>
            <a:off x="5441970" y="5473805"/>
            <a:ext cx="134904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/>
            </a:lvl1pPr>
          </a:lstStyle>
          <a:p>
            <a:pPr/>
            <a:r>
              <a:t>(Géron, 2019)</a:t>
            </a:r>
          </a:p>
        </p:txBody>
      </p:sp>
      <p:sp>
        <p:nvSpPr>
          <p:cNvPr id="1013" name="53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014" name="Screen Shot 2021-03-20 at 01.55.18.png" descr="Screen Shot 2021-03-20 at 01.55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32834" y="2255859"/>
            <a:ext cx="2367318" cy="3107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5" name="Screen Shot 2021-04-10 at 01.12.27.png" descr="Screen Shot 2021-04-10 at 01.12.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0607" y="2255859"/>
            <a:ext cx="2155211" cy="3107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Obrigado :)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None/>
              <a:defRPr sz="5200"/>
            </a:pPr>
            <a:r>
              <a:t>Obrigado :)</a:t>
            </a: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</a:p>
          <a:p>
            <a:pPr marL="0" indent="0" algn="ctr">
              <a:buClrTx/>
              <a:buSzTx/>
              <a:buNone/>
            </a:pPr>
            <a:r>
              <a:t>Rafael G. Mantovani</a:t>
            </a:r>
          </a:p>
          <a:p>
            <a:pPr marL="0" indent="0" algn="ctr">
              <a:buClrTx/>
              <a:buSzTx/>
              <a:buNone/>
              <a:defRPr>
                <a:solidFill>
                  <a:srgbClr val="0433FF"/>
                </a:solidFill>
              </a:defRPr>
            </a:pPr>
            <a:r>
              <a:t>rafaelmantovani@utfpr.edu.br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20" name="6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1" name="Rectangle"/>
          <p:cNvSpPr/>
          <p:nvPr/>
        </p:nvSpPr>
        <p:spPr>
          <a:xfrm>
            <a:off x="3306379" y="4945164"/>
            <a:ext cx="2531242" cy="35179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2" name="Rectangle"/>
          <p:cNvSpPr/>
          <p:nvPr/>
        </p:nvSpPr>
        <p:spPr>
          <a:xfrm>
            <a:off x="2698280" y="1983499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3" name="Rectangle"/>
          <p:cNvSpPr/>
          <p:nvPr/>
        </p:nvSpPr>
        <p:spPr>
          <a:xfrm>
            <a:off x="4314825" y="2774770"/>
            <a:ext cx="514350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4" name="Rectangle"/>
          <p:cNvSpPr/>
          <p:nvPr/>
        </p:nvSpPr>
        <p:spPr>
          <a:xfrm>
            <a:off x="4054347" y="2549681"/>
            <a:ext cx="1270001" cy="6053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5" name="Rectangle"/>
          <p:cNvSpPr/>
          <p:nvPr/>
        </p:nvSpPr>
        <p:spPr>
          <a:xfrm>
            <a:off x="1395123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6" name="Rectangle"/>
          <p:cNvSpPr/>
          <p:nvPr/>
        </p:nvSpPr>
        <p:spPr>
          <a:xfrm>
            <a:off x="6478876" y="4351455"/>
            <a:ext cx="1270001" cy="605299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27" name="Ideia geral…"/>
          <p:cNvSpPr txBox="1"/>
          <p:nvPr>
            <p:ph type="body" idx="1"/>
          </p:nvPr>
        </p:nvSpPr>
        <p:spPr>
          <a:xfrm>
            <a:off x="457200" y="1568450"/>
            <a:ext cx="7612818" cy="4525963"/>
          </a:xfrm>
          <a:prstGeom prst="rect">
            <a:avLst/>
          </a:prstGeom>
        </p:spPr>
        <p:txBody>
          <a:bodyPr/>
          <a:lstStyle/>
          <a:p>
            <a:pPr>
              <a:defRPr sz="2200"/>
            </a:pPr>
            <a:endParaRPr b="1"/>
          </a:p>
          <a:p>
            <a:pPr>
              <a:defRPr sz="2200"/>
            </a:pPr>
            <a:r>
              <a:rPr b="1"/>
              <a:t>Ideia geral</a:t>
            </a:r>
            <a:endParaRPr b="1"/>
          </a:p>
          <a:p>
            <a:pPr lvl="3" marL="1462087" indent="-319087">
              <a:defRPr sz="2200"/>
            </a:pPr>
            <a:r>
              <a:t>ter vários algoritmos, cada um deles com resultados levemente diferentes em um mesmo dataset</a:t>
            </a:r>
          </a:p>
          <a:p>
            <a:pPr lvl="5" marL="2193608" indent="-319088">
              <a:defRPr sz="2200"/>
            </a:pPr>
            <a:r>
              <a:t>alguns aprendem alguns padrões muito bem</a:t>
            </a:r>
          </a:p>
          <a:p>
            <a:pPr lvl="5" marL="2193608" indent="-319088">
              <a:defRPr sz="2200"/>
            </a:pPr>
            <a:r>
              <a:t>outros aprendem bem outros padrões</a:t>
            </a:r>
          </a:p>
          <a:p>
            <a:pPr lvl="2" marL="1004887" indent="-319087">
              <a:buSzPct val="60000"/>
              <a:buChar char="◻"/>
              <a:defRPr sz="2200"/>
            </a:pPr>
          </a:p>
          <a:p>
            <a:pPr lvl="3" marL="1462087" indent="-319087">
              <a:defRPr sz="2200"/>
            </a:pPr>
            <a:r>
              <a:t>colocar todos eles juntos</a:t>
            </a:r>
          </a:p>
          <a:p>
            <a:pPr lvl="5" marL="2193608" indent="-319088">
              <a:defRPr sz="2200"/>
            </a:pPr>
            <a:r>
              <a:t>resultado do conjunto é melhor do que suas performances isoladas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30" name="Line"/>
          <p:cNvSpPr/>
          <p:nvPr/>
        </p:nvSpPr>
        <p:spPr>
          <a:xfrm>
            <a:off x="504234" y="4469730"/>
            <a:ext cx="2101820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1" name="Line"/>
          <p:cNvSpPr/>
          <p:nvPr/>
        </p:nvSpPr>
        <p:spPr>
          <a:xfrm flipV="1">
            <a:off x="739394" y="2494269"/>
            <a:ext cx="1" cy="2042106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32" name="X1"/>
          <p:cNvSpPr txBox="1"/>
          <p:nvPr/>
        </p:nvSpPr>
        <p:spPr>
          <a:xfrm>
            <a:off x="2299146" y="4560118"/>
            <a:ext cx="52881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X1</a:t>
            </a:r>
          </a:p>
        </p:txBody>
      </p:sp>
      <p:sp>
        <p:nvSpPr>
          <p:cNvPr id="233" name="X2"/>
          <p:cNvSpPr txBox="1"/>
          <p:nvPr/>
        </p:nvSpPr>
        <p:spPr>
          <a:xfrm>
            <a:off x="198207" y="2659680"/>
            <a:ext cx="52881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X2</a:t>
            </a:r>
          </a:p>
        </p:txBody>
      </p:sp>
      <p:sp>
        <p:nvSpPr>
          <p:cNvPr id="234" name="Oval"/>
          <p:cNvSpPr/>
          <p:nvPr/>
        </p:nvSpPr>
        <p:spPr>
          <a:xfrm>
            <a:off x="1590245" y="3212390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5" name="Oval"/>
          <p:cNvSpPr/>
          <p:nvPr/>
        </p:nvSpPr>
        <p:spPr>
          <a:xfrm>
            <a:off x="1905975" y="2888288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6" name="Oval"/>
          <p:cNvSpPr/>
          <p:nvPr/>
        </p:nvSpPr>
        <p:spPr>
          <a:xfrm>
            <a:off x="1272567" y="288634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7" name="Oval"/>
          <p:cNvSpPr/>
          <p:nvPr/>
        </p:nvSpPr>
        <p:spPr>
          <a:xfrm>
            <a:off x="1905975" y="3544410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8" name="Oval"/>
          <p:cNvSpPr/>
          <p:nvPr/>
        </p:nvSpPr>
        <p:spPr>
          <a:xfrm>
            <a:off x="1272567" y="3544410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39" name="Oval"/>
          <p:cNvSpPr/>
          <p:nvPr/>
        </p:nvSpPr>
        <p:spPr>
          <a:xfrm>
            <a:off x="1581843" y="3821058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0" name="Rectangle"/>
          <p:cNvSpPr/>
          <p:nvPr/>
        </p:nvSpPr>
        <p:spPr>
          <a:xfrm>
            <a:off x="1308779" y="2550684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1" name="Rectangle"/>
          <p:cNvSpPr/>
          <p:nvPr/>
        </p:nvSpPr>
        <p:spPr>
          <a:xfrm>
            <a:off x="927041" y="2739063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2" name="Rectangle"/>
          <p:cNvSpPr/>
          <p:nvPr/>
        </p:nvSpPr>
        <p:spPr>
          <a:xfrm>
            <a:off x="1002751" y="3107041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3" name="Rectangle"/>
          <p:cNvSpPr/>
          <p:nvPr/>
        </p:nvSpPr>
        <p:spPr>
          <a:xfrm>
            <a:off x="1002751" y="3584394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4" name="Rectangle"/>
          <p:cNvSpPr/>
          <p:nvPr/>
        </p:nvSpPr>
        <p:spPr>
          <a:xfrm>
            <a:off x="1204798" y="3887736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5" name="Rectangle"/>
          <p:cNvSpPr/>
          <p:nvPr/>
        </p:nvSpPr>
        <p:spPr>
          <a:xfrm>
            <a:off x="927041" y="3887736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6" name="Rectangle"/>
          <p:cNvSpPr/>
          <p:nvPr/>
        </p:nvSpPr>
        <p:spPr>
          <a:xfrm>
            <a:off x="1487153" y="4125391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7" name="Rectangle"/>
          <p:cNvSpPr/>
          <p:nvPr/>
        </p:nvSpPr>
        <p:spPr>
          <a:xfrm>
            <a:off x="1859864" y="3987067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8" name="Rectangle"/>
          <p:cNvSpPr/>
          <p:nvPr/>
        </p:nvSpPr>
        <p:spPr>
          <a:xfrm>
            <a:off x="2200862" y="3821058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49" name="Rectangle"/>
          <p:cNvSpPr/>
          <p:nvPr/>
        </p:nvSpPr>
        <p:spPr>
          <a:xfrm>
            <a:off x="2281618" y="3544165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0" name="Rectangle"/>
          <p:cNvSpPr/>
          <p:nvPr/>
        </p:nvSpPr>
        <p:spPr>
          <a:xfrm>
            <a:off x="2003440" y="3216349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1" name="Rectangle"/>
          <p:cNvSpPr/>
          <p:nvPr/>
        </p:nvSpPr>
        <p:spPr>
          <a:xfrm>
            <a:off x="1859864" y="2558740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2" name="Rectangle"/>
          <p:cNvSpPr/>
          <p:nvPr/>
        </p:nvSpPr>
        <p:spPr>
          <a:xfrm>
            <a:off x="2281618" y="2816383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3" name="Problema…"/>
          <p:cNvSpPr/>
          <p:nvPr/>
        </p:nvSpPr>
        <p:spPr>
          <a:xfrm>
            <a:off x="723935" y="5162325"/>
            <a:ext cx="1662418" cy="562527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600"/>
            </a:pPr>
            <a:r>
              <a:t>Problema</a:t>
            </a:r>
          </a:p>
          <a:p>
            <a:pPr algn="ctr">
              <a:defRPr sz="1600"/>
            </a:pPr>
            <a:r>
              <a:t>original</a:t>
            </a:r>
          </a:p>
        </p:txBody>
      </p:sp>
      <p:sp>
        <p:nvSpPr>
          <p:cNvPr id="254" name="7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257" name="Line"/>
          <p:cNvSpPr/>
          <p:nvPr/>
        </p:nvSpPr>
        <p:spPr>
          <a:xfrm>
            <a:off x="504234" y="4469730"/>
            <a:ext cx="2101820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8" name="Line"/>
          <p:cNvSpPr/>
          <p:nvPr/>
        </p:nvSpPr>
        <p:spPr>
          <a:xfrm flipV="1">
            <a:off x="739394" y="2494269"/>
            <a:ext cx="1" cy="2042106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59" name="X1"/>
          <p:cNvSpPr txBox="1"/>
          <p:nvPr/>
        </p:nvSpPr>
        <p:spPr>
          <a:xfrm>
            <a:off x="2299146" y="4560118"/>
            <a:ext cx="52881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X1</a:t>
            </a:r>
          </a:p>
        </p:txBody>
      </p:sp>
      <p:sp>
        <p:nvSpPr>
          <p:cNvPr id="260" name="X2"/>
          <p:cNvSpPr txBox="1"/>
          <p:nvPr/>
        </p:nvSpPr>
        <p:spPr>
          <a:xfrm>
            <a:off x="198207" y="2659680"/>
            <a:ext cx="52881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X2</a:t>
            </a:r>
          </a:p>
        </p:txBody>
      </p:sp>
      <p:sp>
        <p:nvSpPr>
          <p:cNvPr id="261" name="Line"/>
          <p:cNvSpPr/>
          <p:nvPr/>
        </p:nvSpPr>
        <p:spPr>
          <a:xfrm>
            <a:off x="3563150" y="4489048"/>
            <a:ext cx="2101820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2" name="Line"/>
          <p:cNvSpPr/>
          <p:nvPr/>
        </p:nvSpPr>
        <p:spPr>
          <a:xfrm flipV="1">
            <a:off x="3798311" y="2513587"/>
            <a:ext cx="1" cy="2042106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263" name="X1"/>
          <p:cNvSpPr txBox="1"/>
          <p:nvPr/>
        </p:nvSpPr>
        <p:spPr>
          <a:xfrm>
            <a:off x="5358062" y="4579435"/>
            <a:ext cx="52881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X1</a:t>
            </a:r>
          </a:p>
        </p:txBody>
      </p:sp>
      <p:sp>
        <p:nvSpPr>
          <p:cNvPr id="264" name="X2"/>
          <p:cNvSpPr txBox="1"/>
          <p:nvPr/>
        </p:nvSpPr>
        <p:spPr>
          <a:xfrm>
            <a:off x="3257123" y="2678998"/>
            <a:ext cx="52881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X2</a:t>
            </a:r>
          </a:p>
        </p:txBody>
      </p:sp>
      <p:sp>
        <p:nvSpPr>
          <p:cNvPr id="265" name="Oval"/>
          <p:cNvSpPr/>
          <p:nvPr/>
        </p:nvSpPr>
        <p:spPr>
          <a:xfrm>
            <a:off x="1590245" y="3212390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6" name="Oval"/>
          <p:cNvSpPr/>
          <p:nvPr/>
        </p:nvSpPr>
        <p:spPr>
          <a:xfrm>
            <a:off x="1905975" y="2888288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7" name="Oval"/>
          <p:cNvSpPr/>
          <p:nvPr/>
        </p:nvSpPr>
        <p:spPr>
          <a:xfrm>
            <a:off x="1272567" y="288634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8" name="Oval"/>
          <p:cNvSpPr/>
          <p:nvPr/>
        </p:nvSpPr>
        <p:spPr>
          <a:xfrm>
            <a:off x="1905975" y="3544410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9" name="Oval"/>
          <p:cNvSpPr/>
          <p:nvPr/>
        </p:nvSpPr>
        <p:spPr>
          <a:xfrm>
            <a:off x="1272567" y="3544410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0" name="Oval"/>
          <p:cNvSpPr/>
          <p:nvPr/>
        </p:nvSpPr>
        <p:spPr>
          <a:xfrm>
            <a:off x="1581843" y="3821058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1" name="Oval"/>
          <p:cNvSpPr/>
          <p:nvPr/>
        </p:nvSpPr>
        <p:spPr>
          <a:xfrm>
            <a:off x="4604225" y="3207053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2" name="Oval"/>
          <p:cNvSpPr/>
          <p:nvPr/>
        </p:nvSpPr>
        <p:spPr>
          <a:xfrm>
            <a:off x="4919955" y="288295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3" name="Oval"/>
          <p:cNvSpPr/>
          <p:nvPr/>
        </p:nvSpPr>
        <p:spPr>
          <a:xfrm>
            <a:off x="4286547" y="288100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4" name="Oval"/>
          <p:cNvSpPr/>
          <p:nvPr/>
        </p:nvSpPr>
        <p:spPr>
          <a:xfrm>
            <a:off x="4919955" y="3539073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5" name="Oval"/>
          <p:cNvSpPr/>
          <p:nvPr/>
        </p:nvSpPr>
        <p:spPr>
          <a:xfrm>
            <a:off x="4286547" y="3539073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6" name="Oval"/>
          <p:cNvSpPr/>
          <p:nvPr/>
        </p:nvSpPr>
        <p:spPr>
          <a:xfrm>
            <a:off x="4595823" y="381572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7" name="Rectangle"/>
          <p:cNvSpPr/>
          <p:nvPr/>
        </p:nvSpPr>
        <p:spPr>
          <a:xfrm>
            <a:off x="1308779" y="2550684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8" name="Rectangle"/>
          <p:cNvSpPr/>
          <p:nvPr/>
        </p:nvSpPr>
        <p:spPr>
          <a:xfrm>
            <a:off x="927041" y="2739063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9" name="Rectangle"/>
          <p:cNvSpPr/>
          <p:nvPr/>
        </p:nvSpPr>
        <p:spPr>
          <a:xfrm>
            <a:off x="1002751" y="3107041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0" name="Rectangle"/>
          <p:cNvSpPr/>
          <p:nvPr/>
        </p:nvSpPr>
        <p:spPr>
          <a:xfrm>
            <a:off x="1002751" y="3584394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1" name="Rectangle"/>
          <p:cNvSpPr/>
          <p:nvPr/>
        </p:nvSpPr>
        <p:spPr>
          <a:xfrm>
            <a:off x="1204798" y="3887736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2" name="Rectangle"/>
          <p:cNvSpPr/>
          <p:nvPr/>
        </p:nvSpPr>
        <p:spPr>
          <a:xfrm>
            <a:off x="927041" y="3887736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3" name="Rectangle"/>
          <p:cNvSpPr/>
          <p:nvPr/>
        </p:nvSpPr>
        <p:spPr>
          <a:xfrm>
            <a:off x="1487153" y="4125391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4" name="Rectangle"/>
          <p:cNvSpPr/>
          <p:nvPr/>
        </p:nvSpPr>
        <p:spPr>
          <a:xfrm>
            <a:off x="1859864" y="3987067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5" name="Rectangle"/>
          <p:cNvSpPr/>
          <p:nvPr/>
        </p:nvSpPr>
        <p:spPr>
          <a:xfrm>
            <a:off x="2200862" y="3821058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6" name="Rectangle"/>
          <p:cNvSpPr/>
          <p:nvPr/>
        </p:nvSpPr>
        <p:spPr>
          <a:xfrm>
            <a:off x="2281618" y="3544165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7" name="Rectangle"/>
          <p:cNvSpPr/>
          <p:nvPr/>
        </p:nvSpPr>
        <p:spPr>
          <a:xfrm>
            <a:off x="2003440" y="3216349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8" name="Rectangle"/>
          <p:cNvSpPr/>
          <p:nvPr/>
        </p:nvSpPr>
        <p:spPr>
          <a:xfrm>
            <a:off x="1859864" y="2558740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9" name="Rectangle"/>
          <p:cNvSpPr/>
          <p:nvPr/>
        </p:nvSpPr>
        <p:spPr>
          <a:xfrm>
            <a:off x="2281618" y="2816383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0" name="Rectangle"/>
          <p:cNvSpPr/>
          <p:nvPr/>
        </p:nvSpPr>
        <p:spPr>
          <a:xfrm>
            <a:off x="4363460" y="2561009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1" name="Rectangle"/>
          <p:cNvSpPr/>
          <p:nvPr/>
        </p:nvSpPr>
        <p:spPr>
          <a:xfrm>
            <a:off x="3981722" y="2749389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2" name="Rectangle"/>
          <p:cNvSpPr/>
          <p:nvPr/>
        </p:nvSpPr>
        <p:spPr>
          <a:xfrm>
            <a:off x="4057433" y="3117367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3" name="Rectangle"/>
          <p:cNvSpPr/>
          <p:nvPr/>
        </p:nvSpPr>
        <p:spPr>
          <a:xfrm>
            <a:off x="4057433" y="3594719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4" name="Rectangle"/>
          <p:cNvSpPr/>
          <p:nvPr/>
        </p:nvSpPr>
        <p:spPr>
          <a:xfrm>
            <a:off x="4259479" y="3898061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5" name="Rectangle"/>
          <p:cNvSpPr/>
          <p:nvPr/>
        </p:nvSpPr>
        <p:spPr>
          <a:xfrm>
            <a:off x="3981722" y="3898061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6" name="Rectangle"/>
          <p:cNvSpPr/>
          <p:nvPr/>
        </p:nvSpPr>
        <p:spPr>
          <a:xfrm>
            <a:off x="4541834" y="4135716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7" name="Rectangle"/>
          <p:cNvSpPr/>
          <p:nvPr/>
        </p:nvSpPr>
        <p:spPr>
          <a:xfrm>
            <a:off x="4914545" y="3997393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8" name="Rectangle"/>
          <p:cNvSpPr/>
          <p:nvPr/>
        </p:nvSpPr>
        <p:spPr>
          <a:xfrm>
            <a:off x="5255543" y="3831383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9" name="Rectangle"/>
          <p:cNvSpPr/>
          <p:nvPr/>
        </p:nvSpPr>
        <p:spPr>
          <a:xfrm>
            <a:off x="5336300" y="3554490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0" name="Rectangle"/>
          <p:cNvSpPr/>
          <p:nvPr/>
        </p:nvSpPr>
        <p:spPr>
          <a:xfrm>
            <a:off x="5058121" y="3226675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1" name="Rectangle"/>
          <p:cNvSpPr/>
          <p:nvPr/>
        </p:nvSpPr>
        <p:spPr>
          <a:xfrm>
            <a:off x="4914545" y="2569066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2" name="Rectangle"/>
          <p:cNvSpPr/>
          <p:nvPr/>
        </p:nvSpPr>
        <p:spPr>
          <a:xfrm>
            <a:off x="5336300" y="2826709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3" name="Rounded Rectangle"/>
          <p:cNvSpPr/>
          <p:nvPr/>
        </p:nvSpPr>
        <p:spPr>
          <a:xfrm rot="13887876">
            <a:off x="3855287" y="2978064"/>
            <a:ext cx="1465034" cy="813551"/>
          </a:xfrm>
          <a:prstGeom prst="roundRect">
            <a:avLst>
              <a:gd name="adj" fmla="val 29406"/>
            </a:avLst>
          </a:prstGeom>
          <a:solidFill>
            <a:schemeClr val="accent1">
              <a:satOff val="-18607"/>
              <a:lumOff val="-14039"/>
              <a:alpha val="65317"/>
            </a:schemeClr>
          </a:solidFill>
          <a:ln w="19050">
            <a:solidFill>
              <a:srgbClr val="000000">
                <a:alpha val="65317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4" name="Rounded Rectangle"/>
          <p:cNvSpPr/>
          <p:nvPr/>
        </p:nvSpPr>
        <p:spPr>
          <a:xfrm rot="18442035">
            <a:off x="4084296" y="3018910"/>
            <a:ext cx="1465034" cy="838039"/>
          </a:xfrm>
          <a:prstGeom prst="roundRect">
            <a:avLst>
              <a:gd name="adj" fmla="val 28547"/>
            </a:avLst>
          </a:prstGeom>
          <a:solidFill>
            <a:schemeClr val="accent1">
              <a:satOff val="-18607"/>
              <a:lumOff val="-14039"/>
              <a:alpha val="65317"/>
            </a:schemeClr>
          </a:solidFill>
          <a:ln w="19050">
            <a:solidFill>
              <a:srgbClr val="000000">
                <a:alpha val="65317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5" name="Rounded Rectangle"/>
          <p:cNvSpPr/>
          <p:nvPr/>
        </p:nvSpPr>
        <p:spPr>
          <a:xfrm rot="1080712">
            <a:off x="4134758" y="3530500"/>
            <a:ext cx="1465034" cy="666683"/>
          </a:xfrm>
          <a:prstGeom prst="roundRect">
            <a:avLst>
              <a:gd name="adj" fmla="val 35884"/>
            </a:avLst>
          </a:prstGeom>
          <a:solidFill>
            <a:schemeClr val="accent1">
              <a:satOff val="-18607"/>
              <a:lumOff val="-14039"/>
              <a:alpha val="65317"/>
            </a:schemeClr>
          </a:solidFill>
          <a:ln w="19050">
            <a:solidFill>
              <a:srgbClr val="000000">
                <a:alpha val="65317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6" name="Rounded Rectangle"/>
          <p:cNvSpPr/>
          <p:nvPr/>
        </p:nvSpPr>
        <p:spPr>
          <a:xfrm rot="33239">
            <a:off x="4124662" y="3181981"/>
            <a:ext cx="1465035" cy="666683"/>
          </a:xfrm>
          <a:prstGeom prst="roundRect">
            <a:avLst>
              <a:gd name="adj" fmla="val 35884"/>
            </a:avLst>
          </a:prstGeom>
          <a:solidFill>
            <a:schemeClr val="accent1">
              <a:satOff val="-18607"/>
              <a:lumOff val="-14039"/>
              <a:alpha val="65317"/>
            </a:schemeClr>
          </a:solidFill>
          <a:ln w="19050">
            <a:solidFill>
              <a:srgbClr val="000000">
                <a:alpha val="65317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7" name="C1"/>
          <p:cNvSpPr txBox="1"/>
          <p:nvPr/>
        </p:nvSpPr>
        <p:spPr>
          <a:xfrm>
            <a:off x="3900313" y="2384504"/>
            <a:ext cx="52881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C1</a:t>
            </a:r>
          </a:p>
        </p:txBody>
      </p:sp>
      <p:sp>
        <p:nvSpPr>
          <p:cNvPr id="308" name="C2"/>
          <p:cNvSpPr txBox="1"/>
          <p:nvPr/>
        </p:nvSpPr>
        <p:spPr>
          <a:xfrm>
            <a:off x="5081199" y="2479109"/>
            <a:ext cx="52881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C2</a:t>
            </a:r>
          </a:p>
        </p:txBody>
      </p:sp>
      <p:sp>
        <p:nvSpPr>
          <p:cNvPr id="309" name="C3"/>
          <p:cNvSpPr txBox="1"/>
          <p:nvPr/>
        </p:nvSpPr>
        <p:spPr>
          <a:xfrm>
            <a:off x="5515998" y="3079317"/>
            <a:ext cx="52881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C3</a:t>
            </a:r>
          </a:p>
        </p:txBody>
      </p:sp>
      <p:sp>
        <p:nvSpPr>
          <p:cNvPr id="310" name="C4"/>
          <p:cNvSpPr txBox="1"/>
          <p:nvPr/>
        </p:nvSpPr>
        <p:spPr>
          <a:xfrm>
            <a:off x="5543838" y="3674136"/>
            <a:ext cx="52881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C4</a:t>
            </a:r>
          </a:p>
        </p:txBody>
      </p:sp>
      <p:sp>
        <p:nvSpPr>
          <p:cNvPr id="311" name="diferentes…"/>
          <p:cNvSpPr/>
          <p:nvPr/>
        </p:nvSpPr>
        <p:spPr>
          <a:xfrm>
            <a:off x="3858139" y="5128532"/>
            <a:ext cx="1662418" cy="562528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600"/>
            </a:pPr>
            <a:r>
              <a:t>diferentes</a:t>
            </a:r>
          </a:p>
          <a:p>
            <a:pPr algn="ctr">
              <a:defRPr sz="1600"/>
            </a:pPr>
            <a:r>
              <a:t>superfícies</a:t>
            </a:r>
          </a:p>
        </p:txBody>
      </p:sp>
      <p:sp>
        <p:nvSpPr>
          <p:cNvPr id="312" name="Problema…"/>
          <p:cNvSpPr/>
          <p:nvPr/>
        </p:nvSpPr>
        <p:spPr>
          <a:xfrm>
            <a:off x="723935" y="5162325"/>
            <a:ext cx="1662418" cy="562527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600"/>
            </a:pPr>
            <a:r>
              <a:t>Problema</a:t>
            </a:r>
          </a:p>
          <a:p>
            <a:pPr algn="ctr">
              <a:defRPr sz="1600"/>
            </a:pPr>
            <a:r>
              <a:t>original</a:t>
            </a:r>
          </a:p>
        </p:txBody>
      </p:sp>
      <p:sp>
        <p:nvSpPr>
          <p:cNvPr id="313" name="diferentes…"/>
          <p:cNvSpPr txBox="1"/>
          <p:nvPr/>
        </p:nvSpPr>
        <p:spPr>
          <a:xfrm>
            <a:off x="3673217" y="1649566"/>
            <a:ext cx="2032262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solidFill>
                  <a:srgbClr val="FF2600"/>
                </a:solidFill>
              </a:defRPr>
            </a:pPr>
            <a:r>
              <a:t>diferentes</a:t>
            </a:r>
          </a:p>
          <a:p>
            <a:pPr algn="ctr">
              <a:defRPr b="1" sz="1600">
                <a:solidFill>
                  <a:srgbClr val="FF2600"/>
                </a:solidFill>
              </a:defRPr>
            </a:pPr>
            <a:r>
              <a:t>classificadores (Ci)</a:t>
            </a:r>
          </a:p>
        </p:txBody>
      </p:sp>
      <p:sp>
        <p:nvSpPr>
          <p:cNvPr id="314" name="8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Introdução"/>
          <p:cNvSpPr txBox="1"/>
          <p:nvPr>
            <p:ph type="title"/>
          </p:nvPr>
        </p:nvSpPr>
        <p:spPr>
          <a:xfrm>
            <a:off x="612648" y="228600"/>
            <a:ext cx="8153401" cy="990600"/>
          </a:xfrm>
          <a:prstGeom prst="rect">
            <a:avLst/>
          </a:prstGeo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317" name="Line"/>
          <p:cNvSpPr/>
          <p:nvPr/>
        </p:nvSpPr>
        <p:spPr>
          <a:xfrm>
            <a:off x="504234" y="4469730"/>
            <a:ext cx="2101820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8" name="Line"/>
          <p:cNvSpPr/>
          <p:nvPr/>
        </p:nvSpPr>
        <p:spPr>
          <a:xfrm flipV="1">
            <a:off x="739394" y="2494269"/>
            <a:ext cx="1" cy="2042106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19" name="X1"/>
          <p:cNvSpPr txBox="1"/>
          <p:nvPr/>
        </p:nvSpPr>
        <p:spPr>
          <a:xfrm>
            <a:off x="2299146" y="4560118"/>
            <a:ext cx="52881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X1</a:t>
            </a:r>
          </a:p>
        </p:txBody>
      </p:sp>
      <p:sp>
        <p:nvSpPr>
          <p:cNvPr id="320" name="X2"/>
          <p:cNvSpPr txBox="1"/>
          <p:nvPr/>
        </p:nvSpPr>
        <p:spPr>
          <a:xfrm>
            <a:off x="198207" y="2659680"/>
            <a:ext cx="52881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X2</a:t>
            </a:r>
          </a:p>
        </p:txBody>
      </p:sp>
      <p:sp>
        <p:nvSpPr>
          <p:cNvPr id="321" name="Line"/>
          <p:cNvSpPr/>
          <p:nvPr/>
        </p:nvSpPr>
        <p:spPr>
          <a:xfrm>
            <a:off x="3563150" y="4489048"/>
            <a:ext cx="2101820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2" name="Line"/>
          <p:cNvSpPr/>
          <p:nvPr/>
        </p:nvSpPr>
        <p:spPr>
          <a:xfrm flipV="1">
            <a:off x="3798311" y="2513587"/>
            <a:ext cx="1" cy="2042106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3" name="X1"/>
          <p:cNvSpPr txBox="1"/>
          <p:nvPr/>
        </p:nvSpPr>
        <p:spPr>
          <a:xfrm>
            <a:off x="5358062" y="4579435"/>
            <a:ext cx="52881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X1</a:t>
            </a:r>
          </a:p>
        </p:txBody>
      </p:sp>
      <p:sp>
        <p:nvSpPr>
          <p:cNvPr id="324" name="X2"/>
          <p:cNvSpPr txBox="1"/>
          <p:nvPr/>
        </p:nvSpPr>
        <p:spPr>
          <a:xfrm>
            <a:off x="3257123" y="2678998"/>
            <a:ext cx="52881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X2</a:t>
            </a:r>
          </a:p>
        </p:txBody>
      </p:sp>
      <p:sp>
        <p:nvSpPr>
          <p:cNvPr id="325" name="Line"/>
          <p:cNvSpPr/>
          <p:nvPr/>
        </p:nvSpPr>
        <p:spPr>
          <a:xfrm>
            <a:off x="6448363" y="4471101"/>
            <a:ext cx="2101821" cy="1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6" name="Line"/>
          <p:cNvSpPr/>
          <p:nvPr/>
        </p:nvSpPr>
        <p:spPr>
          <a:xfrm flipV="1">
            <a:off x="6683524" y="2495640"/>
            <a:ext cx="1" cy="2042106"/>
          </a:xfrm>
          <a:prstGeom prst="line">
            <a:avLst/>
          </a:prstGeom>
          <a:ln w="19050">
            <a:solidFill>
              <a:srgbClr val="0433FF"/>
            </a:solidFill>
            <a:miter lim="400000"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327" name="X1"/>
          <p:cNvSpPr txBox="1"/>
          <p:nvPr/>
        </p:nvSpPr>
        <p:spPr>
          <a:xfrm>
            <a:off x="8243275" y="4561489"/>
            <a:ext cx="52881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X1</a:t>
            </a:r>
          </a:p>
        </p:txBody>
      </p:sp>
      <p:sp>
        <p:nvSpPr>
          <p:cNvPr id="328" name="X2"/>
          <p:cNvSpPr txBox="1"/>
          <p:nvPr/>
        </p:nvSpPr>
        <p:spPr>
          <a:xfrm>
            <a:off x="6142336" y="2661051"/>
            <a:ext cx="52881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/>
            </a:lvl1pPr>
          </a:lstStyle>
          <a:p>
            <a:pPr/>
            <a:r>
              <a:t>X2</a:t>
            </a:r>
          </a:p>
        </p:txBody>
      </p:sp>
      <p:sp>
        <p:nvSpPr>
          <p:cNvPr id="329" name="Oval"/>
          <p:cNvSpPr/>
          <p:nvPr/>
        </p:nvSpPr>
        <p:spPr>
          <a:xfrm>
            <a:off x="1590245" y="3212390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0" name="Oval"/>
          <p:cNvSpPr/>
          <p:nvPr/>
        </p:nvSpPr>
        <p:spPr>
          <a:xfrm>
            <a:off x="1905975" y="2888288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1" name="Oval"/>
          <p:cNvSpPr/>
          <p:nvPr/>
        </p:nvSpPr>
        <p:spPr>
          <a:xfrm>
            <a:off x="1272567" y="2886342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2" name="Oval"/>
          <p:cNvSpPr/>
          <p:nvPr/>
        </p:nvSpPr>
        <p:spPr>
          <a:xfrm>
            <a:off x="1905975" y="3544410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3" name="Oval"/>
          <p:cNvSpPr/>
          <p:nvPr/>
        </p:nvSpPr>
        <p:spPr>
          <a:xfrm>
            <a:off x="1272567" y="3544410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4" name="Oval"/>
          <p:cNvSpPr/>
          <p:nvPr/>
        </p:nvSpPr>
        <p:spPr>
          <a:xfrm>
            <a:off x="1581843" y="3821058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5" name="Oval"/>
          <p:cNvSpPr/>
          <p:nvPr/>
        </p:nvSpPr>
        <p:spPr>
          <a:xfrm>
            <a:off x="4604225" y="3207053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6" name="Oval"/>
          <p:cNvSpPr/>
          <p:nvPr/>
        </p:nvSpPr>
        <p:spPr>
          <a:xfrm>
            <a:off x="4919955" y="288295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7" name="Oval"/>
          <p:cNvSpPr/>
          <p:nvPr/>
        </p:nvSpPr>
        <p:spPr>
          <a:xfrm>
            <a:off x="4286547" y="288100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8" name="Oval"/>
          <p:cNvSpPr/>
          <p:nvPr/>
        </p:nvSpPr>
        <p:spPr>
          <a:xfrm>
            <a:off x="4919955" y="3539073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9" name="Oval"/>
          <p:cNvSpPr/>
          <p:nvPr/>
        </p:nvSpPr>
        <p:spPr>
          <a:xfrm>
            <a:off x="4286547" y="3539073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0" name="Oval"/>
          <p:cNvSpPr/>
          <p:nvPr/>
        </p:nvSpPr>
        <p:spPr>
          <a:xfrm>
            <a:off x="4595823" y="381572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1" name="Oval"/>
          <p:cNvSpPr/>
          <p:nvPr/>
        </p:nvSpPr>
        <p:spPr>
          <a:xfrm>
            <a:off x="7618205" y="3207053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2" name="Oval"/>
          <p:cNvSpPr/>
          <p:nvPr/>
        </p:nvSpPr>
        <p:spPr>
          <a:xfrm>
            <a:off x="7933935" y="2882951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3" name="Oval"/>
          <p:cNvSpPr/>
          <p:nvPr/>
        </p:nvSpPr>
        <p:spPr>
          <a:xfrm>
            <a:off x="7300527" y="2881005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4" name="Oval"/>
          <p:cNvSpPr/>
          <p:nvPr/>
        </p:nvSpPr>
        <p:spPr>
          <a:xfrm>
            <a:off x="7933935" y="3539073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5" name="Oval"/>
          <p:cNvSpPr/>
          <p:nvPr/>
        </p:nvSpPr>
        <p:spPr>
          <a:xfrm>
            <a:off x="7300527" y="3539073"/>
            <a:ext cx="172194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6" name="Oval"/>
          <p:cNvSpPr/>
          <p:nvPr/>
        </p:nvSpPr>
        <p:spPr>
          <a:xfrm>
            <a:off x="7609802" y="3815721"/>
            <a:ext cx="172195" cy="161274"/>
          </a:xfrm>
          <a:prstGeom prst="ellipse">
            <a:avLst/>
          </a:prstGeom>
          <a:solidFill>
            <a:srgbClr val="942193"/>
          </a:solidFill>
          <a:ln w="19050">
            <a:solidFill>
              <a:srgbClr val="942193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7" name="Rectangle"/>
          <p:cNvSpPr/>
          <p:nvPr/>
        </p:nvSpPr>
        <p:spPr>
          <a:xfrm>
            <a:off x="1308779" y="2550684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8" name="Rectangle"/>
          <p:cNvSpPr/>
          <p:nvPr/>
        </p:nvSpPr>
        <p:spPr>
          <a:xfrm>
            <a:off x="927041" y="2739063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9" name="Rectangle"/>
          <p:cNvSpPr/>
          <p:nvPr/>
        </p:nvSpPr>
        <p:spPr>
          <a:xfrm>
            <a:off x="1002751" y="3107041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0" name="Rectangle"/>
          <p:cNvSpPr/>
          <p:nvPr/>
        </p:nvSpPr>
        <p:spPr>
          <a:xfrm>
            <a:off x="1002751" y="3584394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1" name="Rectangle"/>
          <p:cNvSpPr/>
          <p:nvPr/>
        </p:nvSpPr>
        <p:spPr>
          <a:xfrm>
            <a:off x="1204798" y="3887736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2" name="Rectangle"/>
          <p:cNvSpPr/>
          <p:nvPr/>
        </p:nvSpPr>
        <p:spPr>
          <a:xfrm>
            <a:off x="927041" y="3887736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3" name="Rectangle"/>
          <p:cNvSpPr/>
          <p:nvPr/>
        </p:nvSpPr>
        <p:spPr>
          <a:xfrm>
            <a:off x="1487153" y="4125391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4" name="Rectangle"/>
          <p:cNvSpPr/>
          <p:nvPr/>
        </p:nvSpPr>
        <p:spPr>
          <a:xfrm>
            <a:off x="1859864" y="3987067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5" name="Rectangle"/>
          <p:cNvSpPr/>
          <p:nvPr/>
        </p:nvSpPr>
        <p:spPr>
          <a:xfrm>
            <a:off x="2200862" y="3821058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6" name="Rectangle"/>
          <p:cNvSpPr/>
          <p:nvPr/>
        </p:nvSpPr>
        <p:spPr>
          <a:xfrm>
            <a:off x="2281618" y="3544165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7" name="Rectangle"/>
          <p:cNvSpPr/>
          <p:nvPr/>
        </p:nvSpPr>
        <p:spPr>
          <a:xfrm>
            <a:off x="2003440" y="3216349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8" name="Rectangle"/>
          <p:cNvSpPr/>
          <p:nvPr/>
        </p:nvSpPr>
        <p:spPr>
          <a:xfrm>
            <a:off x="1859864" y="2558740"/>
            <a:ext cx="135982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9" name="Rectangle"/>
          <p:cNvSpPr/>
          <p:nvPr/>
        </p:nvSpPr>
        <p:spPr>
          <a:xfrm>
            <a:off x="2281618" y="2816383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0" name="Rectangle"/>
          <p:cNvSpPr/>
          <p:nvPr/>
        </p:nvSpPr>
        <p:spPr>
          <a:xfrm>
            <a:off x="4363460" y="2561009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1" name="Rectangle"/>
          <p:cNvSpPr/>
          <p:nvPr/>
        </p:nvSpPr>
        <p:spPr>
          <a:xfrm>
            <a:off x="3981722" y="2749389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2" name="Rectangle"/>
          <p:cNvSpPr/>
          <p:nvPr/>
        </p:nvSpPr>
        <p:spPr>
          <a:xfrm>
            <a:off x="4057433" y="3117367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3" name="Rectangle"/>
          <p:cNvSpPr/>
          <p:nvPr/>
        </p:nvSpPr>
        <p:spPr>
          <a:xfrm>
            <a:off x="4057433" y="3594719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4" name="Rectangle"/>
          <p:cNvSpPr/>
          <p:nvPr/>
        </p:nvSpPr>
        <p:spPr>
          <a:xfrm>
            <a:off x="4259479" y="3898061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5" name="Rectangle"/>
          <p:cNvSpPr/>
          <p:nvPr/>
        </p:nvSpPr>
        <p:spPr>
          <a:xfrm>
            <a:off x="3981722" y="3898061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6" name="Rectangle"/>
          <p:cNvSpPr/>
          <p:nvPr/>
        </p:nvSpPr>
        <p:spPr>
          <a:xfrm>
            <a:off x="4541834" y="4135716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7" name="Rectangle"/>
          <p:cNvSpPr/>
          <p:nvPr/>
        </p:nvSpPr>
        <p:spPr>
          <a:xfrm>
            <a:off x="4914545" y="3997393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8" name="Rectangle"/>
          <p:cNvSpPr/>
          <p:nvPr/>
        </p:nvSpPr>
        <p:spPr>
          <a:xfrm>
            <a:off x="5255543" y="3831383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9" name="Rectangle"/>
          <p:cNvSpPr/>
          <p:nvPr/>
        </p:nvSpPr>
        <p:spPr>
          <a:xfrm>
            <a:off x="5336300" y="3554490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0" name="Rectangle"/>
          <p:cNvSpPr/>
          <p:nvPr/>
        </p:nvSpPr>
        <p:spPr>
          <a:xfrm>
            <a:off x="5058121" y="3226675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1" name="Rectangle"/>
          <p:cNvSpPr/>
          <p:nvPr/>
        </p:nvSpPr>
        <p:spPr>
          <a:xfrm>
            <a:off x="4914545" y="2569066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2" name="Rectangle"/>
          <p:cNvSpPr/>
          <p:nvPr/>
        </p:nvSpPr>
        <p:spPr>
          <a:xfrm>
            <a:off x="5336300" y="2826709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3" name="Rectangle"/>
          <p:cNvSpPr/>
          <p:nvPr/>
        </p:nvSpPr>
        <p:spPr>
          <a:xfrm>
            <a:off x="7352004" y="2561009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4" name="Rectangle"/>
          <p:cNvSpPr/>
          <p:nvPr/>
        </p:nvSpPr>
        <p:spPr>
          <a:xfrm>
            <a:off x="6970266" y="2749389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5" name="Rectangle"/>
          <p:cNvSpPr/>
          <p:nvPr/>
        </p:nvSpPr>
        <p:spPr>
          <a:xfrm>
            <a:off x="7045977" y="3117367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6" name="Rectangle"/>
          <p:cNvSpPr/>
          <p:nvPr/>
        </p:nvSpPr>
        <p:spPr>
          <a:xfrm>
            <a:off x="7045977" y="3594719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7" name="Rectangle"/>
          <p:cNvSpPr/>
          <p:nvPr/>
        </p:nvSpPr>
        <p:spPr>
          <a:xfrm>
            <a:off x="7212912" y="3921545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8" name="Rectangle"/>
          <p:cNvSpPr/>
          <p:nvPr/>
        </p:nvSpPr>
        <p:spPr>
          <a:xfrm>
            <a:off x="6970266" y="3898061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9" name="Rectangle"/>
          <p:cNvSpPr/>
          <p:nvPr/>
        </p:nvSpPr>
        <p:spPr>
          <a:xfrm>
            <a:off x="7530378" y="4135716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0" name="Rectangle"/>
          <p:cNvSpPr/>
          <p:nvPr/>
        </p:nvSpPr>
        <p:spPr>
          <a:xfrm>
            <a:off x="7903089" y="3997393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1" name="Rectangle"/>
          <p:cNvSpPr/>
          <p:nvPr/>
        </p:nvSpPr>
        <p:spPr>
          <a:xfrm>
            <a:off x="8244087" y="3831383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2" name="Rectangle"/>
          <p:cNvSpPr/>
          <p:nvPr/>
        </p:nvSpPr>
        <p:spPr>
          <a:xfrm>
            <a:off x="8324844" y="3554490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3" name="Rectangle"/>
          <p:cNvSpPr/>
          <p:nvPr/>
        </p:nvSpPr>
        <p:spPr>
          <a:xfrm>
            <a:off x="8046665" y="3226675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4" name="Rectangle"/>
          <p:cNvSpPr/>
          <p:nvPr/>
        </p:nvSpPr>
        <p:spPr>
          <a:xfrm>
            <a:off x="7903089" y="2569066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5" name="Rectangle"/>
          <p:cNvSpPr/>
          <p:nvPr/>
        </p:nvSpPr>
        <p:spPr>
          <a:xfrm>
            <a:off x="8324844" y="2826709"/>
            <a:ext cx="135983" cy="161274"/>
          </a:xfrm>
          <a:prstGeom prst="rect">
            <a:avLst/>
          </a:prstGeom>
          <a:solidFill>
            <a:srgbClr val="008F00"/>
          </a:solidFill>
          <a:ln w="19050">
            <a:solidFill>
              <a:srgbClr val="008F00"/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6" name="Rounded Rectangle"/>
          <p:cNvSpPr/>
          <p:nvPr/>
        </p:nvSpPr>
        <p:spPr>
          <a:xfrm rot="13887876">
            <a:off x="3855287" y="2978064"/>
            <a:ext cx="1465034" cy="813551"/>
          </a:xfrm>
          <a:prstGeom prst="roundRect">
            <a:avLst>
              <a:gd name="adj" fmla="val 29406"/>
            </a:avLst>
          </a:prstGeom>
          <a:solidFill>
            <a:schemeClr val="accent1">
              <a:satOff val="-18607"/>
              <a:lumOff val="-14039"/>
              <a:alpha val="65317"/>
            </a:schemeClr>
          </a:solidFill>
          <a:ln w="19050">
            <a:solidFill>
              <a:srgbClr val="000000">
                <a:alpha val="65317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7" name="Rounded Rectangle"/>
          <p:cNvSpPr/>
          <p:nvPr/>
        </p:nvSpPr>
        <p:spPr>
          <a:xfrm rot="18442035">
            <a:off x="4084296" y="3018910"/>
            <a:ext cx="1465034" cy="838039"/>
          </a:xfrm>
          <a:prstGeom prst="roundRect">
            <a:avLst>
              <a:gd name="adj" fmla="val 28547"/>
            </a:avLst>
          </a:prstGeom>
          <a:solidFill>
            <a:schemeClr val="accent1">
              <a:satOff val="-18607"/>
              <a:lumOff val="-14039"/>
              <a:alpha val="65317"/>
            </a:schemeClr>
          </a:solidFill>
          <a:ln w="19050">
            <a:solidFill>
              <a:srgbClr val="000000">
                <a:alpha val="65317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8" name="Rounded Rectangle"/>
          <p:cNvSpPr/>
          <p:nvPr/>
        </p:nvSpPr>
        <p:spPr>
          <a:xfrm rot="1080712">
            <a:off x="4134758" y="3530500"/>
            <a:ext cx="1465034" cy="666683"/>
          </a:xfrm>
          <a:prstGeom prst="roundRect">
            <a:avLst>
              <a:gd name="adj" fmla="val 35884"/>
            </a:avLst>
          </a:prstGeom>
          <a:solidFill>
            <a:schemeClr val="accent1">
              <a:satOff val="-18607"/>
              <a:lumOff val="-14039"/>
              <a:alpha val="65317"/>
            </a:schemeClr>
          </a:solidFill>
          <a:ln w="19050">
            <a:solidFill>
              <a:srgbClr val="000000">
                <a:alpha val="65317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9" name="Rounded Rectangle"/>
          <p:cNvSpPr/>
          <p:nvPr/>
        </p:nvSpPr>
        <p:spPr>
          <a:xfrm rot="33239">
            <a:off x="4124662" y="3181981"/>
            <a:ext cx="1465035" cy="666683"/>
          </a:xfrm>
          <a:prstGeom prst="roundRect">
            <a:avLst>
              <a:gd name="adj" fmla="val 35884"/>
            </a:avLst>
          </a:prstGeom>
          <a:solidFill>
            <a:schemeClr val="accent1">
              <a:satOff val="-18607"/>
              <a:lumOff val="-14039"/>
              <a:alpha val="65317"/>
            </a:schemeClr>
          </a:solidFill>
          <a:ln w="19050">
            <a:solidFill>
              <a:srgbClr val="000000">
                <a:alpha val="65317"/>
              </a:srgbClr>
            </a:solidFill>
            <a:bevel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7" name="Connection Line"/>
          <p:cNvSpPr/>
          <p:nvPr/>
        </p:nvSpPr>
        <p:spPr>
          <a:xfrm>
            <a:off x="7230554" y="2796562"/>
            <a:ext cx="382253" cy="36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91" h="18297" fill="norm" stroke="1" extrusionOk="0">
                <a:moveTo>
                  <a:pt x="3952" y="18297"/>
                </a:moveTo>
                <a:cubicBezTo>
                  <a:pt x="-4209" y="2160"/>
                  <a:pt x="271" y="-3303"/>
                  <a:pt x="17391" y="1907"/>
                </a:cubicBez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08" name="Connection Line"/>
          <p:cNvSpPr/>
          <p:nvPr/>
        </p:nvSpPr>
        <p:spPr>
          <a:xfrm>
            <a:off x="7253706" y="3156166"/>
            <a:ext cx="89300" cy="662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72" h="21600" fill="norm" stroke="1" extrusionOk="0">
                <a:moveTo>
                  <a:pt x="16272" y="21600"/>
                </a:moveTo>
                <a:cubicBezTo>
                  <a:pt x="-3978" y="13139"/>
                  <a:pt x="-5328" y="5939"/>
                  <a:pt x="12223" y="0"/>
                </a:cubicBez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09" name="Connection Line"/>
          <p:cNvSpPr/>
          <p:nvPr/>
        </p:nvSpPr>
        <p:spPr>
          <a:xfrm>
            <a:off x="7589436" y="2805696"/>
            <a:ext cx="643323" cy="309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76" h="18341" fill="norm" stroke="1" extrusionOk="0">
                <a:moveTo>
                  <a:pt x="0" y="1839"/>
                </a:moveTo>
                <a:cubicBezTo>
                  <a:pt x="16645" y="-3259"/>
                  <a:pt x="21600" y="2242"/>
                  <a:pt x="14866" y="18341"/>
                </a:cubicBez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10" name="Connection Line"/>
          <p:cNvSpPr/>
          <p:nvPr/>
        </p:nvSpPr>
        <p:spPr>
          <a:xfrm>
            <a:off x="7342635" y="3808201"/>
            <a:ext cx="623410" cy="280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280"/>
                </a:moveTo>
                <a:cubicBezTo>
                  <a:pt x="15643" y="21600"/>
                  <a:pt x="8443" y="21507"/>
                  <a:pt x="0" y="0"/>
                </a:cubicBez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11" name="Connection Line"/>
          <p:cNvSpPr/>
          <p:nvPr/>
        </p:nvSpPr>
        <p:spPr>
          <a:xfrm>
            <a:off x="7957339" y="3406930"/>
            <a:ext cx="216743" cy="40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33" h="21600" fill="norm" stroke="1" extrusionOk="0">
                <a:moveTo>
                  <a:pt x="2798" y="0"/>
                </a:moveTo>
                <a:cubicBezTo>
                  <a:pt x="21600" y="8163"/>
                  <a:pt x="20667" y="15363"/>
                  <a:pt x="0" y="21600"/>
                </a:cubicBez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412" name="Connection Line"/>
          <p:cNvSpPr/>
          <p:nvPr/>
        </p:nvSpPr>
        <p:spPr>
          <a:xfrm>
            <a:off x="7949055" y="3088735"/>
            <a:ext cx="189651" cy="385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88" h="21600" fill="norm" stroke="1" extrusionOk="0">
                <a:moveTo>
                  <a:pt x="16288" y="0"/>
                </a:moveTo>
                <a:cubicBezTo>
                  <a:pt x="-3831" y="6954"/>
                  <a:pt x="-5312" y="14154"/>
                  <a:pt x="11845" y="21600"/>
                </a:cubicBezTo>
              </a:path>
            </a:pathLst>
          </a:custGeom>
          <a:ln w="19050">
            <a:solidFill>
              <a:srgbClr val="000000"/>
            </a:solidFill>
            <a:bevel/>
          </a:ln>
        </p:spPr>
        <p:txBody>
          <a:bodyPr/>
          <a:lstStyle/>
          <a:p>
            <a:pPr/>
          </a:p>
        </p:txBody>
      </p:sp>
      <p:sp>
        <p:nvSpPr>
          <p:cNvPr id="396" name="diferentes…"/>
          <p:cNvSpPr/>
          <p:nvPr/>
        </p:nvSpPr>
        <p:spPr>
          <a:xfrm>
            <a:off x="3858139" y="5128532"/>
            <a:ext cx="1662418" cy="562528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600"/>
            </a:pPr>
            <a:r>
              <a:t>diferentes</a:t>
            </a:r>
          </a:p>
          <a:p>
            <a:pPr algn="ctr">
              <a:defRPr sz="1600"/>
            </a:pPr>
            <a:r>
              <a:t>superfícies</a:t>
            </a:r>
          </a:p>
        </p:txBody>
      </p:sp>
      <p:sp>
        <p:nvSpPr>
          <p:cNvPr id="397" name="superfície…"/>
          <p:cNvSpPr/>
          <p:nvPr/>
        </p:nvSpPr>
        <p:spPr>
          <a:xfrm>
            <a:off x="6864691" y="5128532"/>
            <a:ext cx="1662418" cy="562528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600"/>
            </a:pPr>
            <a:r>
              <a:t>superfície</a:t>
            </a:r>
          </a:p>
          <a:p>
            <a:pPr algn="ctr">
              <a:defRPr sz="1600"/>
            </a:pPr>
            <a:r>
              <a:t>+ complexa</a:t>
            </a:r>
          </a:p>
        </p:txBody>
      </p:sp>
      <p:sp>
        <p:nvSpPr>
          <p:cNvPr id="398" name="C1"/>
          <p:cNvSpPr txBox="1"/>
          <p:nvPr/>
        </p:nvSpPr>
        <p:spPr>
          <a:xfrm>
            <a:off x="3900313" y="2384504"/>
            <a:ext cx="528815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C1</a:t>
            </a:r>
          </a:p>
        </p:txBody>
      </p:sp>
      <p:sp>
        <p:nvSpPr>
          <p:cNvPr id="399" name="C2"/>
          <p:cNvSpPr txBox="1"/>
          <p:nvPr/>
        </p:nvSpPr>
        <p:spPr>
          <a:xfrm>
            <a:off x="5081199" y="2479109"/>
            <a:ext cx="52881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C2</a:t>
            </a:r>
          </a:p>
        </p:txBody>
      </p:sp>
      <p:sp>
        <p:nvSpPr>
          <p:cNvPr id="400" name="C3"/>
          <p:cNvSpPr txBox="1"/>
          <p:nvPr/>
        </p:nvSpPr>
        <p:spPr>
          <a:xfrm>
            <a:off x="5515998" y="3079317"/>
            <a:ext cx="52881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C3</a:t>
            </a:r>
          </a:p>
        </p:txBody>
      </p:sp>
      <p:sp>
        <p:nvSpPr>
          <p:cNvPr id="401" name="C4"/>
          <p:cNvSpPr txBox="1"/>
          <p:nvPr/>
        </p:nvSpPr>
        <p:spPr>
          <a:xfrm>
            <a:off x="5543838" y="3674136"/>
            <a:ext cx="52881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C4</a:t>
            </a:r>
          </a:p>
        </p:txBody>
      </p:sp>
      <p:sp>
        <p:nvSpPr>
          <p:cNvPr id="402" name="E"/>
          <p:cNvSpPr txBox="1"/>
          <p:nvPr/>
        </p:nvSpPr>
        <p:spPr>
          <a:xfrm>
            <a:off x="7439894" y="2445812"/>
            <a:ext cx="528816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403" name="Problema…"/>
          <p:cNvSpPr/>
          <p:nvPr/>
        </p:nvSpPr>
        <p:spPr>
          <a:xfrm>
            <a:off x="723935" y="5162325"/>
            <a:ext cx="1662418" cy="562527"/>
          </a:xfrm>
          <a:prstGeom prst="rect">
            <a:avLst/>
          </a:prstGeom>
          <a:solidFill>
            <a:srgbClr val="FFFC79"/>
          </a:solidFill>
          <a:ln w="254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1600"/>
            </a:pPr>
            <a:r>
              <a:t>Problema</a:t>
            </a:r>
          </a:p>
          <a:p>
            <a:pPr algn="ctr">
              <a:defRPr sz="1600"/>
            </a:pPr>
            <a:r>
              <a:t>original</a:t>
            </a:r>
          </a:p>
        </p:txBody>
      </p:sp>
      <p:sp>
        <p:nvSpPr>
          <p:cNvPr id="404" name="diferentes…"/>
          <p:cNvSpPr txBox="1"/>
          <p:nvPr/>
        </p:nvSpPr>
        <p:spPr>
          <a:xfrm>
            <a:off x="3673217" y="1649566"/>
            <a:ext cx="2032262" cy="54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1600">
                <a:solidFill>
                  <a:srgbClr val="FF2600"/>
                </a:solidFill>
              </a:defRPr>
            </a:pPr>
            <a:r>
              <a:t>diferentes</a:t>
            </a:r>
          </a:p>
          <a:p>
            <a:pPr algn="ctr">
              <a:defRPr b="1" sz="1600">
                <a:solidFill>
                  <a:srgbClr val="FF2600"/>
                </a:solidFill>
              </a:defRPr>
            </a:pPr>
            <a:r>
              <a:t>classificadores (Ci)</a:t>
            </a:r>
          </a:p>
        </p:txBody>
      </p:sp>
      <p:sp>
        <p:nvSpPr>
          <p:cNvPr id="405" name="Ensemble (E)"/>
          <p:cNvSpPr txBox="1"/>
          <p:nvPr/>
        </p:nvSpPr>
        <p:spPr>
          <a:xfrm>
            <a:off x="6679769" y="1786881"/>
            <a:ext cx="2032262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solidFill>
                  <a:srgbClr val="FF2600"/>
                </a:solidFill>
              </a:defRPr>
            </a:lvl1pPr>
          </a:lstStyle>
          <a:p>
            <a:pPr/>
            <a:r>
              <a:t>Ensemble (E)</a:t>
            </a:r>
          </a:p>
        </p:txBody>
      </p:sp>
      <p:sp>
        <p:nvSpPr>
          <p:cNvPr id="406" name="9"/>
          <p:cNvSpPr txBox="1"/>
          <p:nvPr>
            <p:ph type="sldNum" sz="quarter" idx="2"/>
          </p:nvPr>
        </p:nvSpPr>
        <p:spPr>
          <a:xfrm>
            <a:off x="8301656" y="6302611"/>
            <a:ext cx="533401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