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2A9E7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7ossam81/EvoloPy/wiki/List-of-optimizers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7ossam81/EvoloPy/wiki/List-of-optimizers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cs.tufts.edu/comp/150GA/homeworks/hw3/_reading6%201995%20particle%20swarming.pdf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colab.research.google.com/drive/1RBZY0juKaHemVqHNE9aQKwd_YENVvIir?usp=sharing" TargetMode="Externa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youtube.com/watch?v=G1t4M2XnIhI" TargetMode="External"/><Relationship Id="rId3" Type="http://schemas.openxmlformats.org/officeDocument/2006/relationships/hyperlink" Target="https://www.youtube.com/watch?v=Wp3Gau-Aljs" TargetMode="External"/><Relationship Id="rId4" Type="http://schemas.openxmlformats.org/officeDocument/2006/relationships/hyperlink" Target="https://github.com/7ossam81/EvoloPy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étodos e MODELOS…"/>
          <p:cNvSpPr txBox="1"/>
          <p:nvPr>
            <p:ph type="ctrTitle"/>
          </p:nvPr>
        </p:nvSpPr>
        <p:spPr>
          <a:xfrm>
            <a:off x="266700" y="518685"/>
            <a:ext cx="8610600" cy="2114842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Métodos e MODELOS </a:t>
            </a:r>
          </a:p>
          <a:p>
            <a:pPr algn="ctr">
              <a:defRPr sz="4300"/>
            </a:pPr>
            <a:r>
              <a:t>Avançados em Ciência </a:t>
            </a:r>
          </a:p>
          <a:p>
            <a:pPr algn="ctr">
              <a:defRPr sz="4300"/>
            </a:pPr>
            <a:r>
              <a:t>de dados</a:t>
            </a:r>
          </a:p>
        </p:txBody>
      </p:sp>
      <p:sp>
        <p:nvSpPr>
          <p:cNvPr id="126" name="Aula 07 - Inteligência de Enxames…"/>
          <p:cNvSpPr txBox="1"/>
          <p:nvPr>
            <p:ph type="subTitle" idx="1"/>
          </p:nvPr>
        </p:nvSpPr>
        <p:spPr>
          <a:xfrm>
            <a:off x="914400" y="2057234"/>
            <a:ext cx="7315200" cy="3469343"/>
          </a:xfrm>
          <a:prstGeom prst="rect">
            <a:avLst/>
          </a:prstGeom>
        </p:spPr>
        <p:txBody>
          <a:bodyPr/>
          <a:lstStyle/>
          <a:p>
            <a:pPr algn="ctr">
              <a:defRPr sz="2700">
                <a:solidFill>
                  <a:srgbClr val="000000"/>
                </a:solidFill>
              </a:defRPr>
            </a:pPr>
            <a:r>
              <a:t>Aula 07 - Inteligência de Enxames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(</a:t>
            </a:r>
            <a:r>
              <a:rPr i="1"/>
              <a:t>Swarm Intelligence</a:t>
            </a:r>
            <a:r>
              <a:t>)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</a:t>
            </a:r>
            <a:r>
              <a:rPr b="1"/>
              <a:t>Mantovani</a:t>
            </a:r>
          </a:p>
        </p:txBody>
      </p:sp>
      <p:sp>
        <p:nvSpPr>
          <p:cNvPr id="127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Especialização em Ciência de Dados</a:t>
            </a:r>
          </a:p>
        </p:txBody>
      </p:sp>
      <p:pic>
        <p:nvPicPr>
          <p:cNvPr id="128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0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11" name="Diferentes técnicas/algoritmos…"/>
          <p:cNvSpPr txBox="1"/>
          <p:nvPr>
            <p:ph type="body" sz="half" idx="1"/>
          </p:nvPr>
        </p:nvSpPr>
        <p:spPr>
          <a:xfrm>
            <a:off x="468461" y="1570037"/>
            <a:ext cx="7612818" cy="1966286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b="1" sz="2500"/>
            </a:pPr>
            <a:r>
              <a:t>Diferentes técnicas/algoritmos</a:t>
            </a:r>
          </a:p>
          <a:p>
            <a:pPr lvl="3" marL="1462087" indent="-319087">
              <a:defRPr sz="2500"/>
            </a:pPr>
            <a:r>
              <a:t>Simples</a:t>
            </a:r>
          </a:p>
          <a:p>
            <a:pPr lvl="3" marL="1462087" indent="-319087">
              <a:defRPr sz="2500"/>
            </a:pPr>
            <a:r>
              <a:t>Meta-heurísticas (métodos estocásticos)</a:t>
            </a:r>
          </a:p>
        </p:txBody>
      </p:sp>
      <p:sp>
        <p:nvSpPr>
          <p:cNvPr id="212" name="Adaptação"/>
          <p:cNvSpPr/>
          <p:nvPr/>
        </p:nvSpPr>
        <p:spPr>
          <a:xfrm>
            <a:off x="1891072" y="3899860"/>
            <a:ext cx="2216326" cy="662970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Adaptação</a:t>
            </a:r>
          </a:p>
        </p:txBody>
      </p:sp>
      <p:sp>
        <p:nvSpPr>
          <p:cNvPr id="213" name="Aleatoriedade"/>
          <p:cNvSpPr/>
          <p:nvPr/>
        </p:nvSpPr>
        <p:spPr>
          <a:xfrm>
            <a:off x="5036602" y="3899860"/>
            <a:ext cx="2216327" cy="662970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Aleatoriedade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17" name="Diferentes técnicas/algoritmos…"/>
          <p:cNvSpPr txBox="1"/>
          <p:nvPr>
            <p:ph type="body" sz="half" idx="1"/>
          </p:nvPr>
        </p:nvSpPr>
        <p:spPr>
          <a:xfrm>
            <a:off x="468461" y="1570037"/>
            <a:ext cx="7612818" cy="1966286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b="1" sz="2500"/>
            </a:pPr>
            <a:r>
              <a:t>Diferentes técnicas/algoritmos</a:t>
            </a:r>
          </a:p>
          <a:p>
            <a:pPr lvl="3" marL="1462087" indent="-319087">
              <a:defRPr sz="2500"/>
            </a:pPr>
            <a:r>
              <a:t>Simples</a:t>
            </a:r>
          </a:p>
          <a:p>
            <a:pPr lvl="3" marL="1462087" indent="-319087">
              <a:defRPr sz="2500"/>
            </a:pPr>
            <a:r>
              <a:t>Meta-heurísticas (métodos estocásticos)</a:t>
            </a:r>
          </a:p>
        </p:txBody>
      </p:sp>
      <p:sp>
        <p:nvSpPr>
          <p:cNvPr id="218" name="Adaptação"/>
          <p:cNvSpPr/>
          <p:nvPr/>
        </p:nvSpPr>
        <p:spPr>
          <a:xfrm>
            <a:off x="1891072" y="3899860"/>
            <a:ext cx="2216326" cy="662970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Adaptação</a:t>
            </a:r>
          </a:p>
        </p:txBody>
      </p:sp>
      <p:sp>
        <p:nvSpPr>
          <p:cNvPr id="219" name="Aleatoriedade"/>
          <p:cNvSpPr/>
          <p:nvPr/>
        </p:nvSpPr>
        <p:spPr>
          <a:xfrm>
            <a:off x="5036602" y="3899860"/>
            <a:ext cx="2216327" cy="662970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Aleatoriedade</a:t>
            </a:r>
          </a:p>
        </p:txBody>
      </p:sp>
      <p:sp>
        <p:nvSpPr>
          <p:cNvPr id="220" name="Comunicação"/>
          <p:cNvSpPr/>
          <p:nvPr/>
        </p:nvSpPr>
        <p:spPr>
          <a:xfrm>
            <a:off x="1891072" y="4922877"/>
            <a:ext cx="2216326" cy="662969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Comunicação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24" name="Diferentes técnicas/algoritmos…"/>
          <p:cNvSpPr txBox="1"/>
          <p:nvPr>
            <p:ph type="body" sz="half" idx="1"/>
          </p:nvPr>
        </p:nvSpPr>
        <p:spPr>
          <a:xfrm>
            <a:off x="468461" y="1570037"/>
            <a:ext cx="7612818" cy="1966286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b="1" sz="2500"/>
            </a:pPr>
            <a:r>
              <a:t>Diferentes técnicas/algoritmos</a:t>
            </a:r>
          </a:p>
          <a:p>
            <a:pPr lvl="3" marL="1462087" indent="-319087">
              <a:defRPr sz="2500"/>
            </a:pPr>
            <a:r>
              <a:t>Simples</a:t>
            </a:r>
          </a:p>
          <a:p>
            <a:pPr lvl="3" marL="1462087" indent="-319087">
              <a:defRPr sz="2500"/>
            </a:pPr>
            <a:r>
              <a:t>Meta-heurísticas (métodos estocásticos)</a:t>
            </a:r>
          </a:p>
        </p:txBody>
      </p:sp>
      <p:sp>
        <p:nvSpPr>
          <p:cNvPr id="225" name="Adaptação"/>
          <p:cNvSpPr/>
          <p:nvPr/>
        </p:nvSpPr>
        <p:spPr>
          <a:xfrm>
            <a:off x="1891072" y="3899860"/>
            <a:ext cx="2216326" cy="662970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Adaptação</a:t>
            </a:r>
          </a:p>
        </p:txBody>
      </p:sp>
      <p:sp>
        <p:nvSpPr>
          <p:cNvPr id="226" name="Aleatoriedade"/>
          <p:cNvSpPr/>
          <p:nvPr/>
        </p:nvSpPr>
        <p:spPr>
          <a:xfrm>
            <a:off x="5036602" y="3899860"/>
            <a:ext cx="2216327" cy="662970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Aleatoriedade</a:t>
            </a:r>
          </a:p>
        </p:txBody>
      </p:sp>
      <p:sp>
        <p:nvSpPr>
          <p:cNvPr id="227" name="Comunicação"/>
          <p:cNvSpPr/>
          <p:nvPr/>
        </p:nvSpPr>
        <p:spPr>
          <a:xfrm>
            <a:off x="1891072" y="4922877"/>
            <a:ext cx="2216326" cy="662969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Comunicação</a:t>
            </a:r>
          </a:p>
        </p:txBody>
      </p:sp>
      <p:sp>
        <p:nvSpPr>
          <p:cNvPr id="228" name="Feedback"/>
          <p:cNvSpPr/>
          <p:nvPr/>
        </p:nvSpPr>
        <p:spPr>
          <a:xfrm>
            <a:off x="5036602" y="4922877"/>
            <a:ext cx="2216327" cy="662969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Feedback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1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32" name="Diferentes técnicas/algoritmos…"/>
          <p:cNvSpPr txBox="1"/>
          <p:nvPr>
            <p:ph type="body" sz="half" idx="1"/>
          </p:nvPr>
        </p:nvSpPr>
        <p:spPr>
          <a:xfrm>
            <a:off x="468461" y="1570037"/>
            <a:ext cx="7612818" cy="1966286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b="1" sz="2500"/>
            </a:pPr>
            <a:r>
              <a:t>Diferentes técnicas/algoritmos</a:t>
            </a:r>
          </a:p>
          <a:p>
            <a:pPr lvl="3" marL="1462087" indent="-319087">
              <a:defRPr sz="2500"/>
            </a:pPr>
            <a:r>
              <a:t>Simples</a:t>
            </a:r>
          </a:p>
          <a:p>
            <a:pPr lvl="3" marL="1462087" indent="-319087">
              <a:defRPr sz="2500"/>
            </a:pPr>
            <a:r>
              <a:t>Meta-heurísticas (métodos estocásticos)</a:t>
            </a:r>
          </a:p>
        </p:txBody>
      </p:sp>
      <p:sp>
        <p:nvSpPr>
          <p:cNvPr id="233" name="Adaptação"/>
          <p:cNvSpPr/>
          <p:nvPr/>
        </p:nvSpPr>
        <p:spPr>
          <a:xfrm>
            <a:off x="1891072" y="3899860"/>
            <a:ext cx="2216326" cy="662970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Adaptação</a:t>
            </a:r>
          </a:p>
        </p:txBody>
      </p:sp>
      <p:sp>
        <p:nvSpPr>
          <p:cNvPr id="234" name="Aleatoriedade"/>
          <p:cNvSpPr/>
          <p:nvPr/>
        </p:nvSpPr>
        <p:spPr>
          <a:xfrm>
            <a:off x="5036602" y="3899860"/>
            <a:ext cx="2216327" cy="662970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Aleatoriedade</a:t>
            </a:r>
          </a:p>
        </p:txBody>
      </p:sp>
      <p:sp>
        <p:nvSpPr>
          <p:cNvPr id="235" name="Comunicação"/>
          <p:cNvSpPr/>
          <p:nvPr/>
        </p:nvSpPr>
        <p:spPr>
          <a:xfrm>
            <a:off x="1891072" y="4922877"/>
            <a:ext cx="2216326" cy="662969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Comunicação</a:t>
            </a:r>
          </a:p>
        </p:txBody>
      </p:sp>
      <p:sp>
        <p:nvSpPr>
          <p:cNvPr id="236" name="Feedback"/>
          <p:cNvSpPr/>
          <p:nvPr/>
        </p:nvSpPr>
        <p:spPr>
          <a:xfrm>
            <a:off x="5036602" y="4939067"/>
            <a:ext cx="2216327" cy="662970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Feedback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40" name="Diferentes técnicas/algoritmos…"/>
          <p:cNvSpPr txBox="1"/>
          <p:nvPr>
            <p:ph type="body" sz="half" idx="1"/>
          </p:nvPr>
        </p:nvSpPr>
        <p:spPr>
          <a:xfrm>
            <a:off x="468461" y="1570037"/>
            <a:ext cx="7612818" cy="1966286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b="1" sz="2500"/>
            </a:pPr>
            <a:r>
              <a:t>Diferentes técnicas/algoritmos</a:t>
            </a:r>
          </a:p>
          <a:p>
            <a:pPr lvl="3" marL="1462087" indent="-319087">
              <a:defRPr sz="2500"/>
            </a:pPr>
            <a:r>
              <a:t>Simples</a:t>
            </a:r>
          </a:p>
          <a:p>
            <a:pPr lvl="3" marL="1462087" indent="-319087">
              <a:defRPr sz="2500"/>
            </a:pPr>
            <a:r>
              <a:t>Meta-heurísticas (métodos estocásticos)</a:t>
            </a:r>
          </a:p>
        </p:txBody>
      </p:sp>
      <p:sp>
        <p:nvSpPr>
          <p:cNvPr id="241" name="Adaptação"/>
          <p:cNvSpPr/>
          <p:nvPr/>
        </p:nvSpPr>
        <p:spPr>
          <a:xfrm>
            <a:off x="1891072" y="3899860"/>
            <a:ext cx="2216326" cy="662970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Adaptação</a:t>
            </a:r>
          </a:p>
        </p:txBody>
      </p:sp>
      <p:sp>
        <p:nvSpPr>
          <p:cNvPr id="242" name="Aleatoriedade"/>
          <p:cNvSpPr/>
          <p:nvPr/>
        </p:nvSpPr>
        <p:spPr>
          <a:xfrm>
            <a:off x="5036602" y="3899860"/>
            <a:ext cx="2216327" cy="662970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Aleatoriedade</a:t>
            </a:r>
          </a:p>
        </p:txBody>
      </p:sp>
      <p:sp>
        <p:nvSpPr>
          <p:cNvPr id="243" name="Comunicação"/>
          <p:cNvSpPr/>
          <p:nvPr/>
        </p:nvSpPr>
        <p:spPr>
          <a:xfrm>
            <a:off x="1891072" y="4922877"/>
            <a:ext cx="2216326" cy="662969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Comunicação</a:t>
            </a:r>
          </a:p>
        </p:txBody>
      </p:sp>
      <p:sp>
        <p:nvSpPr>
          <p:cNvPr id="244" name="Feedback"/>
          <p:cNvSpPr/>
          <p:nvPr/>
        </p:nvSpPr>
        <p:spPr>
          <a:xfrm>
            <a:off x="5036602" y="4939067"/>
            <a:ext cx="2216327" cy="662970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Feedback</a:t>
            </a:r>
          </a:p>
        </p:txBody>
      </p:sp>
      <p:sp>
        <p:nvSpPr>
          <p:cNvPr id="245" name="Rounded Rectangle"/>
          <p:cNvSpPr/>
          <p:nvPr/>
        </p:nvSpPr>
        <p:spPr>
          <a:xfrm>
            <a:off x="1777298" y="3753797"/>
            <a:ext cx="5589404" cy="2027371"/>
          </a:xfrm>
          <a:prstGeom prst="roundRect">
            <a:avLst>
              <a:gd name="adj" fmla="val 9396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6" name="Inteligência"/>
          <p:cNvSpPr txBox="1"/>
          <p:nvPr/>
        </p:nvSpPr>
        <p:spPr>
          <a:xfrm>
            <a:off x="3882675" y="5819524"/>
            <a:ext cx="13786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>
                <a:solidFill>
                  <a:srgbClr val="FF2600"/>
                </a:solidFill>
              </a:defRPr>
            </a:lvl1pPr>
          </a:lstStyle>
          <a:p>
            <a:pPr/>
            <a:r>
              <a:t>Inteligência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50" name="Inteligência de Enxame (Swarm Intelligence)"/>
          <p:cNvSpPr txBox="1"/>
          <p:nvPr>
            <p:ph type="body" sz="half" idx="1"/>
          </p:nvPr>
        </p:nvSpPr>
        <p:spPr>
          <a:xfrm>
            <a:off x="468461" y="1570037"/>
            <a:ext cx="7612818" cy="1966286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b="1" sz="2500"/>
            </a:pPr>
            <a:r>
              <a:t>Inteligência de Enxame (</a:t>
            </a:r>
            <a:r>
              <a:rPr i="1"/>
              <a:t>Swarm Intelligence</a:t>
            </a:r>
            <a:r>
              <a:t>)</a:t>
            </a:r>
          </a:p>
        </p:txBody>
      </p:sp>
      <p:pic>
        <p:nvPicPr>
          <p:cNvPr id="251" name="Screen Shot 2021-04-16 at 23.13.27.png" descr="Screen Shot 2021-04-16 at 23.13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0690" y="2752257"/>
            <a:ext cx="5462620" cy="31823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54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57" name="Group"/>
          <p:cNvGrpSpPr/>
          <p:nvPr/>
        </p:nvGrpSpPr>
        <p:grpSpPr>
          <a:xfrm>
            <a:off x="934448" y="3717291"/>
            <a:ext cx="366714" cy="373792"/>
            <a:chOff x="0" y="0"/>
            <a:chExt cx="366712" cy="373790"/>
          </a:xfrm>
        </p:grpSpPr>
        <p:sp>
          <p:nvSpPr>
            <p:cNvPr id="25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931273" y="4274052"/>
            <a:ext cx="366714" cy="373791"/>
            <a:chOff x="0" y="0"/>
            <a:chExt cx="366712" cy="373790"/>
          </a:xfrm>
        </p:grpSpPr>
        <p:sp>
          <p:nvSpPr>
            <p:cNvPr id="25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931273" y="4823652"/>
            <a:ext cx="366714" cy="373792"/>
            <a:chOff x="0" y="0"/>
            <a:chExt cx="366712" cy="373790"/>
          </a:xfrm>
        </p:grpSpPr>
        <p:sp>
          <p:nvSpPr>
            <p:cNvPr id="26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64" name="Referências"/>
          <p:cNvSpPr txBox="1"/>
          <p:nvPr/>
        </p:nvSpPr>
        <p:spPr>
          <a:xfrm>
            <a:off x="1433916" y="48201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65" name="Síntese / Próximas Aulas"/>
          <p:cNvSpPr txBox="1"/>
          <p:nvPr/>
        </p:nvSpPr>
        <p:spPr>
          <a:xfrm>
            <a:off x="1427079" y="42726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266" name="PSO"/>
          <p:cNvSpPr txBox="1"/>
          <p:nvPr/>
        </p:nvSpPr>
        <p:spPr>
          <a:xfrm>
            <a:off x="1430221" y="3724785"/>
            <a:ext cx="63910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PSO</a:t>
            </a:r>
          </a:p>
        </p:txBody>
      </p:sp>
      <p:sp>
        <p:nvSpPr>
          <p:cNvPr id="267" name="Rounded Rectangle"/>
          <p:cNvSpPr/>
          <p:nvPr/>
        </p:nvSpPr>
        <p:spPr>
          <a:xfrm>
            <a:off x="685800" y="30426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68" name="Introdução"/>
          <p:cNvSpPr txBox="1"/>
          <p:nvPr/>
        </p:nvSpPr>
        <p:spPr>
          <a:xfrm>
            <a:off x="1422854" y="26103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71" name="Group"/>
          <p:cNvGrpSpPr/>
          <p:nvPr/>
        </p:nvGrpSpPr>
        <p:grpSpPr>
          <a:xfrm>
            <a:off x="931273" y="2584246"/>
            <a:ext cx="366714" cy="373792"/>
            <a:chOff x="0" y="0"/>
            <a:chExt cx="366712" cy="373790"/>
          </a:xfrm>
        </p:grpSpPr>
        <p:sp>
          <p:nvSpPr>
            <p:cNvPr id="2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934448" y="3150644"/>
            <a:ext cx="366714" cy="373792"/>
            <a:chOff x="0" y="0"/>
            <a:chExt cx="366712" cy="373790"/>
          </a:xfrm>
        </p:grpSpPr>
        <p:sp>
          <p:nvSpPr>
            <p:cNvPr id="2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3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75" name="Swarm Intelligence"/>
          <p:cNvSpPr txBox="1"/>
          <p:nvPr/>
        </p:nvSpPr>
        <p:spPr>
          <a:xfrm>
            <a:off x="1425380" y="3177097"/>
            <a:ext cx="240358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Swarm Intelligence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8" name="Swarm Intelligenc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Swarm Intelligence</a:t>
            </a:r>
          </a:p>
        </p:txBody>
      </p:sp>
      <p:pic>
        <p:nvPicPr>
          <p:cNvPr id="279" name="Screen Shot 2021-04-16 at 23.13.27.png" descr="Screen Shot 2021-04-16 at 23.13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3196" y="2522234"/>
            <a:ext cx="6117608" cy="3563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2" name="Swarm Intelligenc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Swarm Intelligence</a:t>
            </a:r>
          </a:p>
        </p:txBody>
      </p:sp>
      <p:pic>
        <p:nvPicPr>
          <p:cNvPr id="283" name="Screen Shot 2021-04-16 at 23.13.27.png" descr="Screen Shot 2021-04-16 at 23.13.27.png"/>
          <p:cNvPicPr>
            <a:picLocks noChangeAspect="1"/>
          </p:cNvPicPr>
          <p:nvPr/>
        </p:nvPicPr>
        <p:blipFill>
          <a:blip r:embed="rId2">
            <a:alphaModFix amt="40958"/>
            <a:extLst/>
          </a:blip>
          <a:stretch>
            <a:fillRect/>
          </a:stretch>
        </p:blipFill>
        <p:spPr>
          <a:xfrm>
            <a:off x="1513196" y="2522234"/>
            <a:ext cx="6117608" cy="3563978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Uma coleção bem estruturada de agentes interagindo…"/>
          <p:cNvSpPr txBox="1"/>
          <p:nvPr>
            <p:ph type="body" sz="half" idx="1"/>
          </p:nvPr>
        </p:nvSpPr>
        <p:spPr>
          <a:xfrm>
            <a:off x="443201" y="1443739"/>
            <a:ext cx="7612818" cy="1966286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200"/>
            </a:pPr>
          </a:p>
          <a:p>
            <a:pPr>
              <a:defRPr sz="2200"/>
            </a:pPr>
            <a:r>
              <a:t>Uma coleção bem estruturada de </a:t>
            </a:r>
            <a:r>
              <a:rPr b="1"/>
              <a:t>agentes</a:t>
            </a:r>
            <a:r>
              <a:t> interagindo</a:t>
            </a:r>
          </a:p>
          <a:p>
            <a:pPr>
              <a:defRPr sz="2200"/>
            </a:pPr>
            <a:r>
              <a:t>Agentes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7" name="Swarm Intelligenc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Swarm Intelligence</a:t>
            </a:r>
          </a:p>
        </p:txBody>
      </p:sp>
      <p:pic>
        <p:nvPicPr>
          <p:cNvPr id="288" name="Screen Shot 2021-04-16 at 23.13.27.png" descr="Screen Shot 2021-04-16 at 23.13.27.png"/>
          <p:cNvPicPr>
            <a:picLocks noChangeAspect="1"/>
          </p:cNvPicPr>
          <p:nvPr/>
        </p:nvPicPr>
        <p:blipFill>
          <a:blip r:embed="rId2">
            <a:alphaModFix amt="40958"/>
            <a:extLst/>
          </a:blip>
          <a:stretch>
            <a:fillRect/>
          </a:stretch>
        </p:blipFill>
        <p:spPr>
          <a:xfrm>
            <a:off x="1513196" y="2522234"/>
            <a:ext cx="6117608" cy="3563978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Uma coleção bem estruturada de agentes interagindo…"/>
          <p:cNvSpPr txBox="1"/>
          <p:nvPr>
            <p:ph type="body" sz="half" idx="1"/>
          </p:nvPr>
        </p:nvSpPr>
        <p:spPr>
          <a:xfrm>
            <a:off x="443201" y="1443739"/>
            <a:ext cx="7612818" cy="1966286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200"/>
            </a:pPr>
          </a:p>
          <a:p>
            <a:pPr>
              <a:defRPr sz="2200"/>
            </a:pPr>
            <a:r>
              <a:t>Uma coleção bem estruturada de </a:t>
            </a:r>
            <a:r>
              <a:rPr b="1"/>
              <a:t>agentes</a:t>
            </a:r>
            <a:r>
              <a:t> interagindo</a:t>
            </a:r>
          </a:p>
          <a:p>
            <a:pPr>
              <a:defRPr sz="2200"/>
            </a:pPr>
            <a:r>
              <a:t>Agentes</a:t>
            </a:r>
          </a:p>
        </p:txBody>
      </p:sp>
      <p:sp>
        <p:nvSpPr>
          <p:cNvPr id="290" name="indivíduos que pertencem a um grupo…"/>
          <p:cNvSpPr/>
          <p:nvPr/>
        </p:nvSpPr>
        <p:spPr>
          <a:xfrm>
            <a:off x="1179846" y="2878826"/>
            <a:ext cx="6784308" cy="2598197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1" marL="685800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indivíduos que pertencem a um grupo</a:t>
            </a:r>
          </a:p>
          <a:p>
            <a:pPr lvl="1" marL="685800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comportamento guiado por regras simples (</a:t>
            </a:r>
            <a:r>
              <a:rPr b="1"/>
              <a:t>inteligência limitada</a:t>
            </a:r>
            <a:r>
              <a:t>)</a:t>
            </a:r>
          </a:p>
          <a:p>
            <a:pPr lvl="1" marL="685800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contribuem para, e em benefício do grupo</a:t>
            </a:r>
          </a:p>
          <a:p>
            <a:pPr lvl="1" marL="685800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Podem reconhecer, se comunicar e interagir um com o outro e com o ambiente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33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36" name="Group"/>
          <p:cNvGrpSpPr/>
          <p:nvPr/>
        </p:nvGrpSpPr>
        <p:grpSpPr>
          <a:xfrm>
            <a:off x="934448" y="3150644"/>
            <a:ext cx="366714" cy="373792"/>
            <a:chOff x="0" y="0"/>
            <a:chExt cx="366712" cy="373790"/>
          </a:xfrm>
        </p:grpSpPr>
        <p:sp>
          <p:nvSpPr>
            <p:cNvPr id="13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7" name="Introdução"/>
          <p:cNvSpPr txBox="1"/>
          <p:nvPr/>
        </p:nvSpPr>
        <p:spPr>
          <a:xfrm>
            <a:off x="1422854" y="26103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40" name="Group"/>
          <p:cNvGrpSpPr/>
          <p:nvPr/>
        </p:nvGrpSpPr>
        <p:grpSpPr>
          <a:xfrm>
            <a:off x="934448" y="3717291"/>
            <a:ext cx="366714" cy="373792"/>
            <a:chOff x="0" y="0"/>
            <a:chExt cx="366712" cy="373790"/>
          </a:xfrm>
        </p:grpSpPr>
        <p:sp>
          <p:nvSpPr>
            <p:cNvPr id="13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1" name="Swarm Intelligence"/>
          <p:cNvSpPr txBox="1"/>
          <p:nvPr/>
        </p:nvSpPr>
        <p:spPr>
          <a:xfrm>
            <a:off x="1425380" y="3177097"/>
            <a:ext cx="240358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Swarm Intelligence</a:t>
            </a:r>
          </a:p>
        </p:txBody>
      </p:sp>
      <p:grpSp>
        <p:nvGrpSpPr>
          <p:cNvPr id="144" name="Group"/>
          <p:cNvGrpSpPr/>
          <p:nvPr/>
        </p:nvGrpSpPr>
        <p:grpSpPr>
          <a:xfrm>
            <a:off x="931273" y="4274052"/>
            <a:ext cx="366714" cy="373791"/>
            <a:chOff x="0" y="0"/>
            <a:chExt cx="366712" cy="373790"/>
          </a:xfrm>
        </p:grpSpPr>
        <p:sp>
          <p:nvSpPr>
            <p:cNvPr id="14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931273" y="2584246"/>
            <a:ext cx="366714" cy="373792"/>
            <a:chOff x="0" y="0"/>
            <a:chExt cx="366712" cy="373790"/>
          </a:xfrm>
        </p:grpSpPr>
        <p:sp>
          <p:nvSpPr>
            <p:cNvPr id="1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931273" y="4823652"/>
            <a:ext cx="366714" cy="373792"/>
            <a:chOff x="0" y="0"/>
            <a:chExt cx="366712" cy="373790"/>
          </a:xfrm>
        </p:grpSpPr>
        <p:sp>
          <p:nvSpPr>
            <p:cNvPr id="14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51" name="Referências"/>
          <p:cNvSpPr txBox="1"/>
          <p:nvPr/>
        </p:nvSpPr>
        <p:spPr>
          <a:xfrm>
            <a:off x="1433916" y="48201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52" name="Síntese / Próximas Aulas"/>
          <p:cNvSpPr txBox="1"/>
          <p:nvPr/>
        </p:nvSpPr>
        <p:spPr>
          <a:xfrm>
            <a:off x="1427079" y="42726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53" name="PSO"/>
          <p:cNvSpPr txBox="1"/>
          <p:nvPr/>
        </p:nvSpPr>
        <p:spPr>
          <a:xfrm>
            <a:off x="1430221" y="3724785"/>
            <a:ext cx="63910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3" name="Swarm Intelligenc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Swarm Intelligence</a:t>
            </a:r>
          </a:p>
        </p:txBody>
      </p:sp>
      <p:pic>
        <p:nvPicPr>
          <p:cNvPr id="294" name="Screen Shot 2021-04-16 at 23.34.23.png" descr="Screen Shot 2021-04-16 at 23.34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3626" y="2079140"/>
            <a:ext cx="2649361" cy="1651550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Colônia de formigas"/>
          <p:cNvSpPr txBox="1"/>
          <p:nvPr/>
        </p:nvSpPr>
        <p:spPr>
          <a:xfrm>
            <a:off x="1488481" y="3745943"/>
            <a:ext cx="20396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Colônia de formigas</a:t>
            </a:r>
          </a:p>
        </p:txBody>
      </p:sp>
      <p:pic>
        <p:nvPicPr>
          <p:cNvPr id="296" name="Screen Shot 2021-04-16 at 23.36.37.png" descr="Screen Shot 2021-04-16 at 23.36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6350" y="2079140"/>
            <a:ext cx="2700579" cy="165155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Bando de pássaros"/>
          <p:cNvSpPr txBox="1"/>
          <p:nvPr/>
        </p:nvSpPr>
        <p:spPr>
          <a:xfrm>
            <a:off x="5601331" y="3745943"/>
            <a:ext cx="19106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Bando de pássaros</a:t>
            </a:r>
          </a:p>
        </p:txBody>
      </p:sp>
      <p:pic>
        <p:nvPicPr>
          <p:cNvPr id="298" name="Screen Shot 2021-04-16 at 23.38.28.png" descr="Screen Shot 2021-04-16 at 23.38.2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9985" y="4321273"/>
            <a:ext cx="2496642" cy="1651551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Cardume de peixes"/>
          <p:cNvSpPr txBox="1"/>
          <p:nvPr/>
        </p:nvSpPr>
        <p:spPr>
          <a:xfrm>
            <a:off x="1541333" y="5982125"/>
            <a:ext cx="19339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Cardume de peixes</a:t>
            </a:r>
          </a:p>
        </p:txBody>
      </p:sp>
      <p:pic>
        <p:nvPicPr>
          <p:cNvPr id="300" name="Screen Shot 2021-04-16 at 23.40.38.png" descr="Screen Shot 2021-04-16 at 23.40.3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08319" y="4255666"/>
            <a:ext cx="2496641" cy="1713883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manada de zebras"/>
          <p:cNvSpPr txBox="1"/>
          <p:nvPr/>
        </p:nvSpPr>
        <p:spPr>
          <a:xfrm>
            <a:off x="5589666" y="5982125"/>
            <a:ext cx="187244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manada de zebras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4" name="Swarm Intelligenc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Swarm Intelligence</a:t>
            </a:r>
          </a:p>
        </p:txBody>
      </p:sp>
      <p:pic>
        <p:nvPicPr>
          <p:cNvPr id="305" name="Screen Shot 2021-04-16 at 23.34.23.png" descr="Screen Shot 2021-04-16 at 23.34.23.png"/>
          <p:cNvPicPr>
            <a:picLocks noChangeAspect="1"/>
          </p:cNvPicPr>
          <p:nvPr/>
        </p:nvPicPr>
        <p:blipFill>
          <a:blip r:embed="rId2">
            <a:alphaModFix amt="31776"/>
            <a:extLst/>
          </a:blip>
          <a:stretch>
            <a:fillRect/>
          </a:stretch>
        </p:blipFill>
        <p:spPr>
          <a:xfrm>
            <a:off x="1183626" y="2079140"/>
            <a:ext cx="2649361" cy="165155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Colônia de formigas"/>
          <p:cNvSpPr txBox="1"/>
          <p:nvPr/>
        </p:nvSpPr>
        <p:spPr>
          <a:xfrm>
            <a:off x="1488481" y="3745943"/>
            <a:ext cx="20396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Colônia de formigas</a:t>
            </a:r>
          </a:p>
        </p:txBody>
      </p:sp>
      <p:pic>
        <p:nvPicPr>
          <p:cNvPr id="307" name="Screen Shot 2021-04-16 at 23.36.37.png" descr="Screen Shot 2021-04-16 at 23.36.37.png"/>
          <p:cNvPicPr>
            <a:picLocks noChangeAspect="1"/>
          </p:cNvPicPr>
          <p:nvPr/>
        </p:nvPicPr>
        <p:blipFill>
          <a:blip r:embed="rId3">
            <a:alphaModFix amt="31776"/>
            <a:extLst/>
          </a:blip>
          <a:stretch>
            <a:fillRect/>
          </a:stretch>
        </p:blipFill>
        <p:spPr>
          <a:xfrm>
            <a:off x="5206350" y="2079140"/>
            <a:ext cx="2700579" cy="165155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Bando de pássaros"/>
          <p:cNvSpPr txBox="1"/>
          <p:nvPr/>
        </p:nvSpPr>
        <p:spPr>
          <a:xfrm>
            <a:off x="5601331" y="3745943"/>
            <a:ext cx="19106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Bando de pássaros</a:t>
            </a:r>
          </a:p>
        </p:txBody>
      </p:sp>
      <p:pic>
        <p:nvPicPr>
          <p:cNvPr id="309" name="Screen Shot 2021-04-16 at 23.38.28.png" descr="Screen Shot 2021-04-16 at 23.38.28.png"/>
          <p:cNvPicPr>
            <a:picLocks noChangeAspect="1"/>
          </p:cNvPicPr>
          <p:nvPr/>
        </p:nvPicPr>
        <p:blipFill>
          <a:blip r:embed="rId4">
            <a:alphaModFix amt="31776"/>
            <a:extLst/>
          </a:blip>
          <a:stretch>
            <a:fillRect/>
          </a:stretch>
        </p:blipFill>
        <p:spPr>
          <a:xfrm>
            <a:off x="1259985" y="4321273"/>
            <a:ext cx="2496642" cy="1651551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Cardume de peixes"/>
          <p:cNvSpPr txBox="1"/>
          <p:nvPr/>
        </p:nvSpPr>
        <p:spPr>
          <a:xfrm>
            <a:off x="1541333" y="5982125"/>
            <a:ext cx="19339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Cardume de peixes</a:t>
            </a:r>
          </a:p>
        </p:txBody>
      </p:sp>
      <p:pic>
        <p:nvPicPr>
          <p:cNvPr id="311" name="Screen Shot 2021-04-16 at 23.40.38.png" descr="Screen Shot 2021-04-16 at 23.40.38.png"/>
          <p:cNvPicPr>
            <a:picLocks noChangeAspect="1"/>
          </p:cNvPicPr>
          <p:nvPr/>
        </p:nvPicPr>
        <p:blipFill>
          <a:blip r:embed="rId5">
            <a:alphaModFix amt="31776"/>
            <a:extLst/>
          </a:blip>
          <a:stretch>
            <a:fillRect/>
          </a:stretch>
        </p:blipFill>
        <p:spPr>
          <a:xfrm>
            <a:off x="5308319" y="4255666"/>
            <a:ext cx="2496641" cy="1713883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manada de zebras"/>
          <p:cNvSpPr txBox="1"/>
          <p:nvPr/>
        </p:nvSpPr>
        <p:spPr>
          <a:xfrm>
            <a:off x="5589666" y="5982125"/>
            <a:ext cx="187244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manada de zebras</a:t>
            </a:r>
          </a:p>
        </p:txBody>
      </p:sp>
      <p:sp>
        <p:nvSpPr>
          <p:cNvPr id="313" name="Estrutura dos agentes é:…"/>
          <p:cNvSpPr/>
          <p:nvPr/>
        </p:nvSpPr>
        <p:spPr>
          <a:xfrm>
            <a:off x="1179846" y="3075124"/>
            <a:ext cx="6784308" cy="2060894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Estrutura dos agentes é: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rPr b="1"/>
              <a:t>Descentralizada</a:t>
            </a:r>
            <a:r>
              <a:t> e</a:t>
            </a:r>
            <a:r>
              <a:rPr b="1"/>
              <a:t> auto-organizada</a:t>
            </a:r>
            <a:endParaRPr b="1"/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</a:p>
          <a:p>
            <a:pPr marL="280797" indent="-28079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A ação de cada indivíduo mapeia as possibilidades para indicar o comportamento global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6" name="Swarm Intelligenc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Swarm Intelligence</a:t>
            </a:r>
          </a:p>
        </p:txBody>
      </p:sp>
      <p:sp>
        <p:nvSpPr>
          <p:cNvPr id="317" name="Swarm Intelligence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b="1" sz="2200"/>
            </a:pPr>
            <a:r>
              <a:t>Swarm Intelligence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3" marL="1462087" indent="-319087">
              <a:defRPr sz="2200"/>
            </a:pPr>
            <a:r>
              <a:t>tem origem na década de 90</a:t>
            </a:r>
          </a:p>
          <a:p>
            <a:pPr lvl="3" marL="1462087" indent="-319087">
              <a:defRPr sz="2200"/>
            </a:pPr>
            <a:r>
              <a:t>sistemas robóticos compostos por uma coleção de agentes simples</a:t>
            </a:r>
          </a:p>
          <a:p>
            <a:pPr lvl="3" marL="1462087" indent="-319087">
              <a:defRPr sz="2200"/>
            </a:pPr>
            <a:r>
              <a:rPr b="1"/>
              <a:t>princípio</a:t>
            </a:r>
            <a:r>
              <a:t>: agentes pouco inteligentes e com capacidade individual limitada, são capazes de apresentar comportamentos coletivos inteligentes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0" name="Swarm Intelligenc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Swarm Intelligence</a:t>
            </a:r>
          </a:p>
        </p:txBody>
      </p:sp>
      <p:sp>
        <p:nvSpPr>
          <p:cNvPr id="321" name="Características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rPr b="1"/>
              <a:t>Características</a:t>
            </a:r>
            <a:r>
              <a:t>: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rPr b="1"/>
              <a:t>Proximidade</a:t>
            </a:r>
            <a:r>
              <a:t>: agentes devem estar próximos o suficiente para poderem interagir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rPr b="1"/>
              <a:t>Qualidade</a:t>
            </a:r>
            <a:r>
              <a:t>: os agentes devem ter a capacidade de avaliar seus comportamentos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rPr b="1"/>
              <a:t>Diversidade</a:t>
            </a:r>
            <a:r>
              <a:t>: a organização dos agentes permite reagir a situações inesperadas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rPr b="1"/>
              <a:t>Adaptabilidade</a:t>
            </a:r>
            <a:r>
              <a:t>: deve conseguir se adequar as variações do ambiente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4" name="Swarm Intelligenc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Swarm Intelligence</a:t>
            </a:r>
          </a:p>
        </p:txBody>
      </p:sp>
      <p:sp>
        <p:nvSpPr>
          <p:cNvPr id="325" name="Exemplos de Swarm Intelligence na literatura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Exemplos de Swarm Intelligence na literatura</a:t>
            </a:r>
            <a:r>
              <a:t>: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Enxame de partículas (</a:t>
            </a:r>
            <a:r>
              <a:rPr i="1"/>
              <a:t>Particle Swarm Optimization</a:t>
            </a:r>
            <a:r>
              <a:t>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Colônia de formigas (</a:t>
            </a:r>
            <a:r>
              <a:rPr i="1"/>
              <a:t>Ant Colony Optimization</a:t>
            </a:r>
            <a:r>
              <a:t>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Cardume de peixes (</a:t>
            </a:r>
            <a:r>
              <a:rPr i="1"/>
              <a:t>Fish Swarm Intelligence</a:t>
            </a:r>
            <a:r>
              <a:t>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Enxame de vaga-lumes (</a:t>
            </a:r>
            <a:r>
              <a:rPr i="1"/>
              <a:t>Firefly Algorithm</a:t>
            </a:r>
            <a:r>
              <a:t>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Colmeia de abelhas (</a:t>
            </a:r>
            <a:r>
              <a:rPr i="1"/>
              <a:t>Bee Algorithm</a:t>
            </a:r>
            <a:r>
              <a:t>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2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8" name="Swarm Intelligenc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Swarm Intelligence</a:t>
            </a:r>
          </a:p>
        </p:txBody>
      </p:sp>
      <p:sp>
        <p:nvSpPr>
          <p:cNvPr id="329" name="Exemplos de Swarm Intelligence na literatura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Exemplos de Swarm Intelligence na literatura</a:t>
            </a:r>
            <a:r>
              <a:t>: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b="1" sz="2200">
                <a:solidFill>
                  <a:srgbClr val="0433FF"/>
                </a:solidFill>
              </a:defRPr>
            </a:pPr>
            <a:r>
              <a:t>Enxame de partículas (</a:t>
            </a:r>
            <a:r>
              <a:rPr i="1"/>
              <a:t>Particle Swarm Optimization</a:t>
            </a:r>
            <a:r>
              <a:t>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Colônia de formigas (</a:t>
            </a:r>
            <a:r>
              <a:rPr i="1"/>
              <a:t>Ant Colony Optimization</a:t>
            </a:r>
            <a:r>
              <a:t>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Cardume de peixes (</a:t>
            </a:r>
            <a:r>
              <a:rPr i="1"/>
              <a:t>Fish Swarm Intelligence</a:t>
            </a:r>
            <a:r>
              <a:t>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Enxame de vaga-lumes (</a:t>
            </a:r>
            <a:r>
              <a:rPr i="1"/>
              <a:t>Firefly Algorithm</a:t>
            </a:r>
            <a:r>
              <a:t>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Colmeia de abelhas (</a:t>
            </a:r>
            <a:r>
              <a:rPr i="1"/>
              <a:t>Bee Algorithm</a:t>
            </a:r>
            <a:r>
              <a:t>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332" name="2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35" name="Group"/>
          <p:cNvGrpSpPr/>
          <p:nvPr/>
        </p:nvGrpSpPr>
        <p:grpSpPr>
          <a:xfrm>
            <a:off x="931273" y="4274052"/>
            <a:ext cx="366714" cy="373791"/>
            <a:chOff x="0" y="0"/>
            <a:chExt cx="366712" cy="373790"/>
          </a:xfrm>
        </p:grpSpPr>
        <p:sp>
          <p:nvSpPr>
            <p:cNvPr id="33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38" name="Group"/>
          <p:cNvGrpSpPr/>
          <p:nvPr/>
        </p:nvGrpSpPr>
        <p:grpSpPr>
          <a:xfrm>
            <a:off x="931273" y="4823652"/>
            <a:ext cx="366714" cy="373792"/>
            <a:chOff x="0" y="0"/>
            <a:chExt cx="366712" cy="373790"/>
          </a:xfrm>
        </p:grpSpPr>
        <p:sp>
          <p:nvSpPr>
            <p:cNvPr id="33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7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39" name="Referências"/>
          <p:cNvSpPr txBox="1"/>
          <p:nvPr/>
        </p:nvSpPr>
        <p:spPr>
          <a:xfrm>
            <a:off x="1433916" y="48201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340" name="Síntese / Próximas Aulas"/>
          <p:cNvSpPr txBox="1"/>
          <p:nvPr/>
        </p:nvSpPr>
        <p:spPr>
          <a:xfrm>
            <a:off x="1427079" y="42726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341" name="Rounded Rectangle"/>
          <p:cNvSpPr/>
          <p:nvPr/>
        </p:nvSpPr>
        <p:spPr>
          <a:xfrm>
            <a:off x="685800" y="36141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42" name="Introdução"/>
          <p:cNvSpPr txBox="1"/>
          <p:nvPr/>
        </p:nvSpPr>
        <p:spPr>
          <a:xfrm>
            <a:off x="1422854" y="26103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345" name="Group"/>
          <p:cNvGrpSpPr/>
          <p:nvPr/>
        </p:nvGrpSpPr>
        <p:grpSpPr>
          <a:xfrm>
            <a:off x="931273" y="2584246"/>
            <a:ext cx="366714" cy="373792"/>
            <a:chOff x="0" y="0"/>
            <a:chExt cx="366712" cy="373790"/>
          </a:xfrm>
        </p:grpSpPr>
        <p:sp>
          <p:nvSpPr>
            <p:cNvPr id="34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48" name="Group"/>
          <p:cNvGrpSpPr/>
          <p:nvPr/>
        </p:nvGrpSpPr>
        <p:grpSpPr>
          <a:xfrm>
            <a:off x="934448" y="3150644"/>
            <a:ext cx="366714" cy="373792"/>
            <a:chOff x="0" y="0"/>
            <a:chExt cx="366712" cy="373790"/>
          </a:xfrm>
        </p:grpSpPr>
        <p:sp>
          <p:nvSpPr>
            <p:cNvPr id="3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49" name="Swarm Intelligence"/>
          <p:cNvSpPr txBox="1"/>
          <p:nvPr/>
        </p:nvSpPr>
        <p:spPr>
          <a:xfrm>
            <a:off x="1425380" y="3177097"/>
            <a:ext cx="240358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Swarm Intelligence</a:t>
            </a:r>
          </a:p>
        </p:txBody>
      </p:sp>
      <p:grpSp>
        <p:nvGrpSpPr>
          <p:cNvPr id="352" name="Group"/>
          <p:cNvGrpSpPr/>
          <p:nvPr/>
        </p:nvGrpSpPr>
        <p:grpSpPr>
          <a:xfrm>
            <a:off x="934448" y="3717291"/>
            <a:ext cx="366714" cy="373792"/>
            <a:chOff x="0" y="0"/>
            <a:chExt cx="366712" cy="373790"/>
          </a:xfrm>
        </p:grpSpPr>
        <p:sp>
          <p:nvSpPr>
            <p:cNvPr id="3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53" name="PSO"/>
          <p:cNvSpPr txBox="1"/>
          <p:nvPr/>
        </p:nvSpPr>
        <p:spPr>
          <a:xfrm>
            <a:off x="1430221" y="3724785"/>
            <a:ext cx="63910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356" name="2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7" name="Proposto por Kennedy &amp; Eberhart (1995)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marL="671268" indent="-304555">
              <a:buSzPct val="60000"/>
              <a:buChar char="◻"/>
              <a:defRPr sz="2200"/>
            </a:pPr>
          </a:p>
          <a:p>
            <a:pPr lvl="1" marL="671268" indent="-304555">
              <a:buSzPct val="60000"/>
              <a:buChar char="◻"/>
              <a:defRPr sz="2200"/>
            </a:pPr>
            <a:r>
              <a:t>Proposto por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Kennedy &amp; Eberhart (1995)</a:t>
            </a:r>
          </a:p>
          <a:p>
            <a:pPr lvl="1" marL="671268" indent="-304555">
              <a:buSzPct val="60000"/>
              <a:buChar char="◻"/>
              <a:defRPr sz="2200"/>
            </a:pPr>
            <a:r>
              <a:t>Inspirado no inteligência coletiva de sistemas naturais</a:t>
            </a:r>
          </a:p>
          <a:p>
            <a:pPr lvl="3" marL="1447555" indent="-304555">
              <a:defRPr sz="2200"/>
            </a:pPr>
            <a:r>
              <a:t>Método estocástico de otimização</a:t>
            </a:r>
          </a:p>
          <a:p>
            <a:pPr lvl="3" marL="1447555" indent="-304555">
              <a:defRPr sz="2200"/>
            </a:pPr>
            <a:r>
              <a:t>Inteligência distribuída</a:t>
            </a:r>
          </a:p>
          <a:p>
            <a:pPr lvl="5" marL="2179075" indent="-304555">
              <a:defRPr sz="2200"/>
            </a:pPr>
            <a:r>
              <a:t>Solução candidata = partícula</a:t>
            </a:r>
          </a:p>
          <a:p>
            <a:pPr lvl="5" marL="2179075" indent="-304555">
              <a:defRPr sz="2200"/>
            </a:pPr>
            <a:r>
              <a:t>População = enxame</a:t>
            </a:r>
          </a:p>
          <a:p>
            <a:pPr lvl="3" marL="1447555" indent="-304555">
              <a:defRPr sz="2200"/>
            </a:pPr>
          </a:p>
          <a:p>
            <a:pPr lvl="3" marL="1447555" indent="-304555">
              <a:defRPr sz="2200"/>
            </a:pPr>
            <a:r>
              <a:t>Melhorar:</a:t>
            </a:r>
          </a:p>
          <a:p>
            <a:pPr lvl="4" marL="1904755" indent="-304555">
              <a:defRPr sz="2200"/>
            </a:pPr>
            <a:r>
              <a:t>desempenho coletivo</a:t>
            </a:r>
          </a:p>
          <a:p>
            <a:pPr lvl="4" marL="1904755" indent="-304555">
              <a:defRPr sz="2200"/>
            </a:pPr>
            <a:r>
              <a:t>desempenho individual das partículas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0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361" name="Replicar comportamentos bioinspirados"/>
          <p:cNvSpPr txBox="1"/>
          <p:nvPr>
            <p:ph type="body" sz="quarter" idx="1"/>
          </p:nvPr>
        </p:nvSpPr>
        <p:spPr>
          <a:xfrm>
            <a:off x="457200" y="1375149"/>
            <a:ext cx="8229600" cy="1293202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</a:p>
          <a:p>
            <a:pPr>
              <a:defRPr sz="2300"/>
            </a:pPr>
            <a:r>
              <a:t>Replicar comportamentos bioinspirados</a:t>
            </a:r>
          </a:p>
        </p:txBody>
      </p:sp>
      <p:sp>
        <p:nvSpPr>
          <p:cNvPr id="362" name="Enxame de Partículas"/>
          <p:cNvSpPr txBox="1"/>
          <p:nvPr/>
        </p:nvSpPr>
        <p:spPr>
          <a:xfrm>
            <a:off x="6088024" y="4489537"/>
            <a:ext cx="1930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Enxame de Partículas</a:t>
            </a:r>
          </a:p>
        </p:txBody>
      </p:sp>
      <p:sp>
        <p:nvSpPr>
          <p:cNvPr id="363" name="Line"/>
          <p:cNvSpPr/>
          <p:nvPr/>
        </p:nvSpPr>
        <p:spPr>
          <a:xfrm>
            <a:off x="3648632" y="2989556"/>
            <a:ext cx="13175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4" name="Bando de pássaros"/>
          <p:cNvSpPr txBox="1"/>
          <p:nvPr/>
        </p:nvSpPr>
        <p:spPr>
          <a:xfrm>
            <a:off x="934464" y="4489537"/>
            <a:ext cx="17476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Bando de pássaros</a:t>
            </a:r>
          </a:p>
        </p:txBody>
      </p:sp>
      <p:sp>
        <p:nvSpPr>
          <p:cNvPr id="365" name="Line"/>
          <p:cNvSpPr/>
          <p:nvPr/>
        </p:nvSpPr>
        <p:spPr>
          <a:xfrm>
            <a:off x="3648632" y="3203857"/>
            <a:ext cx="13175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6" name="Line"/>
          <p:cNvSpPr/>
          <p:nvPr/>
        </p:nvSpPr>
        <p:spPr>
          <a:xfrm>
            <a:off x="3648632" y="3418158"/>
            <a:ext cx="13175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7" name="Line"/>
          <p:cNvSpPr/>
          <p:nvPr/>
        </p:nvSpPr>
        <p:spPr>
          <a:xfrm>
            <a:off x="3648632" y="3632459"/>
            <a:ext cx="13175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8" name="Line"/>
          <p:cNvSpPr/>
          <p:nvPr/>
        </p:nvSpPr>
        <p:spPr>
          <a:xfrm>
            <a:off x="3648632" y="3846760"/>
            <a:ext cx="13175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9" name="Line"/>
          <p:cNvSpPr/>
          <p:nvPr/>
        </p:nvSpPr>
        <p:spPr>
          <a:xfrm>
            <a:off x="3648632" y="4061062"/>
            <a:ext cx="13175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370" name="Screen Shot 2021-04-16 at 23.36.37.png" descr="Screen Shot 2021-04-16 at 23.36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993" y="2699534"/>
            <a:ext cx="2700580" cy="1651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Screen Shot 2021-04-17 at 00.02.21.png" descr="Screen Shot 2021-04-17 at 00.02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5991" y="2755368"/>
            <a:ext cx="3734712" cy="1754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2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4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375" name="Replicar comportamentos bioinspirados"/>
          <p:cNvSpPr txBox="1"/>
          <p:nvPr>
            <p:ph type="body" sz="quarter" idx="1"/>
          </p:nvPr>
        </p:nvSpPr>
        <p:spPr>
          <a:xfrm>
            <a:off x="457200" y="1375149"/>
            <a:ext cx="8229600" cy="1293202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</a:p>
          <a:p>
            <a:pPr>
              <a:defRPr sz="2300"/>
            </a:pPr>
            <a:r>
              <a:t>Replicar comportamentos bioinspirados</a:t>
            </a:r>
          </a:p>
        </p:txBody>
      </p:sp>
      <p:sp>
        <p:nvSpPr>
          <p:cNvPr id="376" name="Enxame de Partículas"/>
          <p:cNvSpPr txBox="1"/>
          <p:nvPr/>
        </p:nvSpPr>
        <p:spPr>
          <a:xfrm>
            <a:off x="6088024" y="4489537"/>
            <a:ext cx="1930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Enxame de Partículas</a:t>
            </a:r>
          </a:p>
        </p:txBody>
      </p:sp>
      <p:sp>
        <p:nvSpPr>
          <p:cNvPr id="377" name="Line"/>
          <p:cNvSpPr/>
          <p:nvPr/>
        </p:nvSpPr>
        <p:spPr>
          <a:xfrm>
            <a:off x="3648632" y="2989556"/>
            <a:ext cx="13175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8" name="Bando de pássaros"/>
          <p:cNvSpPr txBox="1"/>
          <p:nvPr/>
        </p:nvSpPr>
        <p:spPr>
          <a:xfrm>
            <a:off x="934464" y="4489537"/>
            <a:ext cx="17476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Bando de pássaros</a:t>
            </a:r>
          </a:p>
        </p:txBody>
      </p:sp>
      <p:sp>
        <p:nvSpPr>
          <p:cNvPr id="379" name="Line"/>
          <p:cNvSpPr/>
          <p:nvPr/>
        </p:nvSpPr>
        <p:spPr>
          <a:xfrm>
            <a:off x="3648632" y="3203857"/>
            <a:ext cx="13175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0" name="Line"/>
          <p:cNvSpPr/>
          <p:nvPr/>
        </p:nvSpPr>
        <p:spPr>
          <a:xfrm>
            <a:off x="3648632" y="3418158"/>
            <a:ext cx="13175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1" name="Line"/>
          <p:cNvSpPr/>
          <p:nvPr/>
        </p:nvSpPr>
        <p:spPr>
          <a:xfrm>
            <a:off x="3648632" y="3632459"/>
            <a:ext cx="13175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2" name="Line"/>
          <p:cNvSpPr/>
          <p:nvPr/>
        </p:nvSpPr>
        <p:spPr>
          <a:xfrm>
            <a:off x="3648632" y="3846760"/>
            <a:ext cx="13175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3" name="Line"/>
          <p:cNvSpPr/>
          <p:nvPr/>
        </p:nvSpPr>
        <p:spPr>
          <a:xfrm>
            <a:off x="3648632" y="4061062"/>
            <a:ext cx="13175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384" name="Screen Shot 2021-04-16 at 23.36.37.png" descr="Screen Shot 2021-04-16 at 23.36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993" y="2699534"/>
            <a:ext cx="2700580" cy="1651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Screen Shot 2021-04-17 at 00.02.21.png" descr="Screen Shot 2021-04-17 at 00.02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5991" y="2755368"/>
            <a:ext cx="3734712" cy="1754183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A base do algoritmo é a interação entre os agentes (partículas) da população movendo rumo a melhores posições do espaço de busca"/>
          <p:cNvSpPr/>
          <p:nvPr/>
        </p:nvSpPr>
        <p:spPr>
          <a:xfrm>
            <a:off x="1383370" y="5037871"/>
            <a:ext cx="6611956" cy="1116484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200"/>
            </a:pPr>
            <a:r>
              <a:t>A base do algoritmo é a </a:t>
            </a:r>
            <a:r>
              <a:rPr b="1"/>
              <a:t>interação</a:t>
            </a:r>
            <a:r>
              <a:t> entre os agentes (</a:t>
            </a:r>
            <a:r>
              <a:rPr b="1"/>
              <a:t>partículas</a:t>
            </a:r>
            <a:r>
              <a:t>) da população movendo rumo a melhores posições do espaço de busca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56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59" name="Group"/>
          <p:cNvGrpSpPr/>
          <p:nvPr/>
        </p:nvGrpSpPr>
        <p:grpSpPr>
          <a:xfrm>
            <a:off x="934448" y="3150644"/>
            <a:ext cx="366714" cy="373792"/>
            <a:chOff x="0" y="0"/>
            <a:chExt cx="366712" cy="373790"/>
          </a:xfrm>
        </p:grpSpPr>
        <p:sp>
          <p:nvSpPr>
            <p:cNvPr id="15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62" name="Group"/>
          <p:cNvGrpSpPr/>
          <p:nvPr/>
        </p:nvGrpSpPr>
        <p:grpSpPr>
          <a:xfrm>
            <a:off x="934448" y="3717291"/>
            <a:ext cx="366714" cy="373792"/>
            <a:chOff x="0" y="0"/>
            <a:chExt cx="366712" cy="373790"/>
          </a:xfrm>
        </p:grpSpPr>
        <p:sp>
          <p:nvSpPr>
            <p:cNvPr id="16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63" name="Swarm Intelligence"/>
          <p:cNvSpPr txBox="1"/>
          <p:nvPr/>
        </p:nvSpPr>
        <p:spPr>
          <a:xfrm>
            <a:off x="1425380" y="3177097"/>
            <a:ext cx="240358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Swarm Intelligence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931273" y="4274052"/>
            <a:ext cx="366714" cy="373791"/>
            <a:chOff x="0" y="0"/>
            <a:chExt cx="366712" cy="373790"/>
          </a:xfrm>
        </p:grpSpPr>
        <p:sp>
          <p:nvSpPr>
            <p:cNvPr id="1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931273" y="4823652"/>
            <a:ext cx="366714" cy="373792"/>
            <a:chOff x="0" y="0"/>
            <a:chExt cx="366712" cy="373790"/>
          </a:xfrm>
        </p:grpSpPr>
        <p:sp>
          <p:nvSpPr>
            <p:cNvPr id="1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70" name="Referências"/>
          <p:cNvSpPr txBox="1"/>
          <p:nvPr/>
        </p:nvSpPr>
        <p:spPr>
          <a:xfrm>
            <a:off x="1433916" y="48201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71" name="Síntese / Próximas Aulas"/>
          <p:cNvSpPr txBox="1"/>
          <p:nvPr/>
        </p:nvSpPr>
        <p:spPr>
          <a:xfrm>
            <a:off x="1427079" y="42726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72" name="PSO"/>
          <p:cNvSpPr txBox="1"/>
          <p:nvPr/>
        </p:nvSpPr>
        <p:spPr>
          <a:xfrm>
            <a:off x="1430221" y="3724785"/>
            <a:ext cx="63910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PSO</a:t>
            </a:r>
          </a:p>
        </p:txBody>
      </p:sp>
      <p:sp>
        <p:nvSpPr>
          <p:cNvPr id="173" name="Rounded Rectangle"/>
          <p:cNvSpPr/>
          <p:nvPr/>
        </p:nvSpPr>
        <p:spPr>
          <a:xfrm>
            <a:off x="685800" y="24711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74" name="Introdução"/>
          <p:cNvSpPr txBox="1"/>
          <p:nvPr/>
        </p:nvSpPr>
        <p:spPr>
          <a:xfrm>
            <a:off x="1422854" y="26103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931273" y="2584246"/>
            <a:ext cx="366714" cy="373792"/>
            <a:chOff x="0" y="0"/>
            <a:chExt cx="366712" cy="373790"/>
          </a:xfrm>
        </p:grpSpPr>
        <p:sp>
          <p:nvSpPr>
            <p:cNvPr id="17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9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390" name="Tem fundamentação também no comportamento humano:"/>
          <p:cNvSpPr txBox="1"/>
          <p:nvPr>
            <p:ph type="body" sz="quarter" idx="1"/>
          </p:nvPr>
        </p:nvSpPr>
        <p:spPr>
          <a:xfrm>
            <a:off x="457200" y="1375149"/>
            <a:ext cx="8229600" cy="990601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</a:p>
          <a:p>
            <a:pPr>
              <a:defRPr sz="2300"/>
            </a:pPr>
            <a:r>
              <a:t>Tem fundamentação também no comportamento humano:</a:t>
            </a:r>
          </a:p>
        </p:txBody>
      </p:sp>
      <p:sp>
        <p:nvSpPr>
          <p:cNvPr id="391" name="Rectangle"/>
          <p:cNvSpPr/>
          <p:nvPr/>
        </p:nvSpPr>
        <p:spPr>
          <a:xfrm>
            <a:off x="425906" y="2835519"/>
            <a:ext cx="2702738" cy="117056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92" name="Screen Shot 2021-04-17 at 00.14.57.png" descr="Screen Shot 2021-04-17 at 00.14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770" y="2938194"/>
            <a:ext cx="2396711" cy="2310730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Rectangle"/>
          <p:cNvSpPr/>
          <p:nvPr/>
        </p:nvSpPr>
        <p:spPr>
          <a:xfrm>
            <a:off x="425906" y="2835519"/>
            <a:ext cx="2702738" cy="117056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6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397" name="Tem fundamentação também no comportamento humano:"/>
          <p:cNvSpPr txBox="1"/>
          <p:nvPr>
            <p:ph type="body" sz="quarter" idx="1"/>
          </p:nvPr>
        </p:nvSpPr>
        <p:spPr>
          <a:xfrm>
            <a:off x="457200" y="1375149"/>
            <a:ext cx="8229600" cy="990601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</a:p>
          <a:p>
            <a:pPr>
              <a:defRPr sz="2300"/>
            </a:pPr>
            <a:r>
              <a:t>Tem fundamentação também no comportamento humano:</a:t>
            </a:r>
          </a:p>
        </p:txBody>
      </p:sp>
      <p:pic>
        <p:nvPicPr>
          <p:cNvPr id="398" name="Screen Shot 2021-04-17 at 00.14.57.png" descr="Screen Shot 2021-04-17 at 00.14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770" y="2938194"/>
            <a:ext cx="2396711" cy="2310730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Rectangle"/>
          <p:cNvSpPr/>
          <p:nvPr/>
        </p:nvSpPr>
        <p:spPr>
          <a:xfrm>
            <a:off x="425906" y="2835519"/>
            <a:ext cx="2702738" cy="117056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0" name="1. Inércia: tendemos a repetir fórmulas de sucesso que funcionaram no passado…"/>
          <p:cNvSpPr/>
          <p:nvPr/>
        </p:nvSpPr>
        <p:spPr>
          <a:xfrm>
            <a:off x="3314050" y="2534398"/>
            <a:ext cx="5132270" cy="3501082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2200"/>
            </a:pPr>
            <a:r>
              <a:t>1. </a:t>
            </a:r>
            <a:r>
              <a:rPr b="1"/>
              <a:t>Inércia</a:t>
            </a:r>
            <a:r>
              <a:t>: tendemos a repetir fórmulas de sucesso que funcionaram no passado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2. </a:t>
            </a:r>
            <a:r>
              <a:rPr b="1"/>
              <a:t>Influência da sociedade</a:t>
            </a:r>
            <a:r>
              <a:t>: tentar emular o que outros conseguiram realizar com sucesso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3. </a:t>
            </a:r>
            <a:r>
              <a:rPr b="1"/>
              <a:t>Influência de vizinhos</a:t>
            </a:r>
            <a:r>
              <a:t>: aprendemos daqueles mais próximos. Modificamos nossos comportamentos com base nas histórias de sucesso/fracassos que ouvimos dos mais próximos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3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3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404" name="Teoria Sociocognitiva explica o PSO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/>
              <a:t>Teoria Sociocognitiva</a:t>
            </a:r>
            <a:r>
              <a:t> explica o PSO:</a:t>
            </a: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  <a:r>
              <a:t>cada agente possui sua </a:t>
            </a:r>
            <a:r>
              <a:rPr b="1"/>
              <a:t>própria experiência</a:t>
            </a:r>
            <a:r>
              <a:t> e é capaz de </a:t>
            </a:r>
            <a:r>
              <a:rPr b="1"/>
              <a:t>avaliar a qualidade</a:t>
            </a:r>
            <a:r>
              <a:t> dessa experiência</a:t>
            </a:r>
          </a:p>
          <a:p>
            <a:pPr lvl="3" marL="1462087" indent="-319087">
              <a:defRPr sz="2200"/>
            </a:pPr>
            <a:r>
              <a:t>como os agentes são sociáveis, eles também possuem </a:t>
            </a:r>
            <a:r>
              <a:rPr b="1"/>
              <a:t>conhecimento</a:t>
            </a:r>
            <a:r>
              <a:t> </a:t>
            </a:r>
            <a:r>
              <a:rPr b="1"/>
              <a:t>sobre </a:t>
            </a:r>
            <a:r>
              <a:t>como </a:t>
            </a:r>
            <a:r>
              <a:rPr b="1"/>
              <a:t>seus vizinhos</a:t>
            </a:r>
            <a:r>
              <a:t> se comportam (desempenharam)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>
              <a:defRPr sz="2200"/>
            </a:pPr>
            <a:r>
              <a:t>Esses dois tipos de informação correspondem à aprendizagem individual (</a:t>
            </a:r>
            <a:r>
              <a:rPr b="1"/>
              <a:t>cognitiva</a:t>
            </a:r>
            <a:r>
              <a:t>) e à transmissão cultural (</a:t>
            </a:r>
            <a:r>
              <a:rPr b="1"/>
              <a:t>social</a:t>
            </a:r>
            <a:r>
              <a:t>), respectivamente.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3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7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408" name="Três princípios são utilizados para resumir o processo de adaptação cultural/social:…"/>
          <p:cNvSpPr txBox="1"/>
          <p:nvPr>
            <p:ph type="body" idx="1"/>
          </p:nvPr>
        </p:nvSpPr>
        <p:spPr>
          <a:xfrm>
            <a:off x="468461" y="1570037"/>
            <a:ext cx="8025344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/>
              <a:t>Três princípios</a:t>
            </a:r>
            <a:r>
              <a:t> são utilizados para resumir o processo de adaptação cultural/social:</a:t>
            </a:r>
          </a:p>
          <a:p>
            <a:pPr>
              <a:defRPr sz="2200"/>
            </a:pPr>
          </a:p>
          <a:p>
            <a:pPr lvl="3" marL="1462087" indent="-319087">
              <a:defRPr sz="2200"/>
            </a:pPr>
            <a:r>
              <a:rPr b="1">
                <a:solidFill>
                  <a:srgbClr val="0433FF"/>
                </a:solidFill>
              </a:rPr>
              <a:t>Avaliação</a:t>
            </a:r>
            <a:r>
              <a:t>: agentes/partículas possuem a capacidade de verificar o ambiente de forma a avaliar seu próprio comportamento</a:t>
            </a:r>
          </a:p>
          <a:p>
            <a:pPr lvl="3" marL="1462087" indent="-319087">
              <a:defRPr sz="2200"/>
            </a:pPr>
            <a:r>
              <a:rPr b="1">
                <a:solidFill>
                  <a:srgbClr val="0433FF"/>
                </a:solidFill>
              </a:rPr>
              <a:t>Comparação</a:t>
            </a:r>
            <a:r>
              <a:t>: agentes usam uns aos outros como material comparativo</a:t>
            </a:r>
          </a:p>
          <a:p>
            <a:pPr lvl="3" marL="1462087" indent="-319087">
              <a:defRPr sz="2200"/>
            </a:pPr>
            <a:r>
              <a:rPr b="1">
                <a:solidFill>
                  <a:srgbClr val="0433FF"/>
                </a:solidFill>
              </a:rPr>
              <a:t>Imitação</a:t>
            </a:r>
            <a:r>
              <a:t>: um dos centros da organização social humana, e é importante para a aquisição de manutenção das habilidades mentais</a:t>
            </a:r>
          </a:p>
        </p:txBody>
      </p:sp>
      <p:grpSp>
        <p:nvGrpSpPr>
          <p:cNvPr id="411" name="Group"/>
          <p:cNvGrpSpPr/>
          <p:nvPr/>
        </p:nvGrpSpPr>
        <p:grpSpPr>
          <a:xfrm>
            <a:off x="1486986" y="3079601"/>
            <a:ext cx="366714" cy="373792"/>
            <a:chOff x="0" y="0"/>
            <a:chExt cx="366712" cy="373790"/>
          </a:xfrm>
        </p:grpSpPr>
        <p:sp>
          <p:nvSpPr>
            <p:cNvPr id="40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433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14" name="Group"/>
          <p:cNvGrpSpPr/>
          <p:nvPr/>
        </p:nvGrpSpPr>
        <p:grpSpPr>
          <a:xfrm>
            <a:off x="1486986" y="4050154"/>
            <a:ext cx="366714" cy="373792"/>
            <a:chOff x="0" y="0"/>
            <a:chExt cx="366712" cy="373790"/>
          </a:xfrm>
        </p:grpSpPr>
        <p:sp>
          <p:nvSpPr>
            <p:cNvPr id="41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433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3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17" name="Group"/>
          <p:cNvGrpSpPr/>
          <p:nvPr/>
        </p:nvGrpSpPr>
        <p:grpSpPr>
          <a:xfrm>
            <a:off x="1486986" y="4743099"/>
            <a:ext cx="366714" cy="373792"/>
            <a:chOff x="0" y="0"/>
            <a:chExt cx="366712" cy="373790"/>
          </a:xfrm>
        </p:grpSpPr>
        <p:sp>
          <p:nvSpPr>
            <p:cNvPr id="41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433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3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0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pic>
        <p:nvPicPr>
          <p:cNvPr id="421" name="Screen Shot 2021-04-17 at 00.28.30.png" descr="Screen Shot 2021-04-17 at 00.28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150" y="2201134"/>
            <a:ext cx="6489700" cy="3289301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Rectangle"/>
          <p:cNvSpPr/>
          <p:nvPr/>
        </p:nvSpPr>
        <p:spPr>
          <a:xfrm>
            <a:off x="1246845" y="5071000"/>
            <a:ext cx="6347024" cy="84219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3" name="Rectangle"/>
          <p:cNvSpPr/>
          <p:nvPr/>
        </p:nvSpPr>
        <p:spPr>
          <a:xfrm>
            <a:off x="5061055" y="1938801"/>
            <a:ext cx="2702738" cy="327025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4" name="Rectangle"/>
          <p:cNvSpPr/>
          <p:nvPr/>
        </p:nvSpPr>
        <p:spPr>
          <a:xfrm>
            <a:off x="3677798" y="3370472"/>
            <a:ext cx="2068528" cy="22860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3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7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pic>
        <p:nvPicPr>
          <p:cNvPr id="428" name="Screen Shot 2021-04-17 at 00.28.30.png" descr="Screen Shot 2021-04-17 at 00.28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150" y="2201134"/>
            <a:ext cx="6489700" cy="3289301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Rectangle"/>
          <p:cNvSpPr/>
          <p:nvPr/>
        </p:nvSpPr>
        <p:spPr>
          <a:xfrm>
            <a:off x="1246845" y="5071000"/>
            <a:ext cx="6347024" cy="84219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0" name="Rectangle"/>
          <p:cNvSpPr/>
          <p:nvPr/>
        </p:nvSpPr>
        <p:spPr>
          <a:xfrm>
            <a:off x="5061055" y="1938801"/>
            <a:ext cx="2702738" cy="327025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1" name="Rectangle"/>
          <p:cNvSpPr/>
          <p:nvPr/>
        </p:nvSpPr>
        <p:spPr>
          <a:xfrm>
            <a:off x="3677798" y="3370472"/>
            <a:ext cx="2068528" cy="22860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2" name="Oval"/>
          <p:cNvSpPr/>
          <p:nvPr/>
        </p:nvSpPr>
        <p:spPr>
          <a:xfrm>
            <a:off x="2894021" y="2561749"/>
            <a:ext cx="514351" cy="475698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3" name="Line"/>
          <p:cNvSpPr/>
          <p:nvPr/>
        </p:nvSpPr>
        <p:spPr>
          <a:xfrm flipV="1">
            <a:off x="3558104" y="2429328"/>
            <a:ext cx="437008" cy="22013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4" name="Melhor solução"/>
          <p:cNvSpPr txBox="1"/>
          <p:nvPr/>
        </p:nvSpPr>
        <p:spPr>
          <a:xfrm>
            <a:off x="3490505" y="1976200"/>
            <a:ext cx="13917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Melhor solução</a:t>
            </a:r>
          </a:p>
        </p:txBody>
      </p:sp>
      <p:sp>
        <p:nvSpPr>
          <p:cNvPr id="435" name="Oval"/>
          <p:cNvSpPr/>
          <p:nvPr/>
        </p:nvSpPr>
        <p:spPr>
          <a:xfrm>
            <a:off x="1278104" y="4115920"/>
            <a:ext cx="514351" cy="475698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6" name="Line"/>
          <p:cNvSpPr/>
          <p:nvPr/>
        </p:nvSpPr>
        <p:spPr>
          <a:xfrm flipH="1">
            <a:off x="1153782" y="4619678"/>
            <a:ext cx="240916" cy="240915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7" name="partícula"/>
          <p:cNvSpPr txBox="1"/>
          <p:nvPr/>
        </p:nvSpPr>
        <p:spPr>
          <a:xfrm>
            <a:off x="645867" y="4944912"/>
            <a:ext cx="8685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partícula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3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0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pic>
        <p:nvPicPr>
          <p:cNvPr id="441" name="Screen Shot 2021-04-17 at 00.28.30.png" descr="Screen Shot 2021-04-17 at 00.28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150" y="2201134"/>
            <a:ext cx="6489700" cy="3289301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Rectangle"/>
          <p:cNvSpPr/>
          <p:nvPr/>
        </p:nvSpPr>
        <p:spPr>
          <a:xfrm>
            <a:off x="1246845" y="5071000"/>
            <a:ext cx="6347024" cy="84219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3" name="Rectangle"/>
          <p:cNvSpPr/>
          <p:nvPr/>
        </p:nvSpPr>
        <p:spPr>
          <a:xfrm>
            <a:off x="5061055" y="1938801"/>
            <a:ext cx="2702738" cy="327025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4" name="Rectangle"/>
          <p:cNvSpPr/>
          <p:nvPr/>
        </p:nvSpPr>
        <p:spPr>
          <a:xfrm>
            <a:off x="3677798" y="3370472"/>
            <a:ext cx="2068528" cy="22860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5" name="Iteração inicial (0)"/>
          <p:cNvSpPr txBox="1"/>
          <p:nvPr/>
        </p:nvSpPr>
        <p:spPr>
          <a:xfrm>
            <a:off x="1740582" y="5133658"/>
            <a:ext cx="16583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Iteração inicial (0)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3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8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pic>
        <p:nvPicPr>
          <p:cNvPr id="449" name="Screen Shot 2021-04-17 at 00.28.30.png" descr="Screen Shot 2021-04-17 at 00.28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150" y="2201134"/>
            <a:ext cx="6489700" cy="3289301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Rectangle"/>
          <p:cNvSpPr/>
          <p:nvPr/>
        </p:nvSpPr>
        <p:spPr>
          <a:xfrm>
            <a:off x="1246845" y="5071000"/>
            <a:ext cx="6347024" cy="84219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1" name="Iteração inicial (0)"/>
          <p:cNvSpPr txBox="1"/>
          <p:nvPr/>
        </p:nvSpPr>
        <p:spPr>
          <a:xfrm>
            <a:off x="1740582" y="5133658"/>
            <a:ext cx="16583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Iteração inicial (0)</a:t>
            </a:r>
          </a:p>
        </p:txBody>
      </p:sp>
      <p:sp>
        <p:nvSpPr>
          <p:cNvPr id="452" name="Iteração final (N)"/>
          <p:cNvSpPr txBox="1"/>
          <p:nvPr/>
        </p:nvSpPr>
        <p:spPr>
          <a:xfrm>
            <a:off x="5899091" y="5133658"/>
            <a:ext cx="15773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Iteração final (N)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3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5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pic>
        <p:nvPicPr>
          <p:cNvPr id="456" name="Screen Shot 2021-04-17 at 00.28.30.png" descr="Screen Shot 2021-04-17 at 00.28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150" y="2201134"/>
            <a:ext cx="6489700" cy="3289301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Rectangle"/>
          <p:cNvSpPr/>
          <p:nvPr/>
        </p:nvSpPr>
        <p:spPr>
          <a:xfrm>
            <a:off x="1246845" y="5071000"/>
            <a:ext cx="6347024" cy="84219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8" name="Iteração inicial (0)"/>
          <p:cNvSpPr txBox="1"/>
          <p:nvPr/>
        </p:nvSpPr>
        <p:spPr>
          <a:xfrm>
            <a:off x="1740582" y="5133658"/>
            <a:ext cx="16583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Iteração inicial (0)</a:t>
            </a:r>
          </a:p>
        </p:txBody>
      </p:sp>
      <p:sp>
        <p:nvSpPr>
          <p:cNvPr id="459" name="Iteração final (N)"/>
          <p:cNvSpPr txBox="1"/>
          <p:nvPr/>
        </p:nvSpPr>
        <p:spPr>
          <a:xfrm>
            <a:off x="5899091" y="5133658"/>
            <a:ext cx="15773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Iteração final (N)</a:t>
            </a:r>
          </a:p>
        </p:txBody>
      </p:sp>
      <p:sp>
        <p:nvSpPr>
          <p:cNvPr id="460" name="Oval"/>
          <p:cNvSpPr/>
          <p:nvPr/>
        </p:nvSpPr>
        <p:spPr>
          <a:xfrm>
            <a:off x="6377026" y="2196042"/>
            <a:ext cx="1236590" cy="1146859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1" name="A ideia é que essas partículas tenderão a se movem em direção umas das outras e vão influenciar umas as outras"/>
          <p:cNvSpPr/>
          <p:nvPr/>
        </p:nvSpPr>
        <p:spPr>
          <a:xfrm>
            <a:off x="1383370" y="5612135"/>
            <a:ext cx="6611956" cy="714664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100"/>
            </a:pPr>
            <a:r>
              <a:t>A ideia é que essas partículas </a:t>
            </a:r>
            <a:r>
              <a:rPr b="1"/>
              <a:t>tenderão</a:t>
            </a:r>
            <a:r>
              <a:t> a se movem em direção umas das outras e vão influenciar umas as outras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3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4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465" name="Cada partícula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Cada partícula:</a:t>
            </a:r>
          </a:p>
          <a:p>
            <a:pPr lvl="1" marL="685800" indent="-319087">
              <a:buSzPct val="60000"/>
              <a:buChar char="◻"/>
              <a:defRPr sz="2200"/>
            </a:pPr>
          </a:p>
          <a:p>
            <a:pPr lvl="3" marL="1462087" indent="-319087">
              <a:defRPr sz="2200"/>
            </a:pPr>
            <a:r>
              <a:rPr b="1"/>
              <a:t>posição</a:t>
            </a:r>
            <a:r>
              <a:t> da partícula no espaço (x)</a:t>
            </a:r>
          </a:p>
          <a:p>
            <a:pPr lvl="3" marL="1462087" indent="-319087">
              <a:defRPr sz="2200"/>
            </a:pPr>
            <a:r>
              <a:rPr b="1"/>
              <a:t>velocidade</a:t>
            </a:r>
            <a:r>
              <a:t> (v): direção e velocidade que a partícula viaja no espaço</a:t>
            </a:r>
          </a:p>
        </p:txBody>
      </p:sp>
      <p:sp>
        <p:nvSpPr>
          <p:cNvPr id="466" name="Oval"/>
          <p:cNvSpPr/>
          <p:nvPr/>
        </p:nvSpPr>
        <p:spPr>
          <a:xfrm>
            <a:off x="3007015" y="2054593"/>
            <a:ext cx="242361" cy="228601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7" name="Line"/>
          <p:cNvSpPr/>
          <p:nvPr/>
        </p:nvSpPr>
        <p:spPr>
          <a:xfrm>
            <a:off x="3141320" y="2168893"/>
            <a:ext cx="415535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0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81" name="Otimização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b="1" sz="2500"/>
            </a:pPr>
            <a:r>
              <a:t>Otimização</a:t>
            </a:r>
          </a:p>
          <a:p>
            <a:pPr lvl="3" marL="1462087" indent="-319087">
              <a:defRPr sz="2500"/>
            </a:pPr>
          </a:p>
          <a:p>
            <a:pPr lvl="3" marL="1462087" indent="-319087">
              <a:defRPr sz="2500"/>
            </a:pPr>
            <a:r>
              <a:t>importante área de estudo</a:t>
            </a:r>
          </a:p>
          <a:p>
            <a:pPr lvl="3" marL="1462087" indent="-319087">
              <a:defRPr sz="2500"/>
            </a:pPr>
            <a:r>
              <a:t>virtualmente aplicável em diferentes áreas de estudo </a:t>
            </a:r>
          </a:p>
          <a:p>
            <a:pPr lvl="3" marL="1462087" indent="-319087">
              <a:defRPr sz="2500"/>
            </a:pPr>
            <a:r>
              <a:t>assim também é na Ciência de Dados/</a:t>
            </a:r>
            <a:r>
              <a:rPr i="1"/>
              <a:t>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4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0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471" name="Cada partícula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Cada partícula:</a:t>
            </a:r>
          </a:p>
          <a:p>
            <a:pPr lvl="1" marL="685800" indent="-319087">
              <a:buSzPct val="60000"/>
              <a:buChar char="◻"/>
              <a:defRPr sz="2200"/>
            </a:pPr>
          </a:p>
          <a:p>
            <a:pPr lvl="3" marL="1462087" indent="-319087">
              <a:defRPr sz="2200"/>
            </a:pPr>
            <a:r>
              <a:rPr b="1"/>
              <a:t>posição</a:t>
            </a:r>
            <a:r>
              <a:t> da partícula no espaço (x)</a:t>
            </a:r>
          </a:p>
          <a:p>
            <a:pPr lvl="3" marL="1462087" indent="-319087">
              <a:defRPr sz="2200"/>
            </a:pPr>
            <a:r>
              <a:rPr b="1"/>
              <a:t>velocidade</a:t>
            </a:r>
            <a:r>
              <a:t> (v): direção e velocidade que a partícula viaja no espaço </a:t>
            </a:r>
          </a:p>
          <a:p>
            <a:pPr lvl="3" marL="1462087" indent="-319087">
              <a:defRPr sz="2200"/>
            </a:pPr>
            <a:r>
              <a:t>memória: </a:t>
            </a:r>
            <a:r>
              <a:rPr b="1" i="1"/>
              <a:t>local best</a:t>
            </a:r>
            <a:r>
              <a:rPr b="1"/>
              <a:t> </a:t>
            </a:r>
            <a:r>
              <a:t>→ melhor posição atingida pela partícula desde sempre</a:t>
            </a:r>
          </a:p>
          <a:p>
            <a:pPr lvl="3" marL="1462087" indent="-319087">
              <a:defRPr sz="2200"/>
            </a:pPr>
            <a:r>
              <a:t>conhecimento: </a:t>
            </a:r>
            <a:r>
              <a:rPr b="1" i="1"/>
              <a:t>global best</a:t>
            </a:r>
            <a:r>
              <a:t> → melhor posição atingida pelo enxame como um todo</a:t>
            </a:r>
          </a:p>
        </p:txBody>
      </p:sp>
      <p:sp>
        <p:nvSpPr>
          <p:cNvPr id="472" name="Oval"/>
          <p:cNvSpPr/>
          <p:nvPr/>
        </p:nvSpPr>
        <p:spPr>
          <a:xfrm>
            <a:off x="3007015" y="2054593"/>
            <a:ext cx="242361" cy="228601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3" name="Line"/>
          <p:cNvSpPr/>
          <p:nvPr/>
        </p:nvSpPr>
        <p:spPr>
          <a:xfrm>
            <a:off x="3141320" y="2168893"/>
            <a:ext cx="415535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4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6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477" name="Cada partícula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Cada partícula:</a:t>
            </a:r>
          </a:p>
          <a:p>
            <a:pPr lvl="1" marL="685800" indent="-319087">
              <a:buSzPct val="60000"/>
              <a:buChar char="◻"/>
              <a:defRPr sz="2200"/>
            </a:pPr>
          </a:p>
          <a:p>
            <a:pPr lvl="3" marL="1462087" indent="-319087">
              <a:defRPr sz="2200"/>
            </a:pPr>
            <a:r>
              <a:rPr b="1"/>
              <a:t>posição</a:t>
            </a:r>
            <a:r>
              <a:t> da partícula no espaço (x)</a:t>
            </a:r>
          </a:p>
          <a:p>
            <a:pPr lvl="3" marL="1462087" indent="-319087">
              <a:defRPr sz="2200"/>
            </a:pPr>
            <a:r>
              <a:rPr b="1"/>
              <a:t>velocidade</a:t>
            </a:r>
            <a:r>
              <a:t> (v): direção e velocidade que a partícula viaja no espaço </a:t>
            </a:r>
          </a:p>
          <a:p>
            <a:pPr lvl="3" marL="1462087" indent="-319087">
              <a:defRPr sz="2200"/>
            </a:pPr>
            <a:r>
              <a:t>memória: </a:t>
            </a:r>
            <a:r>
              <a:rPr b="1" i="1"/>
              <a:t>local best</a:t>
            </a:r>
            <a:r>
              <a:rPr b="1"/>
              <a:t> </a:t>
            </a:r>
            <a:r>
              <a:t>→ melhor posição atingida pela partícula desde sempre</a:t>
            </a:r>
          </a:p>
          <a:p>
            <a:pPr lvl="3" marL="1462087" indent="-319087">
              <a:defRPr sz="2200"/>
            </a:pPr>
            <a:r>
              <a:t>conhecimento: </a:t>
            </a:r>
            <a:r>
              <a:rPr b="1" i="1"/>
              <a:t>global best</a:t>
            </a:r>
            <a:r>
              <a:t> → melhor posição atingida pelo enxame como um todo</a:t>
            </a:r>
          </a:p>
          <a:p>
            <a:pPr lvl="3" marL="1462087" indent="-319087">
              <a:defRPr sz="2200">
                <a:solidFill>
                  <a:srgbClr val="FF2600"/>
                </a:solidFill>
              </a:defRPr>
            </a:pPr>
            <a:r>
              <a:t>vizinhança: </a:t>
            </a:r>
            <a:r>
              <a:rPr b="1" i="1"/>
              <a:t>neighbors best</a:t>
            </a:r>
            <a:r>
              <a:t> → melhor posição atingida por N vizinhos</a:t>
            </a:r>
          </a:p>
        </p:txBody>
      </p:sp>
      <p:sp>
        <p:nvSpPr>
          <p:cNvPr id="478" name="Oval"/>
          <p:cNvSpPr/>
          <p:nvPr/>
        </p:nvSpPr>
        <p:spPr>
          <a:xfrm>
            <a:off x="3007015" y="2054593"/>
            <a:ext cx="242361" cy="228601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9" name="Line"/>
          <p:cNvSpPr/>
          <p:nvPr/>
        </p:nvSpPr>
        <p:spPr>
          <a:xfrm>
            <a:off x="3141320" y="2168893"/>
            <a:ext cx="415535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4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2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483" name="Cada partícula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Cada partícula:</a:t>
            </a:r>
          </a:p>
          <a:p>
            <a:pPr lvl="1" marL="685800" indent="-319087">
              <a:buSzPct val="60000"/>
              <a:buChar char="◻"/>
              <a:defRPr sz="2200"/>
            </a:pPr>
          </a:p>
          <a:p>
            <a:pPr lvl="3" marL="1462087" indent="-319087">
              <a:defRPr sz="2200"/>
            </a:pPr>
            <a:r>
              <a:t>A posição de uma partícula i em um instante de tempo é dada por:</a:t>
            </a:r>
          </a:p>
        </p:txBody>
      </p:sp>
      <p:sp>
        <p:nvSpPr>
          <p:cNvPr id="484" name="Oval"/>
          <p:cNvSpPr/>
          <p:nvPr/>
        </p:nvSpPr>
        <p:spPr>
          <a:xfrm>
            <a:off x="3007015" y="2054593"/>
            <a:ext cx="242361" cy="228601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5" name="Line"/>
          <p:cNvSpPr/>
          <p:nvPr/>
        </p:nvSpPr>
        <p:spPr>
          <a:xfrm>
            <a:off x="3141320" y="2168893"/>
            <a:ext cx="415535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6" name="Equation"/>
          <p:cNvSpPr txBox="1"/>
          <p:nvPr/>
        </p:nvSpPr>
        <p:spPr>
          <a:xfrm>
            <a:off x="3125933" y="3914094"/>
            <a:ext cx="3126830" cy="28462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  <p:sp>
        <p:nvSpPr>
          <p:cNvPr id="487" name="A posição futura de uma partícula depende de sua posição anterior e da velocidade da partícula"/>
          <p:cNvSpPr/>
          <p:nvPr/>
        </p:nvSpPr>
        <p:spPr>
          <a:xfrm>
            <a:off x="1383370" y="4690157"/>
            <a:ext cx="6611956" cy="714664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100"/>
            </a:lvl1pPr>
          </a:lstStyle>
          <a:p>
            <a:pPr/>
            <a:r>
              <a:t>A posição futura de uma partícula depende de sua posição anterior e da velocidade da partícula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4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0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491" name="Cada partícula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Cada partícula:</a:t>
            </a:r>
          </a:p>
          <a:p>
            <a:pPr lvl="1" marL="685800" indent="-319087">
              <a:buSzPct val="60000"/>
              <a:buChar char="◻"/>
              <a:defRPr sz="2200"/>
            </a:pPr>
          </a:p>
          <a:p>
            <a:pPr lvl="3" marL="1462087" indent="-319087">
              <a:defRPr sz="2200"/>
            </a:pPr>
            <a:r>
              <a:t>A posição de uma partícula i em um instante de tempo é dada por:</a:t>
            </a:r>
          </a:p>
        </p:txBody>
      </p:sp>
      <p:sp>
        <p:nvSpPr>
          <p:cNvPr id="492" name="Oval"/>
          <p:cNvSpPr/>
          <p:nvPr/>
        </p:nvSpPr>
        <p:spPr>
          <a:xfrm>
            <a:off x="3007015" y="2054593"/>
            <a:ext cx="242361" cy="228601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3" name="Line"/>
          <p:cNvSpPr/>
          <p:nvPr/>
        </p:nvSpPr>
        <p:spPr>
          <a:xfrm>
            <a:off x="3141320" y="2168893"/>
            <a:ext cx="415535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4" name="Equation"/>
          <p:cNvSpPr txBox="1"/>
          <p:nvPr/>
        </p:nvSpPr>
        <p:spPr>
          <a:xfrm>
            <a:off x="3125933" y="3914094"/>
            <a:ext cx="3126830" cy="28462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  <p:sp>
        <p:nvSpPr>
          <p:cNvPr id="495" name="Equation"/>
          <p:cNvSpPr txBox="1"/>
          <p:nvPr/>
        </p:nvSpPr>
        <p:spPr>
          <a:xfrm>
            <a:off x="1875255" y="4658577"/>
            <a:ext cx="5984040" cy="3495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4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8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499" name="Cada partícula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Cada partícula:</a:t>
            </a:r>
          </a:p>
          <a:p>
            <a:pPr lvl="1" marL="685800" indent="-319087">
              <a:buSzPct val="60000"/>
              <a:buChar char="◻"/>
              <a:defRPr sz="2200"/>
            </a:pPr>
          </a:p>
          <a:p>
            <a:pPr lvl="3" marL="1462087" indent="-319087">
              <a:defRPr sz="2200"/>
            </a:pPr>
            <a:r>
              <a:t>A posição de uma partícula i em um instante de tempo é dada por:</a:t>
            </a:r>
          </a:p>
        </p:txBody>
      </p:sp>
      <p:sp>
        <p:nvSpPr>
          <p:cNvPr id="500" name="Oval"/>
          <p:cNvSpPr/>
          <p:nvPr/>
        </p:nvSpPr>
        <p:spPr>
          <a:xfrm>
            <a:off x="3007015" y="2054593"/>
            <a:ext cx="242361" cy="228601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1" name="Line"/>
          <p:cNvSpPr/>
          <p:nvPr/>
        </p:nvSpPr>
        <p:spPr>
          <a:xfrm>
            <a:off x="3141320" y="2168893"/>
            <a:ext cx="415535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2" name="Equation"/>
          <p:cNvSpPr txBox="1"/>
          <p:nvPr/>
        </p:nvSpPr>
        <p:spPr>
          <a:xfrm>
            <a:off x="3125933" y="3914094"/>
            <a:ext cx="3126830" cy="28462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  <p:sp>
        <p:nvSpPr>
          <p:cNvPr id="503" name="Equation"/>
          <p:cNvSpPr txBox="1"/>
          <p:nvPr/>
        </p:nvSpPr>
        <p:spPr>
          <a:xfrm>
            <a:off x="1875255" y="4658577"/>
            <a:ext cx="5984040" cy="3495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200"/>
          </a:p>
        </p:txBody>
      </p:sp>
      <p:sp>
        <p:nvSpPr>
          <p:cNvPr id="504" name="c1 (individual) e c2 (grupo) são os coeficientes de aceleração (taxa de aprendizado)…"/>
          <p:cNvSpPr/>
          <p:nvPr/>
        </p:nvSpPr>
        <p:spPr>
          <a:xfrm>
            <a:off x="759330" y="2059627"/>
            <a:ext cx="7860036" cy="1564706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rPr b="1"/>
              <a:t>c1</a:t>
            </a:r>
            <a:r>
              <a:t> (individual) e </a:t>
            </a:r>
            <a:r>
              <a:rPr b="1"/>
              <a:t>c2</a:t>
            </a:r>
            <a:r>
              <a:t> (grupo) são os coeficientes de aceleração (taxa de aprendizado)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rPr b="1"/>
              <a:t>Pi_best</a:t>
            </a:r>
            <a:r>
              <a:t> é a melhor posição conhecida pela partícula i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rPr b="1"/>
              <a:t>Pgbest</a:t>
            </a:r>
            <a:r>
              <a:t> é a melhor posição conhecida pelo enxame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4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7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508" name="Equation"/>
          <p:cNvSpPr txBox="1"/>
          <p:nvPr/>
        </p:nvSpPr>
        <p:spPr>
          <a:xfrm>
            <a:off x="2899164" y="2816989"/>
            <a:ext cx="2866260" cy="26090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200"/>
          </a:p>
        </p:txBody>
      </p:sp>
      <p:pic>
        <p:nvPicPr>
          <p:cNvPr id="509" name="Screen Shot 2021-04-15 at 17.44.12.png" descr="Screen Shot 2021-04-15 at 17.44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562" y="3299033"/>
            <a:ext cx="7061464" cy="1410335"/>
          </a:xfrm>
          <a:prstGeom prst="rect">
            <a:avLst/>
          </a:prstGeom>
          <a:ln w="12700">
            <a:miter lim="400000"/>
          </a:ln>
        </p:spPr>
      </p:pic>
      <p:sp>
        <p:nvSpPr>
          <p:cNvPr id="510" name="Cada partícula:"/>
          <p:cNvSpPr txBox="1"/>
          <p:nvPr>
            <p:ph type="body" idx="1"/>
          </p:nvPr>
        </p:nvSpPr>
        <p:spPr>
          <a:xfrm>
            <a:off x="525885" y="1961562"/>
            <a:ext cx="7612818" cy="343464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Cada partícula:</a:t>
            </a:r>
          </a:p>
        </p:txBody>
      </p:sp>
      <p:sp>
        <p:nvSpPr>
          <p:cNvPr id="511" name="Oval"/>
          <p:cNvSpPr/>
          <p:nvPr/>
        </p:nvSpPr>
        <p:spPr>
          <a:xfrm>
            <a:off x="3007015" y="2054593"/>
            <a:ext cx="242361" cy="228601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2" name="Line"/>
          <p:cNvSpPr/>
          <p:nvPr/>
        </p:nvSpPr>
        <p:spPr>
          <a:xfrm>
            <a:off x="3141320" y="2168893"/>
            <a:ext cx="415535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4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5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pic>
        <p:nvPicPr>
          <p:cNvPr id="516" name="Screen Shot 2021-04-15 at 17.47.23.png" descr="Screen Shot 2021-04-15 at 17.47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6319" y="1831053"/>
            <a:ext cx="6746058" cy="4025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4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9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pic>
        <p:nvPicPr>
          <p:cNvPr id="520" name="Screen Shot 2021-04-15 at 17.47.56.png" descr="Screen Shot 2021-04-15 at 17.47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406" y="1817609"/>
            <a:ext cx="6601884" cy="4127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4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3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pic>
        <p:nvPicPr>
          <p:cNvPr id="524" name="Screen Shot 2021-04-15 at 17.49.08.png" descr="Screen Shot 2021-04-15 at 17.49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2020" y="1933081"/>
            <a:ext cx="6434656" cy="4015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4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7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pic>
        <p:nvPicPr>
          <p:cNvPr id="528" name="Screen Shot 2021-04-15 at 17.51.05.png" descr="Screen Shot 2021-04-15 at 17.51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3368" y="1913231"/>
            <a:ext cx="6395760" cy="3685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84" name="Exemplos?"/>
          <p:cNvSpPr/>
          <p:nvPr/>
        </p:nvSpPr>
        <p:spPr>
          <a:xfrm>
            <a:off x="1643426" y="3097515"/>
            <a:ext cx="5857148" cy="662970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Exemplos?</a:t>
            </a:r>
          </a:p>
        </p:txBody>
      </p:sp>
      <p:sp>
        <p:nvSpPr>
          <p:cNvPr id="185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5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1" name="Algoritmo 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 PSO</a:t>
            </a:r>
          </a:p>
        </p:txBody>
      </p:sp>
      <p:sp>
        <p:nvSpPr>
          <p:cNvPr id="532" name="Entradas:  min f(x), onde A ≤ x ≤ B…"/>
          <p:cNvSpPr txBox="1"/>
          <p:nvPr/>
        </p:nvSpPr>
        <p:spPr>
          <a:xfrm>
            <a:off x="496154" y="2018942"/>
            <a:ext cx="8151692" cy="3818891"/>
          </a:xfrm>
          <a:prstGeom prst="rect">
            <a:avLst/>
          </a:prstGeom>
          <a:solidFill>
            <a:srgbClr val="FFFC79"/>
          </a:solidFill>
          <a:ln w="1905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2000"/>
            </a:pPr>
            <a:r>
              <a:rPr b="1"/>
              <a:t>Entradas:</a:t>
            </a:r>
            <a:r>
              <a:t>  min f(x), onde A ≤ x ≤ B</a:t>
            </a:r>
          </a:p>
          <a:p>
            <a:pPr lvl="2" marL="10048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rPr b="1"/>
              <a:t>N</a:t>
            </a:r>
            <a:r>
              <a:t>: número de partículas do enxame</a:t>
            </a:r>
          </a:p>
          <a:p>
            <a:pPr lvl="2" marL="10048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rPr b="1"/>
              <a:t>n.iter</a:t>
            </a:r>
            <a:r>
              <a:t>: número máximo de iterações</a:t>
            </a:r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000">
                <a:solidFill>
                  <a:srgbClr val="FF2600"/>
                </a:solidFill>
              </a:defRPr>
            </a:pPr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000">
                <a:solidFill>
                  <a:srgbClr val="FF2600"/>
                </a:solidFill>
              </a:defRPr>
            </a:pPr>
            <a:r>
              <a:t>Inicio algoritmo</a:t>
            </a:r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000">
                <a:solidFill>
                  <a:srgbClr val="FF2600"/>
                </a:solidFill>
              </a:defRPr>
            </a:pP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2000"/>
            </a:pPr>
            <a:r>
              <a:rPr b="1"/>
              <a:t>1</a:t>
            </a:r>
            <a:r>
              <a:t>. Criar uma população inicial (P) de N indivíduos (xi) com valores aleatórios entre A e B</a:t>
            </a:r>
          </a:p>
          <a:p>
            <a:pPr lvl="3" marL="1462088" indent="-319088">
              <a:spcBef>
                <a:spcPts val="700"/>
              </a:spcBef>
              <a:buClr>
                <a:schemeClr val="accent2"/>
              </a:buClr>
              <a:buSzPct val="75000"/>
              <a:buChar char="■"/>
              <a:defRPr sz="2000"/>
            </a:pPr>
            <a:r>
              <a:t>o ideal é que a população seja distribuída por todo o espaço de busca</a:t>
            </a:r>
          </a:p>
          <a:p>
            <a:pPr lvl="3" marL="1462088" indent="-319088">
              <a:spcBef>
                <a:spcPts val="700"/>
              </a:spcBef>
              <a:buClr>
                <a:schemeClr val="accent2"/>
              </a:buClr>
              <a:buSzPct val="75000"/>
              <a:buChar char="■"/>
              <a:defRPr sz="2000"/>
            </a:pPr>
            <a:r>
              <a:t>a partícula é denotada por um vetor de coordenadas (similar ao cromossomo do GA)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5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5" name="Algoritmo 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 PSO</a:t>
            </a:r>
          </a:p>
        </p:txBody>
      </p:sp>
      <p:sp>
        <p:nvSpPr>
          <p:cNvPr id="536" name="2.  Inicializar o vetor de velocidade (vi) de cada partícula (xi)…"/>
          <p:cNvSpPr txBox="1"/>
          <p:nvPr/>
        </p:nvSpPr>
        <p:spPr>
          <a:xfrm>
            <a:off x="496154" y="1753035"/>
            <a:ext cx="8151692" cy="4352291"/>
          </a:xfrm>
          <a:prstGeom prst="rect">
            <a:avLst/>
          </a:prstGeom>
          <a:solidFill>
            <a:srgbClr val="FFFC79"/>
          </a:solidFill>
          <a:ln w="1905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spcBef>
                <a:spcPts val="700"/>
              </a:spcBef>
              <a:defRPr sz="2000"/>
            </a:pPr>
            <a:r>
              <a:t>2.  Inicializar o vetor de velocidade (vi) de cada partícula (xi)</a:t>
            </a:r>
          </a:p>
          <a:p>
            <a:pPr lvl="3" marL="1462087" indent="-319087">
              <a:spcBef>
                <a:spcPts val="700"/>
              </a:spcBef>
              <a:buClr>
                <a:schemeClr val="accent2"/>
              </a:buClr>
              <a:buSzPct val="75000"/>
              <a:buChar char="■"/>
              <a:defRPr sz="2000"/>
            </a:pPr>
            <a:r>
              <a:t>aleatoriamente ou serem nulos (zero)</a:t>
            </a:r>
          </a:p>
          <a:p>
            <a:pPr lvl="2" indent="457200">
              <a:spcBef>
                <a:spcPts val="700"/>
              </a:spcBef>
              <a:defRPr sz="2000"/>
            </a:pPr>
            <a:r>
              <a:t>3. Inicializar as melhores posições (</a:t>
            </a:r>
            <a:r>
              <a:rPr b="1" i="1"/>
              <a:t>localbest i</a:t>
            </a:r>
            <a:r>
              <a:t>) já encontrada para cada partícula (xi)</a:t>
            </a:r>
          </a:p>
          <a:p>
            <a:pPr lvl="2" indent="457200">
              <a:spcBef>
                <a:spcPts val="700"/>
              </a:spcBef>
              <a:defRPr sz="2000"/>
            </a:pPr>
            <a:r>
              <a:t>4. Inicializar a melhore posição já encontrada pelo enxame (</a:t>
            </a:r>
            <a:r>
              <a:rPr b="1" i="1"/>
              <a:t>globalbest</a:t>
            </a:r>
            <a:r>
              <a:t>)</a:t>
            </a:r>
          </a:p>
          <a:p>
            <a:pPr lvl="2" indent="457200">
              <a:spcBef>
                <a:spcPts val="700"/>
              </a:spcBef>
              <a:defRPr sz="2000"/>
            </a:pPr>
            <a:r>
              <a:t>5. Enquanto critério de parada não for satisfeito</a:t>
            </a:r>
          </a:p>
          <a:p>
            <a:pPr lvl="4" indent="914400">
              <a:spcBef>
                <a:spcPts val="700"/>
              </a:spcBef>
              <a:defRPr sz="2000"/>
            </a:pPr>
            <a:r>
              <a:t>5.1. Avaliar cada partícula xi em P (</a:t>
            </a:r>
            <a:r>
              <a:rPr b="1" i="1"/>
              <a:t>f(xi)</a:t>
            </a:r>
            <a:r>
              <a:t>)</a:t>
            </a:r>
          </a:p>
          <a:p>
            <a:pPr lvl="4" indent="914400">
              <a:spcBef>
                <a:spcPts val="700"/>
              </a:spcBef>
              <a:defRPr sz="2000"/>
            </a:pPr>
            <a:r>
              <a:t>5.2 Atualizar melhores posições locais (</a:t>
            </a:r>
            <a:r>
              <a:rPr b="1" i="1"/>
              <a:t>localbest i</a:t>
            </a:r>
            <a:r>
              <a:t>)</a:t>
            </a:r>
          </a:p>
          <a:p>
            <a:pPr lvl="4" indent="914400">
              <a:spcBef>
                <a:spcPts val="700"/>
              </a:spcBef>
              <a:defRPr sz="2000"/>
            </a:pPr>
            <a:r>
              <a:t>5.3 Atualizar melhor posição global (</a:t>
            </a:r>
            <a:r>
              <a:rPr b="1" i="1"/>
              <a:t>globalbest</a:t>
            </a:r>
            <a:r>
              <a:t>)</a:t>
            </a:r>
          </a:p>
          <a:p>
            <a:pPr lvl="4" indent="914400">
              <a:spcBef>
                <a:spcPts val="700"/>
              </a:spcBef>
              <a:defRPr sz="2000"/>
            </a:pPr>
            <a:r>
              <a:t>5.4 Atualizar os vetores de velocidade de cada partícula (vi)</a:t>
            </a:r>
          </a:p>
          <a:p>
            <a:pPr lvl="4" indent="914400">
              <a:spcBef>
                <a:spcPts val="700"/>
              </a:spcBef>
              <a:defRPr sz="2000"/>
            </a:pPr>
            <a:r>
              <a:t>5.5. Atualizar as posições de cada partícula (xi)</a:t>
            </a:r>
          </a:p>
          <a:p>
            <a:pPr lvl="2" indent="457200">
              <a:spcBef>
                <a:spcPts val="700"/>
              </a:spcBef>
              <a:defRPr sz="2000"/>
            </a:pPr>
            <a:r>
              <a:t>6. Retornar (</a:t>
            </a:r>
            <a:r>
              <a:rPr b="1" i="1"/>
              <a:t>globalbest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5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9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540" name="Algoritmo"/>
          <p:cNvSpPr txBox="1"/>
          <p:nvPr>
            <p:ph type="body" sz="half" idx="1"/>
          </p:nvPr>
        </p:nvSpPr>
        <p:spPr>
          <a:xfrm>
            <a:off x="468461" y="1570037"/>
            <a:ext cx="7612818" cy="3044095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Algoritmo</a:t>
            </a:r>
          </a:p>
        </p:txBody>
      </p:sp>
      <p:pic>
        <p:nvPicPr>
          <p:cNvPr id="541" name="Screen Shot 2021-04-15 at 17.59.20.png" descr="Screen Shot 2021-04-15 at 17.59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591" y="1987489"/>
            <a:ext cx="7612818" cy="2883022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Algumas modificações do algoritmo PSO alteram as linhas 7 e 8. Ao invés de atualizar o valor do Pgbest do enxame todo, modificam o melhor valor dos k vizinhos da partícula i"/>
          <p:cNvSpPr/>
          <p:nvPr/>
        </p:nvSpPr>
        <p:spPr>
          <a:xfrm>
            <a:off x="759330" y="4844093"/>
            <a:ext cx="7860036" cy="96520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1900"/>
            </a:pPr>
            <a:r>
              <a:t>Algumas modificações do algoritmo PSO alteram as linhas 7 e 8. Ao invés de atualizar o valor do Pgbest do enxame todo, modificam o melhor valor dos </a:t>
            </a:r>
            <a:r>
              <a:rPr b="1"/>
              <a:t>k</a:t>
            </a:r>
            <a:r>
              <a:t> vizinhos da partícula i</a:t>
            </a:r>
          </a:p>
        </p:txBody>
      </p:sp>
      <p:sp>
        <p:nvSpPr>
          <p:cNvPr id="543" name="//equação v(i)"/>
          <p:cNvSpPr txBox="1"/>
          <p:nvPr/>
        </p:nvSpPr>
        <p:spPr>
          <a:xfrm>
            <a:off x="4387185" y="4212382"/>
            <a:ext cx="131381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solidFill>
                  <a:srgbClr val="FF2600"/>
                </a:solidFill>
              </a:defRPr>
            </a:lvl1pPr>
          </a:lstStyle>
          <a:p>
            <a:pPr/>
            <a:r>
              <a:t>//equação v(i)</a:t>
            </a:r>
          </a:p>
        </p:txBody>
      </p:sp>
      <p:sp>
        <p:nvSpPr>
          <p:cNvPr id="544" name="//equação x(i)"/>
          <p:cNvSpPr txBox="1"/>
          <p:nvPr/>
        </p:nvSpPr>
        <p:spPr>
          <a:xfrm>
            <a:off x="4204067" y="4440421"/>
            <a:ext cx="13264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solidFill>
                  <a:srgbClr val="FF2600"/>
                </a:solidFill>
              </a:defRPr>
            </a:lvl1pPr>
          </a:lstStyle>
          <a:p>
            <a:pPr/>
            <a:r>
              <a:t>//equação x(i)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5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7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graphicFrame>
        <p:nvGraphicFramePr>
          <p:cNvPr id="548" name="Table"/>
          <p:cNvGraphicFramePr/>
          <p:nvPr/>
        </p:nvGraphicFramePr>
        <p:xfrm>
          <a:off x="834770" y="1821620"/>
          <a:ext cx="7721856" cy="42262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2492943"/>
                <a:gridCol w="5216211"/>
              </a:tblGrid>
              <a:tr h="622249">
                <a:tc>
                  <a:txBody>
                    <a:bodyPr/>
                    <a:lstStyle/>
                    <a:p>
                      <a:pPr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Característica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Descrição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378736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/>
                        <a:t>Indivíduo (agente)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t>Partícula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533292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/>
                        <a:t>População de indivíduos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t>Enxame de partículas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632501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/>
                        <a:t>Esquecimento e aprendizagem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t>Incremento ou decremento nos valores de alguns atributos das partículas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86187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/>
                        <a:t>Experiência própria de um indivíduo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t>Cada partícula possui conhecimento de sua história (desempenho) e usa este conhecimento para direcionar seus próximos movimentos no espaço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1184879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/>
                        <a:t>Interação social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t>Cada partícula também possui conhecimento sobre o desempenho de outras partículas e emprega de igual maneira esse conhecimento para as suas próximas escolhas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5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51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552" name="Vantagens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>
                <a:solidFill>
                  <a:srgbClr val="0433FF"/>
                </a:solidFill>
              </a:rPr>
              <a:t>Vantagens</a:t>
            </a:r>
            <a:r>
              <a:t>:</a:t>
            </a:r>
          </a:p>
          <a:p>
            <a:pPr>
              <a:defRPr sz="2200"/>
            </a:pPr>
          </a:p>
          <a:p>
            <a:pPr lvl="3" marL="1462087" indent="-319087">
              <a:defRPr sz="2200"/>
            </a:pPr>
            <a:r>
              <a:t>Versatilidade</a:t>
            </a:r>
          </a:p>
          <a:p>
            <a:pPr lvl="3" marL="1462087" indent="-319087">
              <a:defRPr sz="2200"/>
            </a:pPr>
            <a:r>
              <a:t>Fácil implementação</a:t>
            </a:r>
          </a:p>
          <a:p>
            <a:pPr lvl="3" marL="1462087" indent="-319087">
              <a:defRPr sz="2200"/>
            </a:pPr>
            <a:r>
              <a:t>Custo computacional (paralelizável)</a:t>
            </a:r>
          </a:p>
          <a:p>
            <a:pPr lvl="3" marL="1462087" indent="-319087">
              <a:defRPr sz="2200"/>
            </a:pPr>
            <a:r>
              <a:t>Não existem muitos parâmetros para configurar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5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55" name="PS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PSO</a:t>
            </a:r>
          </a:p>
        </p:txBody>
      </p:sp>
      <p:sp>
        <p:nvSpPr>
          <p:cNvPr id="556" name="Contras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b="1" sz="2200">
                <a:solidFill>
                  <a:srgbClr val="FF2600"/>
                </a:solidFill>
              </a:defRPr>
            </a:pPr>
          </a:p>
          <a:p>
            <a:pPr>
              <a:defRPr b="1" sz="2200">
                <a:solidFill>
                  <a:srgbClr val="FF2600"/>
                </a:solidFill>
              </a:defRPr>
            </a:pPr>
            <a:r>
              <a:t>Contras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pode ficar preso em ótimos locais (como resolver?)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Uma das tentativas é deixar o funcionamento do algoritmo mais estocástico, propiciando a fuga dos ótimos locais</a:t>
            </a:r>
          </a:p>
          <a:p>
            <a:pPr lvl="4" marL="1919288" indent="-319088">
              <a:defRPr sz="2200"/>
            </a:pPr>
            <a:r>
              <a:t>Atribuir pesos ao fato de inércia, componente cognitivo e social</a:t>
            </a:r>
          </a:p>
          <a:p>
            <a:pPr lvl="4" marL="1919288" indent="-319088">
              <a:defRPr sz="2200"/>
            </a:pPr>
          </a:p>
          <a:p>
            <a:pPr lvl="4" marL="1919288" indent="-319088">
              <a:defRPr sz="2200"/>
            </a:pPr>
          </a:p>
          <a:p>
            <a:pPr lvl="4" marL="1919288" indent="-319088">
              <a:defRPr sz="2200"/>
            </a:pPr>
            <a:r>
              <a:t>Em que w, r1 e r2 são valores aleatórios reais no intervalo [0,1]</a:t>
            </a:r>
          </a:p>
        </p:txBody>
      </p:sp>
      <p:sp>
        <p:nvSpPr>
          <p:cNvPr id="557" name="Equation"/>
          <p:cNvSpPr txBox="1"/>
          <p:nvPr/>
        </p:nvSpPr>
        <p:spPr>
          <a:xfrm>
            <a:off x="1281491" y="4566523"/>
            <a:ext cx="6581017" cy="34958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5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0" name="Hands 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Hands on</a:t>
            </a:r>
          </a:p>
        </p:txBody>
      </p:sp>
      <p:sp>
        <p:nvSpPr>
          <p:cNvPr id="561" name="Vamos exercitar :)…"/>
          <p:cNvSpPr/>
          <p:nvPr/>
        </p:nvSpPr>
        <p:spPr>
          <a:xfrm>
            <a:off x="2365881" y="3263199"/>
            <a:ext cx="4412238" cy="1173933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buClr>
                <a:schemeClr val="accent2"/>
              </a:buClr>
              <a:buFont typeface="Wingdings"/>
              <a:defRPr b="1" sz="2300"/>
            </a:pPr>
            <a:r>
              <a:t>Vamos exercitar :)</a:t>
            </a:r>
          </a:p>
          <a:p>
            <a:pPr algn="ctr">
              <a:buClr>
                <a:schemeClr val="accent2"/>
              </a:buClr>
              <a:buFont typeface="Wingdings"/>
              <a:defRPr b="1" sz="2300"/>
            </a:pPr>
            <a:r>
              <a:t>[Google Colab -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Exemplo Tuning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564" name="5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67" name="Group"/>
          <p:cNvGrpSpPr/>
          <p:nvPr/>
        </p:nvGrpSpPr>
        <p:grpSpPr>
          <a:xfrm>
            <a:off x="931273" y="4823652"/>
            <a:ext cx="366714" cy="373792"/>
            <a:chOff x="0" y="0"/>
            <a:chExt cx="366712" cy="373790"/>
          </a:xfrm>
        </p:grpSpPr>
        <p:sp>
          <p:nvSpPr>
            <p:cNvPr id="56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568" name="Referências"/>
          <p:cNvSpPr txBox="1"/>
          <p:nvPr/>
        </p:nvSpPr>
        <p:spPr>
          <a:xfrm>
            <a:off x="1433916" y="48201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569" name="Rounded Rectangle"/>
          <p:cNvSpPr/>
          <p:nvPr/>
        </p:nvSpPr>
        <p:spPr>
          <a:xfrm>
            <a:off x="685800" y="4175007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70" name="Introdução"/>
          <p:cNvSpPr txBox="1"/>
          <p:nvPr/>
        </p:nvSpPr>
        <p:spPr>
          <a:xfrm>
            <a:off x="1422854" y="26103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573" name="Group"/>
          <p:cNvGrpSpPr/>
          <p:nvPr/>
        </p:nvGrpSpPr>
        <p:grpSpPr>
          <a:xfrm>
            <a:off x="931273" y="2584246"/>
            <a:ext cx="366714" cy="373792"/>
            <a:chOff x="0" y="0"/>
            <a:chExt cx="366712" cy="373790"/>
          </a:xfrm>
        </p:grpSpPr>
        <p:sp>
          <p:nvSpPr>
            <p:cNvPr id="5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76" name="Group"/>
          <p:cNvGrpSpPr/>
          <p:nvPr/>
        </p:nvGrpSpPr>
        <p:grpSpPr>
          <a:xfrm>
            <a:off x="934448" y="3150644"/>
            <a:ext cx="366714" cy="373792"/>
            <a:chOff x="0" y="0"/>
            <a:chExt cx="366712" cy="373790"/>
          </a:xfrm>
        </p:grpSpPr>
        <p:sp>
          <p:nvSpPr>
            <p:cNvPr id="5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77" name="Swarm Intelligence"/>
          <p:cNvSpPr txBox="1"/>
          <p:nvPr/>
        </p:nvSpPr>
        <p:spPr>
          <a:xfrm>
            <a:off x="1425380" y="3177097"/>
            <a:ext cx="240358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Swarm Intelligence</a:t>
            </a:r>
          </a:p>
        </p:txBody>
      </p:sp>
      <p:grpSp>
        <p:nvGrpSpPr>
          <p:cNvPr id="580" name="Group"/>
          <p:cNvGrpSpPr/>
          <p:nvPr/>
        </p:nvGrpSpPr>
        <p:grpSpPr>
          <a:xfrm>
            <a:off x="934448" y="3717291"/>
            <a:ext cx="366714" cy="373792"/>
            <a:chOff x="0" y="0"/>
            <a:chExt cx="366712" cy="373790"/>
          </a:xfrm>
        </p:grpSpPr>
        <p:sp>
          <p:nvSpPr>
            <p:cNvPr id="57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81" name="PSO"/>
          <p:cNvSpPr txBox="1"/>
          <p:nvPr/>
        </p:nvSpPr>
        <p:spPr>
          <a:xfrm>
            <a:off x="1430221" y="3724785"/>
            <a:ext cx="63910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PSO</a:t>
            </a:r>
          </a:p>
        </p:txBody>
      </p:sp>
      <p:grpSp>
        <p:nvGrpSpPr>
          <p:cNvPr id="584" name="Group"/>
          <p:cNvGrpSpPr/>
          <p:nvPr/>
        </p:nvGrpSpPr>
        <p:grpSpPr>
          <a:xfrm>
            <a:off x="931273" y="4274052"/>
            <a:ext cx="366714" cy="373791"/>
            <a:chOff x="0" y="0"/>
            <a:chExt cx="366712" cy="373790"/>
          </a:xfrm>
        </p:grpSpPr>
        <p:sp>
          <p:nvSpPr>
            <p:cNvPr id="5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585" name="Síntese / Próximas Aulas"/>
          <p:cNvSpPr txBox="1"/>
          <p:nvPr/>
        </p:nvSpPr>
        <p:spPr>
          <a:xfrm>
            <a:off x="1427079" y="42726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íntes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Síntese</a:t>
            </a:r>
          </a:p>
        </p:txBody>
      </p:sp>
      <p:sp>
        <p:nvSpPr>
          <p:cNvPr id="588" name="5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9" name="Inspiração Biológica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Inspiração Biológica</a:t>
            </a:r>
          </a:p>
          <a:p>
            <a:pPr>
              <a:defRPr sz="2200"/>
            </a:pPr>
          </a:p>
          <a:p>
            <a:pPr lvl="3" marL="1462087" indent="-319087">
              <a:defRPr sz="2200"/>
            </a:pPr>
            <a:r>
              <a:t>Comportamento coletivo</a:t>
            </a:r>
          </a:p>
          <a:p>
            <a:pPr lvl="3" marL="1462087" indent="-319087">
              <a:defRPr sz="2200"/>
            </a:pPr>
            <a:r>
              <a:t>Cardumes / Enxames / Populações de animais</a:t>
            </a:r>
          </a:p>
          <a:p>
            <a:pPr lvl="3" marL="1462087" indent="-319087">
              <a:defRPr sz="2200"/>
            </a:pPr>
            <a:r>
              <a:t>Inteligência de Enxame</a:t>
            </a:r>
          </a:p>
          <a:p>
            <a:pPr lvl="3" marL="1462087" indent="-319087">
              <a:defRPr i="1" sz="2200"/>
            </a:pPr>
            <a:r>
              <a:t>Particle Swarm Optimization (PSO)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róxima aul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Próxima aula</a:t>
            </a:r>
          </a:p>
        </p:txBody>
      </p:sp>
      <p:sp>
        <p:nvSpPr>
          <p:cNvPr id="592" name="5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3" name="Fluxo de Ciência de Dados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sz="2100"/>
            </a:pPr>
            <a:r>
              <a:t>Fluxo de Ciência de Dados</a:t>
            </a:r>
          </a:p>
          <a:p>
            <a:pPr lvl="2" marL="1004887" indent="-319087">
              <a:buSzPct val="60000"/>
              <a:buChar char="◻"/>
              <a:defRPr sz="2100"/>
            </a:pPr>
          </a:p>
          <a:p>
            <a:pPr lvl="3" marL="1462087" indent="-319087">
              <a:defRPr sz="2100"/>
            </a:pPr>
            <a:r>
              <a:t>Etapas</a:t>
            </a:r>
          </a:p>
          <a:p>
            <a:pPr lvl="3" marL="1462087" indent="-319087">
              <a:defRPr sz="2100"/>
            </a:pPr>
            <a:r>
              <a:t>Relação com conteúdos já estudados</a:t>
            </a:r>
          </a:p>
          <a:p>
            <a:pPr lvl="3" marL="1462087" indent="-319087">
              <a:defRPr sz="2100"/>
            </a:pPr>
            <a:r>
              <a:t>Exercícios/Exemplos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8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89" name="Gerais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sz="2500"/>
            </a:pPr>
            <a:r>
              <a:t>Gerais:</a:t>
            </a:r>
          </a:p>
          <a:p>
            <a:pPr lvl="3" marL="1462087" indent="-319087">
              <a:defRPr sz="2500"/>
            </a:pPr>
            <a:r>
              <a:t>encontrar melhor rota de robôs</a:t>
            </a:r>
          </a:p>
          <a:p>
            <a:pPr lvl="3" marL="1462087" indent="-319087">
              <a:defRPr sz="2500"/>
            </a:pPr>
            <a:r>
              <a:t>planejamento de tarefas</a:t>
            </a:r>
          </a:p>
          <a:p>
            <a:pPr lvl="3" marL="1462087" indent="-319087">
              <a:defRPr sz="2500"/>
            </a:pPr>
            <a:r>
              <a:t>corte e empacotamento</a:t>
            </a:r>
          </a:p>
          <a:p>
            <a:pPr lvl="3" marL="1462087" indent="-319087">
              <a:defRPr sz="2500"/>
            </a:pPr>
          </a:p>
          <a:p>
            <a:pPr lvl="1" marL="685800" indent="-319087">
              <a:buSzPct val="60000"/>
              <a:buChar char="◻"/>
              <a:defRPr sz="2500"/>
            </a:pPr>
            <a:r>
              <a:t>ML / DS</a:t>
            </a:r>
          </a:p>
          <a:p>
            <a:pPr lvl="3" marL="1462087" indent="-319087">
              <a:defRPr sz="2500"/>
            </a:pPr>
            <a:r>
              <a:t>ajuste de hiperparâmetros (HPs)</a:t>
            </a:r>
          </a:p>
          <a:p>
            <a:pPr lvl="3" marL="1462087" indent="-319087">
              <a:defRPr sz="2500"/>
            </a:pPr>
            <a:r>
              <a:t>seleção de atributos (</a:t>
            </a:r>
            <a:r>
              <a:rPr i="1"/>
              <a:t>feature selection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596" name="6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7" name="Rounded Rectangle"/>
          <p:cNvSpPr/>
          <p:nvPr/>
        </p:nvSpPr>
        <p:spPr>
          <a:xfrm>
            <a:off x="685800" y="4733807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98" name="Introdução"/>
          <p:cNvSpPr txBox="1"/>
          <p:nvPr/>
        </p:nvSpPr>
        <p:spPr>
          <a:xfrm>
            <a:off x="1422854" y="26103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601" name="Group"/>
          <p:cNvGrpSpPr/>
          <p:nvPr/>
        </p:nvGrpSpPr>
        <p:grpSpPr>
          <a:xfrm>
            <a:off x="931273" y="2584246"/>
            <a:ext cx="366714" cy="373792"/>
            <a:chOff x="0" y="0"/>
            <a:chExt cx="366712" cy="373790"/>
          </a:xfrm>
        </p:grpSpPr>
        <p:sp>
          <p:nvSpPr>
            <p:cNvPr id="59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04" name="Group"/>
          <p:cNvGrpSpPr/>
          <p:nvPr/>
        </p:nvGrpSpPr>
        <p:grpSpPr>
          <a:xfrm>
            <a:off x="934448" y="3150644"/>
            <a:ext cx="366714" cy="373792"/>
            <a:chOff x="0" y="0"/>
            <a:chExt cx="366712" cy="373790"/>
          </a:xfrm>
        </p:grpSpPr>
        <p:sp>
          <p:nvSpPr>
            <p:cNvPr id="60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3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05" name="Swarm Intelligence"/>
          <p:cNvSpPr txBox="1"/>
          <p:nvPr/>
        </p:nvSpPr>
        <p:spPr>
          <a:xfrm>
            <a:off x="1425380" y="3177097"/>
            <a:ext cx="240358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Swarm Intelligence</a:t>
            </a:r>
          </a:p>
        </p:txBody>
      </p:sp>
      <p:grpSp>
        <p:nvGrpSpPr>
          <p:cNvPr id="608" name="Group"/>
          <p:cNvGrpSpPr/>
          <p:nvPr/>
        </p:nvGrpSpPr>
        <p:grpSpPr>
          <a:xfrm>
            <a:off x="934448" y="3717291"/>
            <a:ext cx="366714" cy="373792"/>
            <a:chOff x="0" y="0"/>
            <a:chExt cx="366712" cy="373790"/>
          </a:xfrm>
        </p:grpSpPr>
        <p:sp>
          <p:nvSpPr>
            <p:cNvPr id="60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7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09" name="PSO"/>
          <p:cNvSpPr txBox="1"/>
          <p:nvPr/>
        </p:nvSpPr>
        <p:spPr>
          <a:xfrm>
            <a:off x="1430221" y="3724785"/>
            <a:ext cx="63910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PSO</a:t>
            </a:r>
          </a:p>
        </p:txBody>
      </p:sp>
      <p:grpSp>
        <p:nvGrpSpPr>
          <p:cNvPr id="612" name="Group"/>
          <p:cNvGrpSpPr/>
          <p:nvPr/>
        </p:nvGrpSpPr>
        <p:grpSpPr>
          <a:xfrm>
            <a:off x="931273" y="4274052"/>
            <a:ext cx="366714" cy="373791"/>
            <a:chOff x="0" y="0"/>
            <a:chExt cx="366712" cy="373790"/>
          </a:xfrm>
        </p:grpSpPr>
        <p:sp>
          <p:nvSpPr>
            <p:cNvPr id="61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13" name="Síntese / Próximas Aulas"/>
          <p:cNvSpPr txBox="1"/>
          <p:nvPr/>
        </p:nvSpPr>
        <p:spPr>
          <a:xfrm>
            <a:off x="1427079" y="42726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grpSp>
        <p:nvGrpSpPr>
          <p:cNvPr id="616" name="Group"/>
          <p:cNvGrpSpPr/>
          <p:nvPr/>
        </p:nvGrpSpPr>
        <p:grpSpPr>
          <a:xfrm>
            <a:off x="931273" y="4823652"/>
            <a:ext cx="366714" cy="373792"/>
            <a:chOff x="0" y="0"/>
            <a:chExt cx="366712" cy="373790"/>
          </a:xfrm>
        </p:grpSpPr>
        <p:sp>
          <p:nvSpPr>
            <p:cNvPr id="61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17" name="Referências"/>
          <p:cNvSpPr txBox="1"/>
          <p:nvPr/>
        </p:nvSpPr>
        <p:spPr>
          <a:xfrm>
            <a:off x="1433916" y="48201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Referênci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</a:t>
            </a:r>
          </a:p>
        </p:txBody>
      </p:sp>
      <p:sp>
        <p:nvSpPr>
          <p:cNvPr id="620" name="[Simon, 2013]"/>
          <p:cNvSpPr txBox="1"/>
          <p:nvPr/>
        </p:nvSpPr>
        <p:spPr>
          <a:xfrm>
            <a:off x="1993095" y="5473805"/>
            <a:ext cx="13702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700"/>
            </a:lvl1pPr>
          </a:lstStyle>
          <a:p>
            <a:pPr/>
            <a:r>
              <a:t>[Simon, 2013]</a:t>
            </a:r>
          </a:p>
        </p:txBody>
      </p:sp>
      <p:sp>
        <p:nvSpPr>
          <p:cNvPr id="621" name="[Luke, 2013]"/>
          <p:cNvSpPr txBox="1"/>
          <p:nvPr/>
        </p:nvSpPr>
        <p:spPr>
          <a:xfrm>
            <a:off x="5504116" y="5473805"/>
            <a:ext cx="12247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700"/>
            </a:lvl1pPr>
          </a:lstStyle>
          <a:p>
            <a:pPr/>
            <a:r>
              <a:t>[Luke, 2013]</a:t>
            </a:r>
          </a:p>
        </p:txBody>
      </p:sp>
      <p:sp>
        <p:nvSpPr>
          <p:cNvPr id="622" name="6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23" name="Screen Shot 2021-04-15 at 22.51.00.png" descr="Screen Shot 2021-04-15 at 22.51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8941" y="2214013"/>
            <a:ext cx="2098542" cy="3191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4" name="Screen Shot 2021-04-16 at 18.19.37.png" descr="Screen Shot 2021-04-16 at 18.19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7817" y="2214013"/>
            <a:ext cx="2457352" cy="3191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6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7" name="[Simon 2013] Dan Simon. Evolutionary Optimization Algorithms: Biologically inspired and population-based approaches to computer intelligence. Wiley, 2013.…"/>
          <p:cNvSpPr txBox="1"/>
          <p:nvPr>
            <p:ph type="body" idx="1"/>
          </p:nvPr>
        </p:nvSpPr>
        <p:spPr>
          <a:xfrm>
            <a:off x="457200" y="1710412"/>
            <a:ext cx="8229600" cy="426108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1200"/>
              </a:spcBef>
              <a:buClrTx/>
              <a:buSzTx/>
              <a:buNone/>
              <a:defRPr sz="2200"/>
            </a:pPr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 sz="2200"/>
            </a:pPr>
            <a:r>
              <a:rPr b="1"/>
              <a:t>[Simon 2013]</a:t>
            </a:r>
            <a:r>
              <a:t> Dan Simon. Evolutionary Optimization Algorithms: Biologically inspired and population-based approaches to computer intelligence. Wiley, 2013.</a:t>
            </a:r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 sz="2200"/>
            </a:pPr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 sz="2200"/>
            </a:pPr>
            <a:r>
              <a:rPr b="1"/>
              <a:t>[Luke 2013]</a:t>
            </a:r>
            <a:r>
              <a:t> Sean Luke. Essentials of Metaheuristics, Lulu, second edition, 2013. Available at  http://cs.gmu.edu/∼sean/book/metaheuristics/ </a:t>
            </a:r>
          </a:p>
        </p:txBody>
      </p:sp>
      <p:sp>
        <p:nvSpPr>
          <p:cNvPr id="628" name="Referênci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Obrigado :)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Obrigado :)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Rafael G. 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Material Complement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Material Complementar</a:t>
            </a:r>
          </a:p>
        </p:txBody>
      </p:sp>
      <p:sp>
        <p:nvSpPr>
          <p:cNvPr id="633" name="Vídeos…"/>
          <p:cNvSpPr txBox="1"/>
          <p:nvPr>
            <p:ph type="body" idx="1"/>
          </p:nvPr>
        </p:nvSpPr>
        <p:spPr>
          <a:xfrm>
            <a:off x="457200" y="1710412"/>
            <a:ext cx="8229600" cy="443595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1200"/>
              </a:spcBef>
              <a:buClrTx/>
              <a:buSzTx/>
              <a:buNone/>
              <a:defRPr sz="2666">
                <a:latin typeface="Calibri"/>
                <a:ea typeface="Calibri"/>
                <a:cs typeface="Calibri"/>
                <a:sym typeface="Calibri"/>
              </a:defRPr>
            </a:pPr>
            <a:r>
              <a:t>Vídeos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17500" defTabSz="457200">
              <a:spcBef>
                <a:spcPts val="2100"/>
              </a:spcBef>
              <a:buClr>
                <a:srgbClr val="0563C1"/>
              </a:buClr>
              <a:buFont typeface="Calibri"/>
              <a:buChar char="•"/>
              <a:defRPr sz="2133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https://www.youtube.com/watch?v=G1t4M2XnIhI</a:t>
            </a:r>
          </a:p>
          <a:p>
            <a:pPr marL="457200" indent="-317500" defTabSz="457200">
              <a:spcBef>
                <a:spcPts val="2100"/>
              </a:spcBef>
              <a:buClr>
                <a:srgbClr val="0563C1"/>
              </a:buClr>
              <a:buFont typeface="Calibri"/>
              <a:buChar char="•"/>
              <a:defRPr sz="2133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https://www.youtube.com/watch?v=Wp3Gau-Aljs</a:t>
            </a:r>
          </a:p>
          <a:p>
            <a:pPr marL="0" indent="0" defTabSz="457200">
              <a:spcBef>
                <a:spcPts val="2100"/>
              </a:spcBef>
              <a:buClrTx/>
              <a:buSzTx/>
              <a:buNone/>
              <a:defRPr sz="2133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Links</a:t>
            </a:r>
            <a:r>
              <a:rPr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457200" indent="-317500" defTabSz="457200">
              <a:spcBef>
                <a:spcPts val="2100"/>
              </a:spcBef>
              <a:buClr>
                <a:srgbClr val="0563C1"/>
              </a:buClr>
              <a:buFont typeface="Calibri"/>
              <a:buChar char="•"/>
              <a:defRPr sz="2133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4" invalidUrl="" action="" tgtFrame="" tooltip="" history="1" highlightClick="0" endSnd="0"/>
              </a:rPr>
              <a:t>https://github.com/7ossam81/EvoloPy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2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93" name="Problema de otimização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b="1" sz="2500"/>
            </a:pPr>
            <a:r>
              <a:t>Problema de otimização</a:t>
            </a:r>
          </a:p>
          <a:p>
            <a:pPr lvl="3" marL="1462087" indent="-319087">
              <a:defRPr sz="2500"/>
            </a:pPr>
          </a:p>
          <a:p>
            <a:pPr lvl="3" marL="1462087" indent="-319087">
              <a:defRPr sz="2500"/>
            </a:pPr>
            <a:r>
              <a:t>minimização / maximização</a:t>
            </a:r>
          </a:p>
          <a:p>
            <a:pPr lvl="3" marL="1462087" indent="-319087">
              <a:defRPr sz="2500"/>
            </a:pPr>
            <a:r>
              <a:t>facilmente convertidos entre si</a:t>
            </a:r>
          </a:p>
        </p:txBody>
      </p:sp>
      <p:sp>
        <p:nvSpPr>
          <p:cNvPr id="194" name="Equation"/>
          <p:cNvSpPr txBox="1"/>
          <p:nvPr/>
        </p:nvSpPr>
        <p:spPr>
          <a:xfrm>
            <a:off x="3148322" y="3918490"/>
            <a:ext cx="2589164" cy="4053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Low>
                    <m:e>
                      <m:r>
                        <m:rPr>
                          <m:sty m:val="p"/>
                        </m:rP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lim>
                  </m:limLow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↔</m:t>
                  </m:r>
                  <m:limLow>
                    <m:e>
                      <m:r>
                        <m:rPr>
                          <m:sty m:val="p"/>
                        </m:rP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e>
                    <m:lim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lim>
                  </m:limLow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200"/>
          </a:p>
        </p:txBody>
      </p:sp>
      <p:sp>
        <p:nvSpPr>
          <p:cNvPr id="195" name="Equation"/>
          <p:cNvSpPr txBox="1"/>
          <p:nvPr/>
        </p:nvSpPr>
        <p:spPr>
          <a:xfrm>
            <a:off x="3148533" y="4373866"/>
            <a:ext cx="2588742" cy="4053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Low>
                    <m:e>
                      <m:r>
                        <m:rPr>
                          <m:sty m:val="p"/>
                        </m:rP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e>
                    <m:lim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lim>
                  </m:limLow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↔</m:t>
                  </m:r>
                  <m:limLow>
                    <m:e>
                      <m:r>
                        <m:rPr>
                          <m:sty m:val="p"/>
                        </m:rP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lim>
                  </m:limLow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8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99" name="Problema de otimização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b="1" sz="2500"/>
            </a:pPr>
            <a:r>
              <a:t>Problema de otimização</a:t>
            </a:r>
          </a:p>
          <a:p>
            <a:pPr lvl="3" marL="1462087" indent="-319087">
              <a:defRPr sz="2500"/>
            </a:pPr>
          </a:p>
          <a:p>
            <a:pPr lvl="3" marL="1462087" indent="-319087">
              <a:defRPr sz="2500"/>
            </a:pPr>
            <a:r>
              <a:t>minimização / maximização</a:t>
            </a:r>
          </a:p>
          <a:p>
            <a:pPr lvl="3" marL="1462087" indent="-319087">
              <a:defRPr sz="2500"/>
            </a:pPr>
            <a:r>
              <a:t>facilmente convertidos entre si</a:t>
            </a:r>
          </a:p>
        </p:txBody>
      </p:sp>
      <p:sp>
        <p:nvSpPr>
          <p:cNvPr id="200" name="Equation"/>
          <p:cNvSpPr txBox="1"/>
          <p:nvPr/>
        </p:nvSpPr>
        <p:spPr>
          <a:xfrm>
            <a:off x="3148322" y="3918490"/>
            <a:ext cx="2589164" cy="4053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Low>
                    <m:e>
                      <m:r>
                        <m:rPr>
                          <m:sty m:val="p"/>
                        </m:rP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lim>
                  </m:limLow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↔</m:t>
                  </m:r>
                  <m:limLow>
                    <m:e>
                      <m:r>
                        <m:rPr>
                          <m:sty m:val="p"/>
                        </m:rP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e>
                    <m:lim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lim>
                  </m:limLow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200"/>
          </a:p>
        </p:txBody>
      </p:sp>
      <p:sp>
        <p:nvSpPr>
          <p:cNvPr id="201" name="Equation"/>
          <p:cNvSpPr txBox="1"/>
          <p:nvPr/>
        </p:nvSpPr>
        <p:spPr>
          <a:xfrm>
            <a:off x="3148533" y="4373866"/>
            <a:ext cx="2588742" cy="4053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Low>
                    <m:e>
                      <m:r>
                        <m:rPr>
                          <m:sty m:val="p"/>
                        </m:rP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e>
                    <m:lim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lim>
                  </m:limLow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↔</m:t>
                  </m:r>
                  <m:limLow>
                    <m:e>
                      <m:r>
                        <m:rPr>
                          <m:sty m:val="p"/>
                        </m:rP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lim>
                  </m:limLow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200"/>
          </a:p>
        </p:txBody>
      </p:sp>
      <p:sp>
        <p:nvSpPr>
          <p:cNvPr id="202" name="f(x) é função objetivo"/>
          <p:cNvSpPr/>
          <p:nvPr/>
        </p:nvSpPr>
        <p:spPr>
          <a:xfrm>
            <a:off x="1643426" y="5143548"/>
            <a:ext cx="5857148" cy="662970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f(x) é função objetivo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5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06" name="Diferentes técnicas/algoritmos…"/>
          <p:cNvSpPr txBox="1"/>
          <p:nvPr>
            <p:ph type="body" sz="half" idx="1"/>
          </p:nvPr>
        </p:nvSpPr>
        <p:spPr>
          <a:xfrm>
            <a:off x="468461" y="1570037"/>
            <a:ext cx="7612818" cy="1966286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b="1" sz="2500"/>
            </a:pPr>
            <a:r>
              <a:t>Diferentes técnicas/algoritmos</a:t>
            </a:r>
          </a:p>
          <a:p>
            <a:pPr lvl="3" marL="1462087" indent="-319087">
              <a:defRPr sz="2500"/>
            </a:pPr>
            <a:r>
              <a:t>Simples</a:t>
            </a:r>
          </a:p>
          <a:p>
            <a:pPr lvl="3" marL="1462087" indent="-319087">
              <a:defRPr sz="2500"/>
            </a:pPr>
            <a:r>
              <a:t>Meta-heurísticas (métodos estocásticos)</a:t>
            </a:r>
          </a:p>
        </p:txBody>
      </p:sp>
      <p:sp>
        <p:nvSpPr>
          <p:cNvPr id="207" name="Adaptação"/>
          <p:cNvSpPr/>
          <p:nvPr/>
        </p:nvSpPr>
        <p:spPr>
          <a:xfrm>
            <a:off x="1891072" y="3899860"/>
            <a:ext cx="2216326" cy="662970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Adaptação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