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oodle.utfpr.edu.br/course/view.php?id=18622" TargetMode="External"/><Relationship Id="rId3" Type="http://schemas.openxmlformats.org/officeDocument/2006/relationships/image" Target="../media/image13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oodle.utfpr.edu.br/course/view.php?id=18622" TargetMode="External"/><Relationship Id="rId3" Type="http://schemas.openxmlformats.org/officeDocument/2006/relationships/image" Target="../media/image13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rgmantovani/dataStructures" TargetMode="External"/><Relationship Id="rId3" Type="http://schemas.openxmlformats.org/officeDocument/2006/relationships/image" Target="../media/image14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pKO9UjSeLew" TargetMode="External"/><Relationship Id="rId3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  <p:sp>
        <p:nvSpPr>
          <p:cNvPr id="114" name="Aula 00 - Plano da disciplina…"/>
          <p:cNvSpPr txBox="1"/>
          <p:nvPr>
            <p:ph type="subTitle" idx="1"/>
          </p:nvPr>
        </p:nvSpPr>
        <p:spPr>
          <a:xfrm>
            <a:off x="914400" y="2057234"/>
            <a:ext cx="7315200" cy="3469343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  <a:r>
              <a:t>Aula 00 - Plano da disciplina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Mantovani</a:t>
            </a:r>
          </a:p>
        </p:txBody>
      </p:sp>
      <p:sp>
        <p:nvSpPr>
          <p:cNvPr id="115" name="Apucarana - PR, Brasil"/>
          <p:cNvSpPr txBox="1"/>
          <p:nvPr/>
        </p:nvSpPr>
        <p:spPr>
          <a:xfrm>
            <a:off x="96838" y="6223000"/>
            <a:ext cx="203676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  <p:sp>
        <p:nvSpPr>
          <p:cNvPr id="116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17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178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9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180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1465" y="3182897"/>
            <a:ext cx="1509315" cy="1432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Algoritmo /…"/>
          <p:cNvSpPr txBox="1"/>
          <p:nvPr/>
        </p:nvSpPr>
        <p:spPr>
          <a:xfrm>
            <a:off x="1885239" y="4614003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 /</a:t>
            </a:r>
          </a:p>
          <a:p>
            <a:pPr algn="ctr">
              <a:defRPr b="1"/>
            </a:pPr>
            <a:r>
              <a:t>Estrutura</a:t>
            </a:r>
          </a:p>
        </p:txBody>
      </p:sp>
      <p:pic>
        <p:nvPicPr>
          <p:cNvPr id="183" name="knowledge.jpg" descr="knowled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3317" y="3191146"/>
            <a:ext cx="1311303" cy="1432119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Conhecimento"/>
          <p:cNvSpPr txBox="1"/>
          <p:nvPr/>
        </p:nvSpPr>
        <p:spPr>
          <a:xfrm>
            <a:off x="4285567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185" name="Line"/>
          <p:cNvSpPr/>
          <p:nvPr/>
        </p:nvSpPr>
        <p:spPr>
          <a:xfrm>
            <a:off x="1569340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3895348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" name="Esses algoritmos/programas geram conhecimento sobre o…"/>
          <p:cNvSpPr txBox="1"/>
          <p:nvPr/>
        </p:nvSpPr>
        <p:spPr>
          <a:xfrm>
            <a:off x="3319031" y="1683203"/>
            <a:ext cx="4074839" cy="10439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300"/>
            </a:pPr>
            <a:r>
              <a:t>Esses algoritmos/programas geram conhecimento sobre o </a:t>
            </a:r>
          </a:p>
          <a:p>
            <a:pPr algn="ctr">
              <a:defRPr b="1" sz="2300"/>
            </a:pPr>
            <a:r>
              <a:t>domínio/problema em questão.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190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192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1465" y="3182897"/>
            <a:ext cx="1509315" cy="1432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Algoritmo /…"/>
          <p:cNvSpPr txBox="1"/>
          <p:nvPr/>
        </p:nvSpPr>
        <p:spPr>
          <a:xfrm>
            <a:off x="1885239" y="4614003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 /</a:t>
            </a:r>
          </a:p>
          <a:p>
            <a:pPr algn="ctr">
              <a:defRPr b="1"/>
            </a:pPr>
            <a:r>
              <a:t>Estrutura</a:t>
            </a:r>
          </a:p>
        </p:txBody>
      </p:sp>
      <p:pic>
        <p:nvPicPr>
          <p:cNvPr id="195" name="knowledge.jpg" descr="knowled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3317" y="3191146"/>
            <a:ext cx="1311303" cy="1432119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onhecimento"/>
          <p:cNvSpPr txBox="1"/>
          <p:nvPr/>
        </p:nvSpPr>
        <p:spPr>
          <a:xfrm>
            <a:off x="4285567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197" name="Line"/>
          <p:cNvSpPr/>
          <p:nvPr/>
        </p:nvSpPr>
        <p:spPr>
          <a:xfrm>
            <a:off x="1569340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895348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6109188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00" name="solucao.jpg" descr="soluca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78116" y="3151278"/>
            <a:ext cx="1613945" cy="149535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olução"/>
          <p:cNvSpPr txBox="1"/>
          <p:nvPr/>
        </p:nvSpPr>
        <p:spPr>
          <a:xfrm>
            <a:off x="6685894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204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5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206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1465" y="3182897"/>
            <a:ext cx="1509315" cy="1432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Algoritmo /…"/>
          <p:cNvSpPr txBox="1"/>
          <p:nvPr/>
        </p:nvSpPr>
        <p:spPr>
          <a:xfrm>
            <a:off x="1885239" y="4614003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 /</a:t>
            </a:r>
          </a:p>
          <a:p>
            <a:pPr algn="ctr">
              <a:defRPr b="1"/>
            </a:pPr>
            <a:r>
              <a:t>Estrutura</a:t>
            </a:r>
          </a:p>
        </p:txBody>
      </p:sp>
      <p:pic>
        <p:nvPicPr>
          <p:cNvPr id="209" name="knowledge.jpg" descr="knowled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3317" y="3191146"/>
            <a:ext cx="1311303" cy="1432119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Conhecimento"/>
          <p:cNvSpPr txBox="1"/>
          <p:nvPr/>
        </p:nvSpPr>
        <p:spPr>
          <a:xfrm>
            <a:off x="4285567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211" name="Line"/>
          <p:cNvSpPr/>
          <p:nvPr/>
        </p:nvSpPr>
        <p:spPr>
          <a:xfrm>
            <a:off x="1569340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3895348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3" name="Line"/>
          <p:cNvSpPr/>
          <p:nvPr/>
        </p:nvSpPr>
        <p:spPr>
          <a:xfrm>
            <a:off x="6109188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14" name="solucao.jpg" descr="soluca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78116" y="3151278"/>
            <a:ext cx="1613945" cy="1495358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olução"/>
          <p:cNvSpPr txBox="1"/>
          <p:nvPr/>
        </p:nvSpPr>
        <p:spPr>
          <a:xfrm>
            <a:off x="6685894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sp>
        <p:nvSpPr>
          <p:cNvPr id="216" name="E por fim, geramos soluções reais baseadas nesse conhecimento adquirido :)"/>
          <p:cNvSpPr txBox="1"/>
          <p:nvPr/>
        </p:nvSpPr>
        <p:spPr>
          <a:xfrm>
            <a:off x="5573191" y="1653744"/>
            <a:ext cx="3398019" cy="13614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/>
            </a:lvl1pPr>
          </a:lstStyle>
          <a:p>
            <a:pPr/>
            <a:r>
              <a:t>E por fim, geramos soluções reais baseadas nesse conhecimento adquirido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219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0" name="Mas …"/>
          <p:cNvSpPr txBox="1"/>
          <p:nvPr/>
        </p:nvSpPr>
        <p:spPr>
          <a:xfrm>
            <a:off x="1134475" y="3144672"/>
            <a:ext cx="6875050" cy="4089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/>
            </a:lvl1pPr>
          </a:lstStyle>
          <a:p>
            <a:pPr/>
            <a:r>
              <a:t>Mas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223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224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4387" y="4184963"/>
            <a:ext cx="1509315" cy="1432120"/>
          </a:xfrm>
          <a:prstGeom prst="rect">
            <a:avLst/>
          </a:prstGeom>
          <a:ln w="25400">
            <a:solidFill>
              <a:srgbClr val="FF2600"/>
            </a:solidFill>
            <a:bevel/>
          </a:ln>
        </p:spPr>
      </p:pic>
      <p:pic>
        <p:nvPicPr>
          <p:cNvPr id="225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Algoritmo /…"/>
          <p:cNvSpPr txBox="1"/>
          <p:nvPr/>
        </p:nvSpPr>
        <p:spPr>
          <a:xfrm>
            <a:off x="1928160" y="5885859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 /</a:t>
            </a:r>
          </a:p>
          <a:p>
            <a:pPr algn="ctr">
              <a:defRPr b="1"/>
            </a:pPr>
            <a:r>
              <a:t>Estrutura</a:t>
            </a:r>
          </a:p>
        </p:txBody>
      </p:sp>
      <p:pic>
        <p:nvPicPr>
          <p:cNvPr id="227" name="knowledge.jpg" descr="knowled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3317" y="3191146"/>
            <a:ext cx="1311303" cy="1432119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Conhecimento"/>
          <p:cNvSpPr txBox="1"/>
          <p:nvPr/>
        </p:nvSpPr>
        <p:spPr>
          <a:xfrm>
            <a:off x="4285567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229" name="Line"/>
          <p:cNvSpPr/>
          <p:nvPr/>
        </p:nvSpPr>
        <p:spPr>
          <a:xfrm>
            <a:off x="6109188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30" name="solucao.jpg" descr="soluca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78116" y="3151278"/>
            <a:ext cx="1613945" cy="149535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olução"/>
          <p:cNvSpPr txBox="1"/>
          <p:nvPr/>
        </p:nvSpPr>
        <p:spPr>
          <a:xfrm>
            <a:off x="6685894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pic>
        <p:nvPicPr>
          <p:cNvPr id="232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4387" y="2424262"/>
            <a:ext cx="1509315" cy="1432119"/>
          </a:xfrm>
          <a:prstGeom prst="rect">
            <a:avLst/>
          </a:prstGeom>
          <a:ln w="25400">
            <a:solidFill>
              <a:srgbClr val="000000"/>
            </a:solidFill>
            <a:bevel/>
          </a:ln>
        </p:spPr>
      </p:pic>
      <p:sp>
        <p:nvSpPr>
          <p:cNvPr id="233" name="Existem diferentes formas de se resolver o mesmo problema !"/>
          <p:cNvSpPr txBox="1"/>
          <p:nvPr/>
        </p:nvSpPr>
        <p:spPr>
          <a:xfrm>
            <a:off x="1036091" y="1778392"/>
            <a:ext cx="7662367" cy="4089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/>
            </a:lvl1pPr>
          </a:lstStyle>
          <a:p>
            <a:pPr/>
            <a:r>
              <a:t>Existem diferentes formas de se resolver o mesmo problema !</a:t>
            </a:r>
          </a:p>
        </p:txBody>
      </p:sp>
      <p:sp>
        <p:nvSpPr>
          <p:cNvPr id="234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5" name="Line"/>
          <p:cNvSpPr/>
          <p:nvPr/>
        </p:nvSpPr>
        <p:spPr>
          <a:xfrm flipV="1">
            <a:off x="1569340" y="3122029"/>
            <a:ext cx="574145" cy="785177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6" name="Line"/>
          <p:cNvSpPr/>
          <p:nvPr/>
        </p:nvSpPr>
        <p:spPr>
          <a:xfrm>
            <a:off x="3813443" y="3131478"/>
            <a:ext cx="604024" cy="604024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7" name="Line"/>
          <p:cNvSpPr/>
          <p:nvPr/>
        </p:nvSpPr>
        <p:spPr>
          <a:xfrm>
            <a:off x="1564125" y="3917971"/>
            <a:ext cx="583446" cy="114608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" name="Line"/>
          <p:cNvSpPr/>
          <p:nvPr/>
        </p:nvSpPr>
        <p:spPr>
          <a:xfrm flipV="1">
            <a:off x="3813443" y="4113697"/>
            <a:ext cx="605235" cy="944716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9" name="estrutura 1"/>
          <p:cNvSpPr txBox="1"/>
          <p:nvPr/>
        </p:nvSpPr>
        <p:spPr>
          <a:xfrm>
            <a:off x="3806765" y="2411562"/>
            <a:ext cx="13113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estrutura 1</a:t>
            </a:r>
          </a:p>
        </p:txBody>
      </p:sp>
      <p:sp>
        <p:nvSpPr>
          <p:cNvPr id="240" name="estrutura 2"/>
          <p:cNvSpPr txBox="1"/>
          <p:nvPr/>
        </p:nvSpPr>
        <p:spPr>
          <a:xfrm>
            <a:off x="3806765" y="5303836"/>
            <a:ext cx="13113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estrutura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243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4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245" name="learning.png" descr="learning.png"/>
          <p:cNvPicPr>
            <a:picLocks noChangeAspect="1"/>
          </p:cNvPicPr>
          <p:nvPr/>
        </p:nvPicPr>
        <p:blipFill>
          <a:blip r:embed="rId2">
            <a:alphaModFix amt="24480"/>
            <a:extLst/>
          </a:blip>
          <a:stretch>
            <a:fillRect/>
          </a:stretch>
        </p:blipFill>
        <p:spPr>
          <a:xfrm>
            <a:off x="2244387" y="4184963"/>
            <a:ext cx="1509315" cy="1432120"/>
          </a:xfrm>
          <a:prstGeom prst="rect">
            <a:avLst/>
          </a:prstGeom>
          <a:ln w="25400">
            <a:solidFill>
              <a:srgbClr val="FF2600"/>
            </a:solidFill>
            <a:bevel/>
          </a:ln>
        </p:spPr>
      </p:pic>
      <p:pic>
        <p:nvPicPr>
          <p:cNvPr id="246" name="data.png" descr="data.png"/>
          <p:cNvPicPr>
            <a:picLocks noChangeAspect="1"/>
          </p:cNvPicPr>
          <p:nvPr/>
        </p:nvPicPr>
        <p:blipFill>
          <a:blip r:embed="rId3">
            <a:alphaModFix amt="24480"/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Algoritmo /…"/>
          <p:cNvSpPr txBox="1"/>
          <p:nvPr/>
        </p:nvSpPr>
        <p:spPr>
          <a:xfrm>
            <a:off x="1928160" y="5885859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 /</a:t>
            </a:r>
          </a:p>
          <a:p>
            <a:pPr algn="ctr">
              <a:defRPr b="1"/>
            </a:pPr>
            <a:r>
              <a:t>Estrutura</a:t>
            </a:r>
          </a:p>
        </p:txBody>
      </p:sp>
      <p:pic>
        <p:nvPicPr>
          <p:cNvPr id="248" name="knowledge.jpg" descr="knowledge.jpg"/>
          <p:cNvPicPr>
            <a:picLocks noChangeAspect="1"/>
          </p:cNvPicPr>
          <p:nvPr/>
        </p:nvPicPr>
        <p:blipFill>
          <a:blip r:embed="rId4">
            <a:alphaModFix amt="24480"/>
            <a:extLst/>
          </a:blip>
          <a:stretch>
            <a:fillRect/>
          </a:stretch>
        </p:blipFill>
        <p:spPr>
          <a:xfrm>
            <a:off x="4613317" y="3191146"/>
            <a:ext cx="1311303" cy="143211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Conhecimento"/>
          <p:cNvSpPr txBox="1"/>
          <p:nvPr/>
        </p:nvSpPr>
        <p:spPr>
          <a:xfrm>
            <a:off x="4285567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250" name="Line"/>
          <p:cNvSpPr/>
          <p:nvPr/>
        </p:nvSpPr>
        <p:spPr>
          <a:xfrm>
            <a:off x="6109188" y="3907205"/>
            <a:ext cx="533401" cy="1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51" name="solucao.jpg" descr="solucao.jpg"/>
          <p:cNvPicPr>
            <a:picLocks noChangeAspect="1"/>
          </p:cNvPicPr>
          <p:nvPr/>
        </p:nvPicPr>
        <p:blipFill>
          <a:blip r:embed="rId5">
            <a:alphaModFix amt="24480"/>
            <a:extLst/>
          </a:blip>
          <a:stretch>
            <a:fillRect/>
          </a:stretch>
        </p:blipFill>
        <p:spPr>
          <a:xfrm>
            <a:off x="6978116" y="3151278"/>
            <a:ext cx="1613945" cy="149535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olução"/>
          <p:cNvSpPr txBox="1"/>
          <p:nvPr/>
        </p:nvSpPr>
        <p:spPr>
          <a:xfrm>
            <a:off x="6685894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pic>
        <p:nvPicPr>
          <p:cNvPr id="253" name="learning.png" descr="learning.png"/>
          <p:cNvPicPr>
            <a:picLocks noChangeAspect="1"/>
          </p:cNvPicPr>
          <p:nvPr/>
        </p:nvPicPr>
        <p:blipFill>
          <a:blip r:embed="rId2">
            <a:alphaModFix amt="24480"/>
            <a:extLst/>
          </a:blip>
          <a:stretch>
            <a:fillRect/>
          </a:stretch>
        </p:blipFill>
        <p:spPr>
          <a:xfrm>
            <a:off x="2244387" y="2424262"/>
            <a:ext cx="1509315" cy="1432119"/>
          </a:xfrm>
          <a:prstGeom prst="rect">
            <a:avLst/>
          </a:prstGeom>
          <a:ln w="25400">
            <a:solidFill>
              <a:srgbClr val="000000"/>
            </a:solidFill>
            <a:bevel/>
          </a:ln>
        </p:spPr>
      </p:pic>
      <p:sp>
        <p:nvSpPr>
          <p:cNvPr id="254" name="Line"/>
          <p:cNvSpPr/>
          <p:nvPr/>
        </p:nvSpPr>
        <p:spPr>
          <a:xfrm flipV="1">
            <a:off x="1569340" y="3122029"/>
            <a:ext cx="574145" cy="785177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5" name="Line"/>
          <p:cNvSpPr/>
          <p:nvPr/>
        </p:nvSpPr>
        <p:spPr>
          <a:xfrm>
            <a:off x="3813443" y="3131478"/>
            <a:ext cx="604024" cy="604024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1564125" y="3917971"/>
            <a:ext cx="583446" cy="1146081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7" name="Line"/>
          <p:cNvSpPr/>
          <p:nvPr/>
        </p:nvSpPr>
        <p:spPr>
          <a:xfrm flipV="1">
            <a:off x="3813443" y="4113697"/>
            <a:ext cx="605235" cy="944716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8" name="Qual estrutura escolher?…"/>
          <p:cNvSpPr txBox="1"/>
          <p:nvPr/>
        </p:nvSpPr>
        <p:spPr>
          <a:xfrm>
            <a:off x="1134475" y="3460140"/>
            <a:ext cx="6875050" cy="7264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300"/>
            </a:pPr>
            <a:r>
              <a:t>Qual estrutura escolher?</a:t>
            </a:r>
          </a:p>
          <a:p>
            <a:pPr algn="ctr">
              <a:defRPr b="1" sz="2300"/>
            </a:pPr>
            <a:r>
              <a:t>E como escolher?</a:t>
            </a:r>
          </a:p>
        </p:txBody>
      </p:sp>
      <p:sp>
        <p:nvSpPr>
          <p:cNvPr id="259" name="estrutura 1"/>
          <p:cNvSpPr txBox="1"/>
          <p:nvPr/>
        </p:nvSpPr>
        <p:spPr>
          <a:xfrm>
            <a:off x="3806765" y="2411562"/>
            <a:ext cx="13113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estrutura 1</a:t>
            </a:r>
          </a:p>
        </p:txBody>
      </p:sp>
      <p:sp>
        <p:nvSpPr>
          <p:cNvPr id="260" name="estrutura 2"/>
          <p:cNvSpPr txBox="1"/>
          <p:nvPr/>
        </p:nvSpPr>
        <p:spPr>
          <a:xfrm>
            <a:off x="3806765" y="5303836"/>
            <a:ext cx="13113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estrutura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263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4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265" name="learning.png" descr="learning.png"/>
          <p:cNvPicPr>
            <a:picLocks noChangeAspect="1"/>
          </p:cNvPicPr>
          <p:nvPr/>
        </p:nvPicPr>
        <p:blipFill>
          <a:blip r:embed="rId2">
            <a:alphaModFix amt="24480"/>
            <a:extLst/>
          </a:blip>
          <a:stretch>
            <a:fillRect/>
          </a:stretch>
        </p:blipFill>
        <p:spPr>
          <a:xfrm>
            <a:off x="2244387" y="4184963"/>
            <a:ext cx="1509315" cy="1432120"/>
          </a:xfrm>
          <a:prstGeom prst="rect">
            <a:avLst/>
          </a:prstGeom>
          <a:ln w="25400">
            <a:solidFill>
              <a:srgbClr val="FF2600"/>
            </a:solidFill>
            <a:bevel/>
          </a:ln>
        </p:spPr>
      </p:pic>
      <p:pic>
        <p:nvPicPr>
          <p:cNvPr id="266" name="data.png" descr="data.png"/>
          <p:cNvPicPr>
            <a:picLocks noChangeAspect="1"/>
          </p:cNvPicPr>
          <p:nvPr/>
        </p:nvPicPr>
        <p:blipFill>
          <a:blip r:embed="rId3">
            <a:alphaModFix amt="24480"/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Algoritmo /…"/>
          <p:cNvSpPr txBox="1"/>
          <p:nvPr/>
        </p:nvSpPr>
        <p:spPr>
          <a:xfrm>
            <a:off x="1928160" y="5885859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 /</a:t>
            </a:r>
          </a:p>
          <a:p>
            <a:pPr algn="ctr">
              <a:defRPr b="1"/>
            </a:pPr>
            <a:r>
              <a:t>Estrutura</a:t>
            </a:r>
          </a:p>
        </p:txBody>
      </p:sp>
      <p:pic>
        <p:nvPicPr>
          <p:cNvPr id="268" name="knowledge.jpg" descr="knowledge.jpg"/>
          <p:cNvPicPr>
            <a:picLocks noChangeAspect="1"/>
          </p:cNvPicPr>
          <p:nvPr/>
        </p:nvPicPr>
        <p:blipFill>
          <a:blip r:embed="rId4">
            <a:alphaModFix amt="24480"/>
            <a:extLst/>
          </a:blip>
          <a:stretch>
            <a:fillRect/>
          </a:stretch>
        </p:blipFill>
        <p:spPr>
          <a:xfrm>
            <a:off x="4613317" y="3191146"/>
            <a:ext cx="1311303" cy="1432119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Conhecimento"/>
          <p:cNvSpPr txBox="1"/>
          <p:nvPr/>
        </p:nvSpPr>
        <p:spPr>
          <a:xfrm>
            <a:off x="4285567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270" name="Line"/>
          <p:cNvSpPr/>
          <p:nvPr/>
        </p:nvSpPr>
        <p:spPr>
          <a:xfrm>
            <a:off x="6109188" y="3907205"/>
            <a:ext cx="533401" cy="1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71" name="solucao.jpg" descr="solucao.jpg"/>
          <p:cNvPicPr>
            <a:picLocks noChangeAspect="1"/>
          </p:cNvPicPr>
          <p:nvPr/>
        </p:nvPicPr>
        <p:blipFill>
          <a:blip r:embed="rId5">
            <a:alphaModFix amt="24480"/>
            <a:extLst/>
          </a:blip>
          <a:stretch>
            <a:fillRect/>
          </a:stretch>
        </p:blipFill>
        <p:spPr>
          <a:xfrm>
            <a:off x="6978116" y="3151278"/>
            <a:ext cx="1613945" cy="1495358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olução"/>
          <p:cNvSpPr txBox="1"/>
          <p:nvPr/>
        </p:nvSpPr>
        <p:spPr>
          <a:xfrm>
            <a:off x="6685894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pic>
        <p:nvPicPr>
          <p:cNvPr id="273" name="learning.png" descr="learning.png"/>
          <p:cNvPicPr>
            <a:picLocks noChangeAspect="1"/>
          </p:cNvPicPr>
          <p:nvPr/>
        </p:nvPicPr>
        <p:blipFill>
          <a:blip r:embed="rId2">
            <a:alphaModFix amt="24480"/>
            <a:extLst/>
          </a:blip>
          <a:stretch>
            <a:fillRect/>
          </a:stretch>
        </p:blipFill>
        <p:spPr>
          <a:xfrm>
            <a:off x="2244387" y="2424262"/>
            <a:ext cx="1509315" cy="1432119"/>
          </a:xfrm>
          <a:prstGeom prst="rect">
            <a:avLst/>
          </a:prstGeom>
          <a:ln w="25400">
            <a:solidFill>
              <a:srgbClr val="000000"/>
            </a:solidFill>
            <a:bevel/>
          </a:ln>
        </p:spPr>
      </p:pic>
      <p:sp>
        <p:nvSpPr>
          <p:cNvPr id="274" name="Line"/>
          <p:cNvSpPr/>
          <p:nvPr/>
        </p:nvSpPr>
        <p:spPr>
          <a:xfrm flipV="1">
            <a:off x="1569340" y="3122029"/>
            <a:ext cx="574145" cy="785177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5" name="Line"/>
          <p:cNvSpPr/>
          <p:nvPr/>
        </p:nvSpPr>
        <p:spPr>
          <a:xfrm>
            <a:off x="3813443" y="3131478"/>
            <a:ext cx="604024" cy="604024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6" name="Line"/>
          <p:cNvSpPr/>
          <p:nvPr/>
        </p:nvSpPr>
        <p:spPr>
          <a:xfrm>
            <a:off x="1564125" y="3917971"/>
            <a:ext cx="583446" cy="1146081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7" name="Line"/>
          <p:cNvSpPr/>
          <p:nvPr/>
        </p:nvSpPr>
        <p:spPr>
          <a:xfrm flipV="1">
            <a:off x="3813443" y="4113697"/>
            <a:ext cx="605235" cy="944716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8" name="Isso é o que aprenderemos estudando…"/>
          <p:cNvSpPr txBox="1"/>
          <p:nvPr/>
        </p:nvSpPr>
        <p:spPr>
          <a:xfrm>
            <a:off x="1134475" y="3460140"/>
            <a:ext cx="6875050" cy="726441"/>
          </a:xfrm>
          <a:prstGeom prst="rect">
            <a:avLst/>
          </a:prstGeom>
          <a:solidFill>
            <a:srgbClr val="73FA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300"/>
            </a:pPr>
            <a:r>
              <a:t>Isso é o que aprenderemos estudando</a:t>
            </a:r>
          </a:p>
          <a:p>
            <a:pPr algn="ctr">
              <a:defRPr b="1" sz="2300"/>
            </a:pPr>
            <a:r>
              <a:t>Estruturas de Dados :)</a:t>
            </a:r>
          </a:p>
        </p:txBody>
      </p:sp>
      <p:sp>
        <p:nvSpPr>
          <p:cNvPr id="279" name="estrutura 1"/>
          <p:cNvSpPr txBox="1"/>
          <p:nvPr/>
        </p:nvSpPr>
        <p:spPr>
          <a:xfrm>
            <a:off x="3806765" y="2411562"/>
            <a:ext cx="13113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estrutura 1</a:t>
            </a:r>
          </a:p>
        </p:txBody>
      </p:sp>
      <p:sp>
        <p:nvSpPr>
          <p:cNvPr id="280" name="estrutura 2"/>
          <p:cNvSpPr txBox="1"/>
          <p:nvPr/>
        </p:nvSpPr>
        <p:spPr>
          <a:xfrm>
            <a:off x="3806765" y="5303836"/>
            <a:ext cx="13113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estrutura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283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284" name="learning.png" descr="learning.png"/>
          <p:cNvPicPr>
            <a:picLocks noChangeAspect="1"/>
          </p:cNvPicPr>
          <p:nvPr/>
        </p:nvPicPr>
        <p:blipFill>
          <a:blip r:embed="rId2">
            <a:alphaModFix amt="24480"/>
            <a:extLst/>
          </a:blip>
          <a:stretch>
            <a:fillRect/>
          </a:stretch>
        </p:blipFill>
        <p:spPr>
          <a:xfrm>
            <a:off x="2244387" y="4184963"/>
            <a:ext cx="1509315" cy="1432120"/>
          </a:xfrm>
          <a:prstGeom prst="rect">
            <a:avLst/>
          </a:prstGeom>
          <a:ln w="25400">
            <a:solidFill>
              <a:srgbClr val="FF2600"/>
            </a:solidFill>
            <a:bevel/>
          </a:ln>
        </p:spPr>
      </p:pic>
      <p:pic>
        <p:nvPicPr>
          <p:cNvPr id="285" name="data.png" descr="data.png"/>
          <p:cNvPicPr>
            <a:picLocks noChangeAspect="1"/>
          </p:cNvPicPr>
          <p:nvPr/>
        </p:nvPicPr>
        <p:blipFill>
          <a:blip r:embed="rId3">
            <a:alphaModFix amt="24480"/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Algoritmo /…"/>
          <p:cNvSpPr txBox="1"/>
          <p:nvPr/>
        </p:nvSpPr>
        <p:spPr>
          <a:xfrm>
            <a:off x="1928160" y="5885859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 /</a:t>
            </a:r>
          </a:p>
          <a:p>
            <a:pPr algn="ctr">
              <a:defRPr b="1"/>
            </a:pPr>
            <a:r>
              <a:t>Estrutura</a:t>
            </a:r>
          </a:p>
        </p:txBody>
      </p:sp>
      <p:pic>
        <p:nvPicPr>
          <p:cNvPr id="287" name="knowledge.jpg" descr="knowledge.jpg"/>
          <p:cNvPicPr>
            <a:picLocks noChangeAspect="1"/>
          </p:cNvPicPr>
          <p:nvPr/>
        </p:nvPicPr>
        <p:blipFill>
          <a:blip r:embed="rId4">
            <a:alphaModFix amt="24480"/>
            <a:extLst/>
          </a:blip>
          <a:stretch>
            <a:fillRect/>
          </a:stretch>
        </p:blipFill>
        <p:spPr>
          <a:xfrm>
            <a:off x="4613317" y="3191146"/>
            <a:ext cx="1311303" cy="1432119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Conhecimento"/>
          <p:cNvSpPr txBox="1"/>
          <p:nvPr/>
        </p:nvSpPr>
        <p:spPr>
          <a:xfrm>
            <a:off x="4285567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289" name="Line"/>
          <p:cNvSpPr/>
          <p:nvPr/>
        </p:nvSpPr>
        <p:spPr>
          <a:xfrm>
            <a:off x="6109188" y="3907205"/>
            <a:ext cx="533401" cy="1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90" name="solucao.jpg" descr="solucao.jpg"/>
          <p:cNvPicPr>
            <a:picLocks noChangeAspect="1"/>
          </p:cNvPicPr>
          <p:nvPr/>
        </p:nvPicPr>
        <p:blipFill>
          <a:blip r:embed="rId5">
            <a:alphaModFix amt="24480"/>
            <a:extLst/>
          </a:blip>
          <a:stretch>
            <a:fillRect/>
          </a:stretch>
        </p:blipFill>
        <p:spPr>
          <a:xfrm>
            <a:off x="6978116" y="3151278"/>
            <a:ext cx="1613945" cy="1495358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olução"/>
          <p:cNvSpPr txBox="1"/>
          <p:nvPr/>
        </p:nvSpPr>
        <p:spPr>
          <a:xfrm>
            <a:off x="6685894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pic>
        <p:nvPicPr>
          <p:cNvPr id="292" name="learning.png" descr="learning.png"/>
          <p:cNvPicPr>
            <a:picLocks noChangeAspect="1"/>
          </p:cNvPicPr>
          <p:nvPr/>
        </p:nvPicPr>
        <p:blipFill>
          <a:blip r:embed="rId2">
            <a:alphaModFix amt="24480"/>
            <a:extLst/>
          </a:blip>
          <a:stretch>
            <a:fillRect/>
          </a:stretch>
        </p:blipFill>
        <p:spPr>
          <a:xfrm>
            <a:off x="2244387" y="2424262"/>
            <a:ext cx="1509315" cy="1432119"/>
          </a:xfrm>
          <a:prstGeom prst="rect">
            <a:avLst/>
          </a:prstGeom>
          <a:ln w="25400">
            <a:solidFill>
              <a:srgbClr val="000000"/>
            </a:solidFill>
            <a:bevel/>
          </a:ln>
        </p:spPr>
      </p:pic>
      <p:sp>
        <p:nvSpPr>
          <p:cNvPr id="293" name="ED 1"/>
          <p:cNvSpPr txBox="1"/>
          <p:nvPr/>
        </p:nvSpPr>
        <p:spPr>
          <a:xfrm>
            <a:off x="3806765" y="241156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ED 1</a:t>
            </a:r>
          </a:p>
        </p:txBody>
      </p:sp>
      <p:sp>
        <p:nvSpPr>
          <p:cNvPr id="294" name="ED 2"/>
          <p:cNvSpPr txBox="1"/>
          <p:nvPr/>
        </p:nvSpPr>
        <p:spPr>
          <a:xfrm>
            <a:off x="3804463" y="5308253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ED 2</a:t>
            </a:r>
          </a:p>
        </p:txBody>
      </p:sp>
      <p:sp>
        <p:nvSpPr>
          <p:cNvPr id="295" name="Line"/>
          <p:cNvSpPr/>
          <p:nvPr/>
        </p:nvSpPr>
        <p:spPr>
          <a:xfrm flipV="1">
            <a:off x="1569340" y="3122029"/>
            <a:ext cx="574145" cy="785177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6" name="Line"/>
          <p:cNvSpPr/>
          <p:nvPr/>
        </p:nvSpPr>
        <p:spPr>
          <a:xfrm>
            <a:off x="3813443" y="3131478"/>
            <a:ext cx="604024" cy="604024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7" name="Line"/>
          <p:cNvSpPr/>
          <p:nvPr/>
        </p:nvSpPr>
        <p:spPr>
          <a:xfrm>
            <a:off x="1564125" y="3917971"/>
            <a:ext cx="583446" cy="1146081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8" name="Line"/>
          <p:cNvSpPr/>
          <p:nvPr/>
        </p:nvSpPr>
        <p:spPr>
          <a:xfrm flipV="1">
            <a:off x="3813443" y="4113697"/>
            <a:ext cx="605235" cy="944716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299" name="data_strucures_operations.png" descr="data_strucures_operation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" y="1348818"/>
            <a:ext cx="9144001" cy="5100278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303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304" name="learning.png" descr="learning.png"/>
          <p:cNvPicPr>
            <a:picLocks noChangeAspect="1"/>
          </p:cNvPicPr>
          <p:nvPr/>
        </p:nvPicPr>
        <p:blipFill>
          <a:blip r:embed="rId2">
            <a:alphaModFix amt="24480"/>
            <a:extLst/>
          </a:blip>
          <a:stretch>
            <a:fillRect/>
          </a:stretch>
        </p:blipFill>
        <p:spPr>
          <a:xfrm>
            <a:off x="2244387" y="4184963"/>
            <a:ext cx="1509315" cy="1432120"/>
          </a:xfrm>
          <a:prstGeom prst="rect">
            <a:avLst/>
          </a:prstGeom>
          <a:ln w="25400">
            <a:solidFill>
              <a:srgbClr val="FF2600"/>
            </a:solidFill>
            <a:bevel/>
          </a:ln>
        </p:spPr>
      </p:pic>
      <p:pic>
        <p:nvPicPr>
          <p:cNvPr id="305" name="data.png" descr="data.png"/>
          <p:cNvPicPr>
            <a:picLocks noChangeAspect="1"/>
          </p:cNvPicPr>
          <p:nvPr/>
        </p:nvPicPr>
        <p:blipFill>
          <a:blip r:embed="rId3">
            <a:alphaModFix amt="24480"/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Algoritmo /…"/>
          <p:cNvSpPr txBox="1"/>
          <p:nvPr/>
        </p:nvSpPr>
        <p:spPr>
          <a:xfrm>
            <a:off x="1928160" y="5885859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 /</a:t>
            </a:r>
          </a:p>
          <a:p>
            <a:pPr algn="ctr">
              <a:defRPr b="1"/>
            </a:pPr>
            <a:r>
              <a:t>Estrutura</a:t>
            </a:r>
          </a:p>
        </p:txBody>
      </p:sp>
      <p:pic>
        <p:nvPicPr>
          <p:cNvPr id="307" name="knowledge.jpg" descr="knowledge.jpg"/>
          <p:cNvPicPr>
            <a:picLocks noChangeAspect="1"/>
          </p:cNvPicPr>
          <p:nvPr/>
        </p:nvPicPr>
        <p:blipFill>
          <a:blip r:embed="rId4">
            <a:alphaModFix amt="24480"/>
            <a:extLst/>
          </a:blip>
          <a:stretch>
            <a:fillRect/>
          </a:stretch>
        </p:blipFill>
        <p:spPr>
          <a:xfrm>
            <a:off x="4613317" y="3191146"/>
            <a:ext cx="1311303" cy="1432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Conhecimento"/>
          <p:cNvSpPr txBox="1"/>
          <p:nvPr/>
        </p:nvSpPr>
        <p:spPr>
          <a:xfrm>
            <a:off x="4285567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309" name="Line"/>
          <p:cNvSpPr/>
          <p:nvPr/>
        </p:nvSpPr>
        <p:spPr>
          <a:xfrm>
            <a:off x="6109188" y="3907205"/>
            <a:ext cx="533401" cy="1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310" name="solucao.jpg" descr="solucao.jpg"/>
          <p:cNvPicPr>
            <a:picLocks noChangeAspect="1"/>
          </p:cNvPicPr>
          <p:nvPr/>
        </p:nvPicPr>
        <p:blipFill>
          <a:blip r:embed="rId5">
            <a:alphaModFix amt="24480"/>
            <a:extLst/>
          </a:blip>
          <a:stretch>
            <a:fillRect/>
          </a:stretch>
        </p:blipFill>
        <p:spPr>
          <a:xfrm>
            <a:off x="6978116" y="3151278"/>
            <a:ext cx="1613945" cy="1495358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olução"/>
          <p:cNvSpPr txBox="1"/>
          <p:nvPr/>
        </p:nvSpPr>
        <p:spPr>
          <a:xfrm>
            <a:off x="6685894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Solução</a:t>
            </a:r>
          </a:p>
        </p:txBody>
      </p:sp>
      <p:pic>
        <p:nvPicPr>
          <p:cNvPr id="312" name="learning.png" descr="learning.png"/>
          <p:cNvPicPr>
            <a:picLocks noChangeAspect="1"/>
          </p:cNvPicPr>
          <p:nvPr/>
        </p:nvPicPr>
        <p:blipFill>
          <a:blip r:embed="rId2">
            <a:alphaModFix amt="24480"/>
            <a:extLst/>
          </a:blip>
          <a:stretch>
            <a:fillRect/>
          </a:stretch>
        </p:blipFill>
        <p:spPr>
          <a:xfrm>
            <a:off x="2244387" y="2424262"/>
            <a:ext cx="1509315" cy="1432119"/>
          </a:xfrm>
          <a:prstGeom prst="rect">
            <a:avLst/>
          </a:prstGeom>
          <a:ln w="25400">
            <a:solidFill>
              <a:srgbClr val="000000"/>
            </a:solidFill>
            <a:bevel/>
          </a:ln>
        </p:spPr>
      </p:pic>
      <p:sp>
        <p:nvSpPr>
          <p:cNvPr id="313" name="ED 1"/>
          <p:cNvSpPr txBox="1"/>
          <p:nvPr/>
        </p:nvSpPr>
        <p:spPr>
          <a:xfrm>
            <a:off x="3806765" y="2411562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ED 1</a:t>
            </a:r>
          </a:p>
        </p:txBody>
      </p:sp>
      <p:sp>
        <p:nvSpPr>
          <p:cNvPr id="314" name="ED 2"/>
          <p:cNvSpPr txBox="1"/>
          <p:nvPr/>
        </p:nvSpPr>
        <p:spPr>
          <a:xfrm>
            <a:off x="3804463" y="5308253"/>
            <a:ext cx="5334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ED 2</a:t>
            </a:r>
          </a:p>
        </p:txBody>
      </p:sp>
      <p:sp>
        <p:nvSpPr>
          <p:cNvPr id="315" name="Line"/>
          <p:cNvSpPr/>
          <p:nvPr/>
        </p:nvSpPr>
        <p:spPr>
          <a:xfrm flipV="1">
            <a:off x="1569340" y="3122029"/>
            <a:ext cx="574145" cy="785177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6" name="Line"/>
          <p:cNvSpPr/>
          <p:nvPr/>
        </p:nvSpPr>
        <p:spPr>
          <a:xfrm>
            <a:off x="3813443" y="3131478"/>
            <a:ext cx="604024" cy="604024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7" name="Line"/>
          <p:cNvSpPr/>
          <p:nvPr/>
        </p:nvSpPr>
        <p:spPr>
          <a:xfrm>
            <a:off x="1564125" y="3917971"/>
            <a:ext cx="583446" cy="1146081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8" name="Line"/>
          <p:cNvSpPr/>
          <p:nvPr/>
        </p:nvSpPr>
        <p:spPr>
          <a:xfrm flipV="1">
            <a:off x="3813443" y="4113697"/>
            <a:ext cx="605235" cy="944716"/>
          </a:xfrm>
          <a:prstGeom prst="line">
            <a:avLst/>
          </a:prstGeom>
          <a:ln w="25400">
            <a:solidFill>
              <a:srgbClr val="000000">
                <a:alpha val="24480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319" name="data_strucures_operations.png" descr="data_strucures_operation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" y="1348818"/>
            <a:ext cx="9144001" cy="5100278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1" name="Cada estrutura tem um custo associado a suas operações, e até o fim da nossa disciplina, vamos entender essa tabela :)"/>
          <p:cNvSpPr txBox="1"/>
          <p:nvPr/>
        </p:nvSpPr>
        <p:spPr>
          <a:xfrm>
            <a:off x="227474" y="1306926"/>
            <a:ext cx="8689052" cy="726441"/>
          </a:xfrm>
          <a:prstGeom prst="rect">
            <a:avLst/>
          </a:prstGeom>
          <a:solidFill>
            <a:srgbClr val="FFC1B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/>
            </a:lvl1pPr>
          </a:lstStyle>
          <a:p>
            <a:pPr/>
            <a:r>
              <a:t>Cada estrutura tem um custo associado a suas operações, e até o fim da nossa disciplina, vamos entender essa tabela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5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26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27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28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331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32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32" name="Cronograma"/>
          <p:cNvSpPr txBox="1"/>
          <p:nvPr/>
        </p:nvSpPr>
        <p:spPr>
          <a:xfrm>
            <a:off x="1354137" y="2482639"/>
            <a:ext cx="161281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3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36" name="Avaliações"/>
          <p:cNvSpPr txBox="1"/>
          <p:nvPr/>
        </p:nvSpPr>
        <p:spPr>
          <a:xfrm>
            <a:off x="1356663" y="3049363"/>
            <a:ext cx="142057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  <p:grpSp>
        <p:nvGrpSpPr>
          <p:cNvPr id="339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3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40" name="Ementa"/>
          <p:cNvSpPr txBox="1"/>
          <p:nvPr/>
        </p:nvSpPr>
        <p:spPr>
          <a:xfrm>
            <a:off x="1371600" y="1920875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343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34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3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47" name="Referências"/>
          <p:cNvSpPr txBox="1"/>
          <p:nvPr/>
        </p:nvSpPr>
        <p:spPr>
          <a:xfrm>
            <a:off x="1368521" y="4155948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48" name="Páginas com material da disciplina"/>
          <p:cNvSpPr txBox="1"/>
          <p:nvPr/>
        </p:nvSpPr>
        <p:spPr>
          <a:xfrm>
            <a:off x="1361504" y="3597050"/>
            <a:ext cx="432346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Páginas com material da disciplina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864171" y="4703635"/>
            <a:ext cx="366714" cy="373792"/>
            <a:chOff x="0" y="0"/>
            <a:chExt cx="366712" cy="373790"/>
          </a:xfrm>
        </p:grpSpPr>
        <p:sp>
          <p:nvSpPr>
            <p:cNvPr id="3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52" name="Tarefas"/>
          <p:cNvSpPr txBox="1"/>
          <p:nvPr/>
        </p:nvSpPr>
        <p:spPr>
          <a:xfrm>
            <a:off x="1356393" y="4703635"/>
            <a:ext cx="9874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Tarefas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3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24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355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56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57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58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361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3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62" name="Cronograma"/>
          <p:cNvSpPr txBox="1"/>
          <p:nvPr/>
        </p:nvSpPr>
        <p:spPr>
          <a:xfrm>
            <a:off x="1354137" y="2482639"/>
            <a:ext cx="161281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  <p:grpSp>
        <p:nvGrpSpPr>
          <p:cNvPr id="365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3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66" name="Avaliações"/>
          <p:cNvSpPr txBox="1"/>
          <p:nvPr/>
        </p:nvSpPr>
        <p:spPr>
          <a:xfrm>
            <a:off x="1356663" y="3049363"/>
            <a:ext cx="142057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  <p:grpSp>
        <p:nvGrpSpPr>
          <p:cNvPr id="369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3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3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73" name="Referências"/>
          <p:cNvSpPr txBox="1"/>
          <p:nvPr/>
        </p:nvSpPr>
        <p:spPr>
          <a:xfrm>
            <a:off x="1368521" y="4155948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374" name="Páginas com material da disciplina"/>
          <p:cNvSpPr txBox="1"/>
          <p:nvPr/>
        </p:nvSpPr>
        <p:spPr>
          <a:xfrm>
            <a:off x="1361504" y="3597050"/>
            <a:ext cx="432346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Páginas com material da disciplina</a:t>
            </a:r>
          </a:p>
        </p:txBody>
      </p:sp>
      <p:grpSp>
        <p:nvGrpSpPr>
          <p:cNvPr id="377" name="Group"/>
          <p:cNvGrpSpPr/>
          <p:nvPr/>
        </p:nvGrpSpPr>
        <p:grpSpPr>
          <a:xfrm>
            <a:off x="864171" y="4703635"/>
            <a:ext cx="366714" cy="373792"/>
            <a:chOff x="0" y="0"/>
            <a:chExt cx="366712" cy="373790"/>
          </a:xfrm>
        </p:grpSpPr>
        <p:sp>
          <p:nvSpPr>
            <p:cNvPr id="3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78" name="Tarefas"/>
          <p:cNvSpPr txBox="1"/>
          <p:nvPr/>
        </p:nvSpPr>
        <p:spPr>
          <a:xfrm>
            <a:off x="1356393" y="4703635"/>
            <a:ext cx="9874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Tarefas</a:t>
            </a:r>
          </a:p>
        </p:txBody>
      </p:sp>
      <p:sp>
        <p:nvSpPr>
          <p:cNvPr id="379" name="Rounded Rectangle"/>
          <p:cNvSpPr/>
          <p:nvPr/>
        </p:nvSpPr>
        <p:spPr>
          <a:xfrm>
            <a:off x="784225" y="1828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80" name="Ementa"/>
          <p:cNvSpPr txBox="1"/>
          <p:nvPr/>
        </p:nvSpPr>
        <p:spPr>
          <a:xfrm>
            <a:off x="1371600" y="1920875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383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3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84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7" name="Tipos Abstratos de Dado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Tipos Abstratos de Dados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Listas Lineares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Filas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Pilhas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Árvores Binárias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Árvores AVL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Árvores Red-black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Hash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Grafos</a:t>
            </a:r>
          </a:p>
        </p:txBody>
      </p:sp>
      <p:sp>
        <p:nvSpPr>
          <p:cNvPr id="388" name="Emen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Ementa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1" name="Ement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Ementa</a:t>
            </a:r>
          </a:p>
        </p:txBody>
      </p:sp>
      <p:sp>
        <p:nvSpPr>
          <p:cNvPr id="392" name="Line"/>
          <p:cNvSpPr/>
          <p:nvPr/>
        </p:nvSpPr>
        <p:spPr>
          <a:xfrm flipV="1">
            <a:off x="5275068" y="1665405"/>
            <a:ext cx="1" cy="3527190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393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4969" y="1699940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4969" y="2125731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4969" y="2551521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4969" y="2993072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4969" y="4680532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hard.png" descr="h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2030" y="3836803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hard2.png" descr="hard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53689" y="5020250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medium.png" descr="mediu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14217" y="3439523"/>
            <a:ext cx="406467" cy="37520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Line"/>
          <p:cNvSpPr/>
          <p:nvPr/>
        </p:nvSpPr>
        <p:spPr>
          <a:xfrm flipH="1">
            <a:off x="5310647" y="3838580"/>
            <a:ext cx="654573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402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5183" y="3653160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medium.png" descr="mediu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30204" y="3653160"/>
            <a:ext cx="406467" cy="37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hard.png" descr="h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3743" y="3653160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hard2.png" descr="hard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94547" y="3571880"/>
            <a:ext cx="533401" cy="533401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&lt;"/>
          <p:cNvSpPr txBox="1"/>
          <p:nvPr/>
        </p:nvSpPr>
        <p:spPr>
          <a:xfrm>
            <a:off x="6637438" y="3621410"/>
            <a:ext cx="30744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&lt;</a:t>
            </a:r>
          </a:p>
        </p:txBody>
      </p:sp>
      <p:sp>
        <p:nvSpPr>
          <p:cNvPr id="407" name="&lt;"/>
          <p:cNvSpPr txBox="1"/>
          <p:nvPr/>
        </p:nvSpPr>
        <p:spPr>
          <a:xfrm>
            <a:off x="7306565" y="3621410"/>
            <a:ext cx="30744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&lt;</a:t>
            </a:r>
          </a:p>
        </p:txBody>
      </p:sp>
      <p:sp>
        <p:nvSpPr>
          <p:cNvPr id="408" name="&lt;"/>
          <p:cNvSpPr txBox="1"/>
          <p:nvPr/>
        </p:nvSpPr>
        <p:spPr>
          <a:xfrm>
            <a:off x="7975693" y="3621410"/>
            <a:ext cx="30744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&lt;</a:t>
            </a:r>
          </a:p>
        </p:txBody>
      </p:sp>
      <p:sp>
        <p:nvSpPr>
          <p:cNvPr id="409" name="Nível de…"/>
          <p:cNvSpPr txBox="1"/>
          <p:nvPr/>
        </p:nvSpPr>
        <p:spPr>
          <a:xfrm>
            <a:off x="6341564" y="2362180"/>
            <a:ext cx="2237443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400">
                <a:solidFill>
                  <a:srgbClr val="FF2600"/>
                </a:solidFill>
              </a:defRPr>
            </a:pPr>
            <a:r>
              <a:t>Nível de</a:t>
            </a:r>
          </a:p>
          <a:p>
            <a:pPr algn="ctr">
              <a:defRPr b="1" sz="2400">
                <a:solidFill>
                  <a:srgbClr val="FF2600"/>
                </a:solidFill>
              </a:defRPr>
            </a:pPr>
            <a:r>
              <a:t>dificuldade</a:t>
            </a:r>
          </a:p>
          <a:p>
            <a:pPr algn="ctr">
              <a:defRPr b="1" sz="2400">
                <a:solidFill>
                  <a:srgbClr val="FF2600"/>
                </a:solidFill>
              </a:defRPr>
            </a:pPr>
            <a:r>
              <a:t>(implementação)</a:t>
            </a:r>
          </a:p>
        </p:txBody>
      </p:sp>
      <p:sp>
        <p:nvSpPr>
          <p:cNvPr id="410" name="Tipos Abstratos de Dados…"/>
          <p:cNvSpPr txBox="1"/>
          <p:nvPr>
            <p:ph type="body" sz="half" idx="1"/>
          </p:nvPr>
        </p:nvSpPr>
        <p:spPr>
          <a:xfrm>
            <a:off x="457200" y="1570037"/>
            <a:ext cx="4181229" cy="4525964"/>
          </a:xfrm>
          <a:prstGeom prst="rect">
            <a:avLst/>
          </a:prstGeom>
        </p:spPr>
        <p:txBody>
          <a:bodyPr/>
          <a:lstStyle/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Tipos Abstratos de Dados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Listas Lineares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Filas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Pilhas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Árvores Binárias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Árvores AVL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Árvores Red-black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Hash</a:t>
            </a:r>
          </a:p>
          <a:p>
            <a:pPr lvl="1" marL="828842" indent="-320842">
              <a:buClrTx/>
              <a:buSzPct val="100000"/>
              <a:buAutoNum type="arabicPeriod" startAt="1"/>
              <a:defRPr sz="2400"/>
            </a:pPr>
            <a:r>
              <a:t>Grafos</a:t>
            </a:r>
          </a:p>
        </p:txBody>
      </p:sp>
      <p:pic>
        <p:nvPicPr>
          <p:cNvPr id="411" name="hard.png" descr="h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2030" y="4229723"/>
            <a:ext cx="370841" cy="370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414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5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16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17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18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421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41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22" name="Avaliações"/>
          <p:cNvSpPr txBox="1"/>
          <p:nvPr/>
        </p:nvSpPr>
        <p:spPr>
          <a:xfrm>
            <a:off x="1356663" y="3049363"/>
            <a:ext cx="142057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42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42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29" name="Referências"/>
          <p:cNvSpPr txBox="1"/>
          <p:nvPr/>
        </p:nvSpPr>
        <p:spPr>
          <a:xfrm>
            <a:off x="1368521" y="4155948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30" name="Páginas com material da disciplina"/>
          <p:cNvSpPr txBox="1"/>
          <p:nvPr/>
        </p:nvSpPr>
        <p:spPr>
          <a:xfrm>
            <a:off x="1361504" y="3597050"/>
            <a:ext cx="432346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Páginas com material da disciplina</a:t>
            </a:r>
          </a:p>
        </p:txBody>
      </p:sp>
      <p:grpSp>
        <p:nvGrpSpPr>
          <p:cNvPr id="433" name="Group"/>
          <p:cNvGrpSpPr/>
          <p:nvPr/>
        </p:nvGrpSpPr>
        <p:grpSpPr>
          <a:xfrm>
            <a:off x="864171" y="4703635"/>
            <a:ext cx="366714" cy="373792"/>
            <a:chOff x="0" y="0"/>
            <a:chExt cx="366712" cy="373790"/>
          </a:xfrm>
        </p:grpSpPr>
        <p:sp>
          <p:nvSpPr>
            <p:cNvPr id="43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34" name="Tarefas"/>
          <p:cNvSpPr txBox="1"/>
          <p:nvPr/>
        </p:nvSpPr>
        <p:spPr>
          <a:xfrm>
            <a:off x="1356393" y="4703635"/>
            <a:ext cx="9874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Tarefas</a:t>
            </a:r>
          </a:p>
        </p:txBody>
      </p:sp>
      <p:sp>
        <p:nvSpPr>
          <p:cNvPr id="435" name="Rounded Rectangle"/>
          <p:cNvSpPr/>
          <p:nvPr/>
        </p:nvSpPr>
        <p:spPr>
          <a:xfrm>
            <a:off x="784225" y="23876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36" name="Ementa"/>
          <p:cNvSpPr txBox="1"/>
          <p:nvPr/>
        </p:nvSpPr>
        <p:spPr>
          <a:xfrm>
            <a:off x="1371600" y="1920875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43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4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4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1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43" name="Cronograma"/>
          <p:cNvSpPr txBox="1"/>
          <p:nvPr/>
        </p:nvSpPr>
        <p:spPr>
          <a:xfrm>
            <a:off x="1354137" y="2482639"/>
            <a:ext cx="161281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ron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Cronograma</a:t>
            </a:r>
          </a:p>
        </p:txBody>
      </p:sp>
      <p:sp>
        <p:nvSpPr>
          <p:cNvPr id="446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7" name="Março"/>
          <p:cNvSpPr/>
          <p:nvPr/>
        </p:nvSpPr>
        <p:spPr>
          <a:xfrm>
            <a:off x="1442295" y="2441402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Março</a:t>
            </a:r>
          </a:p>
        </p:txBody>
      </p:sp>
      <p:sp>
        <p:nvSpPr>
          <p:cNvPr id="448" name="Abril"/>
          <p:cNvSpPr/>
          <p:nvPr/>
        </p:nvSpPr>
        <p:spPr>
          <a:xfrm>
            <a:off x="3889713" y="2441402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Abril</a:t>
            </a:r>
          </a:p>
        </p:txBody>
      </p:sp>
      <p:sp>
        <p:nvSpPr>
          <p:cNvPr id="449" name="Maio"/>
          <p:cNvSpPr/>
          <p:nvPr/>
        </p:nvSpPr>
        <p:spPr>
          <a:xfrm>
            <a:off x="6337131" y="2441402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Maio</a:t>
            </a:r>
          </a:p>
        </p:txBody>
      </p:sp>
      <p:sp>
        <p:nvSpPr>
          <p:cNvPr id="450" name="TAD, Listas,…"/>
          <p:cNvSpPr txBox="1"/>
          <p:nvPr/>
        </p:nvSpPr>
        <p:spPr>
          <a:xfrm>
            <a:off x="1496142" y="3361535"/>
            <a:ext cx="116230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TAD, Listas, </a:t>
            </a:r>
          </a:p>
          <a:p>
            <a:pPr algn="ctr"/>
            <a:r>
              <a:t>Filas, Pilhas</a:t>
            </a:r>
          </a:p>
        </p:txBody>
      </p:sp>
      <p:sp>
        <p:nvSpPr>
          <p:cNvPr id="451" name="Árvores, AVL"/>
          <p:cNvSpPr txBox="1"/>
          <p:nvPr/>
        </p:nvSpPr>
        <p:spPr>
          <a:xfrm>
            <a:off x="3895562" y="3384685"/>
            <a:ext cx="12583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Árvores, AVL</a:t>
            </a:r>
          </a:p>
        </p:txBody>
      </p:sp>
      <p:sp>
        <p:nvSpPr>
          <p:cNvPr id="452" name="Red-Black…"/>
          <p:cNvSpPr txBox="1"/>
          <p:nvPr/>
        </p:nvSpPr>
        <p:spPr>
          <a:xfrm>
            <a:off x="6466432" y="3361535"/>
            <a:ext cx="101139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Red-Black</a:t>
            </a:r>
          </a:p>
          <a:p>
            <a:pPr algn="ctr"/>
            <a:r>
              <a:t>Hash</a:t>
            </a:r>
          </a:p>
        </p:txBody>
      </p:sp>
      <p:sp>
        <p:nvSpPr>
          <p:cNvPr id="453" name="Junho"/>
          <p:cNvSpPr/>
          <p:nvPr/>
        </p:nvSpPr>
        <p:spPr>
          <a:xfrm>
            <a:off x="2830639" y="4339328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Junho</a:t>
            </a:r>
          </a:p>
        </p:txBody>
      </p:sp>
      <p:sp>
        <p:nvSpPr>
          <p:cNvPr id="454" name="Julho"/>
          <p:cNvSpPr/>
          <p:nvPr/>
        </p:nvSpPr>
        <p:spPr>
          <a:xfrm>
            <a:off x="5278056" y="4339328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Julho</a:t>
            </a:r>
          </a:p>
        </p:txBody>
      </p:sp>
      <p:sp>
        <p:nvSpPr>
          <p:cNvPr id="455" name="Grafos…"/>
          <p:cNvSpPr txBox="1"/>
          <p:nvPr/>
        </p:nvSpPr>
        <p:spPr>
          <a:xfrm>
            <a:off x="2431303" y="5201589"/>
            <a:ext cx="206867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Grafos</a:t>
            </a:r>
          </a:p>
          <a:p>
            <a:pPr algn="ctr"/>
            <a:r>
              <a:t>Algoritmos de Grafos</a:t>
            </a:r>
          </a:p>
        </p:txBody>
      </p:sp>
      <p:sp>
        <p:nvSpPr>
          <p:cNvPr id="456" name="Exame"/>
          <p:cNvSpPr txBox="1"/>
          <p:nvPr/>
        </p:nvSpPr>
        <p:spPr>
          <a:xfrm>
            <a:off x="5557321" y="5201589"/>
            <a:ext cx="7114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Exame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ronogram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Cronograma</a:t>
            </a:r>
          </a:p>
        </p:txBody>
      </p:sp>
      <p:sp>
        <p:nvSpPr>
          <p:cNvPr id="459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0" name="Março"/>
          <p:cNvSpPr/>
          <p:nvPr/>
        </p:nvSpPr>
        <p:spPr>
          <a:xfrm>
            <a:off x="1442295" y="2441402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Março</a:t>
            </a:r>
          </a:p>
        </p:txBody>
      </p:sp>
      <p:sp>
        <p:nvSpPr>
          <p:cNvPr id="461" name="Abril"/>
          <p:cNvSpPr/>
          <p:nvPr/>
        </p:nvSpPr>
        <p:spPr>
          <a:xfrm>
            <a:off x="3889713" y="2441402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Abril</a:t>
            </a:r>
          </a:p>
        </p:txBody>
      </p:sp>
      <p:sp>
        <p:nvSpPr>
          <p:cNvPr id="462" name="Maio"/>
          <p:cNvSpPr/>
          <p:nvPr/>
        </p:nvSpPr>
        <p:spPr>
          <a:xfrm>
            <a:off x="6337131" y="2441402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Maio</a:t>
            </a:r>
          </a:p>
        </p:txBody>
      </p:sp>
      <p:sp>
        <p:nvSpPr>
          <p:cNvPr id="463" name="TAD, Listas,…"/>
          <p:cNvSpPr txBox="1"/>
          <p:nvPr/>
        </p:nvSpPr>
        <p:spPr>
          <a:xfrm>
            <a:off x="1496142" y="3361535"/>
            <a:ext cx="116230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TAD, Listas, </a:t>
            </a:r>
          </a:p>
          <a:p>
            <a:pPr algn="ctr"/>
            <a:r>
              <a:t>Filas, Pilhas</a:t>
            </a:r>
          </a:p>
        </p:txBody>
      </p:sp>
      <p:sp>
        <p:nvSpPr>
          <p:cNvPr id="464" name="Árvores, AVL"/>
          <p:cNvSpPr txBox="1"/>
          <p:nvPr/>
        </p:nvSpPr>
        <p:spPr>
          <a:xfrm>
            <a:off x="3895562" y="3384685"/>
            <a:ext cx="12583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Árvores, AVL</a:t>
            </a:r>
          </a:p>
        </p:txBody>
      </p:sp>
      <p:sp>
        <p:nvSpPr>
          <p:cNvPr id="465" name="Red-Black…"/>
          <p:cNvSpPr txBox="1"/>
          <p:nvPr/>
        </p:nvSpPr>
        <p:spPr>
          <a:xfrm>
            <a:off x="6466432" y="3361535"/>
            <a:ext cx="101139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Red-Black</a:t>
            </a:r>
          </a:p>
          <a:p>
            <a:pPr algn="ctr"/>
            <a:r>
              <a:t>Hash</a:t>
            </a:r>
          </a:p>
        </p:txBody>
      </p:sp>
      <p:sp>
        <p:nvSpPr>
          <p:cNvPr id="466" name="Junho"/>
          <p:cNvSpPr/>
          <p:nvPr/>
        </p:nvSpPr>
        <p:spPr>
          <a:xfrm>
            <a:off x="2830639" y="4339328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Junho</a:t>
            </a:r>
          </a:p>
        </p:txBody>
      </p:sp>
      <p:sp>
        <p:nvSpPr>
          <p:cNvPr id="467" name="Julho"/>
          <p:cNvSpPr/>
          <p:nvPr/>
        </p:nvSpPr>
        <p:spPr>
          <a:xfrm>
            <a:off x="5278056" y="4339328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Julho</a:t>
            </a:r>
          </a:p>
        </p:txBody>
      </p:sp>
      <p:sp>
        <p:nvSpPr>
          <p:cNvPr id="468" name="Grafos…"/>
          <p:cNvSpPr txBox="1"/>
          <p:nvPr/>
        </p:nvSpPr>
        <p:spPr>
          <a:xfrm>
            <a:off x="2431303" y="5201589"/>
            <a:ext cx="206867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Grafos</a:t>
            </a:r>
          </a:p>
          <a:p>
            <a:pPr algn="ctr"/>
            <a:r>
              <a:t>Algoritmos de Grafos</a:t>
            </a:r>
          </a:p>
        </p:txBody>
      </p:sp>
      <p:sp>
        <p:nvSpPr>
          <p:cNvPr id="469" name="Exame"/>
          <p:cNvSpPr txBox="1"/>
          <p:nvPr/>
        </p:nvSpPr>
        <p:spPr>
          <a:xfrm>
            <a:off x="5557321" y="5201589"/>
            <a:ext cx="7114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Exame</a:t>
            </a:r>
          </a:p>
        </p:txBody>
      </p:sp>
      <p:pic>
        <p:nvPicPr>
          <p:cNvPr id="470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1875" y="1969237"/>
            <a:ext cx="370842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hard.png" descr="h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4358" y="1957725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medium.png" descr="mediu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68802" y="1957725"/>
            <a:ext cx="406467" cy="37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hard2.png" descr="hard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98939" y="3757504"/>
            <a:ext cx="5334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hard.png" descr="h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2101" y="1959904"/>
            <a:ext cx="370841" cy="370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easy.png" descr="eas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3956" y="1959904"/>
            <a:ext cx="370841" cy="370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478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9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80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81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82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4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86" name="Cronograma"/>
          <p:cNvSpPr txBox="1"/>
          <p:nvPr/>
        </p:nvSpPr>
        <p:spPr>
          <a:xfrm>
            <a:off x="1354137" y="2482639"/>
            <a:ext cx="161281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  <p:grpSp>
        <p:nvGrpSpPr>
          <p:cNvPr id="489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4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92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4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93" name="Referências"/>
          <p:cNvSpPr txBox="1"/>
          <p:nvPr/>
        </p:nvSpPr>
        <p:spPr>
          <a:xfrm>
            <a:off x="1368521" y="4155948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94" name="Páginas com material da disciplina"/>
          <p:cNvSpPr txBox="1"/>
          <p:nvPr/>
        </p:nvSpPr>
        <p:spPr>
          <a:xfrm>
            <a:off x="1361504" y="3597050"/>
            <a:ext cx="432346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Páginas com material da disciplina</a:t>
            </a:r>
          </a:p>
        </p:txBody>
      </p:sp>
      <p:grpSp>
        <p:nvGrpSpPr>
          <p:cNvPr id="497" name="Group"/>
          <p:cNvGrpSpPr/>
          <p:nvPr/>
        </p:nvGrpSpPr>
        <p:grpSpPr>
          <a:xfrm>
            <a:off x="864171" y="4703635"/>
            <a:ext cx="366714" cy="373792"/>
            <a:chOff x="0" y="0"/>
            <a:chExt cx="366712" cy="373790"/>
          </a:xfrm>
        </p:grpSpPr>
        <p:sp>
          <p:nvSpPr>
            <p:cNvPr id="49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98" name="Tarefas"/>
          <p:cNvSpPr txBox="1"/>
          <p:nvPr/>
        </p:nvSpPr>
        <p:spPr>
          <a:xfrm>
            <a:off x="1356393" y="4703635"/>
            <a:ext cx="9874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Tarefas</a:t>
            </a:r>
          </a:p>
        </p:txBody>
      </p:sp>
      <p:sp>
        <p:nvSpPr>
          <p:cNvPr id="499" name="Rounded Rectangle"/>
          <p:cNvSpPr/>
          <p:nvPr/>
        </p:nvSpPr>
        <p:spPr>
          <a:xfrm>
            <a:off x="784225" y="29337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500" name="Ementa"/>
          <p:cNvSpPr txBox="1"/>
          <p:nvPr/>
        </p:nvSpPr>
        <p:spPr>
          <a:xfrm>
            <a:off x="1371600" y="1920875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503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5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50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07" name="Avaliações"/>
          <p:cNvSpPr txBox="1"/>
          <p:nvPr/>
        </p:nvSpPr>
        <p:spPr>
          <a:xfrm>
            <a:off x="1356663" y="3049363"/>
            <a:ext cx="142057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0" name="Avali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Avaliações</a:t>
            </a:r>
          </a:p>
        </p:txBody>
      </p:sp>
      <p:sp>
        <p:nvSpPr>
          <p:cNvPr id="511" name="7…"/>
          <p:cNvSpPr/>
          <p:nvPr/>
        </p:nvSpPr>
        <p:spPr>
          <a:xfrm>
            <a:off x="2435705" y="3943630"/>
            <a:ext cx="1270001" cy="813837"/>
          </a:xfrm>
          <a:prstGeom prst="rect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7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Atividades</a:t>
            </a:r>
          </a:p>
        </p:txBody>
      </p:sp>
      <p:sp>
        <p:nvSpPr>
          <p:cNvPr id="512" name="2…"/>
          <p:cNvSpPr/>
          <p:nvPr/>
        </p:nvSpPr>
        <p:spPr>
          <a:xfrm>
            <a:off x="4805162" y="3943630"/>
            <a:ext cx="1270001" cy="813837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Avaliações</a:t>
            </a:r>
          </a:p>
        </p:txBody>
      </p:sp>
      <p:sp>
        <p:nvSpPr>
          <p:cNvPr id="513" name="+"/>
          <p:cNvSpPr txBox="1"/>
          <p:nvPr/>
        </p:nvSpPr>
        <p:spPr>
          <a:xfrm>
            <a:off x="4055124" y="4063529"/>
            <a:ext cx="400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/>
            </a:lvl1pPr>
          </a:lstStyle>
          <a:p>
            <a:pPr/>
            <a:r>
              <a:t>+</a:t>
            </a:r>
          </a:p>
        </p:txBody>
      </p:sp>
      <p:pic>
        <p:nvPicPr>
          <p:cNvPr id="514" name="peso.png" descr="pe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750" y="3706023"/>
            <a:ext cx="1289050" cy="128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peso.png" descr="pe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028" y="3706023"/>
            <a:ext cx="1289051" cy="1289051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Conteúdo/…"/>
          <p:cNvSpPr/>
          <p:nvPr/>
        </p:nvSpPr>
        <p:spPr>
          <a:xfrm>
            <a:off x="3659414" y="2039106"/>
            <a:ext cx="1270001" cy="813837"/>
          </a:xfrm>
          <a:prstGeom prst="rect">
            <a:avLst/>
          </a:prstGeom>
          <a:solidFill>
            <a:srgbClr val="FFC1B6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Conteúdo/</a:t>
            </a:r>
          </a:p>
          <a:p>
            <a:pPr algn="ctr">
              <a:defRPr b="1"/>
            </a:pPr>
            <a:r>
              <a:t>Ementa</a:t>
            </a:r>
          </a:p>
        </p:txBody>
      </p:sp>
      <p:sp>
        <p:nvSpPr>
          <p:cNvPr id="517" name="0.7"/>
          <p:cNvSpPr txBox="1"/>
          <p:nvPr/>
        </p:nvSpPr>
        <p:spPr>
          <a:xfrm>
            <a:off x="1309119" y="4256294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518" name="0.3"/>
          <p:cNvSpPr txBox="1"/>
          <p:nvPr/>
        </p:nvSpPr>
        <p:spPr>
          <a:xfrm>
            <a:off x="6772840" y="4256294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19" name="{P1, P2}"/>
          <p:cNvSpPr txBox="1"/>
          <p:nvPr/>
        </p:nvSpPr>
        <p:spPr>
          <a:xfrm>
            <a:off x="4968223" y="4807837"/>
            <a:ext cx="10998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{P1, P2}</a:t>
            </a:r>
          </a:p>
        </p:txBody>
      </p:sp>
      <p:sp>
        <p:nvSpPr>
          <p:cNvPr id="520" name="{AT1, AT2, AT3}"/>
          <p:cNvSpPr txBox="1"/>
          <p:nvPr/>
        </p:nvSpPr>
        <p:spPr>
          <a:xfrm>
            <a:off x="2060033" y="4807837"/>
            <a:ext cx="202134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{AT1, AT2, AT3}</a:t>
            </a:r>
          </a:p>
        </p:txBody>
      </p:sp>
      <p:sp>
        <p:nvSpPr>
          <p:cNvPr id="521" name="{AT4, AT5, AT6}"/>
          <p:cNvSpPr txBox="1"/>
          <p:nvPr/>
        </p:nvSpPr>
        <p:spPr>
          <a:xfrm>
            <a:off x="2060033" y="5179765"/>
            <a:ext cx="202134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{AT4, AT5, AT6}</a:t>
            </a:r>
          </a:p>
        </p:txBody>
      </p:sp>
      <p:sp>
        <p:nvSpPr>
          <p:cNvPr id="522" name="Line"/>
          <p:cNvSpPr/>
          <p:nvPr/>
        </p:nvSpPr>
        <p:spPr>
          <a:xfrm>
            <a:off x="4916714" y="2446024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3" name="Line"/>
          <p:cNvSpPr/>
          <p:nvPr/>
        </p:nvSpPr>
        <p:spPr>
          <a:xfrm>
            <a:off x="3067957" y="2446024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4" name="Line"/>
          <p:cNvSpPr/>
          <p:nvPr/>
        </p:nvSpPr>
        <p:spPr>
          <a:xfrm flipH="1">
            <a:off x="3070705" y="2445193"/>
            <a:ext cx="1" cy="128905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5" name="Line"/>
          <p:cNvSpPr/>
          <p:nvPr/>
        </p:nvSpPr>
        <p:spPr>
          <a:xfrm>
            <a:off x="5452862" y="2432493"/>
            <a:ext cx="1" cy="128905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26" name="{AT7}"/>
          <p:cNvSpPr txBox="1"/>
          <p:nvPr/>
        </p:nvSpPr>
        <p:spPr>
          <a:xfrm>
            <a:off x="2681539" y="5538259"/>
            <a:ext cx="77833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{AT7}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9" name="Avali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Avaliações</a:t>
            </a:r>
          </a:p>
        </p:txBody>
      </p:sp>
      <p:sp>
        <p:nvSpPr>
          <p:cNvPr id="530" name="6…"/>
          <p:cNvSpPr/>
          <p:nvPr/>
        </p:nvSpPr>
        <p:spPr>
          <a:xfrm>
            <a:off x="2435705" y="3943630"/>
            <a:ext cx="1270001" cy="813837"/>
          </a:xfrm>
          <a:prstGeom prst="rect">
            <a:avLst/>
          </a:prstGeom>
          <a:solidFill>
            <a:srgbClr val="0433FF">
              <a:alpha val="14179"/>
            </a:srgbClr>
          </a:solidFill>
          <a:ln w="19050">
            <a:solidFill>
              <a:srgbClr val="0433FF">
                <a:alpha val="1417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6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Atividades</a:t>
            </a:r>
          </a:p>
        </p:txBody>
      </p:sp>
      <p:sp>
        <p:nvSpPr>
          <p:cNvPr id="531" name="2…"/>
          <p:cNvSpPr/>
          <p:nvPr/>
        </p:nvSpPr>
        <p:spPr>
          <a:xfrm>
            <a:off x="4805162" y="3943630"/>
            <a:ext cx="1270001" cy="813837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Avaliações</a:t>
            </a:r>
          </a:p>
        </p:txBody>
      </p:sp>
      <p:sp>
        <p:nvSpPr>
          <p:cNvPr id="532" name="+"/>
          <p:cNvSpPr txBox="1"/>
          <p:nvPr/>
        </p:nvSpPr>
        <p:spPr>
          <a:xfrm>
            <a:off x="4055124" y="4063529"/>
            <a:ext cx="400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/>
            </a:lvl1pPr>
          </a:lstStyle>
          <a:p>
            <a:pPr/>
            <a:r>
              <a:t>+</a:t>
            </a:r>
          </a:p>
        </p:txBody>
      </p:sp>
      <p:pic>
        <p:nvPicPr>
          <p:cNvPr id="533" name="peso.png" descr="pe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750" y="3706023"/>
            <a:ext cx="1289050" cy="128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peso.png" descr="peso.png"/>
          <p:cNvPicPr>
            <a:picLocks noChangeAspect="1"/>
          </p:cNvPicPr>
          <p:nvPr/>
        </p:nvPicPr>
        <p:blipFill>
          <a:blip r:embed="rId2">
            <a:alphaModFix amt="14179"/>
            <a:extLst/>
          </a:blip>
          <a:stretch>
            <a:fillRect/>
          </a:stretch>
        </p:blipFill>
        <p:spPr>
          <a:xfrm>
            <a:off x="918028" y="3706023"/>
            <a:ext cx="1289051" cy="1289051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Conteúdo/…"/>
          <p:cNvSpPr/>
          <p:nvPr/>
        </p:nvSpPr>
        <p:spPr>
          <a:xfrm>
            <a:off x="3659414" y="2039106"/>
            <a:ext cx="1270001" cy="813837"/>
          </a:xfrm>
          <a:prstGeom prst="rect">
            <a:avLst/>
          </a:prstGeom>
          <a:solidFill>
            <a:srgbClr val="FFC1B6">
              <a:alpha val="14179"/>
            </a:srgbClr>
          </a:solidFill>
          <a:ln w="19050">
            <a:solidFill>
              <a:srgbClr val="000000">
                <a:alpha val="14179"/>
              </a:srgb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Conteúdo/</a:t>
            </a:r>
          </a:p>
          <a:p>
            <a:pPr algn="ctr">
              <a:defRPr b="1"/>
            </a:pPr>
            <a:r>
              <a:t>Ementa</a:t>
            </a:r>
          </a:p>
        </p:txBody>
      </p:sp>
      <p:sp>
        <p:nvSpPr>
          <p:cNvPr id="536" name="0.7"/>
          <p:cNvSpPr txBox="1"/>
          <p:nvPr/>
        </p:nvSpPr>
        <p:spPr>
          <a:xfrm>
            <a:off x="1309119" y="4256294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537" name="0.3"/>
          <p:cNvSpPr txBox="1"/>
          <p:nvPr/>
        </p:nvSpPr>
        <p:spPr>
          <a:xfrm>
            <a:off x="6772840" y="4256294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38" name="{P1, P2}"/>
          <p:cNvSpPr txBox="1"/>
          <p:nvPr/>
        </p:nvSpPr>
        <p:spPr>
          <a:xfrm>
            <a:off x="4968223" y="4807837"/>
            <a:ext cx="10998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{P1, P2}</a:t>
            </a:r>
          </a:p>
        </p:txBody>
      </p:sp>
      <p:sp>
        <p:nvSpPr>
          <p:cNvPr id="539" name="{AT1, AT2, AT3}"/>
          <p:cNvSpPr txBox="1"/>
          <p:nvPr/>
        </p:nvSpPr>
        <p:spPr>
          <a:xfrm>
            <a:off x="2060033" y="4807837"/>
            <a:ext cx="202134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{AT1, AT2, AT3}</a:t>
            </a:r>
          </a:p>
        </p:txBody>
      </p:sp>
      <p:sp>
        <p:nvSpPr>
          <p:cNvPr id="540" name="{AT4, AT5, AT6}"/>
          <p:cNvSpPr txBox="1"/>
          <p:nvPr/>
        </p:nvSpPr>
        <p:spPr>
          <a:xfrm>
            <a:off x="2060033" y="5179765"/>
            <a:ext cx="202134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{AT4, AT5, AT6}</a:t>
            </a:r>
          </a:p>
        </p:txBody>
      </p:sp>
      <p:sp>
        <p:nvSpPr>
          <p:cNvPr id="541" name="Line"/>
          <p:cNvSpPr/>
          <p:nvPr/>
        </p:nvSpPr>
        <p:spPr>
          <a:xfrm>
            <a:off x="4916714" y="2446024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2" name="Line"/>
          <p:cNvSpPr/>
          <p:nvPr/>
        </p:nvSpPr>
        <p:spPr>
          <a:xfrm>
            <a:off x="3067957" y="2446024"/>
            <a:ext cx="533401" cy="1"/>
          </a:xfrm>
          <a:prstGeom prst="line">
            <a:avLst/>
          </a:prstGeom>
          <a:ln w="19050">
            <a:solidFill>
              <a:srgbClr val="000000">
                <a:alpha val="14179"/>
              </a:srgbClr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3" name="Line"/>
          <p:cNvSpPr/>
          <p:nvPr/>
        </p:nvSpPr>
        <p:spPr>
          <a:xfrm flipH="1">
            <a:off x="3070705" y="2445193"/>
            <a:ext cx="1" cy="1289051"/>
          </a:xfrm>
          <a:prstGeom prst="line">
            <a:avLst/>
          </a:prstGeom>
          <a:ln w="19050">
            <a:solidFill>
              <a:srgbClr val="000000">
                <a:alpha val="14179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4" name="Line"/>
          <p:cNvSpPr/>
          <p:nvPr/>
        </p:nvSpPr>
        <p:spPr>
          <a:xfrm>
            <a:off x="5452862" y="2432493"/>
            <a:ext cx="1" cy="128905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5" name="Duas avaliações teóricas…"/>
          <p:cNvSpPr txBox="1"/>
          <p:nvPr/>
        </p:nvSpPr>
        <p:spPr>
          <a:xfrm>
            <a:off x="969625" y="3776284"/>
            <a:ext cx="3321269" cy="13614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300"/>
            </a:pPr>
            <a:r>
              <a:rPr b="1"/>
              <a:t>Duas</a:t>
            </a:r>
            <a:r>
              <a:t> avaliações teóricas</a:t>
            </a:r>
          </a:p>
          <a:p>
            <a:pPr algn="ctr">
              <a:defRPr sz="2300"/>
            </a:pPr>
            <a:r>
              <a:t>assíncronas, cuja média corresponde a 30% da nota da disciplina</a:t>
            </a:r>
          </a:p>
        </p:txBody>
      </p:sp>
      <p:sp>
        <p:nvSpPr>
          <p:cNvPr id="546" name="{AT7}"/>
          <p:cNvSpPr txBox="1"/>
          <p:nvPr/>
        </p:nvSpPr>
        <p:spPr>
          <a:xfrm>
            <a:off x="2681539" y="5538259"/>
            <a:ext cx="77833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{AT7}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9" name="Avaliaçõ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Avaliações</a:t>
            </a:r>
          </a:p>
        </p:txBody>
      </p:sp>
      <p:sp>
        <p:nvSpPr>
          <p:cNvPr id="550" name="7…"/>
          <p:cNvSpPr/>
          <p:nvPr/>
        </p:nvSpPr>
        <p:spPr>
          <a:xfrm>
            <a:off x="2435705" y="3943630"/>
            <a:ext cx="1270001" cy="813837"/>
          </a:xfrm>
          <a:prstGeom prst="rect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7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Atividades</a:t>
            </a:r>
          </a:p>
        </p:txBody>
      </p:sp>
      <p:sp>
        <p:nvSpPr>
          <p:cNvPr id="551" name="3…"/>
          <p:cNvSpPr/>
          <p:nvPr/>
        </p:nvSpPr>
        <p:spPr>
          <a:xfrm>
            <a:off x="4805162" y="3943630"/>
            <a:ext cx="1270001" cy="813837"/>
          </a:xfrm>
          <a:prstGeom prst="rect">
            <a:avLst/>
          </a:prstGeom>
          <a:solidFill>
            <a:srgbClr val="FF2600">
              <a:alpha val="20487"/>
            </a:srgbClr>
          </a:solidFill>
          <a:ln w="19050">
            <a:solidFill>
              <a:srgbClr val="FF2600">
                <a:alpha val="2048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Avaliações</a:t>
            </a:r>
          </a:p>
        </p:txBody>
      </p:sp>
      <p:sp>
        <p:nvSpPr>
          <p:cNvPr id="552" name="+"/>
          <p:cNvSpPr txBox="1"/>
          <p:nvPr/>
        </p:nvSpPr>
        <p:spPr>
          <a:xfrm>
            <a:off x="4055124" y="4063529"/>
            <a:ext cx="40061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500"/>
            </a:lvl1pPr>
          </a:lstStyle>
          <a:p>
            <a:pPr/>
            <a:r>
              <a:t>+</a:t>
            </a:r>
          </a:p>
        </p:txBody>
      </p:sp>
      <p:pic>
        <p:nvPicPr>
          <p:cNvPr id="553" name="peso.png" descr="peso.png"/>
          <p:cNvPicPr>
            <a:picLocks noChangeAspect="1"/>
          </p:cNvPicPr>
          <p:nvPr/>
        </p:nvPicPr>
        <p:blipFill>
          <a:blip r:embed="rId2">
            <a:alphaModFix amt="20487"/>
            <a:extLst/>
          </a:blip>
          <a:stretch>
            <a:fillRect/>
          </a:stretch>
        </p:blipFill>
        <p:spPr>
          <a:xfrm>
            <a:off x="6381750" y="3706023"/>
            <a:ext cx="1289050" cy="1289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peso.png" descr="pe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028" y="3706023"/>
            <a:ext cx="1289051" cy="1289051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Conteúdo/…"/>
          <p:cNvSpPr/>
          <p:nvPr/>
        </p:nvSpPr>
        <p:spPr>
          <a:xfrm>
            <a:off x="3659414" y="2039106"/>
            <a:ext cx="1270001" cy="813837"/>
          </a:xfrm>
          <a:prstGeom prst="rect">
            <a:avLst/>
          </a:prstGeom>
          <a:solidFill>
            <a:srgbClr val="FFC1B6">
              <a:alpha val="20487"/>
            </a:srgbClr>
          </a:solidFill>
          <a:ln w="19050">
            <a:solidFill>
              <a:srgbClr val="000000">
                <a:alpha val="20487"/>
              </a:srgb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Conteúdo/</a:t>
            </a:r>
          </a:p>
          <a:p>
            <a:pPr algn="ctr">
              <a:defRPr b="1"/>
            </a:pPr>
            <a:r>
              <a:t>Ementa</a:t>
            </a:r>
          </a:p>
        </p:txBody>
      </p:sp>
      <p:sp>
        <p:nvSpPr>
          <p:cNvPr id="556" name="0.7"/>
          <p:cNvSpPr txBox="1"/>
          <p:nvPr/>
        </p:nvSpPr>
        <p:spPr>
          <a:xfrm>
            <a:off x="1309119" y="4256294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557" name="0.3"/>
          <p:cNvSpPr txBox="1"/>
          <p:nvPr/>
        </p:nvSpPr>
        <p:spPr>
          <a:xfrm>
            <a:off x="6772840" y="4256294"/>
            <a:ext cx="5068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58" name="{AT1, AT2, AT3}"/>
          <p:cNvSpPr txBox="1"/>
          <p:nvPr/>
        </p:nvSpPr>
        <p:spPr>
          <a:xfrm>
            <a:off x="2060033" y="4807837"/>
            <a:ext cx="202134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{AT1, AT2, AT3}</a:t>
            </a:r>
          </a:p>
        </p:txBody>
      </p:sp>
      <p:sp>
        <p:nvSpPr>
          <p:cNvPr id="559" name="{AT4, AT5, AT6}"/>
          <p:cNvSpPr txBox="1"/>
          <p:nvPr/>
        </p:nvSpPr>
        <p:spPr>
          <a:xfrm>
            <a:off x="2060033" y="5179765"/>
            <a:ext cx="202134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{AT4, AT5, AT6}</a:t>
            </a:r>
          </a:p>
        </p:txBody>
      </p:sp>
      <p:sp>
        <p:nvSpPr>
          <p:cNvPr id="560" name="Line"/>
          <p:cNvSpPr/>
          <p:nvPr/>
        </p:nvSpPr>
        <p:spPr>
          <a:xfrm>
            <a:off x="4916714" y="2446024"/>
            <a:ext cx="533401" cy="1"/>
          </a:xfrm>
          <a:prstGeom prst="line">
            <a:avLst/>
          </a:prstGeom>
          <a:ln w="19050">
            <a:solidFill>
              <a:srgbClr val="000000">
                <a:alpha val="20487"/>
              </a:srgbClr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1" name="Line"/>
          <p:cNvSpPr/>
          <p:nvPr/>
        </p:nvSpPr>
        <p:spPr>
          <a:xfrm>
            <a:off x="3067957" y="2446024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2" name="Line"/>
          <p:cNvSpPr/>
          <p:nvPr/>
        </p:nvSpPr>
        <p:spPr>
          <a:xfrm flipH="1">
            <a:off x="3070705" y="2445193"/>
            <a:ext cx="1" cy="128905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3" name="Line"/>
          <p:cNvSpPr/>
          <p:nvPr/>
        </p:nvSpPr>
        <p:spPr>
          <a:xfrm>
            <a:off x="5452862" y="2432493"/>
            <a:ext cx="1" cy="1289051"/>
          </a:xfrm>
          <a:prstGeom prst="line">
            <a:avLst/>
          </a:prstGeom>
          <a:ln w="19050">
            <a:solidFill>
              <a:srgbClr val="000000">
                <a:alpha val="20487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64" name="Sete trabalhos práticos individuais de implementação cuja média corresponde a 70% da nota da disciplina"/>
          <p:cNvSpPr txBox="1"/>
          <p:nvPr/>
        </p:nvSpPr>
        <p:spPr>
          <a:xfrm>
            <a:off x="4659229" y="3669828"/>
            <a:ext cx="3701265" cy="13614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300"/>
            </a:pPr>
            <a:r>
              <a:rPr b="1"/>
              <a:t>Sete</a:t>
            </a:r>
            <a:r>
              <a:t> trabalhos práticos individuais de implementação cuja média corresponde a 70% da nota da disciplina</a:t>
            </a:r>
          </a:p>
        </p:txBody>
      </p:sp>
      <p:sp>
        <p:nvSpPr>
          <p:cNvPr id="565" name="{AT7}"/>
          <p:cNvSpPr txBox="1"/>
          <p:nvPr/>
        </p:nvSpPr>
        <p:spPr>
          <a:xfrm>
            <a:off x="2681539" y="5538259"/>
            <a:ext cx="77833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{AT7}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128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8" name="Planejamento (turma A)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  <a:r>
              <a:t>Planejamento (</a:t>
            </a:r>
            <a:r>
              <a:rPr b="1"/>
              <a:t>turma A</a:t>
            </a:r>
            <a:r>
              <a:t>)</a:t>
            </a:r>
          </a:p>
          <a:p>
            <a:pPr>
              <a:defRPr sz="2400"/>
            </a:pPr>
          </a:p>
          <a:p>
            <a:pPr lvl="2" marL="1004887" indent="-319087">
              <a:buSzPct val="60000"/>
              <a:buChar char="◻"/>
              <a:defRPr sz="2400"/>
            </a:pPr>
            <a:r>
              <a:rPr b="1">
                <a:solidFill>
                  <a:srgbClr val="FF2600"/>
                </a:solidFill>
              </a:rPr>
              <a:t>P1</a:t>
            </a:r>
            <a:r>
              <a:t>: 25/04 → {Listas, Pilhas, Filas, Árvores}</a:t>
            </a:r>
          </a:p>
          <a:p>
            <a:pPr lvl="2" marL="1004887" indent="-319087">
              <a:buSzPct val="60000"/>
              <a:buChar char="◻"/>
              <a:defRPr sz="2400"/>
            </a:pPr>
            <a:r>
              <a:rPr b="1">
                <a:solidFill>
                  <a:srgbClr val="FF2600"/>
                </a:solidFill>
              </a:rPr>
              <a:t>P2</a:t>
            </a:r>
            <a:r>
              <a:t>: 27/06 → {AVL, Red-Black, Hash, Grafos}</a:t>
            </a:r>
          </a:p>
          <a:p>
            <a:pPr lvl="2" marL="1004887" indent="-319087">
              <a:buSzPct val="60000"/>
              <a:buChar char="◻"/>
              <a:defRPr sz="2400"/>
            </a:pPr>
          </a:p>
          <a:p>
            <a:pPr lvl="2" marL="1004887" indent="-319087">
              <a:buSzPct val="60000"/>
              <a:buChar char="◻"/>
              <a:defRPr sz="2400"/>
            </a:pPr>
            <a:r>
              <a:rPr b="1"/>
              <a:t>Exame</a:t>
            </a:r>
            <a:r>
              <a:t>: 04/07 → </a:t>
            </a:r>
            <a:r>
              <a:rPr>
                <a:solidFill>
                  <a:srgbClr val="FF2600"/>
                </a:solidFill>
              </a:rPr>
              <a:t>Todo conteúdo da disciplina</a:t>
            </a:r>
          </a:p>
        </p:txBody>
      </p:sp>
      <p:sp>
        <p:nvSpPr>
          <p:cNvPr id="569" name="Prov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2" name="10,00"/>
          <p:cNvSpPr/>
          <p:nvPr/>
        </p:nvSpPr>
        <p:spPr>
          <a:xfrm>
            <a:off x="2593628" y="2570868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10,00</a:t>
            </a:r>
          </a:p>
        </p:txBody>
      </p:sp>
      <p:sp>
        <p:nvSpPr>
          <p:cNvPr id="573" name="P1…"/>
          <p:cNvSpPr txBox="1"/>
          <p:nvPr/>
        </p:nvSpPr>
        <p:spPr>
          <a:xfrm>
            <a:off x="2259353" y="1698104"/>
            <a:ext cx="173168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P1</a:t>
            </a:r>
            <a:endParaRPr b="1"/>
          </a:p>
          <a:p>
            <a:pPr algn="ctr"/>
            <a:r>
              <a:t>Listas Elementares</a:t>
            </a:r>
          </a:p>
          <a:p>
            <a:pPr algn="ctr"/>
            <a:r>
              <a:t>+ Árvores</a:t>
            </a:r>
          </a:p>
        </p:txBody>
      </p:sp>
      <p:sp>
        <p:nvSpPr>
          <p:cNvPr id="574" name="10,00"/>
          <p:cNvSpPr/>
          <p:nvPr/>
        </p:nvSpPr>
        <p:spPr>
          <a:xfrm>
            <a:off x="3889713" y="4748952"/>
            <a:ext cx="1270001" cy="813837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10,00</a:t>
            </a:r>
          </a:p>
        </p:txBody>
      </p:sp>
      <p:sp>
        <p:nvSpPr>
          <p:cNvPr id="575" name="dia: 04/07"/>
          <p:cNvSpPr txBox="1"/>
          <p:nvPr/>
        </p:nvSpPr>
        <p:spPr>
          <a:xfrm>
            <a:off x="3863638" y="5694460"/>
            <a:ext cx="11385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dia: 04/07</a:t>
            </a:r>
          </a:p>
        </p:txBody>
      </p:sp>
      <p:sp>
        <p:nvSpPr>
          <p:cNvPr id="576" name="dia: 25/04"/>
          <p:cNvSpPr txBox="1"/>
          <p:nvPr/>
        </p:nvSpPr>
        <p:spPr>
          <a:xfrm>
            <a:off x="2659361" y="3445029"/>
            <a:ext cx="11385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dia: 25/04</a:t>
            </a:r>
          </a:p>
        </p:txBody>
      </p:sp>
      <p:sp>
        <p:nvSpPr>
          <p:cNvPr id="577" name="10,00"/>
          <p:cNvSpPr/>
          <p:nvPr/>
        </p:nvSpPr>
        <p:spPr>
          <a:xfrm>
            <a:off x="5031278" y="2572396"/>
            <a:ext cx="1270001" cy="813836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10,00</a:t>
            </a:r>
          </a:p>
        </p:txBody>
      </p:sp>
      <p:sp>
        <p:nvSpPr>
          <p:cNvPr id="578" name="dia: 27/06"/>
          <p:cNvSpPr txBox="1"/>
          <p:nvPr/>
        </p:nvSpPr>
        <p:spPr>
          <a:xfrm>
            <a:off x="5014971" y="3445029"/>
            <a:ext cx="113853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dia: 27/06</a:t>
            </a:r>
          </a:p>
        </p:txBody>
      </p:sp>
      <p:sp>
        <p:nvSpPr>
          <p:cNvPr id="579" name="P2…"/>
          <p:cNvSpPr txBox="1"/>
          <p:nvPr/>
        </p:nvSpPr>
        <p:spPr>
          <a:xfrm>
            <a:off x="4784864" y="1715353"/>
            <a:ext cx="176283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P2</a:t>
            </a:r>
          </a:p>
          <a:p>
            <a:pPr algn="ctr"/>
            <a:r>
              <a:t>AVLs, Hash, </a:t>
            </a:r>
          </a:p>
          <a:p>
            <a:pPr algn="ctr"/>
            <a:r>
              <a:t>Red-Black, Grafos</a:t>
            </a:r>
          </a:p>
        </p:txBody>
      </p:sp>
      <p:sp>
        <p:nvSpPr>
          <p:cNvPr id="580" name="Prov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3" name="10,00"/>
          <p:cNvSpPr/>
          <p:nvPr/>
        </p:nvSpPr>
        <p:spPr>
          <a:xfrm>
            <a:off x="2593628" y="2570868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10,00</a:t>
            </a:r>
          </a:p>
        </p:txBody>
      </p:sp>
      <p:sp>
        <p:nvSpPr>
          <p:cNvPr id="584" name="P1…"/>
          <p:cNvSpPr txBox="1"/>
          <p:nvPr/>
        </p:nvSpPr>
        <p:spPr>
          <a:xfrm>
            <a:off x="2259353" y="1698104"/>
            <a:ext cx="1731688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P1</a:t>
            </a:r>
            <a:endParaRPr b="1"/>
          </a:p>
          <a:p>
            <a:pPr algn="ctr"/>
            <a:r>
              <a:t>Listas Elementares</a:t>
            </a:r>
          </a:p>
          <a:p>
            <a:pPr algn="ctr"/>
            <a:r>
              <a:t>+ Árvores</a:t>
            </a:r>
          </a:p>
        </p:txBody>
      </p:sp>
      <p:sp>
        <p:nvSpPr>
          <p:cNvPr id="585" name="10,00"/>
          <p:cNvSpPr/>
          <p:nvPr/>
        </p:nvSpPr>
        <p:spPr>
          <a:xfrm>
            <a:off x="3889713" y="4748952"/>
            <a:ext cx="1270001" cy="813837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10,00</a:t>
            </a:r>
          </a:p>
        </p:txBody>
      </p:sp>
      <p:sp>
        <p:nvSpPr>
          <p:cNvPr id="586" name="dia: 04/07"/>
          <p:cNvSpPr txBox="1"/>
          <p:nvPr/>
        </p:nvSpPr>
        <p:spPr>
          <a:xfrm>
            <a:off x="3863638" y="5694460"/>
            <a:ext cx="11385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dia: 04/07</a:t>
            </a:r>
          </a:p>
        </p:txBody>
      </p:sp>
      <p:sp>
        <p:nvSpPr>
          <p:cNvPr id="587" name="dia: 25/04"/>
          <p:cNvSpPr txBox="1"/>
          <p:nvPr/>
        </p:nvSpPr>
        <p:spPr>
          <a:xfrm>
            <a:off x="2659361" y="3445029"/>
            <a:ext cx="113853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dia: 25/04</a:t>
            </a:r>
          </a:p>
        </p:txBody>
      </p:sp>
      <p:sp>
        <p:nvSpPr>
          <p:cNvPr id="588" name="10,00"/>
          <p:cNvSpPr/>
          <p:nvPr/>
        </p:nvSpPr>
        <p:spPr>
          <a:xfrm>
            <a:off x="5031278" y="2572396"/>
            <a:ext cx="1270001" cy="813836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10,00</a:t>
            </a:r>
          </a:p>
        </p:txBody>
      </p:sp>
      <p:sp>
        <p:nvSpPr>
          <p:cNvPr id="589" name="dia: 27/06"/>
          <p:cNvSpPr txBox="1"/>
          <p:nvPr/>
        </p:nvSpPr>
        <p:spPr>
          <a:xfrm>
            <a:off x="5014971" y="3445029"/>
            <a:ext cx="113853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dia: 27/06</a:t>
            </a:r>
          </a:p>
        </p:txBody>
      </p:sp>
      <p:sp>
        <p:nvSpPr>
          <p:cNvPr id="590" name="P2…"/>
          <p:cNvSpPr txBox="1"/>
          <p:nvPr/>
        </p:nvSpPr>
        <p:spPr>
          <a:xfrm>
            <a:off x="4784864" y="1715353"/>
            <a:ext cx="176283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P2</a:t>
            </a:r>
          </a:p>
          <a:p>
            <a:pPr algn="ctr"/>
            <a:r>
              <a:t>AVLs, Hash, </a:t>
            </a:r>
          </a:p>
          <a:p>
            <a:pPr algn="ctr"/>
            <a:r>
              <a:t>Red-Black, Grafos</a:t>
            </a:r>
          </a:p>
        </p:txBody>
      </p:sp>
      <p:sp>
        <p:nvSpPr>
          <p:cNvPr id="591" name="Prov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Provas</a:t>
            </a:r>
          </a:p>
        </p:txBody>
      </p:sp>
      <p:sp>
        <p:nvSpPr>
          <p:cNvPr id="592" name="Exame: TUDO!"/>
          <p:cNvSpPr txBox="1"/>
          <p:nvPr/>
        </p:nvSpPr>
        <p:spPr>
          <a:xfrm>
            <a:off x="3786787" y="4313241"/>
            <a:ext cx="14758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/>
              <a:t>Exame</a:t>
            </a:r>
            <a:r>
              <a:t>: </a:t>
            </a:r>
            <a:r>
              <a:rPr b="1">
                <a:solidFill>
                  <a:srgbClr val="FF2600"/>
                </a:solidFill>
              </a:rPr>
              <a:t>TUDO!</a:t>
            </a:r>
          </a:p>
        </p:txBody>
      </p:sp>
      <p:sp>
        <p:nvSpPr>
          <p:cNvPr id="593" name="Line"/>
          <p:cNvSpPr/>
          <p:nvPr/>
        </p:nvSpPr>
        <p:spPr>
          <a:xfrm>
            <a:off x="3237579" y="5155870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4" name="Line"/>
          <p:cNvSpPr/>
          <p:nvPr/>
        </p:nvSpPr>
        <p:spPr>
          <a:xfrm flipH="1">
            <a:off x="3228628" y="3809892"/>
            <a:ext cx="1" cy="136588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5" name="Line"/>
          <p:cNvSpPr/>
          <p:nvPr/>
        </p:nvSpPr>
        <p:spPr>
          <a:xfrm>
            <a:off x="5814699" y="3805816"/>
            <a:ext cx="1" cy="1365890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96" name="Line"/>
          <p:cNvSpPr/>
          <p:nvPr/>
        </p:nvSpPr>
        <p:spPr>
          <a:xfrm>
            <a:off x="5278446" y="5155870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9" name="Uso de Estruturas de Dados em problemas reai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  <a:r>
              <a:t>Uso de Estruturas de Dados em problemas reais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rPr b="1">
                <a:solidFill>
                  <a:srgbClr val="0433FF"/>
                </a:solidFill>
              </a:rPr>
              <a:t>AT01</a:t>
            </a:r>
            <a:r>
              <a:t>: Pilhas estáticas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>
                <a:solidFill>
                  <a:srgbClr val="0433FF"/>
                </a:solidFill>
              </a:rPr>
              <a:t>AT02: </a:t>
            </a:r>
            <a:r>
              <a:t>Pilhas dinâmicas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>
                <a:solidFill>
                  <a:srgbClr val="0433FF"/>
                </a:solidFill>
              </a:rPr>
              <a:t>AT03</a:t>
            </a:r>
            <a:r>
              <a:t>: Listas duplamente encadeadas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>
                <a:solidFill>
                  <a:srgbClr val="0433FF"/>
                </a:solidFill>
              </a:rPr>
              <a:t>AT04</a:t>
            </a:r>
            <a:r>
              <a:t>: Árvores binárias de busca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>
                <a:solidFill>
                  <a:srgbClr val="0433FF"/>
                </a:solidFill>
              </a:rPr>
              <a:t>AT05</a:t>
            </a:r>
            <a:r>
              <a:t>: AVLs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>
                <a:solidFill>
                  <a:srgbClr val="0433FF"/>
                </a:solidFill>
              </a:rPr>
              <a:t>AT06</a:t>
            </a:r>
            <a:r>
              <a:t>: Grafos - BFS e DFS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b="1">
                <a:solidFill>
                  <a:srgbClr val="0433FF"/>
                </a:solidFill>
              </a:rPr>
              <a:t>AT07</a:t>
            </a:r>
            <a:r>
              <a:t>: Dijsktra - Caminhos Mínimos</a:t>
            </a:r>
          </a:p>
        </p:txBody>
      </p:sp>
      <p:sp>
        <p:nvSpPr>
          <p:cNvPr id="600" name="Atividades pr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Atividades </a:t>
            </a:r>
            <a:r>
              <a:t>práticas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3" name="Atividades pr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Atividades </a:t>
            </a:r>
            <a:r>
              <a:t>práticas</a:t>
            </a:r>
          </a:p>
        </p:txBody>
      </p:sp>
      <p:pic>
        <p:nvPicPr>
          <p:cNvPr id="604" name="ED1 - Atividades Práticas.pdf" descr="ED1 - Atividades Prática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15" y="1570037"/>
            <a:ext cx="7948932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7" name="Atividades pr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Atividades </a:t>
            </a:r>
            <a:r>
              <a:t>práticas</a:t>
            </a:r>
          </a:p>
        </p:txBody>
      </p:sp>
      <p:sp>
        <p:nvSpPr>
          <p:cNvPr id="608" name="Arquivo texto…"/>
          <p:cNvSpPr txBox="1"/>
          <p:nvPr/>
        </p:nvSpPr>
        <p:spPr>
          <a:xfrm>
            <a:off x="658660" y="4523592"/>
            <a:ext cx="140184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Arquivo texto</a:t>
            </a:r>
            <a:endParaRPr b="1"/>
          </a:p>
          <a:p>
            <a:pPr algn="ctr"/>
            <a:r>
              <a:rPr b="1"/>
              <a:t>(entrada)</a:t>
            </a:r>
          </a:p>
        </p:txBody>
      </p:sp>
      <p:sp>
        <p:nvSpPr>
          <p:cNvPr id="609" name="Arquivo texto…"/>
          <p:cNvSpPr txBox="1"/>
          <p:nvPr/>
        </p:nvSpPr>
        <p:spPr>
          <a:xfrm>
            <a:off x="6638121" y="2715882"/>
            <a:ext cx="140184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Arquivo texto</a:t>
            </a:r>
            <a:endParaRPr b="1"/>
          </a:p>
          <a:p>
            <a:pPr algn="ctr"/>
            <a:r>
              <a:rPr b="1"/>
              <a:t>(saída)</a:t>
            </a:r>
          </a:p>
        </p:txBody>
      </p:sp>
      <p:pic>
        <p:nvPicPr>
          <p:cNvPr id="610" name="txt.png" descr="t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5688" y="3471089"/>
            <a:ext cx="847791" cy="847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1" name="txt.png" descr="t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5150" y="3471089"/>
            <a:ext cx="847790" cy="847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2" name="program.png" descr="pro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5873" y="2962310"/>
            <a:ext cx="2032255" cy="2032255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Connection Line"/>
          <p:cNvSpPr/>
          <p:nvPr/>
        </p:nvSpPr>
        <p:spPr>
          <a:xfrm>
            <a:off x="1335387" y="2367037"/>
            <a:ext cx="3015552" cy="946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5" fill="norm" stroke="1" extrusionOk="0">
                <a:moveTo>
                  <a:pt x="0" y="16405"/>
                </a:moveTo>
                <a:cubicBezTo>
                  <a:pt x="6895" y="-3025"/>
                  <a:pt x="14095" y="-5195"/>
                  <a:pt x="21600" y="9894"/>
                </a:cubicBezTo>
              </a:path>
            </a:pathLst>
          </a:custGeom>
          <a:ln w="19050">
            <a:solidFill>
              <a:srgbClr val="FF26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19" name="Connection Line"/>
          <p:cNvSpPr/>
          <p:nvPr/>
        </p:nvSpPr>
        <p:spPr>
          <a:xfrm>
            <a:off x="5486100" y="4404958"/>
            <a:ext cx="1880248" cy="905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08" fill="norm" stroke="1" extrusionOk="0">
                <a:moveTo>
                  <a:pt x="0" y="11005"/>
                </a:moveTo>
                <a:cubicBezTo>
                  <a:pt x="8461" y="21600"/>
                  <a:pt x="15661" y="17932"/>
                  <a:pt x="21600" y="0"/>
                </a:cubicBezTo>
              </a:path>
            </a:pathLst>
          </a:custGeom>
          <a:ln w="19050">
            <a:solidFill>
              <a:srgbClr val="FF26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15" name="ler dados…"/>
          <p:cNvSpPr txBox="1"/>
          <p:nvPr/>
        </p:nvSpPr>
        <p:spPr>
          <a:xfrm>
            <a:off x="2208333" y="1764447"/>
            <a:ext cx="12624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 ler dados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de entrada  </a:t>
            </a:r>
          </a:p>
        </p:txBody>
      </p:sp>
      <p:sp>
        <p:nvSpPr>
          <p:cNvPr id="616" name="usar as…"/>
          <p:cNvSpPr txBox="1"/>
          <p:nvPr/>
        </p:nvSpPr>
        <p:spPr>
          <a:xfrm>
            <a:off x="4021151" y="4727292"/>
            <a:ext cx="110169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usar as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estruturas  </a:t>
            </a:r>
          </a:p>
        </p:txBody>
      </p:sp>
      <p:sp>
        <p:nvSpPr>
          <p:cNvPr id="617" name="gravar…"/>
          <p:cNvSpPr txBox="1"/>
          <p:nvPr/>
        </p:nvSpPr>
        <p:spPr>
          <a:xfrm>
            <a:off x="7053076" y="4975852"/>
            <a:ext cx="92410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gravar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a saída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2" name="Atividades pr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Atividades </a:t>
            </a:r>
            <a:r>
              <a:t>práticas</a:t>
            </a:r>
          </a:p>
        </p:txBody>
      </p:sp>
      <p:sp>
        <p:nvSpPr>
          <p:cNvPr id="623" name="Arquivo texto…"/>
          <p:cNvSpPr txBox="1"/>
          <p:nvPr/>
        </p:nvSpPr>
        <p:spPr>
          <a:xfrm>
            <a:off x="658660" y="4523592"/>
            <a:ext cx="140184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Arquivo texto</a:t>
            </a:r>
            <a:endParaRPr b="1"/>
          </a:p>
          <a:p>
            <a:pPr algn="ctr"/>
            <a:r>
              <a:rPr b="1"/>
              <a:t>(entrada)</a:t>
            </a:r>
          </a:p>
        </p:txBody>
      </p:sp>
      <p:sp>
        <p:nvSpPr>
          <p:cNvPr id="624" name="Arquivo texto…"/>
          <p:cNvSpPr txBox="1"/>
          <p:nvPr/>
        </p:nvSpPr>
        <p:spPr>
          <a:xfrm>
            <a:off x="6638121" y="2715882"/>
            <a:ext cx="140184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Arquivo texto</a:t>
            </a:r>
            <a:endParaRPr b="1"/>
          </a:p>
          <a:p>
            <a:pPr algn="ctr"/>
            <a:r>
              <a:rPr b="1"/>
              <a:t>(saída)</a:t>
            </a:r>
          </a:p>
        </p:txBody>
      </p:sp>
      <p:pic>
        <p:nvPicPr>
          <p:cNvPr id="625" name="txt.png" descr="txt.png"/>
          <p:cNvPicPr>
            <a:picLocks noChangeAspect="1"/>
          </p:cNvPicPr>
          <p:nvPr/>
        </p:nvPicPr>
        <p:blipFill>
          <a:blip r:embed="rId2">
            <a:alphaModFix amt="28969"/>
            <a:extLst/>
          </a:blip>
          <a:stretch>
            <a:fillRect/>
          </a:stretch>
        </p:blipFill>
        <p:spPr>
          <a:xfrm>
            <a:off x="935688" y="3471089"/>
            <a:ext cx="847791" cy="847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txt.png" descr="txt.png"/>
          <p:cNvPicPr>
            <a:picLocks noChangeAspect="1"/>
          </p:cNvPicPr>
          <p:nvPr/>
        </p:nvPicPr>
        <p:blipFill>
          <a:blip r:embed="rId2">
            <a:alphaModFix amt="28969"/>
            <a:extLst/>
          </a:blip>
          <a:stretch>
            <a:fillRect/>
          </a:stretch>
        </p:blipFill>
        <p:spPr>
          <a:xfrm>
            <a:off x="6915150" y="3471089"/>
            <a:ext cx="847790" cy="847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7" name="program.png" descr="program.png"/>
          <p:cNvPicPr>
            <a:picLocks noChangeAspect="1"/>
          </p:cNvPicPr>
          <p:nvPr/>
        </p:nvPicPr>
        <p:blipFill>
          <a:blip r:embed="rId3">
            <a:alphaModFix amt="28969"/>
            <a:extLst/>
          </a:blip>
          <a:stretch>
            <a:fillRect/>
          </a:stretch>
        </p:blipFill>
        <p:spPr>
          <a:xfrm>
            <a:off x="3555873" y="2962310"/>
            <a:ext cx="2032255" cy="2032255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Connection Line"/>
          <p:cNvSpPr/>
          <p:nvPr/>
        </p:nvSpPr>
        <p:spPr>
          <a:xfrm>
            <a:off x="1335387" y="2367037"/>
            <a:ext cx="3015552" cy="946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5" fill="norm" stroke="1" extrusionOk="0">
                <a:moveTo>
                  <a:pt x="0" y="16405"/>
                </a:moveTo>
                <a:cubicBezTo>
                  <a:pt x="6895" y="-3025"/>
                  <a:pt x="14095" y="-5195"/>
                  <a:pt x="21600" y="9894"/>
                </a:cubicBezTo>
              </a:path>
            </a:pathLst>
          </a:custGeom>
          <a:ln w="19050">
            <a:solidFill>
              <a:srgbClr val="FF2600">
                <a:alpha val="28969"/>
              </a:srgbClr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35" name="Connection Line"/>
          <p:cNvSpPr/>
          <p:nvPr/>
        </p:nvSpPr>
        <p:spPr>
          <a:xfrm>
            <a:off x="5486100" y="4404958"/>
            <a:ext cx="1880248" cy="905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08" fill="norm" stroke="1" extrusionOk="0">
                <a:moveTo>
                  <a:pt x="0" y="11005"/>
                </a:moveTo>
                <a:cubicBezTo>
                  <a:pt x="8461" y="21600"/>
                  <a:pt x="15661" y="17932"/>
                  <a:pt x="21600" y="0"/>
                </a:cubicBezTo>
              </a:path>
            </a:pathLst>
          </a:custGeom>
          <a:ln w="19050">
            <a:solidFill>
              <a:srgbClr val="FF2600">
                <a:alpha val="28969"/>
              </a:srgbClr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30" name="ler dados…"/>
          <p:cNvSpPr txBox="1"/>
          <p:nvPr/>
        </p:nvSpPr>
        <p:spPr>
          <a:xfrm>
            <a:off x="2208333" y="1764447"/>
            <a:ext cx="12624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 ler dados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de entrada  </a:t>
            </a:r>
          </a:p>
        </p:txBody>
      </p:sp>
      <p:sp>
        <p:nvSpPr>
          <p:cNvPr id="631" name="usar as…"/>
          <p:cNvSpPr txBox="1"/>
          <p:nvPr/>
        </p:nvSpPr>
        <p:spPr>
          <a:xfrm>
            <a:off x="4021151" y="4727292"/>
            <a:ext cx="110169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usar as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estruturas  </a:t>
            </a:r>
          </a:p>
        </p:txBody>
      </p:sp>
      <p:sp>
        <p:nvSpPr>
          <p:cNvPr id="632" name="gravar…"/>
          <p:cNvSpPr txBox="1"/>
          <p:nvPr/>
        </p:nvSpPr>
        <p:spPr>
          <a:xfrm>
            <a:off x="7053076" y="4975852"/>
            <a:ext cx="92410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gravar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a saída  </a:t>
            </a:r>
          </a:p>
        </p:txBody>
      </p:sp>
      <p:sp>
        <p:nvSpPr>
          <p:cNvPr id="633" name="As atividades são baseadas na manipulação de arquivos texto de entrada e saída. Logo, devemos relembrar como usá-los"/>
          <p:cNvSpPr txBox="1"/>
          <p:nvPr/>
        </p:nvSpPr>
        <p:spPr>
          <a:xfrm>
            <a:off x="2634522" y="3214264"/>
            <a:ext cx="4109652" cy="13614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As atividades são baseadas na manipulação de arquivos texto de entrada e saída. Logo, devemos relembrar como usá-los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8" name="Exemplo: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Exemplo: </a:t>
            </a:r>
          </a:p>
        </p:txBody>
      </p:sp>
      <p:sp>
        <p:nvSpPr>
          <p:cNvPr id="639" name="Arquivo texto…"/>
          <p:cNvSpPr txBox="1"/>
          <p:nvPr/>
        </p:nvSpPr>
        <p:spPr>
          <a:xfrm>
            <a:off x="658660" y="4523592"/>
            <a:ext cx="140184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Arquivo texto</a:t>
            </a:r>
            <a:endParaRPr b="1"/>
          </a:p>
          <a:p>
            <a:pPr algn="ctr"/>
            <a:r>
              <a:rPr b="1"/>
              <a:t>(entrada)</a:t>
            </a:r>
          </a:p>
        </p:txBody>
      </p:sp>
      <p:sp>
        <p:nvSpPr>
          <p:cNvPr id="640" name="Arquivo texto…"/>
          <p:cNvSpPr txBox="1"/>
          <p:nvPr/>
        </p:nvSpPr>
        <p:spPr>
          <a:xfrm>
            <a:off x="6638121" y="2715882"/>
            <a:ext cx="140184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b="1"/>
              <a:t>Arquivo texto</a:t>
            </a:r>
            <a:endParaRPr b="1"/>
          </a:p>
          <a:p>
            <a:pPr algn="ctr"/>
            <a:r>
              <a:rPr b="1"/>
              <a:t>(saída)</a:t>
            </a:r>
          </a:p>
        </p:txBody>
      </p:sp>
      <p:pic>
        <p:nvPicPr>
          <p:cNvPr id="641" name="txt.png" descr="t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5688" y="3471089"/>
            <a:ext cx="847791" cy="847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txt.png" descr="t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5150" y="3471089"/>
            <a:ext cx="847790" cy="847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3" name="program.png" descr="pro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5873" y="2962310"/>
            <a:ext cx="2032255" cy="2032255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Connection Line"/>
          <p:cNvSpPr/>
          <p:nvPr/>
        </p:nvSpPr>
        <p:spPr>
          <a:xfrm>
            <a:off x="1335387" y="2367037"/>
            <a:ext cx="3015552" cy="946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5" fill="norm" stroke="1" extrusionOk="0">
                <a:moveTo>
                  <a:pt x="0" y="16405"/>
                </a:moveTo>
                <a:cubicBezTo>
                  <a:pt x="6895" y="-3025"/>
                  <a:pt x="14095" y="-5195"/>
                  <a:pt x="21600" y="9894"/>
                </a:cubicBezTo>
              </a:path>
            </a:pathLst>
          </a:custGeom>
          <a:ln w="19050">
            <a:solidFill>
              <a:srgbClr val="FF26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50" name="Connection Line"/>
          <p:cNvSpPr/>
          <p:nvPr/>
        </p:nvSpPr>
        <p:spPr>
          <a:xfrm>
            <a:off x="5486100" y="4404958"/>
            <a:ext cx="1880248" cy="905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08" fill="norm" stroke="1" extrusionOk="0">
                <a:moveTo>
                  <a:pt x="0" y="11005"/>
                </a:moveTo>
                <a:cubicBezTo>
                  <a:pt x="8461" y="21600"/>
                  <a:pt x="15661" y="17932"/>
                  <a:pt x="21600" y="0"/>
                </a:cubicBezTo>
              </a:path>
            </a:pathLst>
          </a:custGeom>
          <a:ln w="19050">
            <a:solidFill>
              <a:srgbClr val="FF26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46" name="ler números…"/>
          <p:cNvSpPr txBox="1"/>
          <p:nvPr/>
        </p:nvSpPr>
        <p:spPr>
          <a:xfrm>
            <a:off x="2318147" y="1663817"/>
            <a:ext cx="1360726" cy="584041"/>
          </a:xfrm>
          <a:prstGeom prst="rect">
            <a:avLst/>
          </a:prstGeom>
          <a:solidFill>
            <a:srgbClr val="FFFB00"/>
          </a:solidFill>
          <a:ln w="100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 ler números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inteiros  </a:t>
            </a:r>
          </a:p>
        </p:txBody>
      </p:sp>
      <p:sp>
        <p:nvSpPr>
          <p:cNvPr id="647" name="usar as…"/>
          <p:cNvSpPr txBox="1"/>
          <p:nvPr/>
        </p:nvSpPr>
        <p:spPr>
          <a:xfrm>
            <a:off x="4021151" y="4727292"/>
            <a:ext cx="110169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usar as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estruturas  </a:t>
            </a:r>
          </a:p>
        </p:txBody>
      </p:sp>
      <p:sp>
        <p:nvSpPr>
          <p:cNvPr id="648" name="gravar…"/>
          <p:cNvSpPr txBox="1"/>
          <p:nvPr/>
        </p:nvSpPr>
        <p:spPr>
          <a:xfrm>
            <a:off x="6392633" y="5452733"/>
            <a:ext cx="1892824" cy="584041"/>
          </a:xfrm>
          <a:prstGeom prst="rect">
            <a:avLst/>
          </a:prstGeom>
          <a:solidFill>
            <a:srgbClr val="FFFB00"/>
          </a:solidFill>
          <a:ln w="100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gravar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números binários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Atividades pr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Atividades </a:t>
            </a:r>
            <a:r>
              <a:t>práticas</a:t>
            </a:r>
          </a:p>
        </p:txBody>
      </p:sp>
      <p:sp>
        <p:nvSpPr>
          <p:cNvPr id="653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4" name="100%"/>
          <p:cNvSpPr/>
          <p:nvPr/>
        </p:nvSpPr>
        <p:spPr>
          <a:xfrm>
            <a:off x="2635839" y="3557870"/>
            <a:ext cx="1270001" cy="813837"/>
          </a:xfrm>
          <a:prstGeom prst="rect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100%</a:t>
            </a:r>
          </a:p>
        </p:txBody>
      </p:sp>
      <p:sp>
        <p:nvSpPr>
          <p:cNvPr id="655" name="Entregue no dia"/>
          <p:cNvSpPr txBox="1"/>
          <p:nvPr/>
        </p:nvSpPr>
        <p:spPr>
          <a:xfrm>
            <a:off x="2469848" y="3077424"/>
            <a:ext cx="16019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Entregue no dia</a:t>
            </a:r>
          </a:p>
        </p:txBody>
      </p:sp>
      <p:sp>
        <p:nvSpPr>
          <p:cNvPr id="656" name="Atraso &lt;= 4 dias"/>
          <p:cNvSpPr txBox="1"/>
          <p:nvPr/>
        </p:nvSpPr>
        <p:spPr>
          <a:xfrm>
            <a:off x="4847335" y="3077424"/>
            <a:ext cx="17418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Atraso &lt;= 4 dias</a:t>
            </a:r>
          </a:p>
        </p:txBody>
      </p:sp>
      <p:sp>
        <p:nvSpPr>
          <p:cNvPr id="657" name="50%"/>
          <p:cNvSpPr/>
          <p:nvPr/>
        </p:nvSpPr>
        <p:spPr>
          <a:xfrm>
            <a:off x="5083257" y="3557870"/>
            <a:ext cx="1270001" cy="813837"/>
          </a:xfrm>
          <a:prstGeom prst="rect">
            <a:avLst/>
          </a:prstGeom>
          <a:solidFill>
            <a:srgbClr val="95D8FF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50%</a:t>
            </a:r>
          </a:p>
        </p:txBody>
      </p:sp>
      <p:sp>
        <p:nvSpPr>
          <p:cNvPr id="658" name="0%"/>
          <p:cNvSpPr/>
          <p:nvPr/>
        </p:nvSpPr>
        <p:spPr>
          <a:xfrm>
            <a:off x="3937000" y="5164933"/>
            <a:ext cx="1270000" cy="813836"/>
          </a:xfrm>
          <a:prstGeom prst="rect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0%</a:t>
            </a:r>
          </a:p>
        </p:txBody>
      </p:sp>
      <p:sp>
        <p:nvSpPr>
          <p:cNvPr id="659" name="&gt; 4 dias"/>
          <p:cNvSpPr txBox="1"/>
          <p:nvPr/>
        </p:nvSpPr>
        <p:spPr>
          <a:xfrm>
            <a:off x="4122726" y="4700521"/>
            <a:ext cx="8985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&gt; 4 dias</a:t>
            </a:r>
          </a:p>
        </p:txBody>
      </p:sp>
      <p:sp>
        <p:nvSpPr>
          <p:cNvPr id="660" name="Prazos: 1-2 semanas para desenvolvimento e entrega…"/>
          <p:cNvSpPr txBox="1"/>
          <p:nvPr>
            <p:ph type="body" sz="quarter" idx="1"/>
          </p:nvPr>
        </p:nvSpPr>
        <p:spPr>
          <a:xfrm>
            <a:off x="457200" y="1606789"/>
            <a:ext cx="8229600" cy="1332456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000"/>
            </a:pPr>
            <a:r>
              <a:rPr b="1"/>
              <a:t>Prazos</a:t>
            </a:r>
            <a:r>
              <a:t>: 1-2 semanas para desenvolvimento e entrega</a:t>
            </a:r>
          </a:p>
          <a:p>
            <a:pPr marL="319087" indent="-319087">
              <a:defRPr sz="2000"/>
            </a:pPr>
            <a:r>
              <a:rPr b="1"/>
              <a:t>Individuais</a:t>
            </a:r>
            <a:r>
              <a:t> (evitar o plágio)</a:t>
            </a:r>
          </a:p>
          <a:p>
            <a:pPr marL="319087" indent="-319087">
              <a:defRPr sz="2000"/>
            </a:pPr>
            <a:r>
              <a:t>Nota avaliada: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Atividades pr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Atividades </a:t>
            </a:r>
            <a:r>
              <a:t>práticas</a:t>
            </a:r>
          </a:p>
        </p:txBody>
      </p:sp>
      <p:sp>
        <p:nvSpPr>
          <p:cNvPr id="663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4" name="Implementação dos Algoritmos…"/>
          <p:cNvSpPr txBox="1"/>
          <p:nvPr>
            <p:ph type="body" idx="1"/>
          </p:nvPr>
        </p:nvSpPr>
        <p:spPr>
          <a:xfrm>
            <a:off x="457200" y="156845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Implementação dos Algoritmos</a:t>
            </a:r>
          </a:p>
          <a:p>
            <a:pPr lvl="3" marL="1462087" indent="-319087">
              <a:defRPr sz="2200"/>
            </a:pPr>
            <a:r>
              <a:t>C (não é permitido usar libs prontas)</a:t>
            </a:r>
          </a:p>
          <a:p>
            <a:pPr lvl="3" marL="1462087" indent="-319087">
              <a:defRPr sz="2200"/>
            </a:pPr>
            <a:r>
              <a:t>IDE (livre escolha)</a:t>
            </a:r>
          </a:p>
          <a:p>
            <a:pPr lvl="3" marL="1462087" indent="-319087">
              <a:defRPr sz="2200"/>
            </a:pPr>
          </a:p>
          <a:p>
            <a:pPr>
              <a:defRPr sz="2200"/>
            </a:pPr>
            <a:r>
              <a:t>Aplicação das EDs em domínios diferentes</a:t>
            </a:r>
          </a:p>
          <a:p>
            <a:pPr lvl="3" marL="1462087" indent="-319087">
              <a:defRPr sz="2200"/>
            </a:pPr>
            <a:r>
              <a:t>manipulação de arquivos texto</a:t>
            </a:r>
          </a:p>
          <a:p>
            <a:pPr lvl="3" marL="1462087" indent="-319087">
              <a:defRPr sz="2200"/>
            </a:pPr>
            <a:r>
              <a:t>entrada / saída</a:t>
            </a:r>
          </a:p>
          <a:p>
            <a:pPr lvl="3" marL="1462087" indent="-319087">
              <a:defRPr sz="2200"/>
            </a:pPr>
          </a:p>
          <a:p>
            <a:pPr>
              <a:defRPr sz="2200"/>
            </a:pPr>
            <a:r>
              <a:t>Entregas:</a:t>
            </a:r>
          </a:p>
          <a:p>
            <a:pPr lvl="3" marL="1462087" indent="-319087">
              <a:defRPr b="1" sz="2200">
                <a:solidFill>
                  <a:srgbClr val="FF2600"/>
                </a:solidFill>
              </a:defRPr>
            </a:pPr>
            <a:r>
              <a:t>Moodle UTFPR</a:t>
            </a:r>
          </a:p>
          <a:p>
            <a:pPr lvl="3" marL="1462087" indent="-319087">
              <a:defRPr sz="2200"/>
            </a:pPr>
            <a:r>
              <a:t>Acompanhamento pelo 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131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Até agora aprendemos a manipular os comandos básicos durante a programação. Mas e se precisarmos de algo mais complexo cujos tipos básicos não são suficientes? O que fazer?"/>
          <p:cNvSpPr txBox="1"/>
          <p:nvPr/>
        </p:nvSpPr>
        <p:spPr>
          <a:xfrm>
            <a:off x="1134475" y="3144672"/>
            <a:ext cx="6875050" cy="13614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/>
            </a:lvl1pPr>
          </a:lstStyle>
          <a:p>
            <a:pPr/>
            <a:r>
              <a:t>Até agora aprendemos a manipular os comandos básicos durante a programação. Mas e se precisarmos de algo mais complexo cujos tipos básicos não são suficientes? O que fazer?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7" name="Média Fina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Média Final</a:t>
            </a:r>
          </a:p>
        </p:txBody>
      </p:sp>
      <p:sp>
        <p:nvSpPr>
          <p:cNvPr id="668" name="0.3 * ATs + 0.7 * APs…"/>
          <p:cNvSpPr/>
          <p:nvPr/>
        </p:nvSpPr>
        <p:spPr>
          <a:xfrm>
            <a:off x="207934" y="2075889"/>
            <a:ext cx="2267805" cy="81383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0.3 * ATs + 0.7 * APs</a:t>
            </a:r>
          </a:p>
          <a:p>
            <a:pPr algn="ctr"/>
            <a:r>
              <a:t>(</a:t>
            </a:r>
            <a:r>
              <a:rPr b="1"/>
              <a:t>Média</a:t>
            </a:r>
            <a:r>
              <a:t>)</a:t>
            </a:r>
          </a:p>
        </p:txBody>
      </p:sp>
      <p:sp>
        <p:nvSpPr>
          <p:cNvPr id="669" name="Line"/>
          <p:cNvSpPr/>
          <p:nvPr/>
        </p:nvSpPr>
        <p:spPr>
          <a:xfrm>
            <a:off x="2922464" y="2886686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0" name="Line"/>
          <p:cNvSpPr/>
          <p:nvPr/>
        </p:nvSpPr>
        <p:spPr>
          <a:xfrm>
            <a:off x="2482459" y="2498739"/>
            <a:ext cx="388469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1" name="Line"/>
          <p:cNvSpPr/>
          <p:nvPr/>
        </p:nvSpPr>
        <p:spPr>
          <a:xfrm flipH="1">
            <a:off x="2877648" y="2489214"/>
            <a:ext cx="1" cy="315019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2" name="Line"/>
          <p:cNvSpPr/>
          <p:nvPr/>
        </p:nvSpPr>
        <p:spPr>
          <a:xfrm>
            <a:off x="2922464" y="4252015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3" name="Line"/>
          <p:cNvSpPr/>
          <p:nvPr/>
        </p:nvSpPr>
        <p:spPr>
          <a:xfrm>
            <a:off x="2922464" y="5621089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4" name="Média ≥ 6"/>
          <p:cNvSpPr/>
          <p:nvPr/>
        </p:nvSpPr>
        <p:spPr>
          <a:xfrm>
            <a:off x="4152352" y="2479769"/>
            <a:ext cx="1270001" cy="813836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Média ≥ 6</a:t>
            </a:r>
          </a:p>
        </p:txBody>
      </p:sp>
      <p:sp>
        <p:nvSpPr>
          <p:cNvPr id="675" name="Média &lt; 3"/>
          <p:cNvSpPr/>
          <p:nvPr/>
        </p:nvSpPr>
        <p:spPr>
          <a:xfrm>
            <a:off x="4152352" y="5210426"/>
            <a:ext cx="1270001" cy="813837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Média &lt; 3</a:t>
            </a:r>
          </a:p>
        </p:txBody>
      </p:sp>
      <p:sp>
        <p:nvSpPr>
          <p:cNvPr id="676" name="3 ≤ Média…"/>
          <p:cNvSpPr/>
          <p:nvPr/>
        </p:nvSpPr>
        <p:spPr>
          <a:xfrm>
            <a:off x="4139479" y="3845097"/>
            <a:ext cx="1270001" cy="813837"/>
          </a:xfrm>
          <a:prstGeom prst="rect">
            <a:avLst/>
          </a:prstGeom>
          <a:solidFill>
            <a:schemeClr val="accent4">
              <a:lumOff val="9901"/>
            </a:schemeClr>
          </a:solidFill>
          <a:ln w="19050">
            <a:solidFill>
              <a:schemeClr val="accent4">
                <a:lumOff val="9901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3 ≤ Média </a:t>
            </a:r>
          </a:p>
          <a:p>
            <a:pPr algn="ctr">
              <a:defRPr b="1"/>
            </a:pPr>
            <a:r>
              <a:t>Média &lt;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9" name="Média Fina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Média Final</a:t>
            </a:r>
          </a:p>
        </p:txBody>
      </p:sp>
      <p:sp>
        <p:nvSpPr>
          <p:cNvPr id="680" name="Média ≥ 6"/>
          <p:cNvSpPr/>
          <p:nvPr/>
        </p:nvSpPr>
        <p:spPr>
          <a:xfrm>
            <a:off x="4152352" y="2479769"/>
            <a:ext cx="1270001" cy="813836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Média ≥ 6</a:t>
            </a:r>
          </a:p>
        </p:txBody>
      </p:sp>
      <p:sp>
        <p:nvSpPr>
          <p:cNvPr id="681" name="Média &lt; 3"/>
          <p:cNvSpPr/>
          <p:nvPr/>
        </p:nvSpPr>
        <p:spPr>
          <a:xfrm>
            <a:off x="4152352" y="5210426"/>
            <a:ext cx="1270001" cy="813837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Média &lt; 3</a:t>
            </a:r>
          </a:p>
        </p:txBody>
      </p:sp>
      <p:sp>
        <p:nvSpPr>
          <p:cNvPr id="682" name="Line"/>
          <p:cNvSpPr/>
          <p:nvPr/>
        </p:nvSpPr>
        <p:spPr>
          <a:xfrm>
            <a:off x="2922464" y="2886686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3" name="Line"/>
          <p:cNvSpPr/>
          <p:nvPr/>
        </p:nvSpPr>
        <p:spPr>
          <a:xfrm flipH="1">
            <a:off x="2877648" y="2489214"/>
            <a:ext cx="1" cy="315019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4" name="3 ≤ Média…"/>
          <p:cNvSpPr/>
          <p:nvPr/>
        </p:nvSpPr>
        <p:spPr>
          <a:xfrm>
            <a:off x="4139479" y="3845097"/>
            <a:ext cx="1270001" cy="813837"/>
          </a:xfrm>
          <a:prstGeom prst="rect">
            <a:avLst/>
          </a:prstGeom>
          <a:solidFill>
            <a:schemeClr val="accent4">
              <a:lumOff val="9901"/>
            </a:schemeClr>
          </a:solidFill>
          <a:ln w="19050">
            <a:solidFill>
              <a:schemeClr val="accent4">
                <a:lumOff val="9901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3 ≤ Média </a:t>
            </a:r>
          </a:p>
          <a:p>
            <a:pPr algn="ctr">
              <a:defRPr b="1"/>
            </a:pPr>
            <a:r>
              <a:t>Média &lt; 6</a:t>
            </a:r>
          </a:p>
        </p:txBody>
      </p:sp>
      <p:sp>
        <p:nvSpPr>
          <p:cNvPr id="685" name="Line"/>
          <p:cNvSpPr/>
          <p:nvPr/>
        </p:nvSpPr>
        <p:spPr>
          <a:xfrm>
            <a:off x="2922464" y="4252015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6" name="Line"/>
          <p:cNvSpPr/>
          <p:nvPr/>
        </p:nvSpPr>
        <p:spPr>
          <a:xfrm>
            <a:off x="2922464" y="5621089"/>
            <a:ext cx="118507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7" name="Exame !"/>
          <p:cNvSpPr txBox="1"/>
          <p:nvPr/>
        </p:nvSpPr>
        <p:spPr>
          <a:xfrm>
            <a:off x="5918181" y="4085645"/>
            <a:ext cx="9154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Exame ! </a:t>
            </a:r>
          </a:p>
        </p:txBody>
      </p:sp>
      <p:sp>
        <p:nvSpPr>
          <p:cNvPr id="688" name="Try Again !"/>
          <p:cNvSpPr txBox="1"/>
          <p:nvPr/>
        </p:nvSpPr>
        <p:spPr>
          <a:xfrm>
            <a:off x="5767827" y="5365060"/>
            <a:ext cx="12161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Try Again ! </a:t>
            </a:r>
          </a:p>
        </p:txBody>
      </p:sp>
      <p:sp>
        <p:nvSpPr>
          <p:cNvPr id="689" name="Aprovado :)"/>
          <p:cNvSpPr txBox="1"/>
          <p:nvPr/>
        </p:nvSpPr>
        <p:spPr>
          <a:xfrm>
            <a:off x="5722844" y="2720317"/>
            <a:ext cx="13060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266C33"/>
                </a:solidFill>
              </a:defRPr>
            </a:pPr>
            <a:r>
              <a:rPr b="1"/>
              <a:t>Aprovado :)</a:t>
            </a:r>
            <a:r>
              <a:t> </a:t>
            </a:r>
          </a:p>
        </p:txBody>
      </p:sp>
      <p:sp>
        <p:nvSpPr>
          <p:cNvPr id="690" name="0.3 * ATs + 0.7 * APs…"/>
          <p:cNvSpPr/>
          <p:nvPr/>
        </p:nvSpPr>
        <p:spPr>
          <a:xfrm>
            <a:off x="207934" y="2075889"/>
            <a:ext cx="2267805" cy="81383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0.3 * ATs + 0.7 * APs</a:t>
            </a:r>
          </a:p>
          <a:p>
            <a:pPr algn="ctr"/>
            <a:r>
              <a:t>(</a:t>
            </a:r>
            <a:r>
              <a:rPr b="1"/>
              <a:t>Média</a:t>
            </a:r>
            <a:r>
              <a:t>)</a:t>
            </a:r>
          </a:p>
        </p:txBody>
      </p:sp>
      <p:sp>
        <p:nvSpPr>
          <p:cNvPr id="691" name="Line"/>
          <p:cNvSpPr/>
          <p:nvPr/>
        </p:nvSpPr>
        <p:spPr>
          <a:xfrm>
            <a:off x="2482459" y="2498739"/>
            <a:ext cx="388469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4" name="Média Final &amp;&amp; Exam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Média Final &amp;&amp; Exame</a:t>
            </a:r>
          </a:p>
        </p:txBody>
      </p:sp>
      <p:sp>
        <p:nvSpPr>
          <p:cNvPr id="695" name="ATs + APs…"/>
          <p:cNvSpPr/>
          <p:nvPr/>
        </p:nvSpPr>
        <p:spPr>
          <a:xfrm>
            <a:off x="807401" y="2075889"/>
            <a:ext cx="1455592" cy="81383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ATs + APs</a:t>
            </a:r>
          </a:p>
          <a:p>
            <a:pPr algn="ctr"/>
            <a:r>
              <a:t>(</a:t>
            </a:r>
            <a:r>
              <a:rPr b="1"/>
              <a:t>Média</a:t>
            </a:r>
            <a:r>
              <a:t>)</a:t>
            </a:r>
          </a:p>
        </p:txBody>
      </p:sp>
      <p:sp>
        <p:nvSpPr>
          <p:cNvPr id="696" name="Line"/>
          <p:cNvSpPr/>
          <p:nvPr/>
        </p:nvSpPr>
        <p:spPr>
          <a:xfrm flipH="1">
            <a:off x="1535197" y="3013656"/>
            <a:ext cx="1" cy="70751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7" name="3 ≤ Média…"/>
          <p:cNvSpPr/>
          <p:nvPr/>
        </p:nvSpPr>
        <p:spPr>
          <a:xfrm>
            <a:off x="900197" y="3845097"/>
            <a:ext cx="1270001" cy="813837"/>
          </a:xfrm>
          <a:prstGeom prst="rect">
            <a:avLst/>
          </a:prstGeom>
          <a:solidFill>
            <a:schemeClr val="accent4">
              <a:lumOff val="9901"/>
            </a:schemeClr>
          </a:solidFill>
          <a:ln w="19050">
            <a:solidFill>
              <a:schemeClr val="accent4">
                <a:lumOff val="9901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/>
            </a:pPr>
            <a:r>
              <a:t>3 ≤ Média </a:t>
            </a:r>
          </a:p>
          <a:p>
            <a:pPr algn="ctr">
              <a:defRPr b="1"/>
            </a:pPr>
            <a:r>
              <a:t>Média &lt; 6</a:t>
            </a:r>
          </a:p>
        </p:txBody>
      </p:sp>
      <p:sp>
        <p:nvSpPr>
          <p:cNvPr id="698" name="Line"/>
          <p:cNvSpPr/>
          <p:nvPr/>
        </p:nvSpPr>
        <p:spPr>
          <a:xfrm>
            <a:off x="2210678" y="4252015"/>
            <a:ext cx="1434419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9" name="Exame !"/>
          <p:cNvSpPr txBox="1"/>
          <p:nvPr/>
        </p:nvSpPr>
        <p:spPr>
          <a:xfrm>
            <a:off x="2525763" y="4277714"/>
            <a:ext cx="8877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Exame ! </a:t>
            </a:r>
          </a:p>
        </p:txBody>
      </p:sp>
      <p:sp>
        <p:nvSpPr>
          <p:cNvPr id="700" name="Aprovado :)"/>
          <p:cNvSpPr txBox="1"/>
          <p:nvPr/>
        </p:nvSpPr>
        <p:spPr>
          <a:xfrm>
            <a:off x="5824528" y="2915189"/>
            <a:ext cx="13060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266C33"/>
                </a:solidFill>
              </a:defRPr>
            </a:pPr>
            <a:r>
              <a:rPr b="1"/>
              <a:t>Aprovado :)</a:t>
            </a:r>
            <a:r>
              <a:t> </a:t>
            </a:r>
          </a:p>
        </p:txBody>
      </p:sp>
      <p:sp>
        <p:nvSpPr>
          <p:cNvPr id="701" name="(Media + Exame)/2"/>
          <p:cNvSpPr/>
          <p:nvPr/>
        </p:nvSpPr>
        <p:spPr>
          <a:xfrm>
            <a:off x="3769049" y="3845097"/>
            <a:ext cx="1270001" cy="813837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(Media + Exame)/2</a:t>
            </a:r>
          </a:p>
        </p:txBody>
      </p:sp>
      <p:sp>
        <p:nvSpPr>
          <p:cNvPr id="702" name="Try Again !"/>
          <p:cNvSpPr txBox="1"/>
          <p:nvPr/>
        </p:nvSpPr>
        <p:spPr>
          <a:xfrm>
            <a:off x="5869511" y="5243401"/>
            <a:ext cx="121611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Try Again ! </a:t>
            </a:r>
          </a:p>
        </p:txBody>
      </p:sp>
      <p:sp>
        <p:nvSpPr>
          <p:cNvPr id="703" name="Line"/>
          <p:cNvSpPr/>
          <p:nvPr/>
        </p:nvSpPr>
        <p:spPr>
          <a:xfrm>
            <a:off x="4385454" y="3081559"/>
            <a:ext cx="143441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4" name="Line"/>
          <p:cNvSpPr/>
          <p:nvPr/>
        </p:nvSpPr>
        <p:spPr>
          <a:xfrm>
            <a:off x="4385454" y="5435861"/>
            <a:ext cx="1434418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5" name="Line"/>
          <p:cNvSpPr/>
          <p:nvPr/>
        </p:nvSpPr>
        <p:spPr>
          <a:xfrm>
            <a:off x="4391349" y="3104176"/>
            <a:ext cx="1" cy="707510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6" name="Line"/>
          <p:cNvSpPr/>
          <p:nvPr/>
        </p:nvSpPr>
        <p:spPr>
          <a:xfrm>
            <a:off x="4391349" y="4705735"/>
            <a:ext cx="1" cy="707510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7" name="≥ 6,0"/>
          <p:cNvSpPr txBox="1"/>
          <p:nvPr/>
        </p:nvSpPr>
        <p:spPr>
          <a:xfrm>
            <a:off x="4678936" y="2653495"/>
            <a:ext cx="6767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/>
            </a:lvl1pPr>
          </a:lstStyle>
          <a:p>
            <a:pPr/>
            <a:r>
              <a:t>≥ 6,0</a:t>
            </a:r>
          </a:p>
        </p:txBody>
      </p:sp>
      <p:sp>
        <p:nvSpPr>
          <p:cNvPr id="708" name="&lt; 6,0"/>
          <p:cNvSpPr txBox="1"/>
          <p:nvPr/>
        </p:nvSpPr>
        <p:spPr>
          <a:xfrm>
            <a:off x="4678936" y="5479695"/>
            <a:ext cx="6767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/>
            </a:lvl1pPr>
          </a:lstStyle>
          <a:p>
            <a:pPr/>
            <a:r>
              <a:t>&lt; 6,0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711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2" name="Rounded Rectangle"/>
          <p:cNvSpPr/>
          <p:nvPr/>
        </p:nvSpPr>
        <p:spPr>
          <a:xfrm>
            <a:off x="784225" y="35179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715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71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4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16" name="Cronograma"/>
          <p:cNvSpPr txBox="1"/>
          <p:nvPr/>
        </p:nvSpPr>
        <p:spPr>
          <a:xfrm>
            <a:off x="1333547" y="2501900"/>
            <a:ext cx="161281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  <p:grpSp>
        <p:nvGrpSpPr>
          <p:cNvPr id="719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71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20" name="Avaliações"/>
          <p:cNvSpPr txBox="1"/>
          <p:nvPr/>
        </p:nvSpPr>
        <p:spPr>
          <a:xfrm>
            <a:off x="1356663" y="3049363"/>
            <a:ext cx="142057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  <p:grpSp>
        <p:nvGrpSpPr>
          <p:cNvPr id="723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72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24" name="Páginas com material da disciplina"/>
          <p:cNvSpPr txBox="1"/>
          <p:nvPr/>
        </p:nvSpPr>
        <p:spPr>
          <a:xfrm>
            <a:off x="1361504" y="3597050"/>
            <a:ext cx="4323467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Páginas com material da disciplina</a:t>
            </a:r>
          </a:p>
        </p:txBody>
      </p:sp>
      <p:grpSp>
        <p:nvGrpSpPr>
          <p:cNvPr id="727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72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30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72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31" name="Referências"/>
          <p:cNvSpPr txBox="1"/>
          <p:nvPr/>
        </p:nvSpPr>
        <p:spPr>
          <a:xfrm>
            <a:off x="1368521" y="4155948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32" name="Ementa"/>
          <p:cNvSpPr txBox="1"/>
          <p:nvPr/>
        </p:nvSpPr>
        <p:spPr>
          <a:xfrm>
            <a:off x="1371600" y="1920875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735" name="Group"/>
          <p:cNvGrpSpPr/>
          <p:nvPr/>
        </p:nvGrpSpPr>
        <p:grpSpPr>
          <a:xfrm>
            <a:off x="864171" y="4703635"/>
            <a:ext cx="366714" cy="373792"/>
            <a:chOff x="0" y="0"/>
            <a:chExt cx="366712" cy="373790"/>
          </a:xfrm>
        </p:grpSpPr>
        <p:sp>
          <p:nvSpPr>
            <p:cNvPr id="7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736" name="Tarefas"/>
          <p:cNvSpPr txBox="1"/>
          <p:nvPr/>
        </p:nvSpPr>
        <p:spPr>
          <a:xfrm>
            <a:off x="1356393" y="4703635"/>
            <a:ext cx="9874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Tarefas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9" name="https://moodle.utfpr.edu.br/course/view.php?id=18622"/>
          <p:cNvSpPr txBox="1"/>
          <p:nvPr>
            <p:ph type="body" sz="quarter" idx="1"/>
          </p:nvPr>
        </p:nvSpPr>
        <p:spPr>
          <a:xfrm>
            <a:off x="457200" y="1678287"/>
            <a:ext cx="8229600" cy="1435689"/>
          </a:xfrm>
          <a:prstGeom prst="rect">
            <a:avLst/>
          </a:prstGeom>
        </p:spPr>
        <p:txBody>
          <a:bodyPr/>
          <a:lstStyle>
            <a:lvl1pPr marL="319087" indent="-319087">
              <a:defRPr sz="2500"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433FF"/>
                </a:solidFill>
                <a:uFillTx/>
              </a:defRPr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https://moodle.utfpr.edu.br/course/view.php?id=18622</a:t>
            </a:r>
          </a:p>
        </p:txBody>
      </p:sp>
      <p:sp>
        <p:nvSpPr>
          <p:cNvPr id="740" name="Páginas com materia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Páginas com material</a:t>
            </a:r>
          </a:p>
        </p:txBody>
      </p:sp>
      <p:pic>
        <p:nvPicPr>
          <p:cNvPr id="741" name="Screen Shot 2021-09-26 at 23.27.53.png" descr="Screen Shot 2021-09-26 at 23.2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311" y="2142881"/>
            <a:ext cx="5313378" cy="3674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4" name="https://moodle.utfpr.edu.br/course/view.php?id=18622"/>
          <p:cNvSpPr txBox="1"/>
          <p:nvPr>
            <p:ph type="body" sz="quarter" idx="1"/>
          </p:nvPr>
        </p:nvSpPr>
        <p:spPr>
          <a:xfrm>
            <a:off x="457200" y="1678287"/>
            <a:ext cx="8229600" cy="1435689"/>
          </a:xfrm>
          <a:prstGeom prst="rect">
            <a:avLst/>
          </a:prstGeom>
        </p:spPr>
        <p:txBody>
          <a:bodyPr/>
          <a:lstStyle>
            <a:lvl1pPr marL="319087" indent="-319087">
              <a:defRPr sz="2500"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433FF"/>
                </a:solidFill>
                <a:uFillTx/>
              </a:defRPr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https://moodle.utfpr.edu.br/course/view.php?id=18622</a:t>
            </a:r>
          </a:p>
        </p:txBody>
      </p:sp>
      <p:sp>
        <p:nvSpPr>
          <p:cNvPr id="745" name="Páginas com material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Páginas com material</a:t>
            </a:r>
          </a:p>
        </p:txBody>
      </p:sp>
      <p:pic>
        <p:nvPicPr>
          <p:cNvPr id="746" name="Screen Shot 2021-09-26 at 23.27.53.png" descr="Screen Shot 2021-09-26 at 23.2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311" y="2142881"/>
            <a:ext cx="5313378" cy="3674578"/>
          </a:xfrm>
          <a:prstGeom prst="rect">
            <a:avLst/>
          </a:prstGeom>
          <a:ln w="12700">
            <a:miter lim="400000"/>
          </a:ln>
        </p:spPr>
      </p:pic>
      <p:sp>
        <p:nvSpPr>
          <p:cNvPr id="747" name="Senha: ed1-2022-1"/>
          <p:cNvSpPr txBox="1"/>
          <p:nvPr/>
        </p:nvSpPr>
        <p:spPr>
          <a:xfrm>
            <a:off x="4549953" y="4462165"/>
            <a:ext cx="2728675" cy="46609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600">
                <a:solidFill>
                  <a:srgbClr val="FF2600"/>
                </a:solidFill>
              </a:defRPr>
            </a:lvl1pPr>
          </a:lstStyle>
          <a:p>
            <a:pPr/>
            <a:r>
              <a:t>Senha: ed1-2022-1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0" name="https://github.com/rgmantovani/dataStructures"/>
          <p:cNvSpPr txBox="1"/>
          <p:nvPr>
            <p:ph type="body" sz="quarter" idx="1"/>
          </p:nvPr>
        </p:nvSpPr>
        <p:spPr>
          <a:xfrm>
            <a:off x="457200" y="1568450"/>
            <a:ext cx="8229600" cy="1435688"/>
          </a:xfrm>
          <a:prstGeom prst="rect">
            <a:avLst/>
          </a:prstGeom>
        </p:spPr>
        <p:txBody>
          <a:bodyPr/>
          <a:lstStyle>
            <a:lvl1pPr>
              <a:defRPr sz="2300" u="sng">
                <a:solidFill>
                  <a:srgbClr val="0433FF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https://github.com/rgmantovani/dataStructures</a:t>
            </a:r>
          </a:p>
        </p:txBody>
      </p:sp>
      <p:sp>
        <p:nvSpPr>
          <p:cNvPr id="751" name="Páginas com material (espelho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Páginas com material (espelho)</a:t>
            </a:r>
          </a:p>
        </p:txBody>
      </p:sp>
      <p:pic>
        <p:nvPicPr>
          <p:cNvPr id="752" name="Screen Shot 2021-06-15 at 15.43.58.png" descr="Screen Shot 2021-06-15 at 15.43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076" y="1962042"/>
            <a:ext cx="7453638" cy="4969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755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6" name="Rounded Rectangle"/>
          <p:cNvSpPr/>
          <p:nvPr/>
        </p:nvSpPr>
        <p:spPr>
          <a:xfrm>
            <a:off x="784225" y="40640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759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7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60" name="Cronograma"/>
          <p:cNvSpPr txBox="1"/>
          <p:nvPr/>
        </p:nvSpPr>
        <p:spPr>
          <a:xfrm>
            <a:off x="1333547" y="2501900"/>
            <a:ext cx="161281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Cronograma</a:t>
            </a:r>
          </a:p>
        </p:txBody>
      </p:sp>
      <p:grpSp>
        <p:nvGrpSpPr>
          <p:cNvPr id="763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7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64" name="Avaliações"/>
          <p:cNvSpPr txBox="1"/>
          <p:nvPr/>
        </p:nvSpPr>
        <p:spPr>
          <a:xfrm>
            <a:off x="1356663" y="3049363"/>
            <a:ext cx="142057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Avaliações</a:t>
            </a:r>
          </a:p>
        </p:txBody>
      </p:sp>
      <p:grpSp>
        <p:nvGrpSpPr>
          <p:cNvPr id="76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7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68" name="Página com material"/>
          <p:cNvSpPr txBox="1"/>
          <p:nvPr/>
        </p:nvSpPr>
        <p:spPr>
          <a:xfrm>
            <a:off x="1361504" y="3597050"/>
            <a:ext cx="257312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Página com material</a:t>
            </a:r>
          </a:p>
        </p:txBody>
      </p:sp>
      <p:grpSp>
        <p:nvGrpSpPr>
          <p:cNvPr id="771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7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0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74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7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3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75" name="Referências"/>
          <p:cNvSpPr txBox="1"/>
          <p:nvPr/>
        </p:nvSpPr>
        <p:spPr>
          <a:xfrm>
            <a:off x="1368521" y="4155948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76" name="Ementa"/>
          <p:cNvSpPr txBox="1"/>
          <p:nvPr/>
        </p:nvSpPr>
        <p:spPr>
          <a:xfrm>
            <a:off x="1371600" y="1920875"/>
            <a:ext cx="1020226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Ementa</a:t>
            </a:r>
          </a:p>
        </p:txBody>
      </p:sp>
      <p:grpSp>
        <p:nvGrpSpPr>
          <p:cNvPr id="779" name="Group"/>
          <p:cNvGrpSpPr/>
          <p:nvPr/>
        </p:nvGrpSpPr>
        <p:grpSpPr>
          <a:xfrm>
            <a:off x="864171" y="4703635"/>
            <a:ext cx="366714" cy="373792"/>
            <a:chOff x="0" y="0"/>
            <a:chExt cx="366712" cy="373790"/>
          </a:xfrm>
        </p:grpSpPr>
        <p:sp>
          <p:nvSpPr>
            <p:cNvPr id="7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780" name="Tarefas"/>
          <p:cNvSpPr txBox="1"/>
          <p:nvPr/>
        </p:nvSpPr>
        <p:spPr>
          <a:xfrm>
            <a:off x="1356393" y="4703635"/>
            <a:ext cx="9874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Tarefas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783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84" name="[Cormen et al, 2018]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[Cormen et al, 2018]</a:t>
            </a:r>
          </a:p>
        </p:txBody>
      </p:sp>
      <p:sp>
        <p:nvSpPr>
          <p:cNvPr id="785" name="[Tenenbaum et al, 1995]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[Tenenbaum et al, 1995]</a:t>
            </a:r>
          </a:p>
        </p:txBody>
      </p:sp>
      <p:pic>
        <p:nvPicPr>
          <p:cNvPr id="786" name="cormen.jpg" descr="corm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82" y="2176631"/>
            <a:ext cx="2422657" cy="34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7" name="tenembaum.jpeg" descr="tenemb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0720" y="2171967"/>
            <a:ext cx="2422657" cy="34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0" name="[Ziviani, 2010]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[Ziviani, 2010]</a:t>
            </a:r>
          </a:p>
        </p:txBody>
      </p:sp>
      <p:sp>
        <p:nvSpPr>
          <p:cNvPr id="791" name="[Drozdek, 2017]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[Drozdek, 2017]</a:t>
            </a:r>
          </a:p>
        </p:txBody>
      </p:sp>
      <p:pic>
        <p:nvPicPr>
          <p:cNvPr id="792" name="ziviani.jpeg" descr="zivian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694" y="1902083"/>
            <a:ext cx="2551051" cy="373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drozdek.jpeg" descr="drozd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305" y="1909483"/>
            <a:ext cx="2551051" cy="3716853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135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6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137" name="data.png" descr="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Line"/>
          <p:cNvSpPr/>
          <p:nvPr/>
        </p:nvSpPr>
        <p:spPr>
          <a:xfrm>
            <a:off x="1569340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-Aluno: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P-Aluno:</a:t>
            </a:r>
          </a:p>
          <a:p>
            <a:pPr lvl="1" marL="685800" indent="-228600">
              <a:buClrTx/>
              <a:buSzPct val="100000"/>
              <a:buChar char="•"/>
            </a:pPr>
          </a:p>
          <a:p>
            <a:pPr lvl="1" marL="685800" indent="-228600">
              <a:buClrTx/>
              <a:buSzPct val="100000"/>
              <a:buChar char="•"/>
            </a:pPr>
            <a:r>
              <a:t>Terças: 16:40 - 18:30</a:t>
            </a:r>
          </a:p>
          <a:p>
            <a:pPr lvl="1" marL="685800" indent="-228600">
              <a:buClrTx/>
              <a:buSzPct val="100000"/>
              <a:buChar char="•"/>
            </a:pPr>
            <a:r>
              <a:t>Quartas: 16:00 - 16:40</a:t>
            </a:r>
          </a:p>
          <a:p>
            <a:pPr lvl="1" marL="685800" indent="-228600">
              <a:buClrTx/>
              <a:buSzPct val="100000"/>
              <a:buChar char="•"/>
            </a:pPr>
            <a:r>
              <a:t>Quartas: 19:30 - 20:20</a:t>
            </a:r>
          </a:p>
        </p:txBody>
      </p:sp>
      <p:sp>
        <p:nvSpPr>
          <p:cNvPr id="797" name="Informações Gerai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Informações Gerais</a:t>
            </a:r>
          </a:p>
        </p:txBody>
      </p:sp>
      <p:sp>
        <p:nvSpPr>
          <p:cNvPr id="798" name="49"/>
          <p:cNvSpPr txBox="1"/>
          <p:nvPr>
            <p:ph type="sldNum" sz="quarter" idx="2"/>
          </p:nvPr>
        </p:nvSpPr>
        <p:spPr>
          <a:xfrm>
            <a:off x="8301656" y="6296261"/>
            <a:ext cx="53340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1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Screen Shot 2020-03-02 at 20.21.57.png" descr="Screen Shot 2020-03-02 at 20.21.57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4506" y="306585"/>
            <a:ext cx="7467691" cy="6482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141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2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143" name="data.png" descr="da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Line"/>
          <p:cNvSpPr/>
          <p:nvPr/>
        </p:nvSpPr>
        <p:spPr>
          <a:xfrm>
            <a:off x="1569340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5" name="Todo programa é alimentado com dados (informações) do mundo real"/>
          <p:cNvSpPr txBox="1"/>
          <p:nvPr/>
        </p:nvSpPr>
        <p:spPr>
          <a:xfrm>
            <a:off x="564955" y="2169502"/>
            <a:ext cx="3685489" cy="10439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/>
            </a:lvl1pPr>
          </a:lstStyle>
          <a:p>
            <a:pPr/>
            <a:r>
              <a:t>Todo programa é alimentado com dados (informações) do mundo real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148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150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1465" y="3182897"/>
            <a:ext cx="1509315" cy="1432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Algoritmo /…"/>
          <p:cNvSpPr txBox="1"/>
          <p:nvPr/>
        </p:nvSpPr>
        <p:spPr>
          <a:xfrm>
            <a:off x="1885239" y="4614003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 /</a:t>
            </a:r>
          </a:p>
          <a:p>
            <a:pPr algn="ctr">
              <a:defRPr b="1"/>
            </a:pPr>
            <a:r>
              <a:t>Estrutura</a:t>
            </a:r>
          </a:p>
        </p:txBody>
      </p:sp>
      <p:sp>
        <p:nvSpPr>
          <p:cNvPr id="153" name="Line"/>
          <p:cNvSpPr/>
          <p:nvPr/>
        </p:nvSpPr>
        <p:spPr>
          <a:xfrm>
            <a:off x="1569340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4" name="Line"/>
          <p:cNvSpPr/>
          <p:nvPr/>
        </p:nvSpPr>
        <p:spPr>
          <a:xfrm>
            <a:off x="3895348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157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159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1465" y="3182897"/>
            <a:ext cx="1509315" cy="1432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Algoritmo /…"/>
          <p:cNvSpPr txBox="1"/>
          <p:nvPr/>
        </p:nvSpPr>
        <p:spPr>
          <a:xfrm>
            <a:off x="1885239" y="4614003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 /</a:t>
            </a:r>
          </a:p>
          <a:p>
            <a:pPr algn="ctr">
              <a:defRPr b="1"/>
            </a:pPr>
            <a:r>
              <a:t>Estrutura</a:t>
            </a:r>
          </a:p>
        </p:txBody>
      </p:sp>
      <p:sp>
        <p:nvSpPr>
          <p:cNvPr id="162" name="Line"/>
          <p:cNvSpPr/>
          <p:nvPr/>
        </p:nvSpPr>
        <p:spPr>
          <a:xfrm>
            <a:off x="1569340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3895348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4" name="Nós então criamos soluções por meio de algoritmos e programas complexos, para processar essa informação."/>
          <p:cNvSpPr txBox="1"/>
          <p:nvPr/>
        </p:nvSpPr>
        <p:spPr>
          <a:xfrm>
            <a:off x="1113378" y="1669553"/>
            <a:ext cx="3685489" cy="1361441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300"/>
            </a:lvl1pPr>
          </a:lstStyle>
          <a:p>
            <a:pPr/>
            <a:r>
              <a:t>Nós então criamos soluções por meio de algoritmos e programas complexos, para processar essa informação.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orque usar ED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Porque usar EDs?</a:t>
            </a:r>
          </a:p>
        </p:txBody>
      </p:sp>
      <p:sp>
        <p:nvSpPr>
          <p:cNvPr id="167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" name="Dados"/>
          <p:cNvSpPr txBox="1"/>
          <p:nvPr/>
        </p:nvSpPr>
        <p:spPr>
          <a:xfrm>
            <a:off x="12056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Dados</a:t>
            </a:r>
          </a:p>
        </p:txBody>
      </p:sp>
      <p:pic>
        <p:nvPicPr>
          <p:cNvPr id="169" name="learning.png" descr="lear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1465" y="3182897"/>
            <a:ext cx="1509315" cy="1432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data.png" descr="d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65" y="3511282"/>
            <a:ext cx="775350" cy="77535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Algoritmo /…"/>
          <p:cNvSpPr txBox="1"/>
          <p:nvPr/>
        </p:nvSpPr>
        <p:spPr>
          <a:xfrm>
            <a:off x="1885239" y="4614003"/>
            <a:ext cx="214176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t>Algoritmo /</a:t>
            </a:r>
          </a:p>
          <a:p>
            <a:pPr algn="ctr">
              <a:defRPr b="1"/>
            </a:pPr>
            <a:r>
              <a:t>Estrutura</a:t>
            </a:r>
          </a:p>
        </p:txBody>
      </p:sp>
      <p:pic>
        <p:nvPicPr>
          <p:cNvPr id="172" name="knowledge.jpg" descr="knowled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3317" y="3191146"/>
            <a:ext cx="1311303" cy="143211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Conhecimento"/>
          <p:cNvSpPr txBox="1"/>
          <p:nvPr/>
        </p:nvSpPr>
        <p:spPr>
          <a:xfrm>
            <a:off x="4285567" y="4734652"/>
            <a:ext cx="21417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Conhecimento</a:t>
            </a:r>
          </a:p>
        </p:txBody>
      </p:sp>
      <p:sp>
        <p:nvSpPr>
          <p:cNvPr id="174" name="Line"/>
          <p:cNvSpPr/>
          <p:nvPr/>
        </p:nvSpPr>
        <p:spPr>
          <a:xfrm>
            <a:off x="1569340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3895348" y="3907205"/>
            <a:ext cx="533401" cy="1"/>
          </a:xfrm>
          <a:prstGeom prst="line">
            <a:avLst/>
          </a:prstGeom>
          <a:ln w="254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