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youtube.com/watch?v=J23-_bFheqA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socrative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la 01 - Revisão de fundamentos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01 - Revisão de fundamentos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38" name="Apucarana - PR, Brasil"/>
          <p:cNvSpPr txBox="1"/>
          <p:nvPr/>
        </p:nvSpPr>
        <p:spPr>
          <a:xfrm>
            <a:off x="96838" y="6223000"/>
            <a:ext cx="2036762" cy="57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9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40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50" name="Screen Shot 2019-08-15 at 15.46.04.png" descr="Screen Shot 2019-08-15 at 15.4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338" y="1570037"/>
            <a:ext cx="5715324" cy="498546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"/>
          <p:cNvSpPr/>
          <p:nvPr/>
        </p:nvSpPr>
        <p:spPr>
          <a:xfrm>
            <a:off x="1977116" y="3925114"/>
            <a:ext cx="5189768" cy="1072907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55" name="Screen Shot 2019-08-15 at 15.46.04.png" descr="Screen Shot 2019-08-15 at 15.46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338" y="1570037"/>
            <a:ext cx="5715324" cy="498546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ectangle"/>
          <p:cNvSpPr/>
          <p:nvPr/>
        </p:nvSpPr>
        <p:spPr>
          <a:xfrm>
            <a:off x="1977116" y="3925114"/>
            <a:ext cx="5189768" cy="1072907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57" name="EDUTFPR2020"/>
          <p:cNvSpPr txBox="1"/>
          <p:nvPr/>
        </p:nvSpPr>
        <p:spPr>
          <a:xfrm>
            <a:off x="2261724" y="4345997"/>
            <a:ext cx="17647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EDUTFPR2020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61" name="Screen Shot 2020-03-06 at 11.18.47.png" descr="Screen Shot 2020-03-06 at 11.18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956" y="1924060"/>
            <a:ext cx="5528784" cy="4203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65" name="Screen Shot 2020-03-06 at 11.18.47.png" descr="Screen Shot 2020-03-06 at 11.18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956" y="1924060"/>
            <a:ext cx="5528784" cy="4203109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Deu Certo :))"/>
          <p:cNvSpPr txBox="1"/>
          <p:nvPr/>
        </p:nvSpPr>
        <p:spPr>
          <a:xfrm>
            <a:off x="3899965" y="3096126"/>
            <a:ext cx="1578767" cy="3962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Deu Certo :))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sp>
        <p:nvSpPr>
          <p:cNvPr id="270" name="10 minutos (máximo)…"/>
          <p:cNvSpPr txBox="1"/>
          <p:nvPr/>
        </p:nvSpPr>
        <p:spPr>
          <a:xfrm>
            <a:off x="2766434" y="3367185"/>
            <a:ext cx="3611132" cy="7010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10 minutos (máximo)</a:t>
            </a:r>
          </a:p>
          <a:p>
            <a:pPr algn="ctr">
              <a:defRPr b="1" sz="2200"/>
            </a:pPr>
            <a:r>
              <a:t>Tempooooooo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3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4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5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6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7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81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88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2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95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9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97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685800" y="239519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0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02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30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06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9" name="Ponteir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310" name="O que são ponteiros/apontadores?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 que são </a:t>
            </a:r>
            <a:r>
              <a:rPr b="1">
                <a:solidFill>
                  <a:srgbClr val="FF2600"/>
                </a:solidFill>
              </a:rPr>
              <a:t>ponteiros</a:t>
            </a:r>
            <a:r>
              <a:t>/</a:t>
            </a:r>
            <a:r>
              <a:rPr b="1">
                <a:solidFill>
                  <a:srgbClr val="FF2600"/>
                </a:solidFill>
              </a:rPr>
              <a:t>apontadores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3" name="Ponteir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314" name="Considerando uma variável declarada como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Considerando uma variável declarada como:</a:t>
            </a:r>
            <a:br/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rPr b="1" i="1"/>
              <a:t>p</a:t>
            </a:r>
            <a:r>
              <a:t> é um ponteiro para </a:t>
            </a:r>
            <a:r>
              <a:rPr b="1"/>
              <a:t>int</a:t>
            </a:r>
            <a:r>
              <a:t>, isto é, uma variável que </a:t>
            </a:r>
            <a:r>
              <a:rPr b="1">
                <a:solidFill>
                  <a:srgbClr val="FF2600"/>
                </a:solidFill>
              </a:rPr>
              <a:t>armazena o endereço de uma variável</a:t>
            </a:r>
            <a:r>
              <a:t> do tipo </a:t>
            </a:r>
            <a:r>
              <a:rPr b="1"/>
              <a:t>int</a:t>
            </a:r>
            <a:r>
              <a:t>.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Supondo que </a:t>
            </a:r>
            <a:r>
              <a:rPr b="1" i="1"/>
              <a:t>p</a:t>
            </a:r>
            <a:r>
              <a:t> armazene o valor 1032, tem-se que:</a:t>
            </a:r>
          </a:p>
          <a:p>
            <a:pPr marL="540327" indent="-540327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540327" indent="-540327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Define-se *</a:t>
            </a:r>
            <a:r>
              <a:rPr b="1" i="1"/>
              <a:t>p</a:t>
            </a:r>
            <a:r>
              <a:t> como sendo o valor contido na posição de memória apontada por </a:t>
            </a:r>
            <a:r>
              <a:rPr b="1" i="1"/>
              <a:t>p</a:t>
            </a:r>
            <a:r>
              <a:t>. Assim, *</a:t>
            </a:r>
            <a:r>
              <a:rPr b="1" i="1"/>
              <a:t>p</a:t>
            </a:r>
            <a:r>
              <a:t> vale 14.</a:t>
            </a:r>
          </a:p>
        </p:txBody>
      </p:sp>
      <p:pic>
        <p:nvPicPr>
          <p:cNvPr id="315" name="Screen Shot 2019-03-17 at 16.15.39.png" descr="Screen Shot 2019-03-17 at 16.1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6970" y="1982831"/>
            <a:ext cx="1594451" cy="661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Screen Shot 2019-03-17 at 16.17.08.png" descr="Screen Shot 2019-03-17 at 16.17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1929" y="3756883"/>
            <a:ext cx="1464533" cy="661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Screen Shot 2019-03-17 at 16.17.15.png" descr="Screen Shot 2019-03-17 at 16.17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6166" y="5078608"/>
            <a:ext cx="5036059" cy="1325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0" name="Ponteir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Ponteiros</a:t>
            </a:r>
          </a:p>
        </p:txBody>
      </p:sp>
      <p:pic>
        <p:nvPicPr>
          <p:cNvPr id="321" name="Screen Shot 2019-03-17 at 16.37.41.png" descr="Screen Shot 2019-03-17 at 16.3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115" y="3440510"/>
            <a:ext cx="54610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Para acessar a variável que é apontada por um ponteiro, usamos o operador * (o mesmo asterisco usado na declaração)…"/>
          <p:cNvSpPr txBox="1"/>
          <p:nvPr>
            <p:ph type="body" sz="half" idx="1"/>
          </p:nvPr>
        </p:nvSpPr>
        <p:spPr>
          <a:xfrm>
            <a:off x="457200" y="1600200"/>
            <a:ext cx="8229600" cy="2412752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Para acessar a variável que é apontada por um ponteiro, usamos o operador </a:t>
            </a:r>
            <a:r>
              <a:rPr b="1"/>
              <a:t>*</a:t>
            </a:r>
            <a:r>
              <a:t> (o mesmo asterisco usado na declaração)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Se </a:t>
            </a:r>
            <a:r>
              <a:rPr b="1"/>
              <a:t>p</a:t>
            </a:r>
            <a:r>
              <a:t> é um ponteiro, podemos acessar a variável para a qual ele aponta com </a:t>
            </a:r>
            <a:r>
              <a:rPr b="1"/>
              <a:t>*p</a:t>
            </a:r>
            <a:r>
              <a:t>;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Esta expressão pode ser usada tanto para ler o conteúdo da variável quanto para alterá-lo.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Ponteir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Ponteiros</a:t>
            </a:r>
          </a:p>
        </p:txBody>
      </p:sp>
      <p:pic>
        <p:nvPicPr>
          <p:cNvPr id="326" name="Screen Shot 2019-03-17 at 16.38.56.png" descr="Screen Shot 2019-03-17 at 16.3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46" y="1570037"/>
            <a:ext cx="7685196" cy="5286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48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9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0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1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2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33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33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3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3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40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3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3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47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4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349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350" name="Rounded Rectangle"/>
          <p:cNvSpPr/>
          <p:nvPr/>
        </p:nvSpPr>
        <p:spPr>
          <a:xfrm>
            <a:off x="685800" y="294129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5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3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54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  <p:grpSp>
        <p:nvGrpSpPr>
          <p:cNvPr id="35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3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8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359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3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5" name="Alocação dinâmica de memó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Alocação dinâmica de memória</a:t>
            </a:r>
          </a:p>
        </p:txBody>
      </p:sp>
      <p:sp>
        <p:nvSpPr>
          <p:cNvPr id="366" name="Quando você declara um vetor em um programa em C, você deve informar quantos elementos devem ser reservados.…"/>
          <p:cNvSpPr txBox="1"/>
          <p:nvPr>
            <p:ph type="body" idx="1"/>
          </p:nvPr>
        </p:nvSpPr>
        <p:spPr>
          <a:xfrm>
            <a:off x="457200" y="1600200"/>
            <a:ext cx="8229600" cy="4051696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Quando você declara um vetor em um programa em C, você deve informar quantos elementos devem ser reservados.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Se esse número de elementos é conhecido a priori, é trivial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Caso contrário, deve-se definir um tamanho máximo para acomodar os dados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rPr b="1">
                <a:solidFill>
                  <a:srgbClr val="FF2600"/>
                </a:solidFill>
              </a:rPr>
              <a:t>Desperdício de memória</a:t>
            </a:r>
            <a:r>
              <a:t>: caso poucos valores forem armazenados no vetor</a:t>
            </a:r>
          </a:p>
          <a:p>
            <a:pPr>
              <a:defRPr sz="2200"/>
            </a:pPr>
            <a:r>
              <a:rPr b="1">
                <a:solidFill>
                  <a:srgbClr val="FF2600"/>
                </a:solidFill>
              </a:rPr>
              <a:t>Falta de Memória</a:t>
            </a:r>
            <a:r>
              <a:t>: caso o vetor declarado seja insuficiente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Alocação dinâmica de memó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Alocação dinâmica de memória</a:t>
            </a:r>
          </a:p>
        </p:txBody>
      </p:sp>
      <p:sp>
        <p:nvSpPr>
          <p:cNvPr id="370" name="Quando você declara um vetor em um programa em C, você deve informar quantos elementos devem ser reservados.…"/>
          <p:cNvSpPr txBox="1"/>
          <p:nvPr>
            <p:ph type="body" idx="1"/>
          </p:nvPr>
        </p:nvSpPr>
        <p:spPr>
          <a:xfrm>
            <a:off x="457200" y="1600200"/>
            <a:ext cx="8229600" cy="393199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Quando você declara um vetor em um programa em C, você deve informar quantos elementos devem ser reservados.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Se esse número de elementos é conhecido a priori, é trivial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Caso contrário, deve-se definir um tamanho máximo para acomodar os dados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rPr b="1">
                <a:solidFill>
                  <a:srgbClr val="FF2600"/>
                </a:solidFill>
              </a:rPr>
              <a:t>Desperdício de memória</a:t>
            </a:r>
            <a:r>
              <a:t>: caso poucos valores forem armazenados no vetor</a:t>
            </a:r>
          </a:p>
          <a:p>
            <a:pPr>
              <a:defRPr sz="2200"/>
            </a:pPr>
            <a:r>
              <a:rPr b="1">
                <a:solidFill>
                  <a:srgbClr val="FF2600"/>
                </a:solidFill>
              </a:rPr>
              <a:t>Falta de Memória</a:t>
            </a:r>
            <a:r>
              <a:t>: caso o vetor declarado seja insuficiente</a:t>
            </a:r>
          </a:p>
        </p:txBody>
      </p:sp>
      <p:sp>
        <p:nvSpPr>
          <p:cNvPr id="371" name="Solução: Alocação Dinâmica"/>
          <p:cNvSpPr/>
          <p:nvPr/>
        </p:nvSpPr>
        <p:spPr>
          <a:xfrm>
            <a:off x="2485301" y="3340313"/>
            <a:ext cx="3717996" cy="80514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/>
            </a:lvl1pPr>
          </a:lstStyle>
          <a:p>
            <a:pPr/>
            <a:r>
              <a:t>Solução: Alocação Dinâmica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4" name="Alocação dinâmica de memó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Alocação dinâmica de memória</a:t>
            </a:r>
          </a:p>
        </p:txBody>
      </p:sp>
      <p:sp>
        <p:nvSpPr>
          <p:cNvPr id="375" name="Alocação dinâmica é feita em “tempo de execução”…"/>
          <p:cNvSpPr txBox="1"/>
          <p:nvPr>
            <p:ph type="body" sz="half" idx="1"/>
          </p:nvPr>
        </p:nvSpPr>
        <p:spPr>
          <a:xfrm>
            <a:off x="457200" y="1570037"/>
            <a:ext cx="8229600" cy="198277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defRPr b="1" sz="2200"/>
            </a:pPr>
            <a:r>
              <a:rPr b="0"/>
              <a:t>Alocação dinâmica é feita em “tempo de </a:t>
            </a:r>
            <a:r>
              <a:rPr>
                <a:solidFill>
                  <a:srgbClr val="FF2600"/>
                </a:solidFill>
              </a:rPr>
              <a:t>execução</a:t>
            </a:r>
            <a:r>
              <a:rPr b="0"/>
              <a:t>”</a:t>
            </a:r>
            <a:endParaRPr b="0"/>
          </a:p>
          <a:p>
            <a:pPr lvl="2" marL="1004887" indent="-319087">
              <a:buSzPct val="60000"/>
              <a:buChar char="◻"/>
              <a:defRPr b="1" sz="2200"/>
            </a:pPr>
            <a:r>
              <a:rPr b="0"/>
              <a:t>Durante a execução do programa, mais ou menos memória pode ser utilizada baseada na demanda da aplicação</a:t>
            </a:r>
          </a:p>
        </p:txBody>
      </p:sp>
      <p:sp>
        <p:nvSpPr>
          <p:cNvPr id="376" name="stdlib.h"/>
          <p:cNvSpPr/>
          <p:nvPr/>
        </p:nvSpPr>
        <p:spPr>
          <a:xfrm>
            <a:off x="3965954" y="3423220"/>
            <a:ext cx="1212092" cy="492147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stdlib.h</a:t>
            </a:r>
          </a:p>
        </p:txBody>
      </p:sp>
      <p:sp>
        <p:nvSpPr>
          <p:cNvPr id="377" name="malloc"/>
          <p:cNvSpPr/>
          <p:nvPr/>
        </p:nvSpPr>
        <p:spPr>
          <a:xfrm>
            <a:off x="1379522" y="4710198"/>
            <a:ext cx="1212093" cy="4921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malloc</a:t>
            </a:r>
          </a:p>
        </p:txBody>
      </p:sp>
      <p:sp>
        <p:nvSpPr>
          <p:cNvPr id="378" name="calloc"/>
          <p:cNvSpPr/>
          <p:nvPr/>
        </p:nvSpPr>
        <p:spPr>
          <a:xfrm>
            <a:off x="3100431" y="4710198"/>
            <a:ext cx="1212092" cy="4921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calloc</a:t>
            </a:r>
          </a:p>
        </p:txBody>
      </p:sp>
      <p:sp>
        <p:nvSpPr>
          <p:cNvPr id="379" name="realloc"/>
          <p:cNvSpPr/>
          <p:nvPr/>
        </p:nvSpPr>
        <p:spPr>
          <a:xfrm>
            <a:off x="4821339" y="4710198"/>
            <a:ext cx="1212093" cy="4921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realloc</a:t>
            </a:r>
          </a:p>
        </p:txBody>
      </p:sp>
      <p:sp>
        <p:nvSpPr>
          <p:cNvPr id="380" name="free"/>
          <p:cNvSpPr/>
          <p:nvPr/>
        </p:nvSpPr>
        <p:spPr>
          <a:xfrm>
            <a:off x="6542247" y="4710198"/>
            <a:ext cx="1212093" cy="4921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free</a:t>
            </a:r>
          </a:p>
        </p:txBody>
      </p:sp>
      <p:sp>
        <p:nvSpPr>
          <p:cNvPr id="381" name="Line"/>
          <p:cNvSpPr/>
          <p:nvPr/>
        </p:nvSpPr>
        <p:spPr>
          <a:xfrm>
            <a:off x="5427385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7148293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3706477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4" name="Line"/>
          <p:cNvSpPr/>
          <p:nvPr/>
        </p:nvSpPr>
        <p:spPr>
          <a:xfrm flipH="1">
            <a:off x="1995706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2004167" y="3669293"/>
            <a:ext cx="191840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5221431" y="3669293"/>
            <a:ext cx="191840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9" name="Alocação dinâmica de memó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Alocação dinâmica de memória</a:t>
            </a:r>
          </a:p>
        </p:txBody>
      </p:sp>
      <p:sp>
        <p:nvSpPr>
          <p:cNvPr id="390" name="Alocação dinâmica é feita em “tempo de execução”…"/>
          <p:cNvSpPr txBox="1"/>
          <p:nvPr>
            <p:ph type="body" sz="half" idx="1"/>
          </p:nvPr>
        </p:nvSpPr>
        <p:spPr>
          <a:xfrm>
            <a:off x="457200" y="1570037"/>
            <a:ext cx="8229600" cy="198277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defRPr b="1" sz="2200"/>
            </a:pPr>
            <a:r>
              <a:rPr b="0"/>
              <a:t>Alocação dinâmica é feita em “tempo de </a:t>
            </a:r>
            <a:r>
              <a:rPr>
                <a:solidFill>
                  <a:srgbClr val="FF2600"/>
                </a:solidFill>
              </a:rPr>
              <a:t>execução</a:t>
            </a:r>
            <a:r>
              <a:rPr b="0"/>
              <a:t>”</a:t>
            </a:r>
            <a:endParaRPr b="0"/>
          </a:p>
          <a:p>
            <a:pPr lvl="2" marL="1004887" indent="-319087">
              <a:buSzPct val="60000"/>
              <a:buChar char="◻"/>
              <a:defRPr b="1" sz="2200"/>
            </a:pPr>
            <a:r>
              <a:rPr b="0"/>
              <a:t>Durante a execução do programa, mais ou menos memória pode ser utilizada baseada na demanda da aplicação</a:t>
            </a:r>
          </a:p>
        </p:txBody>
      </p:sp>
      <p:sp>
        <p:nvSpPr>
          <p:cNvPr id="391" name="stdlib.h"/>
          <p:cNvSpPr/>
          <p:nvPr/>
        </p:nvSpPr>
        <p:spPr>
          <a:xfrm>
            <a:off x="3965954" y="3423220"/>
            <a:ext cx="1212092" cy="492147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stdlib.h</a:t>
            </a:r>
          </a:p>
        </p:txBody>
      </p:sp>
      <p:sp>
        <p:nvSpPr>
          <p:cNvPr id="392" name="malloc"/>
          <p:cNvSpPr/>
          <p:nvPr/>
        </p:nvSpPr>
        <p:spPr>
          <a:xfrm>
            <a:off x="1379522" y="4710198"/>
            <a:ext cx="1212093" cy="492147"/>
          </a:xfrm>
          <a:prstGeom prst="rect">
            <a:avLst/>
          </a:prstGeom>
          <a:solidFill>
            <a:srgbClr val="FFC1B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malloc</a:t>
            </a:r>
          </a:p>
        </p:txBody>
      </p:sp>
      <p:sp>
        <p:nvSpPr>
          <p:cNvPr id="393" name="calloc"/>
          <p:cNvSpPr/>
          <p:nvPr/>
        </p:nvSpPr>
        <p:spPr>
          <a:xfrm>
            <a:off x="3100431" y="4710198"/>
            <a:ext cx="1212092" cy="4921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calloc</a:t>
            </a:r>
          </a:p>
        </p:txBody>
      </p:sp>
      <p:sp>
        <p:nvSpPr>
          <p:cNvPr id="394" name="realloc"/>
          <p:cNvSpPr/>
          <p:nvPr/>
        </p:nvSpPr>
        <p:spPr>
          <a:xfrm>
            <a:off x="4821339" y="4710198"/>
            <a:ext cx="1212093" cy="4921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realloc</a:t>
            </a:r>
          </a:p>
        </p:txBody>
      </p:sp>
      <p:sp>
        <p:nvSpPr>
          <p:cNvPr id="395" name="free"/>
          <p:cNvSpPr/>
          <p:nvPr/>
        </p:nvSpPr>
        <p:spPr>
          <a:xfrm>
            <a:off x="6542247" y="4710198"/>
            <a:ext cx="1212093" cy="492147"/>
          </a:xfrm>
          <a:prstGeom prst="rect">
            <a:avLst/>
          </a:prstGeom>
          <a:solidFill>
            <a:srgbClr val="FFC1B6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free</a:t>
            </a:r>
          </a:p>
        </p:txBody>
      </p:sp>
      <p:sp>
        <p:nvSpPr>
          <p:cNvPr id="396" name="Line"/>
          <p:cNvSpPr/>
          <p:nvPr/>
        </p:nvSpPr>
        <p:spPr>
          <a:xfrm>
            <a:off x="5427385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7" name="Line"/>
          <p:cNvSpPr/>
          <p:nvPr/>
        </p:nvSpPr>
        <p:spPr>
          <a:xfrm>
            <a:off x="7148293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8" name="Line"/>
          <p:cNvSpPr/>
          <p:nvPr/>
        </p:nvSpPr>
        <p:spPr>
          <a:xfrm>
            <a:off x="3706477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9" name="Line"/>
          <p:cNvSpPr/>
          <p:nvPr/>
        </p:nvSpPr>
        <p:spPr>
          <a:xfrm flipH="1">
            <a:off x="1995706" y="3701518"/>
            <a:ext cx="1" cy="99060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0" name="Line"/>
          <p:cNvSpPr/>
          <p:nvPr/>
        </p:nvSpPr>
        <p:spPr>
          <a:xfrm>
            <a:off x="2004167" y="3669293"/>
            <a:ext cx="191840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5221431" y="3669293"/>
            <a:ext cx="191840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2" name="memory…"/>
          <p:cNvSpPr txBox="1"/>
          <p:nvPr/>
        </p:nvSpPr>
        <p:spPr>
          <a:xfrm>
            <a:off x="1473767" y="5292755"/>
            <a:ext cx="10438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memory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allocation</a:t>
            </a:r>
          </a:p>
        </p:txBody>
      </p:sp>
      <p:sp>
        <p:nvSpPr>
          <p:cNvPr id="403" name="free…"/>
          <p:cNvSpPr txBox="1"/>
          <p:nvPr/>
        </p:nvSpPr>
        <p:spPr>
          <a:xfrm>
            <a:off x="6701029" y="5292755"/>
            <a:ext cx="89453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free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6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407" name="Alocando um vetor de inteiros dinamicamente e calculando a soma de seus elementos"/>
          <p:cNvSpPr txBox="1"/>
          <p:nvPr>
            <p:ph type="body" sz="quarter" idx="1"/>
          </p:nvPr>
        </p:nvSpPr>
        <p:spPr>
          <a:xfrm>
            <a:off x="457200" y="1600200"/>
            <a:ext cx="8229600" cy="87773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Alocando um vetor de inteiros dinamicamente e calculando a soma de seus elementos</a:t>
            </a:r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429" y="2369781"/>
            <a:ext cx="6324601" cy="420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7703" y="3705354"/>
            <a:ext cx="18288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2935" y="5647613"/>
            <a:ext cx="44323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4416" y="3335456"/>
            <a:ext cx="25908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64416" y="5383593"/>
            <a:ext cx="2590801" cy="59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1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22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42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4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29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3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31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432" name="Rounded Rectangle"/>
          <p:cNvSpPr/>
          <p:nvPr/>
        </p:nvSpPr>
        <p:spPr>
          <a:xfrm>
            <a:off x="685800" y="351279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35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36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40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441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45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44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1" name="Recurs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Recursividade</a:t>
            </a:r>
          </a:p>
        </p:txBody>
      </p:sp>
      <p:sp>
        <p:nvSpPr>
          <p:cNvPr id="452" name="O que é uma função recursiva?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O que é uma função </a:t>
            </a:r>
            <a:r>
              <a:rPr b="1">
                <a:solidFill>
                  <a:srgbClr val="FF2600"/>
                </a:solidFill>
              </a:rPr>
              <a:t>recursiva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5" name="Recurs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Recursividade</a:t>
            </a:r>
          </a:p>
        </p:txBody>
      </p:sp>
      <p:sp>
        <p:nvSpPr>
          <p:cNvPr id="456" name="função é dita recursiva quando dentro do seu código existe uma chamada para si mesma.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função é dita </a:t>
            </a:r>
            <a:r>
              <a:rPr b="1">
                <a:solidFill>
                  <a:srgbClr val="FF2600"/>
                </a:solidFill>
              </a:rPr>
              <a:t>recursiva</a:t>
            </a:r>
            <a:r>
              <a:t> quando dentro do seu código existe uma </a:t>
            </a:r>
            <a:r>
              <a:rPr b="1">
                <a:solidFill>
                  <a:srgbClr val="FF2600"/>
                </a:solidFill>
              </a:rPr>
              <a:t>chamada para si mesma</a:t>
            </a:r>
            <a:r>
              <a:t>.</a:t>
            </a:r>
          </a:p>
        </p:txBody>
      </p:sp>
      <p:pic>
        <p:nvPicPr>
          <p:cNvPr id="457" name="Screen Shot 2019-03-17 at 15.02.20.png" descr="Screen Shot 2019-03-17 at 15.02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2554477"/>
            <a:ext cx="3987800" cy="402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0" name="Recurs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Recursividade</a:t>
            </a:r>
          </a:p>
        </p:txBody>
      </p:sp>
      <p:sp>
        <p:nvSpPr>
          <p:cNvPr id="461" name="recursão é uma técnica que define um problema em termos de um ou mais versões menores deste mesmo problema;…"/>
          <p:cNvSpPr txBox="1"/>
          <p:nvPr>
            <p:ph type="body" sz="half" idx="1"/>
          </p:nvPr>
        </p:nvSpPr>
        <p:spPr>
          <a:xfrm>
            <a:off x="457200" y="1600200"/>
            <a:ext cx="8229600" cy="1601830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b="1">
                <a:solidFill>
                  <a:srgbClr val="FF2600"/>
                </a:solidFill>
              </a:rPr>
              <a:t>recursão</a:t>
            </a:r>
            <a:r>
              <a:t> é uma técnica que define um problema em termos de um ou mais versões menores deste mesmo problema;</a:t>
            </a:r>
          </a:p>
          <a:p>
            <a:pPr>
              <a:defRPr sz="2200"/>
            </a:pPr>
            <a:r>
              <a:t>portanto, pode ser utilizada sempre que for possível expressão a solução de um problema em função do próprio problema.</a:t>
            </a:r>
          </a:p>
        </p:txBody>
      </p:sp>
      <p:pic>
        <p:nvPicPr>
          <p:cNvPr id="462" name="Screen Shot 2019-03-17 at 15.09.32.png" descr="Screen Shot 2019-03-17 at 15.09.32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558" y="3294104"/>
            <a:ext cx="3735798" cy="2505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Screen Shot 2019-03-17 at 15.09.48.png" descr="Screen Shot 2019-03-17 at 15.09.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9354" y="3294104"/>
            <a:ext cx="4132705" cy="2505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3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4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55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9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3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67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4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1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83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184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6" name="Recurs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Recursividade</a:t>
            </a:r>
          </a:p>
        </p:txBody>
      </p:sp>
      <p:pic>
        <p:nvPicPr>
          <p:cNvPr id="467" name="Screen Shot 2019-03-17 at 15.12.49.png" descr="Screen Shot 2019-03-17 at 15.1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94" y="1974545"/>
            <a:ext cx="8784412" cy="3572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0" name="Recursivida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Recursividade</a:t>
            </a:r>
          </a:p>
        </p:txBody>
      </p:sp>
      <p:pic>
        <p:nvPicPr>
          <p:cNvPr id="471" name="Screen Shot 2019-03-17 at 15.13.34.png" descr="Screen Shot 2019-03-17 at 15.13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346" y="1570037"/>
            <a:ext cx="3628061" cy="4897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Screen Shot 2019-03-17 at 15.14.10.png" descr="Screen Shot 2019-03-17 at 15.14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8592" y="1822456"/>
            <a:ext cx="5070600" cy="3913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7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7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7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81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4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4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85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8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87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488" name="Rounded Rectangle"/>
          <p:cNvSpPr/>
          <p:nvPr/>
        </p:nvSpPr>
        <p:spPr>
          <a:xfrm>
            <a:off x="685800" y="404619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9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92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96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497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50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01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50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5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5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08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1" name="Struc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</a:t>
            </a:r>
          </a:p>
        </p:txBody>
      </p:sp>
      <p:sp>
        <p:nvSpPr>
          <p:cNvPr id="512" name="Usamos um tipo de estrutura chamado de registro (mais conhecido por seu nome em inglês, struct, uma abreviação de structure, ‘estrutura’);…"/>
          <p:cNvSpPr txBox="1"/>
          <p:nvPr>
            <p:ph type="body" idx="1"/>
          </p:nvPr>
        </p:nvSpPr>
        <p:spPr>
          <a:xfrm>
            <a:off x="457200" y="1779964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Usamos um tipo de estrutura chamado de </a:t>
            </a:r>
            <a:r>
              <a:rPr b="1"/>
              <a:t>registro </a:t>
            </a:r>
            <a:r>
              <a:t>(mais conhecido por seu nome em inglês, </a:t>
            </a:r>
            <a:r>
              <a:rPr b="1" i="1"/>
              <a:t>struct</a:t>
            </a:r>
            <a:r>
              <a:t>, uma abreviação de </a:t>
            </a:r>
            <a:r>
              <a:rPr i="1"/>
              <a:t>structure</a:t>
            </a:r>
            <a:r>
              <a:t>, ‘estrutura’);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Esse recurso da linguagem C permite que o usuário “defina” </a:t>
            </a:r>
            <a:r>
              <a:rPr b="1"/>
              <a:t>seus próprios tipos de dados </a:t>
            </a:r>
            <a:r>
              <a:t>a partir dos tipos primitivos da linguagem (</a:t>
            </a:r>
            <a:r>
              <a:rPr i="1"/>
              <a:t>int</a:t>
            </a:r>
            <a:r>
              <a:t>, </a:t>
            </a:r>
            <a:r>
              <a:rPr i="1"/>
              <a:t>float</a:t>
            </a:r>
            <a:r>
              <a:t>, </a:t>
            </a:r>
            <a:r>
              <a:rPr i="1"/>
              <a:t>char</a:t>
            </a:r>
            <a:r>
              <a:t>, etc.);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Struct contém um conjunto de variáveis, que têm tipos fixados e são identificadas por nomes (como as variáveis comuns);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5" name="Struc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</a:t>
            </a:r>
          </a:p>
        </p:txBody>
      </p:sp>
      <p:sp>
        <p:nvSpPr>
          <p:cNvPr id="516" name="Uma struct/registro é declarada usando a palavra chave struct seguida de um bloco (delimitado por chaves) contendo as declarações dos membros, como se fossem declaração de variáveis comuns."/>
          <p:cNvSpPr txBox="1"/>
          <p:nvPr>
            <p:ph type="body" sz="quarter" idx="1"/>
          </p:nvPr>
        </p:nvSpPr>
        <p:spPr>
          <a:xfrm>
            <a:off x="457200" y="1749425"/>
            <a:ext cx="8229600" cy="1133247"/>
          </a:xfrm>
          <a:prstGeom prst="rect">
            <a:avLst/>
          </a:prstGeom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pPr>
            <a:r>
              <a:t>Uma </a:t>
            </a:r>
            <a:r>
              <a:rPr b="1"/>
              <a:t>struct/registro</a:t>
            </a:r>
            <a:r>
              <a:t> é declarada usando a palavra chave </a:t>
            </a:r>
            <a:r>
              <a:rPr b="1"/>
              <a:t>struct</a:t>
            </a:r>
            <a:r>
              <a:t> seguida de um bloco (delimitado por chaves) contendo as declarações dos membros, como se fossem declaração de variáveis comuns.</a:t>
            </a:r>
          </a:p>
        </p:txBody>
      </p:sp>
      <p:sp>
        <p:nvSpPr>
          <p:cNvPr id="517" name="CaixaDeTexto 5"/>
          <p:cNvSpPr txBox="1"/>
          <p:nvPr/>
        </p:nvSpPr>
        <p:spPr>
          <a:xfrm>
            <a:off x="728471" y="3114446"/>
            <a:ext cx="2352971" cy="20472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Produto{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char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descricao[30];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quantidade;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float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preco_unitario;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float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desconto;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  <a:r>
              <a:rPr>
                <a:solidFill>
                  <a:srgbClr val="4472C4"/>
                </a:solidFill>
              </a:rPr>
              <a:t> float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preco_total;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  <p:sp>
        <p:nvSpPr>
          <p:cNvPr id="518" name="Chave direita 7"/>
          <p:cNvSpPr/>
          <p:nvPr/>
        </p:nvSpPr>
        <p:spPr>
          <a:xfrm>
            <a:off x="3940446" y="3114446"/>
            <a:ext cx="357175" cy="1915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50"/>
                  <a:pt x="10800" y="336"/>
                </a:cubicBezTo>
                <a:lnTo>
                  <a:pt x="10800" y="10464"/>
                </a:lnTo>
                <a:cubicBezTo>
                  <a:pt x="10800" y="10650"/>
                  <a:pt x="15635" y="10800"/>
                  <a:pt x="21600" y="10800"/>
                </a:cubicBezTo>
                <a:cubicBezTo>
                  <a:pt x="15635" y="10800"/>
                  <a:pt x="10800" y="10950"/>
                  <a:pt x="10800" y="11136"/>
                </a:cubicBezTo>
                <a:lnTo>
                  <a:pt x="10800" y="21264"/>
                </a:lnTo>
                <a:cubicBezTo>
                  <a:pt x="10800" y="21450"/>
                  <a:pt x="5965" y="21600"/>
                  <a:pt x="0" y="21600"/>
                </a:cubicBezTo>
              </a:path>
            </a:pathLst>
          </a:custGeom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9" name="CaixaDeTexto 8"/>
          <p:cNvSpPr txBox="1"/>
          <p:nvPr/>
        </p:nvSpPr>
        <p:spPr>
          <a:xfrm>
            <a:off x="4460784" y="3887723"/>
            <a:ext cx="209223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Definição da struct</a:t>
            </a:r>
          </a:p>
        </p:txBody>
      </p:sp>
      <p:grpSp>
        <p:nvGrpSpPr>
          <p:cNvPr id="524" name="Grupo 19"/>
          <p:cNvGrpSpPr/>
          <p:nvPr/>
        </p:nvGrpSpPr>
        <p:grpSpPr>
          <a:xfrm>
            <a:off x="983061" y="4699643"/>
            <a:ext cx="4005926" cy="674130"/>
            <a:chOff x="0" y="0"/>
            <a:chExt cx="4005924" cy="674129"/>
          </a:xfrm>
        </p:grpSpPr>
        <p:sp>
          <p:nvSpPr>
            <p:cNvPr id="520" name="Conector reto 9"/>
            <p:cNvSpPr/>
            <p:nvPr/>
          </p:nvSpPr>
          <p:spPr>
            <a:xfrm flipH="1">
              <a:off x="0" y="413177"/>
              <a:ext cx="1" cy="2609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1" name="Conector reto 12"/>
            <p:cNvSpPr/>
            <p:nvPr/>
          </p:nvSpPr>
          <p:spPr>
            <a:xfrm>
              <a:off x="0" y="674129"/>
              <a:ext cx="3472816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2" name="Conector reto 15"/>
            <p:cNvSpPr/>
            <p:nvPr/>
          </p:nvSpPr>
          <p:spPr>
            <a:xfrm flipV="1">
              <a:off x="3465200" y="0"/>
              <a:ext cx="1" cy="67413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Conector de seta reta 17"/>
            <p:cNvSpPr/>
            <p:nvPr/>
          </p:nvSpPr>
          <p:spPr>
            <a:xfrm>
              <a:off x="3465200" y="1"/>
              <a:ext cx="540725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25" name="CaixaDeTexto 18"/>
          <p:cNvSpPr txBox="1"/>
          <p:nvPr/>
        </p:nvSpPr>
        <p:spPr>
          <a:xfrm>
            <a:off x="4956079" y="4407368"/>
            <a:ext cx="364710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Ponto e vírgula </a:t>
            </a:r>
          </a:p>
          <a:p>
            <a:pPr algn="ctr">
              <a:defRPr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(definição da struct é um comando)</a:t>
            </a:r>
          </a:p>
        </p:txBody>
      </p:sp>
      <p:sp>
        <p:nvSpPr>
          <p:cNvPr id="526" name="CaixaDeTexto 6"/>
          <p:cNvSpPr txBox="1"/>
          <p:nvPr/>
        </p:nvSpPr>
        <p:spPr>
          <a:xfrm>
            <a:off x="656177" y="5790429"/>
            <a:ext cx="5148745" cy="370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struct Produto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produto_1, produto_2, produto_3;</a:t>
            </a:r>
          </a:p>
        </p:txBody>
      </p:sp>
      <p:sp>
        <p:nvSpPr>
          <p:cNvPr id="527" name="CaixaDeTexto 13"/>
          <p:cNvSpPr txBox="1"/>
          <p:nvPr/>
        </p:nvSpPr>
        <p:spPr>
          <a:xfrm>
            <a:off x="6978082" y="5214659"/>
            <a:ext cx="174443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Declaração de 3 variáveis do tipo Produto</a:t>
            </a:r>
          </a:p>
        </p:txBody>
      </p:sp>
      <p:grpSp>
        <p:nvGrpSpPr>
          <p:cNvPr id="530" name="Grupo 20"/>
          <p:cNvGrpSpPr/>
          <p:nvPr/>
        </p:nvGrpSpPr>
        <p:grpSpPr>
          <a:xfrm>
            <a:off x="6312946" y="5408100"/>
            <a:ext cx="495448" cy="407044"/>
            <a:chOff x="0" y="0"/>
            <a:chExt cx="495446" cy="407042"/>
          </a:xfrm>
        </p:grpSpPr>
        <p:sp>
          <p:nvSpPr>
            <p:cNvPr id="528" name="Conector reto 11"/>
            <p:cNvSpPr/>
            <p:nvPr/>
          </p:nvSpPr>
          <p:spPr>
            <a:xfrm flipV="1">
              <a:off x="8237" y="0"/>
              <a:ext cx="1" cy="4070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9" name="Conector de seta reta 16"/>
            <p:cNvSpPr/>
            <p:nvPr/>
          </p:nvSpPr>
          <p:spPr>
            <a:xfrm>
              <a:off x="0" y="0"/>
              <a:ext cx="495447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7"/>
      <p:bldP build="whole" bldLvl="1" animBg="1" rev="0" advAuto="0" spid="526" grpId="5"/>
      <p:bldP build="whole" bldLvl="1" animBg="1" rev="0" advAuto="0" spid="525" grpId="4"/>
      <p:bldP build="whole" bldLvl="1" animBg="1" rev="0" advAuto="0" spid="524" grpId="3"/>
      <p:bldP build="whole" bldLvl="1" animBg="1" rev="0" advAuto="0" spid="519" grpId="2"/>
      <p:bldP build="whole" bldLvl="1" animBg="1" rev="0" advAuto="0" spid="518" grpId="1"/>
      <p:bldP build="whole" bldLvl="1" animBg="1" rev="0" advAuto="0" spid="527" grpId="6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3" name="Uso de 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Uso de structs</a:t>
            </a:r>
          </a:p>
        </p:txBody>
      </p:sp>
      <p:sp>
        <p:nvSpPr>
          <p:cNvPr id="534" name="Uma variável estrutura pode ser atribuída a outra do mesmo tipo por meio de uma atribuição simples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lvl1pPr>
          </a:lstStyle>
          <a:p>
            <a:pPr/>
            <a:r>
              <a:t>Uma variável estrutura pode ser atribuída a outra do mesmo tipo por meio de uma atribuição simples</a:t>
            </a:r>
          </a:p>
        </p:txBody>
      </p:sp>
      <p:sp>
        <p:nvSpPr>
          <p:cNvPr id="535" name="CaixaDeTexto 5"/>
          <p:cNvSpPr txBox="1"/>
          <p:nvPr/>
        </p:nvSpPr>
        <p:spPr>
          <a:xfrm>
            <a:off x="1447621" y="2518244"/>
            <a:ext cx="4752539" cy="29870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Produto{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char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descricao[30];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quantidade;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float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preco_unitario;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float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desconto;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float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preco_total;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Produto feijao = {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“redondo”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, 1, 20.0, 0, 20.0};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Produto feijao_carioca;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feijao_carioca = feijao;</a:t>
            </a:r>
          </a:p>
        </p:txBody>
      </p:sp>
      <p:sp>
        <p:nvSpPr>
          <p:cNvPr id="536" name="CaixaDeTexto 6"/>
          <p:cNvSpPr txBox="1"/>
          <p:nvPr/>
        </p:nvSpPr>
        <p:spPr>
          <a:xfrm>
            <a:off x="-1" y="5483750"/>
            <a:ext cx="9144001" cy="339439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rgbClr val="70AD47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Atribuição só pode ser feita com </a:t>
            </a:r>
            <a:r>
              <a:rPr b="1"/>
              <a:t>structs</a:t>
            </a:r>
            <a:r>
              <a:t> do mesmo tipo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9" name="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structs</a:t>
            </a:r>
          </a:p>
        </p:txBody>
      </p:sp>
      <p:sp>
        <p:nvSpPr>
          <p:cNvPr id="540" name="CaixaDeTexto 6"/>
          <p:cNvSpPr txBox="1"/>
          <p:nvPr/>
        </p:nvSpPr>
        <p:spPr>
          <a:xfrm>
            <a:off x="5557237" y="2488462"/>
            <a:ext cx="2098921" cy="3164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Data{</a:t>
            </a: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dia, mes, ano;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atual;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return 0;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41" name="Seta para a esquerda e para a direita 1"/>
          <p:cNvSpPr/>
          <p:nvPr/>
        </p:nvSpPr>
        <p:spPr>
          <a:xfrm>
            <a:off x="3963408" y="3850785"/>
            <a:ext cx="1451879" cy="68258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2" name="CaixaDeTexto 7"/>
          <p:cNvSpPr txBox="1"/>
          <p:nvPr/>
        </p:nvSpPr>
        <p:spPr>
          <a:xfrm>
            <a:off x="3855260" y="3362964"/>
            <a:ext cx="166817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São equivalentes</a:t>
            </a:r>
          </a:p>
        </p:txBody>
      </p:sp>
      <p:sp>
        <p:nvSpPr>
          <p:cNvPr id="543" name="Rectangle"/>
          <p:cNvSpPr/>
          <p:nvPr/>
        </p:nvSpPr>
        <p:spPr>
          <a:xfrm>
            <a:off x="689261" y="2302644"/>
            <a:ext cx="3126319" cy="3357709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44" name="CaixaDeTexto 5"/>
          <p:cNvSpPr txBox="1"/>
          <p:nvPr/>
        </p:nvSpPr>
        <p:spPr>
          <a:xfrm>
            <a:off x="817811" y="2488462"/>
            <a:ext cx="2073361" cy="31648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typedef 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dia, mes, ano;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}Data;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atual;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   return 0;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structs</a:t>
            </a:r>
          </a:p>
        </p:txBody>
      </p:sp>
      <p:sp>
        <p:nvSpPr>
          <p:cNvPr id="548" name="Retângulo 6"/>
          <p:cNvSpPr/>
          <p:nvPr/>
        </p:nvSpPr>
        <p:spPr>
          <a:xfrm>
            <a:off x="714348" y="2224320"/>
            <a:ext cx="4572001" cy="37109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typedef 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y, z;</a:t>
            </a:r>
            <a:r>
              <a:t>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}Ponto;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void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imprime(</a:t>
            </a:r>
            <a:r>
              <a:t>int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printf(</a:t>
            </a:r>
            <a:r>
              <a:rPr>
                <a:solidFill>
                  <a:srgbClr val="FF0000"/>
                </a:solidFill>
              </a:rPr>
              <a:t>“Valor: %d”</a:t>
            </a:r>
            <a:r>
              <a:t>, v);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 main()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Ponto p = {1, 2, 3};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imprime(p.x);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49" name="CaixaDeTexto 7"/>
          <p:cNvSpPr txBox="1"/>
          <p:nvPr/>
        </p:nvSpPr>
        <p:spPr>
          <a:xfrm>
            <a:off x="4602028" y="3705342"/>
            <a:ext cx="2760499" cy="333088"/>
          </a:xfrm>
          <a:prstGeom prst="rect">
            <a:avLst/>
          </a:prstGeom>
          <a:solidFill>
            <a:srgbClr val="C5E0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Tem que ser do mesmo tipo!</a:t>
            </a:r>
          </a:p>
        </p:txBody>
      </p:sp>
      <p:sp>
        <p:nvSpPr>
          <p:cNvPr id="550" name="Conector reto 23"/>
          <p:cNvSpPr/>
          <p:nvPr/>
        </p:nvSpPr>
        <p:spPr>
          <a:xfrm flipV="1">
            <a:off x="2533861" y="3098668"/>
            <a:ext cx="1476001" cy="2"/>
          </a:xfrm>
          <a:prstGeom prst="line">
            <a:avLst/>
          </a:prstGeom>
          <a:ln w="12700">
            <a:solidFill>
              <a:srgbClr val="5B9BD5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1" name="Conector de seta reta 25"/>
          <p:cNvSpPr/>
          <p:nvPr/>
        </p:nvSpPr>
        <p:spPr>
          <a:xfrm>
            <a:off x="4001419" y="3093382"/>
            <a:ext cx="519380" cy="565658"/>
          </a:xfrm>
          <a:prstGeom prst="line">
            <a:avLst/>
          </a:prstGeom>
          <a:ln w="127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2" name="Conector reto 37"/>
          <p:cNvSpPr/>
          <p:nvPr/>
        </p:nvSpPr>
        <p:spPr>
          <a:xfrm>
            <a:off x="2320663" y="5060212"/>
            <a:ext cx="1692001" cy="1"/>
          </a:xfrm>
          <a:prstGeom prst="line">
            <a:avLst/>
          </a:prstGeom>
          <a:ln w="12700">
            <a:solidFill>
              <a:srgbClr val="5B9BD5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3" name="Conector de seta reta 39"/>
          <p:cNvSpPr/>
          <p:nvPr/>
        </p:nvSpPr>
        <p:spPr>
          <a:xfrm flipV="1">
            <a:off x="4009860" y="4202010"/>
            <a:ext cx="505653" cy="856260"/>
          </a:xfrm>
          <a:prstGeom prst="line">
            <a:avLst/>
          </a:prstGeom>
          <a:ln w="127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4" name="Chave direita 15"/>
          <p:cNvSpPr/>
          <p:nvPr/>
        </p:nvSpPr>
        <p:spPr>
          <a:xfrm rot="16200000">
            <a:off x="2270718" y="5004515"/>
            <a:ext cx="101067" cy="308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64"/>
                  <a:pt x="10800" y="591"/>
                </a:cubicBezTo>
                <a:lnTo>
                  <a:pt x="10800" y="10209"/>
                </a:lnTo>
                <a:cubicBezTo>
                  <a:pt x="10800" y="10536"/>
                  <a:pt x="15635" y="10800"/>
                  <a:pt x="21600" y="10800"/>
                </a:cubicBezTo>
                <a:cubicBezTo>
                  <a:pt x="15635" y="10800"/>
                  <a:pt x="10800" y="11064"/>
                  <a:pt x="10800" y="11391"/>
                </a:cubicBezTo>
                <a:lnTo>
                  <a:pt x="10800" y="21009"/>
                </a:lnTo>
                <a:cubicBezTo>
                  <a:pt x="10800" y="21336"/>
                  <a:pt x="5965" y="21600"/>
                  <a:pt x="0" y="21600"/>
                </a:cubicBezTo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5" name="Chave direita 19"/>
          <p:cNvSpPr/>
          <p:nvPr/>
        </p:nvSpPr>
        <p:spPr>
          <a:xfrm rot="16200000">
            <a:off x="2471469" y="2928875"/>
            <a:ext cx="125307" cy="55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81"/>
                  <a:pt x="10800" y="405"/>
                </a:cubicBezTo>
                <a:lnTo>
                  <a:pt x="10800" y="10395"/>
                </a:lnTo>
                <a:cubicBezTo>
                  <a:pt x="10800" y="10619"/>
                  <a:pt x="15635" y="10800"/>
                  <a:pt x="21600" y="10800"/>
                </a:cubicBezTo>
                <a:cubicBezTo>
                  <a:pt x="15635" y="10800"/>
                  <a:pt x="10800" y="10981"/>
                  <a:pt x="10800" y="11205"/>
                </a:cubicBezTo>
                <a:lnTo>
                  <a:pt x="10800" y="21195"/>
                </a:lnTo>
                <a:cubicBezTo>
                  <a:pt x="10800" y="21419"/>
                  <a:pt x="5965" y="21600"/>
                  <a:pt x="0" y="21600"/>
                </a:cubicBezTo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6" name="Passagem por valor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Passagem por valor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3" grpId="5"/>
      <p:bldP build="whole" bldLvl="1" animBg="1" rev="0" advAuto="0" spid="554" grpId="7"/>
      <p:bldP build="whole" bldLvl="1" animBg="1" rev="0" advAuto="0" spid="549" grpId="1"/>
      <p:bldP build="whole" bldLvl="1" animBg="1" rev="0" advAuto="0" spid="552" grpId="4"/>
      <p:bldP build="whole" bldLvl="1" animBg="1" rev="0" advAuto="0" spid="551" grpId="3"/>
      <p:bldP build="whole" bldLvl="1" animBg="1" rev="0" advAuto="0" spid="550" grpId="2"/>
      <p:bldP build="whole" bldLvl="1" animBg="1" rev="0" advAuto="0" spid="555" grpId="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9" name="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structs</a:t>
            </a:r>
          </a:p>
        </p:txBody>
      </p:sp>
      <p:sp>
        <p:nvSpPr>
          <p:cNvPr id="560" name="Passagem por referência"/>
          <p:cNvSpPr txBox="1"/>
          <p:nvPr>
            <p:ph type="body" sz="quarter" idx="1"/>
          </p:nvPr>
        </p:nvSpPr>
        <p:spPr>
          <a:xfrm>
            <a:off x="457200" y="1600200"/>
            <a:ext cx="8229600" cy="54157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Passagem por referência</a:t>
            </a:r>
          </a:p>
        </p:txBody>
      </p:sp>
      <p:sp>
        <p:nvSpPr>
          <p:cNvPr id="561" name="Retângulo 6"/>
          <p:cNvSpPr/>
          <p:nvPr/>
        </p:nvSpPr>
        <p:spPr>
          <a:xfrm>
            <a:off x="714348" y="2224320"/>
            <a:ext cx="4572001" cy="39522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typedef 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y, z;</a:t>
            </a:r>
            <a:r>
              <a:t>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}Ponto;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void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incrementa_imprime(</a:t>
            </a:r>
            <a:r>
              <a:t>int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*v){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*v = *v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printf(</a:t>
            </a:r>
            <a:r>
              <a:rPr>
                <a:solidFill>
                  <a:srgbClr val="FF0000"/>
                </a:solidFill>
              </a:rPr>
              <a:t>“Valor: %d”</a:t>
            </a:r>
            <a:r>
              <a:t>, *v);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 main()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Ponto p = {1,2,3};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imprime(&amp;p.y);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62" name="Conector reto 8"/>
          <p:cNvSpPr/>
          <p:nvPr/>
        </p:nvSpPr>
        <p:spPr>
          <a:xfrm>
            <a:off x="2849524" y="5560826"/>
            <a:ext cx="1116419" cy="1"/>
          </a:xfrm>
          <a:prstGeom prst="line">
            <a:avLst/>
          </a:prstGeom>
          <a:ln w="12700">
            <a:solidFill>
              <a:srgbClr val="5B9BD5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3" name="Conector reto 10"/>
          <p:cNvSpPr/>
          <p:nvPr/>
        </p:nvSpPr>
        <p:spPr>
          <a:xfrm flipV="1">
            <a:off x="3965944" y="4784650"/>
            <a:ext cx="1" cy="776178"/>
          </a:xfrm>
          <a:prstGeom prst="line">
            <a:avLst/>
          </a:prstGeom>
          <a:ln w="12700">
            <a:solidFill>
              <a:srgbClr val="5B9BD5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4" name="Conector de seta reta 12"/>
          <p:cNvSpPr/>
          <p:nvPr/>
        </p:nvSpPr>
        <p:spPr>
          <a:xfrm>
            <a:off x="3965942" y="4784650"/>
            <a:ext cx="1616150" cy="1"/>
          </a:xfrm>
          <a:prstGeom prst="line">
            <a:avLst/>
          </a:prstGeom>
          <a:ln w="127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5" name="CaixaDeTexto 13"/>
          <p:cNvSpPr txBox="1"/>
          <p:nvPr/>
        </p:nvSpPr>
        <p:spPr>
          <a:xfrm>
            <a:off x="5706619" y="4338080"/>
            <a:ext cx="3182196" cy="959618"/>
          </a:xfrm>
          <a:prstGeom prst="rect">
            <a:avLst/>
          </a:prstGeom>
          <a:solidFill>
            <a:srgbClr val="C5E0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 operador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&amp;</a:t>
            </a:r>
            <a:r>
              <a:t> precede o nome da estrutura, não o nome da variável membro!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8" name="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structs</a:t>
            </a:r>
          </a:p>
        </p:txBody>
      </p:sp>
      <p:sp>
        <p:nvSpPr>
          <p:cNvPr id="569" name="Passando struct toda como valor"/>
          <p:cNvSpPr txBox="1"/>
          <p:nvPr>
            <p:ph type="body" sz="quarter" idx="1"/>
          </p:nvPr>
        </p:nvSpPr>
        <p:spPr>
          <a:xfrm>
            <a:off x="457200" y="1600200"/>
            <a:ext cx="8229600" cy="54157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Passando struct toda como valor</a:t>
            </a:r>
          </a:p>
        </p:txBody>
      </p:sp>
      <p:sp>
        <p:nvSpPr>
          <p:cNvPr id="570" name="Retângulo 6"/>
          <p:cNvSpPr/>
          <p:nvPr/>
        </p:nvSpPr>
        <p:spPr>
          <a:xfrm>
            <a:off x="461886" y="2233845"/>
            <a:ext cx="3889553" cy="37109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typedef 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char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nome[30];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char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matricula[10];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float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notas[4];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}Aluno;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void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imprimeAluno(</a:t>
            </a:r>
            <a:r>
              <a:t>Aluno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t> i;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puts(a.nome);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puts(a.matricula);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for(i=0;i&lt;4;i++)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printf(</a:t>
            </a:r>
            <a:r>
              <a:rPr>
                <a:solidFill>
                  <a:srgbClr val="FF0000"/>
                </a:solidFill>
              </a:rPr>
              <a:t>“ %f ”</a:t>
            </a:r>
            <a:r>
              <a:t>, a.notas[i]);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71" name="Retângulo 14"/>
          <p:cNvSpPr/>
          <p:nvPr/>
        </p:nvSpPr>
        <p:spPr>
          <a:xfrm>
            <a:off x="5027257" y="2348691"/>
            <a:ext cx="3889553" cy="34696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Aluno a;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</a:t>
            </a:r>
            <a:r>
              <a:rPr b="1">
                <a:solidFill>
                  <a:srgbClr val="0070C0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0070C0"/>
                </a:solidFill>
              </a:rPr>
              <a:t> </a:t>
            </a:r>
            <a:r>
              <a:t>i;</a:t>
            </a: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 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scanf(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“%s”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, a.nome);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scanf(</a:t>
            </a:r>
            <a:r>
              <a:rPr>
                <a:solidFill>
                  <a:srgbClr val="FF0000"/>
                </a:solidFill>
              </a:rPr>
              <a:t>“%s”</a:t>
            </a:r>
            <a:r>
              <a:t>, a.matricula);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for(i=0;i&lt;4;i++)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scanf(</a:t>
            </a:r>
            <a:r>
              <a:rPr>
                <a:solidFill>
                  <a:srgbClr val="FF0000"/>
                </a:solidFill>
              </a:rPr>
              <a:t>“%f”</a:t>
            </a:r>
            <a:r>
              <a:t>, &amp;a.notas[i]);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imprimeAluno(a);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return 0;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72" name="CaixaDeTexto 11"/>
          <p:cNvSpPr txBox="1"/>
          <p:nvPr/>
        </p:nvSpPr>
        <p:spPr>
          <a:xfrm>
            <a:off x="165481" y="2233845"/>
            <a:ext cx="330161" cy="3710941"/>
          </a:xfrm>
          <a:prstGeom prst="rect">
            <a:avLst/>
          </a:prstGeom>
          <a:solidFill>
            <a:srgbClr val="FF7C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8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9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15</a:t>
            </a:r>
          </a:p>
        </p:txBody>
      </p:sp>
      <p:sp>
        <p:nvSpPr>
          <p:cNvPr id="573" name="CaixaDeTexto 15"/>
          <p:cNvSpPr txBox="1"/>
          <p:nvPr/>
        </p:nvSpPr>
        <p:spPr>
          <a:xfrm>
            <a:off x="4730852" y="2348692"/>
            <a:ext cx="330162" cy="3469641"/>
          </a:xfrm>
          <a:prstGeom prst="rect">
            <a:avLst/>
          </a:prstGeom>
          <a:solidFill>
            <a:srgbClr val="FF7C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17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18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19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20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27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28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8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89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0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4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8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2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0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06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21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13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1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15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685800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1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20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6" name="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structs</a:t>
            </a:r>
          </a:p>
        </p:txBody>
      </p:sp>
      <p:sp>
        <p:nvSpPr>
          <p:cNvPr id="577" name="Passando struct toda como referência"/>
          <p:cNvSpPr txBox="1"/>
          <p:nvPr>
            <p:ph type="body" sz="quarter" idx="1"/>
          </p:nvPr>
        </p:nvSpPr>
        <p:spPr>
          <a:xfrm>
            <a:off x="457200" y="1600200"/>
            <a:ext cx="8229600" cy="54157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Passando struct toda como referência</a:t>
            </a:r>
          </a:p>
        </p:txBody>
      </p:sp>
      <p:sp>
        <p:nvSpPr>
          <p:cNvPr id="578" name="Retângulo 6"/>
          <p:cNvSpPr/>
          <p:nvPr/>
        </p:nvSpPr>
        <p:spPr>
          <a:xfrm>
            <a:off x="597385" y="2288118"/>
            <a:ext cx="3017680" cy="41935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typedef 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y, z;</a:t>
            </a:r>
            <a:r>
              <a:t>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}Ponto;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void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altera(</a:t>
            </a:r>
            <a:r>
              <a:t>Ponto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*v){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(*v).x = (*v).x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(*v).y = (*v).y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(*v).z = (*v).z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 main()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Ponto p = {1, 2, 3};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altera(&amp;p);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79" name="Retângulo 11"/>
          <p:cNvSpPr/>
          <p:nvPr/>
        </p:nvSpPr>
        <p:spPr>
          <a:xfrm>
            <a:off x="5592731" y="2233845"/>
            <a:ext cx="3017681" cy="4193541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latin typeface="+mj-lt"/>
                <a:ea typeface="+mj-ea"/>
                <a:cs typeface="+mj-cs"/>
                <a:sym typeface="Helvetica"/>
              </a:defRPr>
            </a:pPr>
            <a:r>
              <a:t>typedef struct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FF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 b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y, z;</a:t>
            </a:r>
            <a:r>
              <a:t>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}Ponto;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void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altera(</a:t>
            </a:r>
            <a:r>
              <a:t>Ponto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*v){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v-&gt;x = v-&gt;x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v-&gt;y = v-&gt;y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v-&gt;z = v-&gt;z + 1;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 main()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Ponto p = {1, 2, 3};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altera(&amp;p);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...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80" name="Seta para a esquerda e para a direita 1"/>
          <p:cNvSpPr/>
          <p:nvPr/>
        </p:nvSpPr>
        <p:spPr>
          <a:xfrm>
            <a:off x="3806456" y="4359356"/>
            <a:ext cx="1594885" cy="525014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BE5D6"/>
              </a:gs>
              <a:gs pos="100000">
                <a:srgbClr val="C5E0B4"/>
              </a:gs>
            </a:gsLst>
          </a:gra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1" name="CaixaDeTexto 5"/>
          <p:cNvSpPr txBox="1"/>
          <p:nvPr/>
        </p:nvSpPr>
        <p:spPr>
          <a:xfrm>
            <a:off x="3946249" y="3857755"/>
            <a:ext cx="127594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Equivalentes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4" name="struct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structs</a:t>
            </a:r>
          </a:p>
        </p:txBody>
      </p:sp>
      <p:sp>
        <p:nvSpPr>
          <p:cNvPr id="585" name="Retornando structs"/>
          <p:cNvSpPr txBox="1"/>
          <p:nvPr>
            <p:ph type="body" sz="quarter" idx="1"/>
          </p:nvPr>
        </p:nvSpPr>
        <p:spPr>
          <a:xfrm>
            <a:off x="457200" y="1600200"/>
            <a:ext cx="8229600" cy="54157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b="1" sz="2400"/>
            </a:lvl1pPr>
          </a:lstStyle>
          <a:p>
            <a:pPr/>
            <a:r>
              <a:t>Retornando structs</a:t>
            </a:r>
          </a:p>
        </p:txBody>
      </p:sp>
      <p:sp>
        <p:nvSpPr>
          <p:cNvPr id="586" name="CaixaDeTexto 5"/>
          <p:cNvSpPr txBox="1"/>
          <p:nvPr/>
        </p:nvSpPr>
        <p:spPr>
          <a:xfrm>
            <a:off x="1280040" y="5524424"/>
            <a:ext cx="5067559" cy="12979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main(){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Carro novo_carro;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novo_carro = iniciaCarro(</a:t>
            </a:r>
            <a:r>
              <a:rPr>
                <a:solidFill>
                  <a:srgbClr val="FF0000"/>
                </a:solidFill>
              </a:rPr>
              <a:t>“Ferrari”</a:t>
            </a:r>
            <a:r>
              <a:t>, </a:t>
            </a:r>
            <a:r>
              <a:rPr>
                <a:solidFill>
                  <a:srgbClr val="FF0000"/>
                </a:solidFill>
              </a:rPr>
              <a:t>“abc1234”</a:t>
            </a:r>
            <a:r>
              <a:t>, 2018);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</p:txBody>
      </p:sp>
      <p:grpSp>
        <p:nvGrpSpPr>
          <p:cNvPr id="589" name="Grupo 8"/>
          <p:cNvGrpSpPr/>
          <p:nvPr/>
        </p:nvGrpSpPr>
        <p:grpSpPr>
          <a:xfrm>
            <a:off x="995387" y="2043449"/>
            <a:ext cx="7592527" cy="1270001"/>
            <a:chOff x="330159" y="0"/>
            <a:chExt cx="7592526" cy="1270000"/>
          </a:xfrm>
        </p:grpSpPr>
        <p:sp>
          <p:nvSpPr>
            <p:cNvPr id="587" name="CaixaDeTexto 1"/>
            <p:cNvSpPr/>
            <p:nvPr/>
          </p:nvSpPr>
          <p:spPr>
            <a:xfrm>
              <a:off x="330159" y="0"/>
              <a:ext cx="759252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typedef struct{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</a:t>
              </a:r>
              <a:r>
                <a:rPr b="1">
                  <a:solidFill>
                    <a:srgbClr val="4472C4"/>
                  </a:solidFill>
                  <a:latin typeface="+mj-lt"/>
                  <a:ea typeface="+mj-ea"/>
                  <a:cs typeface="+mj-cs"/>
                  <a:sym typeface="Helvetica"/>
                </a:rPr>
                <a:t>char </a:t>
              </a:r>
              <a:r>
                <a:t>modelo[20], placa[8];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</a:t>
              </a:r>
              <a:r>
                <a:rPr b="1">
                  <a:solidFill>
                    <a:srgbClr val="4472C4"/>
                  </a:solidFill>
                  <a:latin typeface="+mj-lt"/>
                  <a:ea typeface="+mj-ea"/>
                  <a:cs typeface="+mj-cs"/>
                  <a:sym typeface="Helvetica"/>
                </a:rPr>
                <a:t>int</a:t>
              </a:r>
              <a:r>
                <a:t> ano;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}Carro;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Carro iniciaCarro(</a:t>
              </a:r>
              <a:r>
                <a:rPr b="1">
                  <a:solidFill>
                    <a:srgbClr val="4472C4"/>
                  </a:solidFill>
                  <a:latin typeface="+mj-lt"/>
                  <a:ea typeface="+mj-ea"/>
                  <a:cs typeface="+mj-cs"/>
                  <a:sym typeface="Helvetica"/>
                </a:rPr>
                <a:t>char</a:t>
              </a:r>
              <a:r>
                <a:t> *m, </a:t>
              </a:r>
              <a:r>
                <a:rPr b="1">
                  <a:solidFill>
                    <a:srgbClr val="4472C4"/>
                  </a:solidFill>
                  <a:latin typeface="+mj-lt"/>
                  <a:ea typeface="+mj-ea"/>
                  <a:cs typeface="+mj-cs"/>
                  <a:sym typeface="Helvetica"/>
                </a:rPr>
                <a:t>char</a:t>
              </a:r>
              <a:r>
                <a:t> *p, int a){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Carro c;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strcpy(c.modelo, m);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strcpy(c.placa, p);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c.ano = a;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 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return c;</a:t>
              </a:r>
            </a:p>
            <a:p>
              <a:pPr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}</a:t>
              </a:r>
            </a:p>
          </p:txBody>
        </p:sp>
        <p:sp>
          <p:nvSpPr>
            <p:cNvPr id="588" name="CaixaDeTexto 6"/>
            <p:cNvSpPr/>
            <p:nvPr/>
          </p:nvSpPr>
          <p:spPr>
            <a:xfrm>
              <a:off x="330160" y="0"/>
              <a:ext cx="1270001" cy="1270001"/>
            </a:xfrm>
            <a:prstGeom prst="line">
              <a:avLst/>
            </a:prstGeom>
            <a:solidFill>
              <a:srgbClr val="ED7D3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1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2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3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4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5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6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7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8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9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10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11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12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13</a:t>
              </a:r>
            </a:p>
            <a:p>
              <a:pPr algn="r">
                <a:defRPr sz="16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14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2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93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94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95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98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5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99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0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601" name="Rounded Rectangle"/>
          <p:cNvSpPr/>
          <p:nvPr/>
        </p:nvSpPr>
        <p:spPr>
          <a:xfrm>
            <a:off x="685800" y="460499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604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6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05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60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09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610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61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61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14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6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6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21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624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62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25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8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29" name="Basicamente, a linguagem C trabalha com dois tipos de arquivos:"/>
          <p:cNvSpPr txBox="1"/>
          <p:nvPr>
            <p:ph type="body" idx="1"/>
          </p:nvPr>
        </p:nvSpPr>
        <p:spPr>
          <a:xfrm>
            <a:off x="604667" y="1673357"/>
            <a:ext cx="8169362" cy="48255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Basicamente, a linguagem C trabalha com dois tipos de arquivos:</a:t>
            </a:r>
          </a:p>
        </p:txBody>
      </p:sp>
      <p:sp>
        <p:nvSpPr>
          <p:cNvPr id="630" name="CaixaDeTexto 1"/>
          <p:cNvSpPr txBox="1"/>
          <p:nvPr/>
        </p:nvSpPr>
        <p:spPr>
          <a:xfrm>
            <a:off x="228599" y="2536369"/>
            <a:ext cx="3951515" cy="3254088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Arquivo texto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85750" indent="-285750" algn="just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Armazena caracteres que podem ser mostrados diretamente na tela ou modificados por um editor de textos;</a:t>
            </a:r>
            <a:br/>
          </a:p>
          <a:p>
            <a:pPr marL="285750" indent="-285750" algn="just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Os dados são gravados como caracteres de 8 bits. Ex.: Um número inteiro de 32 bits com 8 dígitos ocupará 64 bits no arquivo.</a:t>
            </a:r>
          </a:p>
        </p:txBody>
      </p:sp>
      <p:sp>
        <p:nvSpPr>
          <p:cNvPr id="631" name="CaixaDeTexto 5"/>
          <p:cNvSpPr txBox="1"/>
          <p:nvPr/>
        </p:nvSpPr>
        <p:spPr>
          <a:xfrm>
            <a:off x="4596122" y="2503710"/>
            <a:ext cx="4297505" cy="325408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Arquivo binário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85750" indent="-285750" algn="just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Armazena uma sequência de bits que está sujeita as convenções do programa que o gerou. Ex.: arquivos compactados;</a:t>
            </a:r>
            <a:br/>
          </a:p>
          <a:p>
            <a:pPr marL="285750" indent="-285750" algn="just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Os dados são gravados em binário, ou seja, do mesmo modo que estão na memória. Ex.: um número inteiro de 32 bits com 8 dígitos ocupará 32 bits no arquivo.</a:t>
            </a:r>
          </a:p>
        </p:txBody>
      </p:sp>
      <p:sp>
        <p:nvSpPr>
          <p:cNvPr id="632" name="CaixaDeTexto 6"/>
          <p:cNvSpPr txBox="1"/>
          <p:nvPr/>
        </p:nvSpPr>
        <p:spPr>
          <a:xfrm>
            <a:off x="1535835" y="5976336"/>
            <a:ext cx="59202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 manipulação de arquivos se dá por meio de fluxos (</a:t>
            </a:r>
            <a:r>
              <a:rPr b="1" i="1"/>
              <a:t>streams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5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36" name="A biblioteca stdio.h dá suporte à utilização de arquivos em C.…"/>
          <p:cNvSpPr txBox="1"/>
          <p:nvPr>
            <p:ph type="body" idx="1"/>
          </p:nvPr>
        </p:nvSpPr>
        <p:spPr>
          <a:xfrm>
            <a:off x="604667" y="1673357"/>
            <a:ext cx="8169362" cy="482554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 biblioteca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t> dá suporte à utilização de arquivos em C.</a:t>
            </a:r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Renomear e remover;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Garantir acesso ao arquivo;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Ler e escrever;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Alterar o posicionamento dentro do arquivo;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Manusear erros;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Para mais informações: </a:t>
            </a:r>
            <a:r>
              <a:rPr b="1" i="1">
                <a:solidFill>
                  <a:srgbClr val="0433FF"/>
                </a:solidFill>
              </a:rPr>
              <a:t>http://www.cplusplus.com/reference/cstdio/</a:t>
            </a:r>
            <a:r>
              <a:rPr i="1"/>
              <a:t> </a:t>
            </a:r>
            <a:endParaRPr i="1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endParaRPr i="1" sz="1800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 linguagem C não possui funções que leiam automaticamente toda a informação de um arquivo:</a:t>
            </a:r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Suas funções limitam-se em </a:t>
            </a:r>
            <a:r>
              <a:rPr b="1"/>
              <a:t>abrir/fechar</a:t>
            </a:r>
            <a:r>
              <a:t> e </a:t>
            </a:r>
            <a:r>
              <a:rPr b="1"/>
              <a:t>ler/escrever</a:t>
            </a:r>
            <a:r>
              <a:t> caracteres ou bytes;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O programador deve instruir o programa na leitura do arquivo de uma maneira específica;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9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40" name="O modo de abertura determina que tipo de USO será feito do arquivo…"/>
          <p:cNvSpPr txBox="1"/>
          <p:nvPr>
            <p:ph type="body" idx="1"/>
          </p:nvPr>
        </p:nvSpPr>
        <p:spPr>
          <a:xfrm>
            <a:off x="628648" y="1825625"/>
            <a:ext cx="8169363" cy="4825547"/>
          </a:xfrm>
          <a:prstGeom prst="rect">
            <a:avLst/>
          </a:prstGeom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pPr>
            <a:r>
              <a:t>O modo de abertura determina que tipo de </a:t>
            </a:r>
            <a:r>
              <a:rPr b="1"/>
              <a:t>USO</a:t>
            </a:r>
            <a:r>
              <a:t> será feito do arquivo</a:t>
            </a:r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/>
            </a:pPr>
            <a:r>
              <a:t>Abrir para leitura;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/>
            </a:pPr>
            <a:r>
              <a:t>Abrir para escrita;</a:t>
            </a:r>
            <a:endParaRPr sz="2400"/>
          </a:p>
          <a:p>
            <a:pPr lvl="1" marL="685800" indent="-228600" algn="just">
              <a:lnSpc>
                <a:spcPct val="9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800"/>
            </a:pPr>
            <a:r>
              <a:t>Abrir para leitura e escrita.</a:t>
            </a:r>
          </a:p>
        </p:txBody>
      </p:sp>
      <p:sp>
        <p:nvSpPr>
          <p:cNvPr id="641" name="CaixaDeTexto 1"/>
          <p:cNvSpPr txBox="1"/>
          <p:nvPr/>
        </p:nvSpPr>
        <p:spPr>
          <a:xfrm>
            <a:off x="1693647" y="2097795"/>
            <a:ext cx="4990466" cy="929641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FILE *arq;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arq = fopen(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nome_arquivo</a:t>
            </a:r>
            <a:r>
              <a:t>,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modo_de_abertura</a:t>
            </a:r>
            <a:r>
              <a:t>);</a:t>
            </a:r>
          </a:p>
        </p:txBody>
      </p:sp>
      <p:sp>
        <p:nvSpPr>
          <p:cNvPr id="642" name="Conector reto 6"/>
          <p:cNvSpPr/>
          <p:nvPr/>
        </p:nvSpPr>
        <p:spPr>
          <a:xfrm>
            <a:off x="2786331" y="3055628"/>
            <a:ext cx="1" cy="360001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3" name="Conector de seta reta 8"/>
          <p:cNvSpPr/>
          <p:nvPr/>
        </p:nvSpPr>
        <p:spPr>
          <a:xfrm>
            <a:off x="2786332" y="3416056"/>
            <a:ext cx="379563" cy="1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CaixaDeTexto 11"/>
          <p:cNvSpPr txBox="1"/>
          <p:nvPr/>
        </p:nvSpPr>
        <p:spPr>
          <a:xfrm>
            <a:off x="3165893" y="3230962"/>
            <a:ext cx="4629037" cy="37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 função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fopen</a:t>
            </a:r>
            <a:r>
              <a:t> retorna um ponteiro do tipo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7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graphicFrame>
        <p:nvGraphicFramePr>
          <p:cNvPr id="648" name="Tabela 5"/>
          <p:cNvGraphicFramePr/>
          <p:nvPr/>
        </p:nvGraphicFramePr>
        <p:xfrm>
          <a:off x="339636" y="1956253"/>
          <a:ext cx="8458374" cy="48209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85632"/>
                <a:gridCol w="927600"/>
                <a:gridCol w="6645141"/>
              </a:tblGrid>
              <a:tr h="370840"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Função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“r”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Leitura. Arquivo deve existir.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“w”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Escrita. Criar arquivo se não houver. Apaga o anterior se ele existir.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“a”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7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Escrita. Os dados serão adicionados no final do arquivo (</a:t>
                      </a:r>
                      <a:r>
                        <a:rPr i="1"/>
                        <a:t>append</a:t>
                      </a:r>
                      <a:r>
                        <a:t>).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“rb”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Leitura. Arquivo deve existir.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“wb”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Escrita. Cria arquivo se não houver. Apaga o anterior se ele existir.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“ab”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7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Escrita. Os dados serão adicionados no fim do arquivo (</a:t>
                      </a:r>
                      <a:r>
                        <a:rPr i="1"/>
                        <a:t>append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“r+”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Leitura/Escrita. O arquivo deve existir e pode ser modificado.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“w+”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Leitura/Escrita. Cria arquivo se não houver. Apaga o anterior se ele existir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“a+”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7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Leitura/Escrita. Os dados serão adicionados no fim do arquivo (</a:t>
                      </a:r>
                      <a:r>
                        <a:rPr i="1"/>
                        <a:t>append</a:t>
                      </a:r>
                      <a:r>
                        <a:t>).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“r+b”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Leitura/Escrita. O arquivo deve existir e pode ser modificado.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“w+b”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Leitura/Escrita. Cria arquivo se não houver. Apaga o anterior se ele existir.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b="1" sz="17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“a+b”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i="0" sz="1800"/>
                      </a:pPr>
                      <a:r>
                        <a:rPr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Binário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i="0" sz="17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Leitura/Escrita. Os dados serão adicionados no fim do arquivo (</a:t>
                      </a:r>
                      <a:r>
                        <a:rPr i="1"/>
                        <a:t>append</a:t>
                      </a:r>
                      <a:r>
                        <a:t>).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49" name="CaixaDeTexto 6"/>
          <p:cNvSpPr txBox="1"/>
          <p:nvPr/>
        </p:nvSpPr>
        <p:spPr>
          <a:xfrm>
            <a:off x="450693" y="1530894"/>
            <a:ext cx="204808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Modos clássicos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2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53" name="CaixaDeTexto 6"/>
          <p:cNvSpPr txBox="1"/>
          <p:nvPr/>
        </p:nvSpPr>
        <p:spPr>
          <a:xfrm>
            <a:off x="714348" y="1663125"/>
            <a:ext cx="7903441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200"/>
            </a:pPr>
            <a:r>
              <a:t>Um arquivo do tipo texto pode ser aberto para escrita utilizando o seguinte conjunto de comandos: </a:t>
            </a:r>
          </a:p>
          <a:p>
            <a:pPr lvl="1" marL="742950" indent="-285750">
              <a:buSzPct val="100000"/>
              <a:buFont typeface="Arial"/>
              <a:buChar char="•"/>
              <a:defRPr sz="2200"/>
            </a:pPr>
            <a:r>
              <a:t>A condição arq == NULL testa se o arquivo foi aberto com sucesso; </a:t>
            </a:r>
          </a:p>
          <a:p>
            <a:pPr lvl="1" marL="742950" indent="-285750">
              <a:buSzPct val="100000"/>
              <a:buFont typeface="Arial"/>
              <a:buChar char="•"/>
              <a:defRPr sz="2200"/>
            </a:pPr>
            <a:r>
              <a:t>No caso de erro a função fopen retorna um ponteiro nulo (NULL).</a:t>
            </a:r>
          </a:p>
        </p:txBody>
      </p:sp>
      <p:sp>
        <p:nvSpPr>
          <p:cNvPr id="654" name="CaixaDeTexto 1"/>
          <p:cNvSpPr txBox="1"/>
          <p:nvPr/>
        </p:nvSpPr>
        <p:spPr>
          <a:xfrm>
            <a:off x="1112460" y="3728840"/>
            <a:ext cx="5095737" cy="2021841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FILE *arq;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arq = fopen(</a:t>
            </a:r>
            <a:r>
              <a:rPr>
                <a:solidFill>
                  <a:srgbClr val="FF0000"/>
                </a:solidFill>
              </a:rPr>
              <a:t>“teste.txt”</a:t>
            </a:r>
            <a:r>
              <a:t>, </a:t>
            </a:r>
            <a:r>
              <a:rPr>
                <a:solidFill>
                  <a:srgbClr val="FF0000"/>
                </a:solidFill>
              </a:rPr>
              <a:t>“w”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if(arq == NULL)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printf(</a:t>
            </a:r>
            <a:r>
              <a:rPr>
                <a:solidFill>
                  <a:srgbClr val="FF0000"/>
                </a:solidFill>
              </a:rPr>
              <a:t>“Ocorreu um erro na abertura do arquivo”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 ...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7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58" name="CaixaDeTexto 6"/>
          <p:cNvSpPr txBox="1"/>
          <p:nvPr/>
        </p:nvSpPr>
        <p:spPr>
          <a:xfrm>
            <a:off x="714348" y="1663125"/>
            <a:ext cx="7903441" cy="2525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Um arquivo pode ser fechado pela função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fclose()</a:t>
            </a:r>
            <a:r>
              <a:t>;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Escreve no arquivo qualquer dado que ainda permanece no </a:t>
            </a:r>
            <a:r>
              <a:rPr i="1"/>
              <a:t>buffer</a:t>
            </a:r>
            <a:r>
              <a:t>;</a:t>
            </a:r>
          </a:p>
          <a:p>
            <a:pPr lvl="2" marL="1200150" indent="-285750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Geralmente as informações só são gravadas no disco quando o </a:t>
            </a:r>
            <a:r>
              <a:rPr i="1"/>
              <a:t>buffer</a:t>
            </a:r>
            <a:r>
              <a:t> está cheio.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O ponteiro do arquivo é passado como parâmetro para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fclose()</a:t>
            </a:r>
            <a:r>
              <a:t>;</a:t>
            </a:r>
          </a:p>
          <a:p>
            <a:pPr lvl="1" marL="742950" indent="-285750">
              <a:buSzPct val="100000"/>
              <a:buFont typeface="Arial"/>
              <a:buChar char="•"/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Esquecer de fechar </a:t>
            </a:r>
            <a:r>
              <a:rPr b="0"/>
              <a:t>o arquivo pode gerar </a:t>
            </a:r>
            <a:r>
              <a:t>inúmeros problemas</a:t>
            </a:r>
            <a:r>
              <a:rPr b="0"/>
              <a:t>;</a:t>
            </a:r>
            <a:endParaRPr b="0"/>
          </a:p>
          <a:p>
            <a:pPr lvl="1" marL="742950" indent="-285750"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9" name="CaixaDeTexto 8"/>
          <p:cNvSpPr txBox="1"/>
          <p:nvPr/>
        </p:nvSpPr>
        <p:spPr>
          <a:xfrm>
            <a:off x="1538394" y="3720420"/>
            <a:ext cx="4471787" cy="3114041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FILE *arq;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arq = fopen(</a:t>
            </a:r>
            <a:r>
              <a:rPr>
                <a:solidFill>
                  <a:srgbClr val="FF0000"/>
                </a:solidFill>
              </a:rPr>
              <a:t>“teste.txt”</a:t>
            </a:r>
            <a:r>
              <a:t>, </a:t>
            </a:r>
            <a:r>
              <a:rPr>
                <a:solidFill>
                  <a:srgbClr val="FF0000"/>
                </a:solidFill>
              </a:rPr>
              <a:t>“w”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if(arq == NULL)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printf(</a:t>
            </a:r>
            <a:r>
              <a:rPr>
                <a:solidFill>
                  <a:srgbClr val="FF0000"/>
                </a:solidFill>
              </a:rPr>
              <a:t>“Ocorreu um erro na abertura do arquivo”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system(</a:t>
            </a:r>
            <a:r>
              <a:rPr>
                <a:solidFill>
                  <a:srgbClr val="FF0000"/>
                </a:solidFill>
              </a:rPr>
              <a:t>“pause”</a:t>
            </a:r>
            <a:r>
              <a:t>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exit(1);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}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...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fclose(arq);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     return 0;</a:t>
            </a:r>
          </a:p>
          <a:p>
            <a:pPr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}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2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63" name="A maneira mais fácil de trabalhar com um arquivo é a leitura/escrita de um único caractere por vez;…"/>
          <p:cNvSpPr txBox="1"/>
          <p:nvPr>
            <p:ph type="body" sz="half" idx="1"/>
          </p:nvPr>
        </p:nvSpPr>
        <p:spPr>
          <a:xfrm>
            <a:off x="628648" y="1673224"/>
            <a:ext cx="8169363" cy="1644862"/>
          </a:xfrm>
          <a:prstGeom prst="rect">
            <a:avLst/>
          </a:prstGeom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pPr>
            <a:r>
              <a:t>A maneira mais fácil de trabalhar com um arquivo é a leitura/escrita de </a:t>
            </a:r>
            <a:r>
              <a:rPr b="1"/>
              <a:t>um único caractere por vez</a:t>
            </a:r>
            <a:r>
              <a:t>;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pPr>
            <a:r>
              <a:t>A função fputc (</a:t>
            </a:r>
            <a:r>
              <a:rPr i="1"/>
              <a:t>put character</a:t>
            </a:r>
            <a:r>
              <a:t>) pode ser utilizado para esse princípio;</a:t>
            </a:r>
          </a:p>
        </p:txBody>
      </p:sp>
      <p:sp>
        <p:nvSpPr>
          <p:cNvPr id="664" name="CaixaDeTexto 1"/>
          <p:cNvSpPr txBox="1"/>
          <p:nvPr/>
        </p:nvSpPr>
        <p:spPr>
          <a:xfrm>
            <a:off x="487384" y="3292645"/>
            <a:ext cx="4141848" cy="3228341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FILE *arq;</a:t>
            </a: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char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str[] = 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“Texto a ser gravado no arquivo”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arq = fopen(</a:t>
            </a:r>
            <a:r>
              <a:rPr>
                <a:solidFill>
                  <a:srgbClr val="FF0000"/>
                </a:solidFill>
              </a:rPr>
              <a:t>“Teste.txt”</a:t>
            </a:r>
            <a:r>
              <a:t>, </a:t>
            </a:r>
            <a:r>
              <a:rPr>
                <a:solidFill>
                  <a:srgbClr val="FF0000"/>
                </a:solidFill>
              </a:rPr>
              <a:t>“w”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if(arq == NULL){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printf(</a:t>
            </a:r>
            <a:r>
              <a:rPr>
                <a:solidFill>
                  <a:srgbClr val="FF0000"/>
                </a:solidFill>
              </a:rPr>
              <a:t>“Erro ao abrir o arquivo”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system (</a:t>
            </a:r>
            <a:r>
              <a:rPr>
                <a:solidFill>
                  <a:srgbClr val="FF0000"/>
                </a:solidFill>
              </a:rPr>
              <a:t>“pause”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exit(1);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for(i=0;i&lt;strlen(str);i++)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fputc(str[i], arq);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fclose(arq);      </a:t>
            </a:r>
          </a:p>
        </p:txBody>
      </p:sp>
      <p:sp>
        <p:nvSpPr>
          <p:cNvPr id="665" name="CaixaDeTexto 5"/>
          <p:cNvSpPr txBox="1"/>
          <p:nvPr/>
        </p:nvSpPr>
        <p:spPr>
          <a:xfrm>
            <a:off x="5934469" y="3491134"/>
            <a:ext cx="2430721" cy="3327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fputc(caractere, ponteiro);</a:t>
            </a:r>
          </a:p>
        </p:txBody>
      </p:sp>
      <p:sp>
        <p:nvSpPr>
          <p:cNvPr id="666" name="CaixaDeTexto 6"/>
          <p:cNvSpPr txBox="1"/>
          <p:nvPr/>
        </p:nvSpPr>
        <p:spPr>
          <a:xfrm>
            <a:off x="6919208" y="4005943"/>
            <a:ext cx="115471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Equivale à: </a:t>
            </a:r>
          </a:p>
        </p:txBody>
      </p:sp>
      <p:sp>
        <p:nvSpPr>
          <p:cNvPr id="667" name="CaixaDeTexto 7"/>
          <p:cNvSpPr txBox="1"/>
          <p:nvPr/>
        </p:nvSpPr>
        <p:spPr>
          <a:xfrm>
            <a:off x="5990329" y="4608797"/>
            <a:ext cx="2374266" cy="3327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putc(caractere, ponteiro);</a:t>
            </a:r>
          </a:p>
        </p:txBody>
      </p:sp>
      <p:sp>
        <p:nvSpPr>
          <p:cNvPr id="668" name="CaixaDeTexto 8"/>
          <p:cNvSpPr txBox="1"/>
          <p:nvPr/>
        </p:nvSpPr>
        <p:spPr>
          <a:xfrm>
            <a:off x="5945687" y="5138825"/>
            <a:ext cx="309815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Usada também para impressão: </a:t>
            </a:r>
          </a:p>
        </p:txBody>
      </p:sp>
      <p:sp>
        <p:nvSpPr>
          <p:cNvPr id="669" name="CaixaDeTexto 9"/>
          <p:cNvSpPr txBox="1"/>
          <p:nvPr/>
        </p:nvSpPr>
        <p:spPr>
          <a:xfrm>
            <a:off x="6383308" y="5760104"/>
            <a:ext cx="1606214" cy="3327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fputc(</a:t>
            </a:r>
            <a:r>
              <a:rPr>
                <a:solidFill>
                  <a:srgbClr val="FF0000"/>
                </a:solidFill>
              </a:rPr>
              <a:t>‘a’</a:t>
            </a:r>
            <a:r>
              <a:t>, stdout);</a:t>
            </a:r>
          </a:p>
        </p:txBody>
      </p:sp>
      <p:sp>
        <p:nvSpPr>
          <p:cNvPr id="670" name="CaixaDeTexto 10"/>
          <p:cNvSpPr txBox="1"/>
          <p:nvPr/>
        </p:nvSpPr>
        <p:spPr>
          <a:xfrm>
            <a:off x="121238" y="3292645"/>
            <a:ext cx="330161" cy="32283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8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9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24" name="Screen Shot 2019-08-15 at 15.41.25.png" descr="Screen Shot 2019-08-15 at 15.41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2004351"/>
            <a:ext cx="8153400" cy="3848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3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74" name="Agora usando while..."/>
          <p:cNvSpPr txBox="1"/>
          <p:nvPr>
            <p:ph type="body" sz="quarter" idx="1"/>
          </p:nvPr>
        </p:nvSpPr>
        <p:spPr>
          <a:xfrm>
            <a:off x="628648" y="1673224"/>
            <a:ext cx="8169363" cy="452728"/>
          </a:xfrm>
          <a:prstGeom prst="rect">
            <a:avLst/>
          </a:prstGeom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Agora usando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while</a:t>
            </a:r>
            <a:r>
              <a:t>...</a:t>
            </a:r>
          </a:p>
        </p:txBody>
      </p:sp>
      <p:sp>
        <p:nvSpPr>
          <p:cNvPr id="675" name="CaixaDeTexto 1"/>
          <p:cNvSpPr txBox="1"/>
          <p:nvPr/>
        </p:nvSpPr>
        <p:spPr>
          <a:xfrm>
            <a:off x="601200" y="2160529"/>
            <a:ext cx="4141848" cy="3952241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FILE *arq;</a:t>
            </a: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char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str[] = </a:t>
            </a:r>
            <a:r>
              <a:rPr b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“Texto a ser gravado no arquivo”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arq = fopen(</a:t>
            </a:r>
            <a:r>
              <a:rPr>
                <a:solidFill>
                  <a:srgbClr val="FF0000"/>
                </a:solidFill>
              </a:rPr>
              <a:t>“Teste.txt”</a:t>
            </a:r>
            <a:r>
              <a:t>, </a:t>
            </a:r>
            <a:r>
              <a:rPr>
                <a:solidFill>
                  <a:srgbClr val="FF0000"/>
                </a:solidFill>
              </a:rPr>
              <a:t>“w”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if(arq == NULL){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printf(</a:t>
            </a:r>
            <a:r>
              <a:rPr>
                <a:solidFill>
                  <a:srgbClr val="FF0000"/>
                </a:solidFill>
              </a:rPr>
              <a:t>“Erro ao abrir o arquivo”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system (</a:t>
            </a:r>
            <a:r>
              <a:rPr>
                <a:solidFill>
                  <a:srgbClr val="FF0000"/>
                </a:solidFill>
              </a:rPr>
              <a:t>“pause”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exit(1);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 = 0;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while(str[i] != </a:t>
            </a:r>
            <a:r>
              <a:rPr>
                <a:solidFill>
                  <a:srgbClr val="FF0000"/>
                </a:solidFill>
              </a:rPr>
              <a:t>‘\0’</a:t>
            </a:r>
            <a:r>
              <a:t>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fputc(str[i], arq);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i++;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fclose(arq);      </a:t>
            </a:r>
          </a:p>
        </p:txBody>
      </p:sp>
      <p:sp>
        <p:nvSpPr>
          <p:cNvPr id="676" name="CaixaDeTexto 10"/>
          <p:cNvSpPr txBox="1"/>
          <p:nvPr/>
        </p:nvSpPr>
        <p:spPr>
          <a:xfrm>
            <a:off x="240981" y="2160529"/>
            <a:ext cx="330162" cy="39522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8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9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16</a:t>
            </a:r>
          </a:p>
        </p:txBody>
      </p:sp>
      <p:pic>
        <p:nvPicPr>
          <p:cNvPr id="677" name="Imagem 11" descr="Imagem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4515" y="4255046"/>
            <a:ext cx="3592287" cy="164909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0" name="Arquiv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681" name="Também podemos ler caracteres um a um do arquivo;…"/>
          <p:cNvSpPr txBox="1"/>
          <p:nvPr>
            <p:ph type="body" sz="quarter" idx="1"/>
          </p:nvPr>
        </p:nvSpPr>
        <p:spPr>
          <a:xfrm>
            <a:off x="628648" y="1673224"/>
            <a:ext cx="8169363" cy="1010331"/>
          </a:xfrm>
          <a:prstGeom prst="rect">
            <a:avLst/>
          </a:prstGeom>
        </p:spPr>
        <p:txBody>
          <a:bodyPr/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pPr>
            <a:r>
              <a:t>Também podemos ler caracteres um a um do arquivo;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200"/>
            </a:pPr>
            <a:r>
              <a:t>A função usada para isso é a fgetc (</a:t>
            </a:r>
            <a:r>
              <a:rPr i="1"/>
              <a:t>get character</a:t>
            </a:r>
            <a:r>
              <a:t>);</a:t>
            </a:r>
          </a:p>
        </p:txBody>
      </p:sp>
      <p:sp>
        <p:nvSpPr>
          <p:cNvPr id="682" name="CaixaDeTexto 1"/>
          <p:cNvSpPr txBox="1"/>
          <p:nvPr/>
        </p:nvSpPr>
        <p:spPr>
          <a:xfrm>
            <a:off x="648211" y="2544026"/>
            <a:ext cx="3130511" cy="4193541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FILE *arq;</a:t>
            </a: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char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600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arq = fopen(</a:t>
            </a:r>
            <a:r>
              <a:rPr>
                <a:solidFill>
                  <a:srgbClr val="FF0000"/>
                </a:solidFill>
              </a:rPr>
              <a:t>“Teste.txt”</a:t>
            </a:r>
            <a:r>
              <a:t>, </a:t>
            </a:r>
            <a:r>
              <a:rPr>
                <a:solidFill>
                  <a:srgbClr val="FF0000"/>
                </a:solidFill>
              </a:rPr>
              <a:t>“r”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if(arq == NULL){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printf(</a:t>
            </a:r>
            <a:r>
              <a:rPr>
                <a:solidFill>
                  <a:srgbClr val="FF0000"/>
                </a:solidFill>
              </a:rPr>
              <a:t>“Erro ao abrir o arquivo”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system (</a:t>
            </a:r>
            <a:r>
              <a:rPr>
                <a:solidFill>
                  <a:srgbClr val="FF0000"/>
                </a:solidFill>
              </a:rPr>
              <a:t>“pause”</a:t>
            </a:r>
            <a:r>
              <a:t>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exit(1);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c = fgetc(arq);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while(c !=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EOF</a:t>
            </a:r>
            <a:r>
              <a:t>){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printf(</a:t>
            </a:r>
            <a:r>
              <a:rPr>
                <a:solidFill>
                  <a:srgbClr val="FF0000"/>
                </a:solidFill>
              </a:rPr>
              <a:t>“%c”</a:t>
            </a:r>
            <a:r>
              <a:t>, c);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    c = fgetc(arq);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fclose(arq);      </a:t>
            </a:r>
          </a:p>
        </p:txBody>
      </p:sp>
      <p:sp>
        <p:nvSpPr>
          <p:cNvPr id="683" name="CaixaDeTexto 10"/>
          <p:cNvSpPr txBox="1"/>
          <p:nvPr/>
        </p:nvSpPr>
        <p:spPr>
          <a:xfrm>
            <a:off x="304659" y="2544026"/>
            <a:ext cx="330162" cy="41935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7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8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9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10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11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12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13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14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15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16</a:t>
            </a:r>
          </a:p>
          <a:p>
            <a:pPr algn="r"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17</a:t>
            </a:r>
          </a:p>
        </p:txBody>
      </p:sp>
      <p:pic>
        <p:nvPicPr>
          <p:cNvPr id="684" name="Imagem 11" descr="Imagem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5456" y="2604454"/>
            <a:ext cx="3592287" cy="164909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85" name="CaixaDeTexto 5"/>
          <p:cNvSpPr txBox="1"/>
          <p:nvPr/>
        </p:nvSpPr>
        <p:spPr>
          <a:xfrm>
            <a:off x="5259967" y="4438013"/>
            <a:ext cx="67977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Saída:</a:t>
            </a:r>
          </a:p>
        </p:txBody>
      </p:sp>
      <p:sp>
        <p:nvSpPr>
          <p:cNvPr id="686" name="CaixaDeTexto 8"/>
          <p:cNvSpPr txBox="1"/>
          <p:nvPr/>
        </p:nvSpPr>
        <p:spPr>
          <a:xfrm>
            <a:off x="5322837" y="4860839"/>
            <a:ext cx="293027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a ser gravado no arquivo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6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90" name="Screen Shot 2021-02-22 at 14.20.40.png" descr="Screen Shot 2021-02-22 at 14.20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0" y="1874707"/>
            <a:ext cx="6032500" cy="445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3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94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95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96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9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6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70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701" name="Arquivos"/>
          <p:cNvSpPr txBox="1"/>
          <p:nvPr/>
        </p:nvSpPr>
        <p:spPr>
          <a:xfrm>
            <a:off x="1368784" y="4696454"/>
            <a:ext cx="1203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Arquivos</a:t>
            </a:r>
          </a:p>
        </p:txBody>
      </p:sp>
      <p:sp>
        <p:nvSpPr>
          <p:cNvPr id="702" name="Rounded Rectangle"/>
          <p:cNvSpPr/>
          <p:nvPr/>
        </p:nvSpPr>
        <p:spPr>
          <a:xfrm>
            <a:off x="685800" y="5166025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705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70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06" name="Quiz"/>
          <p:cNvSpPr txBox="1"/>
          <p:nvPr/>
        </p:nvSpPr>
        <p:spPr>
          <a:xfrm>
            <a:off x="1371600" y="1909828"/>
            <a:ext cx="652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</a:t>
            </a:r>
          </a:p>
        </p:txBody>
      </p:sp>
      <p:grpSp>
        <p:nvGrpSpPr>
          <p:cNvPr id="70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7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10" name="Ponteiros"/>
          <p:cNvSpPr txBox="1"/>
          <p:nvPr/>
        </p:nvSpPr>
        <p:spPr>
          <a:xfrm>
            <a:off x="1371600" y="2482940"/>
            <a:ext cx="127410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Ponteiros</a:t>
            </a:r>
          </a:p>
        </p:txBody>
      </p:sp>
      <p:sp>
        <p:nvSpPr>
          <p:cNvPr id="711" name="Alocação Dinâmica de Memória"/>
          <p:cNvSpPr txBox="1"/>
          <p:nvPr/>
        </p:nvSpPr>
        <p:spPr>
          <a:xfrm>
            <a:off x="1355568" y="3054618"/>
            <a:ext cx="391406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Alocação Dinâmica de Memória</a:t>
            </a:r>
          </a:p>
        </p:txBody>
      </p:sp>
      <p:grpSp>
        <p:nvGrpSpPr>
          <p:cNvPr id="71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7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15" name="Recursividade"/>
          <p:cNvSpPr txBox="1"/>
          <p:nvPr/>
        </p:nvSpPr>
        <p:spPr>
          <a:xfrm>
            <a:off x="1355947" y="3590094"/>
            <a:ext cx="183915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Recursividade</a:t>
            </a:r>
          </a:p>
        </p:txBody>
      </p:sp>
      <p:grpSp>
        <p:nvGrpSpPr>
          <p:cNvPr id="71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7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71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22" name="Tipos Abstratos de Dados"/>
          <p:cNvSpPr txBox="1"/>
          <p:nvPr/>
        </p:nvSpPr>
        <p:spPr>
          <a:xfrm>
            <a:off x="1361504" y="4155948"/>
            <a:ext cx="32359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Tipos Abstratos de Dados</a:t>
            </a:r>
          </a:p>
        </p:txBody>
      </p:sp>
      <p:grpSp>
        <p:nvGrpSpPr>
          <p:cNvPr id="725" name="Group"/>
          <p:cNvGrpSpPr/>
          <p:nvPr/>
        </p:nvGrpSpPr>
        <p:grpSpPr>
          <a:xfrm>
            <a:off x="880455" y="5270359"/>
            <a:ext cx="366714" cy="373792"/>
            <a:chOff x="0" y="0"/>
            <a:chExt cx="366712" cy="373790"/>
          </a:xfrm>
        </p:grpSpPr>
        <p:sp>
          <p:nvSpPr>
            <p:cNvPr id="72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4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726" name="Referências"/>
          <p:cNvSpPr txBox="1"/>
          <p:nvPr/>
        </p:nvSpPr>
        <p:spPr>
          <a:xfrm>
            <a:off x="1372677" y="52703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Referênci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0" name="[Schildt, 1997]"/>
          <p:cNvSpPr txBox="1"/>
          <p:nvPr/>
        </p:nvSpPr>
        <p:spPr>
          <a:xfrm>
            <a:off x="1661631" y="5578758"/>
            <a:ext cx="14456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[Schildt, 1997]</a:t>
            </a:r>
          </a:p>
        </p:txBody>
      </p:sp>
      <p:sp>
        <p:nvSpPr>
          <p:cNvPr id="731" name="[de Souza et al, 2011]"/>
          <p:cNvSpPr txBox="1"/>
          <p:nvPr/>
        </p:nvSpPr>
        <p:spPr>
          <a:xfrm>
            <a:off x="5064454" y="5578758"/>
            <a:ext cx="21828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[de Souza et al, 2011]</a:t>
            </a:r>
          </a:p>
        </p:txBody>
      </p:sp>
      <p:pic>
        <p:nvPicPr>
          <p:cNvPr id="732" name="cc.jpg" descr="c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243" y="2262856"/>
            <a:ext cx="2261569" cy="324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souza.jpg" descr="souz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1195" y="2262856"/>
            <a:ext cx="3249380" cy="3249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Referênci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7" name="Notas de aula profa. Silvana M. A. de Lara. Universidade de São Paulo – São Carlos. ICMC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228600" indent="-228600" algn="just" defTabSz="457200">
              <a:spcBef>
                <a:spcPts val="0"/>
              </a:spcBef>
              <a:buClrTx/>
              <a:buSzPct val="100000"/>
              <a:buAutoNum type="arabicPeriod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Notas de aula profa. Silvana M. A. de Lara. Universidade de São Paulo – São Carlos. ICMC.</a:t>
            </a:r>
          </a:p>
          <a:p>
            <a:pPr marL="228600" indent="-228600" algn="just" defTabSz="457200">
              <a:spcBef>
                <a:spcPts val="0"/>
              </a:spcBef>
              <a:buClrTx/>
              <a:buSzPct val="100000"/>
              <a:buAutoNum type="arabicPeriod" startAt="1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28600" indent="-228600" algn="just" defTabSz="457200">
              <a:spcBef>
                <a:spcPts val="0"/>
              </a:spcBef>
              <a:buClrTx/>
              <a:buSzPct val="100000"/>
              <a:buAutoNum type="arabicPeriod" startAt="2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Notas de aula prof. Luiz Fernando Carvalho. Universidade Tecnológica Federal do Paraná. UTFPR, Apucarana.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28" name="Screen Shot 2019-08-15 at 15.41.25.png" descr="Screen Shot 2019-08-15 at 15.41.25.png"/>
          <p:cNvPicPr>
            <a:picLocks noChangeAspect="1"/>
          </p:cNvPicPr>
          <p:nvPr/>
        </p:nvPicPr>
        <p:blipFill>
          <a:blip r:embed="rId2">
            <a:alphaModFix amt="38244"/>
            <a:extLst/>
          </a:blip>
          <a:stretch>
            <a:fillRect/>
          </a:stretch>
        </p:blipFill>
        <p:spPr>
          <a:xfrm>
            <a:off x="495300" y="2004351"/>
            <a:ext cx="8153400" cy="384807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Vamos começar fazendo um quiz, para relembrar o que aprendemos em Fundamentos de Computação."/>
          <p:cNvSpPr txBox="1"/>
          <p:nvPr/>
        </p:nvSpPr>
        <p:spPr>
          <a:xfrm>
            <a:off x="2249873" y="3096126"/>
            <a:ext cx="4096752" cy="10058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Vamos começar fazendo um quiz, para relembrar o que aprendemos em Fundamentos de Computação.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sp>
        <p:nvSpPr>
          <p:cNvPr id="233" name="Instruções: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Instruções: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5" marL="1371600" indent="-228600" defTabSz="457200">
              <a:spcBef>
                <a:spcPts val="0"/>
              </a:spcBef>
              <a:buClrTx/>
              <a:buAutoNum type="arabicPeriod" startAt="1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www.socrative.com</a:t>
            </a:r>
          </a:p>
          <a:p>
            <a:pPr lvl="5" marL="1371600" indent="-228600" defTabSz="457200">
              <a:spcBef>
                <a:spcPts val="0"/>
              </a:spcBef>
              <a:buClrTx/>
              <a:buAutoNum type="arabicPeriod" startAt="1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  Student login</a:t>
            </a:r>
          </a:p>
          <a:p>
            <a:pPr lvl="5" marL="1371600" indent="-228600" defTabSz="457200">
              <a:spcBef>
                <a:spcPts val="0"/>
              </a:spcBef>
              <a:buClrTx/>
              <a:buAutoNum type="arabicPeriod" startAt="1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  EDUTFPR2020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6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37" name="Screen Shot 2019-08-15 at 15.41.25.png" descr="Screen Shot 2019-08-15 at 15.41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2004351"/>
            <a:ext cx="8153400" cy="384807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Rectangle"/>
          <p:cNvSpPr/>
          <p:nvPr/>
        </p:nvSpPr>
        <p:spPr>
          <a:xfrm>
            <a:off x="7825006" y="2163426"/>
            <a:ext cx="821481" cy="3517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8235746" y="997545"/>
            <a:ext cx="1" cy="1077399"/>
          </a:xfrm>
          <a:prstGeom prst="line">
            <a:avLst/>
          </a:prstGeom>
          <a:ln w="381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Quiz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Quiz</a:t>
            </a:r>
          </a:p>
        </p:txBody>
      </p:sp>
      <p:pic>
        <p:nvPicPr>
          <p:cNvPr id="243" name="Screen Shot 2019-08-15 at 15.45.53.png" descr="Screen Shot 2019-08-15 at 15.45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3944" y="1748230"/>
            <a:ext cx="5170808" cy="403761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Rectangle"/>
          <p:cNvSpPr/>
          <p:nvPr/>
        </p:nvSpPr>
        <p:spPr>
          <a:xfrm>
            <a:off x="2503989" y="2678749"/>
            <a:ext cx="4370718" cy="713286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>
            <a:off x="7025334" y="3035392"/>
            <a:ext cx="1060687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1191650" y="3035392"/>
            <a:ext cx="1161712" cy="1"/>
          </a:xfrm>
          <a:prstGeom prst="line">
            <a:avLst/>
          </a:prstGeom>
          <a:ln w="1905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