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la 02A - Pilha…"/>
          <p:cNvSpPr txBox="1"/>
          <p:nvPr>
            <p:ph type="subTitle" idx="1"/>
          </p:nvPr>
        </p:nvSpPr>
        <p:spPr>
          <a:xfrm>
            <a:off x="914400" y="1994123"/>
            <a:ext cx="7315200" cy="3444956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02A - Pilha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(Implementação estática)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    Prof. </a:t>
            </a:r>
            <a:r>
              <a:t>Rafael G. Mantovani</a:t>
            </a:r>
          </a:p>
        </p:txBody>
      </p:sp>
      <p:sp>
        <p:nvSpPr>
          <p:cNvPr id="138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39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41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8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4523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5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60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1" name="Rectangle"/>
          <p:cNvSpPr/>
          <p:nvPr/>
        </p:nvSpPr>
        <p:spPr>
          <a:xfrm>
            <a:off x="2038320" y="3970913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4" name="diferentes dados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diferentes dados</a:t>
            </a:r>
          </a:p>
        </p:txBody>
      </p:sp>
      <p:sp>
        <p:nvSpPr>
          <p:cNvPr id="265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66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67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8" name="Rectangle"/>
          <p:cNvSpPr/>
          <p:nvPr/>
        </p:nvSpPr>
        <p:spPr>
          <a:xfrm>
            <a:off x="2038320" y="4393875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667913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7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73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4" name="Rectangle"/>
          <p:cNvSpPr/>
          <p:nvPr/>
        </p:nvSpPr>
        <p:spPr>
          <a:xfrm>
            <a:off x="2038320" y="3970913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5" name="Rectangle"/>
          <p:cNvSpPr/>
          <p:nvPr/>
        </p:nvSpPr>
        <p:spPr>
          <a:xfrm>
            <a:off x="2038320" y="4397270"/>
            <a:ext cx="1270001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diferentes dados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diferentes dados</a:t>
            </a:r>
          </a:p>
        </p:txBody>
      </p:sp>
      <p:sp>
        <p:nvSpPr>
          <p:cNvPr id="279" name="Line"/>
          <p:cNvSpPr/>
          <p:nvPr/>
        </p:nvSpPr>
        <p:spPr>
          <a:xfrm>
            <a:off x="3393909" y="4613922"/>
            <a:ext cx="1023765" cy="1"/>
          </a:xfrm>
          <a:prstGeom prst="line">
            <a:avLst/>
          </a:prstGeom>
          <a:ln w="19050">
            <a:solidFill>
              <a:srgbClr val="2A9E7E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0" name="ponteiros *"/>
          <p:cNvSpPr txBox="1"/>
          <p:nvPr/>
        </p:nvSpPr>
        <p:spPr>
          <a:xfrm>
            <a:off x="4493737" y="4447552"/>
            <a:ext cx="109622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ponteiros *</a:t>
            </a:r>
          </a:p>
        </p:txBody>
      </p:sp>
      <p:sp>
        <p:nvSpPr>
          <p:cNvPr id="281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82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83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6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7642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87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8" name="Rectangle"/>
          <p:cNvSpPr/>
          <p:nvPr/>
        </p:nvSpPr>
        <p:spPr>
          <a:xfrm>
            <a:off x="2038320" y="3970913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2038320" y="4397270"/>
            <a:ext cx="1270001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2" name="diferentes dados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diferentes dados</a:t>
            </a:r>
          </a:p>
        </p:txBody>
      </p:sp>
      <p:sp>
        <p:nvSpPr>
          <p:cNvPr id="293" name="Line"/>
          <p:cNvSpPr/>
          <p:nvPr/>
        </p:nvSpPr>
        <p:spPr>
          <a:xfrm>
            <a:off x="3393909" y="4613922"/>
            <a:ext cx="1023765" cy="1"/>
          </a:xfrm>
          <a:prstGeom prst="line">
            <a:avLst/>
          </a:prstGeom>
          <a:ln w="19050">
            <a:solidFill>
              <a:srgbClr val="2A9E7E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ponteiros *"/>
          <p:cNvSpPr txBox="1"/>
          <p:nvPr/>
        </p:nvSpPr>
        <p:spPr>
          <a:xfrm>
            <a:off x="4493737" y="4447552"/>
            <a:ext cx="109622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ponteiros *</a:t>
            </a:r>
          </a:p>
        </p:txBody>
      </p:sp>
      <p:sp>
        <p:nvSpPr>
          <p:cNvPr id="295" name="Rectangle"/>
          <p:cNvSpPr/>
          <p:nvPr/>
        </p:nvSpPr>
        <p:spPr>
          <a:xfrm>
            <a:off x="1815481" y="2759285"/>
            <a:ext cx="1715680" cy="231240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97" name="Rectangle"/>
          <p:cNvSpPr/>
          <p:nvPr/>
        </p:nvSpPr>
        <p:spPr>
          <a:xfrm>
            <a:off x="4477861" y="3129514"/>
            <a:ext cx="3085355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98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00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Exemplo:"/>
          <p:cNvSpPr txBox="1"/>
          <p:nvPr>
            <p:ph type="body" sz="quarter" idx="1"/>
          </p:nvPr>
        </p:nvSpPr>
        <p:spPr>
          <a:xfrm>
            <a:off x="457200" y="1600200"/>
            <a:ext cx="8229600" cy="7642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Exemplo:</a:t>
            </a:r>
          </a:p>
        </p:txBody>
      </p:sp>
      <p:sp>
        <p:nvSpPr>
          <p:cNvPr id="304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2038320" y="3970913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2038320" y="4397270"/>
            <a:ext cx="1270001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9" name="Nome"/>
          <p:cNvSpPr txBox="1"/>
          <p:nvPr/>
        </p:nvSpPr>
        <p:spPr>
          <a:xfrm>
            <a:off x="4493737" y="3596652"/>
            <a:ext cx="6376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Nome</a:t>
            </a:r>
          </a:p>
        </p:txBody>
      </p:sp>
      <p:sp>
        <p:nvSpPr>
          <p:cNvPr id="310" name="Line"/>
          <p:cNvSpPr/>
          <p:nvPr/>
        </p:nvSpPr>
        <p:spPr>
          <a:xfrm>
            <a:off x="3393909" y="4613922"/>
            <a:ext cx="1023765" cy="1"/>
          </a:xfrm>
          <a:prstGeom prst="line">
            <a:avLst/>
          </a:prstGeom>
          <a:ln w="19050">
            <a:solidFill>
              <a:srgbClr val="2A9E7E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ponteiros *"/>
          <p:cNvSpPr txBox="1"/>
          <p:nvPr/>
        </p:nvSpPr>
        <p:spPr>
          <a:xfrm>
            <a:off x="4493737" y="4447552"/>
            <a:ext cx="109622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ponteiros *</a:t>
            </a:r>
          </a:p>
        </p:txBody>
      </p:sp>
      <p:sp>
        <p:nvSpPr>
          <p:cNvPr id="312" name="Rectangle"/>
          <p:cNvSpPr/>
          <p:nvPr/>
        </p:nvSpPr>
        <p:spPr>
          <a:xfrm>
            <a:off x="1815481" y="2759285"/>
            <a:ext cx="1715680" cy="231240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3" name="Pessoa"/>
          <p:cNvSpPr txBox="1"/>
          <p:nvPr/>
        </p:nvSpPr>
        <p:spPr>
          <a:xfrm>
            <a:off x="2301177" y="2745454"/>
            <a:ext cx="76292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Pessoa</a:t>
            </a:r>
          </a:p>
        </p:txBody>
      </p:sp>
      <p:sp>
        <p:nvSpPr>
          <p:cNvPr id="314" name="Rectangle"/>
          <p:cNvSpPr/>
          <p:nvPr/>
        </p:nvSpPr>
        <p:spPr>
          <a:xfrm>
            <a:off x="4477861" y="3129514"/>
            <a:ext cx="3085355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5" name="código / id / RA/ RG / CPF"/>
          <p:cNvSpPr txBox="1"/>
          <p:nvPr/>
        </p:nvSpPr>
        <p:spPr>
          <a:xfrm>
            <a:off x="4468336" y="3151620"/>
            <a:ext cx="26934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código / id / RA/ RG / CPF</a:t>
            </a:r>
          </a:p>
        </p:txBody>
      </p:sp>
      <p:sp>
        <p:nvSpPr>
          <p:cNvPr id="31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17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3428055" y="4187565"/>
            <a:ext cx="102376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Endereço"/>
          <p:cNvSpPr txBox="1"/>
          <p:nvPr/>
        </p:nvSpPr>
        <p:spPr>
          <a:xfrm>
            <a:off x="4527882" y="4021195"/>
            <a:ext cx="9375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Endereço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2" name="Estrutura = Arranjo de N Objetos"/>
          <p:cNvSpPr txBox="1"/>
          <p:nvPr>
            <p:ph type="body" sz="quarter" idx="1"/>
          </p:nvPr>
        </p:nvSpPr>
        <p:spPr>
          <a:xfrm>
            <a:off x="457200" y="1602353"/>
            <a:ext cx="8229600" cy="76425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Estrutura = Arranjo de N Objetos</a:t>
            </a:r>
          </a:p>
        </p:txBody>
      </p:sp>
      <p:sp>
        <p:nvSpPr>
          <p:cNvPr id="323" name="Rectangle"/>
          <p:cNvSpPr/>
          <p:nvPr/>
        </p:nvSpPr>
        <p:spPr>
          <a:xfrm>
            <a:off x="1048657" y="3600798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4" name="Rectangle"/>
          <p:cNvSpPr/>
          <p:nvPr/>
        </p:nvSpPr>
        <p:spPr>
          <a:xfrm>
            <a:off x="1048657" y="4025341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5" name="Rectangle"/>
          <p:cNvSpPr/>
          <p:nvPr/>
        </p:nvSpPr>
        <p:spPr>
          <a:xfrm>
            <a:off x="1048657" y="4451698"/>
            <a:ext cx="1270001" cy="433305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6" name="Rectangle"/>
          <p:cNvSpPr/>
          <p:nvPr/>
        </p:nvSpPr>
        <p:spPr>
          <a:xfrm>
            <a:off x="1048657" y="3172628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7" name="Rectangle"/>
          <p:cNvSpPr/>
          <p:nvPr/>
        </p:nvSpPr>
        <p:spPr>
          <a:xfrm>
            <a:off x="2492828" y="3594863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2492828" y="4019406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9" name="Rectangle"/>
          <p:cNvSpPr/>
          <p:nvPr/>
        </p:nvSpPr>
        <p:spPr>
          <a:xfrm>
            <a:off x="2492828" y="4445763"/>
            <a:ext cx="1270001" cy="433305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0" name="Rectangle"/>
          <p:cNvSpPr/>
          <p:nvPr/>
        </p:nvSpPr>
        <p:spPr>
          <a:xfrm>
            <a:off x="2492828" y="3166693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3937000" y="3594863"/>
            <a:ext cx="1270000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3937000" y="4019406"/>
            <a:ext cx="1270000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3937000" y="4445763"/>
            <a:ext cx="1270000" cy="433305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3937000" y="3166693"/>
            <a:ext cx="1270000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6825343" y="3594863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6825343" y="4019406"/>
            <a:ext cx="1270001" cy="433305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6825343" y="4445763"/>
            <a:ext cx="1270001" cy="433305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8" name="Rectangle"/>
          <p:cNvSpPr/>
          <p:nvPr/>
        </p:nvSpPr>
        <p:spPr>
          <a:xfrm>
            <a:off x="6825343" y="3166693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9" name="…"/>
          <p:cNvSpPr txBox="1"/>
          <p:nvPr/>
        </p:nvSpPr>
        <p:spPr>
          <a:xfrm>
            <a:off x="5748201" y="3587281"/>
            <a:ext cx="5359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/>
            </a:lvl1pPr>
          </a:lstStyle>
          <a:p>
            <a:pPr/>
            <a:r>
              <a:t>…</a:t>
            </a:r>
          </a:p>
        </p:txBody>
      </p:sp>
      <p:sp>
        <p:nvSpPr>
          <p:cNvPr id="340" name="Rectangle"/>
          <p:cNvSpPr/>
          <p:nvPr/>
        </p:nvSpPr>
        <p:spPr>
          <a:xfrm>
            <a:off x="825817" y="3043759"/>
            <a:ext cx="7492366" cy="201598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1" name="Obj1"/>
          <p:cNvSpPr txBox="1"/>
          <p:nvPr/>
        </p:nvSpPr>
        <p:spPr>
          <a:xfrm>
            <a:off x="1417330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Obj1</a:t>
            </a:r>
          </a:p>
        </p:txBody>
      </p:sp>
      <p:sp>
        <p:nvSpPr>
          <p:cNvPr id="342" name="Obj2"/>
          <p:cNvSpPr txBox="1"/>
          <p:nvPr/>
        </p:nvSpPr>
        <p:spPr>
          <a:xfrm>
            <a:off x="2861502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Obj2</a:t>
            </a:r>
          </a:p>
        </p:txBody>
      </p:sp>
      <p:sp>
        <p:nvSpPr>
          <p:cNvPr id="343" name="Obj3"/>
          <p:cNvSpPr txBox="1"/>
          <p:nvPr/>
        </p:nvSpPr>
        <p:spPr>
          <a:xfrm>
            <a:off x="4305673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Obj3</a:t>
            </a:r>
          </a:p>
        </p:txBody>
      </p:sp>
      <p:sp>
        <p:nvSpPr>
          <p:cNvPr id="344" name="ObjN"/>
          <p:cNvSpPr txBox="1"/>
          <p:nvPr/>
        </p:nvSpPr>
        <p:spPr>
          <a:xfrm>
            <a:off x="7194015" y="2664317"/>
            <a:ext cx="6091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ObjN</a:t>
            </a:r>
          </a:p>
        </p:txBody>
      </p:sp>
      <p:sp>
        <p:nvSpPr>
          <p:cNvPr id="345" name="Estrutura de Dados"/>
          <p:cNvSpPr txBox="1"/>
          <p:nvPr/>
        </p:nvSpPr>
        <p:spPr>
          <a:xfrm>
            <a:off x="760559" y="5212526"/>
            <a:ext cx="22955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Estrutura de Dados</a:t>
            </a:r>
          </a:p>
        </p:txBody>
      </p:sp>
      <p:sp>
        <p:nvSpPr>
          <p:cNvPr id="34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9" name="Rectangle"/>
          <p:cNvSpPr/>
          <p:nvPr/>
        </p:nvSpPr>
        <p:spPr>
          <a:xfrm>
            <a:off x="1048657" y="3600798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0" name="Rectangle"/>
          <p:cNvSpPr/>
          <p:nvPr/>
        </p:nvSpPr>
        <p:spPr>
          <a:xfrm>
            <a:off x="1048657" y="4025341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1" name="Rectangle"/>
          <p:cNvSpPr/>
          <p:nvPr/>
        </p:nvSpPr>
        <p:spPr>
          <a:xfrm>
            <a:off x="1048657" y="4451698"/>
            <a:ext cx="1270001" cy="433305"/>
          </a:xfrm>
          <a:prstGeom prst="rect">
            <a:avLst/>
          </a:prstGeom>
          <a:solidFill>
            <a:schemeClr val="accent5">
              <a:lumOff val="10784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2" name="Rectangle"/>
          <p:cNvSpPr/>
          <p:nvPr/>
        </p:nvSpPr>
        <p:spPr>
          <a:xfrm>
            <a:off x="1048657" y="3172628"/>
            <a:ext cx="1270001" cy="433304"/>
          </a:xfrm>
          <a:prstGeom prst="rect">
            <a:avLst/>
          </a:prstGeom>
          <a:solidFill>
            <a:srgbClr val="FFFB00">
              <a:alpha val="35528"/>
            </a:srgb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3" name="Rectangle"/>
          <p:cNvSpPr/>
          <p:nvPr/>
        </p:nvSpPr>
        <p:spPr>
          <a:xfrm>
            <a:off x="2492828" y="3594863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4" name="Rectangle"/>
          <p:cNvSpPr/>
          <p:nvPr/>
        </p:nvSpPr>
        <p:spPr>
          <a:xfrm>
            <a:off x="2492828" y="4019406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5" name="Rectangle"/>
          <p:cNvSpPr/>
          <p:nvPr/>
        </p:nvSpPr>
        <p:spPr>
          <a:xfrm>
            <a:off x="2492828" y="4445763"/>
            <a:ext cx="1270001" cy="433305"/>
          </a:xfrm>
          <a:prstGeom prst="rect">
            <a:avLst/>
          </a:prstGeom>
          <a:solidFill>
            <a:schemeClr val="accent5">
              <a:lumOff val="10784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6" name="Rectangle"/>
          <p:cNvSpPr/>
          <p:nvPr/>
        </p:nvSpPr>
        <p:spPr>
          <a:xfrm>
            <a:off x="2492828" y="3166693"/>
            <a:ext cx="1270001" cy="433304"/>
          </a:xfrm>
          <a:prstGeom prst="rect">
            <a:avLst/>
          </a:prstGeom>
          <a:solidFill>
            <a:srgbClr val="FFFB00">
              <a:alpha val="35528"/>
            </a:srgb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7" name="Rectangle"/>
          <p:cNvSpPr/>
          <p:nvPr/>
        </p:nvSpPr>
        <p:spPr>
          <a:xfrm>
            <a:off x="3937000" y="3594863"/>
            <a:ext cx="1270000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8" name="Rectangle"/>
          <p:cNvSpPr/>
          <p:nvPr/>
        </p:nvSpPr>
        <p:spPr>
          <a:xfrm>
            <a:off x="3937000" y="4019406"/>
            <a:ext cx="1270000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3937000" y="4445763"/>
            <a:ext cx="1270000" cy="433305"/>
          </a:xfrm>
          <a:prstGeom prst="rect">
            <a:avLst/>
          </a:prstGeom>
          <a:solidFill>
            <a:schemeClr val="accent5">
              <a:lumOff val="10784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0" name="Rectangle"/>
          <p:cNvSpPr/>
          <p:nvPr/>
        </p:nvSpPr>
        <p:spPr>
          <a:xfrm>
            <a:off x="3937000" y="3166693"/>
            <a:ext cx="1270000" cy="433304"/>
          </a:xfrm>
          <a:prstGeom prst="rect">
            <a:avLst/>
          </a:prstGeom>
          <a:solidFill>
            <a:srgbClr val="FFFB00">
              <a:alpha val="35528"/>
            </a:srgb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1" name="Rectangle"/>
          <p:cNvSpPr/>
          <p:nvPr/>
        </p:nvSpPr>
        <p:spPr>
          <a:xfrm>
            <a:off x="6825343" y="3594863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2" name="Rectangle"/>
          <p:cNvSpPr/>
          <p:nvPr/>
        </p:nvSpPr>
        <p:spPr>
          <a:xfrm>
            <a:off x="6825343" y="4019406"/>
            <a:ext cx="1270001" cy="433305"/>
          </a:xfrm>
          <a:prstGeom prst="rect">
            <a:avLst/>
          </a:prstGeom>
          <a:solidFill>
            <a:schemeClr val="accent1">
              <a:lumOff val="14901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3" name="Rectangle"/>
          <p:cNvSpPr/>
          <p:nvPr/>
        </p:nvSpPr>
        <p:spPr>
          <a:xfrm>
            <a:off x="6825343" y="4445763"/>
            <a:ext cx="1270001" cy="433305"/>
          </a:xfrm>
          <a:prstGeom prst="rect">
            <a:avLst/>
          </a:prstGeom>
          <a:solidFill>
            <a:schemeClr val="accent5">
              <a:lumOff val="10784"/>
              <a:alpha val="35528"/>
            </a:scheme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4" name="Rectangle"/>
          <p:cNvSpPr/>
          <p:nvPr/>
        </p:nvSpPr>
        <p:spPr>
          <a:xfrm>
            <a:off x="6825343" y="3166693"/>
            <a:ext cx="1270001" cy="433304"/>
          </a:xfrm>
          <a:prstGeom prst="rect">
            <a:avLst/>
          </a:prstGeom>
          <a:solidFill>
            <a:srgbClr val="FFFB00">
              <a:alpha val="35528"/>
            </a:srgbClr>
          </a:solidFill>
          <a:ln w="19050">
            <a:solidFill>
              <a:srgbClr val="000000">
                <a:alpha val="3552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5" name="…"/>
          <p:cNvSpPr txBox="1"/>
          <p:nvPr/>
        </p:nvSpPr>
        <p:spPr>
          <a:xfrm>
            <a:off x="5748201" y="3587281"/>
            <a:ext cx="5359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/>
            </a:lvl1pPr>
          </a:lstStyle>
          <a:p>
            <a:pPr/>
            <a:r>
              <a:t>…</a:t>
            </a:r>
          </a:p>
        </p:txBody>
      </p:sp>
      <p:sp>
        <p:nvSpPr>
          <p:cNvPr id="366" name="Rectangle"/>
          <p:cNvSpPr/>
          <p:nvPr/>
        </p:nvSpPr>
        <p:spPr>
          <a:xfrm>
            <a:off x="825817" y="3043759"/>
            <a:ext cx="7492366" cy="2015981"/>
          </a:xfrm>
          <a:prstGeom prst="rect">
            <a:avLst/>
          </a:prstGeom>
          <a:ln w="19050">
            <a:solidFill>
              <a:srgbClr val="FF2600">
                <a:alpha val="35528"/>
              </a:srgbClr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7" name="Obj1"/>
          <p:cNvSpPr txBox="1"/>
          <p:nvPr/>
        </p:nvSpPr>
        <p:spPr>
          <a:xfrm>
            <a:off x="1417330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Obj1</a:t>
            </a:r>
          </a:p>
        </p:txBody>
      </p:sp>
      <p:sp>
        <p:nvSpPr>
          <p:cNvPr id="368" name="Obj2"/>
          <p:cNvSpPr txBox="1"/>
          <p:nvPr/>
        </p:nvSpPr>
        <p:spPr>
          <a:xfrm>
            <a:off x="2861502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Obj2</a:t>
            </a:r>
          </a:p>
        </p:txBody>
      </p:sp>
      <p:sp>
        <p:nvSpPr>
          <p:cNvPr id="369" name="Obj3"/>
          <p:cNvSpPr txBox="1"/>
          <p:nvPr/>
        </p:nvSpPr>
        <p:spPr>
          <a:xfrm>
            <a:off x="4305673" y="2664317"/>
            <a:ext cx="5827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Obj3</a:t>
            </a:r>
          </a:p>
        </p:txBody>
      </p:sp>
      <p:sp>
        <p:nvSpPr>
          <p:cNvPr id="370" name="ObjN"/>
          <p:cNvSpPr txBox="1"/>
          <p:nvPr/>
        </p:nvSpPr>
        <p:spPr>
          <a:xfrm>
            <a:off x="7194015" y="2664317"/>
            <a:ext cx="6091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ObjN</a:t>
            </a:r>
          </a:p>
        </p:txBody>
      </p:sp>
      <p:sp>
        <p:nvSpPr>
          <p:cNvPr id="371" name="Estrutura de Dados"/>
          <p:cNvSpPr txBox="1"/>
          <p:nvPr/>
        </p:nvSpPr>
        <p:spPr>
          <a:xfrm>
            <a:off x="760559" y="5212526"/>
            <a:ext cx="22955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Estrutura de Dados</a:t>
            </a:r>
          </a:p>
        </p:txBody>
      </p:sp>
      <p:sp>
        <p:nvSpPr>
          <p:cNvPr id="37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73" name="Uma Estrutura de Dados (ED) é um conjunto de dados. É um arranjo de N objetos"/>
          <p:cNvSpPr txBox="1"/>
          <p:nvPr/>
        </p:nvSpPr>
        <p:spPr>
          <a:xfrm>
            <a:off x="1530776" y="3498381"/>
            <a:ext cx="6132566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/>
            </a:lvl1pPr>
          </a:lstStyle>
          <a:p>
            <a:pPr/>
            <a:r>
              <a:t>Uma Estrutura de Dados (ED) é um conjunto de dados. É um arranjo de N objetos</a:t>
            </a:r>
          </a:p>
        </p:txBody>
      </p:sp>
      <p:sp>
        <p:nvSpPr>
          <p:cNvPr id="374" name="Estrutura = Arranjo de N Objetos"/>
          <p:cNvSpPr txBox="1"/>
          <p:nvPr>
            <p:ph type="body" sz="quarter" idx="1"/>
          </p:nvPr>
        </p:nvSpPr>
        <p:spPr>
          <a:xfrm>
            <a:off x="457200" y="1602353"/>
            <a:ext cx="8229600" cy="76425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Estrutura = Arranjo de N Objetos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7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378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379" name="Podemos ter operações de modificação, e operações adicionais condizentes com o tipo da estrutura"/>
          <p:cNvSpPr txBox="1"/>
          <p:nvPr/>
        </p:nvSpPr>
        <p:spPr>
          <a:xfrm>
            <a:off x="1505717" y="2410652"/>
            <a:ext cx="6132566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Podemos ter operações de </a:t>
            </a:r>
            <a:r>
              <a:rPr b="1"/>
              <a:t>modificação</a:t>
            </a:r>
            <a:r>
              <a:t>, e operações </a:t>
            </a:r>
            <a:r>
              <a:rPr b="1"/>
              <a:t>adicionais</a:t>
            </a:r>
            <a:r>
              <a:t> condizentes com o tipo da estrutura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2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383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384" name="Podemos ter operações de modificação, e operações adicionais condizentes com o tipo da estrutura"/>
          <p:cNvSpPr txBox="1"/>
          <p:nvPr/>
        </p:nvSpPr>
        <p:spPr>
          <a:xfrm>
            <a:off x="1505717" y="2410652"/>
            <a:ext cx="6132566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Podemos ter operações de </a:t>
            </a:r>
            <a:r>
              <a:rPr b="1"/>
              <a:t>modificação</a:t>
            </a:r>
            <a:r>
              <a:t>, e operações </a:t>
            </a:r>
            <a:r>
              <a:rPr b="1"/>
              <a:t>adicionais</a:t>
            </a:r>
            <a:r>
              <a:t> condizentes com o tipo da estrutura</a:t>
            </a:r>
          </a:p>
        </p:txBody>
      </p:sp>
      <p:sp>
        <p:nvSpPr>
          <p:cNvPr id="385" name="S é a estrutura de Dados"/>
          <p:cNvSpPr txBox="1"/>
          <p:nvPr/>
        </p:nvSpPr>
        <p:spPr>
          <a:xfrm>
            <a:off x="1505717" y="3758031"/>
            <a:ext cx="6132566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S</a:t>
            </a:r>
            <a:r>
              <a:t> é a estrutura de Dados</a:t>
            </a:r>
          </a:p>
        </p:txBody>
      </p:sp>
      <p:sp>
        <p:nvSpPr>
          <p:cNvPr id="386" name="k é a chave, valor usado para organizar…"/>
          <p:cNvSpPr txBox="1"/>
          <p:nvPr/>
        </p:nvSpPr>
        <p:spPr>
          <a:xfrm>
            <a:off x="1505717" y="4360295"/>
            <a:ext cx="6132566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k</a:t>
            </a:r>
            <a:r>
              <a:t> é a chave, valor usado para organizar </a:t>
            </a:r>
          </a:p>
          <a:p>
            <a:pPr algn="ctr">
              <a:defRPr sz="2200"/>
            </a:pPr>
            <a:r>
              <a:t>os elementos</a:t>
            </a:r>
          </a:p>
        </p:txBody>
      </p:sp>
      <p:sp>
        <p:nvSpPr>
          <p:cNvPr id="387" name="x é o objeto a ser inserido na estrutura"/>
          <p:cNvSpPr txBox="1"/>
          <p:nvPr/>
        </p:nvSpPr>
        <p:spPr>
          <a:xfrm>
            <a:off x="1505717" y="5267237"/>
            <a:ext cx="6132566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x</a:t>
            </a:r>
            <a:r>
              <a:t> é o objeto a ser inserido na estrutura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0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39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392" name="pesquisar (S, k)"/>
          <p:cNvSpPr/>
          <p:nvPr/>
        </p:nvSpPr>
        <p:spPr>
          <a:xfrm>
            <a:off x="1064773" y="438089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393" name="Inserir (S, k)"/>
          <p:cNvSpPr/>
          <p:nvPr/>
        </p:nvSpPr>
        <p:spPr>
          <a:xfrm>
            <a:off x="1064773" y="33812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394" name="Remover (S, k)"/>
          <p:cNvSpPr/>
          <p:nvPr/>
        </p:nvSpPr>
        <p:spPr>
          <a:xfrm>
            <a:off x="1064773" y="388181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395" name="iniciar (S)"/>
          <p:cNvSpPr/>
          <p:nvPr/>
        </p:nvSpPr>
        <p:spPr>
          <a:xfrm>
            <a:off x="1064773" y="2868928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396" name="Rectangle"/>
          <p:cNvSpPr/>
          <p:nvPr/>
        </p:nvSpPr>
        <p:spPr>
          <a:xfrm>
            <a:off x="921416" y="2721670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Operações de…"/>
          <p:cNvSpPr txBox="1"/>
          <p:nvPr/>
        </p:nvSpPr>
        <p:spPr>
          <a:xfrm>
            <a:off x="1103907" y="5560182"/>
            <a:ext cx="14718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398" name="destruir (S)"/>
          <p:cNvSpPr/>
          <p:nvPr/>
        </p:nvSpPr>
        <p:spPr>
          <a:xfrm>
            <a:off x="1064773" y="487997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1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402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03" name="pesquisar (S, k)"/>
          <p:cNvSpPr/>
          <p:nvPr/>
        </p:nvSpPr>
        <p:spPr>
          <a:xfrm>
            <a:off x="1064773" y="438089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404" name="Inserir (S, k)"/>
          <p:cNvSpPr/>
          <p:nvPr/>
        </p:nvSpPr>
        <p:spPr>
          <a:xfrm>
            <a:off x="1064773" y="33812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05" name="Remover (S, k)"/>
          <p:cNvSpPr/>
          <p:nvPr/>
        </p:nvSpPr>
        <p:spPr>
          <a:xfrm>
            <a:off x="1064773" y="388181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06" name="destruir (S)"/>
          <p:cNvSpPr/>
          <p:nvPr/>
        </p:nvSpPr>
        <p:spPr>
          <a:xfrm>
            <a:off x="1064773" y="487997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407" name="Rectangle"/>
          <p:cNvSpPr/>
          <p:nvPr/>
        </p:nvSpPr>
        <p:spPr>
          <a:xfrm>
            <a:off x="921416" y="2721670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Operações de…"/>
          <p:cNvSpPr txBox="1"/>
          <p:nvPr/>
        </p:nvSpPr>
        <p:spPr>
          <a:xfrm>
            <a:off x="1103907" y="5560182"/>
            <a:ext cx="14718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409" name="Cria e inicia a estrutura"/>
          <p:cNvSpPr txBox="1"/>
          <p:nvPr/>
        </p:nvSpPr>
        <p:spPr>
          <a:xfrm>
            <a:off x="3629701" y="2878453"/>
            <a:ext cx="23068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Cria e inicia a estrutura</a:t>
            </a:r>
          </a:p>
        </p:txBody>
      </p:sp>
      <p:sp>
        <p:nvSpPr>
          <p:cNvPr id="410" name="Insere um novo elemento na estrutura"/>
          <p:cNvSpPr txBox="1"/>
          <p:nvPr/>
        </p:nvSpPr>
        <p:spPr>
          <a:xfrm>
            <a:off x="3621312" y="3371752"/>
            <a:ext cx="3597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Insere um novo elemento na estrutura</a:t>
            </a:r>
          </a:p>
        </p:txBody>
      </p:sp>
      <p:sp>
        <p:nvSpPr>
          <p:cNvPr id="411" name="Remove um elemento da estrutura"/>
          <p:cNvSpPr txBox="1"/>
          <p:nvPr/>
        </p:nvSpPr>
        <p:spPr>
          <a:xfrm>
            <a:off x="3625486" y="3903152"/>
            <a:ext cx="329907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 um elemento da estrutura</a:t>
            </a:r>
          </a:p>
        </p:txBody>
      </p:sp>
      <p:sp>
        <p:nvSpPr>
          <p:cNvPr id="412" name="Pesquisa um elemento existente na estrutura"/>
          <p:cNvSpPr txBox="1"/>
          <p:nvPr/>
        </p:nvSpPr>
        <p:spPr>
          <a:xfrm>
            <a:off x="3653771" y="4390420"/>
            <a:ext cx="41429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Pesquisa um elemento existente na estrutura</a:t>
            </a:r>
          </a:p>
        </p:txBody>
      </p:sp>
      <p:sp>
        <p:nvSpPr>
          <p:cNvPr id="413" name="Destrói a estrutura e desloca a memória"/>
          <p:cNvSpPr txBox="1"/>
          <p:nvPr/>
        </p:nvSpPr>
        <p:spPr>
          <a:xfrm>
            <a:off x="3567581" y="4870447"/>
            <a:ext cx="39705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Destrói a estrutura e desloca a memória</a:t>
            </a:r>
          </a:p>
        </p:txBody>
      </p:sp>
      <p:sp>
        <p:nvSpPr>
          <p:cNvPr id="414" name="iniciar (S)"/>
          <p:cNvSpPr/>
          <p:nvPr/>
        </p:nvSpPr>
        <p:spPr>
          <a:xfrm>
            <a:off x="1064773" y="2868928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48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7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418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19" name="Rectangle"/>
          <p:cNvSpPr/>
          <p:nvPr/>
        </p:nvSpPr>
        <p:spPr>
          <a:xfrm>
            <a:off x="1079192" y="2372726"/>
            <a:ext cx="2381845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Operações adicionais…"/>
          <p:cNvSpPr txBox="1"/>
          <p:nvPr/>
        </p:nvSpPr>
        <p:spPr>
          <a:xfrm>
            <a:off x="1162946" y="5823142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  <p:sp>
        <p:nvSpPr>
          <p:cNvPr id="421" name="maximo (S)"/>
          <p:cNvSpPr/>
          <p:nvPr/>
        </p:nvSpPr>
        <p:spPr>
          <a:xfrm>
            <a:off x="1249590" y="344267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22" name="minimo (S)"/>
          <p:cNvSpPr/>
          <p:nvPr/>
        </p:nvSpPr>
        <p:spPr>
          <a:xfrm>
            <a:off x="1249590" y="389718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23" name="estaVazia (S)"/>
          <p:cNvSpPr/>
          <p:nvPr/>
        </p:nvSpPr>
        <p:spPr>
          <a:xfrm>
            <a:off x="1249590" y="254101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24" name="estaCheia (S)"/>
          <p:cNvSpPr/>
          <p:nvPr/>
        </p:nvSpPr>
        <p:spPr>
          <a:xfrm>
            <a:off x="1249590" y="2988174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25" name="tamanho (S)"/>
          <p:cNvSpPr/>
          <p:nvPr/>
        </p:nvSpPr>
        <p:spPr>
          <a:xfrm>
            <a:off x="1249590" y="4360771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26" name="proximo (S, x)"/>
          <p:cNvSpPr/>
          <p:nvPr/>
        </p:nvSpPr>
        <p:spPr>
          <a:xfrm>
            <a:off x="1249590" y="4806189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27" name="anterior (S, x)"/>
          <p:cNvSpPr/>
          <p:nvPr/>
        </p:nvSpPr>
        <p:spPr>
          <a:xfrm>
            <a:off x="1249590" y="525508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0" name="Oper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43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475042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32" name="Rectangle"/>
          <p:cNvSpPr/>
          <p:nvPr/>
        </p:nvSpPr>
        <p:spPr>
          <a:xfrm>
            <a:off x="1079192" y="2372726"/>
            <a:ext cx="2381845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3" name="Operações adicionais…"/>
          <p:cNvSpPr txBox="1"/>
          <p:nvPr/>
        </p:nvSpPr>
        <p:spPr>
          <a:xfrm>
            <a:off x="1162946" y="5823142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  <p:sp>
        <p:nvSpPr>
          <p:cNvPr id="434" name="maximo (S)"/>
          <p:cNvSpPr/>
          <p:nvPr/>
        </p:nvSpPr>
        <p:spPr>
          <a:xfrm>
            <a:off x="1249590" y="344267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35" name="minimo (S)"/>
          <p:cNvSpPr/>
          <p:nvPr/>
        </p:nvSpPr>
        <p:spPr>
          <a:xfrm>
            <a:off x="1249590" y="389718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36" name="estaVazia (S)"/>
          <p:cNvSpPr/>
          <p:nvPr/>
        </p:nvSpPr>
        <p:spPr>
          <a:xfrm>
            <a:off x="1249590" y="254101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37" name="estaCheia (S)"/>
          <p:cNvSpPr/>
          <p:nvPr/>
        </p:nvSpPr>
        <p:spPr>
          <a:xfrm>
            <a:off x="1249590" y="2988174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38" name="tamanho (S)"/>
          <p:cNvSpPr/>
          <p:nvPr/>
        </p:nvSpPr>
        <p:spPr>
          <a:xfrm>
            <a:off x="1249590" y="4360771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39" name="proximo (S, x)"/>
          <p:cNvSpPr/>
          <p:nvPr/>
        </p:nvSpPr>
        <p:spPr>
          <a:xfrm>
            <a:off x="1249590" y="4806189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40" name="anterior (S, x)"/>
          <p:cNvSpPr/>
          <p:nvPr/>
        </p:nvSpPr>
        <p:spPr>
          <a:xfrm>
            <a:off x="1249590" y="525508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441" name="Verifica se a estrutura está vazia"/>
          <p:cNvSpPr txBox="1"/>
          <p:nvPr/>
        </p:nvSpPr>
        <p:spPr>
          <a:xfrm>
            <a:off x="3629701" y="2550543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Verifica se a estrutura está vazia</a:t>
            </a:r>
          </a:p>
        </p:txBody>
      </p:sp>
      <p:sp>
        <p:nvSpPr>
          <p:cNvPr id="442" name="Verifica se a estrutura está cheia"/>
          <p:cNvSpPr txBox="1"/>
          <p:nvPr/>
        </p:nvSpPr>
        <p:spPr>
          <a:xfrm>
            <a:off x="3476236" y="2997699"/>
            <a:ext cx="3597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Verifica se a estrutura está cheia</a:t>
            </a:r>
          </a:p>
        </p:txBody>
      </p:sp>
      <p:sp>
        <p:nvSpPr>
          <p:cNvPr id="443" name="Retorna o elemento de maior valor"/>
          <p:cNvSpPr txBox="1"/>
          <p:nvPr/>
        </p:nvSpPr>
        <p:spPr>
          <a:xfrm>
            <a:off x="3751707" y="3452203"/>
            <a:ext cx="329907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elemento de maior valor</a:t>
            </a:r>
          </a:p>
        </p:txBody>
      </p:sp>
      <p:sp>
        <p:nvSpPr>
          <p:cNvPr id="444" name="Retorna o elemento de menor valor"/>
          <p:cNvSpPr txBox="1"/>
          <p:nvPr/>
        </p:nvSpPr>
        <p:spPr>
          <a:xfrm>
            <a:off x="3659630" y="3906707"/>
            <a:ext cx="34832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elemento de menor valor</a:t>
            </a:r>
          </a:p>
        </p:txBody>
      </p:sp>
      <p:sp>
        <p:nvSpPr>
          <p:cNvPr id="445" name="Retorna a quantidade de elementos na estrutura"/>
          <p:cNvSpPr txBox="1"/>
          <p:nvPr/>
        </p:nvSpPr>
        <p:spPr>
          <a:xfrm>
            <a:off x="3675507" y="4370296"/>
            <a:ext cx="46785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estrutura</a:t>
            </a:r>
          </a:p>
        </p:txBody>
      </p:sp>
      <p:sp>
        <p:nvSpPr>
          <p:cNvPr id="446" name="Retorna o próximo elemento (seguindo critério)"/>
          <p:cNvSpPr txBox="1"/>
          <p:nvPr/>
        </p:nvSpPr>
        <p:spPr>
          <a:xfrm>
            <a:off x="3628075" y="4824800"/>
            <a:ext cx="46149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próximo elemento (seguindo critério)</a:t>
            </a:r>
          </a:p>
        </p:txBody>
      </p:sp>
      <p:sp>
        <p:nvSpPr>
          <p:cNvPr id="447" name="Retorna o elemento anterior (seguindo critério)"/>
          <p:cNvSpPr txBox="1"/>
          <p:nvPr/>
        </p:nvSpPr>
        <p:spPr>
          <a:xfrm>
            <a:off x="3602675" y="5245558"/>
            <a:ext cx="46149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elemento anterior (seguindo critério)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0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51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52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53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57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460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64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grpSp>
        <p:nvGrpSpPr>
          <p:cNvPr id="46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68" name="Síntese / Revisão"/>
          <p:cNvSpPr txBox="1"/>
          <p:nvPr/>
        </p:nvSpPr>
        <p:spPr>
          <a:xfrm>
            <a:off x="1372677" y="47225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grpSp>
        <p:nvGrpSpPr>
          <p:cNvPr id="471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4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72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7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74" name="Implementação com memória dinâmica"/>
          <p:cNvSpPr txBox="1"/>
          <p:nvPr/>
        </p:nvSpPr>
        <p:spPr>
          <a:xfrm>
            <a:off x="1361504" y="4155948"/>
            <a:ext cx="484572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475" name="Rounded Rectangle"/>
          <p:cNvSpPr/>
          <p:nvPr/>
        </p:nvSpPr>
        <p:spPr>
          <a:xfrm>
            <a:off x="784225" y="2387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6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83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6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487" name="stack.jpg" descr="stac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7937" y="1955031"/>
            <a:ext cx="1116463" cy="171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162" y="2088375"/>
            <a:ext cx="2251883" cy="156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stack1.png" descr="stack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1137" y="1955031"/>
            <a:ext cx="4136411" cy="192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2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493" name="stack.jpg" descr="stac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7937" y="1955031"/>
            <a:ext cx="1116463" cy="171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162" y="2088375"/>
            <a:ext cx="2251883" cy="156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stack1.png" descr="stack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1137" y="1955031"/>
            <a:ext cx="4136411" cy="1921818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LIFO (Last In, First Out)"/>
          <p:cNvSpPr txBox="1"/>
          <p:nvPr>
            <p:ph type="body" sz="quarter" idx="1"/>
          </p:nvPr>
        </p:nvSpPr>
        <p:spPr>
          <a:xfrm>
            <a:off x="2762228" y="3978630"/>
            <a:ext cx="3554230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LIFO (</a:t>
            </a:r>
            <a:r>
              <a:rPr b="1"/>
              <a:t>L</a:t>
            </a:r>
            <a:r>
              <a:t>ast </a:t>
            </a:r>
            <a:r>
              <a:rPr b="1"/>
              <a:t>I</a:t>
            </a:r>
            <a:r>
              <a:t>n, </a:t>
            </a:r>
            <a:r>
              <a:rPr b="1"/>
              <a:t>F</a:t>
            </a:r>
            <a:r>
              <a:t>irst </a:t>
            </a:r>
            <a:r>
              <a:rPr b="1"/>
              <a:t>O</a:t>
            </a:r>
            <a:r>
              <a:t>ut)</a:t>
            </a:r>
          </a:p>
        </p:txBody>
      </p:sp>
      <p:sp>
        <p:nvSpPr>
          <p:cNvPr id="497" name="&quot;Último elemento a entrar é o primeiro a sair”"/>
          <p:cNvSpPr/>
          <p:nvPr/>
        </p:nvSpPr>
        <p:spPr>
          <a:xfrm>
            <a:off x="2353284" y="4625379"/>
            <a:ext cx="4437432" cy="84459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buClr>
                <a:srgbClr val="000000"/>
              </a:buClr>
              <a:buFont typeface="Wingdings"/>
              <a:defRPr sz="2400"/>
            </a:lvl1pPr>
          </a:lstStyle>
          <a:p>
            <a:pPr/>
            <a:r>
              <a:t>"Último elemento a entrar é o primeiro a sair”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0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501" name="stack.jpg" descr="stac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7937" y="1955031"/>
            <a:ext cx="1116463" cy="171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162" y="2088375"/>
            <a:ext cx="2251883" cy="156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tack1.png" descr="stack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1137" y="1955031"/>
            <a:ext cx="4136411" cy="1921818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LIFO (Last In, First Out)"/>
          <p:cNvSpPr txBox="1"/>
          <p:nvPr>
            <p:ph type="body" sz="quarter" idx="1"/>
          </p:nvPr>
        </p:nvSpPr>
        <p:spPr>
          <a:xfrm>
            <a:off x="2762228" y="3978630"/>
            <a:ext cx="3554230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LIFO (</a:t>
            </a:r>
            <a:r>
              <a:rPr b="1"/>
              <a:t>L</a:t>
            </a:r>
            <a:r>
              <a:t>ast </a:t>
            </a:r>
            <a:r>
              <a:rPr b="1"/>
              <a:t>I</a:t>
            </a:r>
            <a:r>
              <a:t>n, </a:t>
            </a:r>
            <a:r>
              <a:rPr b="1"/>
              <a:t>F</a:t>
            </a:r>
            <a:r>
              <a:t>irst </a:t>
            </a:r>
            <a:r>
              <a:rPr b="1"/>
              <a:t>O</a:t>
            </a:r>
            <a:r>
              <a:t>ut)</a:t>
            </a:r>
          </a:p>
        </p:txBody>
      </p:sp>
      <p:sp>
        <p:nvSpPr>
          <p:cNvPr id="505" name="&quot;Último elemento a entrar é o primeiro a sair”"/>
          <p:cNvSpPr/>
          <p:nvPr/>
        </p:nvSpPr>
        <p:spPr>
          <a:xfrm>
            <a:off x="2353284" y="4625379"/>
            <a:ext cx="4437432" cy="844591"/>
          </a:xfrm>
          <a:prstGeom prst="rect">
            <a:avLst/>
          </a:prstGeom>
          <a:solidFill>
            <a:schemeClr val="accent1">
              <a:lumOff val="14901"/>
              <a:alpha val="19331"/>
            </a:schemeClr>
          </a:solidFill>
          <a:ln w="25400">
            <a:solidFill>
              <a:srgbClr val="0433FF">
                <a:alpha val="19331"/>
              </a:srgbClr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buClr>
                <a:srgbClr val="000000"/>
              </a:buClr>
              <a:buFont typeface="Wingdings"/>
              <a:defRPr sz="2400"/>
            </a:lvl1pPr>
          </a:lstStyle>
          <a:p>
            <a:pPr/>
            <a:r>
              <a:t>"Último elemento a entrar é o primeiro a sair”</a:t>
            </a:r>
          </a:p>
        </p:txBody>
      </p:sp>
      <p:sp>
        <p:nvSpPr>
          <p:cNvPr id="506" name="Pilhas (Stacks) são o tipo mais básico de estrutura que estudaremos :)"/>
          <p:cNvSpPr txBox="1"/>
          <p:nvPr/>
        </p:nvSpPr>
        <p:spPr>
          <a:xfrm>
            <a:off x="1505717" y="4360295"/>
            <a:ext cx="6132566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Pilhas</a:t>
            </a:r>
            <a:r>
              <a:t> (</a:t>
            </a:r>
            <a:r>
              <a:rPr b="1" i="1"/>
              <a:t>Stacks</a:t>
            </a:r>
            <a:r>
              <a:t>) são o tipo mais básico de estrutura que estudaremos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9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510" name="stack_illustration.png" descr="stack_illust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834" y="2236823"/>
            <a:ext cx="6532571" cy="4075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Rectangle"/>
          <p:cNvSpPr/>
          <p:nvPr/>
        </p:nvSpPr>
        <p:spPr>
          <a:xfrm>
            <a:off x="986518" y="5232400"/>
            <a:ext cx="6687202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Rectangle"/>
          <p:cNvSpPr/>
          <p:nvPr/>
        </p:nvSpPr>
        <p:spPr>
          <a:xfrm>
            <a:off x="845457" y="1803400"/>
            <a:ext cx="220749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3" name="Pilha de livros…"/>
          <p:cNvSpPr txBox="1"/>
          <p:nvPr/>
        </p:nvSpPr>
        <p:spPr>
          <a:xfrm>
            <a:off x="68826" y="4351201"/>
            <a:ext cx="13738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Pilha de livros</a:t>
            </a:r>
          </a:p>
          <a:p>
            <a:pPr algn="ctr"/>
            <a:r>
              <a:t>(Stack)</a:t>
            </a:r>
          </a:p>
        </p:txBody>
      </p:sp>
      <p:sp>
        <p:nvSpPr>
          <p:cNvPr id="514" name="Fundo da pilha…"/>
          <p:cNvSpPr txBox="1"/>
          <p:nvPr/>
        </p:nvSpPr>
        <p:spPr>
          <a:xfrm>
            <a:off x="1548012" y="5402579"/>
            <a:ext cx="1549039" cy="593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Fundo</a:t>
            </a:r>
            <a:r>
              <a:t> da pilha</a:t>
            </a:r>
          </a:p>
          <a:p>
            <a:pPr algn="ctr"/>
            <a:r>
              <a:t>(inacessível)</a:t>
            </a:r>
          </a:p>
        </p:txBody>
      </p:sp>
      <p:sp>
        <p:nvSpPr>
          <p:cNvPr id="515" name="Topo da pilha…"/>
          <p:cNvSpPr txBox="1"/>
          <p:nvPr/>
        </p:nvSpPr>
        <p:spPr>
          <a:xfrm>
            <a:off x="1548012" y="1977208"/>
            <a:ext cx="1411745" cy="593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Topo</a:t>
            </a:r>
            <a:r>
              <a:t> da pilha</a:t>
            </a:r>
          </a:p>
          <a:p>
            <a:pPr algn="ctr"/>
            <a:r>
              <a:t>(acessível)</a:t>
            </a:r>
          </a:p>
        </p:txBody>
      </p:sp>
      <p:sp>
        <p:nvSpPr>
          <p:cNvPr id="516" name="Line"/>
          <p:cNvSpPr/>
          <p:nvPr/>
        </p:nvSpPr>
        <p:spPr>
          <a:xfrm flipH="1" flipV="1">
            <a:off x="2713246" y="2636783"/>
            <a:ext cx="114890" cy="762038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Line"/>
          <p:cNvSpPr/>
          <p:nvPr/>
        </p:nvSpPr>
        <p:spPr>
          <a:xfrm flipV="1">
            <a:off x="2623799" y="4625522"/>
            <a:ext cx="61754" cy="71298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0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521" name="stack_illustration.png" descr="stack_illust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834" y="2236823"/>
            <a:ext cx="6532571" cy="4075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Rectangle"/>
          <p:cNvSpPr/>
          <p:nvPr/>
        </p:nvSpPr>
        <p:spPr>
          <a:xfrm>
            <a:off x="986518" y="5232400"/>
            <a:ext cx="6687202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3" name="Rectangle"/>
          <p:cNvSpPr/>
          <p:nvPr/>
        </p:nvSpPr>
        <p:spPr>
          <a:xfrm>
            <a:off x="845457" y="1803400"/>
            <a:ext cx="220749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Pilha de livros…"/>
          <p:cNvSpPr txBox="1"/>
          <p:nvPr/>
        </p:nvSpPr>
        <p:spPr>
          <a:xfrm>
            <a:off x="68826" y="4351201"/>
            <a:ext cx="13738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Pilha de livros</a:t>
            </a:r>
          </a:p>
          <a:p>
            <a:pPr algn="ctr"/>
            <a:r>
              <a:t>(Stack)</a:t>
            </a:r>
          </a:p>
        </p:txBody>
      </p:sp>
      <p:sp>
        <p:nvSpPr>
          <p:cNvPr id="525" name="Rectangle"/>
          <p:cNvSpPr/>
          <p:nvPr/>
        </p:nvSpPr>
        <p:spPr>
          <a:xfrm>
            <a:off x="1477542" y="1923853"/>
            <a:ext cx="1612105" cy="699801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6" name="Fundo da pilha…"/>
          <p:cNvSpPr txBox="1"/>
          <p:nvPr/>
        </p:nvSpPr>
        <p:spPr>
          <a:xfrm>
            <a:off x="1548012" y="5402579"/>
            <a:ext cx="1549039" cy="593091"/>
          </a:xfrm>
          <a:prstGeom prst="rect">
            <a:avLst/>
          </a:prstGeom>
          <a:ln w="19050">
            <a:solidFill>
              <a:srgbClr val="FF2600">
                <a:alpha val="43550"/>
              </a:srgb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Fundo</a:t>
            </a:r>
            <a:r>
              <a:t> da pilha</a:t>
            </a:r>
          </a:p>
          <a:p>
            <a:pPr algn="ctr"/>
            <a:r>
              <a:t>(inacessível)</a:t>
            </a:r>
          </a:p>
        </p:txBody>
      </p:sp>
      <p:sp>
        <p:nvSpPr>
          <p:cNvPr id="527" name="Topo da pilha…"/>
          <p:cNvSpPr txBox="1"/>
          <p:nvPr/>
        </p:nvSpPr>
        <p:spPr>
          <a:xfrm>
            <a:off x="1548012" y="1977208"/>
            <a:ext cx="1411745" cy="593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Topo</a:t>
            </a:r>
            <a:r>
              <a:t> da pilha</a:t>
            </a:r>
          </a:p>
          <a:p>
            <a:pPr algn="ctr"/>
            <a:r>
              <a:t>(acessível)</a:t>
            </a:r>
          </a:p>
        </p:txBody>
      </p:sp>
      <p:sp>
        <p:nvSpPr>
          <p:cNvPr id="528" name="Line"/>
          <p:cNvSpPr/>
          <p:nvPr/>
        </p:nvSpPr>
        <p:spPr>
          <a:xfrm flipH="1" flipV="1">
            <a:off x="2713246" y="2636783"/>
            <a:ext cx="114890" cy="762038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9" name="Line"/>
          <p:cNvSpPr/>
          <p:nvPr/>
        </p:nvSpPr>
        <p:spPr>
          <a:xfrm flipV="1">
            <a:off x="2623799" y="4625522"/>
            <a:ext cx="61754" cy="71298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0" name="Line"/>
          <p:cNvSpPr/>
          <p:nvPr/>
        </p:nvSpPr>
        <p:spPr>
          <a:xfrm flipH="1" flipV="1">
            <a:off x="1612106" y="5211949"/>
            <a:ext cx="1483917" cy="97435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1" name="Line"/>
          <p:cNvSpPr/>
          <p:nvPr/>
        </p:nvSpPr>
        <p:spPr>
          <a:xfrm flipV="1">
            <a:off x="1469568" y="5270743"/>
            <a:ext cx="1628052" cy="85676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4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535" name="stack_illustration.png" descr="stack_illust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834" y="2236823"/>
            <a:ext cx="6532571" cy="4075500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Rectangle"/>
          <p:cNvSpPr/>
          <p:nvPr/>
        </p:nvSpPr>
        <p:spPr>
          <a:xfrm>
            <a:off x="986518" y="5232400"/>
            <a:ext cx="6687202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Rectangle"/>
          <p:cNvSpPr/>
          <p:nvPr/>
        </p:nvSpPr>
        <p:spPr>
          <a:xfrm>
            <a:off x="845457" y="1803400"/>
            <a:ext cx="220749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Pilha de livros…"/>
          <p:cNvSpPr txBox="1"/>
          <p:nvPr/>
        </p:nvSpPr>
        <p:spPr>
          <a:xfrm>
            <a:off x="68826" y="4351201"/>
            <a:ext cx="13738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Pilha de livros</a:t>
            </a:r>
          </a:p>
          <a:p>
            <a:pPr algn="ctr"/>
            <a:r>
              <a:t>(Stack)</a:t>
            </a:r>
          </a:p>
        </p:txBody>
      </p:sp>
      <p:sp>
        <p:nvSpPr>
          <p:cNvPr id="539" name="Rectangle"/>
          <p:cNvSpPr/>
          <p:nvPr/>
        </p:nvSpPr>
        <p:spPr>
          <a:xfrm>
            <a:off x="1477542" y="1923853"/>
            <a:ext cx="1612105" cy="699801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40" name="Fundo da pilha…"/>
          <p:cNvSpPr txBox="1"/>
          <p:nvPr/>
        </p:nvSpPr>
        <p:spPr>
          <a:xfrm>
            <a:off x="1548012" y="5402579"/>
            <a:ext cx="1549039" cy="593091"/>
          </a:xfrm>
          <a:prstGeom prst="rect">
            <a:avLst/>
          </a:prstGeom>
          <a:ln w="19050">
            <a:solidFill>
              <a:srgbClr val="FF2600">
                <a:alpha val="43550"/>
              </a:srgb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Fundo</a:t>
            </a:r>
            <a:r>
              <a:t> da pilha</a:t>
            </a:r>
          </a:p>
          <a:p>
            <a:pPr algn="ctr"/>
            <a:r>
              <a:t>(inacessível)</a:t>
            </a:r>
          </a:p>
        </p:txBody>
      </p:sp>
      <p:sp>
        <p:nvSpPr>
          <p:cNvPr id="541" name="Topo da pilha…"/>
          <p:cNvSpPr txBox="1"/>
          <p:nvPr/>
        </p:nvSpPr>
        <p:spPr>
          <a:xfrm>
            <a:off x="1548012" y="1977208"/>
            <a:ext cx="1411745" cy="593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Topo</a:t>
            </a:r>
            <a:r>
              <a:t> da pilha</a:t>
            </a:r>
          </a:p>
          <a:p>
            <a:pPr algn="ctr"/>
            <a:r>
              <a:t>(acessível)</a:t>
            </a:r>
          </a:p>
        </p:txBody>
      </p:sp>
      <p:sp>
        <p:nvSpPr>
          <p:cNvPr id="542" name="Line"/>
          <p:cNvSpPr/>
          <p:nvPr/>
        </p:nvSpPr>
        <p:spPr>
          <a:xfrm flipH="1" flipV="1">
            <a:off x="2713246" y="2636783"/>
            <a:ext cx="114890" cy="762038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Line"/>
          <p:cNvSpPr/>
          <p:nvPr/>
        </p:nvSpPr>
        <p:spPr>
          <a:xfrm flipV="1">
            <a:off x="2623799" y="4625522"/>
            <a:ext cx="61754" cy="71298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Line"/>
          <p:cNvSpPr/>
          <p:nvPr/>
        </p:nvSpPr>
        <p:spPr>
          <a:xfrm flipH="1" flipV="1">
            <a:off x="1612106" y="5211949"/>
            <a:ext cx="1483917" cy="97435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Line"/>
          <p:cNvSpPr/>
          <p:nvPr/>
        </p:nvSpPr>
        <p:spPr>
          <a:xfrm flipV="1">
            <a:off x="1469568" y="5270743"/>
            <a:ext cx="1628052" cy="85676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Empilha um novo…"/>
          <p:cNvSpPr txBox="1"/>
          <p:nvPr/>
        </p:nvSpPr>
        <p:spPr>
          <a:xfrm>
            <a:off x="3734284" y="5327287"/>
            <a:ext cx="167543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Empilha um novo </a:t>
            </a:r>
          </a:p>
          <a:p>
            <a:pPr algn="ctr"/>
            <a:r>
              <a:t>livro no topo</a:t>
            </a:r>
          </a:p>
          <a:p>
            <a:pPr algn="ctr"/>
            <a:r>
              <a:t>(</a:t>
            </a:r>
            <a:r>
              <a:rPr b="1"/>
              <a:t>push</a:t>
            </a:r>
            <a:r>
              <a:t>)</a:t>
            </a:r>
          </a:p>
        </p:txBody>
      </p:sp>
      <p:sp>
        <p:nvSpPr>
          <p:cNvPr id="547" name="Remove um livro…"/>
          <p:cNvSpPr txBox="1"/>
          <p:nvPr/>
        </p:nvSpPr>
        <p:spPr>
          <a:xfrm>
            <a:off x="5919349" y="5327287"/>
            <a:ext cx="163055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Remove um livro </a:t>
            </a:r>
          </a:p>
          <a:p>
            <a:pPr algn="ctr"/>
            <a:r>
              <a:t>do topo</a:t>
            </a:r>
          </a:p>
          <a:p>
            <a:pPr algn="ctr"/>
            <a:r>
              <a:t>(</a:t>
            </a:r>
            <a:r>
              <a:rPr b="1"/>
              <a:t>pop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0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pic>
        <p:nvPicPr>
          <p:cNvPr id="551" name="stack_illustration.png" descr="stack_illust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834" y="2236823"/>
            <a:ext cx="6532571" cy="4075500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Rectangle"/>
          <p:cNvSpPr/>
          <p:nvPr/>
        </p:nvSpPr>
        <p:spPr>
          <a:xfrm>
            <a:off x="986518" y="5232400"/>
            <a:ext cx="6687202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Rectangle"/>
          <p:cNvSpPr/>
          <p:nvPr/>
        </p:nvSpPr>
        <p:spPr>
          <a:xfrm>
            <a:off x="845457" y="1803400"/>
            <a:ext cx="220749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Pilha de livros…"/>
          <p:cNvSpPr txBox="1"/>
          <p:nvPr/>
        </p:nvSpPr>
        <p:spPr>
          <a:xfrm>
            <a:off x="68826" y="4351201"/>
            <a:ext cx="13738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Pilha de livros</a:t>
            </a:r>
          </a:p>
          <a:p>
            <a:pPr algn="ctr"/>
            <a:r>
              <a:t>(Stack)</a:t>
            </a:r>
          </a:p>
        </p:txBody>
      </p:sp>
      <p:sp>
        <p:nvSpPr>
          <p:cNvPr id="555" name="Rectangle"/>
          <p:cNvSpPr/>
          <p:nvPr/>
        </p:nvSpPr>
        <p:spPr>
          <a:xfrm>
            <a:off x="1477542" y="1923853"/>
            <a:ext cx="1612105" cy="699801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56" name="Fundo da pilha…"/>
          <p:cNvSpPr txBox="1"/>
          <p:nvPr/>
        </p:nvSpPr>
        <p:spPr>
          <a:xfrm>
            <a:off x="1548012" y="5402579"/>
            <a:ext cx="1549039" cy="593091"/>
          </a:xfrm>
          <a:prstGeom prst="rect">
            <a:avLst/>
          </a:prstGeom>
          <a:ln w="19050">
            <a:solidFill>
              <a:srgbClr val="FF2600">
                <a:alpha val="43550"/>
              </a:srgb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Fundo</a:t>
            </a:r>
            <a:r>
              <a:t> da pilha</a:t>
            </a:r>
          </a:p>
          <a:p>
            <a:pPr algn="ctr"/>
            <a:r>
              <a:t>(inacessível)</a:t>
            </a:r>
          </a:p>
        </p:txBody>
      </p:sp>
      <p:sp>
        <p:nvSpPr>
          <p:cNvPr id="557" name="Topo da pilha…"/>
          <p:cNvSpPr txBox="1"/>
          <p:nvPr/>
        </p:nvSpPr>
        <p:spPr>
          <a:xfrm>
            <a:off x="1548012" y="1977208"/>
            <a:ext cx="1411745" cy="593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Topo</a:t>
            </a:r>
            <a:r>
              <a:t> da pilha</a:t>
            </a:r>
          </a:p>
          <a:p>
            <a:pPr algn="ctr"/>
            <a:r>
              <a:t>(acessível)</a:t>
            </a:r>
          </a:p>
        </p:txBody>
      </p:sp>
      <p:sp>
        <p:nvSpPr>
          <p:cNvPr id="558" name="Line"/>
          <p:cNvSpPr/>
          <p:nvPr/>
        </p:nvSpPr>
        <p:spPr>
          <a:xfrm flipH="1" flipV="1">
            <a:off x="2713246" y="2636783"/>
            <a:ext cx="114890" cy="762038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9" name="Line"/>
          <p:cNvSpPr/>
          <p:nvPr/>
        </p:nvSpPr>
        <p:spPr>
          <a:xfrm flipV="1">
            <a:off x="2623799" y="4625522"/>
            <a:ext cx="61754" cy="71298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0" name="Line"/>
          <p:cNvSpPr/>
          <p:nvPr/>
        </p:nvSpPr>
        <p:spPr>
          <a:xfrm flipH="1" flipV="1">
            <a:off x="1612106" y="5211949"/>
            <a:ext cx="1483917" cy="97435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1" name="Line"/>
          <p:cNvSpPr/>
          <p:nvPr/>
        </p:nvSpPr>
        <p:spPr>
          <a:xfrm flipV="1">
            <a:off x="1469568" y="5270743"/>
            <a:ext cx="1628052" cy="85676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2" name="Empilha um novo…"/>
          <p:cNvSpPr txBox="1"/>
          <p:nvPr/>
        </p:nvSpPr>
        <p:spPr>
          <a:xfrm>
            <a:off x="3734284" y="5327287"/>
            <a:ext cx="167543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Empilha um novo </a:t>
            </a:r>
          </a:p>
          <a:p>
            <a:pPr algn="ctr"/>
            <a:r>
              <a:t>livro no topo</a:t>
            </a:r>
          </a:p>
          <a:p>
            <a:pPr algn="ctr"/>
            <a:r>
              <a:t>(</a:t>
            </a:r>
            <a:r>
              <a:rPr b="1"/>
              <a:t>push</a:t>
            </a:r>
            <a:r>
              <a:t>)</a:t>
            </a:r>
          </a:p>
        </p:txBody>
      </p:sp>
      <p:sp>
        <p:nvSpPr>
          <p:cNvPr id="563" name="Remove um livro…"/>
          <p:cNvSpPr txBox="1"/>
          <p:nvPr/>
        </p:nvSpPr>
        <p:spPr>
          <a:xfrm>
            <a:off x="5919349" y="5327287"/>
            <a:ext cx="163055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Remove um livro </a:t>
            </a:r>
          </a:p>
          <a:p>
            <a:pPr algn="ctr"/>
            <a:r>
              <a:t>do topo</a:t>
            </a:r>
          </a:p>
          <a:p>
            <a:pPr algn="ctr"/>
            <a:r>
              <a:t>(</a:t>
            </a:r>
            <a:r>
              <a:rPr b="1"/>
              <a:t>pop</a:t>
            </a:r>
            <a:r>
              <a:t>)</a:t>
            </a:r>
          </a:p>
        </p:txBody>
      </p:sp>
      <p:sp>
        <p:nvSpPr>
          <p:cNvPr id="564" name="Rectangle"/>
          <p:cNvSpPr/>
          <p:nvPr/>
        </p:nvSpPr>
        <p:spPr>
          <a:xfrm>
            <a:off x="3461350" y="2154071"/>
            <a:ext cx="4274490" cy="4056450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65" name="Operações"/>
          <p:cNvSpPr txBox="1"/>
          <p:nvPr/>
        </p:nvSpPr>
        <p:spPr>
          <a:xfrm>
            <a:off x="4926128" y="1697373"/>
            <a:ext cx="13449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Operações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9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3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67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4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78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79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8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69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70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71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7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5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75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sp>
        <p:nvSpPr>
          <p:cNvPr id="57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577" name="Rounded Rectangle"/>
          <p:cNvSpPr/>
          <p:nvPr/>
        </p:nvSpPr>
        <p:spPr>
          <a:xfrm>
            <a:off x="784225" y="2959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8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8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5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5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85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5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9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59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5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5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96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597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0" name="Implement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</a:t>
            </a:r>
          </a:p>
        </p:txBody>
      </p:sp>
      <p:sp>
        <p:nvSpPr>
          <p:cNvPr id="601" name="Square"/>
          <p:cNvSpPr/>
          <p:nvPr/>
        </p:nvSpPr>
        <p:spPr>
          <a:xfrm>
            <a:off x="3032302" y="3397014"/>
            <a:ext cx="529289" cy="53756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4"/>
          <p:cNvSpPr txBox="1"/>
          <p:nvPr/>
        </p:nvSpPr>
        <p:spPr>
          <a:xfrm>
            <a:off x="3194511" y="393561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03" name="5"/>
          <p:cNvSpPr/>
          <p:nvPr/>
        </p:nvSpPr>
        <p:spPr>
          <a:xfrm>
            <a:off x="964016" y="3399587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604" name="Square"/>
          <p:cNvSpPr/>
          <p:nvPr/>
        </p:nvSpPr>
        <p:spPr>
          <a:xfrm>
            <a:off x="2001788" y="339958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05" name="Square"/>
          <p:cNvSpPr/>
          <p:nvPr/>
        </p:nvSpPr>
        <p:spPr>
          <a:xfrm>
            <a:off x="2520673" y="3399587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6" name="0"/>
          <p:cNvSpPr txBox="1"/>
          <p:nvPr/>
        </p:nvSpPr>
        <p:spPr>
          <a:xfrm>
            <a:off x="1088124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7" name="1"/>
          <p:cNvSpPr txBox="1"/>
          <p:nvPr/>
        </p:nvSpPr>
        <p:spPr>
          <a:xfrm>
            <a:off x="1619710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08" name="2"/>
          <p:cNvSpPr txBox="1"/>
          <p:nvPr/>
        </p:nvSpPr>
        <p:spPr>
          <a:xfrm>
            <a:off x="2151296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9" name="3"/>
          <p:cNvSpPr txBox="1"/>
          <p:nvPr/>
        </p:nvSpPr>
        <p:spPr>
          <a:xfrm>
            <a:off x="2670181" y="394153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0" name="S ="/>
          <p:cNvSpPr txBox="1"/>
          <p:nvPr/>
        </p:nvSpPr>
        <p:spPr>
          <a:xfrm>
            <a:off x="524564" y="3514589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611" name="Square"/>
          <p:cNvSpPr/>
          <p:nvPr/>
        </p:nvSpPr>
        <p:spPr>
          <a:xfrm>
            <a:off x="1493788" y="339958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12" name="Rectangle"/>
          <p:cNvSpPr/>
          <p:nvPr/>
        </p:nvSpPr>
        <p:spPr>
          <a:xfrm>
            <a:off x="5955923" y="37179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3" name="2"/>
          <p:cNvSpPr/>
          <p:nvPr/>
        </p:nvSpPr>
        <p:spPr>
          <a:xfrm>
            <a:off x="5955923" y="328975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14" name="Topo"/>
          <p:cNvSpPr/>
          <p:nvPr/>
        </p:nvSpPr>
        <p:spPr>
          <a:xfrm>
            <a:off x="4621615" y="3320195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15" name="NULL"/>
          <p:cNvSpPr/>
          <p:nvPr/>
        </p:nvSpPr>
        <p:spPr>
          <a:xfrm>
            <a:off x="7614060" y="367097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16" name="Rectangle"/>
          <p:cNvSpPr/>
          <p:nvPr/>
        </p:nvSpPr>
        <p:spPr>
          <a:xfrm>
            <a:off x="6736506" y="371906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7" name="5"/>
          <p:cNvSpPr/>
          <p:nvPr/>
        </p:nvSpPr>
        <p:spPr>
          <a:xfrm>
            <a:off x="6736506" y="329089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18" name="Line"/>
          <p:cNvSpPr/>
          <p:nvPr/>
        </p:nvSpPr>
        <p:spPr>
          <a:xfrm>
            <a:off x="7243464" y="3934573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Line"/>
          <p:cNvSpPr/>
          <p:nvPr/>
        </p:nvSpPr>
        <p:spPr>
          <a:xfrm>
            <a:off x="5511983" y="3555800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0" name="Line"/>
          <p:cNvSpPr/>
          <p:nvPr/>
        </p:nvSpPr>
        <p:spPr>
          <a:xfrm>
            <a:off x="6466477" y="3937236"/>
            <a:ext cx="1464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1" name="Line"/>
          <p:cNvSpPr/>
          <p:nvPr/>
        </p:nvSpPr>
        <p:spPr>
          <a:xfrm flipV="1">
            <a:off x="6603448" y="3079012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2" name="Line"/>
          <p:cNvSpPr/>
          <p:nvPr/>
        </p:nvSpPr>
        <p:spPr>
          <a:xfrm>
            <a:off x="6603390" y="307901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3" name="Line"/>
          <p:cNvSpPr/>
          <p:nvPr/>
        </p:nvSpPr>
        <p:spPr>
          <a:xfrm>
            <a:off x="6993681" y="307901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4" name="Aux"/>
          <p:cNvSpPr txBox="1"/>
          <p:nvPr/>
        </p:nvSpPr>
        <p:spPr>
          <a:xfrm>
            <a:off x="5963347" y="2912642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625" name="Implementação Estática…"/>
          <p:cNvSpPr txBox="1"/>
          <p:nvPr/>
        </p:nvSpPr>
        <p:spPr>
          <a:xfrm>
            <a:off x="959810" y="4835826"/>
            <a:ext cx="26132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Implementação Estática</a:t>
            </a:r>
          </a:p>
          <a:p>
            <a:pPr algn="ctr">
              <a:defRPr b="1"/>
            </a:pPr>
            <a:r>
              <a:t>(vetor)</a:t>
            </a:r>
          </a:p>
        </p:txBody>
      </p:sp>
      <p:sp>
        <p:nvSpPr>
          <p:cNvPr id="626" name="Implementação Dinâmica…"/>
          <p:cNvSpPr txBox="1"/>
          <p:nvPr/>
        </p:nvSpPr>
        <p:spPr>
          <a:xfrm>
            <a:off x="5296767" y="4832462"/>
            <a:ext cx="26132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Implementação Dinâmica</a:t>
            </a:r>
          </a:p>
          <a:p>
            <a:pPr algn="ctr">
              <a:defRPr b="1"/>
            </a:pPr>
            <a:r>
              <a:t>(ponteiros)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9" name="Implement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</a:t>
            </a:r>
          </a:p>
        </p:txBody>
      </p:sp>
      <p:sp>
        <p:nvSpPr>
          <p:cNvPr id="630" name="Square"/>
          <p:cNvSpPr/>
          <p:nvPr/>
        </p:nvSpPr>
        <p:spPr>
          <a:xfrm>
            <a:off x="3032302" y="3397014"/>
            <a:ext cx="529289" cy="53756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1" name="4"/>
          <p:cNvSpPr txBox="1"/>
          <p:nvPr/>
        </p:nvSpPr>
        <p:spPr>
          <a:xfrm>
            <a:off x="3194511" y="393561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2" name="5"/>
          <p:cNvSpPr/>
          <p:nvPr/>
        </p:nvSpPr>
        <p:spPr>
          <a:xfrm>
            <a:off x="964016" y="3399587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633" name="Square"/>
          <p:cNvSpPr/>
          <p:nvPr/>
        </p:nvSpPr>
        <p:spPr>
          <a:xfrm>
            <a:off x="2001788" y="339958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34" name="Square"/>
          <p:cNvSpPr/>
          <p:nvPr/>
        </p:nvSpPr>
        <p:spPr>
          <a:xfrm>
            <a:off x="2520673" y="3399587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0"/>
          <p:cNvSpPr txBox="1"/>
          <p:nvPr/>
        </p:nvSpPr>
        <p:spPr>
          <a:xfrm>
            <a:off x="1088124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36" name="1"/>
          <p:cNvSpPr txBox="1"/>
          <p:nvPr/>
        </p:nvSpPr>
        <p:spPr>
          <a:xfrm>
            <a:off x="1619710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7" name="2"/>
          <p:cNvSpPr txBox="1"/>
          <p:nvPr/>
        </p:nvSpPr>
        <p:spPr>
          <a:xfrm>
            <a:off x="2151296" y="39457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8" name="3"/>
          <p:cNvSpPr txBox="1"/>
          <p:nvPr/>
        </p:nvSpPr>
        <p:spPr>
          <a:xfrm>
            <a:off x="2670181" y="394153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9" name="S ="/>
          <p:cNvSpPr txBox="1"/>
          <p:nvPr/>
        </p:nvSpPr>
        <p:spPr>
          <a:xfrm>
            <a:off x="524564" y="3514589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640" name="Square"/>
          <p:cNvSpPr/>
          <p:nvPr/>
        </p:nvSpPr>
        <p:spPr>
          <a:xfrm>
            <a:off x="1493788" y="339958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41" name="Rectangle"/>
          <p:cNvSpPr/>
          <p:nvPr/>
        </p:nvSpPr>
        <p:spPr>
          <a:xfrm>
            <a:off x="5955923" y="3717921"/>
            <a:ext cx="514351" cy="433305"/>
          </a:xfrm>
          <a:prstGeom prst="rect">
            <a:avLst/>
          </a:prstGeom>
          <a:solidFill>
            <a:srgbClr val="FFFFC2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2" name="2"/>
          <p:cNvSpPr/>
          <p:nvPr/>
        </p:nvSpPr>
        <p:spPr>
          <a:xfrm>
            <a:off x="5955923" y="3289750"/>
            <a:ext cx="514351" cy="433305"/>
          </a:xfrm>
          <a:prstGeom prst="rect">
            <a:avLst/>
          </a:prstGeom>
          <a:solidFill>
            <a:srgbClr val="FFFFC2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43" name="Topo"/>
          <p:cNvSpPr/>
          <p:nvPr/>
        </p:nvSpPr>
        <p:spPr>
          <a:xfrm>
            <a:off x="4621615" y="3320195"/>
            <a:ext cx="868987" cy="527201"/>
          </a:xfrm>
          <a:prstGeom prst="rect">
            <a:avLst/>
          </a:prstGeom>
          <a:solidFill>
            <a:srgbClr val="000000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44" name="NULL"/>
          <p:cNvSpPr/>
          <p:nvPr/>
        </p:nvSpPr>
        <p:spPr>
          <a:xfrm>
            <a:off x="7614060" y="3670973"/>
            <a:ext cx="868988" cy="527201"/>
          </a:xfrm>
          <a:prstGeom prst="rect">
            <a:avLst/>
          </a:prstGeom>
          <a:solidFill>
            <a:srgbClr val="FFFFFF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45" name="Rectangle"/>
          <p:cNvSpPr/>
          <p:nvPr/>
        </p:nvSpPr>
        <p:spPr>
          <a:xfrm>
            <a:off x="6736506" y="3719065"/>
            <a:ext cx="514351" cy="433305"/>
          </a:xfrm>
          <a:prstGeom prst="rect">
            <a:avLst/>
          </a:prstGeom>
          <a:solidFill>
            <a:srgbClr val="FFFFC2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6" name="5"/>
          <p:cNvSpPr/>
          <p:nvPr/>
        </p:nvSpPr>
        <p:spPr>
          <a:xfrm>
            <a:off x="6736506" y="3290894"/>
            <a:ext cx="514351" cy="433304"/>
          </a:xfrm>
          <a:prstGeom prst="rect">
            <a:avLst/>
          </a:prstGeom>
          <a:solidFill>
            <a:srgbClr val="FFFFC2">
              <a:alpha val="32229"/>
            </a:srgbClr>
          </a:solidFill>
          <a:ln w="19050">
            <a:solidFill>
              <a:srgbClr val="000000">
                <a:alpha val="3222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47" name="Line"/>
          <p:cNvSpPr/>
          <p:nvPr/>
        </p:nvSpPr>
        <p:spPr>
          <a:xfrm>
            <a:off x="7243464" y="3934573"/>
            <a:ext cx="360217" cy="1"/>
          </a:xfrm>
          <a:prstGeom prst="line">
            <a:avLst/>
          </a:prstGeom>
          <a:ln w="19050">
            <a:solidFill>
              <a:srgbClr val="000000">
                <a:alpha val="32229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8" name="Line"/>
          <p:cNvSpPr/>
          <p:nvPr/>
        </p:nvSpPr>
        <p:spPr>
          <a:xfrm>
            <a:off x="5511983" y="3555800"/>
            <a:ext cx="450777" cy="1"/>
          </a:xfrm>
          <a:prstGeom prst="line">
            <a:avLst/>
          </a:prstGeom>
          <a:ln w="19050">
            <a:solidFill>
              <a:srgbClr val="FF2600">
                <a:alpha val="32229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9" name="Line"/>
          <p:cNvSpPr/>
          <p:nvPr/>
        </p:nvSpPr>
        <p:spPr>
          <a:xfrm>
            <a:off x="6466477" y="3937236"/>
            <a:ext cx="146439" cy="1"/>
          </a:xfrm>
          <a:prstGeom prst="line">
            <a:avLst/>
          </a:prstGeom>
          <a:ln w="19050">
            <a:solidFill>
              <a:srgbClr val="FF2600">
                <a:alpha val="3222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0" name="Line"/>
          <p:cNvSpPr/>
          <p:nvPr/>
        </p:nvSpPr>
        <p:spPr>
          <a:xfrm flipV="1">
            <a:off x="6603448" y="3079012"/>
            <a:ext cx="398317" cy="1"/>
          </a:xfrm>
          <a:prstGeom prst="line">
            <a:avLst/>
          </a:prstGeom>
          <a:ln w="19050">
            <a:solidFill>
              <a:srgbClr val="FF2600">
                <a:alpha val="3222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6603390" y="3079012"/>
            <a:ext cx="1" cy="854781"/>
          </a:xfrm>
          <a:prstGeom prst="line">
            <a:avLst/>
          </a:prstGeom>
          <a:ln w="19050">
            <a:solidFill>
              <a:srgbClr val="FF2600">
                <a:alpha val="3222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2" name="Line"/>
          <p:cNvSpPr/>
          <p:nvPr/>
        </p:nvSpPr>
        <p:spPr>
          <a:xfrm>
            <a:off x="6993681" y="3079012"/>
            <a:ext cx="1" cy="228601"/>
          </a:xfrm>
          <a:prstGeom prst="line">
            <a:avLst/>
          </a:prstGeom>
          <a:ln w="19050">
            <a:solidFill>
              <a:srgbClr val="FF2600">
                <a:alpha val="32229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3" name="Aux"/>
          <p:cNvSpPr txBox="1"/>
          <p:nvPr/>
        </p:nvSpPr>
        <p:spPr>
          <a:xfrm>
            <a:off x="5963347" y="2912642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654" name="Implementação Estática…"/>
          <p:cNvSpPr txBox="1"/>
          <p:nvPr/>
        </p:nvSpPr>
        <p:spPr>
          <a:xfrm>
            <a:off x="829442" y="4832462"/>
            <a:ext cx="26132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Implementação Estática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(vetor)</a:t>
            </a:r>
          </a:p>
        </p:txBody>
      </p:sp>
      <p:sp>
        <p:nvSpPr>
          <p:cNvPr id="655" name="Implementação Dinâmica…"/>
          <p:cNvSpPr txBox="1"/>
          <p:nvPr/>
        </p:nvSpPr>
        <p:spPr>
          <a:xfrm>
            <a:off x="5296767" y="4832462"/>
            <a:ext cx="26132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Implementação Dinâmica</a:t>
            </a:r>
          </a:p>
          <a:p>
            <a:pPr algn="ctr">
              <a:defRPr b="1"/>
            </a:pPr>
            <a:r>
              <a:t>(ponteiros)</a:t>
            </a:r>
          </a:p>
        </p:txBody>
      </p:sp>
      <p:sp>
        <p:nvSpPr>
          <p:cNvPr id="656" name="Rectangle"/>
          <p:cNvSpPr/>
          <p:nvPr/>
        </p:nvSpPr>
        <p:spPr>
          <a:xfrm>
            <a:off x="491843" y="3098062"/>
            <a:ext cx="3288445" cy="2620648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9" name="Operações em Pilh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Estáticas</a:t>
            </a:r>
          </a:p>
        </p:txBody>
      </p:sp>
      <p:sp>
        <p:nvSpPr>
          <p:cNvPr id="660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661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2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663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664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665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666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667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668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669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670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671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672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673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674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5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676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9" name="Operações em Pilh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Estáticas</a:t>
            </a:r>
          </a:p>
        </p:txBody>
      </p:sp>
      <p:sp>
        <p:nvSpPr>
          <p:cNvPr id="680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681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2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>
              <a:alpha val="26255"/>
            </a:srgbClr>
          </a:solidFill>
          <a:ln w="19050">
            <a:solidFill>
              <a:srgbClr val="009051">
                <a:alpha val="262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683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>
              <a:alpha val="25625"/>
            </a:srgbClr>
          </a:solidFill>
          <a:ln w="19050">
            <a:solidFill>
              <a:srgbClr val="009051">
                <a:alpha val="2562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684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685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686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687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688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689" name="Topo (S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690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691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692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693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>
              <a:alpha val="25800"/>
            </a:srgbClr>
          </a:solidFill>
          <a:ln w="19050">
            <a:solidFill>
              <a:srgbClr val="0433FF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694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5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696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9" name="Operações em Pilh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Estáticas</a:t>
            </a:r>
          </a:p>
        </p:txBody>
      </p:sp>
      <p:sp>
        <p:nvSpPr>
          <p:cNvPr id="700" name="estaVazia (S)"/>
          <p:cNvSpPr/>
          <p:nvPr/>
        </p:nvSpPr>
        <p:spPr>
          <a:xfrm>
            <a:off x="1169957" y="4168705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701" name="estaCheia (S)"/>
          <p:cNvSpPr/>
          <p:nvPr/>
        </p:nvSpPr>
        <p:spPr>
          <a:xfrm>
            <a:off x="1169957" y="4659722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702" name="Topo (S)"/>
          <p:cNvSpPr/>
          <p:nvPr/>
        </p:nvSpPr>
        <p:spPr>
          <a:xfrm>
            <a:off x="1169957" y="3677688"/>
            <a:ext cx="171568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703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704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705" name="Rectangle"/>
          <p:cNvSpPr/>
          <p:nvPr/>
        </p:nvSpPr>
        <p:spPr>
          <a:xfrm>
            <a:off x="1026600" y="2104074"/>
            <a:ext cx="2002395" cy="3499019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6" name="Inserir objeto na pilha (empilhar)"/>
          <p:cNvSpPr txBox="1"/>
          <p:nvPr/>
        </p:nvSpPr>
        <p:spPr>
          <a:xfrm>
            <a:off x="3314149" y="273589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pilha (empilhar)</a:t>
            </a:r>
          </a:p>
        </p:txBody>
      </p:sp>
      <p:sp>
        <p:nvSpPr>
          <p:cNvPr id="707" name="Remover objeto da pilha (desempilhar)"/>
          <p:cNvSpPr txBox="1"/>
          <p:nvPr/>
        </p:nvSpPr>
        <p:spPr>
          <a:xfrm>
            <a:off x="3403953" y="3226701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pilha (desempilhar)</a:t>
            </a:r>
          </a:p>
        </p:txBody>
      </p:sp>
      <p:sp>
        <p:nvSpPr>
          <p:cNvPr id="708" name="Retorna o objeto do topo, sem remover"/>
          <p:cNvSpPr txBox="1"/>
          <p:nvPr/>
        </p:nvSpPr>
        <p:spPr>
          <a:xfrm>
            <a:off x="3341174" y="3698907"/>
            <a:ext cx="37861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topo, sem remover</a:t>
            </a:r>
          </a:p>
        </p:txBody>
      </p:sp>
      <p:sp>
        <p:nvSpPr>
          <p:cNvPr id="709" name="Retorna booleano indicando se a pilha está vazia"/>
          <p:cNvSpPr txBox="1"/>
          <p:nvPr/>
        </p:nvSpPr>
        <p:spPr>
          <a:xfrm>
            <a:off x="3365114" y="4178230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vazia</a:t>
            </a:r>
          </a:p>
        </p:txBody>
      </p:sp>
      <p:sp>
        <p:nvSpPr>
          <p:cNvPr id="710" name="Retorna booleano indicando se a pilha está cheia"/>
          <p:cNvSpPr txBox="1"/>
          <p:nvPr/>
        </p:nvSpPr>
        <p:spPr>
          <a:xfrm>
            <a:off x="3365114" y="4669247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cheia</a:t>
            </a:r>
          </a:p>
        </p:txBody>
      </p:sp>
      <p:sp>
        <p:nvSpPr>
          <p:cNvPr id="711" name="tamanho (S)"/>
          <p:cNvSpPr/>
          <p:nvPr/>
        </p:nvSpPr>
        <p:spPr>
          <a:xfrm>
            <a:off x="1165578" y="5139283"/>
            <a:ext cx="1724439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712" name="Retorna a quantidade de elementos na pilha"/>
          <p:cNvSpPr txBox="1"/>
          <p:nvPr/>
        </p:nvSpPr>
        <p:spPr>
          <a:xfrm>
            <a:off x="3373085" y="5148808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pilha</a:t>
            </a:r>
          </a:p>
        </p:txBody>
      </p:sp>
      <p:sp>
        <p:nvSpPr>
          <p:cNvPr id="713" name="iniciar (S)"/>
          <p:cNvSpPr/>
          <p:nvPr/>
        </p:nvSpPr>
        <p:spPr>
          <a:xfrm>
            <a:off x="1169957" y="222754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714" name="Inicializa a pilha e suas variáveis"/>
          <p:cNvSpPr txBox="1"/>
          <p:nvPr/>
        </p:nvSpPr>
        <p:spPr>
          <a:xfrm>
            <a:off x="3314149" y="223707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pilha e suas variáveis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7" name="Operações em Pilh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Estáticas</a:t>
            </a:r>
          </a:p>
        </p:txBody>
      </p:sp>
      <p:sp>
        <p:nvSpPr>
          <p:cNvPr id="718" name="estaVazia (S)"/>
          <p:cNvSpPr/>
          <p:nvPr/>
        </p:nvSpPr>
        <p:spPr>
          <a:xfrm>
            <a:off x="1169957" y="4168705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719" name="estaCheia (S)"/>
          <p:cNvSpPr/>
          <p:nvPr/>
        </p:nvSpPr>
        <p:spPr>
          <a:xfrm>
            <a:off x="1169957" y="4659722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720" name="Topo (S)"/>
          <p:cNvSpPr/>
          <p:nvPr/>
        </p:nvSpPr>
        <p:spPr>
          <a:xfrm>
            <a:off x="1169957" y="3677688"/>
            <a:ext cx="171568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721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722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723" name="Rectangle"/>
          <p:cNvSpPr/>
          <p:nvPr/>
        </p:nvSpPr>
        <p:spPr>
          <a:xfrm>
            <a:off x="1026600" y="2104074"/>
            <a:ext cx="2002395" cy="3499019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4" name="Inserir objeto na pilha (empilhar)"/>
          <p:cNvSpPr txBox="1"/>
          <p:nvPr/>
        </p:nvSpPr>
        <p:spPr>
          <a:xfrm>
            <a:off x="3314149" y="273589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pilha (empilhar)</a:t>
            </a:r>
          </a:p>
        </p:txBody>
      </p:sp>
      <p:sp>
        <p:nvSpPr>
          <p:cNvPr id="725" name="Remover objeto da pilha (desempilhar)"/>
          <p:cNvSpPr txBox="1"/>
          <p:nvPr/>
        </p:nvSpPr>
        <p:spPr>
          <a:xfrm>
            <a:off x="3403953" y="3226701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pilha (desempilhar)</a:t>
            </a:r>
          </a:p>
        </p:txBody>
      </p:sp>
      <p:sp>
        <p:nvSpPr>
          <p:cNvPr id="726" name="Retorna o objeto do topo, sem remover"/>
          <p:cNvSpPr txBox="1"/>
          <p:nvPr/>
        </p:nvSpPr>
        <p:spPr>
          <a:xfrm>
            <a:off x="3341174" y="3698907"/>
            <a:ext cx="37861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topo, sem remover</a:t>
            </a:r>
          </a:p>
        </p:txBody>
      </p:sp>
      <p:sp>
        <p:nvSpPr>
          <p:cNvPr id="727" name="Retorna booleano indicando se a pilha está vazia"/>
          <p:cNvSpPr txBox="1"/>
          <p:nvPr/>
        </p:nvSpPr>
        <p:spPr>
          <a:xfrm>
            <a:off x="3365114" y="4178230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vazia</a:t>
            </a:r>
          </a:p>
        </p:txBody>
      </p:sp>
      <p:sp>
        <p:nvSpPr>
          <p:cNvPr id="728" name="Retorna booleano indicando se a pilha está cheia"/>
          <p:cNvSpPr txBox="1"/>
          <p:nvPr/>
        </p:nvSpPr>
        <p:spPr>
          <a:xfrm>
            <a:off x="3365114" y="4669247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cheia</a:t>
            </a:r>
          </a:p>
        </p:txBody>
      </p:sp>
      <p:sp>
        <p:nvSpPr>
          <p:cNvPr id="729" name="tamanho (S)"/>
          <p:cNvSpPr/>
          <p:nvPr/>
        </p:nvSpPr>
        <p:spPr>
          <a:xfrm>
            <a:off x="1165578" y="5139283"/>
            <a:ext cx="1724439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730" name="Retorna a quantidade de elementos na pilha"/>
          <p:cNvSpPr txBox="1"/>
          <p:nvPr/>
        </p:nvSpPr>
        <p:spPr>
          <a:xfrm>
            <a:off x="3373085" y="5148808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pilha</a:t>
            </a:r>
          </a:p>
        </p:txBody>
      </p:sp>
      <p:sp>
        <p:nvSpPr>
          <p:cNvPr id="731" name="iniciar (S)"/>
          <p:cNvSpPr/>
          <p:nvPr/>
        </p:nvSpPr>
        <p:spPr>
          <a:xfrm>
            <a:off x="1169957" y="222754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732" name="Inicializa a pilha e suas variáveis"/>
          <p:cNvSpPr txBox="1"/>
          <p:nvPr/>
        </p:nvSpPr>
        <p:spPr>
          <a:xfrm>
            <a:off x="3314149" y="223707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pilha e suas variáveis</a:t>
            </a:r>
          </a:p>
        </p:txBody>
      </p:sp>
      <p:sp>
        <p:nvSpPr>
          <p:cNvPr id="733" name="Pilhas estáticas terão todas estas operações !"/>
          <p:cNvSpPr txBox="1"/>
          <p:nvPr/>
        </p:nvSpPr>
        <p:spPr>
          <a:xfrm>
            <a:off x="1623065" y="5824762"/>
            <a:ext cx="6132566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Pilhas</a:t>
            </a:r>
            <a:r>
              <a:t> </a:t>
            </a:r>
            <a:r>
              <a:rPr b="1"/>
              <a:t>estáticas</a:t>
            </a:r>
            <a:r>
              <a:t> terão todas estas operações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6" name="Pseudocód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Pseudocódigos</a:t>
            </a:r>
          </a:p>
        </p:txBody>
      </p:sp>
      <p:sp>
        <p:nvSpPr>
          <p:cNvPr id="737" name="Retângulo 6"/>
          <p:cNvSpPr/>
          <p:nvPr/>
        </p:nvSpPr>
        <p:spPr>
          <a:xfrm>
            <a:off x="1010995" y="2901983"/>
            <a:ext cx="3966818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Função (param1, …)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Instrução 1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Instrução 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0" name="Pseudocód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Pseudocódigos</a:t>
            </a:r>
          </a:p>
        </p:txBody>
      </p:sp>
      <p:sp>
        <p:nvSpPr>
          <p:cNvPr id="741" name="Retângulo 6"/>
          <p:cNvSpPr/>
          <p:nvPr/>
        </p:nvSpPr>
        <p:spPr>
          <a:xfrm>
            <a:off x="1010995" y="2901983"/>
            <a:ext cx="3966818" cy="1615441"/>
          </a:xfrm>
          <a:prstGeom prst="rect">
            <a:avLst/>
          </a:prstGeom>
          <a:solidFill>
            <a:schemeClr val="accent1">
              <a:lumOff val="14901"/>
              <a:alpha val="261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Função (param1, …)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Instrução 1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Instrução 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(x)</a:t>
            </a:r>
          </a:p>
        </p:txBody>
      </p:sp>
      <p:sp>
        <p:nvSpPr>
          <p:cNvPr id="742" name="Definiremos todas as operações em termos de Pseudocódigo: independente de linguagem de programação. Vamos ver a notação:"/>
          <p:cNvSpPr txBox="1"/>
          <p:nvPr/>
        </p:nvSpPr>
        <p:spPr>
          <a:xfrm>
            <a:off x="2272213" y="2981879"/>
            <a:ext cx="5190124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Definiremos todas as operações em termos de </a:t>
            </a:r>
            <a:r>
              <a:rPr b="1"/>
              <a:t>Pseudocódigo</a:t>
            </a:r>
            <a:r>
              <a:t>: independente de linguagem de programação. Vamos ver a notação: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5" name="Pseudocód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Pseudocódigos</a:t>
            </a:r>
          </a:p>
        </p:txBody>
      </p:sp>
      <p:sp>
        <p:nvSpPr>
          <p:cNvPr id="746" name="Retângulo 6"/>
          <p:cNvSpPr/>
          <p:nvPr/>
        </p:nvSpPr>
        <p:spPr>
          <a:xfrm>
            <a:off x="1010995" y="2901983"/>
            <a:ext cx="3966818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Função (param1, …)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Instrução 1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Instrução 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(x)</a:t>
            </a:r>
          </a:p>
        </p:txBody>
      </p:sp>
      <p:sp>
        <p:nvSpPr>
          <p:cNvPr id="747" name="Inputs (entradas)…"/>
          <p:cNvSpPr txBox="1"/>
          <p:nvPr/>
        </p:nvSpPr>
        <p:spPr>
          <a:xfrm>
            <a:off x="6097447" y="2768877"/>
            <a:ext cx="16104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Inputs (entradas)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- parâmetros</a:t>
            </a:r>
          </a:p>
        </p:txBody>
      </p:sp>
      <p:sp>
        <p:nvSpPr>
          <p:cNvPr id="748" name="Line"/>
          <p:cNvSpPr/>
          <p:nvPr/>
        </p:nvSpPr>
        <p:spPr>
          <a:xfrm>
            <a:off x="3791710" y="3089096"/>
            <a:ext cx="221365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9" name="Rectangle"/>
          <p:cNvSpPr/>
          <p:nvPr/>
        </p:nvSpPr>
        <p:spPr>
          <a:xfrm>
            <a:off x="1934396" y="2930802"/>
            <a:ext cx="1787237" cy="3517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4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5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6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0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4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8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sp>
        <p:nvSpPr>
          <p:cNvPr id="19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00" name="Rounded Rectangle"/>
          <p:cNvSpPr/>
          <p:nvPr/>
        </p:nvSpPr>
        <p:spPr>
          <a:xfrm>
            <a:off x="784225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11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212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2" name="Pseudocód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Pseudocódigos</a:t>
            </a:r>
          </a:p>
        </p:txBody>
      </p:sp>
      <p:sp>
        <p:nvSpPr>
          <p:cNvPr id="753" name="Retângulo 6"/>
          <p:cNvSpPr/>
          <p:nvPr/>
        </p:nvSpPr>
        <p:spPr>
          <a:xfrm>
            <a:off x="1010995" y="2901983"/>
            <a:ext cx="3966818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Função (param1, …)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Instrução 1</a:t>
            </a:r>
            <a:endParaRPr>
              <a:solidFill>
                <a:srgbClr val="FF2600"/>
              </a:solidFill>
            </a:endParaRPr>
          </a:p>
          <a:p>
            <a:pPr marL="213894" indent="-213894">
              <a:buSzPct val="100000"/>
              <a:buAutoNum type="arabicPeriod" startAt="1"/>
              <a:defRPr b="1" sz="20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Instrução 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(retornos)</a:t>
            </a:r>
          </a:p>
        </p:txBody>
      </p:sp>
      <p:sp>
        <p:nvSpPr>
          <p:cNvPr id="754" name="Sequência de…"/>
          <p:cNvSpPr txBox="1"/>
          <p:nvPr/>
        </p:nvSpPr>
        <p:spPr>
          <a:xfrm>
            <a:off x="6058270" y="3341435"/>
            <a:ext cx="13411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Sequência de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Instruções</a:t>
            </a:r>
          </a:p>
        </p:txBody>
      </p:sp>
      <p:sp>
        <p:nvSpPr>
          <p:cNvPr id="755" name="Line"/>
          <p:cNvSpPr/>
          <p:nvPr/>
        </p:nvSpPr>
        <p:spPr>
          <a:xfrm>
            <a:off x="3067518" y="3628455"/>
            <a:ext cx="298069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6" name="Rectangle"/>
          <p:cNvSpPr/>
          <p:nvPr/>
        </p:nvSpPr>
        <p:spPr>
          <a:xfrm>
            <a:off x="1272586" y="3280458"/>
            <a:ext cx="1654483" cy="84839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9" name="Pseudocód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Pseudocódigos</a:t>
            </a:r>
          </a:p>
        </p:txBody>
      </p:sp>
      <p:sp>
        <p:nvSpPr>
          <p:cNvPr id="760" name="Retângulo 6"/>
          <p:cNvSpPr/>
          <p:nvPr/>
        </p:nvSpPr>
        <p:spPr>
          <a:xfrm>
            <a:off x="1010995" y="2901983"/>
            <a:ext cx="3966818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Função (param1, …)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Instrução 1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Instrução 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FF2600"/>
                </a:solidFill>
              </a:rPr>
              <a:t>return</a:t>
            </a:r>
            <a:r>
              <a:rPr b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(x)</a:t>
            </a:r>
          </a:p>
        </p:txBody>
      </p:sp>
      <p:sp>
        <p:nvSpPr>
          <p:cNvPr id="761" name="Se necessário,…"/>
          <p:cNvSpPr txBox="1"/>
          <p:nvPr/>
        </p:nvSpPr>
        <p:spPr>
          <a:xfrm>
            <a:off x="6006225" y="4048978"/>
            <a:ext cx="18252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Se necessário,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retornos da função</a:t>
            </a:r>
          </a:p>
        </p:txBody>
      </p:sp>
      <p:sp>
        <p:nvSpPr>
          <p:cNvPr id="762" name="Line"/>
          <p:cNvSpPr/>
          <p:nvPr/>
        </p:nvSpPr>
        <p:spPr>
          <a:xfrm>
            <a:off x="4095870" y="4323298"/>
            <a:ext cx="1883138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3" name="Rectangle"/>
          <p:cNvSpPr/>
          <p:nvPr/>
        </p:nvSpPr>
        <p:spPr>
          <a:xfrm>
            <a:off x="1289764" y="4173279"/>
            <a:ext cx="2586826" cy="30003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66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sp>
        <p:nvSpPr>
          <p:cNvPr id="767" name="Square"/>
          <p:cNvSpPr/>
          <p:nvPr/>
        </p:nvSpPr>
        <p:spPr>
          <a:xfrm>
            <a:off x="2453155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8" name="Square"/>
          <p:cNvSpPr/>
          <p:nvPr/>
        </p:nvSpPr>
        <p:spPr>
          <a:xfrm>
            <a:off x="2984741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9" name="Square"/>
          <p:cNvSpPr/>
          <p:nvPr/>
        </p:nvSpPr>
        <p:spPr>
          <a:xfrm>
            <a:off x="3516327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0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1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2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3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4" name="Square"/>
          <p:cNvSpPr/>
          <p:nvPr/>
        </p:nvSpPr>
        <p:spPr>
          <a:xfrm>
            <a:off x="61615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5" name="S = Arranjo de N elementos"/>
          <p:cNvSpPr txBox="1"/>
          <p:nvPr/>
        </p:nvSpPr>
        <p:spPr>
          <a:xfrm>
            <a:off x="564716" y="1818476"/>
            <a:ext cx="33647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S = Arranjo de N elementos</a:t>
            </a:r>
          </a:p>
        </p:txBody>
      </p:sp>
      <p:sp>
        <p:nvSpPr>
          <p:cNvPr id="776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77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78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79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80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81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82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83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784" name="Topo"/>
          <p:cNvSpPr/>
          <p:nvPr/>
        </p:nvSpPr>
        <p:spPr>
          <a:xfrm>
            <a:off x="1307114" y="471913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85" name="Indexa a posição…"/>
          <p:cNvSpPr txBox="1"/>
          <p:nvPr/>
        </p:nvSpPr>
        <p:spPr>
          <a:xfrm>
            <a:off x="472105" y="5167629"/>
            <a:ext cx="233075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disponível para inserção</a:t>
            </a:r>
          </a:p>
        </p:txBody>
      </p:sp>
      <p:sp>
        <p:nvSpPr>
          <p:cNvPr id="786" name="S[0]"/>
          <p:cNvSpPr txBox="1"/>
          <p:nvPr/>
        </p:nvSpPr>
        <p:spPr>
          <a:xfrm>
            <a:off x="2483564" y="2895509"/>
            <a:ext cx="468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S[0]</a:t>
            </a:r>
          </a:p>
        </p:txBody>
      </p:sp>
      <p:sp>
        <p:nvSpPr>
          <p:cNvPr id="787" name="S ="/>
          <p:cNvSpPr txBox="1"/>
          <p:nvPr/>
        </p:nvSpPr>
        <p:spPr>
          <a:xfrm>
            <a:off x="1932122" y="342591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788" name="S[N-1]"/>
          <p:cNvSpPr txBox="1"/>
          <p:nvPr/>
        </p:nvSpPr>
        <p:spPr>
          <a:xfrm>
            <a:off x="6077664" y="2939052"/>
            <a:ext cx="6970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S[N-1]</a:t>
            </a:r>
          </a:p>
        </p:txBody>
      </p:sp>
      <p:sp>
        <p:nvSpPr>
          <p:cNvPr id="789" name="Line"/>
          <p:cNvSpPr/>
          <p:nvPr/>
        </p:nvSpPr>
        <p:spPr>
          <a:xfrm flipV="1">
            <a:off x="4312557" y="4346212"/>
            <a:ext cx="1" cy="55147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2019866" y="4914083"/>
            <a:ext cx="22984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3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sp>
        <p:nvSpPr>
          <p:cNvPr id="794" name="Square"/>
          <p:cNvSpPr/>
          <p:nvPr/>
        </p:nvSpPr>
        <p:spPr>
          <a:xfrm>
            <a:off x="2453155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Square"/>
          <p:cNvSpPr/>
          <p:nvPr/>
        </p:nvSpPr>
        <p:spPr>
          <a:xfrm>
            <a:off x="2984741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6" name="Square"/>
          <p:cNvSpPr/>
          <p:nvPr/>
        </p:nvSpPr>
        <p:spPr>
          <a:xfrm>
            <a:off x="3516327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8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9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0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1" name="Square"/>
          <p:cNvSpPr/>
          <p:nvPr/>
        </p:nvSpPr>
        <p:spPr>
          <a:xfrm>
            <a:off x="61615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S = Arranjo de N elementos"/>
          <p:cNvSpPr txBox="1"/>
          <p:nvPr/>
        </p:nvSpPr>
        <p:spPr>
          <a:xfrm>
            <a:off x="564716" y="1818476"/>
            <a:ext cx="33647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S = Arranjo de N elementos</a:t>
            </a:r>
          </a:p>
        </p:txBody>
      </p:sp>
      <p:sp>
        <p:nvSpPr>
          <p:cNvPr id="803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04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05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06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07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08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09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10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811" name="Topo"/>
          <p:cNvSpPr/>
          <p:nvPr/>
        </p:nvSpPr>
        <p:spPr>
          <a:xfrm>
            <a:off x="1307114" y="471913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12" name="Indexa a posição…"/>
          <p:cNvSpPr txBox="1"/>
          <p:nvPr/>
        </p:nvSpPr>
        <p:spPr>
          <a:xfrm>
            <a:off x="472105" y="5167629"/>
            <a:ext cx="233075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disponível para inserção</a:t>
            </a:r>
          </a:p>
        </p:txBody>
      </p:sp>
      <p:sp>
        <p:nvSpPr>
          <p:cNvPr id="813" name="S[0]"/>
          <p:cNvSpPr txBox="1"/>
          <p:nvPr/>
        </p:nvSpPr>
        <p:spPr>
          <a:xfrm>
            <a:off x="2483564" y="2895509"/>
            <a:ext cx="468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S[0]</a:t>
            </a:r>
          </a:p>
        </p:txBody>
      </p:sp>
      <p:sp>
        <p:nvSpPr>
          <p:cNvPr id="814" name="S ="/>
          <p:cNvSpPr txBox="1"/>
          <p:nvPr/>
        </p:nvSpPr>
        <p:spPr>
          <a:xfrm>
            <a:off x="1932122" y="342591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815" name="S[N-1]"/>
          <p:cNvSpPr txBox="1"/>
          <p:nvPr/>
        </p:nvSpPr>
        <p:spPr>
          <a:xfrm>
            <a:off x="6077664" y="2939052"/>
            <a:ext cx="6970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S[N-1]</a:t>
            </a:r>
          </a:p>
        </p:txBody>
      </p:sp>
      <p:sp>
        <p:nvSpPr>
          <p:cNvPr id="816" name="Line"/>
          <p:cNvSpPr/>
          <p:nvPr/>
        </p:nvSpPr>
        <p:spPr>
          <a:xfrm flipV="1">
            <a:off x="4312557" y="4346212"/>
            <a:ext cx="1" cy="55147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>
            <a:off x="2019866" y="4914083"/>
            <a:ext cx="22984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8" name="Pilha= vetor estático"/>
          <p:cNvSpPr txBox="1"/>
          <p:nvPr/>
        </p:nvSpPr>
        <p:spPr>
          <a:xfrm>
            <a:off x="3103918" y="2373275"/>
            <a:ext cx="293616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/>
            </a:lvl1pPr>
          </a:lstStyle>
          <a:p>
            <a:pPr/>
            <a:r>
              <a:t>Pilha= vetor estático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1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sp>
        <p:nvSpPr>
          <p:cNvPr id="822" name="Square"/>
          <p:cNvSpPr/>
          <p:nvPr/>
        </p:nvSpPr>
        <p:spPr>
          <a:xfrm>
            <a:off x="24531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23" name="Square"/>
          <p:cNvSpPr/>
          <p:nvPr/>
        </p:nvSpPr>
        <p:spPr>
          <a:xfrm>
            <a:off x="29847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24" name="Square"/>
          <p:cNvSpPr/>
          <p:nvPr/>
        </p:nvSpPr>
        <p:spPr>
          <a:xfrm>
            <a:off x="35163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25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6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7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8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9" name="Square"/>
          <p:cNvSpPr/>
          <p:nvPr/>
        </p:nvSpPr>
        <p:spPr>
          <a:xfrm>
            <a:off x="61615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0" name="S = Arranjo de N elementos"/>
          <p:cNvSpPr txBox="1"/>
          <p:nvPr/>
        </p:nvSpPr>
        <p:spPr>
          <a:xfrm>
            <a:off x="564716" y="1818476"/>
            <a:ext cx="33647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S = Arranjo de N elementos</a:t>
            </a:r>
          </a:p>
        </p:txBody>
      </p:sp>
      <p:sp>
        <p:nvSpPr>
          <p:cNvPr id="831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32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33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34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35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36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37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38" name="Topo"/>
          <p:cNvSpPr/>
          <p:nvPr/>
        </p:nvSpPr>
        <p:spPr>
          <a:xfrm>
            <a:off x="1307114" y="471913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39" name="Line"/>
          <p:cNvSpPr/>
          <p:nvPr/>
        </p:nvSpPr>
        <p:spPr>
          <a:xfrm flipV="1">
            <a:off x="4312557" y="4346212"/>
            <a:ext cx="1" cy="55147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0" name="Line"/>
          <p:cNvSpPr/>
          <p:nvPr/>
        </p:nvSpPr>
        <p:spPr>
          <a:xfrm>
            <a:off x="2019866" y="4914083"/>
            <a:ext cx="22984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1" name="S ="/>
          <p:cNvSpPr txBox="1"/>
          <p:nvPr/>
        </p:nvSpPr>
        <p:spPr>
          <a:xfrm>
            <a:off x="1932122" y="342591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842" name="Pilha = S[0:2]"/>
          <p:cNvSpPr txBox="1"/>
          <p:nvPr/>
        </p:nvSpPr>
        <p:spPr>
          <a:xfrm>
            <a:off x="2548908" y="2826666"/>
            <a:ext cx="14009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Pilha = </a:t>
            </a:r>
            <a:r>
              <a:rPr b="0"/>
              <a:t>S[0:2]</a:t>
            </a:r>
          </a:p>
        </p:txBody>
      </p:sp>
      <p:sp>
        <p:nvSpPr>
          <p:cNvPr id="843" name="Rectangle"/>
          <p:cNvSpPr/>
          <p:nvPr/>
        </p:nvSpPr>
        <p:spPr>
          <a:xfrm>
            <a:off x="2371255" y="3168105"/>
            <a:ext cx="1756261" cy="105883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4" name="Indexa a posição…"/>
          <p:cNvSpPr txBox="1"/>
          <p:nvPr/>
        </p:nvSpPr>
        <p:spPr>
          <a:xfrm>
            <a:off x="472105" y="5167629"/>
            <a:ext cx="233075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disponível para inserção</a:t>
            </a:r>
          </a:p>
          <a:p>
            <a:pPr algn="ctr"/>
            <a:r>
              <a:t>(topo =3)</a:t>
            </a:r>
          </a:p>
        </p:txBody>
      </p:sp>
      <p:sp>
        <p:nvSpPr>
          <p:cNvPr id="845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846" name="S[N-1]"/>
          <p:cNvSpPr txBox="1"/>
          <p:nvPr/>
        </p:nvSpPr>
        <p:spPr>
          <a:xfrm>
            <a:off x="6077664" y="2939052"/>
            <a:ext cx="6970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S[N-1]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9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sp>
        <p:nvSpPr>
          <p:cNvPr id="850" name="Square"/>
          <p:cNvSpPr/>
          <p:nvPr/>
        </p:nvSpPr>
        <p:spPr>
          <a:xfrm>
            <a:off x="24531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51" name="Square"/>
          <p:cNvSpPr/>
          <p:nvPr/>
        </p:nvSpPr>
        <p:spPr>
          <a:xfrm>
            <a:off x="29847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52" name="Square"/>
          <p:cNvSpPr/>
          <p:nvPr/>
        </p:nvSpPr>
        <p:spPr>
          <a:xfrm>
            <a:off x="35163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53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4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5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6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7" name="Square"/>
          <p:cNvSpPr/>
          <p:nvPr/>
        </p:nvSpPr>
        <p:spPr>
          <a:xfrm>
            <a:off x="61615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8" name="S = Arranjo de N elementos"/>
          <p:cNvSpPr txBox="1"/>
          <p:nvPr/>
        </p:nvSpPr>
        <p:spPr>
          <a:xfrm>
            <a:off x="564716" y="1818476"/>
            <a:ext cx="33647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S = Arranjo de N elementos</a:t>
            </a:r>
          </a:p>
        </p:txBody>
      </p:sp>
      <p:sp>
        <p:nvSpPr>
          <p:cNvPr id="859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60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61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62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63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64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65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66" name="Topo"/>
          <p:cNvSpPr/>
          <p:nvPr/>
        </p:nvSpPr>
        <p:spPr>
          <a:xfrm>
            <a:off x="1307114" y="471913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67" name="Line"/>
          <p:cNvSpPr/>
          <p:nvPr/>
        </p:nvSpPr>
        <p:spPr>
          <a:xfrm flipV="1">
            <a:off x="4312557" y="4346212"/>
            <a:ext cx="1" cy="55147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8" name="Line"/>
          <p:cNvSpPr/>
          <p:nvPr/>
        </p:nvSpPr>
        <p:spPr>
          <a:xfrm>
            <a:off x="2019866" y="4914083"/>
            <a:ext cx="22984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9" name="S ="/>
          <p:cNvSpPr txBox="1"/>
          <p:nvPr/>
        </p:nvSpPr>
        <p:spPr>
          <a:xfrm>
            <a:off x="1932122" y="342591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870" name="Pilha = S[0:2]"/>
          <p:cNvSpPr txBox="1"/>
          <p:nvPr/>
        </p:nvSpPr>
        <p:spPr>
          <a:xfrm>
            <a:off x="2548908" y="2826666"/>
            <a:ext cx="14009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Pilha = </a:t>
            </a:r>
            <a:r>
              <a:rPr b="0"/>
              <a:t>S[0:2]</a:t>
            </a:r>
          </a:p>
        </p:txBody>
      </p:sp>
      <p:sp>
        <p:nvSpPr>
          <p:cNvPr id="871" name="Rectangle"/>
          <p:cNvSpPr/>
          <p:nvPr/>
        </p:nvSpPr>
        <p:spPr>
          <a:xfrm>
            <a:off x="2371255" y="3168105"/>
            <a:ext cx="1756261" cy="105883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72" name="Indexa a posição…"/>
          <p:cNvSpPr txBox="1"/>
          <p:nvPr/>
        </p:nvSpPr>
        <p:spPr>
          <a:xfrm>
            <a:off x="472105" y="5167629"/>
            <a:ext cx="233075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disponível para inserção</a:t>
            </a:r>
          </a:p>
          <a:p>
            <a:pPr algn="ctr"/>
            <a:r>
              <a:t>(topo =3)</a:t>
            </a:r>
          </a:p>
        </p:txBody>
      </p:sp>
      <p:sp>
        <p:nvSpPr>
          <p:cNvPr id="873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874" name="S[N-1]"/>
          <p:cNvSpPr txBox="1"/>
          <p:nvPr/>
        </p:nvSpPr>
        <p:spPr>
          <a:xfrm>
            <a:off x="6077664" y="2939052"/>
            <a:ext cx="6970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S[N-1]</a:t>
            </a:r>
          </a:p>
        </p:txBody>
      </p:sp>
      <p:sp>
        <p:nvSpPr>
          <p:cNvPr id="875" name="Amarelo = posições preenchidas…"/>
          <p:cNvSpPr txBox="1"/>
          <p:nvPr/>
        </p:nvSpPr>
        <p:spPr>
          <a:xfrm>
            <a:off x="4904699" y="4544513"/>
            <a:ext cx="3807952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Amarelo = posições preenchidas</a:t>
            </a:r>
          </a:p>
          <a:p>
            <a:pPr>
              <a:defRPr sz="2200"/>
            </a:pPr>
            <a:r>
              <a:t>Branco = posições livres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8" name="Pilh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Pilhas</a:t>
            </a:r>
          </a:p>
        </p:txBody>
      </p:sp>
      <p:sp>
        <p:nvSpPr>
          <p:cNvPr id="879" name="Square"/>
          <p:cNvSpPr/>
          <p:nvPr/>
        </p:nvSpPr>
        <p:spPr>
          <a:xfrm>
            <a:off x="24531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80" name="Square"/>
          <p:cNvSpPr/>
          <p:nvPr/>
        </p:nvSpPr>
        <p:spPr>
          <a:xfrm>
            <a:off x="29847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81" name="Square"/>
          <p:cNvSpPr/>
          <p:nvPr/>
        </p:nvSpPr>
        <p:spPr>
          <a:xfrm>
            <a:off x="35163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882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3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4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5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6" name="Square"/>
          <p:cNvSpPr/>
          <p:nvPr/>
        </p:nvSpPr>
        <p:spPr>
          <a:xfrm>
            <a:off x="61615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7" name="S = Arranjo de N elementos"/>
          <p:cNvSpPr txBox="1"/>
          <p:nvPr/>
        </p:nvSpPr>
        <p:spPr>
          <a:xfrm>
            <a:off x="564716" y="1818476"/>
            <a:ext cx="33647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S = Arranjo de N elementos</a:t>
            </a:r>
          </a:p>
        </p:txBody>
      </p:sp>
      <p:sp>
        <p:nvSpPr>
          <p:cNvPr id="888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89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90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91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92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93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94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95" name="Topo"/>
          <p:cNvSpPr/>
          <p:nvPr/>
        </p:nvSpPr>
        <p:spPr>
          <a:xfrm>
            <a:off x="1307114" y="471913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96" name="Line"/>
          <p:cNvSpPr/>
          <p:nvPr/>
        </p:nvSpPr>
        <p:spPr>
          <a:xfrm flipV="1">
            <a:off x="4312557" y="4346212"/>
            <a:ext cx="1" cy="55147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2019866" y="4914083"/>
            <a:ext cx="229847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8" name="S ="/>
          <p:cNvSpPr txBox="1"/>
          <p:nvPr/>
        </p:nvSpPr>
        <p:spPr>
          <a:xfrm>
            <a:off x="1932122" y="342591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899" name="Pilha = S[0:2]"/>
          <p:cNvSpPr txBox="1"/>
          <p:nvPr/>
        </p:nvSpPr>
        <p:spPr>
          <a:xfrm>
            <a:off x="2548908" y="2826666"/>
            <a:ext cx="14009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Pilha = </a:t>
            </a:r>
            <a:r>
              <a:rPr b="0"/>
              <a:t>S[0:2]</a:t>
            </a:r>
          </a:p>
        </p:txBody>
      </p:sp>
      <p:sp>
        <p:nvSpPr>
          <p:cNvPr id="900" name="Rectangle"/>
          <p:cNvSpPr/>
          <p:nvPr/>
        </p:nvSpPr>
        <p:spPr>
          <a:xfrm>
            <a:off x="418877" y="4534399"/>
            <a:ext cx="2437215" cy="1595562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1" name="Indexa a posição…"/>
          <p:cNvSpPr txBox="1"/>
          <p:nvPr/>
        </p:nvSpPr>
        <p:spPr>
          <a:xfrm>
            <a:off x="472105" y="5167629"/>
            <a:ext cx="233075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disponível para inserção</a:t>
            </a:r>
          </a:p>
          <a:p>
            <a:pPr algn="ctr"/>
            <a:r>
              <a:t>(topo =3)</a:t>
            </a:r>
          </a:p>
        </p:txBody>
      </p:sp>
      <p:sp>
        <p:nvSpPr>
          <p:cNvPr id="902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903" name="S[N-1]"/>
          <p:cNvSpPr txBox="1"/>
          <p:nvPr/>
        </p:nvSpPr>
        <p:spPr>
          <a:xfrm>
            <a:off x="6077664" y="2939052"/>
            <a:ext cx="6970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S[N-1]</a:t>
            </a:r>
          </a:p>
        </p:txBody>
      </p:sp>
      <p:sp>
        <p:nvSpPr>
          <p:cNvPr id="904" name="Controle é feito por uma variável inteira (topo) que especifica qual posição podemos operar"/>
          <p:cNvSpPr txBox="1"/>
          <p:nvPr/>
        </p:nvSpPr>
        <p:spPr>
          <a:xfrm>
            <a:off x="4762882" y="4712244"/>
            <a:ext cx="3326636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Controle é feito por uma variável inteira (</a:t>
            </a:r>
            <a:r>
              <a:rPr b="1"/>
              <a:t>topo</a:t>
            </a:r>
            <a:r>
              <a:t>) que especifica qual posição podemos operar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7" name="Inicializar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Inicializar Pilha</a:t>
            </a:r>
          </a:p>
        </p:txBody>
      </p:sp>
      <p:sp>
        <p:nvSpPr>
          <p:cNvPr id="908" name="S[S.topo] = 0  —&gt;  1a posição válida"/>
          <p:cNvSpPr txBox="1"/>
          <p:nvPr>
            <p:ph type="body" sz="quarter" idx="1"/>
          </p:nvPr>
        </p:nvSpPr>
        <p:spPr>
          <a:xfrm>
            <a:off x="2469569" y="1830066"/>
            <a:ext cx="4439558" cy="551473"/>
          </a:xfrm>
          <a:prstGeom prst="rect">
            <a:avLst/>
          </a:prstGeom>
        </p:spPr>
        <p:txBody>
          <a:bodyPr/>
          <a:lstStyle>
            <a:lvl1pPr marL="254000" indent="-254000" defTabSz="457200">
              <a:lnSpc>
                <a:spcPct val="20000"/>
              </a:lnSpc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S[S.topo] = 0  —&gt;  1a posição válida</a:t>
            </a:r>
          </a:p>
        </p:txBody>
      </p:sp>
      <p:sp>
        <p:nvSpPr>
          <p:cNvPr id="909" name="Retângulo 6"/>
          <p:cNvSpPr/>
          <p:nvPr/>
        </p:nvSpPr>
        <p:spPr>
          <a:xfrm>
            <a:off x="2652981" y="4880547"/>
            <a:ext cx="3780634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iniciar(S)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S.topo = 0</a:t>
            </a:r>
          </a:p>
        </p:txBody>
      </p:sp>
      <p:sp>
        <p:nvSpPr>
          <p:cNvPr id="910" name="Line"/>
          <p:cNvSpPr/>
          <p:nvPr/>
        </p:nvSpPr>
        <p:spPr>
          <a:xfrm flipV="1">
            <a:off x="3480126" y="386496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1" name="Square"/>
          <p:cNvSpPr/>
          <p:nvPr/>
        </p:nvSpPr>
        <p:spPr>
          <a:xfrm>
            <a:off x="3228182" y="288819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2" name="Square"/>
          <p:cNvSpPr/>
          <p:nvPr/>
        </p:nvSpPr>
        <p:spPr>
          <a:xfrm>
            <a:off x="3759768" y="288819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3" name="Square"/>
          <p:cNvSpPr/>
          <p:nvPr/>
        </p:nvSpPr>
        <p:spPr>
          <a:xfrm>
            <a:off x="4278653" y="2888195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Square"/>
          <p:cNvSpPr/>
          <p:nvPr/>
        </p:nvSpPr>
        <p:spPr>
          <a:xfrm>
            <a:off x="4797539" y="288819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5" name="Square"/>
          <p:cNvSpPr/>
          <p:nvPr/>
        </p:nvSpPr>
        <p:spPr>
          <a:xfrm>
            <a:off x="5316425" y="288819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6" name="0"/>
          <p:cNvSpPr txBox="1"/>
          <p:nvPr/>
        </p:nvSpPr>
        <p:spPr>
          <a:xfrm>
            <a:off x="3390390" y="343435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17" name="1"/>
          <p:cNvSpPr txBox="1"/>
          <p:nvPr/>
        </p:nvSpPr>
        <p:spPr>
          <a:xfrm>
            <a:off x="3896576" y="343435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18" name="2"/>
          <p:cNvSpPr txBox="1"/>
          <p:nvPr/>
        </p:nvSpPr>
        <p:spPr>
          <a:xfrm>
            <a:off x="4428162" y="343435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19" name="…"/>
          <p:cNvSpPr txBox="1"/>
          <p:nvPr/>
        </p:nvSpPr>
        <p:spPr>
          <a:xfrm>
            <a:off x="4895813" y="338151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20" name="Topo"/>
          <p:cNvSpPr/>
          <p:nvPr/>
        </p:nvSpPr>
        <p:spPr>
          <a:xfrm>
            <a:off x="3149756" y="420740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21" name="N-1"/>
          <p:cNvSpPr txBox="1"/>
          <p:nvPr/>
        </p:nvSpPr>
        <p:spPr>
          <a:xfrm>
            <a:off x="5351633" y="3464672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922" name="S ="/>
          <p:cNvSpPr txBox="1"/>
          <p:nvPr/>
        </p:nvSpPr>
        <p:spPr>
          <a:xfrm>
            <a:off x="2714982" y="2988036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5" name="Estados: vazio e chei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Estados: vazio e cheio</a:t>
            </a:r>
          </a:p>
        </p:txBody>
      </p:sp>
      <p:sp>
        <p:nvSpPr>
          <p:cNvPr id="926" name="S[S.topo] == 0   —&gt; pilha está vazia"/>
          <p:cNvSpPr txBox="1"/>
          <p:nvPr>
            <p:ph type="body" sz="quarter" idx="1"/>
          </p:nvPr>
        </p:nvSpPr>
        <p:spPr>
          <a:xfrm>
            <a:off x="92859" y="1936186"/>
            <a:ext cx="4731658" cy="551473"/>
          </a:xfrm>
          <a:prstGeom prst="rect">
            <a:avLst/>
          </a:prstGeom>
        </p:spPr>
        <p:txBody>
          <a:bodyPr/>
          <a:lstStyle>
            <a:lvl1pPr marL="254000" indent="-254000" defTabSz="457200">
              <a:lnSpc>
                <a:spcPct val="20000"/>
              </a:lnSpc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S[S.topo] == 0   —&gt; pilha está vazia</a:t>
            </a:r>
          </a:p>
        </p:txBody>
      </p:sp>
      <p:sp>
        <p:nvSpPr>
          <p:cNvPr id="927" name="Retângulo 6"/>
          <p:cNvSpPr/>
          <p:nvPr/>
        </p:nvSpPr>
        <p:spPr>
          <a:xfrm>
            <a:off x="422322" y="4926021"/>
            <a:ext cx="3780633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estaVazia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(S.topo == 0)</a:t>
            </a:r>
          </a:p>
        </p:txBody>
      </p:sp>
      <p:sp>
        <p:nvSpPr>
          <p:cNvPr id="928" name="Retângulo 6"/>
          <p:cNvSpPr/>
          <p:nvPr/>
        </p:nvSpPr>
        <p:spPr>
          <a:xfrm>
            <a:off x="4979372" y="4926021"/>
            <a:ext cx="3780633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estaCheia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(S.topo == N)</a:t>
            </a:r>
          </a:p>
        </p:txBody>
      </p:sp>
      <p:sp>
        <p:nvSpPr>
          <p:cNvPr id="929" name="Line"/>
          <p:cNvSpPr/>
          <p:nvPr/>
        </p:nvSpPr>
        <p:spPr>
          <a:xfrm flipV="1">
            <a:off x="1249466" y="397108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0" name="S [S.topo] == N —&gt; pilha está cheia"/>
          <p:cNvSpPr txBox="1"/>
          <p:nvPr/>
        </p:nvSpPr>
        <p:spPr>
          <a:xfrm>
            <a:off x="4632550" y="1936186"/>
            <a:ext cx="4302756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54000" indent="-254000" defTabSz="457200"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 [S.topo] == N —&gt; pilha está cheia</a:t>
            </a:r>
          </a:p>
        </p:txBody>
      </p:sp>
      <p:sp>
        <p:nvSpPr>
          <p:cNvPr id="931" name="Square"/>
          <p:cNvSpPr/>
          <p:nvPr/>
        </p:nvSpPr>
        <p:spPr>
          <a:xfrm>
            <a:off x="5171758" y="299431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932" name="Square"/>
          <p:cNvSpPr/>
          <p:nvPr/>
        </p:nvSpPr>
        <p:spPr>
          <a:xfrm>
            <a:off x="5703344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933" name="Square"/>
          <p:cNvSpPr/>
          <p:nvPr/>
        </p:nvSpPr>
        <p:spPr>
          <a:xfrm>
            <a:off x="6222230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934" name="Square"/>
          <p:cNvSpPr/>
          <p:nvPr/>
        </p:nvSpPr>
        <p:spPr>
          <a:xfrm>
            <a:off x="6741115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935" name="Square"/>
          <p:cNvSpPr/>
          <p:nvPr/>
        </p:nvSpPr>
        <p:spPr>
          <a:xfrm>
            <a:off x="7272701" y="299431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936" name="0"/>
          <p:cNvSpPr txBox="1"/>
          <p:nvPr/>
        </p:nvSpPr>
        <p:spPr>
          <a:xfrm>
            <a:off x="5321267" y="354046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37" name="1"/>
          <p:cNvSpPr txBox="1"/>
          <p:nvPr/>
        </p:nvSpPr>
        <p:spPr>
          <a:xfrm>
            <a:off x="5852852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38" name="2"/>
          <p:cNvSpPr txBox="1"/>
          <p:nvPr/>
        </p:nvSpPr>
        <p:spPr>
          <a:xfrm>
            <a:off x="6384438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39" name="…"/>
          <p:cNvSpPr txBox="1"/>
          <p:nvPr/>
        </p:nvSpPr>
        <p:spPr>
          <a:xfrm>
            <a:off x="6852090" y="3481904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40" name="Square"/>
          <p:cNvSpPr/>
          <p:nvPr/>
        </p:nvSpPr>
        <p:spPr>
          <a:xfrm>
            <a:off x="997522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1" name="Square"/>
          <p:cNvSpPr/>
          <p:nvPr/>
        </p:nvSpPr>
        <p:spPr>
          <a:xfrm>
            <a:off x="1529108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2" name="Square"/>
          <p:cNvSpPr/>
          <p:nvPr/>
        </p:nvSpPr>
        <p:spPr>
          <a:xfrm>
            <a:off x="2047994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3" name="Square"/>
          <p:cNvSpPr/>
          <p:nvPr/>
        </p:nvSpPr>
        <p:spPr>
          <a:xfrm>
            <a:off x="2566879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4" name="Square"/>
          <p:cNvSpPr/>
          <p:nvPr/>
        </p:nvSpPr>
        <p:spPr>
          <a:xfrm>
            <a:off x="3085765" y="299431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5" name="0"/>
          <p:cNvSpPr txBox="1"/>
          <p:nvPr/>
        </p:nvSpPr>
        <p:spPr>
          <a:xfrm>
            <a:off x="1159730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46" name="1"/>
          <p:cNvSpPr txBox="1"/>
          <p:nvPr/>
        </p:nvSpPr>
        <p:spPr>
          <a:xfrm>
            <a:off x="1665916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47" name="2"/>
          <p:cNvSpPr txBox="1"/>
          <p:nvPr/>
        </p:nvSpPr>
        <p:spPr>
          <a:xfrm>
            <a:off x="2197502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48" name="…"/>
          <p:cNvSpPr txBox="1"/>
          <p:nvPr/>
        </p:nvSpPr>
        <p:spPr>
          <a:xfrm>
            <a:off x="2665153" y="348763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49" name="Topo"/>
          <p:cNvSpPr/>
          <p:nvPr/>
        </p:nvSpPr>
        <p:spPr>
          <a:xfrm>
            <a:off x="919096" y="431352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50" name="N-1"/>
          <p:cNvSpPr txBox="1"/>
          <p:nvPr/>
        </p:nvSpPr>
        <p:spPr>
          <a:xfrm>
            <a:off x="3120973" y="3570792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951" name="N-1"/>
          <p:cNvSpPr txBox="1"/>
          <p:nvPr/>
        </p:nvSpPr>
        <p:spPr>
          <a:xfrm>
            <a:off x="7288576" y="3540469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952" name="Topo"/>
          <p:cNvSpPr/>
          <p:nvPr/>
        </p:nvSpPr>
        <p:spPr>
          <a:xfrm>
            <a:off x="7925868" y="431352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53" name="Line"/>
          <p:cNvSpPr/>
          <p:nvPr/>
        </p:nvSpPr>
        <p:spPr>
          <a:xfrm flipV="1">
            <a:off x="8256238" y="397108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4" name="N"/>
          <p:cNvSpPr txBox="1"/>
          <p:nvPr/>
        </p:nvSpPr>
        <p:spPr>
          <a:xfrm>
            <a:off x="8127931" y="3570792"/>
            <a:ext cx="2614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955" name="S ="/>
          <p:cNvSpPr txBox="1"/>
          <p:nvPr/>
        </p:nvSpPr>
        <p:spPr>
          <a:xfrm>
            <a:off x="484322" y="3094155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956" name="S ="/>
          <p:cNvSpPr txBox="1"/>
          <p:nvPr/>
        </p:nvSpPr>
        <p:spPr>
          <a:xfrm>
            <a:off x="4708001" y="3094155"/>
            <a:ext cx="4339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9" name="Empilh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Empilhar</a:t>
            </a:r>
          </a:p>
        </p:txBody>
      </p:sp>
      <p:sp>
        <p:nvSpPr>
          <p:cNvPr id="960" name="Square"/>
          <p:cNvSpPr/>
          <p:nvPr/>
        </p:nvSpPr>
        <p:spPr>
          <a:xfrm>
            <a:off x="986636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1" name="Square"/>
          <p:cNvSpPr/>
          <p:nvPr/>
        </p:nvSpPr>
        <p:spPr>
          <a:xfrm>
            <a:off x="1518222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2" name="Square"/>
          <p:cNvSpPr/>
          <p:nvPr/>
        </p:nvSpPr>
        <p:spPr>
          <a:xfrm>
            <a:off x="2037108" y="2591592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3" name="Square"/>
          <p:cNvSpPr/>
          <p:nvPr/>
        </p:nvSpPr>
        <p:spPr>
          <a:xfrm>
            <a:off x="2555993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4" name="Square"/>
          <p:cNvSpPr/>
          <p:nvPr/>
        </p:nvSpPr>
        <p:spPr>
          <a:xfrm>
            <a:off x="3074879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5" name="0"/>
          <p:cNvSpPr txBox="1"/>
          <p:nvPr/>
        </p:nvSpPr>
        <p:spPr>
          <a:xfrm>
            <a:off x="1123445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66" name="1"/>
          <p:cNvSpPr txBox="1"/>
          <p:nvPr/>
        </p:nvSpPr>
        <p:spPr>
          <a:xfrm>
            <a:off x="1655030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67" name="2"/>
          <p:cNvSpPr txBox="1"/>
          <p:nvPr/>
        </p:nvSpPr>
        <p:spPr>
          <a:xfrm>
            <a:off x="2186616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68" name="5"/>
          <p:cNvSpPr/>
          <p:nvPr/>
        </p:nvSpPr>
        <p:spPr>
          <a:xfrm>
            <a:off x="5334856" y="257643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969" name="Square"/>
          <p:cNvSpPr/>
          <p:nvPr/>
        </p:nvSpPr>
        <p:spPr>
          <a:xfrm>
            <a:off x="5866441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0" name="Square"/>
          <p:cNvSpPr/>
          <p:nvPr/>
        </p:nvSpPr>
        <p:spPr>
          <a:xfrm>
            <a:off x="6398027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1" name="Square"/>
          <p:cNvSpPr/>
          <p:nvPr/>
        </p:nvSpPr>
        <p:spPr>
          <a:xfrm>
            <a:off x="6916912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2" name="Square"/>
          <p:cNvSpPr/>
          <p:nvPr/>
        </p:nvSpPr>
        <p:spPr>
          <a:xfrm>
            <a:off x="7435798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3" name="0"/>
          <p:cNvSpPr txBox="1"/>
          <p:nvPr/>
        </p:nvSpPr>
        <p:spPr>
          <a:xfrm>
            <a:off x="5484364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74" name="1"/>
          <p:cNvSpPr txBox="1"/>
          <p:nvPr/>
        </p:nvSpPr>
        <p:spPr>
          <a:xfrm>
            <a:off x="6015950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75" name="2"/>
          <p:cNvSpPr txBox="1"/>
          <p:nvPr/>
        </p:nvSpPr>
        <p:spPr>
          <a:xfrm>
            <a:off x="6547536" y="31225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76" name="Line"/>
          <p:cNvSpPr/>
          <p:nvPr/>
        </p:nvSpPr>
        <p:spPr>
          <a:xfrm flipV="1">
            <a:off x="1238581" y="3475634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7" name="Topo"/>
          <p:cNvSpPr/>
          <p:nvPr/>
        </p:nvSpPr>
        <p:spPr>
          <a:xfrm>
            <a:off x="908211" y="381807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78" name="Line"/>
          <p:cNvSpPr/>
          <p:nvPr/>
        </p:nvSpPr>
        <p:spPr>
          <a:xfrm flipV="1">
            <a:off x="6131085" y="3480222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9" name="Topo"/>
          <p:cNvSpPr/>
          <p:nvPr/>
        </p:nvSpPr>
        <p:spPr>
          <a:xfrm>
            <a:off x="5800715" y="382266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80" name="S ="/>
          <p:cNvSpPr txBox="1"/>
          <p:nvPr/>
        </p:nvSpPr>
        <p:spPr>
          <a:xfrm>
            <a:off x="559884" y="2691433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981" name="S ="/>
          <p:cNvSpPr txBox="1"/>
          <p:nvPr/>
        </p:nvSpPr>
        <p:spPr>
          <a:xfrm>
            <a:off x="4920803" y="2691433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982" name="Empilhar (inserir) elemento x = 5"/>
          <p:cNvSpPr txBox="1"/>
          <p:nvPr/>
        </p:nvSpPr>
        <p:spPr>
          <a:xfrm>
            <a:off x="512701" y="1584233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Empilhar (inserir) elemento x = 5</a:t>
            </a:r>
          </a:p>
        </p:txBody>
      </p:sp>
      <p:sp>
        <p:nvSpPr>
          <p:cNvPr id="983" name="3"/>
          <p:cNvSpPr txBox="1"/>
          <p:nvPr/>
        </p:nvSpPr>
        <p:spPr>
          <a:xfrm>
            <a:off x="2718202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984" name="4"/>
          <p:cNvSpPr txBox="1"/>
          <p:nvPr/>
        </p:nvSpPr>
        <p:spPr>
          <a:xfrm>
            <a:off x="3237088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985" name="3"/>
          <p:cNvSpPr txBox="1"/>
          <p:nvPr/>
        </p:nvSpPr>
        <p:spPr>
          <a:xfrm>
            <a:off x="7079121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986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cxnSp>
        <p:nvCxnSpPr>
          <p:cNvPr id="987" name="Connection Line"/>
          <p:cNvCxnSpPr>
            <a:stCxn id="974" idx="0"/>
            <a:endCxn id="973" idx="0"/>
          </p:cNvCxnSpPr>
          <p:nvPr/>
        </p:nvCxnSpPr>
        <p:spPr>
          <a:xfrm flipH="1">
            <a:off x="5599500" y="3288955"/>
            <a:ext cx="531587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988" name="antes"/>
          <p:cNvSpPr txBox="1"/>
          <p:nvPr/>
        </p:nvSpPr>
        <p:spPr>
          <a:xfrm>
            <a:off x="1995465" y="2179584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989" name="depois"/>
          <p:cNvSpPr txBox="1"/>
          <p:nvPr/>
        </p:nvSpPr>
        <p:spPr>
          <a:xfrm>
            <a:off x="6295383" y="2178473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16" name="Conjuntos são fundamentais para Computação / Matemática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Conjuntos são fundamentais para Computação / Matemática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na </a:t>
            </a:r>
            <a:r>
              <a:rPr b="1"/>
              <a:t>Matemática</a:t>
            </a:r>
            <a:r>
              <a:t> os conjuntos são invariáveis (inteiros, reais, racionais, etc)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já na </a:t>
            </a:r>
            <a:r>
              <a:rPr b="1"/>
              <a:t>Computação</a:t>
            </a:r>
            <a:r>
              <a:t> os conjuntos (de dados) são dinâmicos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Conjuntos possuem </a:t>
            </a:r>
            <a:r>
              <a:rPr b="1"/>
              <a:t>Operações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podemos realizar diferentes operações em um conjunto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as mais comuns são operações de "dicionários"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rPr b="1"/>
              <a:t>inserir</a:t>
            </a:r>
            <a:r>
              <a:t>, </a:t>
            </a:r>
            <a:r>
              <a:rPr b="1"/>
              <a:t>eliminar</a:t>
            </a:r>
            <a:r>
              <a:t> e </a:t>
            </a:r>
            <a:r>
              <a:rPr b="1"/>
              <a:t>verificar</a:t>
            </a:r>
            <a:r>
              <a:t> a existência de um elemento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a melhor forma de implementar depende das operações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2" name="Empilh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Empilhar</a:t>
            </a:r>
          </a:p>
        </p:txBody>
      </p:sp>
      <p:sp>
        <p:nvSpPr>
          <p:cNvPr id="993" name="Retângulo 6"/>
          <p:cNvSpPr/>
          <p:nvPr/>
        </p:nvSpPr>
        <p:spPr>
          <a:xfrm>
            <a:off x="2403669" y="5060261"/>
            <a:ext cx="4336662" cy="1310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Empilha (S,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t> estaCheia(S) == </a:t>
            </a:r>
            <a:r>
              <a:rPr>
                <a:solidFill>
                  <a:srgbClr val="0433FF"/>
                </a:solidFill>
              </a:rPr>
              <a:t>FALSE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S[S.topo] = x;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S.topo = S.topo + 1;</a:t>
            </a:r>
          </a:p>
        </p:txBody>
      </p:sp>
      <p:sp>
        <p:nvSpPr>
          <p:cNvPr id="994" name="Pseudocódigo"/>
          <p:cNvSpPr txBox="1"/>
          <p:nvPr>
            <p:ph type="body" sz="quarter" idx="1"/>
          </p:nvPr>
        </p:nvSpPr>
        <p:spPr>
          <a:xfrm>
            <a:off x="3252597" y="4496406"/>
            <a:ext cx="4336662" cy="63280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995" name="Square"/>
          <p:cNvSpPr/>
          <p:nvPr/>
        </p:nvSpPr>
        <p:spPr>
          <a:xfrm>
            <a:off x="986636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6" name="Square"/>
          <p:cNvSpPr/>
          <p:nvPr/>
        </p:nvSpPr>
        <p:spPr>
          <a:xfrm>
            <a:off x="1518222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7" name="Square"/>
          <p:cNvSpPr/>
          <p:nvPr/>
        </p:nvSpPr>
        <p:spPr>
          <a:xfrm>
            <a:off x="2037108" y="2591592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8" name="Square"/>
          <p:cNvSpPr/>
          <p:nvPr/>
        </p:nvSpPr>
        <p:spPr>
          <a:xfrm>
            <a:off x="2555993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9" name="Square"/>
          <p:cNvSpPr/>
          <p:nvPr/>
        </p:nvSpPr>
        <p:spPr>
          <a:xfrm>
            <a:off x="3074879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0" name="0"/>
          <p:cNvSpPr txBox="1"/>
          <p:nvPr/>
        </p:nvSpPr>
        <p:spPr>
          <a:xfrm>
            <a:off x="1123445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01" name="1"/>
          <p:cNvSpPr txBox="1"/>
          <p:nvPr/>
        </p:nvSpPr>
        <p:spPr>
          <a:xfrm>
            <a:off x="1655030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02" name="2"/>
          <p:cNvSpPr txBox="1"/>
          <p:nvPr/>
        </p:nvSpPr>
        <p:spPr>
          <a:xfrm>
            <a:off x="2186616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03" name="5"/>
          <p:cNvSpPr/>
          <p:nvPr/>
        </p:nvSpPr>
        <p:spPr>
          <a:xfrm>
            <a:off x="5334856" y="257643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04" name="Square"/>
          <p:cNvSpPr/>
          <p:nvPr/>
        </p:nvSpPr>
        <p:spPr>
          <a:xfrm>
            <a:off x="5866441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5" name="Square"/>
          <p:cNvSpPr/>
          <p:nvPr/>
        </p:nvSpPr>
        <p:spPr>
          <a:xfrm>
            <a:off x="6398027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6" name="Square"/>
          <p:cNvSpPr/>
          <p:nvPr/>
        </p:nvSpPr>
        <p:spPr>
          <a:xfrm>
            <a:off x="6916912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7" name="Square"/>
          <p:cNvSpPr/>
          <p:nvPr/>
        </p:nvSpPr>
        <p:spPr>
          <a:xfrm>
            <a:off x="7435798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8" name="0"/>
          <p:cNvSpPr txBox="1"/>
          <p:nvPr/>
        </p:nvSpPr>
        <p:spPr>
          <a:xfrm>
            <a:off x="5484364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09" name="1"/>
          <p:cNvSpPr txBox="1"/>
          <p:nvPr/>
        </p:nvSpPr>
        <p:spPr>
          <a:xfrm>
            <a:off x="6015950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10" name="2"/>
          <p:cNvSpPr txBox="1"/>
          <p:nvPr/>
        </p:nvSpPr>
        <p:spPr>
          <a:xfrm>
            <a:off x="6547536" y="31225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11" name="Line"/>
          <p:cNvSpPr/>
          <p:nvPr/>
        </p:nvSpPr>
        <p:spPr>
          <a:xfrm flipV="1">
            <a:off x="1238581" y="3475634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Topo"/>
          <p:cNvSpPr/>
          <p:nvPr/>
        </p:nvSpPr>
        <p:spPr>
          <a:xfrm>
            <a:off x="908211" y="381807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13" name="Line"/>
          <p:cNvSpPr/>
          <p:nvPr/>
        </p:nvSpPr>
        <p:spPr>
          <a:xfrm flipV="1">
            <a:off x="6131085" y="3480222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Topo"/>
          <p:cNvSpPr/>
          <p:nvPr/>
        </p:nvSpPr>
        <p:spPr>
          <a:xfrm>
            <a:off x="5800715" y="382266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15" name="S ="/>
          <p:cNvSpPr txBox="1"/>
          <p:nvPr/>
        </p:nvSpPr>
        <p:spPr>
          <a:xfrm>
            <a:off x="559884" y="2691433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16" name="S ="/>
          <p:cNvSpPr txBox="1"/>
          <p:nvPr/>
        </p:nvSpPr>
        <p:spPr>
          <a:xfrm>
            <a:off x="4920803" y="2691433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17" name="Empilhar (inserir) elemento x = 5"/>
          <p:cNvSpPr txBox="1"/>
          <p:nvPr/>
        </p:nvSpPr>
        <p:spPr>
          <a:xfrm>
            <a:off x="512701" y="1584233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Empilhar (inserir) elemento x = 5</a:t>
            </a:r>
          </a:p>
        </p:txBody>
      </p:sp>
      <p:sp>
        <p:nvSpPr>
          <p:cNvPr id="1018" name="3"/>
          <p:cNvSpPr txBox="1"/>
          <p:nvPr/>
        </p:nvSpPr>
        <p:spPr>
          <a:xfrm>
            <a:off x="2718202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19" name="4"/>
          <p:cNvSpPr txBox="1"/>
          <p:nvPr/>
        </p:nvSpPr>
        <p:spPr>
          <a:xfrm>
            <a:off x="3237088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20" name="3"/>
          <p:cNvSpPr txBox="1"/>
          <p:nvPr/>
        </p:nvSpPr>
        <p:spPr>
          <a:xfrm>
            <a:off x="7079121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21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cxnSp>
        <p:nvCxnSpPr>
          <p:cNvPr id="1022" name="Connection Line"/>
          <p:cNvCxnSpPr>
            <a:stCxn id="1009" idx="0"/>
            <a:endCxn id="1008" idx="0"/>
          </p:cNvCxnSpPr>
          <p:nvPr/>
        </p:nvCxnSpPr>
        <p:spPr>
          <a:xfrm flipH="1">
            <a:off x="5599500" y="3288955"/>
            <a:ext cx="531587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1023" name="antes"/>
          <p:cNvSpPr txBox="1"/>
          <p:nvPr/>
        </p:nvSpPr>
        <p:spPr>
          <a:xfrm>
            <a:off x="1995465" y="2179584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024" name="depois"/>
          <p:cNvSpPr txBox="1"/>
          <p:nvPr/>
        </p:nvSpPr>
        <p:spPr>
          <a:xfrm>
            <a:off x="6295383" y="2178473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7" name="Empilhar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Empilhar (Push)</a:t>
            </a:r>
          </a:p>
        </p:txBody>
      </p:sp>
      <p:sp>
        <p:nvSpPr>
          <p:cNvPr id="1028" name="Square"/>
          <p:cNvSpPr/>
          <p:nvPr/>
        </p:nvSpPr>
        <p:spPr>
          <a:xfrm>
            <a:off x="1701465" y="217320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9" name="Square"/>
          <p:cNvSpPr/>
          <p:nvPr/>
        </p:nvSpPr>
        <p:spPr>
          <a:xfrm>
            <a:off x="2233051" y="217320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0" name="Square"/>
          <p:cNvSpPr/>
          <p:nvPr/>
        </p:nvSpPr>
        <p:spPr>
          <a:xfrm>
            <a:off x="2751936" y="217320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1" name="Square"/>
          <p:cNvSpPr/>
          <p:nvPr/>
        </p:nvSpPr>
        <p:spPr>
          <a:xfrm>
            <a:off x="3270822" y="217320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2" name="0"/>
          <p:cNvSpPr txBox="1"/>
          <p:nvPr/>
        </p:nvSpPr>
        <p:spPr>
          <a:xfrm>
            <a:off x="1319388" y="271935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3" name="1"/>
          <p:cNvSpPr txBox="1"/>
          <p:nvPr/>
        </p:nvSpPr>
        <p:spPr>
          <a:xfrm>
            <a:off x="1850973" y="271935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34" name="2"/>
          <p:cNvSpPr txBox="1"/>
          <p:nvPr/>
        </p:nvSpPr>
        <p:spPr>
          <a:xfrm>
            <a:off x="2382559" y="271935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35" name="5"/>
          <p:cNvSpPr/>
          <p:nvPr/>
        </p:nvSpPr>
        <p:spPr>
          <a:xfrm>
            <a:off x="5530798" y="2158039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36" name="20"/>
          <p:cNvSpPr/>
          <p:nvPr/>
        </p:nvSpPr>
        <p:spPr>
          <a:xfrm>
            <a:off x="6062384" y="2158039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037" name="Square"/>
          <p:cNvSpPr/>
          <p:nvPr/>
        </p:nvSpPr>
        <p:spPr>
          <a:xfrm>
            <a:off x="6593970" y="2158039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8" name="Square"/>
          <p:cNvSpPr/>
          <p:nvPr/>
        </p:nvSpPr>
        <p:spPr>
          <a:xfrm>
            <a:off x="7112855" y="2158039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9" name="Square"/>
          <p:cNvSpPr/>
          <p:nvPr/>
        </p:nvSpPr>
        <p:spPr>
          <a:xfrm>
            <a:off x="7631741" y="2158039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0" name="0"/>
          <p:cNvSpPr txBox="1"/>
          <p:nvPr/>
        </p:nvSpPr>
        <p:spPr>
          <a:xfrm>
            <a:off x="5680307" y="270419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41" name="1"/>
          <p:cNvSpPr txBox="1"/>
          <p:nvPr/>
        </p:nvSpPr>
        <p:spPr>
          <a:xfrm>
            <a:off x="6211892" y="270419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42" name="2"/>
          <p:cNvSpPr txBox="1"/>
          <p:nvPr/>
        </p:nvSpPr>
        <p:spPr>
          <a:xfrm>
            <a:off x="6743479" y="270419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43" name="Line"/>
          <p:cNvSpPr/>
          <p:nvPr/>
        </p:nvSpPr>
        <p:spPr>
          <a:xfrm flipV="1">
            <a:off x="1966109" y="3059787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4" name="Topo"/>
          <p:cNvSpPr/>
          <p:nvPr/>
        </p:nvSpPr>
        <p:spPr>
          <a:xfrm>
            <a:off x="1635739" y="340223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45" name="Line"/>
          <p:cNvSpPr/>
          <p:nvPr/>
        </p:nvSpPr>
        <p:spPr>
          <a:xfrm flipV="1">
            <a:off x="6858615" y="3059787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6" name="Topo"/>
          <p:cNvSpPr/>
          <p:nvPr/>
        </p:nvSpPr>
        <p:spPr>
          <a:xfrm>
            <a:off x="6528244" y="340223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47" name="S ="/>
          <p:cNvSpPr txBox="1"/>
          <p:nvPr/>
        </p:nvSpPr>
        <p:spPr>
          <a:xfrm>
            <a:off x="755827" y="2273041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48" name="S ="/>
          <p:cNvSpPr txBox="1"/>
          <p:nvPr/>
        </p:nvSpPr>
        <p:spPr>
          <a:xfrm>
            <a:off x="5116746" y="2273041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49" name="Empilhar (inserir) elemento x = 20"/>
          <p:cNvSpPr txBox="1"/>
          <p:nvPr/>
        </p:nvSpPr>
        <p:spPr>
          <a:xfrm>
            <a:off x="477665" y="1624601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Empilhar (inserir) elemento x = 20</a:t>
            </a:r>
          </a:p>
        </p:txBody>
      </p:sp>
      <p:sp>
        <p:nvSpPr>
          <p:cNvPr id="1050" name="5"/>
          <p:cNvSpPr/>
          <p:nvPr/>
        </p:nvSpPr>
        <p:spPr>
          <a:xfrm>
            <a:off x="1195280" y="217320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51" name="Square"/>
          <p:cNvSpPr/>
          <p:nvPr/>
        </p:nvSpPr>
        <p:spPr>
          <a:xfrm>
            <a:off x="2196765" y="4740487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2" name="Square"/>
          <p:cNvSpPr/>
          <p:nvPr/>
        </p:nvSpPr>
        <p:spPr>
          <a:xfrm>
            <a:off x="2715651" y="4740487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3" name="Square"/>
          <p:cNvSpPr/>
          <p:nvPr/>
        </p:nvSpPr>
        <p:spPr>
          <a:xfrm>
            <a:off x="3234537" y="4740487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4" name="0"/>
          <p:cNvSpPr txBox="1"/>
          <p:nvPr/>
        </p:nvSpPr>
        <p:spPr>
          <a:xfrm>
            <a:off x="1283102" y="52866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5" name="1"/>
          <p:cNvSpPr txBox="1"/>
          <p:nvPr/>
        </p:nvSpPr>
        <p:spPr>
          <a:xfrm>
            <a:off x="1814688" y="52866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56" name="2"/>
          <p:cNvSpPr txBox="1"/>
          <p:nvPr/>
        </p:nvSpPr>
        <p:spPr>
          <a:xfrm>
            <a:off x="2346274" y="5286642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57" name="5"/>
          <p:cNvSpPr/>
          <p:nvPr/>
        </p:nvSpPr>
        <p:spPr>
          <a:xfrm>
            <a:off x="5507213" y="4725325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58" name="20"/>
          <p:cNvSpPr/>
          <p:nvPr/>
        </p:nvSpPr>
        <p:spPr>
          <a:xfrm>
            <a:off x="6026098" y="4725325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059" name="-3"/>
          <p:cNvSpPr/>
          <p:nvPr/>
        </p:nvSpPr>
        <p:spPr>
          <a:xfrm>
            <a:off x="6557684" y="4725325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1060" name="Square"/>
          <p:cNvSpPr/>
          <p:nvPr/>
        </p:nvSpPr>
        <p:spPr>
          <a:xfrm>
            <a:off x="7076569" y="472532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1" name="Square"/>
          <p:cNvSpPr/>
          <p:nvPr/>
        </p:nvSpPr>
        <p:spPr>
          <a:xfrm>
            <a:off x="7595455" y="4725325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2" name="0"/>
          <p:cNvSpPr txBox="1"/>
          <p:nvPr/>
        </p:nvSpPr>
        <p:spPr>
          <a:xfrm>
            <a:off x="5644021" y="527148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3" name="1"/>
          <p:cNvSpPr txBox="1"/>
          <p:nvPr/>
        </p:nvSpPr>
        <p:spPr>
          <a:xfrm>
            <a:off x="6175607" y="5271480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64" name="2"/>
          <p:cNvSpPr txBox="1"/>
          <p:nvPr/>
        </p:nvSpPr>
        <p:spPr>
          <a:xfrm>
            <a:off x="6707192" y="527148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65" name="3"/>
          <p:cNvSpPr txBox="1"/>
          <p:nvPr/>
        </p:nvSpPr>
        <p:spPr>
          <a:xfrm>
            <a:off x="7226078" y="526727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66" name="Line"/>
          <p:cNvSpPr/>
          <p:nvPr/>
        </p:nvSpPr>
        <p:spPr>
          <a:xfrm flipV="1">
            <a:off x="2461409" y="5627074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7" name="Topo"/>
          <p:cNvSpPr/>
          <p:nvPr/>
        </p:nvSpPr>
        <p:spPr>
          <a:xfrm>
            <a:off x="2131039" y="596951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68" name="Line"/>
          <p:cNvSpPr/>
          <p:nvPr/>
        </p:nvSpPr>
        <p:spPr>
          <a:xfrm flipV="1">
            <a:off x="7341214" y="562121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9" name="Topo"/>
          <p:cNvSpPr/>
          <p:nvPr/>
        </p:nvSpPr>
        <p:spPr>
          <a:xfrm>
            <a:off x="7010844" y="59636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070" name="S ="/>
          <p:cNvSpPr txBox="1"/>
          <p:nvPr/>
        </p:nvSpPr>
        <p:spPr>
          <a:xfrm>
            <a:off x="719541" y="4840327"/>
            <a:ext cx="4339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71" name="S ="/>
          <p:cNvSpPr txBox="1"/>
          <p:nvPr/>
        </p:nvSpPr>
        <p:spPr>
          <a:xfrm>
            <a:off x="5080460" y="4840327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072" name="Empilhar (inserir) elemento x = -3"/>
          <p:cNvSpPr txBox="1"/>
          <p:nvPr/>
        </p:nvSpPr>
        <p:spPr>
          <a:xfrm>
            <a:off x="477665" y="4063631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Empilhar (inserir) elemento x = -3</a:t>
            </a:r>
          </a:p>
        </p:txBody>
      </p:sp>
      <p:sp>
        <p:nvSpPr>
          <p:cNvPr id="1073" name="5"/>
          <p:cNvSpPr/>
          <p:nvPr/>
        </p:nvSpPr>
        <p:spPr>
          <a:xfrm>
            <a:off x="1160184" y="4740487"/>
            <a:ext cx="529289" cy="52996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74" name="20"/>
          <p:cNvSpPr/>
          <p:nvPr/>
        </p:nvSpPr>
        <p:spPr>
          <a:xfrm>
            <a:off x="1679070" y="4742948"/>
            <a:ext cx="529289" cy="527500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075" name="4"/>
          <p:cNvSpPr txBox="1"/>
          <p:nvPr/>
        </p:nvSpPr>
        <p:spPr>
          <a:xfrm>
            <a:off x="7744964" y="526727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76" name="3"/>
          <p:cNvSpPr txBox="1"/>
          <p:nvPr/>
        </p:nvSpPr>
        <p:spPr>
          <a:xfrm>
            <a:off x="7275064" y="269998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77" name="4"/>
          <p:cNvSpPr txBox="1"/>
          <p:nvPr/>
        </p:nvSpPr>
        <p:spPr>
          <a:xfrm>
            <a:off x="7793950" y="269998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78" name="3"/>
          <p:cNvSpPr txBox="1"/>
          <p:nvPr/>
        </p:nvSpPr>
        <p:spPr>
          <a:xfrm>
            <a:off x="2914145" y="270419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79" name="4"/>
          <p:cNvSpPr txBox="1"/>
          <p:nvPr/>
        </p:nvSpPr>
        <p:spPr>
          <a:xfrm>
            <a:off x="3433031" y="270419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80" name="3"/>
          <p:cNvSpPr txBox="1"/>
          <p:nvPr/>
        </p:nvSpPr>
        <p:spPr>
          <a:xfrm>
            <a:off x="2877859" y="52866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81" name="4"/>
          <p:cNvSpPr txBox="1"/>
          <p:nvPr/>
        </p:nvSpPr>
        <p:spPr>
          <a:xfrm>
            <a:off x="3396745" y="528664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cxnSp>
        <p:nvCxnSpPr>
          <p:cNvPr id="1082" name="Connection Line"/>
          <p:cNvCxnSpPr>
            <a:stCxn id="1042" idx="0"/>
            <a:endCxn id="1041" idx="0"/>
          </p:cNvCxnSpPr>
          <p:nvPr/>
        </p:nvCxnSpPr>
        <p:spPr>
          <a:xfrm flipH="1">
            <a:off x="6327028" y="2870564"/>
            <a:ext cx="531588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cxnSp>
        <p:nvCxnSpPr>
          <p:cNvPr id="1083" name="Connection Line"/>
          <p:cNvCxnSpPr>
            <a:stCxn id="1065" idx="0"/>
            <a:endCxn id="1064" idx="0"/>
          </p:cNvCxnSpPr>
          <p:nvPr/>
        </p:nvCxnSpPr>
        <p:spPr>
          <a:xfrm flipH="1">
            <a:off x="6822328" y="5433642"/>
            <a:ext cx="518887" cy="4209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6" name="Desempilh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Desempilhar</a:t>
            </a:r>
          </a:p>
        </p:txBody>
      </p:sp>
      <p:sp>
        <p:nvSpPr>
          <p:cNvPr id="1087" name="Square"/>
          <p:cNvSpPr/>
          <p:nvPr/>
        </p:nvSpPr>
        <p:spPr>
          <a:xfrm>
            <a:off x="7435798" y="25891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8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89" name="Square"/>
          <p:cNvSpPr/>
          <p:nvPr/>
        </p:nvSpPr>
        <p:spPr>
          <a:xfrm>
            <a:off x="2044365" y="2601719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0" name="Rectangle"/>
          <p:cNvSpPr/>
          <p:nvPr/>
        </p:nvSpPr>
        <p:spPr>
          <a:xfrm>
            <a:off x="2563251" y="2589019"/>
            <a:ext cx="529289" cy="5451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1" name="Rectangle"/>
          <p:cNvSpPr/>
          <p:nvPr/>
        </p:nvSpPr>
        <p:spPr>
          <a:xfrm>
            <a:off x="3082137" y="2589019"/>
            <a:ext cx="529289" cy="5451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2" name="0"/>
          <p:cNvSpPr txBox="1"/>
          <p:nvPr/>
        </p:nvSpPr>
        <p:spPr>
          <a:xfrm>
            <a:off x="1130702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93" name="1"/>
          <p:cNvSpPr txBox="1"/>
          <p:nvPr/>
        </p:nvSpPr>
        <p:spPr>
          <a:xfrm>
            <a:off x="1662288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94" name="2"/>
          <p:cNvSpPr txBox="1"/>
          <p:nvPr/>
        </p:nvSpPr>
        <p:spPr>
          <a:xfrm>
            <a:off x="2193874" y="314787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95" name="5"/>
          <p:cNvSpPr/>
          <p:nvPr/>
        </p:nvSpPr>
        <p:spPr>
          <a:xfrm>
            <a:off x="5354813" y="25865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96" name="20"/>
          <p:cNvSpPr/>
          <p:nvPr/>
        </p:nvSpPr>
        <p:spPr>
          <a:xfrm>
            <a:off x="5873698" y="2586558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097" name="Square"/>
          <p:cNvSpPr/>
          <p:nvPr/>
        </p:nvSpPr>
        <p:spPr>
          <a:xfrm>
            <a:off x="6405284" y="2586558"/>
            <a:ext cx="529290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098" name="Square"/>
          <p:cNvSpPr/>
          <p:nvPr/>
        </p:nvSpPr>
        <p:spPr>
          <a:xfrm>
            <a:off x="6924169" y="258655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9" name="0"/>
          <p:cNvSpPr txBox="1"/>
          <p:nvPr/>
        </p:nvSpPr>
        <p:spPr>
          <a:xfrm>
            <a:off x="5491621" y="313271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0" name="1"/>
          <p:cNvSpPr txBox="1"/>
          <p:nvPr/>
        </p:nvSpPr>
        <p:spPr>
          <a:xfrm>
            <a:off x="6023207" y="3132713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01" name="2"/>
          <p:cNvSpPr txBox="1"/>
          <p:nvPr/>
        </p:nvSpPr>
        <p:spPr>
          <a:xfrm>
            <a:off x="6554792" y="313271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02" name="3"/>
          <p:cNvSpPr txBox="1"/>
          <p:nvPr/>
        </p:nvSpPr>
        <p:spPr>
          <a:xfrm>
            <a:off x="7073678" y="312850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2827895" y="3473950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4" name="Topo"/>
          <p:cNvSpPr/>
          <p:nvPr/>
        </p:nvSpPr>
        <p:spPr>
          <a:xfrm>
            <a:off x="2497525" y="381639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05" name="Line"/>
          <p:cNvSpPr/>
          <p:nvPr/>
        </p:nvSpPr>
        <p:spPr>
          <a:xfrm flipV="1">
            <a:off x="6669929" y="3482446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6" name="Topo"/>
          <p:cNvSpPr/>
          <p:nvPr/>
        </p:nvSpPr>
        <p:spPr>
          <a:xfrm>
            <a:off x="6339559" y="382489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07" name="S ="/>
          <p:cNvSpPr txBox="1"/>
          <p:nvPr/>
        </p:nvSpPr>
        <p:spPr>
          <a:xfrm>
            <a:off x="567141" y="2701560"/>
            <a:ext cx="4339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08" name="S ="/>
          <p:cNvSpPr txBox="1"/>
          <p:nvPr/>
        </p:nvSpPr>
        <p:spPr>
          <a:xfrm>
            <a:off x="4928060" y="2701560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09" name="5"/>
          <p:cNvSpPr/>
          <p:nvPr/>
        </p:nvSpPr>
        <p:spPr>
          <a:xfrm>
            <a:off x="1007784" y="25992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10" name="20"/>
          <p:cNvSpPr/>
          <p:nvPr/>
        </p:nvSpPr>
        <p:spPr>
          <a:xfrm>
            <a:off x="1526670" y="25992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111" name="3"/>
          <p:cNvSpPr txBox="1"/>
          <p:nvPr/>
        </p:nvSpPr>
        <p:spPr>
          <a:xfrm>
            <a:off x="2725459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12" name="4"/>
          <p:cNvSpPr txBox="1"/>
          <p:nvPr/>
        </p:nvSpPr>
        <p:spPr>
          <a:xfrm>
            <a:off x="3244345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13" name="-3"/>
          <p:cNvSpPr/>
          <p:nvPr/>
        </p:nvSpPr>
        <p:spPr>
          <a:xfrm>
            <a:off x="2038015" y="2589019"/>
            <a:ext cx="529290" cy="5451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1114" name="-3"/>
          <p:cNvSpPr/>
          <p:nvPr/>
        </p:nvSpPr>
        <p:spPr>
          <a:xfrm>
            <a:off x="8010644" y="4343463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1115" name="Line"/>
          <p:cNvSpPr/>
          <p:nvPr/>
        </p:nvSpPr>
        <p:spPr>
          <a:xfrm>
            <a:off x="6679351" y="2320117"/>
            <a:ext cx="157443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6" name="Line"/>
          <p:cNvSpPr/>
          <p:nvPr/>
        </p:nvSpPr>
        <p:spPr>
          <a:xfrm>
            <a:off x="8275288" y="2310592"/>
            <a:ext cx="1" cy="200730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7" name="Line"/>
          <p:cNvSpPr/>
          <p:nvPr/>
        </p:nvSpPr>
        <p:spPr>
          <a:xfrm>
            <a:off x="6669929" y="2310592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8" name="retorna o…"/>
          <p:cNvSpPr txBox="1"/>
          <p:nvPr/>
        </p:nvSpPr>
        <p:spPr>
          <a:xfrm>
            <a:off x="6674448" y="1719559"/>
            <a:ext cx="15842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retorna o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elemento x = -3</a:t>
            </a:r>
          </a:p>
        </p:txBody>
      </p:sp>
      <p:sp>
        <p:nvSpPr>
          <p:cNvPr id="1119" name="desempilhar (remover) elemento"/>
          <p:cNvSpPr txBox="1"/>
          <p:nvPr/>
        </p:nvSpPr>
        <p:spPr>
          <a:xfrm>
            <a:off x="423236" y="1705574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desempilhar (remover) elemento</a:t>
            </a:r>
          </a:p>
        </p:txBody>
      </p:sp>
      <p:cxnSp>
        <p:nvCxnSpPr>
          <p:cNvPr id="1120" name="Connection Line"/>
          <p:cNvCxnSpPr>
            <a:stCxn id="1101" idx="0"/>
            <a:endCxn id="1102" idx="0"/>
          </p:cNvCxnSpPr>
          <p:nvPr/>
        </p:nvCxnSpPr>
        <p:spPr>
          <a:xfrm flipV="1">
            <a:off x="6669928" y="3294874"/>
            <a:ext cx="518887" cy="4210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1121" name="antes"/>
          <p:cNvSpPr txBox="1"/>
          <p:nvPr/>
        </p:nvSpPr>
        <p:spPr>
          <a:xfrm>
            <a:off x="939551" y="2183537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122" name="depois"/>
          <p:cNvSpPr txBox="1"/>
          <p:nvPr/>
        </p:nvSpPr>
        <p:spPr>
          <a:xfrm>
            <a:off x="5252169" y="2183537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5" name="Desempilh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Desempilhar</a:t>
            </a:r>
          </a:p>
        </p:txBody>
      </p:sp>
      <p:sp>
        <p:nvSpPr>
          <p:cNvPr id="1126" name="Pseudocódigo"/>
          <p:cNvSpPr txBox="1"/>
          <p:nvPr>
            <p:ph type="body" sz="quarter" idx="1"/>
          </p:nvPr>
        </p:nvSpPr>
        <p:spPr>
          <a:xfrm>
            <a:off x="3289655" y="4329658"/>
            <a:ext cx="4336662" cy="632802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1127" name="Square"/>
          <p:cNvSpPr/>
          <p:nvPr/>
        </p:nvSpPr>
        <p:spPr>
          <a:xfrm>
            <a:off x="7435798" y="25891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8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29" name="Square"/>
          <p:cNvSpPr/>
          <p:nvPr/>
        </p:nvSpPr>
        <p:spPr>
          <a:xfrm>
            <a:off x="2044365" y="2601719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0" name="Rectangle"/>
          <p:cNvSpPr/>
          <p:nvPr/>
        </p:nvSpPr>
        <p:spPr>
          <a:xfrm>
            <a:off x="2563251" y="2589019"/>
            <a:ext cx="529289" cy="5451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1" name="Rectangle"/>
          <p:cNvSpPr/>
          <p:nvPr/>
        </p:nvSpPr>
        <p:spPr>
          <a:xfrm>
            <a:off x="3082137" y="2589019"/>
            <a:ext cx="529289" cy="5451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2" name="0"/>
          <p:cNvSpPr txBox="1"/>
          <p:nvPr/>
        </p:nvSpPr>
        <p:spPr>
          <a:xfrm>
            <a:off x="1130702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33" name="1"/>
          <p:cNvSpPr txBox="1"/>
          <p:nvPr/>
        </p:nvSpPr>
        <p:spPr>
          <a:xfrm>
            <a:off x="1662288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34" name="2"/>
          <p:cNvSpPr txBox="1"/>
          <p:nvPr/>
        </p:nvSpPr>
        <p:spPr>
          <a:xfrm>
            <a:off x="2193874" y="3147874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35" name="5"/>
          <p:cNvSpPr/>
          <p:nvPr/>
        </p:nvSpPr>
        <p:spPr>
          <a:xfrm>
            <a:off x="5354813" y="25865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36" name="20"/>
          <p:cNvSpPr/>
          <p:nvPr/>
        </p:nvSpPr>
        <p:spPr>
          <a:xfrm>
            <a:off x="5873698" y="2586558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137" name="Square"/>
          <p:cNvSpPr/>
          <p:nvPr/>
        </p:nvSpPr>
        <p:spPr>
          <a:xfrm>
            <a:off x="6405284" y="2586558"/>
            <a:ext cx="529290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138" name="Square"/>
          <p:cNvSpPr/>
          <p:nvPr/>
        </p:nvSpPr>
        <p:spPr>
          <a:xfrm>
            <a:off x="6924169" y="258655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9" name="0"/>
          <p:cNvSpPr txBox="1"/>
          <p:nvPr/>
        </p:nvSpPr>
        <p:spPr>
          <a:xfrm>
            <a:off x="5491621" y="313271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0" name="1"/>
          <p:cNvSpPr txBox="1"/>
          <p:nvPr/>
        </p:nvSpPr>
        <p:spPr>
          <a:xfrm>
            <a:off x="6023207" y="3132713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41" name="2"/>
          <p:cNvSpPr txBox="1"/>
          <p:nvPr/>
        </p:nvSpPr>
        <p:spPr>
          <a:xfrm>
            <a:off x="6554792" y="313271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42" name="3"/>
          <p:cNvSpPr txBox="1"/>
          <p:nvPr/>
        </p:nvSpPr>
        <p:spPr>
          <a:xfrm>
            <a:off x="7073678" y="312850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2827895" y="3473950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4" name="Topo"/>
          <p:cNvSpPr/>
          <p:nvPr/>
        </p:nvSpPr>
        <p:spPr>
          <a:xfrm>
            <a:off x="2497525" y="381639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45" name="Line"/>
          <p:cNvSpPr/>
          <p:nvPr/>
        </p:nvSpPr>
        <p:spPr>
          <a:xfrm flipV="1">
            <a:off x="6669929" y="3482446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6" name="Topo"/>
          <p:cNvSpPr/>
          <p:nvPr/>
        </p:nvSpPr>
        <p:spPr>
          <a:xfrm>
            <a:off x="6339559" y="382489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47" name="S ="/>
          <p:cNvSpPr txBox="1"/>
          <p:nvPr/>
        </p:nvSpPr>
        <p:spPr>
          <a:xfrm>
            <a:off x="567141" y="2701560"/>
            <a:ext cx="4339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48" name="S ="/>
          <p:cNvSpPr txBox="1"/>
          <p:nvPr/>
        </p:nvSpPr>
        <p:spPr>
          <a:xfrm>
            <a:off x="4928060" y="2701560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49" name="5"/>
          <p:cNvSpPr/>
          <p:nvPr/>
        </p:nvSpPr>
        <p:spPr>
          <a:xfrm>
            <a:off x="1007784" y="25992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50" name="20"/>
          <p:cNvSpPr/>
          <p:nvPr/>
        </p:nvSpPr>
        <p:spPr>
          <a:xfrm>
            <a:off x="1526670" y="259925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151" name="3"/>
          <p:cNvSpPr txBox="1"/>
          <p:nvPr/>
        </p:nvSpPr>
        <p:spPr>
          <a:xfrm>
            <a:off x="2725459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52" name="4"/>
          <p:cNvSpPr txBox="1"/>
          <p:nvPr/>
        </p:nvSpPr>
        <p:spPr>
          <a:xfrm>
            <a:off x="3244345" y="3147874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53" name="-3"/>
          <p:cNvSpPr/>
          <p:nvPr/>
        </p:nvSpPr>
        <p:spPr>
          <a:xfrm>
            <a:off x="2038015" y="2589019"/>
            <a:ext cx="529290" cy="5451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1154" name="Retângulo 6"/>
          <p:cNvSpPr/>
          <p:nvPr/>
        </p:nvSpPr>
        <p:spPr>
          <a:xfrm>
            <a:off x="2510146" y="4879013"/>
            <a:ext cx="4123708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Desempilha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t> estaVazia(S) == </a:t>
            </a:r>
            <a:r>
              <a:rPr>
                <a:solidFill>
                  <a:srgbClr val="0433FF"/>
                </a:solidFill>
              </a:rPr>
              <a:t>FALSE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 = S[S.topo - 1];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S.topo = S.topo - 1;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</p:txBody>
      </p:sp>
      <p:sp>
        <p:nvSpPr>
          <p:cNvPr id="1155" name="-3"/>
          <p:cNvSpPr/>
          <p:nvPr/>
        </p:nvSpPr>
        <p:spPr>
          <a:xfrm>
            <a:off x="8010644" y="4343463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1156" name="Line"/>
          <p:cNvSpPr/>
          <p:nvPr/>
        </p:nvSpPr>
        <p:spPr>
          <a:xfrm>
            <a:off x="6679351" y="2320117"/>
            <a:ext cx="157443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7" name="Line"/>
          <p:cNvSpPr/>
          <p:nvPr/>
        </p:nvSpPr>
        <p:spPr>
          <a:xfrm>
            <a:off x="8275288" y="2310592"/>
            <a:ext cx="1" cy="200730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8" name="Line"/>
          <p:cNvSpPr/>
          <p:nvPr/>
        </p:nvSpPr>
        <p:spPr>
          <a:xfrm>
            <a:off x="6669929" y="2310592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9" name="retorna o…"/>
          <p:cNvSpPr txBox="1"/>
          <p:nvPr/>
        </p:nvSpPr>
        <p:spPr>
          <a:xfrm>
            <a:off x="6674448" y="1719559"/>
            <a:ext cx="15842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retorna o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elemento x = -3</a:t>
            </a:r>
          </a:p>
        </p:txBody>
      </p:sp>
      <p:sp>
        <p:nvSpPr>
          <p:cNvPr id="1160" name="desempilhar (remover) elemento"/>
          <p:cNvSpPr txBox="1"/>
          <p:nvPr/>
        </p:nvSpPr>
        <p:spPr>
          <a:xfrm>
            <a:off x="423236" y="1705574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desempilhar (remover) elemento</a:t>
            </a:r>
          </a:p>
        </p:txBody>
      </p:sp>
      <p:cxnSp>
        <p:nvCxnSpPr>
          <p:cNvPr id="1161" name="Connection Line"/>
          <p:cNvCxnSpPr>
            <a:stCxn id="1141" idx="0"/>
            <a:endCxn id="1142" idx="0"/>
          </p:cNvCxnSpPr>
          <p:nvPr/>
        </p:nvCxnSpPr>
        <p:spPr>
          <a:xfrm flipV="1">
            <a:off x="6669928" y="3294874"/>
            <a:ext cx="518887" cy="4210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1162" name="antes"/>
          <p:cNvSpPr txBox="1"/>
          <p:nvPr/>
        </p:nvSpPr>
        <p:spPr>
          <a:xfrm>
            <a:off x="939551" y="2183537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163" name="depois"/>
          <p:cNvSpPr txBox="1"/>
          <p:nvPr/>
        </p:nvSpPr>
        <p:spPr>
          <a:xfrm>
            <a:off x="5252169" y="2183537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lide Number"/>
          <p:cNvSpPr txBox="1"/>
          <p:nvPr>
            <p:ph type="sldNum" sz="quarter" idx="2"/>
          </p:nvPr>
        </p:nvSpPr>
        <p:spPr>
          <a:xfrm>
            <a:off x="8323427" y="6319327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6" name="Desempilh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Desempilhar</a:t>
            </a:r>
          </a:p>
        </p:txBody>
      </p:sp>
      <p:sp>
        <p:nvSpPr>
          <p:cNvPr id="1167" name="Rectangle"/>
          <p:cNvSpPr/>
          <p:nvPr/>
        </p:nvSpPr>
        <p:spPr>
          <a:xfrm>
            <a:off x="7457570" y="2384708"/>
            <a:ext cx="529289" cy="5409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8" name="4"/>
          <p:cNvSpPr txBox="1"/>
          <p:nvPr/>
        </p:nvSpPr>
        <p:spPr>
          <a:xfrm>
            <a:off x="7619779" y="2926642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69" name="5"/>
          <p:cNvSpPr/>
          <p:nvPr/>
        </p:nvSpPr>
        <p:spPr>
          <a:xfrm>
            <a:off x="5389284" y="2390615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70" name="20"/>
          <p:cNvSpPr/>
          <p:nvPr/>
        </p:nvSpPr>
        <p:spPr>
          <a:xfrm>
            <a:off x="7942150" y="1684445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171" name="Square"/>
          <p:cNvSpPr/>
          <p:nvPr/>
        </p:nvSpPr>
        <p:spPr>
          <a:xfrm>
            <a:off x="6427056" y="2390615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172" name="Square"/>
          <p:cNvSpPr/>
          <p:nvPr/>
        </p:nvSpPr>
        <p:spPr>
          <a:xfrm>
            <a:off x="6945941" y="239061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73" name="0"/>
          <p:cNvSpPr txBox="1"/>
          <p:nvPr/>
        </p:nvSpPr>
        <p:spPr>
          <a:xfrm>
            <a:off x="5513392" y="293677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4" name="1"/>
          <p:cNvSpPr txBox="1"/>
          <p:nvPr/>
        </p:nvSpPr>
        <p:spPr>
          <a:xfrm>
            <a:off x="6044978" y="293677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75" name="2"/>
          <p:cNvSpPr txBox="1"/>
          <p:nvPr/>
        </p:nvSpPr>
        <p:spPr>
          <a:xfrm>
            <a:off x="6576564" y="293677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76" name="3"/>
          <p:cNvSpPr txBox="1"/>
          <p:nvPr/>
        </p:nvSpPr>
        <p:spPr>
          <a:xfrm>
            <a:off x="7095449" y="2932561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77" name="Line"/>
          <p:cNvSpPr/>
          <p:nvPr/>
        </p:nvSpPr>
        <p:spPr>
          <a:xfrm flipV="1">
            <a:off x="6160114" y="3309339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8" name="Topo"/>
          <p:cNvSpPr/>
          <p:nvPr/>
        </p:nvSpPr>
        <p:spPr>
          <a:xfrm>
            <a:off x="5829744" y="365178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79" name="S ="/>
          <p:cNvSpPr txBox="1"/>
          <p:nvPr/>
        </p:nvSpPr>
        <p:spPr>
          <a:xfrm>
            <a:off x="4949832" y="2505617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80" name="desempilhar (remover) elemento"/>
          <p:cNvSpPr txBox="1"/>
          <p:nvPr/>
        </p:nvSpPr>
        <p:spPr>
          <a:xfrm>
            <a:off x="423236" y="1705574"/>
            <a:ext cx="5040364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desempilhar (remover) elemento</a:t>
            </a:r>
          </a:p>
        </p:txBody>
      </p:sp>
      <p:cxnSp>
        <p:nvCxnSpPr>
          <p:cNvPr id="1181" name="Connection Line"/>
          <p:cNvCxnSpPr>
            <a:stCxn id="1174" idx="0"/>
            <a:endCxn id="1175" idx="0"/>
          </p:cNvCxnSpPr>
          <p:nvPr/>
        </p:nvCxnSpPr>
        <p:spPr>
          <a:xfrm>
            <a:off x="6160114" y="3103140"/>
            <a:ext cx="531587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1182" name="Square"/>
          <p:cNvSpPr/>
          <p:nvPr/>
        </p:nvSpPr>
        <p:spPr>
          <a:xfrm>
            <a:off x="3377299" y="242151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3" name="4"/>
          <p:cNvSpPr txBox="1"/>
          <p:nvPr/>
        </p:nvSpPr>
        <p:spPr>
          <a:xfrm>
            <a:off x="3539507" y="295497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84" name="5"/>
          <p:cNvSpPr/>
          <p:nvPr/>
        </p:nvSpPr>
        <p:spPr>
          <a:xfrm>
            <a:off x="1296313" y="2418945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85" name="20"/>
          <p:cNvSpPr/>
          <p:nvPr/>
        </p:nvSpPr>
        <p:spPr>
          <a:xfrm>
            <a:off x="1827899" y="2418945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1186" name="Square"/>
          <p:cNvSpPr/>
          <p:nvPr/>
        </p:nvSpPr>
        <p:spPr>
          <a:xfrm>
            <a:off x="2346785" y="2418945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187" name="Square"/>
          <p:cNvSpPr/>
          <p:nvPr/>
        </p:nvSpPr>
        <p:spPr>
          <a:xfrm>
            <a:off x="2865670" y="2418945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8" name="0"/>
          <p:cNvSpPr txBox="1"/>
          <p:nvPr/>
        </p:nvSpPr>
        <p:spPr>
          <a:xfrm>
            <a:off x="1433122" y="2965100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89" name="1"/>
          <p:cNvSpPr txBox="1"/>
          <p:nvPr/>
        </p:nvSpPr>
        <p:spPr>
          <a:xfrm>
            <a:off x="1964707" y="296510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90" name="2"/>
          <p:cNvSpPr txBox="1"/>
          <p:nvPr/>
        </p:nvSpPr>
        <p:spPr>
          <a:xfrm>
            <a:off x="2496293" y="2965100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91" name="3"/>
          <p:cNvSpPr txBox="1"/>
          <p:nvPr/>
        </p:nvSpPr>
        <p:spPr>
          <a:xfrm>
            <a:off x="3015178" y="296089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92" name="Line"/>
          <p:cNvSpPr/>
          <p:nvPr/>
        </p:nvSpPr>
        <p:spPr>
          <a:xfrm flipV="1">
            <a:off x="2611429" y="3314834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3" name="Topo"/>
          <p:cNvSpPr/>
          <p:nvPr/>
        </p:nvSpPr>
        <p:spPr>
          <a:xfrm>
            <a:off x="2281059" y="3657279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194" name="S ="/>
          <p:cNvSpPr txBox="1"/>
          <p:nvPr/>
        </p:nvSpPr>
        <p:spPr>
          <a:xfrm>
            <a:off x="869561" y="2533947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195" name="4"/>
          <p:cNvSpPr txBox="1"/>
          <p:nvPr/>
        </p:nvSpPr>
        <p:spPr>
          <a:xfrm>
            <a:off x="7606406" y="557916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96" name="Square"/>
          <p:cNvSpPr/>
          <p:nvPr/>
        </p:nvSpPr>
        <p:spPr>
          <a:xfrm>
            <a:off x="6413684" y="5043138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197" name="Square"/>
          <p:cNvSpPr/>
          <p:nvPr/>
        </p:nvSpPr>
        <p:spPr>
          <a:xfrm>
            <a:off x="6932568" y="504313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8" name="0"/>
          <p:cNvSpPr txBox="1"/>
          <p:nvPr/>
        </p:nvSpPr>
        <p:spPr>
          <a:xfrm>
            <a:off x="5500020" y="55892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9" name="1"/>
          <p:cNvSpPr txBox="1"/>
          <p:nvPr/>
        </p:nvSpPr>
        <p:spPr>
          <a:xfrm>
            <a:off x="6031606" y="55892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00" name="2"/>
          <p:cNvSpPr txBox="1"/>
          <p:nvPr/>
        </p:nvSpPr>
        <p:spPr>
          <a:xfrm>
            <a:off x="6563191" y="55892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01" name="3"/>
          <p:cNvSpPr txBox="1"/>
          <p:nvPr/>
        </p:nvSpPr>
        <p:spPr>
          <a:xfrm>
            <a:off x="7082077" y="55850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02" name="Line"/>
          <p:cNvSpPr/>
          <p:nvPr/>
        </p:nvSpPr>
        <p:spPr>
          <a:xfrm flipV="1">
            <a:off x="5615156" y="5967537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3" name="Topo"/>
          <p:cNvSpPr/>
          <p:nvPr/>
        </p:nvSpPr>
        <p:spPr>
          <a:xfrm>
            <a:off x="5284786" y="63099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204" name="S ="/>
          <p:cNvSpPr txBox="1"/>
          <p:nvPr/>
        </p:nvSpPr>
        <p:spPr>
          <a:xfrm>
            <a:off x="4936459" y="5158140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cxnSp>
        <p:nvCxnSpPr>
          <p:cNvPr id="1205" name="Connection Line"/>
          <p:cNvCxnSpPr>
            <a:stCxn id="1198" idx="0"/>
            <a:endCxn id="1199" idx="0"/>
          </p:cNvCxnSpPr>
          <p:nvPr/>
        </p:nvCxnSpPr>
        <p:spPr>
          <a:xfrm>
            <a:off x="5615156" y="5755663"/>
            <a:ext cx="531587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  <p:sp>
        <p:nvSpPr>
          <p:cNvPr id="1206" name="Square"/>
          <p:cNvSpPr/>
          <p:nvPr/>
        </p:nvSpPr>
        <p:spPr>
          <a:xfrm>
            <a:off x="3363927" y="5068895"/>
            <a:ext cx="529289" cy="53756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7" name="4"/>
          <p:cNvSpPr txBox="1"/>
          <p:nvPr/>
        </p:nvSpPr>
        <p:spPr>
          <a:xfrm>
            <a:off x="3526135" y="560749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208" name="5"/>
          <p:cNvSpPr/>
          <p:nvPr/>
        </p:nvSpPr>
        <p:spPr>
          <a:xfrm>
            <a:off x="1295641" y="507146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209" name="Square"/>
          <p:cNvSpPr/>
          <p:nvPr/>
        </p:nvSpPr>
        <p:spPr>
          <a:xfrm>
            <a:off x="2333413" y="5071468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210" name="Square"/>
          <p:cNvSpPr/>
          <p:nvPr/>
        </p:nvSpPr>
        <p:spPr>
          <a:xfrm>
            <a:off x="2852297" y="5071468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1" name="0"/>
          <p:cNvSpPr txBox="1"/>
          <p:nvPr/>
        </p:nvSpPr>
        <p:spPr>
          <a:xfrm>
            <a:off x="1419749" y="561762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2" name="1"/>
          <p:cNvSpPr txBox="1"/>
          <p:nvPr/>
        </p:nvSpPr>
        <p:spPr>
          <a:xfrm>
            <a:off x="1951335" y="561762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13" name="2"/>
          <p:cNvSpPr txBox="1"/>
          <p:nvPr/>
        </p:nvSpPr>
        <p:spPr>
          <a:xfrm>
            <a:off x="2482921" y="561762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14" name="3"/>
          <p:cNvSpPr txBox="1"/>
          <p:nvPr/>
        </p:nvSpPr>
        <p:spPr>
          <a:xfrm>
            <a:off x="3001806" y="561341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15" name="Line"/>
          <p:cNvSpPr/>
          <p:nvPr/>
        </p:nvSpPr>
        <p:spPr>
          <a:xfrm flipV="1">
            <a:off x="2066471" y="5967537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6" name="Topo"/>
          <p:cNvSpPr/>
          <p:nvPr/>
        </p:nvSpPr>
        <p:spPr>
          <a:xfrm>
            <a:off x="1736101" y="63099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217" name="S ="/>
          <p:cNvSpPr txBox="1"/>
          <p:nvPr/>
        </p:nvSpPr>
        <p:spPr>
          <a:xfrm>
            <a:off x="856188" y="5186470"/>
            <a:ext cx="4339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218" name="desempilhar (remover) elemento"/>
          <p:cNvSpPr txBox="1"/>
          <p:nvPr/>
        </p:nvSpPr>
        <p:spPr>
          <a:xfrm>
            <a:off x="423236" y="4314184"/>
            <a:ext cx="5040364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desempilhar (remover) elemento</a:t>
            </a:r>
          </a:p>
        </p:txBody>
      </p:sp>
      <p:sp>
        <p:nvSpPr>
          <p:cNvPr id="1219" name="Square"/>
          <p:cNvSpPr/>
          <p:nvPr/>
        </p:nvSpPr>
        <p:spPr>
          <a:xfrm>
            <a:off x="5908170" y="2388966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220" name="Square"/>
          <p:cNvSpPr/>
          <p:nvPr/>
        </p:nvSpPr>
        <p:spPr>
          <a:xfrm>
            <a:off x="5882770" y="504313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221" name="5"/>
          <p:cNvSpPr/>
          <p:nvPr/>
        </p:nvSpPr>
        <p:spPr>
          <a:xfrm>
            <a:off x="7942150" y="4364373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22" name="Square"/>
          <p:cNvSpPr/>
          <p:nvPr/>
        </p:nvSpPr>
        <p:spPr>
          <a:xfrm>
            <a:off x="7457570" y="5043137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3" name="Square"/>
          <p:cNvSpPr/>
          <p:nvPr/>
        </p:nvSpPr>
        <p:spPr>
          <a:xfrm>
            <a:off x="5350512" y="5043137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1224" name="elementos…"/>
          <p:cNvSpPr txBox="1"/>
          <p:nvPr/>
        </p:nvSpPr>
        <p:spPr>
          <a:xfrm>
            <a:off x="7659629" y="3279644"/>
            <a:ext cx="109433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elementos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retornados</a:t>
            </a:r>
          </a:p>
        </p:txBody>
      </p:sp>
      <p:sp>
        <p:nvSpPr>
          <p:cNvPr id="1225" name="Line"/>
          <p:cNvSpPr/>
          <p:nvPr/>
        </p:nvSpPr>
        <p:spPr>
          <a:xfrm>
            <a:off x="6153656" y="1949370"/>
            <a:ext cx="1744527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6" name="Line"/>
          <p:cNvSpPr/>
          <p:nvPr/>
        </p:nvSpPr>
        <p:spPr>
          <a:xfrm>
            <a:off x="6158300" y="1975131"/>
            <a:ext cx="1" cy="37084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7" name="Line"/>
          <p:cNvSpPr/>
          <p:nvPr/>
        </p:nvSpPr>
        <p:spPr>
          <a:xfrm>
            <a:off x="5600925" y="4646710"/>
            <a:ext cx="218155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8" name="Line"/>
          <p:cNvSpPr/>
          <p:nvPr/>
        </p:nvSpPr>
        <p:spPr>
          <a:xfrm>
            <a:off x="5605569" y="4672472"/>
            <a:ext cx="1" cy="37084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9" name="Square"/>
          <p:cNvSpPr/>
          <p:nvPr/>
        </p:nvSpPr>
        <p:spPr>
          <a:xfrm>
            <a:off x="1825413" y="5071468"/>
            <a:ext cx="529289" cy="532423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2" name="Acessar topo (sem remoção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Acessar topo (sem remoção)</a:t>
            </a:r>
          </a:p>
        </p:txBody>
      </p:sp>
      <p:sp>
        <p:nvSpPr>
          <p:cNvPr id="1233" name="5"/>
          <p:cNvSpPr/>
          <p:nvPr/>
        </p:nvSpPr>
        <p:spPr>
          <a:xfrm>
            <a:off x="3194328" y="201372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234" name="Square"/>
          <p:cNvSpPr/>
          <p:nvPr/>
        </p:nvSpPr>
        <p:spPr>
          <a:xfrm>
            <a:off x="3725913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5" name="Square"/>
          <p:cNvSpPr/>
          <p:nvPr/>
        </p:nvSpPr>
        <p:spPr>
          <a:xfrm>
            <a:off x="4244799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6" name="Square"/>
          <p:cNvSpPr/>
          <p:nvPr/>
        </p:nvSpPr>
        <p:spPr>
          <a:xfrm>
            <a:off x="4763684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7" name="Square"/>
          <p:cNvSpPr/>
          <p:nvPr/>
        </p:nvSpPr>
        <p:spPr>
          <a:xfrm>
            <a:off x="5282570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8" name="0"/>
          <p:cNvSpPr txBox="1"/>
          <p:nvPr/>
        </p:nvSpPr>
        <p:spPr>
          <a:xfrm>
            <a:off x="3331136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39" name="1"/>
          <p:cNvSpPr txBox="1"/>
          <p:nvPr/>
        </p:nvSpPr>
        <p:spPr>
          <a:xfrm>
            <a:off x="3862721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40" name="2"/>
          <p:cNvSpPr txBox="1"/>
          <p:nvPr/>
        </p:nvSpPr>
        <p:spPr>
          <a:xfrm>
            <a:off x="4394307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41" name="Line"/>
          <p:cNvSpPr/>
          <p:nvPr/>
        </p:nvSpPr>
        <p:spPr>
          <a:xfrm flipV="1">
            <a:off x="3977857" y="2917520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2" name="Topo"/>
          <p:cNvSpPr/>
          <p:nvPr/>
        </p:nvSpPr>
        <p:spPr>
          <a:xfrm>
            <a:off x="3647487" y="325996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243" name="S ="/>
          <p:cNvSpPr txBox="1"/>
          <p:nvPr/>
        </p:nvSpPr>
        <p:spPr>
          <a:xfrm>
            <a:off x="2767575" y="2128730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244" name="3"/>
          <p:cNvSpPr txBox="1"/>
          <p:nvPr/>
        </p:nvSpPr>
        <p:spPr>
          <a:xfrm>
            <a:off x="4925893" y="2559883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45" name="4"/>
          <p:cNvSpPr txBox="1"/>
          <p:nvPr/>
        </p:nvSpPr>
        <p:spPr>
          <a:xfrm>
            <a:off x="5432078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cxnSp>
        <p:nvCxnSpPr>
          <p:cNvPr id="1246" name="Connection Line"/>
          <p:cNvCxnSpPr>
            <a:stCxn id="1239" idx="0"/>
            <a:endCxn id="1238" idx="0"/>
          </p:cNvCxnSpPr>
          <p:nvPr/>
        </p:nvCxnSpPr>
        <p:spPr>
          <a:xfrm flipH="1">
            <a:off x="3446272" y="2726253"/>
            <a:ext cx="531586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9" name="Acessar topo (sem remoção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Acessar topo (sem remoção)</a:t>
            </a:r>
          </a:p>
        </p:txBody>
      </p:sp>
      <p:sp>
        <p:nvSpPr>
          <p:cNvPr id="1250" name="Retângulo 6"/>
          <p:cNvSpPr/>
          <p:nvPr/>
        </p:nvSpPr>
        <p:spPr>
          <a:xfrm>
            <a:off x="3016832" y="4895208"/>
            <a:ext cx="2735432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Topo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t>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[S.topo-1];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</p:txBody>
      </p:sp>
      <p:sp>
        <p:nvSpPr>
          <p:cNvPr id="1251" name="Pseudocódigo"/>
          <p:cNvSpPr txBox="1"/>
          <p:nvPr>
            <p:ph type="body" sz="quarter" idx="1"/>
          </p:nvPr>
        </p:nvSpPr>
        <p:spPr>
          <a:xfrm>
            <a:off x="3122893" y="4354144"/>
            <a:ext cx="2364945" cy="63280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1252" name="5"/>
          <p:cNvSpPr/>
          <p:nvPr/>
        </p:nvSpPr>
        <p:spPr>
          <a:xfrm>
            <a:off x="3194328" y="2013728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253" name="Square"/>
          <p:cNvSpPr/>
          <p:nvPr/>
        </p:nvSpPr>
        <p:spPr>
          <a:xfrm>
            <a:off x="3725913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4" name="Square"/>
          <p:cNvSpPr/>
          <p:nvPr/>
        </p:nvSpPr>
        <p:spPr>
          <a:xfrm>
            <a:off x="4244799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5" name="Square"/>
          <p:cNvSpPr/>
          <p:nvPr/>
        </p:nvSpPr>
        <p:spPr>
          <a:xfrm>
            <a:off x="4763684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6" name="Square"/>
          <p:cNvSpPr/>
          <p:nvPr/>
        </p:nvSpPr>
        <p:spPr>
          <a:xfrm>
            <a:off x="5282570" y="2013728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7" name="0"/>
          <p:cNvSpPr txBox="1"/>
          <p:nvPr/>
        </p:nvSpPr>
        <p:spPr>
          <a:xfrm>
            <a:off x="3331136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58" name="1"/>
          <p:cNvSpPr txBox="1"/>
          <p:nvPr/>
        </p:nvSpPr>
        <p:spPr>
          <a:xfrm>
            <a:off x="3862721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59" name="2"/>
          <p:cNvSpPr txBox="1"/>
          <p:nvPr/>
        </p:nvSpPr>
        <p:spPr>
          <a:xfrm>
            <a:off x="4394307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60" name="Line"/>
          <p:cNvSpPr/>
          <p:nvPr/>
        </p:nvSpPr>
        <p:spPr>
          <a:xfrm flipV="1">
            <a:off x="3977857" y="2917520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1" name="Topo"/>
          <p:cNvSpPr/>
          <p:nvPr/>
        </p:nvSpPr>
        <p:spPr>
          <a:xfrm>
            <a:off x="3647487" y="325996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1262" name="S ="/>
          <p:cNvSpPr txBox="1"/>
          <p:nvPr/>
        </p:nvSpPr>
        <p:spPr>
          <a:xfrm>
            <a:off x="2767575" y="2128730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1263" name="3"/>
          <p:cNvSpPr txBox="1"/>
          <p:nvPr/>
        </p:nvSpPr>
        <p:spPr>
          <a:xfrm>
            <a:off x="4925893" y="2559883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64" name="4"/>
          <p:cNvSpPr txBox="1"/>
          <p:nvPr/>
        </p:nvSpPr>
        <p:spPr>
          <a:xfrm>
            <a:off x="5432078" y="255988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cxnSp>
        <p:nvCxnSpPr>
          <p:cNvPr id="1265" name="Connection Line"/>
          <p:cNvCxnSpPr>
            <a:stCxn id="1258" idx="0"/>
            <a:endCxn id="1257" idx="0"/>
          </p:cNvCxnSpPr>
          <p:nvPr/>
        </p:nvCxnSpPr>
        <p:spPr>
          <a:xfrm flipH="1">
            <a:off x="3446272" y="2726253"/>
            <a:ext cx="531586" cy="1"/>
          </a:xfrm>
          <a:prstGeom prst="straightConnector1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8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1269" name="Ilustre cada estado de uma pilha após realizar as seguintes operações (em ordem)…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Ilustre cada estado de uma pilha após realizar as seguintes operações (em ordem)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4)  </a:t>
            </a:r>
            <a:r>
              <a:rPr i="1" sz="2000"/>
              <a:t>//empilha o elemento 4</a:t>
            </a:r>
            <a:endParaRPr i="1" sz="2000"/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1)  </a:t>
            </a:r>
            <a:r>
              <a:rPr i="1" sz="2000"/>
              <a:t>// empilha o elemento 1</a:t>
            </a:r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3)  </a:t>
            </a:r>
            <a:r>
              <a:rPr i="1" sz="2000"/>
              <a:t>// empilha o elemento 3</a:t>
            </a:r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Pop(S)        </a:t>
            </a:r>
            <a:r>
              <a:rPr i="1" sz="2000"/>
              <a:t>// desempilha o valor do topo</a:t>
            </a:r>
            <a:endParaRPr i="1" sz="2000"/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8)  </a:t>
            </a:r>
            <a:r>
              <a:rPr i="1" sz="2000"/>
              <a:t>// empilha o elemento 8</a:t>
            </a:r>
            <a:endParaRPr i="1" sz="2000"/>
          </a:p>
          <a:p>
            <a:pPr lvl="4" marL="1371600" indent="-457200" defTabSz="457200">
              <a:spcBef>
                <a:spcPts val="0"/>
              </a:spcBef>
              <a:buClrTx/>
              <a:buSzPct val="100000"/>
              <a:buAutoNum type="alphaUcParenBoth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Pop(S)        </a:t>
            </a:r>
            <a:r>
              <a:rPr i="1" sz="2000"/>
              <a:t>// desempilha o valor do topo</a:t>
            </a: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Considere que a pilha está inicialmente vazia e é armazenada em um arranjo S [1 .. 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7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7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7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7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277" name="Rounded Rectangle"/>
          <p:cNvSpPr/>
          <p:nvPr/>
        </p:nvSpPr>
        <p:spPr>
          <a:xfrm>
            <a:off x="784225" y="3517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8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28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2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285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1288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289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2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93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grpSp>
        <p:nvGrpSpPr>
          <p:cNvPr id="129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2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9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2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00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301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4" name="Implementação (Estát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(Estática)</a:t>
            </a:r>
          </a:p>
        </p:txBody>
      </p:sp>
      <p:sp>
        <p:nvSpPr>
          <p:cNvPr id="1305" name="CaixaDeTexto 5"/>
          <p:cNvSpPr txBox="1"/>
          <p:nvPr/>
        </p:nvSpPr>
        <p:spPr>
          <a:xfrm>
            <a:off x="532273" y="2449334"/>
            <a:ext cx="3577169" cy="4053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#define N 100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/* pode ter mais elementos */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306" name="Dois tipos abstratos de dados"/>
          <p:cNvSpPr txBox="1"/>
          <p:nvPr>
            <p:ph type="body" sz="quarter" idx="1"/>
          </p:nvPr>
        </p:nvSpPr>
        <p:spPr>
          <a:xfrm>
            <a:off x="457200" y="1762262"/>
            <a:ext cx="8229600" cy="738270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Dois tipos abstratos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20" name="Conjuntos são fundamentais para Computação / Matemática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Conjuntos são fundamentais para Computação / Matemática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na </a:t>
            </a:r>
            <a:r>
              <a:rPr b="1"/>
              <a:t>Matemática</a:t>
            </a:r>
            <a:r>
              <a:t> os conjuntos são invariáveis (inteiros, reais, racionais, etc)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já na </a:t>
            </a:r>
            <a:r>
              <a:rPr b="1"/>
              <a:t>Computação</a:t>
            </a:r>
            <a:r>
              <a:t> os conjuntos (de dados) são dinâmicos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Conjuntos possuem </a:t>
            </a:r>
            <a:r>
              <a:rPr b="1"/>
              <a:t>Operações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podemos realizar diferentes operações em um conjunto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as mais comuns são operações de "dicionários"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rPr b="1"/>
              <a:t>inserir</a:t>
            </a:r>
            <a:r>
              <a:t>, </a:t>
            </a:r>
            <a:r>
              <a:rPr b="1"/>
              <a:t>eliminar</a:t>
            </a:r>
            <a:r>
              <a:t> e </a:t>
            </a:r>
            <a:r>
              <a:rPr b="1"/>
              <a:t>verificar</a:t>
            </a:r>
            <a:r>
              <a:t> a existência de um elemento</a:t>
            </a:r>
          </a:p>
          <a:p>
            <a:pPr lvl="2" marL="914400" indent="-457200" defTabSz="457200">
              <a:spcBef>
                <a:spcPts val="0"/>
              </a:spcBef>
              <a:buClrTx/>
              <a:buSzPct val="100000"/>
              <a:buChar char="•"/>
              <a:defRPr sz="2200"/>
            </a:pPr>
            <a:r>
              <a:t>a melhor forma de implementar depende das operações</a:t>
            </a:r>
          </a:p>
        </p:txBody>
      </p:sp>
      <p:sp>
        <p:nvSpPr>
          <p:cNvPr id="221" name="As Estruturas de Dados que…"/>
          <p:cNvSpPr txBox="1"/>
          <p:nvPr/>
        </p:nvSpPr>
        <p:spPr>
          <a:xfrm>
            <a:off x="2282228" y="2916176"/>
            <a:ext cx="4579544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As Estruturas de Dados que</a:t>
            </a:r>
          </a:p>
          <a:p>
            <a:pPr algn="ctr">
              <a:defRPr sz="2200"/>
            </a:pPr>
            <a:r>
              <a:t>estudaremos terão operações de dicionário:</a:t>
            </a:r>
          </a:p>
          <a:p>
            <a:pPr algn="ctr">
              <a:defRPr b="1" sz="2200"/>
            </a:pPr>
            <a:r>
              <a:t>- inserir, remover, verificar, </a:t>
            </a:r>
            <a:r>
              <a:rPr b="0"/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9" name="Implementação (Estát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(Estática)</a:t>
            </a:r>
          </a:p>
        </p:txBody>
      </p:sp>
      <p:sp>
        <p:nvSpPr>
          <p:cNvPr id="1310" name="CaixaDeTexto 5"/>
          <p:cNvSpPr txBox="1"/>
          <p:nvPr/>
        </p:nvSpPr>
        <p:spPr>
          <a:xfrm>
            <a:off x="532273" y="2449334"/>
            <a:ext cx="3577169" cy="4053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#define N 100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/* pode ter mais elementos */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311" name="Dois tipos abstratos de dados"/>
          <p:cNvSpPr txBox="1"/>
          <p:nvPr>
            <p:ph type="body" sz="quarter" idx="1"/>
          </p:nvPr>
        </p:nvSpPr>
        <p:spPr>
          <a:xfrm>
            <a:off x="457200" y="1762262"/>
            <a:ext cx="8229600" cy="738270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Dois tipos abstratos de dados</a:t>
            </a:r>
          </a:p>
        </p:txBody>
      </p:sp>
      <p:sp>
        <p:nvSpPr>
          <p:cNvPr id="1312" name="implementa o nosso…"/>
          <p:cNvSpPr txBox="1"/>
          <p:nvPr/>
        </p:nvSpPr>
        <p:spPr>
          <a:xfrm>
            <a:off x="5823284" y="3795950"/>
            <a:ext cx="19367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nosso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objeto</a:t>
            </a:r>
          </a:p>
        </p:txBody>
      </p:sp>
      <p:sp>
        <p:nvSpPr>
          <p:cNvPr id="1313" name="Line"/>
          <p:cNvSpPr/>
          <p:nvPr/>
        </p:nvSpPr>
        <p:spPr>
          <a:xfrm>
            <a:off x="1937256" y="4057570"/>
            <a:ext cx="3826067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4" name="Rectangle"/>
          <p:cNvSpPr/>
          <p:nvPr/>
        </p:nvSpPr>
        <p:spPr>
          <a:xfrm>
            <a:off x="6156652" y="4861171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15" name="Rectangle"/>
          <p:cNvSpPr/>
          <p:nvPr/>
        </p:nvSpPr>
        <p:spPr>
          <a:xfrm>
            <a:off x="6156652" y="5285714"/>
            <a:ext cx="1270001" cy="433304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16" name="Rectangle"/>
          <p:cNvSpPr/>
          <p:nvPr/>
        </p:nvSpPr>
        <p:spPr>
          <a:xfrm>
            <a:off x="6156652" y="5712071"/>
            <a:ext cx="1270001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17" name="key"/>
          <p:cNvSpPr/>
          <p:nvPr/>
        </p:nvSpPr>
        <p:spPr>
          <a:xfrm>
            <a:off x="6156652" y="4432999"/>
            <a:ext cx="1270001" cy="4333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0" name="Implementação (Estát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(Estática)</a:t>
            </a:r>
          </a:p>
        </p:txBody>
      </p:sp>
      <p:sp>
        <p:nvSpPr>
          <p:cNvPr id="1321" name="CaixaDeTexto 5"/>
          <p:cNvSpPr txBox="1"/>
          <p:nvPr/>
        </p:nvSpPr>
        <p:spPr>
          <a:xfrm>
            <a:off x="532273" y="2449334"/>
            <a:ext cx="3577169" cy="4053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#define N 100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/* pode ter mais elementos */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rPr>
                <a:solidFill>
                  <a:srgbClr val="4472C4"/>
                </a:solidFill>
              </a:rPr>
              <a:t> </a:t>
            </a:r>
            <a:r>
              <a:t>vetor[N];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topo;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PilhaEstatica</a:t>
            </a:r>
            <a:r>
              <a:t>;</a:t>
            </a:r>
          </a:p>
        </p:txBody>
      </p:sp>
      <p:sp>
        <p:nvSpPr>
          <p:cNvPr id="1322" name="Dois tipos abstratos de dados"/>
          <p:cNvSpPr txBox="1"/>
          <p:nvPr>
            <p:ph type="body" sz="quarter" idx="1"/>
          </p:nvPr>
        </p:nvSpPr>
        <p:spPr>
          <a:xfrm>
            <a:off x="457200" y="1762262"/>
            <a:ext cx="8229600" cy="738270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Dois tipos abstratos de dados</a:t>
            </a:r>
          </a:p>
        </p:txBody>
      </p:sp>
      <p:sp>
        <p:nvSpPr>
          <p:cNvPr id="1323" name="implementa o nosso…"/>
          <p:cNvSpPr txBox="1"/>
          <p:nvPr/>
        </p:nvSpPr>
        <p:spPr>
          <a:xfrm>
            <a:off x="5823284" y="3795950"/>
            <a:ext cx="19367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nosso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objeto</a:t>
            </a:r>
          </a:p>
        </p:txBody>
      </p:sp>
      <p:sp>
        <p:nvSpPr>
          <p:cNvPr id="1324" name="Line"/>
          <p:cNvSpPr/>
          <p:nvPr/>
        </p:nvSpPr>
        <p:spPr>
          <a:xfrm>
            <a:off x="1937256" y="4057570"/>
            <a:ext cx="3826067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7" name="Implementação (Estát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(Estática)</a:t>
            </a:r>
          </a:p>
        </p:txBody>
      </p:sp>
      <p:sp>
        <p:nvSpPr>
          <p:cNvPr id="1328" name="CaixaDeTexto 5"/>
          <p:cNvSpPr txBox="1"/>
          <p:nvPr/>
        </p:nvSpPr>
        <p:spPr>
          <a:xfrm>
            <a:off x="532273" y="2449334"/>
            <a:ext cx="3577169" cy="4053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#define N 100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/* pode ter mais elementos */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rPr>
                <a:solidFill>
                  <a:srgbClr val="4472C4"/>
                </a:solidFill>
              </a:rPr>
              <a:t> </a:t>
            </a:r>
            <a:r>
              <a:t>vetor[N];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topo;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PilhaEstatica</a:t>
            </a:r>
            <a:r>
              <a:t>;</a:t>
            </a:r>
          </a:p>
        </p:txBody>
      </p:sp>
      <p:sp>
        <p:nvSpPr>
          <p:cNvPr id="1329" name="Dois tipos abstratos de dados"/>
          <p:cNvSpPr txBox="1"/>
          <p:nvPr>
            <p:ph type="body" sz="quarter" idx="1"/>
          </p:nvPr>
        </p:nvSpPr>
        <p:spPr>
          <a:xfrm>
            <a:off x="457200" y="1762262"/>
            <a:ext cx="8229600" cy="738270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Dois tipos abstratos de dados</a:t>
            </a:r>
          </a:p>
        </p:txBody>
      </p:sp>
      <p:sp>
        <p:nvSpPr>
          <p:cNvPr id="1330" name="implementa o nosso…"/>
          <p:cNvSpPr txBox="1"/>
          <p:nvPr/>
        </p:nvSpPr>
        <p:spPr>
          <a:xfrm>
            <a:off x="5823284" y="3795950"/>
            <a:ext cx="19367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nosso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objeto</a:t>
            </a:r>
          </a:p>
        </p:txBody>
      </p:sp>
      <p:sp>
        <p:nvSpPr>
          <p:cNvPr id="1331" name="implementa o TAD…"/>
          <p:cNvSpPr txBox="1"/>
          <p:nvPr/>
        </p:nvSpPr>
        <p:spPr>
          <a:xfrm>
            <a:off x="5823451" y="5544921"/>
            <a:ext cx="193640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TAD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para Pilha Estática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(armazena Objetos)</a:t>
            </a:r>
          </a:p>
        </p:txBody>
      </p:sp>
      <p:sp>
        <p:nvSpPr>
          <p:cNvPr id="1332" name="Line"/>
          <p:cNvSpPr/>
          <p:nvPr/>
        </p:nvSpPr>
        <p:spPr>
          <a:xfrm>
            <a:off x="1937256" y="4057570"/>
            <a:ext cx="3826067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3" name="Line"/>
          <p:cNvSpPr/>
          <p:nvPr/>
        </p:nvSpPr>
        <p:spPr>
          <a:xfrm>
            <a:off x="2860728" y="5831941"/>
            <a:ext cx="2919149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6" name="Implementação (Estát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(Estática)</a:t>
            </a:r>
          </a:p>
        </p:txBody>
      </p:sp>
      <p:sp>
        <p:nvSpPr>
          <p:cNvPr id="1337" name="CaixaDeTexto 5"/>
          <p:cNvSpPr txBox="1"/>
          <p:nvPr/>
        </p:nvSpPr>
        <p:spPr>
          <a:xfrm>
            <a:off x="728216" y="2492876"/>
            <a:ext cx="5129571" cy="313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iniciaPilha(</a:t>
            </a:r>
            <a:r>
              <a:rPr>
                <a:solidFill>
                  <a:srgbClr val="4472C4"/>
                </a:solidFill>
              </a:rPr>
              <a:t>PilhaEstatica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estaVazia</a:t>
            </a:r>
            <a:r>
              <a:t>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estaCheia(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t>(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obj,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*obj);</a:t>
            </a:r>
            <a:endParaRPr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size(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b="0"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top(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b="0" sz="1200"/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>
                <a:solidFill>
                  <a:srgbClr val="4472C4"/>
                </a:solidFill>
              </a:rPr>
              <a:t>PilhaEstatica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</a:p>
        </p:txBody>
      </p:sp>
      <p:sp>
        <p:nvSpPr>
          <p:cNvPr id="1338" name="Dois tipos abstratos de dados"/>
          <p:cNvSpPr txBox="1"/>
          <p:nvPr>
            <p:ph type="body" sz="quarter" idx="1"/>
          </p:nvPr>
        </p:nvSpPr>
        <p:spPr>
          <a:xfrm>
            <a:off x="457200" y="1762262"/>
            <a:ext cx="8229600" cy="738270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Dois tipos abstratos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1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342" name="Mãos a obra: implemente um TDA para Pilha com alocação estática, e as funções de manipulação.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Mãos a obra: implemente um TDA para Pilha com alocação estática, e as funções de manipulação.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4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4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4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4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350" name="Rounded Rectangle"/>
          <p:cNvSpPr/>
          <p:nvPr/>
        </p:nvSpPr>
        <p:spPr>
          <a:xfrm>
            <a:off x="784225" y="40640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35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3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3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58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136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3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62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36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3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66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grpSp>
        <p:nvGrpSpPr>
          <p:cNvPr id="136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3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72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3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73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37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ilhas…"/>
          <p:cNvSpPr txBox="1"/>
          <p:nvPr>
            <p:ph type="body" idx="1"/>
          </p:nvPr>
        </p:nvSpPr>
        <p:spPr>
          <a:xfrm>
            <a:off x="612648" y="1570037"/>
            <a:ext cx="8153401" cy="3947532"/>
          </a:xfrm>
          <a:prstGeom prst="rect">
            <a:avLst/>
          </a:prstGeom>
        </p:spPr>
        <p:txBody>
          <a:bodyPr/>
          <a:lstStyle/>
          <a:p>
            <a:pPr marL="320039" indent="-320039">
              <a:defRPr sz="2800"/>
            </a:pPr>
          </a:p>
          <a:p>
            <a:pPr marL="320039" indent="-320039">
              <a:defRPr sz="2800"/>
            </a:pPr>
            <a:r>
              <a:t>Pilhas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o que é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operações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implementação estática</a:t>
            </a:r>
          </a:p>
        </p:txBody>
      </p:sp>
      <p:sp>
        <p:nvSpPr>
          <p:cNvPr id="1377" name="Revi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Revisão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ilhas → implementação dinâmica…"/>
          <p:cNvSpPr txBox="1"/>
          <p:nvPr>
            <p:ph type="body" idx="1"/>
          </p:nvPr>
        </p:nvSpPr>
        <p:spPr>
          <a:xfrm>
            <a:off x="612648" y="1570037"/>
            <a:ext cx="8153401" cy="3947532"/>
          </a:xfrm>
          <a:prstGeom prst="rect">
            <a:avLst/>
          </a:prstGeom>
        </p:spPr>
        <p:txBody>
          <a:bodyPr/>
          <a:lstStyle/>
          <a:p>
            <a:pPr marL="320040" indent="-320040">
              <a:defRPr sz="2200"/>
            </a:pPr>
          </a:p>
          <a:p>
            <a:pPr marL="407323" indent="-407323">
              <a:defRPr sz="2800"/>
            </a:pPr>
            <a:r>
              <a:t>Pilhas → implementação dinâmica</a:t>
            </a:r>
          </a:p>
          <a:p>
            <a:pPr marL="407323" indent="-407323">
              <a:defRPr sz="2800"/>
            </a:pPr>
            <a:r>
              <a:t>Filas/ Deques</a:t>
            </a:r>
          </a:p>
          <a:p>
            <a:pPr marL="407323" indent="-407323">
              <a:defRPr sz="2800"/>
            </a:pPr>
          </a:p>
          <a:p>
            <a:pPr marL="320039" indent="-320039">
              <a:defRPr sz="2800"/>
            </a:pPr>
            <a:r>
              <a:t>Implementação de Listas Lineares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single-linked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double-linked</a:t>
            </a:r>
          </a:p>
        </p:txBody>
      </p:sp>
      <p:sp>
        <p:nvSpPr>
          <p:cNvPr id="1380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3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84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85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86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8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388" name="Rounded Rectangle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9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39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3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9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3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6" name="Pilhas"/>
          <p:cNvSpPr txBox="1"/>
          <p:nvPr/>
        </p:nvSpPr>
        <p:spPr>
          <a:xfrm>
            <a:off x="1354137" y="2482639"/>
            <a:ext cx="85093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Pilhas</a:t>
            </a:r>
          </a:p>
        </p:txBody>
      </p:sp>
      <p:grpSp>
        <p:nvGrpSpPr>
          <p:cNvPr id="139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3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00" name="Operações"/>
          <p:cNvSpPr txBox="1"/>
          <p:nvPr/>
        </p:nvSpPr>
        <p:spPr>
          <a:xfrm>
            <a:off x="1356663" y="3049363"/>
            <a:ext cx="141573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40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4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04" name="Implementação com memória estática"/>
          <p:cNvSpPr txBox="1"/>
          <p:nvPr/>
        </p:nvSpPr>
        <p:spPr>
          <a:xfrm>
            <a:off x="1361504" y="3597050"/>
            <a:ext cx="469070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estática</a:t>
            </a:r>
          </a:p>
        </p:txBody>
      </p:sp>
      <p:grpSp>
        <p:nvGrpSpPr>
          <p:cNvPr id="140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4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1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4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411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412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41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6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417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418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9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25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C0C0C0">
              <a:alpha val="24614"/>
            </a:srgbClr>
          </a:solidFill>
          <a:ln w="19050">
            <a:solidFill>
              <a:srgbClr val="000000">
                <a:alpha val="2461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>
                <a:alpha val="2461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28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29" name="Rectangle"/>
          <p:cNvSpPr/>
          <p:nvPr/>
        </p:nvSpPr>
        <p:spPr>
          <a:xfrm>
            <a:off x="2038320" y="4406575"/>
            <a:ext cx="1270001" cy="433304"/>
          </a:xfrm>
          <a:prstGeom prst="rect">
            <a:avLst/>
          </a:prstGeom>
          <a:solidFill>
            <a:srgbClr val="C0C0C0">
              <a:alpha val="24614"/>
            </a:srgbClr>
          </a:solidFill>
          <a:ln w="19050">
            <a:solidFill>
              <a:srgbClr val="000000">
                <a:alpha val="2461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0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4523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31" name="Rectangle"/>
          <p:cNvSpPr/>
          <p:nvPr/>
        </p:nvSpPr>
        <p:spPr>
          <a:xfrm>
            <a:off x="2038320" y="3550233"/>
            <a:ext cx="1270001" cy="433304"/>
          </a:xfrm>
          <a:prstGeom prst="rect">
            <a:avLst/>
          </a:prstGeom>
          <a:solidFill>
            <a:srgbClr val="C0C0C0">
              <a:alpha val="24614"/>
            </a:srgbClr>
          </a:solidFill>
          <a:ln w="19050">
            <a:solidFill>
              <a:srgbClr val="000000">
                <a:alpha val="2461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2038320" y="3978403"/>
            <a:ext cx="1270001" cy="433305"/>
          </a:xfrm>
          <a:prstGeom prst="rect">
            <a:avLst/>
          </a:prstGeom>
          <a:solidFill>
            <a:srgbClr val="C0C0C0">
              <a:alpha val="24614"/>
            </a:srgbClr>
          </a:solidFill>
          <a:ln w="19050">
            <a:solidFill>
              <a:srgbClr val="000000">
                <a:alpha val="2461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3" name="Teoricamente podemos armazenar qualquer informação nas estruturas (int, float, char). Porém … vamos assumir que manipulamos objetos genéricos (structs) com chaves/rótulos inteiros (int)."/>
          <p:cNvSpPr txBox="1"/>
          <p:nvPr/>
        </p:nvSpPr>
        <p:spPr>
          <a:xfrm>
            <a:off x="1623065" y="3092514"/>
            <a:ext cx="6132566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Teoricamente podemos armazenar qualquer informação nas estruturas (int, float, char). Porém … vamos assumir que manipulamos </a:t>
            </a:r>
            <a:r>
              <a:rPr b="1"/>
              <a:t>objetos</a:t>
            </a:r>
            <a:r>
              <a:t> </a:t>
            </a:r>
            <a:r>
              <a:rPr b="1"/>
              <a:t>genéricos</a:t>
            </a:r>
            <a:r>
              <a:t> (</a:t>
            </a:r>
            <a:r>
              <a:rPr b="1"/>
              <a:t>structs</a:t>
            </a:r>
            <a:r>
              <a:t>) com chaves/rótulos </a:t>
            </a:r>
            <a:r>
              <a:rPr b="1"/>
              <a:t>inteiros (int)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2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423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424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5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426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37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40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41" name="Rectangle"/>
          <p:cNvSpPr/>
          <p:nvPr/>
        </p:nvSpPr>
        <p:spPr>
          <a:xfrm>
            <a:off x="2038320" y="4406575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2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4523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43" name="Rectangle"/>
          <p:cNvSpPr/>
          <p:nvPr/>
        </p:nvSpPr>
        <p:spPr>
          <a:xfrm>
            <a:off x="2038320" y="3550233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2038320" y="3978403"/>
            <a:ext cx="1270001" cy="43330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48" name="Rectangl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0" name="Objeto"/>
          <p:cNvSpPr txBox="1"/>
          <p:nvPr/>
        </p:nvSpPr>
        <p:spPr>
          <a:xfrm>
            <a:off x="2301177" y="2745454"/>
            <a:ext cx="7442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Objeto</a:t>
            </a:r>
          </a:p>
        </p:txBody>
      </p:sp>
      <p:sp>
        <p:nvSpPr>
          <p:cNvPr id="251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52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4523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53" name="Rectangle"/>
          <p:cNvSpPr/>
          <p:nvPr/>
        </p:nvSpPr>
        <p:spPr>
          <a:xfrm>
            <a:off x="2038320" y="4406575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4" name="Rectangle"/>
          <p:cNvSpPr/>
          <p:nvPr/>
        </p:nvSpPr>
        <p:spPr>
          <a:xfrm>
            <a:off x="2038320" y="3550233"/>
            <a:ext cx="1270001" cy="433304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2038320" y="3978403"/>
            <a:ext cx="1270001" cy="43330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