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ula 02B - Pilhas…"/>
          <p:cNvSpPr txBox="1"/>
          <p:nvPr>
            <p:ph type="subTitle" idx="1"/>
          </p:nvPr>
        </p:nvSpPr>
        <p:spPr>
          <a:xfrm>
            <a:off x="914400" y="2057234"/>
            <a:ext cx="7315200" cy="3444955"/>
          </a:xfrm>
          <a:prstGeom prst="rect">
            <a:avLst/>
          </a:prstGeom>
        </p:spPr>
        <p:txBody>
          <a:bodyPr/>
          <a:lstStyle/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02B - Pilhas</a:t>
            </a:r>
          </a:p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(Implementação dinâmica)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38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39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41" name="Apucarana - PR, Brasil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8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99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00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01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30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3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3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30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13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31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1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315" name="Rounded Rectangle"/>
          <p:cNvSpPr/>
          <p:nvPr/>
        </p:nvSpPr>
        <p:spPr>
          <a:xfrm>
            <a:off x="784225" y="23876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1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31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31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22" name="Operações"/>
          <p:cNvSpPr txBox="1"/>
          <p:nvPr/>
        </p:nvSpPr>
        <p:spPr>
          <a:xfrm>
            <a:off x="1371227" y="2500678"/>
            <a:ext cx="141573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323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24" name="Implementação com memória dinâmica"/>
          <p:cNvSpPr txBox="1"/>
          <p:nvPr/>
        </p:nvSpPr>
        <p:spPr>
          <a:xfrm>
            <a:off x="1361504" y="3597050"/>
            <a:ext cx="484572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dinâmica</a:t>
            </a:r>
          </a:p>
        </p:txBody>
      </p:sp>
      <p:sp>
        <p:nvSpPr>
          <p:cNvPr id="325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326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27" name="Tipo abstrato (typedef)"/>
          <p:cNvSpPr txBox="1"/>
          <p:nvPr/>
        </p:nvSpPr>
        <p:spPr>
          <a:xfrm>
            <a:off x="1371227" y="3044644"/>
            <a:ext cx="28498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 abstrato (typedef)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Operações em Pilhas Dinâm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Pilhas Dinâmicas</a:t>
            </a:r>
          </a:p>
        </p:txBody>
      </p:sp>
      <p:sp>
        <p:nvSpPr>
          <p:cNvPr id="331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332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3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334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335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336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337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338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339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340" name="pesquisar (S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341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342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343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344" name="destruir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345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6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347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0" name="Operações em Pilhas Dinâm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Pilhas Dinâmicas</a:t>
            </a:r>
          </a:p>
        </p:txBody>
      </p:sp>
      <p:sp>
        <p:nvSpPr>
          <p:cNvPr id="351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352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>
              <a:alpha val="26255"/>
            </a:srgbClr>
          </a:solidFill>
          <a:ln w="19050">
            <a:solidFill>
              <a:srgbClr val="009051">
                <a:alpha val="2625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354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>
              <a:alpha val="25625"/>
            </a:srgbClr>
          </a:solidFill>
          <a:ln w="19050">
            <a:solidFill>
              <a:srgbClr val="009051">
                <a:alpha val="2562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355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356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>
              <a:alpha val="26376"/>
            </a:srgbClr>
          </a:solidFill>
          <a:ln w="19050">
            <a:solidFill>
              <a:srgbClr val="009051">
                <a:alpha val="26376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357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358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>
              <a:alpha val="25800"/>
            </a:srgbClr>
          </a:solidFill>
          <a:ln w="19050">
            <a:solidFill>
              <a:srgbClr val="009051">
                <a:alpha val="258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359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>
              <a:alpha val="25800"/>
            </a:srgbClr>
          </a:solidFill>
          <a:ln w="19050">
            <a:solidFill>
              <a:srgbClr val="009051">
                <a:alpha val="258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360" name="Topo (S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Topo (S) </a:t>
            </a:r>
          </a:p>
        </p:txBody>
      </p:sp>
      <p:sp>
        <p:nvSpPr>
          <p:cNvPr id="361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362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363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364" name="destruir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365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367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0" name="Operações em Pilhas Dinâm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Pilhas Dinâmicas</a:t>
            </a:r>
          </a:p>
        </p:txBody>
      </p:sp>
      <p:sp>
        <p:nvSpPr>
          <p:cNvPr id="371" name="estaVazia (S)"/>
          <p:cNvSpPr/>
          <p:nvPr/>
        </p:nvSpPr>
        <p:spPr>
          <a:xfrm>
            <a:off x="1195690" y="4563836"/>
            <a:ext cx="1715681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372" name="Topo (S)"/>
          <p:cNvSpPr/>
          <p:nvPr/>
        </p:nvSpPr>
        <p:spPr>
          <a:xfrm>
            <a:off x="1195690" y="4099309"/>
            <a:ext cx="171568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Topo (S) </a:t>
            </a:r>
          </a:p>
        </p:txBody>
      </p:sp>
      <p:sp>
        <p:nvSpPr>
          <p:cNvPr id="373" name="Inserir (S, k)"/>
          <p:cNvSpPr/>
          <p:nvPr/>
        </p:nvSpPr>
        <p:spPr>
          <a:xfrm>
            <a:off x="1169957" y="272637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374" name="Remover (S, k)"/>
          <p:cNvSpPr/>
          <p:nvPr/>
        </p:nvSpPr>
        <p:spPr>
          <a:xfrm>
            <a:off x="1169957" y="319812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375" name="Rectangle"/>
          <p:cNvSpPr/>
          <p:nvPr/>
        </p:nvSpPr>
        <p:spPr>
          <a:xfrm>
            <a:off x="1052333" y="2177810"/>
            <a:ext cx="2002395" cy="3389622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6" name="Inserir objeto na pilha (empilhar)"/>
          <p:cNvSpPr txBox="1"/>
          <p:nvPr/>
        </p:nvSpPr>
        <p:spPr>
          <a:xfrm>
            <a:off x="3314149" y="2735899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Inserir objeto na pilha (empilhar)</a:t>
            </a:r>
          </a:p>
        </p:txBody>
      </p:sp>
      <p:sp>
        <p:nvSpPr>
          <p:cNvPr id="377" name="Remover objeto da pilha (desempilhar)"/>
          <p:cNvSpPr txBox="1"/>
          <p:nvPr/>
        </p:nvSpPr>
        <p:spPr>
          <a:xfrm>
            <a:off x="3403953" y="3226701"/>
            <a:ext cx="3660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Remover objeto da pilha (desempilhar)</a:t>
            </a:r>
          </a:p>
        </p:txBody>
      </p:sp>
      <p:sp>
        <p:nvSpPr>
          <p:cNvPr id="378" name="Retorna o objeto do topo, sem remover"/>
          <p:cNvSpPr txBox="1"/>
          <p:nvPr/>
        </p:nvSpPr>
        <p:spPr>
          <a:xfrm>
            <a:off x="3341174" y="4109752"/>
            <a:ext cx="37861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objeto do topo, sem remover</a:t>
            </a:r>
          </a:p>
        </p:txBody>
      </p:sp>
      <p:sp>
        <p:nvSpPr>
          <p:cNvPr id="379" name="Retorna booleano indicando se a pilha está vazia"/>
          <p:cNvSpPr txBox="1"/>
          <p:nvPr/>
        </p:nvSpPr>
        <p:spPr>
          <a:xfrm>
            <a:off x="3357119" y="4614246"/>
            <a:ext cx="47103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booleano indicando se a pilha está vazia</a:t>
            </a:r>
          </a:p>
        </p:txBody>
      </p:sp>
      <p:sp>
        <p:nvSpPr>
          <p:cNvPr id="380" name="tamanho (S)"/>
          <p:cNvSpPr/>
          <p:nvPr/>
        </p:nvSpPr>
        <p:spPr>
          <a:xfrm>
            <a:off x="1191311" y="5028364"/>
            <a:ext cx="1724439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381" name="Retorna a quantidade de elementos na pilha"/>
          <p:cNvSpPr txBox="1"/>
          <p:nvPr/>
        </p:nvSpPr>
        <p:spPr>
          <a:xfrm>
            <a:off x="3376333" y="5037889"/>
            <a:ext cx="41974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a quantidade de elementos na pilha</a:t>
            </a:r>
          </a:p>
        </p:txBody>
      </p:sp>
      <p:sp>
        <p:nvSpPr>
          <p:cNvPr id="382" name="iniciar (S)"/>
          <p:cNvSpPr/>
          <p:nvPr/>
        </p:nvSpPr>
        <p:spPr>
          <a:xfrm>
            <a:off x="1169957" y="2293177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383" name="Inicializa a pilha e suas variáveis"/>
          <p:cNvSpPr txBox="1"/>
          <p:nvPr/>
        </p:nvSpPr>
        <p:spPr>
          <a:xfrm>
            <a:off x="3314149" y="2237072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Inicializa a pilha e suas variáveis</a:t>
            </a:r>
          </a:p>
        </p:txBody>
      </p:sp>
      <p:sp>
        <p:nvSpPr>
          <p:cNvPr id="384" name="destruir (S)"/>
          <p:cNvSpPr/>
          <p:nvPr/>
        </p:nvSpPr>
        <p:spPr>
          <a:xfrm>
            <a:off x="1169957" y="3647618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385" name="Destruir estrutura"/>
          <p:cNvSpPr txBox="1"/>
          <p:nvPr/>
        </p:nvSpPr>
        <p:spPr>
          <a:xfrm>
            <a:off x="3358982" y="3668226"/>
            <a:ext cx="17347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Destruir estrutura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8" name="Operações em Pilhas Dinâm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Pilhas Dinâmicas</a:t>
            </a:r>
          </a:p>
        </p:txBody>
      </p:sp>
      <p:sp>
        <p:nvSpPr>
          <p:cNvPr id="389" name="estaVazia (S)"/>
          <p:cNvSpPr/>
          <p:nvPr/>
        </p:nvSpPr>
        <p:spPr>
          <a:xfrm>
            <a:off x="1195690" y="4563836"/>
            <a:ext cx="1715681" cy="351791"/>
          </a:xfrm>
          <a:prstGeom prst="rect">
            <a:avLst/>
          </a:prstGeom>
          <a:solidFill>
            <a:srgbClr val="FFFFC2">
              <a:alpha val="20348"/>
            </a:srgbClr>
          </a:solidFill>
          <a:ln w="19050">
            <a:solidFill>
              <a:srgbClr val="009051">
                <a:alpha val="2034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390" name="Topo (S)"/>
          <p:cNvSpPr/>
          <p:nvPr/>
        </p:nvSpPr>
        <p:spPr>
          <a:xfrm>
            <a:off x="1195690" y="4099309"/>
            <a:ext cx="1715681" cy="351791"/>
          </a:xfrm>
          <a:prstGeom prst="rect">
            <a:avLst/>
          </a:prstGeom>
          <a:solidFill>
            <a:srgbClr val="D6D6D6">
              <a:alpha val="20348"/>
            </a:srgbClr>
          </a:solidFill>
          <a:ln w="19050">
            <a:solidFill>
              <a:srgbClr val="000000">
                <a:alpha val="2034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Topo (S) </a:t>
            </a:r>
          </a:p>
        </p:txBody>
      </p:sp>
      <p:sp>
        <p:nvSpPr>
          <p:cNvPr id="391" name="Inserir (S, k)"/>
          <p:cNvSpPr/>
          <p:nvPr/>
        </p:nvSpPr>
        <p:spPr>
          <a:xfrm>
            <a:off x="1169957" y="2726374"/>
            <a:ext cx="1715681" cy="351791"/>
          </a:xfrm>
          <a:prstGeom prst="rect">
            <a:avLst/>
          </a:prstGeom>
          <a:solidFill>
            <a:srgbClr val="95D8FF">
              <a:alpha val="20348"/>
            </a:srgbClr>
          </a:solidFill>
          <a:ln w="19050">
            <a:solidFill>
              <a:srgbClr val="0433FF">
                <a:alpha val="2034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392" name="Remover (S, k)"/>
          <p:cNvSpPr/>
          <p:nvPr/>
        </p:nvSpPr>
        <p:spPr>
          <a:xfrm>
            <a:off x="1169957" y="3198126"/>
            <a:ext cx="1715681" cy="351791"/>
          </a:xfrm>
          <a:prstGeom prst="rect">
            <a:avLst/>
          </a:prstGeom>
          <a:solidFill>
            <a:srgbClr val="95D8FF">
              <a:alpha val="20348"/>
            </a:srgbClr>
          </a:solidFill>
          <a:ln w="19050">
            <a:solidFill>
              <a:srgbClr val="0433FF">
                <a:alpha val="2034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393" name="Rectangle"/>
          <p:cNvSpPr/>
          <p:nvPr/>
        </p:nvSpPr>
        <p:spPr>
          <a:xfrm>
            <a:off x="1052333" y="2177810"/>
            <a:ext cx="2002395" cy="3389622"/>
          </a:xfrm>
          <a:prstGeom prst="rect">
            <a:avLst/>
          </a:prstGeom>
          <a:ln w="19050">
            <a:solidFill>
              <a:srgbClr val="000000">
                <a:alpha val="20348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Inserir objeto na pilha (empilhar)"/>
          <p:cNvSpPr txBox="1"/>
          <p:nvPr/>
        </p:nvSpPr>
        <p:spPr>
          <a:xfrm>
            <a:off x="3314149" y="2735899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Inserir objeto na pilha (empilhar)</a:t>
            </a:r>
          </a:p>
        </p:txBody>
      </p:sp>
      <p:sp>
        <p:nvSpPr>
          <p:cNvPr id="395" name="Remover objeto da pilha (desempilhar)"/>
          <p:cNvSpPr txBox="1"/>
          <p:nvPr/>
        </p:nvSpPr>
        <p:spPr>
          <a:xfrm>
            <a:off x="3403953" y="3226701"/>
            <a:ext cx="3660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Remover objeto da pilha (desempilhar)</a:t>
            </a:r>
          </a:p>
        </p:txBody>
      </p:sp>
      <p:sp>
        <p:nvSpPr>
          <p:cNvPr id="396" name="Retorna o objeto do topo, sem remover"/>
          <p:cNvSpPr txBox="1"/>
          <p:nvPr/>
        </p:nvSpPr>
        <p:spPr>
          <a:xfrm>
            <a:off x="3341174" y="4109752"/>
            <a:ext cx="37861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objeto do topo, sem remover</a:t>
            </a:r>
          </a:p>
        </p:txBody>
      </p:sp>
      <p:sp>
        <p:nvSpPr>
          <p:cNvPr id="397" name="Retorna booleano indicando se a pilha está vazia"/>
          <p:cNvSpPr txBox="1"/>
          <p:nvPr/>
        </p:nvSpPr>
        <p:spPr>
          <a:xfrm>
            <a:off x="3357119" y="4614246"/>
            <a:ext cx="47103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booleano indicando se a pilha está vazia</a:t>
            </a:r>
          </a:p>
        </p:txBody>
      </p:sp>
      <p:sp>
        <p:nvSpPr>
          <p:cNvPr id="398" name="tamanho (S)"/>
          <p:cNvSpPr/>
          <p:nvPr/>
        </p:nvSpPr>
        <p:spPr>
          <a:xfrm>
            <a:off x="1191311" y="5028364"/>
            <a:ext cx="1724439" cy="351791"/>
          </a:xfrm>
          <a:prstGeom prst="rect">
            <a:avLst/>
          </a:prstGeom>
          <a:solidFill>
            <a:srgbClr val="FFFFC2">
              <a:alpha val="20348"/>
            </a:srgbClr>
          </a:solidFill>
          <a:ln w="19050">
            <a:solidFill>
              <a:srgbClr val="009051">
                <a:alpha val="2034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399" name="Retorna a quantidade de elementos na pilha"/>
          <p:cNvSpPr txBox="1"/>
          <p:nvPr/>
        </p:nvSpPr>
        <p:spPr>
          <a:xfrm>
            <a:off x="3376333" y="5037889"/>
            <a:ext cx="41974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a quantidade de elementos na pilha</a:t>
            </a:r>
          </a:p>
        </p:txBody>
      </p:sp>
      <p:sp>
        <p:nvSpPr>
          <p:cNvPr id="400" name="iniciar (S, x)"/>
          <p:cNvSpPr/>
          <p:nvPr/>
        </p:nvSpPr>
        <p:spPr>
          <a:xfrm>
            <a:off x="1169957" y="2293177"/>
            <a:ext cx="1715681" cy="351791"/>
          </a:xfrm>
          <a:prstGeom prst="rect">
            <a:avLst/>
          </a:prstGeom>
          <a:solidFill>
            <a:srgbClr val="95D8FF">
              <a:alpha val="20348"/>
            </a:srgbClr>
          </a:solidFill>
          <a:ln w="19050">
            <a:solidFill>
              <a:srgbClr val="0433FF">
                <a:alpha val="2034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(S, x) </a:t>
            </a:r>
          </a:p>
        </p:txBody>
      </p:sp>
      <p:sp>
        <p:nvSpPr>
          <p:cNvPr id="401" name="Inicializa a pilha e suas variáveis"/>
          <p:cNvSpPr txBox="1"/>
          <p:nvPr/>
        </p:nvSpPr>
        <p:spPr>
          <a:xfrm>
            <a:off x="3314149" y="2237072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Inicializa a pilha e suas variáveis</a:t>
            </a:r>
          </a:p>
        </p:txBody>
      </p:sp>
      <p:sp>
        <p:nvSpPr>
          <p:cNvPr id="402" name="destruir (S)"/>
          <p:cNvSpPr/>
          <p:nvPr/>
        </p:nvSpPr>
        <p:spPr>
          <a:xfrm>
            <a:off x="1169957" y="3647618"/>
            <a:ext cx="1715681" cy="351791"/>
          </a:xfrm>
          <a:prstGeom prst="rect">
            <a:avLst/>
          </a:prstGeom>
          <a:solidFill>
            <a:srgbClr val="95D8FF">
              <a:alpha val="20348"/>
            </a:srgbClr>
          </a:solidFill>
          <a:ln w="19050">
            <a:solidFill>
              <a:srgbClr val="0433FF">
                <a:alpha val="2034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403" name="Destruir estrutura"/>
          <p:cNvSpPr txBox="1"/>
          <p:nvPr/>
        </p:nvSpPr>
        <p:spPr>
          <a:xfrm>
            <a:off x="3358982" y="3668226"/>
            <a:ext cx="17347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Destruir estrutura</a:t>
            </a:r>
          </a:p>
        </p:txBody>
      </p:sp>
      <p:sp>
        <p:nvSpPr>
          <p:cNvPr id="404" name="Por ser dinâmica, percebam que não temos mais o problema de “encher” a estrutura.…"/>
          <p:cNvSpPr txBox="1"/>
          <p:nvPr/>
        </p:nvSpPr>
        <p:spPr>
          <a:xfrm>
            <a:off x="2094285" y="2977080"/>
            <a:ext cx="5190125" cy="16535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t>Por ser </a:t>
            </a:r>
            <a:r>
              <a:rPr b="1"/>
              <a:t>dinâmica, </a:t>
            </a:r>
            <a:r>
              <a:t>percebam que não temos mais o problema de “</a:t>
            </a:r>
            <a:r>
              <a:rPr b="1"/>
              <a:t>encher</a:t>
            </a:r>
            <a:r>
              <a:t>” a estrutura. </a:t>
            </a:r>
          </a:p>
          <a:p>
            <a:pPr algn="ctr">
              <a:defRPr sz="2200"/>
            </a:pPr>
            <a:r>
              <a:t>Em contrapartida, necessitamos “</a:t>
            </a:r>
            <a:r>
              <a:rPr b="1"/>
              <a:t>destruir</a:t>
            </a:r>
            <a:r>
              <a:t>" a estrutura depois de usá-la e deslocar a memória utilizada.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7" name="Pilh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 Dinâmica</a:t>
            </a:r>
          </a:p>
        </p:txBody>
      </p:sp>
      <p:sp>
        <p:nvSpPr>
          <p:cNvPr id="408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09" name="Topo"/>
          <p:cNvSpPr/>
          <p:nvPr/>
        </p:nvSpPr>
        <p:spPr>
          <a:xfrm>
            <a:off x="2778311" y="2525997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410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tipo Pilha Dinâmica"/>
          <p:cNvSpPr txBox="1"/>
          <p:nvPr/>
        </p:nvSpPr>
        <p:spPr>
          <a:xfrm>
            <a:off x="2538839" y="1910603"/>
            <a:ext cx="19692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Pilha Dinâmica</a:t>
            </a:r>
          </a:p>
        </p:txBody>
      </p:sp>
      <p:sp>
        <p:nvSpPr>
          <p:cNvPr id="412" name="NULL"/>
          <p:cNvSpPr/>
          <p:nvPr/>
        </p:nvSpPr>
        <p:spPr>
          <a:xfrm>
            <a:off x="5557963" y="2525997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5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16" name="Topo"/>
          <p:cNvSpPr/>
          <p:nvPr/>
        </p:nvSpPr>
        <p:spPr>
          <a:xfrm>
            <a:off x="2778311" y="2525997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417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8" name="tipo Pilha Dinâmica"/>
          <p:cNvSpPr txBox="1"/>
          <p:nvPr/>
        </p:nvSpPr>
        <p:spPr>
          <a:xfrm>
            <a:off x="2538839" y="1910603"/>
            <a:ext cx="19692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Pilha Dinâmica</a:t>
            </a:r>
          </a:p>
        </p:txBody>
      </p:sp>
      <p:sp>
        <p:nvSpPr>
          <p:cNvPr id="419" name="NULL"/>
          <p:cNvSpPr/>
          <p:nvPr/>
        </p:nvSpPr>
        <p:spPr>
          <a:xfrm>
            <a:off x="5557963" y="2525997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420" name="A Pilha Dinâmica será uma estrutura composta por um ponteiro de struct Nó (topo) e um contador (opcional) para saber o número de elementos."/>
          <p:cNvSpPr txBox="1"/>
          <p:nvPr/>
        </p:nvSpPr>
        <p:spPr>
          <a:xfrm>
            <a:off x="2094285" y="4379046"/>
            <a:ext cx="5190125" cy="13487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t>A Pilha Dinâmica será uma estrutura composta por um ponteiro de struct Nó (</a:t>
            </a:r>
            <a:r>
              <a:rPr b="1"/>
              <a:t>topo</a:t>
            </a:r>
            <a:r>
              <a:t>) e um contador (opcional) para saber o número de elementos. </a:t>
            </a:r>
          </a:p>
        </p:txBody>
      </p:sp>
      <p:sp>
        <p:nvSpPr>
          <p:cNvPr id="421" name="Pilha Dinâm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Pilha Dinâmica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4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25" name="Topo"/>
          <p:cNvSpPr/>
          <p:nvPr/>
        </p:nvSpPr>
        <p:spPr>
          <a:xfrm>
            <a:off x="2778311" y="2525997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426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7" name="tipo Pilha Dinâmica"/>
          <p:cNvSpPr txBox="1"/>
          <p:nvPr/>
        </p:nvSpPr>
        <p:spPr>
          <a:xfrm>
            <a:off x="2538839" y="1910603"/>
            <a:ext cx="19692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Pilha Dinâmica</a:t>
            </a:r>
          </a:p>
        </p:txBody>
      </p:sp>
      <p:sp>
        <p:nvSpPr>
          <p:cNvPr id="428" name="NULL"/>
          <p:cNvSpPr/>
          <p:nvPr/>
        </p:nvSpPr>
        <p:spPr>
          <a:xfrm>
            <a:off x="5557963" y="2525997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429" name="Inicialização da pilh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 da pilha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2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33" name="Topo"/>
          <p:cNvSpPr/>
          <p:nvPr/>
        </p:nvSpPr>
        <p:spPr>
          <a:xfrm>
            <a:off x="2778311" y="2525997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434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5" name="tipo Pilha Dinâmica"/>
          <p:cNvSpPr txBox="1"/>
          <p:nvPr/>
        </p:nvSpPr>
        <p:spPr>
          <a:xfrm>
            <a:off x="2538839" y="1910603"/>
            <a:ext cx="19692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Pilha Dinâmica</a:t>
            </a:r>
          </a:p>
        </p:txBody>
      </p:sp>
      <p:sp>
        <p:nvSpPr>
          <p:cNvPr id="436" name="NULL"/>
          <p:cNvSpPr/>
          <p:nvPr/>
        </p:nvSpPr>
        <p:spPr>
          <a:xfrm>
            <a:off x="5557963" y="2525997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437" name="0"/>
          <p:cNvSpPr txBox="1"/>
          <p:nvPr/>
        </p:nvSpPr>
        <p:spPr>
          <a:xfrm>
            <a:off x="4946866" y="35800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38" name="Line"/>
          <p:cNvSpPr/>
          <p:nvPr/>
        </p:nvSpPr>
        <p:spPr>
          <a:xfrm>
            <a:off x="3540112" y="2789598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9" name="Inicialização da pilh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 da pilha</a:t>
            </a:r>
          </a:p>
        </p:txBody>
      </p:sp>
      <p:sp>
        <p:nvSpPr>
          <p:cNvPr id="440" name="* iniciamos o ponteiro como nulo (NULL), e…"/>
          <p:cNvSpPr txBox="1"/>
          <p:nvPr/>
        </p:nvSpPr>
        <p:spPr>
          <a:xfrm>
            <a:off x="2094285" y="4379046"/>
            <a:ext cx="4955430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* iniciamos o ponteiro como nulo (NULL), e</a:t>
            </a:r>
          </a:p>
          <a:p>
            <a:pPr>
              <a:defRPr sz="2200"/>
            </a:pPr>
            <a:r>
              <a:t>* contador é iniciado como zero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3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44" name="Topo"/>
          <p:cNvSpPr/>
          <p:nvPr/>
        </p:nvSpPr>
        <p:spPr>
          <a:xfrm>
            <a:off x="2778311" y="2525997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445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tipo Pilha Dinâmica"/>
          <p:cNvSpPr txBox="1"/>
          <p:nvPr/>
        </p:nvSpPr>
        <p:spPr>
          <a:xfrm>
            <a:off x="2538839" y="1910603"/>
            <a:ext cx="19692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Pilha Dinâmica</a:t>
            </a:r>
          </a:p>
        </p:txBody>
      </p:sp>
      <p:sp>
        <p:nvSpPr>
          <p:cNvPr id="447" name="NULL"/>
          <p:cNvSpPr/>
          <p:nvPr/>
        </p:nvSpPr>
        <p:spPr>
          <a:xfrm>
            <a:off x="5557963" y="2525997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448" name="0"/>
          <p:cNvSpPr txBox="1"/>
          <p:nvPr/>
        </p:nvSpPr>
        <p:spPr>
          <a:xfrm>
            <a:off x="4946866" y="35800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49" name="Line"/>
          <p:cNvSpPr/>
          <p:nvPr/>
        </p:nvSpPr>
        <p:spPr>
          <a:xfrm>
            <a:off x="3540112" y="2789598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0" name="Retângulo 6"/>
          <p:cNvSpPr/>
          <p:nvPr/>
        </p:nvSpPr>
        <p:spPr>
          <a:xfrm>
            <a:off x="2714567" y="4653798"/>
            <a:ext cx="3780633" cy="10058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IniciaPilha (S)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S.topo = NULL;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S.tamanho = 0;</a:t>
            </a:r>
          </a:p>
        </p:txBody>
      </p:sp>
      <p:sp>
        <p:nvSpPr>
          <p:cNvPr id="451" name="Inicialização da pilh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 da pilha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7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8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9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56" name="Operações"/>
          <p:cNvSpPr txBox="1"/>
          <p:nvPr/>
        </p:nvSpPr>
        <p:spPr>
          <a:xfrm>
            <a:off x="1371227" y="2500678"/>
            <a:ext cx="141573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60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67" name="Implementação com memória dinâmica"/>
          <p:cNvSpPr txBox="1"/>
          <p:nvPr/>
        </p:nvSpPr>
        <p:spPr>
          <a:xfrm>
            <a:off x="1361504" y="3597050"/>
            <a:ext cx="484572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dinâmica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71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172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7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74" name="Tipo abstrato (typedef)"/>
          <p:cNvSpPr txBox="1"/>
          <p:nvPr/>
        </p:nvSpPr>
        <p:spPr>
          <a:xfrm>
            <a:off x="1371227" y="3044644"/>
            <a:ext cx="28498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 abstrato (typedef)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4" name="Topo"/>
          <p:cNvSpPr/>
          <p:nvPr/>
        </p:nvSpPr>
        <p:spPr>
          <a:xfrm>
            <a:off x="2778311" y="2525997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455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6" name="tipo Pilha Dinâmica"/>
          <p:cNvSpPr txBox="1"/>
          <p:nvPr/>
        </p:nvSpPr>
        <p:spPr>
          <a:xfrm>
            <a:off x="2538839" y="1910603"/>
            <a:ext cx="19692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Pilha Dinâmica</a:t>
            </a:r>
          </a:p>
        </p:txBody>
      </p:sp>
      <p:sp>
        <p:nvSpPr>
          <p:cNvPr id="457" name="NULL"/>
          <p:cNvSpPr/>
          <p:nvPr/>
        </p:nvSpPr>
        <p:spPr>
          <a:xfrm>
            <a:off x="5557963" y="2525997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458" name="Line"/>
          <p:cNvSpPr/>
          <p:nvPr/>
        </p:nvSpPr>
        <p:spPr>
          <a:xfrm>
            <a:off x="3540112" y="2789598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9" name="Retângulo 6"/>
          <p:cNvSpPr/>
          <p:nvPr/>
        </p:nvSpPr>
        <p:spPr>
          <a:xfrm>
            <a:off x="696841" y="5249583"/>
            <a:ext cx="3324865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tamanhoPilha (S)</a:t>
            </a:r>
          </a:p>
        </p:txBody>
      </p:sp>
      <p:sp>
        <p:nvSpPr>
          <p:cNvPr id="460" name="Tamanho da Pilh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Tamanho da Pilha</a:t>
            </a:r>
          </a:p>
        </p:txBody>
      </p:sp>
      <p:sp>
        <p:nvSpPr>
          <p:cNvPr id="461" name="Retângulo 6"/>
          <p:cNvSpPr/>
          <p:nvPr/>
        </p:nvSpPr>
        <p:spPr>
          <a:xfrm>
            <a:off x="4666588" y="5249583"/>
            <a:ext cx="4000554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estaVazia (S)</a:t>
            </a:r>
          </a:p>
        </p:txBody>
      </p:sp>
      <p:sp>
        <p:nvSpPr>
          <p:cNvPr id="462" name="Rectangle"/>
          <p:cNvSpPr/>
          <p:nvPr/>
        </p:nvSpPr>
        <p:spPr>
          <a:xfrm>
            <a:off x="2725208" y="3534935"/>
            <a:ext cx="2477231" cy="423057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463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64" name="0"/>
          <p:cNvSpPr txBox="1"/>
          <p:nvPr/>
        </p:nvSpPr>
        <p:spPr>
          <a:xfrm>
            <a:off x="4946866" y="35800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65" name="Line"/>
          <p:cNvSpPr/>
          <p:nvPr/>
        </p:nvSpPr>
        <p:spPr>
          <a:xfrm>
            <a:off x="2251519" y="48239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6" name="Line"/>
          <p:cNvSpPr/>
          <p:nvPr/>
        </p:nvSpPr>
        <p:spPr>
          <a:xfrm>
            <a:off x="2249522" y="4819262"/>
            <a:ext cx="455039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7" name="Line"/>
          <p:cNvSpPr/>
          <p:nvPr/>
        </p:nvSpPr>
        <p:spPr>
          <a:xfrm>
            <a:off x="6798013" y="48112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8" name="Line"/>
          <p:cNvSpPr/>
          <p:nvPr/>
        </p:nvSpPr>
        <p:spPr>
          <a:xfrm>
            <a:off x="4571999" y="4069853"/>
            <a:ext cx="1" cy="71121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1" name="Topo"/>
          <p:cNvSpPr/>
          <p:nvPr/>
        </p:nvSpPr>
        <p:spPr>
          <a:xfrm>
            <a:off x="2778311" y="2525997"/>
            <a:ext cx="868987" cy="527202"/>
          </a:xfrm>
          <a:prstGeom prst="rect">
            <a:avLst/>
          </a:prstGeom>
          <a:solidFill>
            <a:srgbClr val="000000">
              <a:alpha val="19802"/>
            </a:srgbClr>
          </a:solidFill>
          <a:ln w="19050">
            <a:solidFill>
              <a:srgbClr val="000000">
                <a:alpha val="1980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472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>
                <a:alpha val="19802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3" name="tipo Pilha Dinâmica"/>
          <p:cNvSpPr txBox="1"/>
          <p:nvPr/>
        </p:nvSpPr>
        <p:spPr>
          <a:xfrm>
            <a:off x="2538839" y="1910603"/>
            <a:ext cx="19692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Pilha Dinâmica</a:t>
            </a:r>
          </a:p>
        </p:txBody>
      </p:sp>
      <p:sp>
        <p:nvSpPr>
          <p:cNvPr id="474" name="NULL"/>
          <p:cNvSpPr/>
          <p:nvPr/>
        </p:nvSpPr>
        <p:spPr>
          <a:xfrm>
            <a:off x="5557963" y="2525997"/>
            <a:ext cx="868987" cy="527202"/>
          </a:xfrm>
          <a:prstGeom prst="rect">
            <a:avLst/>
          </a:prstGeom>
          <a:solidFill>
            <a:srgbClr val="FFFFFF">
              <a:alpha val="19802"/>
            </a:srgbClr>
          </a:solidFill>
          <a:ln w="19050">
            <a:solidFill>
              <a:srgbClr val="000000">
                <a:alpha val="1980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475" name="Line"/>
          <p:cNvSpPr/>
          <p:nvPr/>
        </p:nvSpPr>
        <p:spPr>
          <a:xfrm>
            <a:off x="3540112" y="2789598"/>
            <a:ext cx="1969218" cy="1"/>
          </a:xfrm>
          <a:prstGeom prst="line">
            <a:avLst/>
          </a:prstGeom>
          <a:ln w="19050">
            <a:solidFill>
              <a:srgbClr val="000000">
                <a:alpha val="19802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6" name="Retângulo 6"/>
          <p:cNvSpPr/>
          <p:nvPr/>
        </p:nvSpPr>
        <p:spPr>
          <a:xfrm>
            <a:off x="696841" y="5249583"/>
            <a:ext cx="3324865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tamanhoPilha (S)</a:t>
            </a:r>
          </a:p>
        </p:txBody>
      </p:sp>
      <p:sp>
        <p:nvSpPr>
          <p:cNvPr id="477" name="Tamanho da Pilh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Tamanho da Pilha</a:t>
            </a:r>
          </a:p>
        </p:txBody>
      </p:sp>
      <p:sp>
        <p:nvSpPr>
          <p:cNvPr id="478" name="Retângulo 6"/>
          <p:cNvSpPr/>
          <p:nvPr/>
        </p:nvSpPr>
        <p:spPr>
          <a:xfrm>
            <a:off x="4666588" y="5249583"/>
            <a:ext cx="4000554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estaVazia (S)</a:t>
            </a:r>
          </a:p>
        </p:txBody>
      </p:sp>
      <p:sp>
        <p:nvSpPr>
          <p:cNvPr id="479" name="Rectangle"/>
          <p:cNvSpPr/>
          <p:nvPr/>
        </p:nvSpPr>
        <p:spPr>
          <a:xfrm>
            <a:off x="2725208" y="3534935"/>
            <a:ext cx="2477231" cy="423057"/>
          </a:xfrm>
          <a:prstGeom prst="rect">
            <a:avLst/>
          </a:prstGeom>
          <a:solidFill>
            <a:srgbClr val="FFFB00">
              <a:alpha val="1980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480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81" name="0"/>
          <p:cNvSpPr txBox="1"/>
          <p:nvPr/>
        </p:nvSpPr>
        <p:spPr>
          <a:xfrm>
            <a:off x="4946866" y="35800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82" name="Line"/>
          <p:cNvSpPr/>
          <p:nvPr/>
        </p:nvSpPr>
        <p:spPr>
          <a:xfrm>
            <a:off x="2251519" y="48239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3" name="Line"/>
          <p:cNvSpPr/>
          <p:nvPr/>
        </p:nvSpPr>
        <p:spPr>
          <a:xfrm>
            <a:off x="2249522" y="4819262"/>
            <a:ext cx="455039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4" name="Line"/>
          <p:cNvSpPr/>
          <p:nvPr/>
        </p:nvSpPr>
        <p:spPr>
          <a:xfrm>
            <a:off x="6798013" y="48112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5" name="Line"/>
          <p:cNvSpPr/>
          <p:nvPr/>
        </p:nvSpPr>
        <p:spPr>
          <a:xfrm>
            <a:off x="4571999" y="4069853"/>
            <a:ext cx="1" cy="711210"/>
          </a:xfrm>
          <a:prstGeom prst="line">
            <a:avLst/>
          </a:prstGeom>
          <a:ln w="19050">
            <a:solidFill>
              <a:srgbClr val="000000">
                <a:alpha val="20443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6" name="Contador ajuda a saber o tamanho da Pilha e se a mesma está vazia"/>
          <p:cNvSpPr txBox="1"/>
          <p:nvPr/>
        </p:nvSpPr>
        <p:spPr>
          <a:xfrm>
            <a:off x="2211633" y="4211638"/>
            <a:ext cx="4955430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rPr b="1"/>
              <a:t>Contador</a:t>
            </a:r>
            <a:r>
              <a:t> ajuda a saber o tamanho da Pilha e se a mesma está vazia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9" name="Topo"/>
          <p:cNvSpPr/>
          <p:nvPr/>
        </p:nvSpPr>
        <p:spPr>
          <a:xfrm>
            <a:off x="2778311" y="2525997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490" name="Rectangle"/>
          <p:cNvSpPr/>
          <p:nvPr/>
        </p:nvSpPr>
        <p:spPr>
          <a:xfrm>
            <a:off x="2614132" y="2365951"/>
            <a:ext cx="3981504" cy="16657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1" name="tipo Pilha Dinâmica"/>
          <p:cNvSpPr txBox="1"/>
          <p:nvPr/>
        </p:nvSpPr>
        <p:spPr>
          <a:xfrm>
            <a:off x="2538839" y="1910603"/>
            <a:ext cx="19692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tipo Pilha Dinâmica</a:t>
            </a:r>
          </a:p>
        </p:txBody>
      </p:sp>
      <p:sp>
        <p:nvSpPr>
          <p:cNvPr id="492" name="NULL"/>
          <p:cNvSpPr/>
          <p:nvPr/>
        </p:nvSpPr>
        <p:spPr>
          <a:xfrm>
            <a:off x="5557963" y="2525997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493" name="Line"/>
          <p:cNvSpPr/>
          <p:nvPr/>
        </p:nvSpPr>
        <p:spPr>
          <a:xfrm>
            <a:off x="3540112" y="2789598"/>
            <a:ext cx="1969218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4" name="Retângulo 6"/>
          <p:cNvSpPr/>
          <p:nvPr/>
        </p:nvSpPr>
        <p:spPr>
          <a:xfrm>
            <a:off x="696841" y="5249583"/>
            <a:ext cx="3324865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tamanhoPilha (S)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 (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S.tamanho);</a:t>
            </a:r>
          </a:p>
        </p:txBody>
      </p:sp>
      <p:sp>
        <p:nvSpPr>
          <p:cNvPr id="495" name="Retângulo 6"/>
          <p:cNvSpPr/>
          <p:nvPr/>
        </p:nvSpPr>
        <p:spPr>
          <a:xfrm>
            <a:off x="4666588" y="5249583"/>
            <a:ext cx="4000554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estaVazia (S)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 (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S.tamanho == 0);</a:t>
            </a:r>
          </a:p>
        </p:txBody>
      </p:sp>
      <p:sp>
        <p:nvSpPr>
          <p:cNvPr id="496" name="Rectangle"/>
          <p:cNvSpPr/>
          <p:nvPr/>
        </p:nvSpPr>
        <p:spPr>
          <a:xfrm>
            <a:off x="2725208" y="3534935"/>
            <a:ext cx="2477231" cy="423057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497" name="Número de elementos :"/>
          <p:cNvSpPr txBox="1"/>
          <p:nvPr/>
        </p:nvSpPr>
        <p:spPr>
          <a:xfrm>
            <a:off x="2741904" y="3580093"/>
            <a:ext cx="21871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498" name="0"/>
          <p:cNvSpPr txBox="1"/>
          <p:nvPr/>
        </p:nvSpPr>
        <p:spPr>
          <a:xfrm>
            <a:off x="4946866" y="3580093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99" name="Line"/>
          <p:cNvSpPr/>
          <p:nvPr/>
        </p:nvSpPr>
        <p:spPr>
          <a:xfrm>
            <a:off x="2251519" y="48239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0" name="Line"/>
          <p:cNvSpPr/>
          <p:nvPr/>
        </p:nvSpPr>
        <p:spPr>
          <a:xfrm>
            <a:off x="2249522" y="4819262"/>
            <a:ext cx="455039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1" name="Line"/>
          <p:cNvSpPr/>
          <p:nvPr/>
        </p:nvSpPr>
        <p:spPr>
          <a:xfrm>
            <a:off x="6798013" y="4811247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2" name="Line"/>
          <p:cNvSpPr/>
          <p:nvPr/>
        </p:nvSpPr>
        <p:spPr>
          <a:xfrm>
            <a:off x="4571999" y="4069853"/>
            <a:ext cx="1" cy="71121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3" name="Tamanho da Pilh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Tamanho da Pilha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6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9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510" name="Na inserção (push) precisamos considerar duas situações diferentes e codificar cada uma delas:…"/>
          <p:cNvSpPr txBox="1"/>
          <p:nvPr/>
        </p:nvSpPr>
        <p:spPr>
          <a:xfrm>
            <a:off x="908803" y="2212161"/>
            <a:ext cx="7326394" cy="16535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200"/>
            </a:pPr>
            <a:r>
              <a:t>Na inserção (</a:t>
            </a:r>
            <a:r>
              <a:rPr b="1"/>
              <a:t>push</a:t>
            </a:r>
            <a:r>
              <a:t>) precisamos considerar duas situações diferentes e codificar cada uma delas:</a:t>
            </a:r>
          </a:p>
          <a:p>
            <a:pPr algn="just">
              <a:defRPr sz="2200"/>
            </a:pPr>
          </a:p>
          <a:p>
            <a:pPr marL="367631" indent="-367631" algn="just">
              <a:buSzPct val="100000"/>
              <a:buAutoNum type="arabicParenR" startAt="1"/>
              <a:defRPr sz="2200"/>
            </a:pPr>
            <a:r>
              <a:t>quando realizamos a </a:t>
            </a:r>
            <a:r>
              <a:rPr b="1"/>
              <a:t>primeira inserção</a:t>
            </a:r>
            <a:r>
              <a:t> em uma pilha vazia</a:t>
            </a:r>
          </a:p>
          <a:p>
            <a:pPr marL="367631" indent="-367631" algn="just">
              <a:buSzPct val="100000"/>
              <a:buAutoNum type="arabicParenR" startAt="1"/>
              <a:defRPr sz="2200"/>
            </a:pPr>
            <a:r>
              <a:t>quando realizamos a </a:t>
            </a:r>
            <a:r>
              <a:rPr b="1"/>
              <a:t>inserção em uma pilha não vazia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3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514" name="a) primeira inserção (elemento x = 5)"/>
          <p:cNvSpPr txBox="1"/>
          <p:nvPr>
            <p:ph type="body" sz="quarter" idx="1"/>
          </p:nvPr>
        </p:nvSpPr>
        <p:spPr>
          <a:xfrm>
            <a:off x="457200" y="1600200"/>
            <a:ext cx="8229600" cy="50331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  <p:sp>
        <p:nvSpPr>
          <p:cNvPr id="515" name="Número de elementos : 0"/>
          <p:cNvSpPr txBox="1"/>
          <p:nvPr/>
        </p:nvSpPr>
        <p:spPr>
          <a:xfrm>
            <a:off x="450022" y="249403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516" name="Topo"/>
          <p:cNvSpPr/>
          <p:nvPr/>
        </p:nvSpPr>
        <p:spPr>
          <a:xfrm>
            <a:off x="443190" y="3199248"/>
            <a:ext cx="868988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517" name="NULL"/>
          <p:cNvSpPr/>
          <p:nvPr/>
        </p:nvSpPr>
        <p:spPr>
          <a:xfrm>
            <a:off x="1975933" y="3199248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18" name="Rectangle"/>
          <p:cNvSpPr/>
          <p:nvPr/>
        </p:nvSpPr>
        <p:spPr>
          <a:xfrm>
            <a:off x="1390521" y="4914038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19" name="5"/>
          <p:cNvSpPr/>
          <p:nvPr/>
        </p:nvSpPr>
        <p:spPr>
          <a:xfrm>
            <a:off x="1390521" y="4485867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520" name="Line"/>
          <p:cNvSpPr/>
          <p:nvPr/>
        </p:nvSpPr>
        <p:spPr>
          <a:xfrm>
            <a:off x="1134512" y="3462848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1" name="Rectangle"/>
          <p:cNvSpPr/>
          <p:nvPr/>
        </p:nvSpPr>
        <p:spPr>
          <a:xfrm>
            <a:off x="1290988" y="4379355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2" name="NoPilha…"/>
          <p:cNvSpPr txBox="1"/>
          <p:nvPr/>
        </p:nvSpPr>
        <p:spPr>
          <a:xfrm>
            <a:off x="1245694" y="5494167"/>
            <a:ext cx="86483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NoPilha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5" name="Número de elementos : 0"/>
          <p:cNvSpPr txBox="1"/>
          <p:nvPr/>
        </p:nvSpPr>
        <p:spPr>
          <a:xfrm>
            <a:off x="450022" y="249403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526" name="Topo"/>
          <p:cNvSpPr/>
          <p:nvPr/>
        </p:nvSpPr>
        <p:spPr>
          <a:xfrm>
            <a:off x="443190" y="3199248"/>
            <a:ext cx="868988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527" name="NULL"/>
          <p:cNvSpPr/>
          <p:nvPr/>
        </p:nvSpPr>
        <p:spPr>
          <a:xfrm>
            <a:off x="1975933" y="3199248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28" name="Rectangle"/>
          <p:cNvSpPr/>
          <p:nvPr/>
        </p:nvSpPr>
        <p:spPr>
          <a:xfrm>
            <a:off x="1390521" y="4914038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29" name="5"/>
          <p:cNvSpPr/>
          <p:nvPr/>
        </p:nvSpPr>
        <p:spPr>
          <a:xfrm>
            <a:off x="1390521" y="4485867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530" name="Line"/>
          <p:cNvSpPr/>
          <p:nvPr/>
        </p:nvSpPr>
        <p:spPr>
          <a:xfrm>
            <a:off x="1134512" y="3462848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1" name="Rectangle"/>
          <p:cNvSpPr/>
          <p:nvPr/>
        </p:nvSpPr>
        <p:spPr>
          <a:xfrm>
            <a:off x="1290988" y="4379355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2" name="NoPilha…"/>
          <p:cNvSpPr txBox="1"/>
          <p:nvPr/>
        </p:nvSpPr>
        <p:spPr>
          <a:xfrm>
            <a:off x="1245694" y="5494167"/>
            <a:ext cx="86483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NoPilha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(Aux)</a:t>
            </a:r>
          </a:p>
        </p:txBody>
      </p:sp>
      <p:sp>
        <p:nvSpPr>
          <p:cNvPr id="533" name="Número de elementos : 1"/>
          <p:cNvSpPr txBox="1"/>
          <p:nvPr/>
        </p:nvSpPr>
        <p:spPr>
          <a:xfrm>
            <a:off x="4864255" y="2497694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534" name="Topo"/>
          <p:cNvSpPr/>
          <p:nvPr/>
        </p:nvSpPr>
        <p:spPr>
          <a:xfrm>
            <a:off x="4855023" y="3199248"/>
            <a:ext cx="868988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535" name="Rectangle"/>
          <p:cNvSpPr/>
          <p:nvPr/>
        </p:nvSpPr>
        <p:spPr>
          <a:xfrm>
            <a:off x="6346460" y="3674368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36" name="5"/>
          <p:cNvSpPr/>
          <p:nvPr/>
        </p:nvSpPr>
        <p:spPr>
          <a:xfrm>
            <a:off x="6346460" y="3246197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537" name="Line"/>
          <p:cNvSpPr/>
          <p:nvPr/>
        </p:nvSpPr>
        <p:spPr>
          <a:xfrm>
            <a:off x="5737004" y="3462848"/>
            <a:ext cx="61965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8" name="NULL"/>
          <p:cNvSpPr/>
          <p:nvPr/>
        </p:nvSpPr>
        <p:spPr>
          <a:xfrm>
            <a:off x="7235350" y="3627419"/>
            <a:ext cx="868988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39" name="Line"/>
          <p:cNvSpPr/>
          <p:nvPr/>
        </p:nvSpPr>
        <p:spPr>
          <a:xfrm>
            <a:off x="6872196" y="3873754"/>
            <a:ext cx="36021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0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541" name="Aux"/>
          <p:cNvSpPr txBox="1"/>
          <p:nvPr/>
        </p:nvSpPr>
        <p:spPr>
          <a:xfrm>
            <a:off x="6353884" y="2881470"/>
            <a:ext cx="4995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542" name="a) primeira inserção (elemento x = 5)"/>
          <p:cNvSpPr txBox="1"/>
          <p:nvPr>
            <p:ph type="body" sz="quarter" idx="1"/>
          </p:nvPr>
        </p:nvSpPr>
        <p:spPr>
          <a:xfrm>
            <a:off x="457200" y="1607193"/>
            <a:ext cx="8229600" cy="50331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  <p:sp>
        <p:nvSpPr>
          <p:cNvPr id="543" name="antes"/>
          <p:cNvSpPr txBox="1"/>
          <p:nvPr/>
        </p:nvSpPr>
        <p:spPr>
          <a:xfrm>
            <a:off x="383794" y="2153799"/>
            <a:ext cx="6125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544" name="depois"/>
          <p:cNvSpPr txBox="1"/>
          <p:nvPr/>
        </p:nvSpPr>
        <p:spPr>
          <a:xfrm>
            <a:off x="4789670" y="2153799"/>
            <a:ext cx="734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a) primeira inserção (elemento x = 5)"/>
          <p:cNvSpPr txBox="1"/>
          <p:nvPr>
            <p:ph type="body" sz="quarter" idx="1"/>
          </p:nvPr>
        </p:nvSpPr>
        <p:spPr>
          <a:xfrm>
            <a:off x="457200" y="1600200"/>
            <a:ext cx="8229600" cy="50331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primeira inserção (elemento x = 5)</a:t>
            </a:r>
          </a:p>
        </p:txBody>
      </p:sp>
      <p:sp>
        <p:nvSpPr>
          <p:cNvPr id="548" name="Número de elementos : 0"/>
          <p:cNvSpPr txBox="1"/>
          <p:nvPr/>
        </p:nvSpPr>
        <p:spPr>
          <a:xfrm>
            <a:off x="450022" y="249403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549" name="Topo"/>
          <p:cNvSpPr/>
          <p:nvPr/>
        </p:nvSpPr>
        <p:spPr>
          <a:xfrm>
            <a:off x="443190" y="3199248"/>
            <a:ext cx="868988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550" name="NULL"/>
          <p:cNvSpPr/>
          <p:nvPr/>
        </p:nvSpPr>
        <p:spPr>
          <a:xfrm>
            <a:off x="1975933" y="3199248"/>
            <a:ext cx="868987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51" name="Rectangle"/>
          <p:cNvSpPr/>
          <p:nvPr/>
        </p:nvSpPr>
        <p:spPr>
          <a:xfrm>
            <a:off x="1390521" y="4914038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52" name="5"/>
          <p:cNvSpPr/>
          <p:nvPr/>
        </p:nvSpPr>
        <p:spPr>
          <a:xfrm>
            <a:off x="1390521" y="4485867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553" name="Line"/>
          <p:cNvSpPr/>
          <p:nvPr/>
        </p:nvSpPr>
        <p:spPr>
          <a:xfrm>
            <a:off x="1134512" y="3462848"/>
            <a:ext cx="82301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4" name="Rectangle"/>
          <p:cNvSpPr/>
          <p:nvPr/>
        </p:nvSpPr>
        <p:spPr>
          <a:xfrm>
            <a:off x="1290988" y="4379355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5" name="NoPilha (Aux)…"/>
          <p:cNvSpPr txBox="1"/>
          <p:nvPr/>
        </p:nvSpPr>
        <p:spPr>
          <a:xfrm>
            <a:off x="374137" y="5550845"/>
            <a:ext cx="25471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NoPilha (Aux)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alocado dinamicamente</a:t>
            </a:r>
          </a:p>
        </p:txBody>
      </p:sp>
      <p:sp>
        <p:nvSpPr>
          <p:cNvPr id="556" name="Número de elementos : 1"/>
          <p:cNvSpPr txBox="1"/>
          <p:nvPr/>
        </p:nvSpPr>
        <p:spPr>
          <a:xfrm>
            <a:off x="4864255" y="2497694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557" name="Topo"/>
          <p:cNvSpPr/>
          <p:nvPr/>
        </p:nvSpPr>
        <p:spPr>
          <a:xfrm>
            <a:off x="4855023" y="3199248"/>
            <a:ext cx="868988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558" name="Rectangle"/>
          <p:cNvSpPr/>
          <p:nvPr/>
        </p:nvSpPr>
        <p:spPr>
          <a:xfrm>
            <a:off x="6346460" y="3674368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59" name="5"/>
          <p:cNvSpPr/>
          <p:nvPr/>
        </p:nvSpPr>
        <p:spPr>
          <a:xfrm>
            <a:off x="6346460" y="324619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560" name="Line"/>
          <p:cNvSpPr/>
          <p:nvPr/>
        </p:nvSpPr>
        <p:spPr>
          <a:xfrm>
            <a:off x="5749704" y="3462848"/>
            <a:ext cx="61965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1" name="O que aconteceu?"/>
          <p:cNvSpPr txBox="1"/>
          <p:nvPr/>
        </p:nvSpPr>
        <p:spPr>
          <a:xfrm>
            <a:off x="3521781" y="4822183"/>
            <a:ext cx="18036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O que aconteceu?</a:t>
            </a:r>
          </a:p>
        </p:txBody>
      </p:sp>
      <p:sp>
        <p:nvSpPr>
          <p:cNvPr id="562" name="NULL"/>
          <p:cNvSpPr/>
          <p:nvPr/>
        </p:nvSpPr>
        <p:spPr>
          <a:xfrm>
            <a:off x="7224014" y="3627419"/>
            <a:ext cx="868988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63" name="Line"/>
          <p:cNvSpPr/>
          <p:nvPr/>
        </p:nvSpPr>
        <p:spPr>
          <a:xfrm>
            <a:off x="6860860" y="3873754"/>
            <a:ext cx="36021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4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565" name="Aux"/>
          <p:cNvSpPr txBox="1"/>
          <p:nvPr/>
        </p:nvSpPr>
        <p:spPr>
          <a:xfrm>
            <a:off x="6353884" y="2881470"/>
            <a:ext cx="4995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566" name="Topo passa a apontar para Aux (novo nó)…"/>
          <p:cNvSpPr/>
          <p:nvPr/>
        </p:nvSpPr>
        <p:spPr>
          <a:xfrm>
            <a:off x="3585598" y="5162352"/>
            <a:ext cx="4780195" cy="83573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</a:pPr>
            <a:r>
              <a:rPr b="1"/>
              <a:t>Topo</a:t>
            </a:r>
            <a:r>
              <a:t> passa a apontar para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(novo nó) </a:t>
            </a:r>
          </a:p>
          <a:p>
            <a:pPr marL="228600" indent="-228600">
              <a:buSzPct val="100000"/>
              <a:buAutoNum type="arabicPeriod" startAt="1"/>
            </a:pPr>
            <a:r>
              <a:rPr b="1">
                <a:solidFill>
                  <a:srgbClr val="FF2600"/>
                </a:solidFill>
              </a:rPr>
              <a:t>Aux</a:t>
            </a:r>
            <a:r>
              <a:t> aponta para quem o </a:t>
            </a:r>
            <a:r>
              <a:rPr b="1"/>
              <a:t>Topo</a:t>
            </a:r>
            <a:r>
              <a:t> apontava antes</a:t>
            </a:r>
          </a:p>
          <a:p>
            <a:pPr marL="228600" indent="-228600">
              <a:buSzPct val="100000"/>
              <a:buAutoNum type="arabicPeriod" startAt="1"/>
            </a:pPr>
            <a:r>
              <a:t>incrementamos o contador: tamanho++</a:t>
            </a:r>
          </a:p>
        </p:txBody>
      </p:sp>
      <p:sp>
        <p:nvSpPr>
          <p:cNvPr id="567" name="antes"/>
          <p:cNvSpPr txBox="1"/>
          <p:nvPr/>
        </p:nvSpPr>
        <p:spPr>
          <a:xfrm>
            <a:off x="383794" y="2153799"/>
            <a:ext cx="6125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568" name="depois"/>
          <p:cNvSpPr txBox="1"/>
          <p:nvPr/>
        </p:nvSpPr>
        <p:spPr>
          <a:xfrm>
            <a:off x="4789670" y="2153799"/>
            <a:ext cx="734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1" name="b) não é primeira inserção (elemento x = 2)"/>
          <p:cNvSpPr txBox="1"/>
          <p:nvPr>
            <p:ph type="body" sz="quarter" idx="1"/>
          </p:nvPr>
        </p:nvSpPr>
        <p:spPr>
          <a:xfrm>
            <a:off x="457200" y="1600200"/>
            <a:ext cx="8229600" cy="50331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não é primeira inserção (elemento x = 2)</a:t>
            </a:r>
          </a:p>
        </p:txBody>
      </p:sp>
      <p:sp>
        <p:nvSpPr>
          <p:cNvPr id="572" name="Rectangle"/>
          <p:cNvSpPr/>
          <p:nvPr/>
        </p:nvSpPr>
        <p:spPr>
          <a:xfrm>
            <a:off x="1245808" y="5118078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73" name="2"/>
          <p:cNvSpPr/>
          <p:nvPr/>
        </p:nvSpPr>
        <p:spPr>
          <a:xfrm>
            <a:off x="1245808" y="4689907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574" name="Rectangle"/>
          <p:cNvSpPr/>
          <p:nvPr/>
        </p:nvSpPr>
        <p:spPr>
          <a:xfrm>
            <a:off x="1146275" y="4583395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5" name="NoPilha (Aux)…"/>
          <p:cNvSpPr txBox="1"/>
          <p:nvPr/>
        </p:nvSpPr>
        <p:spPr>
          <a:xfrm>
            <a:off x="229425" y="5754884"/>
            <a:ext cx="25471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NoPilha (Aux)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alocado dinamicamente</a:t>
            </a:r>
          </a:p>
        </p:txBody>
      </p:sp>
      <p:sp>
        <p:nvSpPr>
          <p:cNvPr id="576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577" name="NULL"/>
          <p:cNvSpPr/>
          <p:nvPr/>
        </p:nvSpPr>
        <p:spPr>
          <a:xfrm>
            <a:off x="2757813" y="3641030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78" name="Rectangle"/>
          <p:cNvSpPr/>
          <p:nvPr/>
        </p:nvSpPr>
        <p:spPr>
          <a:xfrm>
            <a:off x="1891594" y="3670712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79" name="5"/>
          <p:cNvSpPr/>
          <p:nvPr/>
        </p:nvSpPr>
        <p:spPr>
          <a:xfrm>
            <a:off x="1891594" y="324254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580" name="Line"/>
          <p:cNvSpPr/>
          <p:nvPr/>
        </p:nvSpPr>
        <p:spPr>
          <a:xfrm>
            <a:off x="2420058" y="3887364"/>
            <a:ext cx="3348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1" name="Topo"/>
          <p:cNvSpPr/>
          <p:nvPr/>
        </p:nvSpPr>
        <p:spPr>
          <a:xfrm>
            <a:off x="574809" y="3223442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582" name="Line"/>
          <p:cNvSpPr/>
          <p:nvPr/>
        </p:nvSpPr>
        <p:spPr>
          <a:xfrm>
            <a:off x="1356814" y="3459046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3" name="Número de elementos : 1"/>
          <p:cNvSpPr txBox="1"/>
          <p:nvPr/>
        </p:nvSpPr>
        <p:spPr>
          <a:xfrm>
            <a:off x="562272" y="241693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6" name="b) não é primeira inserção (elemento x = 2)"/>
          <p:cNvSpPr txBox="1"/>
          <p:nvPr>
            <p:ph type="body" sz="quarter" idx="1"/>
          </p:nvPr>
        </p:nvSpPr>
        <p:spPr>
          <a:xfrm>
            <a:off x="457200" y="1600200"/>
            <a:ext cx="8229600" cy="50331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não é primeira inserção (elemento x = 2)</a:t>
            </a:r>
          </a:p>
        </p:txBody>
      </p:sp>
      <p:sp>
        <p:nvSpPr>
          <p:cNvPr id="587" name="Número de elementos : 1"/>
          <p:cNvSpPr txBox="1"/>
          <p:nvPr/>
        </p:nvSpPr>
        <p:spPr>
          <a:xfrm>
            <a:off x="562272" y="241693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1</a:t>
            </a:r>
          </a:p>
        </p:txBody>
      </p:sp>
      <p:sp>
        <p:nvSpPr>
          <p:cNvPr id="588" name="NULL"/>
          <p:cNvSpPr/>
          <p:nvPr/>
        </p:nvSpPr>
        <p:spPr>
          <a:xfrm>
            <a:off x="2757813" y="3641030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89" name="Rectangle"/>
          <p:cNvSpPr/>
          <p:nvPr/>
        </p:nvSpPr>
        <p:spPr>
          <a:xfrm>
            <a:off x="1891594" y="3670712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90" name="5"/>
          <p:cNvSpPr/>
          <p:nvPr/>
        </p:nvSpPr>
        <p:spPr>
          <a:xfrm>
            <a:off x="1891594" y="324254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591" name="Rectangle"/>
          <p:cNvSpPr/>
          <p:nvPr/>
        </p:nvSpPr>
        <p:spPr>
          <a:xfrm>
            <a:off x="6044278" y="3591121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92" name="2"/>
          <p:cNvSpPr/>
          <p:nvPr/>
        </p:nvSpPr>
        <p:spPr>
          <a:xfrm>
            <a:off x="6044278" y="3162950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593" name="Rectangle"/>
          <p:cNvSpPr/>
          <p:nvPr/>
        </p:nvSpPr>
        <p:spPr>
          <a:xfrm>
            <a:off x="1146275" y="4583395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4" name="NoPilha (Aux)…"/>
          <p:cNvSpPr txBox="1"/>
          <p:nvPr/>
        </p:nvSpPr>
        <p:spPr>
          <a:xfrm>
            <a:off x="229425" y="5754884"/>
            <a:ext cx="25471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NoPilha (Aux)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alocado dinamicamente</a:t>
            </a:r>
          </a:p>
        </p:txBody>
      </p:sp>
      <p:sp>
        <p:nvSpPr>
          <p:cNvPr id="595" name="Topo"/>
          <p:cNvSpPr/>
          <p:nvPr/>
        </p:nvSpPr>
        <p:spPr>
          <a:xfrm>
            <a:off x="4709971" y="3193395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596" name="NULL"/>
          <p:cNvSpPr/>
          <p:nvPr/>
        </p:nvSpPr>
        <p:spPr>
          <a:xfrm>
            <a:off x="7702416" y="3544173"/>
            <a:ext cx="868988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597" name="Rectangle"/>
          <p:cNvSpPr/>
          <p:nvPr/>
        </p:nvSpPr>
        <p:spPr>
          <a:xfrm>
            <a:off x="6824862" y="3592265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598" name="5"/>
          <p:cNvSpPr/>
          <p:nvPr/>
        </p:nvSpPr>
        <p:spPr>
          <a:xfrm>
            <a:off x="6824862" y="316409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599" name="Rectangle"/>
          <p:cNvSpPr/>
          <p:nvPr/>
        </p:nvSpPr>
        <p:spPr>
          <a:xfrm>
            <a:off x="1245808" y="5118415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00" name="2"/>
          <p:cNvSpPr/>
          <p:nvPr/>
        </p:nvSpPr>
        <p:spPr>
          <a:xfrm>
            <a:off x="1245808" y="4690244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601" name="Line"/>
          <p:cNvSpPr/>
          <p:nvPr/>
        </p:nvSpPr>
        <p:spPr>
          <a:xfrm>
            <a:off x="2394658" y="3887364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2" name="Line"/>
          <p:cNvSpPr/>
          <p:nvPr/>
        </p:nvSpPr>
        <p:spPr>
          <a:xfrm>
            <a:off x="7331820" y="3807773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3" name="Topo"/>
          <p:cNvSpPr/>
          <p:nvPr/>
        </p:nvSpPr>
        <p:spPr>
          <a:xfrm>
            <a:off x="574809" y="3223442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604" name="Line"/>
          <p:cNvSpPr/>
          <p:nvPr/>
        </p:nvSpPr>
        <p:spPr>
          <a:xfrm>
            <a:off x="1356814" y="3459046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5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606" name="Aux"/>
          <p:cNvSpPr txBox="1"/>
          <p:nvPr/>
        </p:nvSpPr>
        <p:spPr>
          <a:xfrm>
            <a:off x="6051702" y="2785842"/>
            <a:ext cx="4995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607" name="Número de elementos : 1"/>
          <p:cNvSpPr txBox="1"/>
          <p:nvPr/>
        </p:nvSpPr>
        <p:spPr>
          <a:xfrm>
            <a:off x="5390981" y="2395200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1</a:t>
            </a:r>
          </a:p>
        </p:txBody>
      </p:sp>
      <p:sp>
        <p:nvSpPr>
          <p:cNvPr id="608" name="antes"/>
          <p:cNvSpPr txBox="1"/>
          <p:nvPr/>
        </p:nvSpPr>
        <p:spPr>
          <a:xfrm>
            <a:off x="508883" y="2059738"/>
            <a:ext cx="6125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609" name="depois"/>
          <p:cNvSpPr txBox="1"/>
          <p:nvPr/>
        </p:nvSpPr>
        <p:spPr>
          <a:xfrm>
            <a:off x="5365079" y="2021054"/>
            <a:ext cx="734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7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78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79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80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8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9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784225" y="1828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4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01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202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03" name="Operações"/>
          <p:cNvSpPr txBox="1"/>
          <p:nvPr/>
        </p:nvSpPr>
        <p:spPr>
          <a:xfrm>
            <a:off x="1371227" y="2500678"/>
            <a:ext cx="141573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204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05" name="Implementação com memória dinâmica"/>
          <p:cNvSpPr txBox="1"/>
          <p:nvPr/>
        </p:nvSpPr>
        <p:spPr>
          <a:xfrm>
            <a:off x="1361504" y="3597050"/>
            <a:ext cx="484572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dinâmica</a:t>
            </a:r>
          </a:p>
        </p:txBody>
      </p:sp>
      <p:sp>
        <p:nvSpPr>
          <p:cNvPr id="206" name="Tipo abstrato (typedef)"/>
          <p:cNvSpPr txBox="1"/>
          <p:nvPr/>
        </p:nvSpPr>
        <p:spPr>
          <a:xfrm>
            <a:off x="1371227" y="3044644"/>
            <a:ext cx="28498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 abstrato (typedef)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2" name="b) não é primeira inserção (elemento x = 2)"/>
          <p:cNvSpPr txBox="1"/>
          <p:nvPr>
            <p:ph type="body" sz="quarter" idx="1"/>
          </p:nvPr>
        </p:nvSpPr>
        <p:spPr>
          <a:xfrm>
            <a:off x="457200" y="1600200"/>
            <a:ext cx="8229600" cy="50331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não é primeira inserção (elemento x = 2)</a:t>
            </a:r>
          </a:p>
        </p:txBody>
      </p:sp>
      <p:sp>
        <p:nvSpPr>
          <p:cNvPr id="613" name="NULL"/>
          <p:cNvSpPr/>
          <p:nvPr/>
        </p:nvSpPr>
        <p:spPr>
          <a:xfrm>
            <a:off x="2766296" y="3623764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14" name="Rectangle"/>
          <p:cNvSpPr/>
          <p:nvPr/>
        </p:nvSpPr>
        <p:spPr>
          <a:xfrm>
            <a:off x="1891594" y="3670712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15" name="5"/>
          <p:cNvSpPr/>
          <p:nvPr/>
        </p:nvSpPr>
        <p:spPr>
          <a:xfrm>
            <a:off x="1891594" y="324254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16" name="Rectangle"/>
          <p:cNvSpPr/>
          <p:nvPr/>
        </p:nvSpPr>
        <p:spPr>
          <a:xfrm>
            <a:off x="6044278" y="3591121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17" name="2"/>
          <p:cNvSpPr/>
          <p:nvPr/>
        </p:nvSpPr>
        <p:spPr>
          <a:xfrm>
            <a:off x="6044278" y="3162950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618" name="Rectangle"/>
          <p:cNvSpPr/>
          <p:nvPr/>
        </p:nvSpPr>
        <p:spPr>
          <a:xfrm>
            <a:off x="1146275" y="4583395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9" name="NoPilha (Aux)…"/>
          <p:cNvSpPr txBox="1"/>
          <p:nvPr/>
        </p:nvSpPr>
        <p:spPr>
          <a:xfrm>
            <a:off x="229425" y="5754884"/>
            <a:ext cx="25471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NoPilha (Aux)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alocado dinamicamente</a:t>
            </a:r>
          </a:p>
        </p:txBody>
      </p:sp>
      <p:sp>
        <p:nvSpPr>
          <p:cNvPr id="620" name="Topo"/>
          <p:cNvSpPr/>
          <p:nvPr/>
        </p:nvSpPr>
        <p:spPr>
          <a:xfrm>
            <a:off x="4709971" y="3193395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621" name="NULL"/>
          <p:cNvSpPr/>
          <p:nvPr/>
        </p:nvSpPr>
        <p:spPr>
          <a:xfrm>
            <a:off x="7702416" y="3544173"/>
            <a:ext cx="868988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22" name="Rectangle"/>
          <p:cNvSpPr/>
          <p:nvPr/>
        </p:nvSpPr>
        <p:spPr>
          <a:xfrm>
            <a:off x="6824862" y="3592265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23" name="5"/>
          <p:cNvSpPr/>
          <p:nvPr/>
        </p:nvSpPr>
        <p:spPr>
          <a:xfrm>
            <a:off x="6824862" y="316409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24" name="Rectangle"/>
          <p:cNvSpPr/>
          <p:nvPr/>
        </p:nvSpPr>
        <p:spPr>
          <a:xfrm>
            <a:off x="1245808" y="5118415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25" name="2"/>
          <p:cNvSpPr/>
          <p:nvPr/>
        </p:nvSpPr>
        <p:spPr>
          <a:xfrm>
            <a:off x="1245808" y="4690244"/>
            <a:ext cx="51435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626" name="Line"/>
          <p:cNvSpPr/>
          <p:nvPr/>
        </p:nvSpPr>
        <p:spPr>
          <a:xfrm>
            <a:off x="2403754" y="3881272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7" name="Line"/>
          <p:cNvSpPr/>
          <p:nvPr/>
        </p:nvSpPr>
        <p:spPr>
          <a:xfrm>
            <a:off x="7331820" y="3807773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8" name="Topo"/>
          <p:cNvSpPr/>
          <p:nvPr/>
        </p:nvSpPr>
        <p:spPr>
          <a:xfrm>
            <a:off x="574809" y="3223442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629" name="Line"/>
          <p:cNvSpPr/>
          <p:nvPr/>
        </p:nvSpPr>
        <p:spPr>
          <a:xfrm>
            <a:off x="1356814" y="3459046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0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631" name="Line"/>
          <p:cNvSpPr/>
          <p:nvPr/>
        </p:nvSpPr>
        <p:spPr>
          <a:xfrm>
            <a:off x="5600339" y="3429000"/>
            <a:ext cx="450776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2" name="Line"/>
          <p:cNvSpPr/>
          <p:nvPr/>
        </p:nvSpPr>
        <p:spPr>
          <a:xfrm>
            <a:off x="6554833" y="3810436"/>
            <a:ext cx="1464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3" name="Line"/>
          <p:cNvSpPr/>
          <p:nvPr/>
        </p:nvSpPr>
        <p:spPr>
          <a:xfrm flipV="1">
            <a:off x="6691803" y="2952212"/>
            <a:ext cx="39831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4" name="Line"/>
          <p:cNvSpPr/>
          <p:nvPr/>
        </p:nvSpPr>
        <p:spPr>
          <a:xfrm>
            <a:off x="6691745" y="2952212"/>
            <a:ext cx="1" cy="85478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5" name="Line"/>
          <p:cNvSpPr/>
          <p:nvPr/>
        </p:nvSpPr>
        <p:spPr>
          <a:xfrm>
            <a:off x="7082037" y="2952212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6" name="Aux"/>
          <p:cNvSpPr txBox="1"/>
          <p:nvPr/>
        </p:nvSpPr>
        <p:spPr>
          <a:xfrm>
            <a:off x="6051702" y="2785842"/>
            <a:ext cx="4995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637" name="Número de elementos : 1"/>
          <p:cNvSpPr txBox="1"/>
          <p:nvPr/>
        </p:nvSpPr>
        <p:spPr>
          <a:xfrm>
            <a:off x="562272" y="241693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1</a:t>
            </a:r>
          </a:p>
        </p:txBody>
      </p:sp>
      <p:sp>
        <p:nvSpPr>
          <p:cNvPr id="638" name="Número de elementos : 2"/>
          <p:cNvSpPr txBox="1"/>
          <p:nvPr/>
        </p:nvSpPr>
        <p:spPr>
          <a:xfrm>
            <a:off x="5393381" y="2395200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2</a:t>
            </a:r>
          </a:p>
        </p:txBody>
      </p:sp>
      <p:sp>
        <p:nvSpPr>
          <p:cNvPr id="639" name="antes"/>
          <p:cNvSpPr txBox="1"/>
          <p:nvPr/>
        </p:nvSpPr>
        <p:spPr>
          <a:xfrm>
            <a:off x="508883" y="2059738"/>
            <a:ext cx="6125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640" name="depois"/>
          <p:cNvSpPr txBox="1"/>
          <p:nvPr/>
        </p:nvSpPr>
        <p:spPr>
          <a:xfrm>
            <a:off x="5365079" y="2021054"/>
            <a:ext cx="734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3" name="b) não é primeira inserção (elemento x = 2)"/>
          <p:cNvSpPr txBox="1"/>
          <p:nvPr>
            <p:ph type="body" sz="quarter" idx="1"/>
          </p:nvPr>
        </p:nvSpPr>
        <p:spPr>
          <a:xfrm>
            <a:off x="457200" y="1600200"/>
            <a:ext cx="8229600" cy="50331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não é primeira inserção (elemento x = 2)</a:t>
            </a:r>
          </a:p>
        </p:txBody>
      </p:sp>
      <p:sp>
        <p:nvSpPr>
          <p:cNvPr id="644" name="NULL"/>
          <p:cNvSpPr/>
          <p:nvPr/>
        </p:nvSpPr>
        <p:spPr>
          <a:xfrm>
            <a:off x="2766296" y="3623764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45" name="Rectangle"/>
          <p:cNvSpPr/>
          <p:nvPr/>
        </p:nvSpPr>
        <p:spPr>
          <a:xfrm>
            <a:off x="1891594" y="3670712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46" name="5"/>
          <p:cNvSpPr/>
          <p:nvPr/>
        </p:nvSpPr>
        <p:spPr>
          <a:xfrm>
            <a:off x="1891594" y="324254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47" name="Rectangle"/>
          <p:cNvSpPr/>
          <p:nvPr/>
        </p:nvSpPr>
        <p:spPr>
          <a:xfrm>
            <a:off x="6044278" y="3591121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48" name="2"/>
          <p:cNvSpPr/>
          <p:nvPr/>
        </p:nvSpPr>
        <p:spPr>
          <a:xfrm>
            <a:off x="6044278" y="3162950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649" name="Rectangle"/>
          <p:cNvSpPr/>
          <p:nvPr/>
        </p:nvSpPr>
        <p:spPr>
          <a:xfrm>
            <a:off x="1146275" y="4592490"/>
            <a:ext cx="713418" cy="107517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0" name="NoPilha (Aux)…"/>
          <p:cNvSpPr txBox="1"/>
          <p:nvPr/>
        </p:nvSpPr>
        <p:spPr>
          <a:xfrm>
            <a:off x="229425" y="5763980"/>
            <a:ext cx="25471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NoPilha (Aux)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alocado dinamicamente</a:t>
            </a:r>
          </a:p>
        </p:txBody>
      </p:sp>
      <p:sp>
        <p:nvSpPr>
          <p:cNvPr id="651" name="Topo"/>
          <p:cNvSpPr/>
          <p:nvPr/>
        </p:nvSpPr>
        <p:spPr>
          <a:xfrm>
            <a:off x="4709971" y="3193395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652" name="NULL"/>
          <p:cNvSpPr/>
          <p:nvPr/>
        </p:nvSpPr>
        <p:spPr>
          <a:xfrm>
            <a:off x="7702416" y="3544173"/>
            <a:ext cx="868988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653" name="Rectangle"/>
          <p:cNvSpPr/>
          <p:nvPr/>
        </p:nvSpPr>
        <p:spPr>
          <a:xfrm>
            <a:off x="6824862" y="3592265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54" name="5"/>
          <p:cNvSpPr/>
          <p:nvPr/>
        </p:nvSpPr>
        <p:spPr>
          <a:xfrm>
            <a:off x="6824862" y="316409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655" name="Rectangle"/>
          <p:cNvSpPr/>
          <p:nvPr/>
        </p:nvSpPr>
        <p:spPr>
          <a:xfrm>
            <a:off x="1245808" y="5127511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656" name="2"/>
          <p:cNvSpPr/>
          <p:nvPr/>
        </p:nvSpPr>
        <p:spPr>
          <a:xfrm>
            <a:off x="1245808" y="4699340"/>
            <a:ext cx="514351" cy="433304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657" name="Line"/>
          <p:cNvSpPr/>
          <p:nvPr/>
        </p:nvSpPr>
        <p:spPr>
          <a:xfrm>
            <a:off x="2403754" y="3881272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8" name="Line"/>
          <p:cNvSpPr/>
          <p:nvPr/>
        </p:nvSpPr>
        <p:spPr>
          <a:xfrm>
            <a:off x="7331820" y="3807773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9" name="Topo"/>
          <p:cNvSpPr/>
          <p:nvPr/>
        </p:nvSpPr>
        <p:spPr>
          <a:xfrm>
            <a:off x="574809" y="3223442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660" name="Line"/>
          <p:cNvSpPr/>
          <p:nvPr/>
        </p:nvSpPr>
        <p:spPr>
          <a:xfrm>
            <a:off x="1356814" y="3459046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1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662" name="Line"/>
          <p:cNvSpPr/>
          <p:nvPr/>
        </p:nvSpPr>
        <p:spPr>
          <a:xfrm>
            <a:off x="5600339" y="3429000"/>
            <a:ext cx="450776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3" name="Line"/>
          <p:cNvSpPr/>
          <p:nvPr/>
        </p:nvSpPr>
        <p:spPr>
          <a:xfrm>
            <a:off x="6554833" y="3810436"/>
            <a:ext cx="14643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4" name="Line"/>
          <p:cNvSpPr/>
          <p:nvPr/>
        </p:nvSpPr>
        <p:spPr>
          <a:xfrm flipV="1">
            <a:off x="6691803" y="2952212"/>
            <a:ext cx="39831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5" name="Line"/>
          <p:cNvSpPr/>
          <p:nvPr/>
        </p:nvSpPr>
        <p:spPr>
          <a:xfrm>
            <a:off x="6691745" y="2952212"/>
            <a:ext cx="1" cy="85478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6" name="Line"/>
          <p:cNvSpPr/>
          <p:nvPr/>
        </p:nvSpPr>
        <p:spPr>
          <a:xfrm>
            <a:off x="7082037" y="2952212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7" name="Topo passa a apontar para Aux (novo nó)…"/>
          <p:cNvSpPr/>
          <p:nvPr/>
        </p:nvSpPr>
        <p:spPr>
          <a:xfrm>
            <a:off x="3585598" y="5162352"/>
            <a:ext cx="4780195" cy="83573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</a:pPr>
            <a:r>
              <a:rPr b="1"/>
              <a:t>Topo</a:t>
            </a:r>
            <a:r>
              <a:t> passa a apontar para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(novo nó) </a:t>
            </a:r>
          </a:p>
          <a:p>
            <a:pPr marL="228600" indent="-228600">
              <a:buSzPct val="100000"/>
              <a:buAutoNum type="arabicPeriod" startAt="1"/>
            </a:pPr>
            <a:r>
              <a:rPr b="1">
                <a:solidFill>
                  <a:srgbClr val="FF2600"/>
                </a:solidFill>
              </a:rPr>
              <a:t>Aux</a:t>
            </a:r>
            <a:r>
              <a:t> aponta para quem o </a:t>
            </a:r>
            <a:r>
              <a:rPr b="1"/>
              <a:t>Topo</a:t>
            </a:r>
            <a:r>
              <a:t> apontava antes</a:t>
            </a:r>
          </a:p>
          <a:p>
            <a:pPr marL="228600" indent="-228600">
              <a:buSzPct val="100000"/>
              <a:buAutoNum type="arabicPeriod" startAt="1"/>
            </a:pPr>
            <a:r>
              <a:t>incrementamos o contador: tamanho++</a:t>
            </a:r>
          </a:p>
        </p:txBody>
      </p:sp>
      <p:sp>
        <p:nvSpPr>
          <p:cNvPr id="668" name="O que aconteceu?"/>
          <p:cNvSpPr txBox="1"/>
          <p:nvPr/>
        </p:nvSpPr>
        <p:spPr>
          <a:xfrm>
            <a:off x="3521781" y="4822183"/>
            <a:ext cx="18036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O que aconteceu?</a:t>
            </a:r>
          </a:p>
        </p:txBody>
      </p:sp>
      <p:sp>
        <p:nvSpPr>
          <p:cNvPr id="669" name="Aux"/>
          <p:cNvSpPr txBox="1"/>
          <p:nvPr/>
        </p:nvSpPr>
        <p:spPr>
          <a:xfrm>
            <a:off x="6051702" y="2785842"/>
            <a:ext cx="4995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670" name="Número de elementos : 1"/>
          <p:cNvSpPr txBox="1"/>
          <p:nvPr/>
        </p:nvSpPr>
        <p:spPr>
          <a:xfrm>
            <a:off x="562272" y="2416938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1</a:t>
            </a:r>
          </a:p>
        </p:txBody>
      </p:sp>
      <p:sp>
        <p:nvSpPr>
          <p:cNvPr id="671" name="Número de elementos : 2"/>
          <p:cNvSpPr txBox="1"/>
          <p:nvPr/>
        </p:nvSpPr>
        <p:spPr>
          <a:xfrm>
            <a:off x="5393381" y="2395200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2</a:t>
            </a:r>
          </a:p>
        </p:txBody>
      </p:sp>
      <p:sp>
        <p:nvSpPr>
          <p:cNvPr id="672" name="antes"/>
          <p:cNvSpPr txBox="1"/>
          <p:nvPr/>
        </p:nvSpPr>
        <p:spPr>
          <a:xfrm>
            <a:off x="508883" y="2059738"/>
            <a:ext cx="6125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673" name="depois"/>
          <p:cNvSpPr txBox="1"/>
          <p:nvPr/>
        </p:nvSpPr>
        <p:spPr>
          <a:xfrm>
            <a:off x="5365079" y="2021054"/>
            <a:ext cx="734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6" name="Push"/>
          <p:cNvSpPr txBox="1"/>
          <p:nvPr>
            <p:ph type="body" sz="quarter" idx="1"/>
          </p:nvPr>
        </p:nvSpPr>
        <p:spPr>
          <a:xfrm>
            <a:off x="457200" y="1600200"/>
            <a:ext cx="8229600" cy="50331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Push</a:t>
            </a:r>
          </a:p>
        </p:txBody>
      </p:sp>
      <p:sp>
        <p:nvSpPr>
          <p:cNvPr id="677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678" name="Topo passa a apontar para Aux (novo nó)…"/>
          <p:cNvSpPr/>
          <p:nvPr/>
        </p:nvSpPr>
        <p:spPr>
          <a:xfrm>
            <a:off x="2033525" y="4681602"/>
            <a:ext cx="4780195" cy="83573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</a:pPr>
            <a:r>
              <a:rPr b="1"/>
              <a:t>Topo</a:t>
            </a:r>
            <a:r>
              <a:t> passa a apontar para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(novo nó) </a:t>
            </a:r>
          </a:p>
          <a:p>
            <a:pPr marL="228600" indent="-228600">
              <a:buSzPct val="100000"/>
              <a:buAutoNum type="arabicPeriod" startAt="1"/>
            </a:pPr>
            <a:r>
              <a:rPr b="1">
                <a:solidFill>
                  <a:srgbClr val="FF2600"/>
                </a:solidFill>
              </a:rPr>
              <a:t>Aux</a:t>
            </a:r>
            <a:r>
              <a:t> aponta para quem o </a:t>
            </a:r>
            <a:r>
              <a:rPr b="1"/>
              <a:t>Topo</a:t>
            </a:r>
            <a:r>
              <a:t> apontava antes</a:t>
            </a:r>
          </a:p>
          <a:p>
            <a:pPr marL="228600" indent="-228600">
              <a:buSzPct val="100000"/>
              <a:buAutoNum type="arabicPeriod" startAt="1"/>
            </a:pPr>
            <a:r>
              <a:t>incrementamos o contador: tamanho++</a:t>
            </a:r>
          </a:p>
        </p:txBody>
      </p:sp>
      <p:sp>
        <p:nvSpPr>
          <p:cNvPr id="679" name="Não é primeira inserção"/>
          <p:cNvSpPr txBox="1"/>
          <p:nvPr/>
        </p:nvSpPr>
        <p:spPr>
          <a:xfrm>
            <a:off x="1979895" y="4292618"/>
            <a:ext cx="23856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 é primeira inserção</a:t>
            </a:r>
          </a:p>
        </p:txBody>
      </p:sp>
      <p:sp>
        <p:nvSpPr>
          <p:cNvPr id="680" name="Topo passa a apontar para Aux (novo nó)…"/>
          <p:cNvSpPr/>
          <p:nvPr/>
        </p:nvSpPr>
        <p:spPr>
          <a:xfrm>
            <a:off x="2033525" y="3044983"/>
            <a:ext cx="4780195" cy="83573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</a:pPr>
            <a:r>
              <a:rPr b="1"/>
              <a:t>Topo</a:t>
            </a:r>
            <a:r>
              <a:t> passa a apontar para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(novo nó) </a:t>
            </a:r>
          </a:p>
          <a:p>
            <a:pPr marL="228600" indent="-228600">
              <a:buSzPct val="100000"/>
              <a:buAutoNum type="arabicPeriod" startAt="1"/>
            </a:pPr>
            <a:r>
              <a:rPr b="1">
                <a:solidFill>
                  <a:srgbClr val="FF2600"/>
                </a:solidFill>
              </a:rPr>
              <a:t>Aux</a:t>
            </a:r>
            <a:r>
              <a:t> aponta para quem o </a:t>
            </a:r>
            <a:r>
              <a:rPr b="1"/>
              <a:t>Topo</a:t>
            </a:r>
            <a:r>
              <a:t> apontava antes</a:t>
            </a:r>
          </a:p>
          <a:p>
            <a:pPr marL="228600" indent="-228600">
              <a:buSzPct val="100000"/>
              <a:buAutoNum type="arabicPeriod" startAt="1"/>
            </a:pPr>
            <a:r>
              <a:t>incrementamos o contador: tamanho++</a:t>
            </a:r>
          </a:p>
        </p:txBody>
      </p:sp>
      <p:sp>
        <p:nvSpPr>
          <p:cNvPr id="681" name="Primeira inserção"/>
          <p:cNvSpPr txBox="1"/>
          <p:nvPr/>
        </p:nvSpPr>
        <p:spPr>
          <a:xfrm>
            <a:off x="2007409" y="2589539"/>
            <a:ext cx="17552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Primeira inserção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4" name="Push"/>
          <p:cNvSpPr txBox="1"/>
          <p:nvPr>
            <p:ph type="body" sz="quarter" idx="1"/>
          </p:nvPr>
        </p:nvSpPr>
        <p:spPr>
          <a:xfrm>
            <a:off x="457200" y="1600200"/>
            <a:ext cx="8229600" cy="50331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Push</a:t>
            </a:r>
          </a:p>
        </p:txBody>
      </p:sp>
      <p:sp>
        <p:nvSpPr>
          <p:cNvPr id="685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686" name="Topo passa a apontar para Aux (novo nó)…"/>
          <p:cNvSpPr/>
          <p:nvPr/>
        </p:nvSpPr>
        <p:spPr>
          <a:xfrm>
            <a:off x="2033525" y="4681602"/>
            <a:ext cx="4780195" cy="835731"/>
          </a:xfrm>
          <a:prstGeom prst="rect">
            <a:avLst/>
          </a:prstGeom>
          <a:solidFill>
            <a:srgbClr val="FFFB00">
              <a:alpha val="24958"/>
            </a:srgbClr>
          </a:solidFill>
          <a:ln w="19050">
            <a:solidFill>
              <a:srgbClr val="000000">
                <a:alpha val="24958"/>
              </a:srgb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</a:pPr>
            <a:r>
              <a:rPr b="1"/>
              <a:t>Topo</a:t>
            </a:r>
            <a:r>
              <a:t> passa a apontar para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(novo nó) </a:t>
            </a:r>
          </a:p>
          <a:p>
            <a:pPr marL="228600" indent="-228600">
              <a:buSzPct val="100000"/>
              <a:buAutoNum type="arabicPeriod" startAt="1"/>
            </a:pPr>
            <a:r>
              <a:rPr b="1">
                <a:solidFill>
                  <a:srgbClr val="FF2600"/>
                </a:solidFill>
              </a:rPr>
              <a:t>Aux</a:t>
            </a:r>
            <a:r>
              <a:t> aponta para quem o </a:t>
            </a:r>
            <a:r>
              <a:rPr b="1"/>
              <a:t>Topo</a:t>
            </a:r>
            <a:r>
              <a:t> apontava antes</a:t>
            </a:r>
          </a:p>
          <a:p>
            <a:pPr marL="228600" indent="-228600">
              <a:buSzPct val="100000"/>
              <a:buAutoNum type="arabicPeriod" startAt="1"/>
            </a:pPr>
            <a:r>
              <a:t>incrementamos o contador: tamanho++</a:t>
            </a:r>
          </a:p>
        </p:txBody>
      </p:sp>
      <p:sp>
        <p:nvSpPr>
          <p:cNvPr id="687" name="Não é primeira inserção"/>
          <p:cNvSpPr txBox="1"/>
          <p:nvPr/>
        </p:nvSpPr>
        <p:spPr>
          <a:xfrm>
            <a:off x="1979895" y="4292618"/>
            <a:ext cx="23856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Não é primeira inserção</a:t>
            </a:r>
          </a:p>
        </p:txBody>
      </p:sp>
      <p:sp>
        <p:nvSpPr>
          <p:cNvPr id="688" name="Topo passa a apontar para Aux (novo nó)…"/>
          <p:cNvSpPr/>
          <p:nvPr/>
        </p:nvSpPr>
        <p:spPr>
          <a:xfrm>
            <a:off x="2033525" y="3044983"/>
            <a:ext cx="4780195" cy="83573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</a:pPr>
            <a:r>
              <a:rPr b="1"/>
              <a:t>Topo</a:t>
            </a:r>
            <a:r>
              <a:t> passa a apontar para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(novo nó) </a:t>
            </a:r>
          </a:p>
          <a:p>
            <a:pPr marL="228600" indent="-228600">
              <a:buSzPct val="100000"/>
              <a:buAutoNum type="arabicPeriod" startAt="1"/>
            </a:pPr>
            <a:r>
              <a:rPr b="1">
                <a:solidFill>
                  <a:srgbClr val="FF2600"/>
                </a:solidFill>
              </a:rPr>
              <a:t>Aux</a:t>
            </a:r>
            <a:r>
              <a:t> aponta para quem o </a:t>
            </a:r>
            <a:r>
              <a:rPr b="1"/>
              <a:t>Topo</a:t>
            </a:r>
            <a:r>
              <a:t> apontava antes</a:t>
            </a:r>
          </a:p>
          <a:p>
            <a:pPr marL="228600" indent="-228600">
              <a:buSzPct val="100000"/>
              <a:buAutoNum type="arabicPeriod" startAt="1"/>
            </a:pPr>
            <a:r>
              <a:t>incrementamos o contador: tamanho++</a:t>
            </a:r>
          </a:p>
        </p:txBody>
      </p:sp>
      <p:sp>
        <p:nvSpPr>
          <p:cNvPr id="689" name="Processo Único"/>
          <p:cNvSpPr txBox="1"/>
          <p:nvPr/>
        </p:nvSpPr>
        <p:spPr>
          <a:xfrm>
            <a:off x="3217378" y="2320566"/>
            <a:ext cx="241249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900">
                <a:solidFill>
                  <a:srgbClr val="FF2600"/>
                </a:solidFill>
              </a:defRPr>
            </a:lvl1pPr>
          </a:lstStyle>
          <a:p>
            <a:pPr/>
            <a:r>
              <a:t>Processo Único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2" name="Pseudocódigo"/>
          <p:cNvSpPr txBox="1"/>
          <p:nvPr>
            <p:ph type="body" sz="quarter" idx="1"/>
          </p:nvPr>
        </p:nvSpPr>
        <p:spPr>
          <a:xfrm>
            <a:off x="457200" y="1789825"/>
            <a:ext cx="8229600" cy="503315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Pseudocódigo</a:t>
            </a:r>
          </a:p>
        </p:txBody>
      </p:sp>
      <p:sp>
        <p:nvSpPr>
          <p:cNvPr id="693" name="Inserção (Push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 (Push)</a:t>
            </a:r>
          </a:p>
        </p:txBody>
      </p:sp>
      <p:sp>
        <p:nvSpPr>
          <p:cNvPr id="694" name="Retângulo 6"/>
          <p:cNvSpPr/>
          <p:nvPr/>
        </p:nvSpPr>
        <p:spPr>
          <a:xfrm>
            <a:off x="824178" y="2714539"/>
            <a:ext cx="7495644" cy="25298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inserir/push (S,x)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Criar um novo nó de pilha </a:t>
            </a:r>
            <a:r>
              <a:rPr>
                <a:solidFill>
                  <a:srgbClr val="FF2600"/>
                </a:solidFill>
              </a:rPr>
              <a:t>Aux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1"/>
              <a:t>ponteiro NoPilha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Alocar a memória do novo nó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recebe o item (valor) a ser inserido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Ponteiro de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aponta para quem o topo aponta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Topo aponta para o novo nó </a:t>
            </a:r>
            <a:r>
              <a:rPr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Incrementa a quantidade de elementos na pilha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7" name="Remoção (Pop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(Pop)</a:t>
            </a:r>
          </a:p>
        </p:txBody>
      </p:sp>
      <p:sp>
        <p:nvSpPr>
          <p:cNvPr id="698" name="Na remoção (pop) faremos a análise direta, pois haverá apenas um fluxo de instruções."/>
          <p:cNvSpPr txBox="1"/>
          <p:nvPr/>
        </p:nvSpPr>
        <p:spPr>
          <a:xfrm>
            <a:off x="908803" y="2212161"/>
            <a:ext cx="7326394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200"/>
            </a:pPr>
            <a:r>
              <a:t>Na remoção (</a:t>
            </a:r>
            <a:r>
              <a:rPr b="1"/>
              <a:t>pop</a:t>
            </a:r>
            <a:r>
              <a:t>) faremos a análise direta, pois haverá apenas um fluxo de instruções.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1" name="Rectangle"/>
          <p:cNvSpPr/>
          <p:nvPr/>
        </p:nvSpPr>
        <p:spPr>
          <a:xfrm>
            <a:off x="1678443" y="378683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02" name="2"/>
          <p:cNvSpPr/>
          <p:nvPr/>
        </p:nvSpPr>
        <p:spPr>
          <a:xfrm>
            <a:off x="1678443" y="335866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703" name="Topo"/>
          <p:cNvSpPr/>
          <p:nvPr/>
        </p:nvSpPr>
        <p:spPr>
          <a:xfrm>
            <a:off x="344135" y="3389108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704" name="NULL"/>
          <p:cNvSpPr/>
          <p:nvPr/>
        </p:nvSpPr>
        <p:spPr>
          <a:xfrm>
            <a:off x="3336581" y="3739886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05" name="Rectangle"/>
          <p:cNvSpPr/>
          <p:nvPr/>
        </p:nvSpPr>
        <p:spPr>
          <a:xfrm>
            <a:off x="2459027" y="378797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06" name="5"/>
          <p:cNvSpPr/>
          <p:nvPr/>
        </p:nvSpPr>
        <p:spPr>
          <a:xfrm>
            <a:off x="2459027" y="335980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07" name="Line"/>
          <p:cNvSpPr/>
          <p:nvPr/>
        </p:nvSpPr>
        <p:spPr>
          <a:xfrm>
            <a:off x="2965985" y="4003486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8" name="Remoção (Pop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(Pop)</a:t>
            </a:r>
          </a:p>
        </p:txBody>
      </p:sp>
      <p:sp>
        <p:nvSpPr>
          <p:cNvPr id="709" name="Line"/>
          <p:cNvSpPr/>
          <p:nvPr/>
        </p:nvSpPr>
        <p:spPr>
          <a:xfrm>
            <a:off x="1234503" y="3624713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0" name="Line"/>
          <p:cNvSpPr/>
          <p:nvPr/>
        </p:nvSpPr>
        <p:spPr>
          <a:xfrm>
            <a:off x="2188997" y="4006149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1" name="Line"/>
          <p:cNvSpPr/>
          <p:nvPr/>
        </p:nvSpPr>
        <p:spPr>
          <a:xfrm flipV="1">
            <a:off x="2325968" y="314792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2" name="Line"/>
          <p:cNvSpPr/>
          <p:nvPr/>
        </p:nvSpPr>
        <p:spPr>
          <a:xfrm>
            <a:off x="2325910" y="314792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3" name="Line"/>
          <p:cNvSpPr/>
          <p:nvPr/>
        </p:nvSpPr>
        <p:spPr>
          <a:xfrm>
            <a:off x="2716202" y="314792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4" name="Número de elementos : 2"/>
          <p:cNvSpPr txBox="1"/>
          <p:nvPr/>
        </p:nvSpPr>
        <p:spPr>
          <a:xfrm>
            <a:off x="1025146" y="2590913"/>
            <a:ext cx="2395349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7" name="Rectangle"/>
          <p:cNvSpPr/>
          <p:nvPr/>
        </p:nvSpPr>
        <p:spPr>
          <a:xfrm>
            <a:off x="1678443" y="378683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18" name="2"/>
          <p:cNvSpPr/>
          <p:nvPr/>
        </p:nvSpPr>
        <p:spPr>
          <a:xfrm>
            <a:off x="1678443" y="335866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719" name="Topo"/>
          <p:cNvSpPr/>
          <p:nvPr/>
        </p:nvSpPr>
        <p:spPr>
          <a:xfrm>
            <a:off x="344135" y="3389108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720" name="NULL"/>
          <p:cNvSpPr/>
          <p:nvPr/>
        </p:nvSpPr>
        <p:spPr>
          <a:xfrm>
            <a:off x="3336581" y="3739886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21" name="Rectangle"/>
          <p:cNvSpPr/>
          <p:nvPr/>
        </p:nvSpPr>
        <p:spPr>
          <a:xfrm>
            <a:off x="2459027" y="378797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22" name="5"/>
          <p:cNvSpPr/>
          <p:nvPr/>
        </p:nvSpPr>
        <p:spPr>
          <a:xfrm>
            <a:off x="2459027" y="335980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23" name="Line"/>
          <p:cNvSpPr/>
          <p:nvPr/>
        </p:nvSpPr>
        <p:spPr>
          <a:xfrm>
            <a:off x="2965985" y="4003486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4" name="Remoção (Pop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(Pop)</a:t>
            </a:r>
          </a:p>
        </p:txBody>
      </p:sp>
      <p:sp>
        <p:nvSpPr>
          <p:cNvPr id="725" name="Line"/>
          <p:cNvSpPr/>
          <p:nvPr/>
        </p:nvSpPr>
        <p:spPr>
          <a:xfrm>
            <a:off x="1234503" y="3624713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6" name="Line"/>
          <p:cNvSpPr/>
          <p:nvPr/>
        </p:nvSpPr>
        <p:spPr>
          <a:xfrm>
            <a:off x="2188997" y="4006149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7" name="Line"/>
          <p:cNvSpPr/>
          <p:nvPr/>
        </p:nvSpPr>
        <p:spPr>
          <a:xfrm flipV="1">
            <a:off x="2325968" y="314792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8" name="Line"/>
          <p:cNvSpPr/>
          <p:nvPr/>
        </p:nvSpPr>
        <p:spPr>
          <a:xfrm>
            <a:off x="2325910" y="314792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9" name="Line"/>
          <p:cNvSpPr/>
          <p:nvPr/>
        </p:nvSpPr>
        <p:spPr>
          <a:xfrm>
            <a:off x="2716202" y="314792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0" name="Número de elementos : 2"/>
          <p:cNvSpPr txBox="1"/>
          <p:nvPr/>
        </p:nvSpPr>
        <p:spPr>
          <a:xfrm>
            <a:off x="1025146" y="2590913"/>
            <a:ext cx="2395349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  <p:sp>
        <p:nvSpPr>
          <p:cNvPr id="731" name="ponteiro para NoPilha"/>
          <p:cNvSpPr txBox="1"/>
          <p:nvPr/>
        </p:nvSpPr>
        <p:spPr>
          <a:xfrm>
            <a:off x="662059" y="5522930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ponteiro para NoPilha</a:t>
            </a:r>
          </a:p>
        </p:txBody>
      </p:sp>
      <p:sp>
        <p:nvSpPr>
          <p:cNvPr id="732" name="Aux"/>
          <p:cNvSpPr/>
          <p:nvPr/>
        </p:nvSpPr>
        <p:spPr>
          <a:xfrm>
            <a:off x="1563488" y="4891028"/>
            <a:ext cx="74426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5" name="Rectangle"/>
          <p:cNvSpPr/>
          <p:nvPr/>
        </p:nvSpPr>
        <p:spPr>
          <a:xfrm>
            <a:off x="1678443" y="378683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36" name="2"/>
          <p:cNvSpPr/>
          <p:nvPr/>
        </p:nvSpPr>
        <p:spPr>
          <a:xfrm>
            <a:off x="1678443" y="335866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737" name="Topo"/>
          <p:cNvSpPr/>
          <p:nvPr/>
        </p:nvSpPr>
        <p:spPr>
          <a:xfrm>
            <a:off x="344135" y="3389108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738" name="NULL"/>
          <p:cNvSpPr/>
          <p:nvPr/>
        </p:nvSpPr>
        <p:spPr>
          <a:xfrm>
            <a:off x="3336581" y="3739886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39" name="Rectangle"/>
          <p:cNvSpPr/>
          <p:nvPr/>
        </p:nvSpPr>
        <p:spPr>
          <a:xfrm>
            <a:off x="2459027" y="378797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40" name="5"/>
          <p:cNvSpPr/>
          <p:nvPr/>
        </p:nvSpPr>
        <p:spPr>
          <a:xfrm>
            <a:off x="2459027" y="335980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41" name="Line"/>
          <p:cNvSpPr/>
          <p:nvPr/>
        </p:nvSpPr>
        <p:spPr>
          <a:xfrm>
            <a:off x="2965985" y="4003486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2" name="Remoção (Pop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(Pop)</a:t>
            </a:r>
          </a:p>
        </p:txBody>
      </p:sp>
      <p:sp>
        <p:nvSpPr>
          <p:cNvPr id="743" name="Line"/>
          <p:cNvSpPr/>
          <p:nvPr/>
        </p:nvSpPr>
        <p:spPr>
          <a:xfrm>
            <a:off x="1234503" y="3624713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4" name="Line"/>
          <p:cNvSpPr/>
          <p:nvPr/>
        </p:nvSpPr>
        <p:spPr>
          <a:xfrm>
            <a:off x="2188997" y="4006149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5" name="Line"/>
          <p:cNvSpPr/>
          <p:nvPr/>
        </p:nvSpPr>
        <p:spPr>
          <a:xfrm flipV="1">
            <a:off x="2325968" y="314792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6" name="Line"/>
          <p:cNvSpPr/>
          <p:nvPr/>
        </p:nvSpPr>
        <p:spPr>
          <a:xfrm>
            <a:off x="2325910" y="314792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7" name="Line"/>
          <p:cNvSpPr/>
          <p:nvPr/>
        </p:nvSpPr>
        <p:spPr>
          <a:xfrm>
            <a:off x="2716202" y="314792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48" name="Número de elementos : 2"/>
          <p:cNvSpPr txBox="1"/>
          <p:nvPr/>
        </p:nvSpPr>
        <p:spPr>
          <a:xfrm>
            <a:off x="1025146" y="2590913"/>
            <a:ext cx="2395349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  <p:sp>
        <p:nvSpPr>
          <p:cNvPr id="749" name="ponteiro para NoPilha"/>
          <p:cNvSpPr txBox="1"/>
          <p:nvPr/>
        </p:nvSpPr>
        <p:spPr>
          <a:xfrm>
            <a:off x="662059" y="5522930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ponteiro para NoPilha</a:t>
            </a:r>
          </a:p>
        </p:txBody>
      </p:sp>
      <p:sp>
        <p:nvSpPr>
          <p:cNvPr id="750" name="Aux"/>
          <p:cNvSpPr/>
          <p:nvPr/>
        </p:nvSpPr>
        <p:spPr>
          <a:xfrm>
            <a:off x="1563488" y="4891028"/>
            <a:ext cx="74426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751" name="Line"/>
          <p:cNvSpPr/>
          <p:nvPr/>
        </p:nvSpPr>
        <p:spPr>
          <a:xfrm flipV="1">
            <a:off x="1935618" y="4256409"/>
            <a:ext cx="1" cy="59834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2" name="Aux será usado para não perdermos os dados removidos ao reorganizar os ponteiros"/>
          <p:cNvSpPr txBox="1"/>
          <p:nvPr/>
        </p:nvSpPr>
        <p:spPr>
          <a:xfrm>
            <a:off x="1898715" y="1698205"/>
            <a:ext cx="5581265" cy="7391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/>
            </a:pPr>
            <a:r>
              <a:rPr b="1">
                <a:solidFill>
                  <a:srgbClr val="FF2600"/>
                </a:solidFill>
              </a:rPr>
              <a:t>Aux</a:t>
            </a:r>
            <a:r>
              <a:t> será usado para não perdermos os dados removidos ao reorganizar os ponteiros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5" name="Rectangle"/>
          <p:cNvSpPr/>
          <p:nvPr/>
        </p:nvSpPr>
        <p:spPr>
          <a:xfrm>
            <a:off x="1678443" y="378683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56" name="2"/>
          <p:cNvSpPr/>
          <p:nvPr/>
        </p:nvSpPr>
        <p:spPr>
          <a:xfrm>
            <a:off x="1678443" y="335866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757" name="Topo"/>
          <p:cNvSpPr/>
          <p:nvPr/>
        </p:nvSpPr>
        <p:spPr>
          <a:xfrm>
            <a:off x="344135" y="3389108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758" name="NULL"/>
          <p:cNvSpPr/>
          <p:nvPr/>
        </p:nvSpPr>
        <p:spPr>
          <a:xfrm>
            <a:off x="3336581" y="3739886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59" name="Rectangle"/>
          <p:cNvSpPr/>
          <p:nvPr/>
        </p:nvSpPr>
        <p:spPr>
          <a:xfrm>
            <a:off x="2459027" y="378797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60" name="5"/>
          <p:cNvSpPr/>
          <p:nvPr/>
        </p:nvSpPr>
        <p:spPr>
          <a:xfrm>
            <a:off x="2459027" y="335980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61" name="Line"/>
          <p:cNvSpPr/>
          <p:nvPr/>
        </p:nvSpPr>
        <p:spPr>
          <a:xfrm>
            <a:off x="2965985" y="4003486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2" name="Remoção (Pop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(Pop)</a:t>
            </a:r>
          </a:p>
        </p:txBody>
      </p:sp>
      <p:sp>
        <p:nvSpPr>
          <p:cNvPr id="763" name="Line"/>
          <p:cNvSpPr/>
          <p:nvPr/>
        </p:nvSpPr>
        <p:spPr>
          <a:xfrm>
            <a:off x="1234503" y="3624713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4" name="Line"/>
          <p:cNvSpPr/>
          <p:nvPr/>
        </p:nvSpPr>
        <p:spPr>
          <a:xfrm>
            <a:off x="2188997" y="4006149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5" name="Line"/>
          <p:cNvSpPr/>
          <p:nvPr/>
        </p:nvSpPr>
        <p:spPr>
          <a:xfrm flipV="1">
            <a:off x="2325968" y="314792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6" name="Line"/>
          <p:cNvSpPr/>
          <p:nvPr/>
        </p:nvSpPr>
        <p:spPr>
          <a:xfrm>
            <a:off x="2325910" y="314792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7" name="Line"/>
          <p:cNvSpPr/>
          <p:nvPr/>
        </p:nvSpPr>
        <p:spPr>
          <a:xfrm>
            <a:off x="2716202" y="314792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8" name="Número de elementos : 2"/>
          <p:cNvSpPr txBox="1"/>
          <p:nvPr/>
        </p:nvSpPr>
        <p:spPr>
          <a:xfrm>
            <a:off x="1025146" y="2590913"/>
            <a:ext cx="2395349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  <p:sp>
        <p:nvSpPr>
          <p:cNvPr id="769" name="ponteiro para NoPilha"/>
          <p:cNvSpPr txBox="1"/>
          <p:nvPr/>
        </p:nvSpPr>
        <p:spPr>
          <a:xfrm>
            <a:off x="662059" y="5522930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ponteiro para NoPilha</a:t>
            </a:r>
          </a:p>
        </p:txBody>
      </p:sp>
      <p:sp>
        <p:nvSpPr>
          <p:cNvPr id="770" name="Aux"/>
          <p:cNvSpPr/>
          <p:nvPr/>
        </p:nvSpPr>
        <p:spPr>
          <a:xfrm>
            <a:off x="1563488" y="4891028"/>
            <a:ext cx="74426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771" name="Rectangle"/>
          <p:cNvSpPr/>
          <p:nvPr/>
        </p:nvSpPr>
        <p:spPr>
          <a:xfrm>
            <a:off x="6189469" y="3704042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72" name="2"/>
          <p:cNvSpPr/>
          <p:nvPr/>
        </p:nvSpPr>
        <p:spPr>
          <a:xfrm>
            <a:off x="6189469" y="3275870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773" name="Topo"/>
          <p:cNvSpPr/>
          <p:nvPr/>
        </p:nvSpPr>
        <p:spPr>
          <a:xfrm>
            <a:off x="4855162" y="3306315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774" name="NULL"/>
          <p:cNvSpPr/>
          <p:nvPr/>
        </p:nvSpPr>
        <p:spPr>
          <a:xfrm>
            <a:off x="7847607" y="3657093"/>
            <a:ext cx="868988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75" name="Rectangle"/>
          <p:cNvSpPr/>
          <p:nvPr/>
        </p:nvSpPr>
        <p:spPr>
          <a:xfrm>
            <a:off x="6970053" y="3705185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76" name="5"/>
          <p:cNvSpPr/>
          <p:nvPr/>
        </p:nvSpPr>
        <p:spPr>
          <a:xfrm>
            <a:off x="6970053" y="327701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77" name="Line"/>
          <p:cNvSpPr/>
          <p:nvPr/>
        </p:nvSpPr>
        <p:spPr>
          <a:xfrm>
            <a:off x="7477011" y="3920693"/>
            <a:ext cx="36021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8" name="Line"/>
          <p:cNvSpPr/>
          <p:nvPr/>
        </p:nvSpPr>
        <p:spPr>
          <a:xfrm>
            <a:off x="5745530" y="3541920"/>
            <a:ext cx="4507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9" name="Line"/>
          <p:cNvSpPr/>
          <p:nvPr/>
        </p:nvSpPr>
        <p:spPr>
          <a:xfrm>
            <a:off x="6700024" y="392335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0" name="Line"/>
          <p:cNvSpPr/>
          <p:nvPr/>
        </p:nvSpPr>
        <p:spPr>
          <a:xfrm flipV="1">
            <a:off x="6836995" y="306513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1" name="Line"/>
          <p:cNvSpPr/>
          <p:nvPr/>
        </p:nvSpPr>
        <p:spPr>
          <a:xfrm>
            <a:off x="6836936" y="306513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2" name="Line"/>
          <p:cNvSpPr/>
          <p:nvPr/>
        </p:nvSpPr>
        <p:spPr>
          <a:xfrm>
            <a:off x="7227228" y="306513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3" name="Aux"/>
          <p:cNvSpPr/>
          <p:nvPr/>
        </p:nvSpPr>
        <p:spPr>
          <a:xfrm>
            <a:off x="6074514" y="4891028"/>
            <a:ext cx="74426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784" name="Line"/>
          <p:cNvSpPr/>
          <p:nvPr/>
        </p:nvSpPr>
        <p:spPr>
          <a:xfrm flipV="1">
            <a:off x="1935618" y="4256409"/>
            <a:ext cx="1" cy="59834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5" name="Line"/>
          <p:cNvSpPr/>
          <p:nvPr/>
        </p:nvSpPr>
        <p:spPr>
          <a:xfrm flipV="1">
            <a:off x="6446644" y="4215013"/>
            <a:ext cx="1" cy="59834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6" name="Número de elementos : 2"/>
          <p:cNvSpPr txBox="1"/>
          <p:nvPr/>
        </p:nvSpPr>
        <p:spPr>
          <a:xfrm>
            <a:off x="5445217" y="2558102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  <p:sp>
        <p:nvSpPr>
          <p:cNvPr id="787" name="Antes"/>
          <p:cNvSpPr txBox="1"/>
          <p:nvPr/>
        </p:nvSpPr>
        <p:spPr>
          <a:xfrm>
            <a:off x="949261" y="2059257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788" name="Depois"/>
          <p:cNvSpPr txBox="1"/>
          <p:nvPr/>
        </p:nvSpPr>
        <p:spPr>
          <a:xfrm>
            <a:off x="5369333" y="2091625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10" name="Pilhas Estática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Pilhas Estáticas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1" name="Rectangle"/>
          <p:cNvSpPr/>
          <p:nvPr/>
        </p:nvSpPr>
        <p:spPr>
          <a:xfrm>
            <a:off x="1678443" y="378683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92" name="2"/>
          <p:cNvSpPr/>
          <p:nvPr/>
        </p:nvSpPr>
        <p:spPr>
          <a:xfrm>
            <a:off x="1678443" y="335866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793" name="Topo"/>
          <p:cNvSpPr/>
          <p:nvPr/>
        </p:nvSpPr>
        <p:spPr>
          <a:xfrm>
            <a:off x="344135" y="3389108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794" name="NULL"/>
          <p:cNvSpPr/>
          <p:nvPr/>
        </p:nvSpPr>
        <p:spPr>
          <a:xfrm>
            <a:off x="3336581" y="3739886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795" name="Rectangle"/>
          <p:cNvSpPr/>
          <p:nvPr/>
        </p:nvSpPr>
        <p:spPr>
          <a:xfrm>
            <a:off x="2459027" y="378797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96" name="5"/>
          <p:cNvSpPr/>
          <p:nvPr/>
        </p:nvSpPr>
        <p:spPr>
          <a:xfrm>
            <a:off x="2459027" y="335980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797" name="Line"/>
          <p:cNvSpPr/>
          <p:nvPr/>
        </p:nvSpPr>
        <p:spPr>
          <a:xfrm>
            <a:off x="2965985" y="4003486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8" name="Remoção (Pop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(Pop)</a:t>
            </a:r>
          </a:p>
        </p:txBody>
      </p:sp>
      <p:sp>
        <p:nvSpPr>
          <p:cNvPr id="799" name="Line"/>
          <p:cNvSpPr/>
          <p:nvPr/>
        </p:nvSpPr>
        <p:spPr>
          <a:xfrm>
            <a:off x="1234503" y="3624713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0" name="Line"/>
          <p:cNvSpPr/>
          <p:nvPr/>
        </p:nvSpPr>
        <p:spPr>
          <a:xfrm>
            <a:off x="2188997" y="4006149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1" name="Line"/>
          <p:cNvSpPr/>
          <p:nvPr/>
        </p:nvSpPr>
        <p:spPr>
          <a:xfrm flipV="1">
            <a:off x="2325968" y="314792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2" name="Line"/>
          <p:cNvSpPr/>
          <p:nvPr/>
        </p:nvSpPr>
        <p:spPr>
          <a:xfrm>
            <a:off x="2325910" y="314792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3" name="Line"/>
          <p:cNvSpPr/>
          <p:nvPr/>
        </p:nvSpPr>
        <p:spPr>
          <a:xfrm>
            <a:off x="2716202" y="314792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4" name="Número de elementos : 2"/>
          <p:cNvSpPr txBox="1"/>
          <p:nvPr/>
        </p:nvSpPr>
        <p:spPr>
          <a:xfrm>
            <a:off x="1025146" y="2590913"/>
            <a:ext cx="2395349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  <p:sp>
        <p:nvSpPr>
          <p:cNvPr id="805" name="ponteiro para NoPilha"/>
          <p:cNvSpPr txBox="1"/>
          <p:nvPr/>
        </p:nvSpPr>
        <p:spPr>
          <a:xfrm>
            <a:off x="662059" y="5522930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ponteiro para NoPilha</a:t>
            </a:r>
          </a:p>
        </p:txBody>
      </p:sp>
      <p:sp>
        <p:nvSpPr>
          <p:cNvPr id="806" name="Aux"/>
          <p:cNvSpPr/>
          <p:nvPr/>
        </p:nvSpPr>
        <p:spPr>
          <a:xfrm>
            <a:off x="1563488" y="4891028"/>
            <a:ext cx="74426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807" name="Rectangle"/>
          <p:cNvSpPr/>
          <p:nvPr/>
        </p:nvSpPr>
        <p:spPr>
          <a:xfrm>
            <a:off x="6189469" y="3704042"/>
            <a:ext cx="514351" cy="433304"/>
          </a:xfrm>
          <a:prstGeom prst="rect">
            <a:avLst/>
          </a:prstGeom>
          <a:solidFill>
            <a:srgbClr val="FFFFC2">
              <a:alpha val="34544"/>
            </a:srgbClr>
          </a:solidFill>
          <a:ln w="19050">
            <a:solidFill>
              <a:srgbClr val="000000">
                <a:alpha val="3454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08" name="2"/>
          <p:cNvSpPr/>
          <p:nvPr/>
        </p:nvSpPr>
        <p:spPr>
          <a:xfrm>
            <a:off x="6189469" y="3275870"/>
            <a:ext cx="514351" cy="433305"/>
          </a:xfrm>
          <a:prstGeom prst="rect">
            <a:avLst/>
          </a:prstGeom>
          <a:solidFill>
            <a:srgbClr val="FFFFC2">
              <a:alpha val="34544"/>
            </a:srgbClr>
          </a:solidFill>
          <a:ln w="19050">
            <a:solidFill>
              <a:srgbClr val="000000">
                <a:alpha val="3454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09" name="Topo"/>
          <p:cNvSpPr/>
          <p:nvPr/>
        </p:nvSpPr>
        <p:spPr>
          <a:xfrm>
            <a:off x="4855162" y="3306315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810" name="NULL"/>
          <p:cNvSpPr/>
          <p:nvPr/>
        </p:nvSpPr>
        <p:spPr>
          <a:xfrm>
            <a:off x="7847607" y="3657093"/>
            <a:ext cx="868988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11" name="Rectangle"/>
          <p:cNvSpPr/>
          <p:nvPr/>
        </p:nvSpPr>
        <p:spPr>
          <a:xfrm>
            <a:off x="6970053" y="3705185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12" name="5"/>
          <p:cNvSpPr/>
          <p:nvPr/>
        </p:nvSpPr>
        <p:spPr>
          <a:xfrm>
            <a:off x="6970053" y="327701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813" name="Line"/>
          <p:cNvSpPr/>
          <p:nvPr/>
        </p:nvSpPr>
        <p:spPr>
          <a:xfrm>
            <a:off x="7477011" y="3920693"/>
            <a:ext cx="36021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4" name="Line"/>
          <p:cNvSpPr/>
          <p:nvPr/>
        </p:nvSpPr>
        <p:spPr>
          <a:xfrm>
            <a:off x="5745530" y="3541920"/>
            <a:ext cx="45077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5" name="Line"/>
          <p:cNvSpPr/>
          <p:nvPr/>
        </p:nvSpPr>
        <p:spPr>
          <a:xfrm>
            <a:off x="6700024" y="3923356"/>
            <a:ext cx="146438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6" name="Line"/>
          <p:cNvSpPr/>
          <p:nvPr/>
        </p:nvSpPr>
        <p:spPr>
          <a:xfrm flipV="1">
            <a:off x="6836995" y="3065132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7" name="Line"/>
          <p:cNvSpPr/>
          <p:nvPr/>
        </p:nvSpPr>
        <p:spPr>
          <a:xfrm>
            <a:off x="6836936" y="3065132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8" name="Line"/>
          <p:cNvSpPr/>
          <p:nvPr/>
        </p:nvSpPr>
        <p:spPr>
          <a:xfrm>
            <a:off x="7227228" y="3065132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9" name="Aux"/>
          <p:cNvSpPr/>
          <p:nvPr/>
        </p:nvSpPr>
        <p:spPr>
          <a:xfrm>
            <a:off x="6074514" y="4891028"/>
            <a:ext cx="74426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820" name="Line"/>
          <p:cNvSpPr/>
          <p:nvPr/>
        </p:nvSpPr>
        <p:spPr>
          <a:xfrm flipV="1">
            <a:off x="1935618" y="4256409"/>
            <a:ext cx="1" cy="59834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1" name="Line"/>
          <p:cNvSpPr/>
          <p:nvPr/>
        </p:nvSpPr>
        <p:spPr>
          <a:xfrm flipV="1">
            <a:off x="6446644" y="4215013"/>
            <a:ext cx="1" cy="59834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2" name="2"/>
          <p:cNvSpPr/>
          <p:nvPr/>
        </p:nvSpPr>
        <p:spPr>
          <a:xfrm>
            <a:off x="7035014" y="4891028"/>
            <a:ext cx="514351" cy="433305"/>
          </a:xfrm>
          <a:prstGeom prst="rect">
            <a:avLst/>
          </a:prstGeom>
          <a:solidFill>
            <a:srgbClr val="73FA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23" name="Número de elementos : 2"/>
          <p:cNvSpPr txBox="1"/>
          <p:nvPr/>
        </p:nvSpPr>
        <p:spPr>
          <a:xfrm>
            <a:off x="5445217" y="2558102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  <p:sp>
        <p:nvSpPr>
          <p:cNvPr id="824" name="Antes"/>
          <p:cNvSpPr txBox="1"/>
          <p:nvPr/>
        </p:nvSpPr>
        <p:spPr>
          <a:xfrm>
            <a:off x="949261" y="2059257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825" name="Depois"/>
          <p:cNvSpPr txBox="1"/>
          <p:nvPr/>
        </p:nvSpPr>
        <p:spPr>
          <a:xfrm>
            <a:off x="5369333" y="2091625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8" name="Rectangle"/>
          <p:cNvSpPr/>
          <p:nvPr/>
        </p:nvSpPr>
        <p:spPr>
          <a:xfrm>
            <a:off x="1678443" y="378683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29" name="2"/>
          <p:cNvSpPr/>
          <p:nvPr/>
        </p:nvSpPr>
        <p:spPr>
          <a:xfrm>
            <a:off x="1678443" y="3358663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30" name="Topo"/>
          <p:cNvSpPr/>
          <p:nvPr/>
        </p:nvSpPr>
        <p:spPr>
          <a:xfrm>
            <a:off x="344135" y="3389108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831" name="NULL"/>
          <p:cNvSpPr/>
          <p:nvPr/>
        </p:nvSpPr>
        <p:spPr>
          <a:xfrm>
            <a:off x="3336581" y="3739886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32" name="Rectangle"/>
          <p:cNvSpPr/>
          <p:nvPr/>
        </p:nvSpPr>
        <p:spPr>
          <a:xfrm>
            <a:off x="2459027" y="378797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33" name="5"/>
          <p:cNvSpPr/>
          <p:nvPr/>
        </p:nvSpPr>
        <p:spPr>
          <a:xfrm>
            <a:off x="2459027" y="335980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834" name="Line"/>
          <p:cNvSpPr/>
          <p:nvPr/>
        </p:nvSpPr>
        <p:spPr>
          <a:xfrm>
            <a:off x="2965985" y="4003486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5" name="Remoção (Pop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(Pop)</a:t>
            </a:r>
          </a:p>
        </p:txBody>
      </p:sp>
      <p:sp>
        <p:nvSpPr>
          <p:cNvPr id="836" name="Line"/>
          <p:cNvSpPr/>
          <p:nvPr/>
        </p:nvSpPr>
        <p:spPr>
          <a:xfrm>
            <a:off x="1234503" y="3624713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7" name="Line"/>
          <p:cNvSpPr/>
          <p:nvPr/>
        </p:nvSpPr>
        <p:spPr>
          <a:xfrm>
            <a:off x="2188997" y="4006149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8" name="Line"/>
          <p:cNvSpPr/>
          <p:nvPr/>
        </p:nvSpPr>
        <p:spPr>
          <a:xfrm flipV="1">
            <a:off x="2325968" y="3147925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9" name="Line"/>
          <p:cNvSpPr/>
          <p:nvPr/>
        </p:nvSpPr>
        <p:spPr>
          <a:xfrm>
            <a:off x="2325910" y="3147925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0" name="Line"/>
          <p:cNvSpPr/>
          <p:nvPr/>
        </p:nvSpPr>
        <p:spPr>
          <a:xfrm>
            <a:off x="2716202" y="3147925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1" name="Número de elementos : 2"/>
          <p:cNvSpPr txBox="1"/>
          <p:nvPr/>
        </p:nvSpPr>
        <p:spPr>
          <a:xfrm>
            <a:off x="1025146" y="2590913"/>
            <a:ext cx="2395349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  <p:sp>
        <p:nvSpPr>
          <p:cNvPr id="842" name="ponteiro para NoPilha"/>
          <p:cNvSpPr txBox="1"/>
          <p:nvPr/>
        </p:nvSpPr>
        <p:spPr>
          <a:xfrm>
            <a:off x="662059" y="5522930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ponteiro para NoPilha</a:t>
            </a:r>
          </a:p>
        </p:txBody>
      </p:sp>
      <p:sp>
        <p:nvSpPr>
          <p:cNvPr id="843" name="Aux"/>
          <p:cNvSpPr/>
          <p:nvPr/>
        </p:nvSpPr>
        <p:spPr>
          <a:xfrm>
            <a:off x="1563488" y="4891028"/>
            <a:ext cx="744261" cy="433305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844" name="Rectangle"/>
          <p:cNvSpPr/>
          <p:nvPr/>
        </p:nvSpPr>
        <p:spPr>
          <a:xfrm>
            <a:off x="6189469" y="3704042"/>
            <a:ext cx="514351" cy="433304"/>
          </a:xfrm>
          <a:prstGeom prst="rect">
            <a:avLst/>
          </a:prstGeom>
          <a:solidFill>
            <a:srgbClr val="FFFFC2">
              <a:alpha val="29854"/>
            </a:srgbClr>
          </a:solidFill>
          <a:ln w="19050">
            <a:solidFill>
              <a:srgbClr val="000000">
                <a:alpha val="2985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45" name="2"/>
          <p:cNvSpPr/>
          <p:nvPr/>
        </p:nvSpPr>
        <p:spPr>
          <a:xfrm>
            <a:off x="6189469" y="3275870"/>
            <a:ext cx="514351" cy="433305"/>
          </a:xfrm>
          <a:prstGeom prst="rect">
            <a:avLst/>
          </a:prstGeom>
          <a:solidFill>
            <a:srgbClr val="FFFFC2">
              <a:alpha val="29854"/>
            </a:srgbClr>
          </a:solidFill>
          <a:ln w="19050">
            <a:solidFill>
              <a:srgbClr val="000000">
                <a:alpha val="2985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46" name="Topo"/>
          <p:cNvSpPr/>
          <p:nvPr/>
        </p:nvSpPr>
        <p:spPr>
          <a:xfrm>
            <a:off x="4855162" y="3306315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847" name="NULL"/>
          <p:cNvSpPr/>
          <p:nvPr/>
        </p:nvSpPr>
        <p:spPr>
          <a:xfrm>
            <a:off x="7847607" y="3657093"/>
            <a:ext cx="868988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48" name="Rectangle"/>
          <p:cNvSpPr/>
          <p:nvPr/>
        </p:nvSpPr>
        <p:spPr>
          <a:xfrm>
            <a:off x="6970053" y="3705185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49" name="5"/>
          <p:cNvSpPr/>
          <p:nvPr/>
        </p:nvSpPr>
        <p:spPr>
          <a:xfrm>
            <a:off x="6970053" y="3277014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850" name="Line"/>
          <p:cNvSpPr/>
          <p:nvPr/>
        </p:nvSpPr>
        <p:spPr>
          <a:xfrm>
            <a:off x="7477011" y="3920693"/>
            <a:ext cx="36021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1" name="Line"/>
          <p:cNvSpPr/>
          <p:nvPr/>
        </p:nvSpPr>
        <p:spPr>
          <a:xfrm>
            <a:off x="5745530" y="3541920"/>
            <a:ext cx="121778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2" name="Line"/>
          <p:cNvSpPr/>
          <p:nvPr/>
        </p:nvSpPr>
        <p:spPr>
          <a:xfrm>
            <a:off x="6700024" y="3923356"/>
            <a:ext cx="146438" cy="1"/>
          </a:xfrm>
          <a:prstGeom prst="line">
            <a:avLst/>
          </a:prstGeom>
          <a:ln w="19050">
            <a:solidFill>
              <a:srgbClr val="000000">
                <a:alpha val="29684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3" name="Line"/>
          <p:cNvSpPr/>
          <p:nvPr/>
        </p:nvSpPr>
        <p:spPr>
          <a:xfrm flipV="1">
            <a:off x="6836995" y="3065132"/>
            <a:ext cx="398317" cy="1"/>
          </a:xfrm>
          <a:prstGeom prst="line">
            <a:avLst/>
          </a:prstGeom>
          <a:ln w="19050">
            <a:solidFill>
              <a:srgbClr val="000000">
                <a:alpha val="29684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6836936" y="3065132"/>
            <a:ext cx="1" cy="854781"/>
          </a:xfrm>
          <a:prstGeom prst="line">
            <a:avLst/>
          </a:prstGeom>
          <a:ln w="19050">
            <a:solidFill>
              <a:srgbClr val="000000">
                <a:alpha val="29684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7227228" y="3065132"/>
            <a:ext cx="1" cy="228601"/>
          </a:xfrm>
          <a:prstGeom prst="line">
            <a:avLst/>
          </a:prstGeom>
          <a:ln w="19050">
            <a:solidFill>
              <a:srgbClr val="000000">
                <a:alpha val="2968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6" name="Aux"/>
          <p:cNvSpPr/>
          <p:nvPr/>
        </p:nvSpPr>
        <p:spPr>
          <a:xfrm>
            <a:off x="6074514" y="4891028"/>
            <a:ext cx="744261" cy="433305"/>
          </a:xfrm>
          <a:prstGeom prst="rect">
            <a:avLst/>
          </a:prstGeom>
          <a:solidFill>
            <a:srgbClr val="00FDFF">
              <a:alpha val="30000"/>
            </a:srgbClr>
          </a:solidFill>
          <a:ln w="19050">
            <a:solidFill>
              <a:srgbClr val="000000">
                <a:alpha val="30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857" name="Line"/>
          <p:cNvSpPr/>
          <p:nvPr/>
        </p:nvSpPr>
        <p:spPr>
          <a:xfrm flipV="1">
            <a:off x="1935618" y="4256409"/>
            <a:ext cx="1" cy="59834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8" name="Line"/>
          <p:cNvSpPr/>
          <p:nvPr/>
        </p:nvSpPr>
        <p:spPr>
          <a:xfrm flipV="1">
            <a:off x="6446644" y="4215013"/>
            <a:ext cx="1" cy="598349"/>
          </a:xfrm>
          <a:prstGeom prst="line">
            <a:avLst/>
          </a:prstGeom>
          <a:ln w="19050">
            <a:solidFill>
              <a:srgbClr val="FF2600">
                <a:alpha val="3000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9" name="2"/>
          <p:cNvSpPr/>
          <p:nvPr/>
        </p:nvSpPr>
        <p:spPr>
          <a:xfrm>
            <a:off x="7035014" y="4891028"/>
            <a:ext cx="514351" cy="433305"/>
          </a:xfrm>
          <a:prstGeom prst="rect">
            <a:avLst/>
          </a:prstGeom>
          <a:solidFill>
            <a:srgbClr val="73FA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60" name="elemento…"/>
          <p:cNvSpPr txBox="1"/>
          <p:nvPr/>
        </p:nvSpPr>
        <p:spPr>
          <a:xfrm>
            <a:off x="6683295" y="5401999"/>
            <a:ext cx="12177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elemento </a:t>
            </a:r>
          </a:p>
          <a:p>
            <a:pPr algn="ctr"/>
            <a:r>
              <a:t>retornado</a:t>
            </a:r>
          </a:p>
        </p:txBody>
      </p:sp>
      <p:sp>
        <p:nvSpPr>
          <p:cNvPr id="861" name="Número de elementos : 1"/>
          <p:cNvSpPr txBox="1"/>
          <p:nvPr/>
        </p:nvSpPr>
        <p:spPr>
          <a:xfrm>
            <a:off x="5447617" y="2558102"/>
            <a:ext cx="23905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rPr b="1">
                <a:solidFill>
                  <a:srgbClr val="FF2600"/>
                </a:solidFill>
              </a:rPr>
              <a:t>1</a:t>
            </a:r>
          </a:p>
        </p:txBody>
      </p:sp>
      <p:sp>
        <p:nvSpPr>
          <p:cNvPr id="862" name="Antes"/>
          <p:cNvSpPr txBox="1"/>
          <p:nvPr/>
        </p:nvSpPr>
        <p:spPr>
          <a:xfrm>
            <a:off x="949261" y="2059257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863" name="Depois"/>
          <p:cNvSpPr txBox="1"/>
          <p:nvPr/>
        </p:nvSpPr>
        <p:spPr>
          <a:xfrm>
            <a:off x="5369333" y="2091625"/>
            <a:ext cx="2547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6" name="Remoção (Pop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(Pop)</a:t>
            </a:r>
          </a:p>
        </p:txBody>
      </p:sp>
      <p:sp>
        <p:nvSpPr>
          <p:cNvPr id="867" name="Número de elementos : 1"/>
          <p:cNvSpPr txBox="1"/>
          <p:nvPr/>
        </p:nvSpPr>
        <p:spPr>
          <a:xfrm>
            <a:off x="1025146" y="2590913"/>
            <a:ext cx="2395349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1</a:t>
            </a:r>
          </a:p>
        </p:txBody>
      </p:sp>
      <p:sp>
        <p:nvSpPr>
          <p:cNvPr id="868" name="Rectangle"/>
          <p:cNvSpPr/>
          <p:nvPr/>
        </p:nvSpPr>
        <p:spPr>
          <a:xfrm>
            <a:off x="1723583" y="3722233"/>
            <a:ext cx="514351" cy="433304"/>
          </a:xfrm>
          <a:prstGeom prst="rect">
            <a:avLst/>
          </a:prstGeom>
          <a:solidFill>
            <a:srgbClr val="FFFFC2">
              <a:alpha val="29854"/>
            </a:srgbClr>
          </a:solidFill>
          <a:ln w="19050">
            <a:solidFill>
              <a:srgbClr val="000000">
                <a:alpha val="29854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69" name="2"/>
          <p:cNvSpPr/>
          <p:nvPr/>
        </p:nvSpPr>
        <p:spPr>
          <a:xfrm>
            <a:off x="1723583" y="3294061"/>
            <a:ext cx="514351" cy="433305"/>
          </a:xfrm>
          <a:prstGeom prst="rect">
            <a:avLst/>
          </a:prstGeom>
          <a:solidFill>
            <a:srgbClr val="FFFFC2">
              <a:alpha val="29854"/>
            </a:srgbClr>
          </a:solidFill>
          <a:ln w="19050">
            <a:solidFill>
              <a:srgbClr val="000000">
                <a:alpha val="2985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70" name="Topo"/>
          <p:cNvSpPr/>
          <p:nvPr/>
        </p:nvSpPr>
        <p:spPr>
          <a:xfrm>
            <a:off x="389276" y="3324506"/>
            <a:ext cx="868987" cy="52720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871" name="NULL"/>
          <p:cNvSpPr/>
          <p:nvPr/>
        </p:nvSpPr>
        <p:spPr>
          <a:xfrm>
            <a:off x="3381721" y="3675284"/>
            <a:ext cx="868988" cy="52720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72" name="Rectangle"/>
          <p:cNvSpPr/>
          <p:nvPr/>
        </p:nvSpPr>
        <p:spPr>
          <a:xfrm>
            <a:off x="2504167" y="3723376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73" name="5"/>
          <p:cNvSpPr/>
          <p:nvPr/>
        </p:nvSpPr>
        <p:spPr>
          <a:xfrm>
            <a:off x="2504167" y="3295205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874" name="Line"/>
          <p:cNvSpPr/>
          <p:nvPr/>
        </p:nvSpPr>
        <p:spPr>
          <a:xfrm>
            <a:off x="3011125" y="3938884"/>
            <a:ext cx="36021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5" name="Line"/>
          <p:cNvSpPr/>
          <p:nvPr/>
        </p:nvSpPr>
        <p:spPr>
          <a:xfrm>
            <a:off x="1279644" y="3560111"/>
            <a:ext cx="1217787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6" name="Line"/>
          <p:cNvSpPr/>
          <p:nvPr/>
        </p:nvSpPr>
        <p:spPr>
          <a:xfrm>
            <a:off x="2234138" y="3941547"/>
            <a:ext cx="146438" cy="1"/>
          </a:xfrm>
          <a:prstGeom prst="line">
            <a:avLst/>
          </a:prstGeom>
          <a:ln w="19050">
            <a:solidFill>
              <a:srgbClr val="000000">
                <a:alpha val="29684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7" name="Line"/>
          <p:cNvSpPr/>
          <p:nvPr/>
        </p:nvSpPr>
        <p:spPr>
          <a:xfrm flipV="1">
            <a:off x="2371109" y="3083323"/>
            <a:ext cx="398317" cy="1"/>
          </a:xfrm>
          <a:prstGeom prst="line">
            <a:avLst/>
          </a:prstGeom>
          <a:ln w="19050">
            <a:solidFill>
              <a:srgbClr val="000000">
                <a:alpha val="29684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8" name="Line"/>
          <p:cNvSpPr/>
          <p:nvPr/>
        </p:nvSpPr>
        <p:spPr>
          <a:xfrm>
            <a:off x="2371050" y="3083323"/>
            <a:ext cx="1" cy="854781"/>
          </a:xfrm>
          <a:prstGeom prst="line">
            <a:avLst/>
          </a:prstGeom>
          <a:ln w="19050">
            <a:solidFill>
              <a:srgbClr val="000000">
                <a:alpha val="29684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9" name="Line"/>
          <p:cNvSpPr/>
          <p:nvPr/>
        </p:nvSpPr>
        <p:spPr>
          <a:xfrm>
            <a:off x="2761342" y="3083323"/>
            <a:ext cx="1" cy="228601"/>
          </a:xfrm>
          <a:prstGeom prst="line">
            <a:avLst/>
          </a:prstGeom>
          <a:ln w="19050">
            <a:solidFill>
              <a:srgbClr val="000000">
                <a:alpha val="2968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0" name="Aux"/>
          <p:cNvSpPr/>
          <p:nvPr/>
        </p:nvSpPr>
        <p:spPr>
          <a:xfrm>
            <a:off x="1608628" y="4909219"/>
            <a:ext cx="744261" cy="433305"/>
          </a:xfrm>
          <a:prstGeom prst="rect">
            <a:avLst/>
          </a:prstGeom>
          <a:solidFill>
            <a:srgbClr val="00FDFF">
              <a:alpha val="30000"/>
            </a:srgbClr>
          </a:solidFill>
          <a:ln w="19050">
            <a:solidFill>
              <a:srgbClr val="000000">
                <a:alpha val="30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Aux</a:t>
            </a:r>
          </a:p>
        </p:txBody>
      </p:sp>
      <p:sp>
        <p:nvSpPr>
          <p:cNvPr id="881" name="Line"/>
          <p:cNvSpPr/>
          <p:nvPr/>
        </p:nvSpPr>
        <p:spPr>
          <a:xfrm flipV="1">
            <a:off x="1980758" y="4233204"/>
            <a:ext cx="1" cy="598349"/>
          </a:xfrm>
          <a:prstGeom prst="line">
            <a:avLst/>
          </a:prstGeom>
          <a:ln w="19050">
            <a:solidFill>
              <a:srgbClr val="FF2600">
                <a:alpha val="3000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2" name="2"/>
          <p:cNvSpPr/>
          <p:nvPr/>
        </p:nvSpPr>
        <p:spPr>
          <a:xfrm>
            <a:off x="2569128" y="4909219"/>
            <a:ext cx="514351" cy="433305"/>
          </a:xfrm>
          <a:prstGeom prst="rect">
            <a:avLst/>
          </a:prstGeom>
          <a:solidFill>
            <a:srgbClr val="73FA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83" name="elemento…"/>
          <p:cNvSpPr txBox="1"/>
          <p:nvPr/>
        </p:nvSpPr>
        <p:spPr>
          <a:xfrm>
            <a:off x="2217410" y="5420190"/>
            <a:ext cx="12177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elemento </a:t>
            </a:r>
          </a:p>
          <a:p>
            <a:pPr algn="ctr"/>
            <a:r>
              <a:t>retornado</a:t>
            </a:r>
          </a:p>
        </p:txBody>
      </p:sp>
      <p:sp>
        <p:nvSpPr>
          <p:cNvPr id="884" name="Criamos um nó auxiliar para retornar e deslocar a memória do elemento a ser removido…"/>
          <p:cNvSpPr/>
          <p:nvPr/>
        </p:nvSpPr>
        <p:spPr>
          <a:xfrm>
            <a:off x="4731630" y="3043052"/>
            <a:ext cx="3804775" cy="297865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00000"/>
              <a:buAutoNum type="arabicPeriod" startAt="1"/>
            </a:pPr>
            <a:r>
              <a:t>Criamos um nó auxiliar para retornar e deslocar a memória do elemento a ser removido </a:t>
            </a:r>
          </a:p>
          <a:p>
            <a:pPr marL="228600" indent="-228600">
              <a:buSzPct val="100000"/>
              <a:buAutoNum type="arabicPeriod" startAt="1"/>
            </a:pPr>
            <a:r>
              <a:t>O ponteiro </a:t>
            </a:r>
            <a:r>
              <a:rPr b="1">
                <a:solidFill>
                  <a:srgbClr val="FF2600"/>
                </a:solidFill>
              </a:rPr>
              <a:t>Aux</a:t>
            </a:r>
            <a:r>
              <a:t> é criado e aponta para o valor atual de </a:t>
            </a:r>
            <a:r>
              <a:rPr b="1"/>
              <a:t>Topo</a:t>
            </a:r>
          </a:p>
          <a:p>
            <a:pPr marL="228600" indent="-228600">
              <a:buSzPct val="100000"/>
              <a:buAutoNum type="arabicPeriod" startAt="1"/>
            </a:pPr>
            <a:r>
              <a:rPr b="1"/>
              <a:t>Topo</a:t>
            </a:r>
            <a:r>
              <a:t> recebe o próximo nó do nó apontado por ele</a:t>
            </a:r>
          </a:p>
          <a:p>
            <a:pPr marL="228600" indent="-228600">
              <a:buSzPct val="100000"/>
              <a:buAutoNum type="arabicPeriod" startAt="1"/>
            </a:pPr>
            <a:r>
              <a:t>Desalocamos a memória de </a:t>
            </a:r>
            <a:r>
              <a:rPr b="1">
                <a:solidFill>
                  <a:srgbClr val="FF2600"/>
                </a:solidFill>
              </a:rPr>
              <a:t>Aux</a:t>
            </a:r>
          </a:p>
          <a:p>
            <a:pPr marL="228600" indent="-228600">
              <a:buSzPct val="100000"/>
              <a:buAutoNum type="arabicPeriod" startAt="1"/>
            </a:pPr>
            <a:r>
              <a:t>Decrementamos a quantidade de itens na pilha</a:t>
            </a:r>
          </a:p>
          <a:p>
            <a:pPr marL="228600" indent="-228600">
              <a:buSzPct val="100000"/>
              <a:buAutoNum type="arabicPeriod" startAt="1"/>
            </a:pPr>
            <a:r>
              <a:t>Retornamos o elemento removido</a:t>
            </a:r>
          </a:p>
        </p:txBody>
      </p:sp>
      <p:sp>
        <p:nvSpPr>
          <p:cNvPr id="885" name="O que aconteceu?"/>
          <p:cNvSpPr txBox="1"/>
          <p:nvPr/>
        </p:nvSpPr>
        <p:spPr>
          <a:xfrm>
            <a:off x="4717448" y="2470000"/>
            <a:ext cx="24646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500"/>
            </a:lvl1pPr>
          </a:lstStyle>
          <a:p>
            <a:pPr/>
            <a:r>
              <a:t>O que aconteceu?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88" name="Pseudocódigo"/>
          <p:cNvSpPr txBox="1"/>
          <p:nvPr>
            <p:ph type="body" sz="quarter" idx="1"/>
          </p:nvPr>
        </p:nvSpPr>
        <p:spPr>
          <a:xfrm>
            <a:off x="457200" y="1789825"/>
            <a:ext cx="8229600" cy="503315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Pseudocódigo</a:t>
            </a:r>
          </a:p>
        </p:txBody>
      </p:sp>
      <p:sp>
        <p:nvSpPr>
          <p:cNvPr id="889" name="Remoção (Pop)"/>
          <p:cNvSpPr txBox="1"/>
          <p:nvPr>
            <p:ph type="title"/>
          </p:nvPr>
        </p:nvSpPr>
        <p:spPr>
          <a:xfrm>
            <a:off x="630839" y="228599"/>
            <a:ext cx="8153401" cy="990601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 (Pop)</a:t>
            </a:r>
          </a:p>
        </p:txBody>
      </p:sp>
      <p:sp>
        <p:nvSpPr>
          <p:cNvPr id="890" name="Retângulo 6"/>
          <p:cNvSpPr/>
          <p:nvPr/>
        </p:nvSpPr>
        <p:spPr>
          <a:xfrm>
            <a:off x="495300" y="2425614"/>
            <a:ext cx="8153401" cy="3139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remover/pop (S, x)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a pilha não estiver vazia</a:t>
            </a:r>
            <a:r>
              <a:t> </a:t>
            </a: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criar um novo no de pilha </a:t>
            </a:r>
            <a:r>
              <a:rPr>
                <a:solidFill>
                  <a:srgbClr val="FF2600"/>
                </a:solidFill>
              </a:rPr>
              <a:t>Aux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1"/>
              <a:t>ponteiro NoPilha</a:t>
            </a:r>
            <a:endParaRPr b="0" i="1"/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 i="1"/>
              <a:t>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 i="1"/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recebe o conteúdo do elemento do </a:t>
            </a:r>
            <a:r>
              <a:t>Topo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>
                <a:solidFill>
                  <a:srgbClr val="FF2600"/>
                </a:solidFill>
              </a:rP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aponta para o nó do </a:t>
            </a:r>
            <a:r>
              <a:t>Topo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atual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Topo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recebe o próximo nó do nó atual do </a:t>
            </a:r>
            <a:r>
              <a:t>Topo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Desalocamos e liberamos a memória de </a:t>
            </a:r>
            <a:r>
              <a:rPr>
                <a:solidFill>
                  <a:srgbClr val="FF2600"/>
                </a:solidFill>
              </a:rPr>
              <a:t>Aux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Decrementamos a quantidade de elementos na pilha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Retornamos o elemento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3" name="Acessar topo (sem remoção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Acessar topo (sem remoção)</a:t>
            </a:r>
          </a:p>
        </p:txBody>
      </p:sp>
      <p:sp>
        <p:nvSpPr>
          <p:cNvPr id="894" name="Rectangle"/>
          <p:cNvSpPr/>
          <p:nvPr/>
        </p:nvSpPr>
        <p:spPr>
          <a:xfrm>
            <a:off x="3708957" y="331198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95" name="2"/>
          <p:cNvSpPr/>
          <p:nvPr/>
        </p:nvSpPr>
        <p:spPr>
          <a:xfrm>
            <a:off x="3708957" y="288381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896" name="Topo"/>
          <p:cNvSpPr/>
          <p:nvPr/>
        </p:nvSpPr>
        <p:spPr>
          <a:xfrm>
            <a:off x="2374649" y="2914262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897" name="NULL"/>
          <p:cNvSpPr/>
          <p:nvPr/>
        </p:nvSpPr>
        <p:spPr>
          <a:xfrm>
            <a:off x="5367095" y="3265040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98" name="Rectangle"/>
          <p:cNvSpPr/>
          <p:nvPr/>
        </p:nvSpPr>
        <p:spPr>
          <a:xfrm>
            <a:off x="4489541" y="3313132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899" name="5"/>
          <p:cNvSpPr/>
          <p:nvPr/>
        </p:nvSpPr>
        <p:spPr>
          <a:xfrm>
            <a:off x="4489541" y="288496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900" name="Line"/>
          <p:cNvSpPr/>
          <p:nvPr/>
        </p:nvSpPr>
        <p:spPr>
          <a:xfrm>
            <a:off x="4996499" y="3528640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1" name="Line"/>
          <p:cNvSpPr/>
          <p:nvPr/>
        </p:nvSpPr>
        <p:spPr>
          <a:xfrm>
            <a:off x="3265017" y="3149867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2" name="Line"/>
          <p:cNvSpPr/>
          <p:nvPr/>
        </p:nvSpPr>
        <p:spPr>
          <a:xfrm>
            <a:off x="4219511" y="3531303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3" name="Line"/>
          <p:cNvSpPr/>
          <p:nvPr/>
        </p:nvSpPr>
        <p:spPr>
          <a:xfrm flipV="1">
            <a:off x="4356482" y="267307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4" name="Line"/>
          <p:cNvSpPr/>
          <p:nvPr/>
        </p:nvSpPr>
        <p:spPr>
          <a:xfrm>
            <a:off x="4356424" y="267307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5" name="Line"/>
          <p:cNvSpPr/>
          <p:nvPr/>
        </p:nvSpPr>
        <p:spPr>
          <a:xfrm>
            <a:off x="4746716" y="267307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6" name="Número de elementos : 2"/>
          <p:cNvSpPr txBox="1"/>
          <p:nvPr/>
        </p:nvSpPr>
        <p:spPr>
          <a:xfrm>
            <a:off x="3055660" y="2116066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9" name="Acessar topo (sem remoção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Acessar topo (sem remoção)</a:t>
            </a:r>
          </a:p>
        </p:txBody>
      </p:sp>
      <p:sp>
        <p:nvSpPr>
          <p:cNvPr id="910" name="Retângulo 6"/>
          <p:cNvSpPr/>
          <p:nvPr/>
        </p:nvSpPr>
        <p:spPr>
          <a:xfrm>
            <a:off x="3016832" y="4895208"/>
            <a:ext cx="2931660" cy="10058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Top (S, x)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t>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S.topo.item;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(x);</a:t>
            </a:r>
          </a:p>
        </p:txBody>
      </p:sp>
      <p:sp>
        <p:nvSpPr>
          <p:cNvPr id="911" name="Pseudocódigo"/>
          <p:cNvSpPr txBox="1"/>
          <p:nvPr>
            <p:ph type="body" sz="quarter" idx="1"/>
          </p:nvPr>
        </p:nvSpPr>
        <p:spPr>
          <a:xfrm>
            <a:off x="3070862" y="4376964"/>
            <a:ext cx="2364944" cy="632801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Pseudocódigo</a:t>
            </a:r>
          </a:p>
        </p:txBody>
      </p:sp>
      <p:sp>
        <p:nvSpPr>
          <p:cNvPr id="912" name="Rectangle"/>
          <p:cNvSpPr/>
          <p:nvPr/>
        </p:nvSpPr>
        <p:spPr>
          <a:xfrm>
            <a:off x="3708957" y="3311988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13" name="2"/>
          <p:cNvSpPr/>
          <p:nvPr/>
        </p:nvSpPr>
        <p:spPr>
          <a:xfrm>
            <a:off x="3708957" y="2883817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</a:t>
            </a:r>
          </a:p>
        </p:txBody>
      </p:sp>
      <p:sp>
        <p:nvSpPr>
          <p:cNvPr id="914" name="Topo"/>
          <p:cNvSpPr/>
          <p:nvPr/>
        </p:nvSpPr>
        <p:spPr>
          <a:xfrm>
            <a:off x="2374649" y="2914262"/>
            <a:ext cx="868987" cy="52720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915" name="NULL"/>
          <p:cNvSpPr/>
          <p:nvPr/>
        </p:nvSpPr>
        <p:spPr>
          <a:xfrm>
            <a:off x="5367095" y="3265040"/>
            <a:ext cx="868987" cy="52720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916" name="Rectangle"/>
          <p:cNvSpPr/>
          <p:nvPr/>
        </p:nvSpPr>
        <p:spPr>
          <a:xfrm>
            <a:off x="4489541" y="3313132"/>
            <a:ext cx="514351" cy="433305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917" name="5"/>
          <p:cNvSpPr/>
          <p:nvPr/>
        </p:nvSpPr>
        <p:spPr>
          <a:xfrm>
            <a:off x="4489541" y="2884961"/>
            <a:ext cx="51435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918" name="Line"/>
          <p:cNvSpPr/>
          <p:nvPr/>
        </p:nvSpPr>
        <p:spPr>
          <a:xfrm>
            <a:off x="4996499" y="3528640"/>
            <a:ext cx="36021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9" name="Line"/>
          <p:cNvSpPr/>
          <p:nvPr/>
        </p:nvSpPr>
        <p:spPr>
          <a:xfrm>
            <a:off x="3265017" y="3149867"/>
            <a:ext cx="45077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0" name="Line"/>
          <p:cNvSpPr/>
          <p:nvPr/>
        </p:nvSpPr>
        <p:spPr>
          <a:xfrm>
            <a:off x="4219511" y="3531303"/>
            <a:ext cx="146439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1" name="Line"/>
          <p:cNvSpPr/>
          <p:nvPr/>
        </p:nvSpPr>
        <p:spPr>
          <a:xfrm flipV="1">
            <a:off x="4356482" y="2673079"/>
            <a:ext cx="398317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2" name="Line"/>
          <p:cNvSpPr/>
          <p:nvPr/>
        </p:nvSpPr>
        <p:spPr>
          <a:xfrm>
            <a:off x="4356424" y="2673079"/>
            <a:ext cx="1" cy="85478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3" name="Line"/>
          <p:cNvSpPr/>
          <p:nvPr/>
        </p:nvSpPr>
        <p:spPr>
          <a:xfrm>
            <a:off x="4746716" y="2673079"/>
            <a:ext cx="1" cy="22860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4" name="Número de elementos : 2"/>
          <p:cNvSpPr txBox="1"/>
          <p:nvPr/>
        </p:nvSpPr>
        <p:spPr>
          <a:xfrm>
            <a:off x="3055660" y="2116066"/>
            <a:ext cx="2395350" cy="351791"/>
          </a:xfrm>
          <a:prstGeom prst="rect">
            <a:avLst/>
          </a:prstGeom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Número de elementos : 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27" name="Exercíci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01</a:t>
            </a:r>
          </a:p>
        </p:txBody>
      </p:sp>
      <p:sp>
        <p:nvSpPr>
          <p:cNvPr id="928" name="Ilustre cada estado de uma pilha dinâmica após realizar as seguintes operações (em ordem)…"/>
          <p:cNvSpPr txBox="1"/>
          <p:nvPr>
            <p:ph type="body" idx="1"/>
          </p:nvPr>
        </p:nvSpPr>
        <p:spPr>
          <a:xfrm>
            <a:off x="466779" y="1774230"/>
            <a:ext cx="8299572" cy="4363667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Ilustre cada estado de uma pilha dinâmica após realizar as seguintes operações (em ordem)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Push(S, 42)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Push(S, 13)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Push(S, 3)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Top(S)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Push(S, 85)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Pop(S)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Push(S, 16)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Pop(S)</a:t>
            </a:r>
          </a:p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Considere que a pilha está inicialmente vazia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1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32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33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34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93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93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3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939" name="Rounded Rectangle"/>
          <p:cNvSpPr/>
          <p:nvPr/>
        </p:nvSpPr>
        <p:spPr>
          <a:xfrm>
            <a:off x="784225" y="29591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4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9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9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9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9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954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9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955" name="Operações"/>
          <p:cNvSpPr txBox="1"/>
          <p:nvPr/>
        </p:nvSpPr>
        <p:spPr>
          <a:xfrm>
            <a:off x="1371227" y="2500678"/>
            <a:ext cx="141573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956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957" name="Implementação com memória dinâmica"/>
          <p:cNvSpPr txBox="1"/>
          <p:nvPr/>
        </p:nvSpPr>
        <p:spPr>
          <a:xfrm>
            <a:off x="1361504" y="3597050"/>
            <a:ext cx="484572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dinâmica</a:t>
            </a:r>
          </a:p>
        </p:txBody>
      </p:sp>
      <p:sp>
        <p:nvSpPr>
          <p:cNvPr id="958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959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960" name="Tipo abstrato (typedef)"/>
          <p:cNvSpPr txBox="1"/>
          <p:nvPr/>
        </p:nvSpPr>
        <p:spPr>
          <a:xfrm>
            <a:off x="1371227" y="3044644"/>
            <a:ext cx="28498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 abstrato (typedef)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3" name="Implementação (Dinâm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(Dinâmica)</a:t>
            </a:r>
          </a:p>
        </p:txBody>
      </p:sp>
      <p:sp>
        <p:nvSpPr>
          <p:cNvPr id="964" name="CaixaDeTexto 5"/>
          <p:cNvSpPr txBox="1"/>
          <p:nvPr/>
        </p:nvSpPr>
        <p:spPr>
          <a:xfrm>
            <a:off x="523178" y="1722154"/>
            <a:ext cx="3583736" cy="4155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Objeto;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NoPilha *PtrNoPilha;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NoPilha {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 obj;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PtrNoPilha</a:t>
            </a:r>
            <a:r>
              <a:t> proximo;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NoPilha;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PtrNoPilha</a:t>
            </a:r>
            <a:r>
              <a:rPr>
                <a:solidFill>
                  <a:srgbClr val="4472C4"/>
                </a:solidFill>
              </a:rPr>
              <a:t> </a:t>
            </a:r>
            <a:r>
              <a:t>topo;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tamanho;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PilhaDinamica;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7" name="CaixaDeTexto 5"/>
          <p:cNvSpPr txBox="1"/>
          <p:nvPr/>
        </p:nvSpPr>
        <p:spPr>
          <a:xfrm>
            <a:off x="523178" y="1722154"/>
            <a:ext cx="3583736" cy="4155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Objeto;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NoPilha *PtrNoPilha;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NoPilha {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 obj;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PtrNoPilha</a:t>
            </a:r>
            <a:r>
              <a:t> proximo;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NoPilha;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PtrNoPilha</a:t>
            </a:r>
            <a:r>
              <a:rPr>
                <a:solidFill>
                  <a:srgbClr val="4472C4"/>
                </a:solidFill>
              </a:rPr>
              <a:t> </a:t>
            </a:r>
            <a:r>
              <a:t>topo;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tamanho;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PilhaDinamica;</a:t>
            </a:r>
          </a:p>
        </p:txBody>
      </p:sp>
      <p:sp>
        <p:nvSpPr>
          <p:cNvPr id="968" name="implementa o nosso objeto"/>
          <p:cNvSpPr txBox="1"/>
          <p:nvPr/>
        </p:nvSpPr>
        <p:spPr>
          <a:xfrm>
            <a:off x="5110003" y="2206647"/>
            <a:ext cx="34529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implementa o nosso objeto</a:t>
            </a:r>
          </a:p>
        </p:txBody>
      </p:sp>
      <p:sp>
        <p:nvSpPr>
          <p:cNvPr id="969" name="implementa o TDA…"/>
          <p:cNvSpPr txBox="1"/>
          <p:nvPr/>
        </p:nvSpPr>
        <p:spPr>
          <a:xfrm>
            <a:off x="5600209" y="5144720"/>
            <a:ext cx="176439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TDA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para Pilha</a:t>
            </a:r>
          </a:p>
        </p:txBody>
      </p:sp>
      <p:sp>
        <p:nvSpPr>
          <p:cNvPr id="970" name="Line"/>
          <p:cNvSpPr/>
          <p:nvPr/>
        </p:nvSpPr>
        <p:spPr>
          <a:xfrm>
            <a:off x="1688579" y="2373017"/>
            <a:ext cx="382606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1" name="Line"/>
          <p:cNvSpPr/>
          <p:nvPr/>
        </p:nvSpPr>
        <p:spPr>
          <a:xfrm>
            <a:off x="2559532" y="5431740"/>
            <a:ext cx="2919149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2" name="Line"/>
          <p:cNvSpPr/>
          <p:nvPr/>
        </p:nvSpPr>
        <p:spPr>
          <a:xfrm>
            <a:off x="4754308" y="2921047"/>
            <a:ext cx="772253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3" name="implementa o tipo que permite…"/>
          <p:cNvSpPr txBox="1"/>
          <p:nvPr/>
        </p:nvSpPr>
        <p:spPr>
          <a:xfrm>
            <a:off x="5559894" y="2749631"/>
            <a:ext cx="29749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tipo que permite 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concatenar os nós dinâmicos</a:t>
            </a:r>
          </a:p>
        </p:txBody>
      </p:sp>
      <p:sp>
        <p:nvSpPr>
          <p:cNvPr id="974" name="implementa os nós da pilha"/>
          <p:cNvSpPr txBox="1"/>
          <p:nvPr/>
        </p:nvSpPr>
        <p:spPr>
          <a:xfrm>
            <a:off x="5541261" y="4010023"/>
            <a:ext cx="259038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implementa os nós da pilha</a:t>
            </a:r>
          </a:p>
        </p:txBody>
      </p:sp>
      <p:sp>
        <p:nvSpPr>
          <p:cNvPr id="975" name="Line"/>
          <p:cNvSpPr/>
          <p:nvPr/>
        </p:nvSpPr>
        <p:spPr>
          <a:xfrm>
            <a:off x="1858651" y="4176393"/>
            <a:ext cx="3655995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6" name="Implementação (Dinâm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(Dinâmica)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14" name="Pilhas Estática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Pilhas Estáticas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vetor de N elementos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variável que controla o índice do topo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Pilhas dinâmicas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9" name="CaixaDeTexto 5"/>
          <p:cNvSpPr txBox="1"/>
          <p:nvPr/>
        </p:nvSpPr>
        <p:spPr>
          <a:xfrm>
            <a:off x="523178" y="1722154"/>
            <a:ext cx="3583736" cy="4155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Objeto;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NoPilha *PtrNoPilha;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NoPilha {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Objeto</a:t>
            </a:r>
            <a:r>
              <a:t> obj;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PtrNoPilha</a:t>
            </a:r>
            <a:r>
              <a:t> proximo;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NoPilha;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PtrNoPilha</a:t>
            </a:r>
            <a:r>
              <a:rPr>
                <a:solidFill>
                  <a:srgbClr val="4472C4"/>
                </a:solidFill>
              </a:rPr>
              <a:t> </a:t>
            </a:r>
            <a:r>
              <a:t>topo;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tamanho;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PilhaDinamica;</a:t>
            </a:r>
          </a:p>
        </p:txBody>
      </p:sp>
      <p:sp>
        <p:nvSpPr>
          <p:cNvPr id="980" name="implementa o TDA…"/>
          <p:cNvSpPr txBox="1"/>
          <p:nvPr/>
        </p:nvSpPr>
        <p:spPr>
          <a:xfrm>
            <a:off x="5600209" y="5144720"/>
            <a:ext cx="176439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TDA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para Pilha</a:t>
            </a:r>
          </a:p>
        </p:txBody>
      </p:sp>
      <p:sp>
        <p:nvSpPr>
          <p:cNvPr id="981" name="Line"/>
          <p:cNvSpPr/>
          <p:nvPr/>
        </p:nvSpPr>
        <p:spPr>
          <a:xfrm>
            <a:off x="1688579" y="2373017"/>
            <a:ext cx="382606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2" name="Line"/>
          <p:cNvSpPr/>
          <p:nvPr/>
        </p:nvSpPr>
        <p:spPr>
          <a:xfrm>
            <a:off x="2559532" y="5431740"/>
            <a:ext cx="2919149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3" name="implementa os nós da pilha…"/>
          <p:cNvSpPr txBox="1"/>
          <p:nvPr/>
        </p:nvSpPr>
        <p:spPr>
          <a:xfrm>
            <a:off x="5541261" y="3947176"/>
            <a:ext cx="2590389" cy="5740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os nós da pilha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(estrutura recursiva) !!!</a:t>
            </a:r>
          </a:p>
        </p:txBody>
      </p:sp>
      <p:sp>
        <p:nvSpPr>
          <p:cNvPr id="984" name="Line"/>
          <p:cNvSpPr/>
          <p:nvPr/>
        </p:nvSpPr>
        <p:spPr>
          <a:xfrm>
            <a:off x="1858651" y="4176393"/>
            <a:ext cx="3655995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5" name="Implementação (Dinâm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(Dinâmica)</a:t>
            </a:r>
          </a:p>
        </p:txBody>
      </p:sp>
      <p:sp>
        <p:nvSpPr>
          <p:cNvPr id="986" name="Line"/>
          <p:cNvSpPr/>
          <p:nvPr/>
        </p:nvSpPr>
        <p:spPr>
          <a:xfrm>
            <a:off x="4754308" y="2921047"/>
            <a:ext cx="772253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7" name="implementa o tipo que permite…"/>
          <p:cNvSpPr txBox="1"/>
          <p:nvPr/>
        </p:nvSpPr>
        <p:spPr>
          <a:xfrm>
            <a:off x="5559894" y="2749631"/>
            <a:ext cx="297492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implementa o tipo que permite 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concatenar os nós dinâmicos</a:t>
            </a:r>
          </a:p>
        </p:txBody>
      </p:sp>
      <p:sp>
        <p:nvSpPr>
          <p:cNvPr id="988" name="implementa o nosso objeto"/>
          <p:cNvSpPr txBox="1"/>
          <p:nvPr/>
        </p:nvSpPr>
        <p:spPr>
          <a:xfrm>
            <a:off x="5110003" y="2206647"/>
            <a:ext cx="34529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implementa o nosso objeto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91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92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93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94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9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996" name="Rounded Rectangle"/>
          <p:cNvSpPr/>
          <p:nvPr/>
        </p:nvSpPr>
        <p:spPr>
          <a:xfrm>
            <a:off x="784225" y="35179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9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9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02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00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00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00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00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011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0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014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01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015" name="Operações"/>
          <p:cNvSpPr txBox="1"/>
          <p:nvPr/>
        </p:nvSpPr>
        <p:spPr>
          <a:xfrm>
            <a:off x="1371227" y="2500678"/>
            <a:ext cx="141573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1016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017" name="Implementação com memória dinâmica"/>
          <p:cNvSpPr txBox="1"/>
          <p:nvPr/>
        </p:nvSpPr>
        <p:spPr>
          <a:xfrm>
            <a:off x="1361504" y="3597050"/>
            <a:ext cx="484572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dinâmica</a:t>
            </a:r>
          </a:p>
        </p:txBody>
      </p:sp>
      <p:sp>
        <p:nvSpPr>
          <p:cNvPr id="1018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1019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020" name="Tipo abstrato (typedef)"/>
          <p:cNvSpPr txBox="1"/>
          <p:nvPr/>
        </p:nvSpPr>
        <p:spPr>
          <a:xfrm>
            <a:off x="1371227" y="3044644"/>
            <a:ext cx="28498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 abstrato (typedef)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3" name="Implementação (Dinâm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(Dinâmica)</a:t>
            </a:r>
          </a:p>
        </p:txBody>
      </p:sp>
      <p:sp>
        <p:nvSpPr>
          <p:cNvPr id="1024" name="CaixaDeTexto 5"/>
          <p:cNvSpPr txBox="1"/>
          <p:nvPr/>
        </p:nvSpPr>
        <p:spPr>
          <a:xfrm>
            <a:off x="1463388" y="2383731"/>
            <a:ext cx="5655839" cy="26060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iniciaPilha(</a:t>
            </a:r>
            <a:r>
              <a:rPr>
                <a:solidFill>
                  <a:srgbClr val="4472C4"/>
                </a:solidFill>
              </a:rPr>
              <a:t>PilhaDinamica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empilha</a:t>
            </a:r>
            <a:r>
              <a:t>(</a:t>
            </a:r>
            <a:r>
              <a:rPr>
                <a:solidFill>
                  <a:srgbClr val="4472C4"/>
                </a:solidFill>
              </a:rPr>
              <a:t>Item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item,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472C4"/>
                </a:solidFill>
              </a:rPr>
              <a:t>PilhaDinamica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desempilha(</a:t>
            </a:r>
            <a:r>
              <a:rPr>
                <a:solidFill>
                  <a:srgbClr val="4472C4"/>
                </a:solidFill>
              </a:rPr>
              <a:t>PilhaDinamica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*pilha, </a:t>
            </a: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*item);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imprimePilha(</a:t>
            </a:r>
            <a:r>
              <a:rPr>
                <a:solidFill>
                  <a:srgbClr val="4472C4"/>
                </a:solidFill>
              </a:rPr>
              <a:t>PilhaDinamica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bool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estaVazia</a:t>
            </a:r>
            <a:r>
              <a:t>(</a:t>
            </a:r>
            <a:r>
              <a:rPr>
                <a:solidFill>
                  <a:srgbClr val="4472C4"/>
                </a:solidFill>
              </a:rPr>
              <a:t>PilhaDinamica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bool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tamanhoPilha(</a:t>
            </a:r>
            <a:r>
              <a:rPr>
                <a:solidFill>
                  <a:srgbClr val="4472C4"/>
                </a:solidFill>
              </a:rPr>
              <a:t>PilhaDinamica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  <a:endParaRPr b="0"/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topo(</a:t>
            </a:r>
            <a:r>
              <a:rPr>
                <a:solidFill>
                  <a:srgbClr val="4472C4"/>
                </a:solidFill>
              </a:rPr>
              <a:t>PilhaDinamica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*pilha);</a:t>
            </a: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7" name="Exercício 0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02</a:t>
            </a:r>
          </a:p>
        </p:txBody>
      </p:sp>
      <p:sp>
        <p:nvSpPr>
          <p:cNvPr id="1028" name="Mãos a obra: implemente um TDA para Pilha com alocação dinâmica, e suas funções de manipulação."/>
          <p:cNvSpPr txBox="1"/>
          <p:nvPr>
            <p:ph type="body" idx="1"/>
          </p:nvPr>
        </p:nvSpPr>
        <p:spPr>
          <a:xfrm>
            <a:off x="466779" y="1774230"/>
            <a:ext cx="8299572" cy="4363667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Mãos a obra: implemente um TDA para Pilha com alocação dinâmica, e suas funções de manipulação.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1" name="Implementação (Dinâmica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Implementação (Dinâmica)</a:t>
            </a:r>
          </a:p>
        </p:txBody>
      </p:sp>
      <p:sp>
        <p:nvSpPr>
          <p:cNvPr id="1032" name="CaixaDeTexto 5"/>
          <p:cNvSpPr txBox="1"/>
          <p:nvPr/>
        </p:nvSpPr>
        <p:spPr>
          <a:xfrm>
            <a:off x="2061398" y="1784899"/>
            <a:ext cx="3595859" cy="1361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iniciaPilha(</a:t>
            </a:r>
            <a:r>
              <a:rPr>
                <a:solidFill>
                  <a:srgbClr val="4472C4"/>
                </a:solidFill>
              </a:rPr>
              <a:t>PilhaDinamica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*p) 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p-&gt;topo = </a:t>
            </a:r>
            <a:r>
              <a:rPr>
                <a:solidFill>
                  <a:srgbClr val="FF7AB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7AB2"/>
              </a:solidFill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p-&gt;tamanho = 0;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33" name="CaixaDeTexto 5"/>
          <p:cNvSpPr txBox="1"/>
          <p:nvPr/>
        </p:nvSpPr>
        <p:spPr>
          <a:xfrm>
            <a:off x="1883343" y="3376692"/>
            <a:ext cx="4464836" cy="2377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empilha(</a:t>
            </a:r>
            <a:r>
              <a:rPr>
                <a:solidFill>
                  <a:srgbClr val="4472C4"/>
                </a:solidFill>
              </a:rPr>
              <a:t>PilhaDinamica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*p) 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>
                <a:solidFill>
                  <a:srgbClr val="4472C4"/>
                </a:solidFill>
              </a:rPr>
              <a:t>PtrNoPilha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aux;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aux = (</a:t>
            </a:r>
            <a:r>
              <a:rPr>
                <a:solidFill>
                  <a:srgbClr val="4472C4"/>
                </a:solidFill>
              </a:rPr>
              <a:t>PtrNoPilha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 malloc(sizeof(</a:t>
            </a:r>
            <a:r>
              <a:rPr>
                <a:solidFill>
                  <a:srgbClr val="4472C4"/>
                </a:solidFill>
              </a:rPr>
              <a:t>NoPilha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/* atualiza os ponteiros */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p-&gt;tamanho++; 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6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37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38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39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4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041" name="Rounded Rectangle"/>
          <p:cNvSpPr/>
          <p:nvPr/>
        </p:nvSpPr>
        <p:spPr>
          <a:xfrm>
            <a:off x="784225" y="40640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044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0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47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0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5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04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05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0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0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0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060" name="Operações"/>
          <p:cNvSpPr txBox="1"/>
          <p:nvPr/>
        </p:nvSpPr>
        <p:spPr>
          <a:xfrm>
            <a:off x="1371227" y="2500678"/>
            <a:ext cx="141573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1061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062" name="Implementação com memória dinâmica"/>
          <p:cNvSpPr txBox="1"/>
          <p:nvPr/>
        </p:nvSpPr>
        <p:spPr>
          <a:xfrm>
            <a:off x="1361504" y="3597050"/>
            <a:ext cx="484572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dinâmica</a:t>
            </a:r>
          </a:p>
        </p:txBody>
      </p:sp>
      <p:sp>
        <p:nvSpPr>
          <p:cNvPr id="1063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1064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065" name="Tipo abstrato (typedef)"/>
          <p:cNvSpPr txBox="1"/>
          <p:nvPr/>
        </p:nvSpPr>
        <p:spPr>
          <a:xfrm>
            <a:off x="1371227" y="3044644"/>
            <a:ext cx="28498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 abstrato (typedef)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Filas…"/>
          <p:cNvSpPr txBox="1"/>
          <p:nvPr>
            <p:ph type="body" idx="1"/>
          </p:nvPr>
        </p:nvSpPr>
        <p:spPr>
          <a:xfrm>
            <a:off x="612648" y="1570037"/>
            <a:ext cx="8153401" cy="3947532"/>
          </a:xfrm>
          <a:prstGeom prst="rect">
            <a:avLst/>
          </a:prstGeom>
        </p:spPr>
        <p:txBody>
          <a:bodyPr/>
          <a:lstStyle/>
          <a:p>
            <a:pPr marL="407323" indent="-407323">
              <a:defRPr sz="2400"/>
            </a:pPr>
          </a:p>
          <a:p>
            <a:pPr marL="407323" indent="-407323">
              <a:defRPr sz="2400"/>
            </a:pPr>
            <a:r>
              <a:t>Filas</a:t>
            </a:r>
          </a:p>
          <a:p>
            <a:pPr lvl="2" marL="1093123" indent="-407323">
              <a:buSzPct val="60000"/>
              <a:buChar char="◻"/>
              <a:defRPr sz="2400"/>
            </a:pPr>
            <a:r>
              <a:t>estáticas</a:t>
            </a:r>
          </a:p>
          <a:p>
            <a:pPr lvl="2" marL="1093123" indent="-407323">
              <a:buSzPct val="60000"/>
              <a:buChar char="◻"/>
              <a:defRPr sz="2400"/>
            </a:pPr>
            <a:r>
              <a:t>dinâmicas</a:t>
            </a:r>
          </a:p>
          <a:p>
            <a:pPr marL="407323" indent="-407323">
              <a:defRPr sz="2400"/>
            </a:pPr>
          </a:p>
          <a:p>
            <a:pPr marL="320040" indent="-320040">
              <a:defRPr sz="2400"/>
            </a:pPr>
            <a:r>
              <a:t>Implementação de Listas Lineares</a:t>
            </a:r>
          </a:p>
          <a:p>
            <a:pPr lvl="2" marL="1005839" indent="-320039">
              <a:buSzPct val="60000"/>
              <a:buChar char="◻"/>
              <a:defRPr sz="2400"/>
            </a:pPr>
            <a:r>
              <a:t>single-linked</a:t>
            </a:r>
          </a:p>
          <a:p>
            <a:pPr lvl="2" marL="1005839" indent="-320039">
              <a:buSzPct val="60000"/>
              <a:buChar char="◻"/>
              <a:defRPr sz="2400"/>
            </a:pPr>
            <a:r>
              <a:t>double-linked</a:t>
            </a:r>
          </a:p>
        </p:txBody>
      </p:sp>
      <p:sp>
        <p:nvSpPr>
          <p:cNvPr id="1068" name="Próximas Au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1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72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73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74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07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076" name="Rounded Rectangle"/>
          <p:cNvSpPr/>
          <p:nvPr/>
        </p:nvSpPr>
        <p:spPr>
          <a:xfrm>
            <a:off x="784225" y="4622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07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0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7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82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0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85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0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08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0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091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0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094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0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095" name="Operações"/>
          <p:cNvSpPr txBox="1"/>
          <p:nvPr/>
        </p:nvSpPr>
        <p:spPr>
          <a:xfrm>
            <a:off x="1371227" y="2500678"/>
            <a:ext cx="141573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</a:t>
            </a:r>
          </a:p>
        </p:txBody>
      </p:sp>
      <p:sp>
        <p:nvSpPr>
          <p:cNvPr id="1096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097" name="Implementação com memória dinâmica"/>
          <p:cNvSpPr txBox="1"/>
          <p:nvPr/>
        </p:nvSpPr>
        <p:spPr>
          <a:xfrm>
            <a:off x="1361504" y="3597050"/>
            <a:ext cx="484572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Implementação com memória dinâmica</a:t>
            </a:r>
          </a:p>
        </p:txBody>
      </p:sp>
      <p:sp>
        <p:nvSpPr>
          <p:cNvPr id="1098" name="Síntese / Revisão"/>
          <p:cNvSpPr txBox="1"/>
          <p:nvPr/>
        </p:nvSpPr>
        <p:spPr>
          <a:xfrm>
            <a:off x="1372677" y="4163795"/>
            <a:ext cx="2192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Revisão</a:t>
            </a:r>
          </a:p>
        </p:txBody>
      </p:sp>
      <p:sp>
        <p:nvSpPr>
          <p:cNvPr id="1099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100" name="Tipo abstrato (typedef)"/>
          <p:cNvSpPr txBox="1"/>
          <p:nvPr/>
        </p:nvSpPr>
        <p:spPr>
          <a:xfrm>
            <a:off x="1371227" y="3044644"/>
            <a:ext cx="28498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 abstrato (typedef)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110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4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1105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1106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7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0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1111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1112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3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114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18" name="Pilhas Estática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Pilhas Estáticas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vetor de N elementos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variável que controla o índice do topo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Pilhas dinâmicas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elementos do tipo NoPilha (struct)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t>ponteiros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pPr>
            <a:r>
              <a:rPr b="1"/>
              <a:t>topo</a:t>
            </a:r>
            <a:r>
              <a:t> é um ponteiro para NoPilha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1" name="Elemento (objeto) → vários atributos"/>
          <p:cNvSpPr txBox="1"/>
          <p:nvPr>
            <p:ph type="body" sz="quarter" idx="1"/>
          </p:nvPr>
        </p:nvSpPr>
        <p:spPr>
          <a:xfrm>
            <a:off x="457200" y="1600200"/>
            <a:ext cx="8229600" cy="764254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Elemento (objeto) → vários atributos</a:t>
            </a:r>
          </a:p>
        </p:txBody>
      </p:sp>
      <p:sp>
        <p:nvSpPr>
          <p:cNvPr id="222" name="Line"/>
          <p:cNvSpPr/>
          <p:nvPr/>
        </p:nvSpPr>
        <p:spPr>
          <a:xfrm>
            <a:off x="3495929" y="3867620"/>
            <a:ext cx="1023765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3495929" y="4295792"/>
            <a:ext cx="1023765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" name="ponteiro [próximo nó]"/>
          <p:cNvSpPr txBox="1"/>
          <p:nvPr/>
        </p:nvSpPr>
        <p:spPr>
          <a:xfrm>
            <a:off x="4697776" y="4140758"/>
            <a:ext cx="20691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ponteiro [próximo nó]</a:t>
            </a:r>
          </a:p>
        </p:txBody>
      </p:sp>
      <p:sp>
        <p:nvSpPr>
          <p:cNvPr id="225" name="Rectangle"/>
          <p:cNvSpPr/>
          <p:nvPr/>
        </p:nvSpPr>
        <p:spPr>
          <a:xfrm>
            <a:off x="2135285" y="3522176"/>
            <a:ext cx="1173036" cy="112195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26" name="NoPilha"/>
          <p:cNvSpPr txBox="1"/>
          <p:nvPr/>
        </p:nvSpPr>
        <p:spPr>
          <a:xfrm>
            <a:off x="2289384" y="3050664"/>
            <a:ext cx="8648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NoPilha</a:t>
            </a:r>
          </a:p>
        </p:txBody>
      </p:sp>
      <p:sp>
        <p:nvSpPr>
          <p:cNvPr id="227" name="Rectangle"/>
          <p:cNvSpPr/>
          <p:nvPr/>
        </p:nvSpPr>
        <p:spPr>
          <a:xfrm>
            <a:off x="4681901" y="3673619"/>
            <a:ext cx="1677379" cy="376955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28" name="Item: chave [int]"/>
          <p:cNvSpPr txBox="1"/>
          <p:nvPr/>
        </p:nvSpPr>
        <p:spPr>
          <a:xfrm>
            <a:off x="4672376" y="3695726"/>
            <a:ext cx="155644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Item: chave [</a:t>
            </a:r>
            <a:r>
              <a:rPr b="1"/>
              <a:t>int</a:t>
            </a:r>
            <a:r>
              <a:t>]</a:t>
            </a:r>
          </a:p>
        </p:txBody>
      </p:sp>
      <p:sp>
        <p:nvSpPr>
          <p:cNvPr id="22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30" name="Rectangle"/>
          <p:cNvSpPr/>
          <p:nvPr/>
        </p:nvSpPr>
        <p:spPr>
          <a:xfrm>
            <a:off x="2319823" y="4079140"/>
            <a:ext cx="803960" cy="433305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1" name="Rectangle"/>
          <p:cNvSpPr/>
          <p:nvPr/>
        </p:nvSpPr>
        <p:spPr>
          <a:xfrm>
            <a:off x="2319823" y="3650969"/>
            <a:ext cx="803960" cy="43330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35" name="Line"/>
          <p:cNvSpPr/>
          <p:nvPr/>
        </p:nvSpPr>
        <p:spPr>
          <a:xfrm flipH="1" flipV="1">
            <a:off x="5596508" y="1872289"/>
            <a:ext cx="1616005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" name="Square"/>
          <p:cNvSpPr/>
          <p:nvPr/>
        </p:nvSpPr>
        <p:spPr>
          <a:xfrm>
            <a:off x="4812516" y="216326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7" name="5"/>
          <p:cNvSpPr/>
          <p:nvPr/>
        </p:nvSpPr>
        <p:spPr>
          <a:xfrm>
            <a:off x="5331402" y="216326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238" name="S ="/>
          <p:cNvSpPr txBox="1"/>
          <p:nvPr/>
        </p:nvSpPr>
        <p:spPr>
          <a:xfrm>
            <a:off x="3335292" y="2263101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239" name="5"/>
          <p:cNvSpPr/>
          <p:nvPr/>
        </p:nvSpPr>
        <p:spPr>
          <a:xfrm>
            <a:off x="3774745" y="216326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240" name="20"/>
          <p:cNvSpPr/>
          <p:nvPr/>
        </p:nvSpPr>
        <p:spPr>
          <a:xfrm>
            <a:off x="4293680" y="216326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241" name="-3"/>
          <p:cNvSpPr/>
          <p:nvPr/>
        </p:nvSpPr>
        <p:spPr>
          <a:xfrm>
            <a:off x="4812516" y="216326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-3</a:t>
            </a:r>
          </a:p>
        </p:txBody>
      </p:sp>
      <p:sp>
        <p:nvSpPr>
          <p:cNvPr id="242" name="0"/>
          <p:cNvSpPr txBox="1"/>
          <p:nvPr/>
        </p:nvSpPr>
        <p:spPr>
          <a:xfrm>
            <a:off x="3905203" y="2778636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43" name="1"/>
          <p:cNvSpPr txBox="1"/>
          <p:nvPr/>
        </p:nvSpPr>
        <p:spPr>
          <a:xfrm>
            <a:off x="4436788" y="277863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44" name="2"/>
          <p:cNvSpPr txBox="1"/>
          <p:nvPr/>
        </p:nvSpPr>
        <p:spPr>
          <a:xfrm>
            <a:off x="4968374" y="277863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45" name="3"/>
          <p:cNvSpPr txBox="1"/>
          <p:nvPr/>
        </p:nvSpPr>
        <p:spPr>
          <a:xfrm>
            <a:off x="5499960" y="279736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46" name="Topo"/>
          <p:cNvSpPr/>
          <p:nvPr/>
        </p:nvSpPr>
        <p:spPr>
          <a:xfrm>
            <a:off x="7290978" y="167734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247" name="(índice)"/>
          <p:cNvSpPr txBox="1"/>
          <p:nvPr/>
        </p:nvSpPr>
        <p:spPr>
          <a:xfrm>
            <a:off x="7242954" y="2153735"/>
            <a:ext cx="756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(índice)</a:t>
            </a:r>
          </a:p>
        </p:txBody>
      </p:sp>
      <p:sp>
        <p:nvSpPr>
          <p:cNvPr id="248" name="Line"/>
          <p:cNvSpPr/>
          <p:nvPr/>
        </p:nvSpPr>
        <p:spPr>
          <a:xfrm>
            <a:off x="5608543" y="190711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" name="* Pilha estática"/>
          <p:cNvSpPr txBox="1"/>
          <p:nvPr/>
        </p:nvSpPr>
        <p:spPr>
          <a:xfrm>
            <a:off x="673534" y="2225001"/>
            <a:ext cx="185688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>
                <a:solidFill>
                  <a:srgbClr val="0433FF"/>
                </a:solidFill>
              </a:defRPr>
            </a:lvl1pPr>
          </a:lstStyle>
          <a:p>
            <a:pPr/>
            <a:r>
              <a:t>* Pilha estática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53" name="Line"/>
          <p:cNvSpPr/>
          <p:nvPr/>
        </p:nvSpPr>
        <p:spPr>
          <a:xfrm flipH="1" flipV="1">
            <a:off x="5596508" y="1872289"/>
            <a:ext cx="1616005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4" name="Square"/>
          <p:cNvSpPr/>
          <p:nvPr/>
        </p:nvSpPr>
        <p:spPr>
          <a:xfrm>
            <a:off x="4812516" y="216326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5" name="5"/>
          <p:cNvSpPr/>
          <p:nvPr/>
        </p:nvSpPr>
        <p:spPr>
          <a:xfrm>
            <a:off x="5331402" y="216326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256" name="S ="/>
          <p:cNvSpPr txBox="1"/>
          <p:nvPr/>
        </p:nvSpPr>
        <p:spPr>
          <a:xfrm>
            <a:off x="3335292" y="2263101"/>
            <a:ext cx="433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 =</a:t>
            </a:r>
          </a:p>
        </p:txBody>
      </p:sp>
      <p:sp>
        <p:nvSpPr>
          <p:cNvPr id="257" name="5"/>
          <p:cNvSpPr/>
          <p:nvPr/>
        </p:nvSpPr>
        <p:spPr>
          <a:xfrm>
            <a:off x="3774745" y="216326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258" name="20"/>
          <p:cNvSpPr/>
          <p:nvPr/>
        </p:nvSpPr>
        <p:spPr>
          <a:xfrm>
            <a:off x="4293680" y="216326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20</a:t>
            </a:r>
          </a:p>
        </p:txBody>
      </p:sp>
      <p:sp>
        <p:nvSpPr>
          <p:cNvPr id="259" name="-3"/>
          <p:cNvSpPr/>
          <p:nvPr/>
        </p:nvSpPr>
        <p:spPr>
          <a:xfrm>
            <a:off x="4812516" y="216326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-3</a:t>
            </a:r>
          </a:p>
        </p:txBody>
      </p:sp>
      <p:sp>
        <p:nvSpPr>
          <p:cNvPr id="260" name="0"/>
          <p:cNvSpPr txBox="1"/>
          <p:nvPr/>
        </p:nvSpPr>
        <p:spPr>
          <a:xfrm>
            <a:off x="3905203" y="2778636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61" name="1"/>
          <p:cNvSpPr txBox="1"/>
          <p:nvPr/>
        </p:nvSpPr>
        <p:spPr>
          <a:xfrm>
            <a:off x="4436788" y="277863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62" name="2"/>
          <p:cNvSpPr txBox="1"/>
          <p:nvPr/>
        </p:nvSpPr>
        <p:spPr>
          <a:xfrm>
            <a:off x="4968374" y="277863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63" name="3"/>
          <p:cNvSpPr txBox="1"/>
          <p:nvPr/>
        </p:nvSpPr>
        <p:spPr>
          <a:xfrm>
            <a:off x="5499960" y="279736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64" name="Topo"/>
          <p:cNvSpPr/>
          <p:nvPr/>
        </p:nvSpPr>
        <p:spPr>
          <a:xfrm>
            <a:off x="7290978" y="167734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265" name="(índice)"/>
          <p:cNvSpPr txBox="1"/>
          <p:nvPr/>
        </p:nvSpPr>
        <p:spPr>
          <a:xfrm>
            <a:off x="7242954" y="2153735"/>
            <a:ext cx="756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(índice)</a:t>
            </a:r>
          </a:p>
        </p:txBody>
      </p:sp>
      <p:sp>
        <p:nvSpPr>
          <p:cNvPr id="266" name="Line"/>
          <p:cNvSpPr/>
          <p:nvPr/>
        </p:nvSpPr>
        <p:spPr>
          <a:xfrm>
            <a:off x="5608543" y="190711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7" name="* Pilha estática"/>
          <p:cNvSpPr txBox="1"/>
          <p:nvPr/>
        </p:nvSpPr>
        <p:spPr>
          <a:xfrm>
            <a:off x="673534" y="2225001"/>
            <a:ext cx="185688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>
                <a:solidFill>
                  <a:srgbClr val="0433FF"/>
                </a:solidFill>
              </a:defRPr>
            </a:lvl1pPr>
          </a:lstStyle>
          <a:p>
            <a:pPr/>
            <a:r>
              <a:t>* Pilha estática</a:t>
            </a:r>
          </a:p>
        </p:txBody>
      </p:sp>
      <p:sp>
        <p:nvSpPr>
          <p:cNvPr id="268" name="Rectangle"/>
          <p:cNvSpPr/>
          <p:nvPr/>
        </p:nvSpPr>
        <p:spPr>
          <a:xfrm>
            <a:off x="1318234" y="5203859"/>
            <a:ext cx="803960" cy="433304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69" name="5"/>
          <p:cNvSpPr/>
          <p:nvPr/>
        </p:nvSpPr>
        <p:spPr>
          <a:xfrm>
            <a:off x="1318234" y="4775688"/>
            <a:ext cx="803960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70" name="Rectangle"/>
          <p:cNvSpPr/>
          <p:nvPr/>
        </p:nvSpPr>
        <p:spPr>
          <a:xfrm>
            <a:off x="2612794" y="5206168"/>
            <a:ext cx="803960" cy="433304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71" name="20"/>
          <p:cNvSpPr/>
          <p:nvPr/>
        </p:nvSpPr>
        <p:spPr>
          <a:xfrm>
            <a:off x="2612794" y="4777997"/>
            <a:ext cx="803960" cy="43330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20</a:t>
            </a:r>
          </a:p>
        </p:txBody>
      </p:sp>
      <p:sp>
        <p:nvSpPr>
          <p:cNvPr id="272" name="Rectangle"/>
          <p:cNvSpPr/>
          <p:nvPr/>
        </p:nvSpPr>
        <p:spPr>
          <a:xfrm>
            <a:off x="3907354" y="5217504"/>
            <a:ext cx="803960" cy="433304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73" name="-3"/>
          <p:cNvSpPr/>
          <p:nvPr/>
        </p:nvSpPr>
        <p:spPr>
          <a:xfrm>
            <a:off x="3907354" y="4789332"/>
            <a:ext cx="803960" cy="43330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-3</a:t>
            </a:r>
          </a:p>
        </p:txBody>
      </p:sp>
      <p:sp>
        <p:nvSpPr>
          <p:cNvPr id="274" name="Rectangle"/>
          <p:cNvSpPr/>
          <p:nvPr/>
        </p:nvSpPr>
        <p:spPr>
          <a:xfrm>
            <a:off x="5201915" y="5217504"/>
            <a:ext cx="803960" cy="433304"/>
          </a:xfrm>
          <a:prstGeom prst="rect">
            <a:avLst/>
          </a:prstGeom>
          <a:solidFill>
            <a:schemeClr val="accent5">
              <a:lumOff val="10784"/>
            </a:schemeClr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75" name="5"/>
          <p:cNvSpPr/>
          <p:nvPr/>
        </p:nvSpPr>
        <p:spPr>
          <a:xfrm>
            <a:off x="5201915" y="4789332"/>
            <a:ext cx="803960" cy="43330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5</a:t>
            </a:r>
          </a:p>
        </p:txBody>
      </p:sp>
      <p:sp>
        <p:nvSpPr>
          <p:cNvPr id="276" name="Topo"/>
          <p:cNvSpPr/>
          <p:nvPr/>
        </p:nvSpPr>
        <p:spPr>
          <a:xfrm>
            <a:off x="7286329" y="4168823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Topo</a:t>
            </a:r>
          </a:p>
        </p:txBody>
      </p:sp>
      <p:sp>
        <p:nvSpPr>
          <p:cNvPr id="277" name="(ponteiro)"/>
          <p:cNvSpPr txBox="1"/>
          <p:nvPr/>
        </p:nvSpPr>
        <p:spPr>
          <a:xfrm>
            <a:off x="7126294" y="4676474"/>
            <a:ext cx="9808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(ponteiro)</a:t>
            </a:r>
          </a:p>
        </p:txBody>
      </p:sp>
      <p:sp>
        <p:nvSpPr>
          <p:cNvPr id="278" name="Line"/>
          <p:cNvSpPr/>
          <p:nvPr/>
        </p:nvSpPr>
        <p:spPr>
          <a:xfrm flipH="1">
            <a:off x="2289017" y="5420510"/>
            <a:ext cx="433981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9" name="Line"/>
          <p:cNvSpPr/>
          <p:nvPr/>
        </p:nvSpPr>
        <p:spPr>
          <a:xfrm flipV="1">
            <a:off x="2303994" y="4352153"/>
            <a:ext cx="1" cy="1035593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0" name="Line"/>
          <p:cNvSpPr/>
          <p:nvPr/>
        </p:nvSpPr>
        <p:spPr>
          <a:xfrm flipH="1">
            <a:off x="1705945" y="4352153"/>
            <a:ext cx="603591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1" name="Line"/>
          <p:cNvSpPr/>
          <p:nvPr/>
        </p:nvSpPr>
        <p:spPr>
          <a:xfrm>
            <a:off x="1720213" y="4366208"/>
            <a:ext cx="1" cy="397996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2" name="Line"/>
          <p:cNvSpPr/>
          <p:nvPr/>
        </p:nvSpPr>
        <p:spPr>
          <a:xfrm flipH="1">
            <a:off x="3631326" y="5430036"/>
            <a:ext cx="433981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3" name="Line"/>
          <p:cNvSpPr/>
          <p:nvPr/>
        </p:nvSpPr>
        <p:spPr>
          <a:xfrm flipV="1">
            <a:off x="3646302" y="4361678"/>
            <a:ext cx="1" cy="1035593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4" name="Line"/>
          <p:cNvSpPr/>
          <p:nvPr/>
        </p:nvSpPr>
        <p:spPr>
          <a:xfrm flipH="1">
            <a:off x="3048253" y="4361678"/>
            <a:ext cx="603591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5" name="Line"/>
          <p:cNvSpPr/>
          <p:nvPr/>
        </p:nvSpPr>
        <p:spPr>
          <a:xfrm>
            <a:off x="3062522" y="4375733"/>
            <a:ext cx="1" cy="397996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6" name="Line"/>
          <p:cNvSpPr/>
          <p:nvPr/>
        </p:nvSpPr>
        <p:spPr>
          <a:xfrm flipH="1">
            <a:off x="4879382" y="5439561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7" name="Line"/>
          <p:cNvSpPr/>
          <p:nvPr/>
        </p:nvSpPr>
        <p:spPr>
          <a:xfrm flipV="1">
            <a:off x="4894359" y="4371203"/>
            <a:ext cx="1" cy="1035593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8" name="Line"/>
          <p:cNvSpPr/>
          <p:nvPr/>
        </p:nvSpPr>
        <p:spPr>
          <a:xfrm flipH="1">
            <a:off x="4296310" y="4371203"/>
            <a:ext cx="603591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4310578" y="4385258"/>
            <a:ext cx="1" cy="397996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5603895" y="4352153"/>
            <a:ext cx="1" cy="397996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1" name="Line"/>
          <p:cNvSpPr/>
          <p:nvPr/>
        </p:nvSpPr>
        <p:spPr>
          <a:xfrm flipH="1">
            <a:off x="919726" y="5439561"/>
            <a:ext cx="548340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2" name="Line"/>
          <p:cNvSpPr/>
          <p:nvPr/>
        </p:nvSpPr>
        <p:spPr>
          <a:xfrm flipV="1">
            <a:off x="933338" y="5442674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3" name="NULL"/>
          <p:cNvSpPr/>
          <p:nvPr/>
        </p:nvSpPr>
        <p:spPr>
          <a:xfrm>
            <a:off x="615668" y="579063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94" name="Line"/>
          <p:cNvSpPr/>
          <p:nvPr/>
        </p:nvSpPr>
        <p:spPr>
          <a:xfrm flipH="1">
            <a:off x="5591860" y="4323283"/>
            <a:ext cx="1616005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5" name="* Pilha dinâmica"/>
          <p:cNvSpPr txBox="1"/>
          <p:nvPr/>
        </p:nvSpPr>
        <p:spPr>
          <a:xfrm>
            <a:off x="713721" y="3527137"/>
            <a:ext cx="200321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>
                <a:solidFill>
                  <a:srgbClr val="0433FF"/>
                </a:solidFill>
              </a:defRPr>
            </a:lvl1pPr>
          </a:lstStyle>
          <a:p>
            <a:pPr/>
            <a:r>
              <a:t>* Pilha dinâmica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