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F2F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bevel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solidFill>
                <a:schemeClr val="accent1"/>
              </a:solidFill>
              <a:prstDash val="solid"/>
              <a:bevel/>
            </a:ln>
          </a:insideV>
        </a:tcBdr>
        <a:fill>
          <a:solidFill>
            <a:srgbClr val="EEF2F7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E5EE"/>
          </a:solidFill>
        </a:fill>
      </a:tcStyle>
    </a:wholeTbl>
    <a:band2H>
      <a:tcTxStyle b="def" i="def"/>
      <a:tcStyle>
        <a:tcBdr/>
        <a:fill>
          <a:solidFill>
            <a:srgbClr val="EEF2F7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2D7"/>
          </a:solidFill>
        </a:fill>
      </a:tcStyle>
    </a:wholeTbl>
    <a:band2H>
      <a:tcTxStyle b="def" i="def"/>
      <a:tcStyle>
        <a:tcBdr/>
        <a:fill>
          <a:solidFill>
            <a:srgbClr val="F0F1EC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DADA"/>
          </a:solidFill>
        </a:fill>
      </a:tcStyle>
    </a:wholeTbl>
    <a:band2H>
      <a:tcTxStyle b="def" i="def"/>
      <a:tcStyle>
        <a:tcBdr/>
        <a:fill>
          <a:solidFill>
            <a:srgbClr val="EEEDED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7" name="Shape 1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5" name="Shape 1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"/>
          <p:cNvSpPr/>
          <p:nvPr/>
        </p:nvSpPr>
        <p:spPr>
          <a:xfrm>
            <a:off x="0" y="5970587"/>
            <a:ext cx="9144000" cy="8874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Rectangle"/>
          <p:cNvSpPr/>
          <p:nvPr/>
        </p:nvSpPr>
        <p:spPr>
          <a:xfrm>
            <a:off x="-9526" y="6053137"/>
            <a:ext cx="2249490" cy="7127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" name="Rectangle"/>
          <p:cNvSpPr/>
          <p:nvPr/>
        </p:nvSpPr>
        <p:spPr>
          <a:xfrm>
            <a:off x="2359025" y="6043612"/>
            <a:ext cx="6784975" cy="71437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2362200" y="2324100"/>
            <a:ext cx="6477000" cy="3543300"/>
          </a:xfrm>
          <a:prstGeom prst="rect">
            <a:avLst/>
          </a:prstGeom>
        </p:spPr>
        <p:txBody>
          <a:bodyPr anchor="b"/>
          <a:lstStyle>
            <a:lvl1pPr>
              <a:defRPr b="0" cap="all" sz="4400">
                <a:solidFill>
                  <a:srgbClr val="000000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2362200" y="5927873"/>
            <a:ext cx="6515100" cy="930127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8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8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8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8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xfrm>
            <a:off x="8001000" y="87629"/>
            <a:ext cx="8382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DDC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0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1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Off val="10686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2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2" name="Rectangle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3" name="Rectangle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4" name="Title Tex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xfrm>
            <a:off x="120260" y="1253489"/>
            <a:ext cx="292880" cy="28194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116" name="Body Level One…"/>
          <p:cNvSpPr txBox="1"/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</p:spPr>
        <p:txBody>
          <a:bodyPr/>
          <a:lstStyle>
            <a:lvl1pPr marL="320040" indent="-320040"/>
            <a:lvl2pPr marL="671732" indent="-30597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4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Off val="10686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>
            <a:lvl1pPr>
              <a:defRPr b="0" sz="4400">
                <a:solidFill>
                  <a:srgbClr val="775F55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Rectangle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7" name="Rectangle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8" name="Title Tex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 b="0" sz="4400">
                <a:solidFill>
                  <a:srgbClr val="775F55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120260" y="1253489"/>
            <a:ext cx="292880" cy="28194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140" name="Body Level One…"/>
          <p:cNvSpPr txBox="1"/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</p:spPr>
        <p:txBody>
          <a:bodyPr/>
          <a:lstStyle>
            <a:lvl1pPr marL="320040" indent="-320040"/>
            <a:lvl2pPr marL="671732" indent="-30597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0" y="6107429"/>
            <a:ext cx="5334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5F55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 em dua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" name="Rectangle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9" name="Rectangle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 b="0" sz="4400">
                <a:solidFill>
                  <a:srgbClr val="775F55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260" y="1253489"/>
            <a:ext cx="292880" cy="28194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92" name="Body Level One…"/>
          <p:cNvSpPr txBox="1"/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</p:spPr>
        <p:txBody>
          <a:bodyPr/>
          <a:lstStyle>
            <a:lvl1pPr marL="320040" indent="-320040"/>
            <a:lvl2pPr marL="671732" indent="-30597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609600" y="0"/>
            <a:ext cx="8153400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12775" y="1600200"/>
            <a:ext cx="8153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0" y="1130617"/>
            <a:ext cx="533400" cy="2819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19088" marR="0" indent="-319088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0000"/>
        <a:buFontTx/>
        <a:buChar char="◻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1pPr>
      <a:lvl2pPr marL="671268" marR="0" indent="-30455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Tx/>
        <a:buChar char="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2pPr>
      <a:lvl3pPr marL="974034" marR="0" indent="-28823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3pPr>
      <a:lvl4pPr marL="1474469" marR="0" indent="-3314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4pPr>
      <a:lvl5pPr marL="1931670" marR="0" indent="-33147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5pPr>
      <a:lvl6pPr marL="224282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6pPr>
      <a:lvl7pPr marL="251713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7pPr>
      <a:lvl8pPr marL="279146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8pPr>
      <a:lvl9pPr marL="306577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hyperlink" Target="https://creativecommons.org/licenses/by-nc-nd/4.0/deed.pt_BR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rafaelmantovani@utfpr.edu.br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Aula 03A - Filas…"/>
          <p:cNvSpPr txBox="1"/>
          <p:nvPr>
            <p:ph type="subTitle" idx="1"/>
          </p:nvPr>
        </p:nvSpPr>
        <p:spPr>
          <a:xfrm>
            <a:off x="763523" y="2070950"/>
            <a:ext cx="7315201" cy="3444955"/>
          </a:xfrm>
          <a:prstGeom prst="rect">
            <a:avLst/>
          </a:prstGeom>
        </p:spPr>
        <p:txBody>
          <a:bodyPr/>
          <a:lstStyle/>
          <a:p>
            <a:pPr lvl="1" algn="ctr">
              <a:defRPr sz="2700">
                <a:solidFill>
                  <a:srgbClr val="000000"/>
                </a:solidFill>
              </a:defRPr>
            </a:pPr>
            <a:r>
              <a:t>Aula 03A - Filas</a:t>
            </a:r>
          </a:p>
          <a:p>
            <a:pPr lvl="1" algn="ctr">
              <a:defRPr sz="2700">
                <a:solidFill>
                  <a:srgbClr val="000000"/>
                </a:solidFill>
              </a:defRPr>
            </a:pPr>
            <a:r>
              <a:t>(Implementação estática)</a:t>
            </a:r>
          </a:p>
          <a:p>
            <a:pPr algn="ctr">
              <a:defRPr sz="2700">
                <a:solidFill>
                  <a:srgbClr val="000000"/>
                </a:solidFill>
              </a:defRPr>
            </a:pPr>
          </a:p>
          <a:p>
            <a:pPr algn="ctr">
              <a:defRPr sz="2700">
                <a:solidFill>
                  <a:srgbClr val="000000"/>
                </a:solidFill>
              </a:defRPr>
            </a:pPr>
            <a:r>
              <a:t>    Prof. </a:t>
            </a:r>
            <a:r>
              <a:t>Rafael G. Mantovani</a:t>
            </a:r>
          </a:p>
        </p:txBody>
      </p:sp>
      <p:sp>
        <p:nvSpPr>
          <p:cNvPr id="150" name="Universidade Tecnológica Federal do Paraná (UTFPR)…"/>
          <p:cNvSpPr txBox="1"/>
          <p:nvPr/>
        </p:nvSpPr>
        <p:spPr>
          <a:xfrm>
            <a:off x="2362200" y="6096000"/>
            <a:ext cx="4418172" cy="548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600">
                <a:solidFill>
                  <a:srgbClr val="000000"/>
                </a:solidFill>
                <a:latin typeface="Tw Cen MT"/>
                <a:ea typeface="Tw Cen MT"/>
                <a:cs typeface="Tw Cen MT"/>
                <a:sym typeface="Tw Cen MT"/>
              </a:rPr>
              <a:t>Universidade Tecnológica Federal do Paraná (UTFPR)</a:t>
            </a:r>
          </a:p>
          <a:p>
            <a:pPr>
              <a:defRPr sz="1600"/>
            </a:pPr>
            <a:r>
              <a:t>Engenharia de Computação</a:t>
            </a:r>
          </a:p>
        </p:txBody>
      </p:sp>
      <p:pic>
        <p:nvPicPr>
          <p:cNvPr id="151" name="utfpr.jpeg" descr="utfpr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169" y="5250514"/>
            <a:ext cx="1706100" cy="622727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EDCO3A…"/>
          <p:cNvSpPr txBox="1"/>
          <p:nvPr>
            <p:ph type="ctrTitle"/>
          </p:nvPr>
        </p:nvSpPr>
        <p:spPr>
          <a:xfrm>
            <a:off x="266700" y="518685"/>
            <a:ext cx="8610600" cy="1600201"/>
          </a:xfrm>
          <a:prstGeom prst="rect">
            <a:avLst/>
          </a:prstGeom>
        </p:spPr>
        <p:txBody>
          <a:bodyPr/>
          <a:lstStyle/>
          <a:p>
            <a:pPr algn="ctr">
              <a:defRPr sz="4300"/>
            </a:pPr>
            <a:r>
              <a:t>EDCO3A</a:t>
            </a:r>
          </a:p>
          <a:p>
            <a:pPr algn="ctr">
              <a:defRPr sz="4300"/>
            </a:pPr>
            <a:r>
              <a:t>E</a:t>
            </a:r>
            <a:r>
              <a:t>struturas de dados 1</a:t>
            </a:r>
          </a:p>
        </p:txBody>
      </p:sp>
      <p:sp>
        <p:nvSpPr>
          <p:cNvPr id="153" name="Apucarana - PR, Brasil"/>
          <p:cNvSpPr txBox="1"/>
          <p:nvPr/>
        </p:nvSpPr>
        <p:spPr>
          <a:xfrm>
            <a:off x="96838" y="6240780"/>
            <a:ext cx="203676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1600">
                <a:latin typeface="Tw Cen MT"/>
                <a:ea typeface="Tw Cen MT"/>
                <a:cs typeface="Tw Cen MT"/>
                <a:sym typeface="Tw Cen MT"/>
              </a:rPr>
              <a:t>Apucarana - PR, Brasil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19" name="Fil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Filas</a:t>
            </a:r>
          </a:p>
        </p:txBody>
      </p:sp>
      <p:sp>
        <p:nvSpPr>
          <p:cNvPr id="320" name="Fila de pessoas…"/>
          <p:cNvSpPr txBox="1"/>
          <p:nvPr/>
        </p:nvSpPr>
        <p:spPr>
          <a:xfrm>
            <a:off x="3643254" y="5304963"/>
            <a:ext cx="150643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Fila de pessoas</a:t>
            </a:r>
          </a:p>
          <a:p>
            <a:pPr algn="ctr"/>
            <a:r>
              <a:t>(Queue)</a:t>
            </a:r>
          </a:p>
        </p:txBody>
      </p:sp>
      <p:pic>
        <p:nvPicPr>
          <p:cNvPr id="321" name="queue.png" descr="queu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2147" y="3160193"/>
            <a:ext cx="4528649" cy="20221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24" name="Fil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Filas</a:t>
            </a:r>
          </a:p>
        </p:txBody>
      </p:sp>
      <p:sp>
        <p:nvSpPr>
          <p:cNvPr id="325" name="Início da fila"/>
          <p:cNvSpPr txBox="1"/>
          <p:nvPr/>
        </p:nvSpPr>
        <p:spPr>
          <a:xfrm>
            <a:off x="5908066" y="2591441"/>
            <a:ext cx="129815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rPr b="1">
                <a:solidFill>
                  <a:srgbClr val="FF2600"/>
                </a:solidFill>
              </a:rPr>
              <a:t>Início</a:t>
            </a:r>
            <a:r>
              <a:t> da fila</a:t>
            </a:r>
          </a:p>
        </p:txBody>
      </p:sp>
      <p:sp>
        <p:nvSpPr>
          <p:cNvPr id="326" name="Fim da fila"/>
          <p:cNvSpPr txBox="1"/>
          <p:nvPr/>
        </p:nvSpPr>
        <p:spPr>
          <a:xfrm>
            <a:off x="1812658" y="2591441"/>
            <a:ext cx="113496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rPr b="1">
                <a:solidFill>
                  <a:srgbClr val="FF2600"/>
                </a:solidFill>
              </a:rPr>
              <a:t>Fim</a:t>
            </a:r>
            <a:r>
              <a:t> da fila</a:t>
            </a:r>
          </a:p>
        </p:txBody>
      </p:sp>
      <p:pic>
        <p:nvPicPr>
          <p:cNvPr id="327" name="queue.png" descr="queu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2147" y="3160193"/>
            <a:ext cx="4528649" cy="2022174"/>
          </a:xfrm>
          <a:prstGeom prst="rect">
            <a:avLst/>
          </a:prstGeom>
          <a:ln w="12700">
            <a:miter lim="400000"/>
          </a:ln>
        </p:spPr>
      </p:pic>
      <p:sp>
        <p:nvSpPr>
          <p:cNvPr id="328" name="Fila de pessoas…"/>
          <p:cNvSpPr txBox="1"/>
          <p:nvPr/>
        </p:nvSpPr>
        <p:spPr>
          <a:xfrm>
            <a:off x="3643254" y="5304963"/>
            <a:ext cx="150643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Fila de pessoas</a:t>
            </a:r>
          </a:p>
          <a:p>
            <a:pPr algn="ctr"/>
            <a:r>
              <a:t>(Queue)</a:t>
            </a:r>
          </a:p>
        </p:txBody>
      </p:sp>
      <p:sp>
        <p:nvSpPr>
          <p:cNvPr id="329" name="Rectangle"/>
          <p:cNvSpPr/>
          <p:nvPr/>
        </p:nvSpPr>
        <p:spPr>
          <a:xfrm>
            <a:off x="2112216" y="3334172"/>
            <a:ext cx="575038" cy="1419869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0" name="Rectangle"/>
          <p:cNvSpPr/>
          <p:nvPr/>
        </p:nvSpPr>
        <p:spPr>
          <a:xfrm>
            <a:off x="6206123" y="3359572"/>
            <a:ext cx="575037" cy="1419869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33" name="Fil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Filas</a:t>
            </a:r>
          </a:p>
        </p:txBody>
      </p:sp>
      <p:pic>
        <p:nvPicPr>
          <p:cNvPr id="334" name="queue.png" descr="queu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2147" y="3160193"/>
            <a:ext cx="4528649" cy="2022174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335" name="Connection Line"/>
          <p:cNvCxnSpPr>
            <a:stCxn id="340" idx="0"/>
            <a:endCxn id="339" idx="0"/>
          </p:cNvCxnSpPr>
          <p:nvPr/>
        </p:nvCxnSpPr>
        <p:spPr>
          <a:xfrm flipH="1" flipV="1">
            <a:off x="2380138" y="2757811"/>
            <a:ext cx="19597" cy="1286296"/>
          </a:xfrm>
          <a:prstGeom prst="straightConnector1">
            <a:avLst/>
          </a:prstGeom>
          <a:ln w="19050">
            <a:solidFill>
              <a:srgbClr val="000000"/>
            </a:solidFill>
            <a:bevel/>
            <a:headEnd type="triangle"/>
          </a:ln>
        </p:spPr>
      </p:cxnSp>
      <p:cxnSp>
        <p:nvCxnSpPr>
          <p:cNvPr id="336" name="Connection Line"/>
          <p:cNvCxnSpPr>
            <a:stCxn id="341" idx="0"/>
            <a:endCxn id="338" idx="0"/>
          </p:cNvCxnSpPr>
          <p:nvPr/>
        </p:nvCxnSpPr>
        <p:spPr>
          <a:xfrm flipV="1">
            <a:off x="6493641" y="2757811"/>
            <a:ext cx="63501" cy="1311696"/>
          </a:xfrm>
          <a:prstGeom prst="straightConnector1">
            <a:avLst/>
          </a:prstGeom>
          <a:ln w="19050">
            <a:solidFill>
              <a:srgbClr val="000000"/>
            </a:solidFill>
            <a:bevel/>
            <a:headEnd type="triangle"/>
          </a:ln>
        </p:spPr>
      </p:cxnSp>
      <p:sp>
        <p:nvSpPr>
          <p:cNvPr id="337" name="Fila de pessoas…"/>
          <p:cNvSpPr txBox="1"/>
          <p:nvPr/>
        </p:nvSpPr>
        <p:spPr>
          <a:xfrm>
            <a:off x="3643254" y="5304963"/>
            <a:ext cx="150643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Fila de pessoas</a:t>
            </a:r>
          </a:p>
          <a:p>
            <a:pPr algn="ctr"/>
            <a:r>
              <a:t>(Queue)</a:t>
            </a:r>
          </a:p>
        </p:txBody>
      </p:sp>
      <p:sp>
        <p:nvSpPr>
          <p:cNvPr id="338" name="Início da fila"/>
          <p:cNvSpPr txBox="1"/>
          <p:nvPr/>
        </p:nvSpPr>
        <p:spPr>
          <a:xfrm>
            <a:off x="5908066" y="2591441"/>
            <a:ext cx="129815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rPr b="1">
                <a:solidFill>
                  <a:srgbClr val="FF2600"/>
                </a:solidFill>
              </a:rPr>
              <a:t>Início</a:t>
            </a:r>
            <a:r>
              <a:t> da fila</a:t>
            </a:r>
          </a:p>
        </p:txBody>
      </p:sp>
      <p:sp>
        <p:nvSpPr>
          <p:cNvPr id="339" name="Fim da fila"/>
          <p:cNvSpPr txBox="1"/>
          <p:nvPr/>
        </p:nvSpPr>
        <p:spPr>
          <a:xfrm>
            <a:off x="1812658" y="2591441"/>
            <a:ext cx="113496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rPr b="1">
                <a:solidFill>
                  <a:srgbClr val="FF2600"/>
                </a:solidFill>
              </a:rPr>
              <a:t>Fim</a:t>
            </a:r>
            <a:r>
              <a:t> da fila</a:t>
            </a:r>
          </a:p>
        </p:txBody>
      </p:sp>
      <p:sp>
        <p:nvSpPr>
          <p:cNvPr id="340" name="Rectangle"/>
          <p:cNvSpPr/>
          <p:nvPr/>
        </p:nvSpPr>
        <p:spPr>
          <a:xfrm>
            <a:off x="2112216" y="3334172"/>
            <a:ext cx="575038" cy="1419869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1" name="Rectangle"/>
          <p:cNvSpPr/>
          <p:nvPr/>
        </p:nvSpPr>
        <p:spPr>
          <a:xfrm>
            <a:off x="6206123" y="3359572"/>
            <a:ext cx="575037" cy="1419869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44" name="Fil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Filas</a:t>
            </a:r>
          </a:p>
        </p:txBody>
      </p:sp>
      <p:pic>
        <p:nvPicPr>
          <p:cNvPr id="345" name="queue.png" descr="queu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2147" y="3160193"/>
            <a:ext cx="4528649" cy="2022174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346" name="Connection Line"/>
          <p:cNvCxnSpPr>
            <a:stCxn id="351" idx="0"/>
            <a:endCxn id="350" idx="0"/>
          </p:cNvCxnSpPr>
          <p:nvPr/>
        </p:nvCxnSpPr>
        <p:spPr>
          <a:xfrm flipH="1" flipV="1">
            <a:off x="2380138" y="2757811"/>
            <a:ext cx="19597" cy="1286296"/>
          </a:xfrm>
          <a:prstGeom prst="straightConnector1">
            <a:avLst/>
          </a:prstGeom>
          <a:ln w="19050">
            <a:solidFill>
              <a:srgbClr val="000000"/>
            </a:solidFill>
            <a:bevel/>
            <a:headEnd type="triangle"/>
          </a:ln>
        </p:spPr>
      </p:cxnSp>
      <p:cxnSp>
        <p:nvCxnSpPr>
          <p:cNvPr id="347" name="Connection Line"/>
          <p:cNvCxnSpPr>
            <a:stCxn id="352" idx="0"/>
            <a:endCxn id="349" idx="0"/>
          </p:cNvCxnSpPr>
          <p:nvPr/>
        </p:nvCxnSpPr>
        <p:spPr>
          <a:xfrm flipV="1">
            <a:off x="6493641" y="2757811"/>
            <a:ext cx="63501" cy="1311696"/>
          </a:xfrm>
          <a:prstGeom prst="straightConnector1">
            <a:avLst/>
          </a:prstGeom>
          <a:ln w="19050">
            <a:solidFill>
              <a:srgbClr val="000000"/>
            </a:solidFill>
            <a:bevel/>
            <a:headEnd type="triangle"/>
          </a:ln>
        </p:spPr>
      </p:cxnSp>
      <p:sp>
        <p:nvSpPr>
          <p:cNvPr id="348" name="Fila de pessoas…"/>
          <p:cNvSpPr txBox="1"/>
          <p:nvPr/>
        </p:nvSpPr>
        <p:spPr>
          <a:xfrm>
            <a:off x="3643254" y="5304963"/>
            <a:ext cx="150643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Fila de pessoas</a:t>
            </a:r>
          </a:p>
          <a:p>
            <a:pPr algn="ctr"/>
            <a:r>
              <a:t>(Queue)</a:t>
            </a:r>
          </a:p>
        </p:txBody>
      </p:sp>
      <p:sp>
        <p:nvSpPr>
          <p:cNvPr id="349" name="Início da fila"/>
          <p:cNvSpPr txBox="1"/>
          <p:nvPr/>
        </p:nvSpPr>
        <p:spPr>
          <a:xfrm>
            <a:off x="5908066" y="2591441"/>
            <a:ext cx="129815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rPr b="1">
                <a:solidFill>
                  <a:srgbClr val="FF2600"/>
                </a:solidFill>
              </a:rPr>
              <a:t>Início</a:t>
            </a:r>
            <a:r>
              <a:t> da fila</a:t>
            </a:r>
          </a:p>
        </p:txBody>
      </p:sp>
      <p:sp>
        <p:nvSpPr>
          <p:cNvPr id="350" name="Fim da fila"/>
          <p:cNvSpPr txBox="1"/>
          <p:nvPr/>
        </p:nvSpPr>
        <p:spPr>
          <a:xfrm>
            <a:off x="1812658" y="2591441"/>
            <a:ext cx="113496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rPr b="1">
                <a:solidFill>
                  <a:srgbClr val="FF2600"/>
                </a:solidFill>
              </a:rPr>
              <a:t>Fim</a:t>
            </a:r>
            <a:r>
              <a:t> da fila</a:t>
            </a:r>
          </a:p>
        </p:txBody>
      </p:sp>
      <p:sp>
        <p:nvSpPr>
          <p:cNvPr id="351" name="Rectangle"/>
          <p:cNvSpPr/>
          <p:nvPr/>
        </p:nvSpPr>
        <p:spPr>
          <a:xfrm>
            <a:off x="2112216" y="3334172"/>
            <a:ext cx="575038" cy="1419869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2" name="Rectangle"/>
          <p:cNvSpPr/>
          <p:nvPr/>
        </p:nvSpPr>
        <p:spPr>
          <a:xfrm>
            <a:off x="6206123" y="3359572"/>
            <a:ext cx="575037" cy="1419869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3" name="Diferente das Pilhas, nas Filas iremos manipular as duas extremidades do conjunto de elementos"/>
          <p:cNvSpPr/>
          <p:nvPr/>
        </p:nvSpPr>
        <p:spPr>
          <a:xfrm>
            <a:off x="1221819" y="1688837"/>
            <a:ext cx="6700362" cy="731418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just">
              <a:buClr>
                <a:srgbClr val="000000"/>
              </a:buClr>
              <a:buFont typeface="Wingdings"/>
              <a:defRPr sz="2200"/>
            </a:pPr>
            <a:r>
              <a:t>Diferente das Pilhas, nas Filas iremos manipular </a:t>
            </a:r>
            <a:r>
              <a:rPr b="1"/>
              <a:t>as duas </a:t>
            </a:r>
            <a:r>
              <a:t>extremidades do conjunto de elementos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56" name="Fil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Filas</a:t>
            </a:r>
          </a:p>
        </p:txBody>
      </p:sp>
      <p:cxnSp>
        <p:nvCxnSpPr>
          <p:cNvPr id="357" name="Connection Line"/>
          <p:cNvCxnSpPr>
            <a:stCxn id="362" idx="0"/>
            <a:endCxn id="361" idx="0"/>
          </p:cNvCxnSpPr>
          <p:nvPr/>
        </p:nvCxnSpPr>
        <p:spPr>
          <a:xfrm flipH="1" flipV="1">
            <a:off x="2380138" y="2757811"/>
            <a:ext cx="19597" cy="1286296"/>
          </a:xfrm>
          <a:prstGeom prst="straightConnector1">
            <a:avLst/>
          </a:prstGeom>
          <a:ln w="19050">
            <a:solidFill>
              <a:srgbClr val="000000"/>
            </a:solidFill>
            <a:bevel/>
            <a:headEnd type="triangle"/>
          </a:ln>
        </p:spPr>
      </p:cxnSp>
      <p:cxnSp>
        <p:nvCxnSpPr>
          <p:cNvPr id="358" name="Connection Line"/>
          <p:cNvCxnSpPr>
            <a:stCxn id="363" idx="0"/>
            <a:endCxn id="360" idx="0"/>
          </p:cNvCxnSpPr>
          <p:nvPr/>
        </p:nvCxnSpPr>
        <p:spPr>
          <a:xfrm flipV="1">
            <a:off x="6493641" y="2745111"/>
            <a:ext cx="63501" cy="1311696"/>
          </a:xfrm>
          <a:prstGeom prst="straightConnector1">
            <a:avLst/>
          </a:prstGeom>
          <a:ln w="19050">
            <a:solidFill>
              <a:srgbClr val="000000"/>
            </a:solidFill>
            <a:bevel/>
            <a:headEnd type="triangle"/>
          </a:ln>
        </p:spPr>
      </p:cxnSp>
      <p:sp>
        <p:nvSpPr>
          <p:cNvPr id="359" name="Fila de pessoas…"/>
          <p:cNvSpPr txBox="1"/>
          <p:nvPr/>
        </p:nvSpPr>
        <p:spPr>
          <a:xfrm>
            <a:off x="3643254" y="5304963"/>
            <a:ext cx="150643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Fila de pessoas</a:t>
            </a:r>
          </a:p>
          <a:p>
            <a:pPr algn="ctr"/>
            <a:r>
              <a:t>(Queue)</a:t>
            </a:r>
          </a:p>
        </p:txBody>
      </p:sp>
      <p:sp>
        <p:nvSpPr>
          <p:cNvPr id="360" name="Início da fila"/>
          <p:cNvSpPr txBox="1"/>
          <p:nvPr/>
        </p:nvSpPr>
        <p:spPr>
          <a:xfrm>
            <a:off x="5908066" y="2578741"/>
            <a:ext cx="129815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rPr b="1">
                <a:solidFill>
                  <a:srgbClr val="FF2600"/>
                </a:solidFill>
              </a:rPr>
              <a:t>Início</a:t>
            </a:r>
            <a:r>
              <a:t> da fila</a:t>
            </a:r>
          </a:p>
        </p:txBody>
      </p:sp>
      <p:sp>
        <p:nvSpPr>
          <p:cNvPr id="361" name="Fim da fila"/>
          <p:cNvSpPr txBox="1"/>
          <p:nvPr/>
        </p:nvSpPr>
        <p:spPr>
          <a:xfrm>
            <a:off x="1812658" y="2591441"/>
            <a:ext cx="113496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rPr b="1">
                <a:solidFill>
                  <a:srgbClr val="FF2600"/>
                </a:solidFill>
              </a:rPr>
              <a:t>Fim</a:t>
            </a:r>
            <a:r>
              <a:t> da fila</a:t>
            </a:r>
          </a:p>
        </p:txBody>
      </p:sp>
      <p:sp>
        <p:nvSpPr>
          <p:cNvPr id="362" name="Rectangle"/>
          <p:cNvSpPr/>
          <p:nvPr/>
        </p:nvSpPr>
        <p:spPr>
          <a:xfrm>
            <a:off x="2112216" y="3334172"/>
            <a:ext cx="575038" cy="1419869"/>
          </a:xfrm>
          <a:prstGeom prst="rect">
            <a:avLst/>
          </a:prstGeom>
          <a:solidFill>
            <a:srgbClr val="FFFB00"/>
          </a:solidFill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3" name="Rectangle"/>
          <p:cNvSpPr/>
          <p:nvPr/>
        </p:nvSpPr>
        <p:spPr>
          <a:xfrm>
            <a:off x="6206123" y="3346872"/>
            <a:ext cx="575037" cy="1419869"/>
          </a:xfrm>
          <a:prstGeom prst="rect">
            <a:avLst/>
          </a:prstGeom>
          <a:solidFill>
            <a:srgbClr val="00F900"/>
          </a:solidFill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364" name="queue.png" descr="queu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2147" y="3160193"/>
            <a:ext cx="4528649" cy="20221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67" name="Fil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Filas</a:t>
            </a:r>
          </a:p>
        </p:txBody>
      </p:sp>
      <p:cxnSp>
        <p:nvCxnSpPr>
          <p:cNvPr id="368" name="Connection Line"/>
          <p:cNvCxnSpPr>
            <a:stCxn id="375" idx="0"/>
            <a:endCxn id="372" idx="0"/>
          </p:cNvCxnSpPr>
          <p:nvPr/>
        </p:nvCxnSpPr>
        <p:spPr>
          <a:xfrm flipV="1">
            <a:off x="2380138" y="2757811"/>
            <a:ext cx="1" cy="1286296"/>
          </a:xfrm>
          <a:prstGeom prst="straightConnector1">
            <a:avLst/>
          </a:prstGeom>
          <a:ln w="19050">
            <a:solidFill>
              <a:srgbClr val="000000"/>
            </a:solidFill>
            <a:bevel/>
            <a:headEnd type="triangle"/>
          </a:ln>
        </p:spPr>
      </p:cxnSp>
      <p:cxnSp>
        <p:nvCxnSpPr>
          <p:cNvPr id="369" name="Connection Line"/>
          <p:cNvCxnSpPr>
            <a:stCxn id="373" idx="0"/>
            <a:endCxn id="371" idx="0"/>
          </p:cNvCxnSpPr>
          <p:nvPr/>
        </p:nvCxnSpPr>
        <p:spPr>
          <a:xfrm flipV="1">
            <a:off x="6493641" y="2757811"/>
            <a:ext cx="63501" cy="1311696"/>
          </a:xfrm>
          <a:prstGeom prst="straightConnector1">
            <a:avLst/>
          </a:prstGeom>
          <a:ln w="19050">
            <a:solidFill>
              <a:srgbClr val="000000"/>
            </a:solidFill>
            <a:bevel/>
            <a:headEnd type="triangle"/>
          </a:ln>
        </p:spPr>
      </p:cxnSp>
      <p:sp>
        <p:nvSpPr>
          <p:cNvPr id="370" name="Fila de pessoas…"/>
          <p:cNvSpPr txBox="1"/>
          <p:nvPr/>
        </p:nvSpPr>
        <p:spPr>
          <a:xfrm>
            <a:off x="3643254" y="5304963"/>
            <a:ext cx="150643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Fila de pessoas</a:t>
            </a:r>
          </a:p>
          <a:p>
            <a:pPr algn="ctr"/>
            <a:r>
              <a:t>(Queue)</a:t>
            </a:r>
          </a:p>
        </p:txBody>
      </p:sp>
      <p:sp>
        <p:nvSpPr>
          <p:cNvPr id="371" name="Início da fila"/>
          <p:cNvSpPr txBox="1"/>
          <p:nvPr/>
        </p:nvSpPr>
        <p:spPr>
          <a:xfrm>
            <a:off x="5908066" y="2591441"/>
            <a:ext cx="129815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rPr b="1">
                <a:solidFill>
                  <a:srgbClr val="FF2600"/>
                </a:solidFill>
              </a:rPr>
              <a:t>Início</a:t>
            </a:r>
            <a:r>
              <a:t> da fila</a:t>
            </a:r>
          </a:p>
        </p:txBody>
      </p:sp>
      <p:sp>
        <p:nvSpPr>
          <p:cNvPr id="372" name="Fim da fila"/>
          <p:cNvSpPr txBox="1"/>
          <p:nvPr/>
        </p:nvSpPr>
        <p:spPr>
          <a:xfrm>
            <a:off x="1812658" y="2591441"/>
            <a:ext cx="113496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rPr b="1">
                <a:solidFill>
                  <a:srgbClr val="FF2600"/>
                </a:solidFill>
              </a:rPr>
              <a:t>Fim</a:t>
            </a:r>
            <a:r>
              <a:t> da fila</a:t>
            </a:r>
          </a:p>
        </p:txBody>
      </p:sp>
      <p:sp>
        <p:nvSpPr>
          <p:cNvPr id="373" name="Rectangle"/>
          <p:cNvSpPr/>
          <p:nvPr/>
        </p:nvSpPr>
        <p:spPr>
          <a:xfrm>
            <a:off x="6206123" y="3359572"/>
            <a:ext cx="575037" cy="1419869"/>
          </a:xfrm>
          <a:prstGeom prst="rect">
            <a:avLst/>
          </a:prstGeom>
          <a:ln w="19050">
            <a:solidFill>
              <a:srgbClr val="FF2600">
                <a:alpha val="0"/>
              </a:srgbClr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4" name="Inserindo novo elemento: adiciona-o ao final da fila"/>
          <p:cNvSpPr txBox="1"/>
          <p:nvPr>
            <p:ph type="body" sz="quarter" idx="1"/>
          </p:nvPr>
        </p:nvSpPr>
        <p:spPr>
          <a:xfrm>
            <a:off x="514076" y="1658709"/>
            <a:ext cx="7609401" cy="532267"/>
          </a:xfrm>
          <a:prstGeom prst="rect">
            <a:avLst/>
          </a:prstGeom>
        </p:spPr>
        <p:txBody>
          <a:bodyPr/>
          <a:lstStyle/>
          <a:p>
            <a:pPr marL="228600" indent="-228600" defTabSz="457200">
              <a:spcBef>
                <a:spcPts val="0"/>
              </a:spcBef>
              <a:buClrTx/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Inserindo novo elemento: adiciona-o ao </a:t>
            </a:r>
            <a:r>
              <a:rPr b="1"/>
              <a:t>final</a:t>
            </a:r>
            <a:r>
              <a:t> da fila</a:t>
            </a:r>
          </a:p>
        </p:txBody>
      </p:sp>
      <p:sp>
        <p:nvSpPr>
          <p:cNvPr id="375" name="Rectangle"/>
          <p:cNvSpPr/>
          <p:nvPr/>
        </p:nvSpPr>
        <p:spPr>
          <a:xfrm>
            <a:off x="2092620" y="3334172"/>
            <a:ext cx="575038" cy="1419869"/>
          </a:xfrm>
          <a:prstGeom prst="rect">
            <a:avLst/>
          </a:prstGeom>
          <a:solidFill>
            <a:srgbClr val="FFFB00"/>
          </a:solidFill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376" name="queue.png" descr="queu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2147" y="3160193"/>
            <a:ext cx="4528649" cy="2022174"/>
          </a:xfrm>
          <a:prstGeom prst="rect">
            <a:avLst/>
          </a:prstGeom>
          <a:ln w="12700">
            <a:miter lim="400000"/>
          </a:ln>
        </p:spPr>
      </p:pic>
      <p:pic>
        <p:nvPicPr>
          <p:cNvPr id="377" name="person.png" descr="pers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4683" y="3668999"/>
            <a:ext cx="943739" cy="10045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80" name="Fil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Filas</a:t>
            </a:r>
          </a:p>
        </p:txBody>
      </p:sp>
      <p:cxnSp>
        <p:nvCxnSpPr>
          <p:cNvPr id="381" name="Connection Line"/>
          <p:cNvCxnSpPr>
            <a:stCxn id="387" idx="0"/>
            <a:endCxn id="385" idx="0"/>
          </p:cNvCxnSpPr>
          <p:nvPr/>
        </p:nvCxnSpPr>
        <p:spPr>
          <a:xfrm flipV="1">
            <a:off x="1746552" y="2757811"/>
            <a:ext cx="633587" cy="1286296"/>
          </a:xfrm>
          <a:prstGeom prst="straightConnector1">
            <a:avLst/>
          </a:prstGeom>
          <a:ln w="19050">
            <a:solidFill>
              <a:srgbClr val="000000"/>
            </a:solidFill>
            <a:bevel/>
            <a:headEnd type="triangle"/>
          </a:ln>
        </p:spPr>
      </p:cxnSp>
      <p:cxnSp>
        <p:nvCxnSpPr>
          <p:cNvPr id="382" name="Connection Line"/>
          <p:cNvCxnSpPr>
            <a:stCxn id="386" idx="0"/>
            <a:endCxn id="384" idx="0"/>
          </p:cNvCxnSpPr>
          <p:nvPr/>
        </p:nvCxnSpPr>
        <p:spPr>
          <a:xfrm flipV="1">
            <a:off x="6493641" y="2757811"/>
            <a:ext cx="63501" cy="1311696"/>
          </a:xfrm>
          <a:prstGeom prst="straightConnector1">
            <a:avLst/>
          </a:prstGeom>
          <a:ln w="19050">
            <a:solidFill>
              <a:srgbClr val="000000"/>
            </a:solidFill>
            <a:bevel/>
            <a:headEnd type="triangle"/>
          </a:ln>
        </p:spPr>
      </p:cxnSp>
      <p:sp>
        <p:nvSpPr>
          <p:cNvPr id="383" name="Fila de pessoas…"/>
          <p:cNvSpPr txBox="1"/>
          <p:nvPr/>
        </p:nvSpPr>
        <p:spPr>
          <a:xfrm>
            <a:off x="3643254" y="5304963"/>
            <a:ext cx="150643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Fila de pessoas</a:t>
            </a:r>
          </a:p>
          <a:p>
            <a:pPr algn="ctr"/>
            <a:r>
              <a:t>(Queue)</a:t>
            </a:r>
          </a:p>
        </p:txBody>
      </p:sp>
      <p:sp>
        <p:nvSpPr>
          <p:cNvPr id="384" name="Início da fila"/>
          <p:cNvSpPr txBox="1"/>
          <p:nvPr/>
        </p:nvSpPr>
        <p:spPr>
          <a:xfrm>
            <a:off x="5908066" y="2591441"/>
            <a:ext cx="129815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rPr b="1">
                <a:solidFill>
                  <a:srgbClr val="FF2600"/>
                </a:solidFill>
              </a:rPr>
              <a:t>Início</a:t>
            </a:r>
            <a:r>
              <a:t> da fila</a:t>
            </a:r>
          </a:p>
        </p:txBody>
      </p:sp>
      <p:sp>
        <p:nvSpPr>
          <p:cNvPr id="385" name="Fim da fila"/>
          <p:cNvSpPr txBox="1"/>
          <p:nvPr/>
        </p:nvSpPr>
        <p:spPr>
          <a:xfrm>
            <a:off x="1812658" y="2591441"/>
            <a:ext cx="113496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rPr b="1">
                <a:solidFill>
                  <a:srgbClr val="FF2600"/>
                </a:solidFill>
              </a:rPr>
              <a:t>Fim</a:t>
            </a:r>
            <a:r>
              <a:t> da fila</a:t>
            </a:r>
          </a:p>
        </p:txBody>
      </p:sp>
      <p:sp>
        <p:nvSpPr>
          <p:cNvPr id="386" name="Rectangle"/>
          <p:cNvSpPr/>
          <p:nvPr/>
        </p:nvSpPr>
        <p:spPr>
          <a:xfrm>
            <a:off x="6206123" y="3359572"/>
            <a:ext cx="575037" cy="1419869"/>
          </a:xfrm>
          <a:prstGeom prst="rect">
            <a:avLst/>
          </a:prstGeom>
          <a:ln w="19050">
            <a:solidFill>
              <a:srgbClr val="FF2600">
                <a:alpha val="0"/>
              </a:srgbClr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7" name="Rectangle"/>
          <p:cNvSpPr/>
          <p:nvPr/>
        </p:nvSpPr>
        <p:spPr>
          <a:xfrm>
            <a:off x="1459034" y="3334172"/>
            <a:ext cx="575037" cy="1419869"/>
          </a:xfrm>
          <a:prstGeom prst="rect">
            <a:avLst/>
          </a:prstGeom>
          <a:solidFill>
            <a:srgbClr val="FFFB00"/>
          </a:solidFill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388" name="queue.png" descr="queu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2147" y="3160193"/>
            <a:ext cx="4528649" cy="2022174"/>
          </a:xfrm>
          <a:prstGeom prst="rect">
            <a:avLst/>
          </a:prstGeom>
          <a:ln w="12700">
            <a:miter lim="400000"/>
          </a:ln>
        </p:spPr>
      </p:pic>
      <p:pic>
        <p:nvPicPr>
          <p:cNvPr id="389" name="person.png" descr="pers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4683" y="3668999"/>
            <a:ext cx="943739" cy="1004562"/>
          </a:xfrm>
          <a:prstGeom prst="rect">
            <a:avLst/>
          </a:prstGeom>
          <a:ln w="12700">
            <a:miter lim="400000"/>
          </a:ln>
        </p:spPr>
      </p:pic>
      <p:sp>
        <p:nvSpPr>
          <p:cNvPr id="390" name="Inserindo novo elemento: adiciona-o ao final da fila"/>
          <p:cNvSpPr txBox="1"/>
          <p:nvPr>
            <p:ph type="body" sz="quarter" idx="1"/>
          </p:nvPr>
        </p:nvSpPr>
        <p:spPr>
          <a:xfrm>
            <a:off x="514076" y="1658709"/>
            <a:ext cx="7609401" cy="532267"/>
          </a:xfrm>
          <a:prstGeom prst="rect">
            <a:avLst/>
          </a:prstGeom>
        </p:spPr>
        <p:txBody>
          <a:bodyPr/>
          <a:lstStyle/>
          <a:p>
            <a:pPr marL="228600" indent="-228600" defTabSz="457200">
              <a:spcBef>
                <a:spcPts val="0"/>
              </a:spcBef>
              <a:buClrTx/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Inserindo novo elemento: adiciona-o ao </a:t>
            </a:r>
            <a:r>
              <a:rPr b="1"/>
              <a:t>final</a:t>
            </a:r>
            <a:r>
              <a:t> da fila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93" name="Fil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Filas</a:t>
            </a:r>
          </a:p>
        </p:txBody>
      </p:sp>
      <p:sp>
        <p:nvSpPr>
          <p:cNvPr id="401" name="Connection Line"/>
          <p:cNvSpPr/>
          <p:nvPr/>
        </p:nvSpPr>
        <p:spPr>
          <a:xfrm>
            <a:off x="6507568" y="2924181"/>
            <a:ext cx="33523" cy="347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95" name="Fila de pessoas…"/>
          <p:cNvSpPr txBox="1"/>
          <p:nvPr/>
        </p:nvSpPr>
        <p:spPr>
          <a:xfrm>
            <a:off x="3643254" y="5304963"/>
            <a:ext cx="150643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Fila de pessoas</a:t>
            </a:r>
          </a:p>
          <a:p>
            <a:pPr algn="ctr"/>
            <a:r>
              <a:t>(Queue)</a:t>
            </a:r>
          </a:p>
        </p:txBody>
      </p:sp>
      <p:sp>
        <p:nvSpPr>
          <p:cNvPr id="396" name="Início da fila"/>
          <p:cNvSpPr txBox="1"/>
          <p:nvPr/>
        </p:nvSpPr>
        <p:spPr>
          <a:xfrm>
            <a:off x="5908066" y="2591441"/>
            <a:ext cx="129815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rPr b="1">
                <a:solidFill>
                  <a:srgbClr val="FF2600"/>
                </a:solidFill>
              </a:rPr>
              <a:t>Início</a:t>
            </a:r>
            <a:r>
              <a:t> da fila</a:t>
            </a:r>
          </a:p>
        </p:txBody>
      </p:sp>
      <p:sp>
        <p:nvSpPr>
          <p:cNvPr id="397" name="Removendo elemento: remove-o do início da fila"/>
          <p:cNvSpPr txBox="1"/>
          <p:nvPr>
            <p:ph type="body" sz="quarter" idx="1"/>
          </p:nvPr>
        </p:nvSpPr>
        <p:spPr>
          <a:xfrm>
            <a:off x="514076" y="1658709"/>
            <a:ext cx="7648668" cy="532267"/>
          </a:xfrm>
          <a:prstGeom prst="rect">
            <a:avLst/>
          </a:prstGeom>
        </p:spPr>
        <p:txBody>
          <a:bodyPr/>
          <a:lstStyle/>
          <a:p>
            <a:pPr marL="228600" indent="-228600" defTabSz="457200">
              <a:spcBef>
                <a:spcPts val="0"/>
              </a:spcBef>
              <a:buClrTx/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Removendo elemento: remove-o do </a:t>
            </a:r>
            <a:r>
              <a:rPr b="1"/>
              <a:t>início</a:t>
            </a:r>
            <a:r>
              <a:t> da fila</a:t>
            </a:r>
          </a:p>
        </p:txBody>
      </p:sp>
      <p:sp>
        <p:nvSpPr>
          <p:cNvPr id="398" name="Rectangle"/>
          <p:cNvSpPr/>
          <p:nvPr/>
        </p:nvSpPr>
        <p:spPr>
          <a:xfrm>
            <a:off x="6206123" y="3346872"/>
            <a:ext cx="575037" cy="1419869"/>
          </a:xfrm>
          <a:prstGeom prst="rect">
            <a:avLst/>
          </a:prstGeom>
          <a:solidFill>
            <a:srgbClr val="00F900"/>
          </a:solidFill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399" name="queue.png" descr="queu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2147" y="3160193"/>
            <a:ext cx="4528649" cy="2022174"/>
          </a:xfrm>
          <a:prstGeom prst="rect">
            <a:avLst/>
          </a:prstGeom>
          <a:ln w="12700">
            <a:miter lim="400000"/>
          </a:ln>
        </p:spPr>
      </p:pic>
      <p:pic>
        <p:nvPicPr>
          <p:cNvPr id="400" name="person.png" descr="pers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9581" y="3668999"/>
            <a:ext cx="943738" cy="10045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04" name="Fil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Filas</a:t>
            </a:r>
          </a:p>
        </p:txBody>
      </p:sp>
      <p:cxnSp>
        <p:nvCxnSpPr>
          <p:cNvPr id="405" name="Connection Line"/>
          <p:cNvCxnSpPr>
            <a:stCxn id="408" idx="0"/>
            <a:endCxn id="407" idx="0"/>
          </p:cNvCxnSpPr>
          <p:nvPr/>
        </p:nvCxnSpPr>
        <p:spPr>
          <a:xfrm flipV="1">
            <a:off x="5982697" y="2757811"/>
            <a:ext cx="574445" cy="1276287"/>
          </a:xfrm>
          <a:prstGeom prst="straightConnector1">
            <a:avLst/>
          </a:prstGeom>
          <a:ln w="19050">
            <a:solidFill>
              <a:srgbClr val="000000"/>
            </a:solidFill>
            <a:bevel/>
            <a:headEnd type="triangle"/>
          </a:ln>
        </p:spPr>
      </p:cxnSp>
      <p:sp>
        <p:nvSpPr>
          <p:cNvPr id="406" name="Fila de pessoas…"/>
          <p:cNvSpPr txBox="1"/>
          <p:nvPr/>
        </p:nvSpPr>
        <p:spPr>
          <a:xfrm>
            <a:off x="3643254" y="5304963"/>
            <a:ext cx="150643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Fila de pessoas</a:t>
            </a:r>
          </a:p>
          <a:p>
            <a:pPr algn="ctr"/>
            <a:r>
              <a:t>(Queue)</a:t>
            </a:r>
          </a:p>
        </p:txBody>
      </p:sp>
      <p:sp>
        <p:nvSpPr>
          <p:cNvPr id="407" name="Início da fila"/>
          <p:cNvSpPr txBox="1"/>
          <p:nvPr/>
        </p:nvSpPr>
        <p:spPr>
          <a:xfrm>
            <a:off x="5908066" y="2591441"/>
            <a:ext cx="129815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rPr b="1">
                <a:solidFill>
                  <a:srgbClr val="FF2600"/>
                </a:solidFill>
              </a:rPr>
              <a:t>Início</a:t>
            </a:r>
            <a:r>
              <a:t> da fila</a:t>
            </a:r>
          </a:p>
        </p:txBody>
      </p:sp>
      <p:sp>
        <p:nvSpPr>
          <p:cNvPr id="408" name="Rectangle"/>
          <p:cNvSpPr/>
          <p:nvPr/>
        </p:nvSpPr>
        <p:spPr>
          <a:xfrm>
            <a:off x="5695179" y="3324163"/>
            <a:ext cx="575038" cy="1419869"/>
          </a:xfrm>
          <a:prstGeom prst="rect">
            <a:avLst/>
          </a:prstGeom>
          <a:solidFill>
            <a:srgbClr val="00F900"/>
          </a:solidFill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409" name="queue.png" descr="queu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2147" y="3160193"/>
            <a:ext cx="4528649" cy="2022174"/>
          </a:xfrm>
          <a:prstGeom prst="rect">
            <a:avLst/>
          </a:prstGeom>
          <a:ln w="12700">
            <a:miter lim="400000"/>
          </a:ln>
        </p:spPr>
      </p:pic>
      <p:sp>
        <p:nvSpPr>
          <p:cNvPr id="410" name="Rectangle"/>
          <p:cNvSpPr/>
          <p:nvPr/>
        </p:nvSpPr>
        <p:spPr>
          <a:xfrm>
            <a:off x="6287341" y="3174183"/>
            <a:ext cx="1270001" cy="199419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1" name="Rectangle"/>
          <p:cNvSpPr/>
          <p:nvPr/>
        </p:nvSpPr>
        <p:spPr>
          <a:xfrm>
            <a:off x="6094317" y="4839292"/>
            <a:ext cx="1270001" cy="7512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412" name="person.png" descr="pers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9581" y="3668999"/>
            <a:ext cx="943738" cy="1004562"/>
          </a:xfrm>
          <a:prstGeom prst="rect">
            <a:avLst/>
          </a:prstGeom>
          <a:ln w="12700">
            <a:miter lim="400000"/>
          </a:ln>
        </p:spPr>
      </p:pic>
      <p:sp>
        <p:nvSpPr>
          <p:cNvPr id="413" name="Removendo elemento: remove-o do início da fila"/>
          <p:cNvSpPr txBox="1"/>
          <p:nvPr>
            <p:ph type="body" sz="quarter" idx="1"/>
          </p:nvPr>
        </p:nvSpPr>
        <p:spPr>
          <a:xfrm>
            <a:off x="514076" y="1658709"/>
            <a:ext cx="7648668" cy="532267"/>
          </a:xfrm>
          <a:prstGeom prst="rect">
            <a:avLst/>
          </a:prstGeom>
        </p:spPr>
        <p:txBody>
          <a:bodyPr/>
          <a:lstStyle/>
          <a:p>
            <a:pPr marL="228600" indent="-228600" defTabSz="457200">
              <a:spcBef>
                <a:spcPts val="0"/>
              </a:spcBef>
              <a:buClrTx/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Removendo elemento: remove-o do </a:t>
            </a:r>
            <a:r>
              <a:rPr b="1"/>
              <a:t>início</a:t>
            </a:r>
            <a:r>
              <a:t> da fila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16" name="Fil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Filas</a:t>
            </a:r>
          </a:p>
        </p:txBody>
      </p:sp>
      <p:sp>
        <p:nvSpPr>
          <p:cNvPr id="417" name="Onde usamos?…"/>
          <p:cNvSpPr txBox="1"/>
          <p:nvPr>
            <p:ph type="body" sz="half" idx="1"/>
          </p:nvPr>
        </p:nvSpPr>
        <p:spPr>
          <a:xfrm>
            <a:off x="525430" y="1715480"/>
            <a:ext cx="7746142" cy="2857683"/>
          </a:xfrm>
          <a:prstGeom prst="rect">
            <a:avLst/>
          </a:prstGeom>
        </p:spPr>
        <p:txBody>
          <a:bodyPr/>
          <a:lstStyle/>
          <a:p>
            <a:pPr marL="228600" indent="-228600" defTabSz="457200">
              <a:spcBef>
                <a:spcPts val="0"/>
              </a:spcBef>
              <a:buClrTx/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Onde usamos?</a:t>
            </a:r>
          </a:p>
          <a:p>
            <a:pPr marL="228600" indent="-228600" defTabSz="457200">
              <a:spcBef>
                <a:spcPts val="0"/>
              </a:spcBef>
              <a:buClrTx/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2" marL="685800" indent="-2286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buffer da analise léxica (Compiladores)</a:t>
            </a:r>
          </a:p>
          <a:p>
            <a:pPr lvl="2" marL="685800" indent="-2286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paginação de memória (Sistemas Operacionais)</a:t>
            </a:r>
          </a:p>
          <a:p>
            <a:pPr lvl="2" marL="685800" indent="-2286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fila de processos (Sistemas Operacionais)</a:t>
            </a:r>
          </a:p>
          <a:p>
            <a:pPr lvl="2" marL="685800" indent="-2286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algoritmos de árvores/grafos (Grafos, Inteligência Artificial)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Licenç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Licença</a:t>
            </a:r>
          </a:p>
        </p:txBody>
      </p:sp>
      <p:sp>
        <p:nvSpPr>
          <p:cNvPr id="15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9" name="Este trabalho está licenciado com uma Licença CC BY-NC-ND 4.0:"/>
          <p:cNvSpPr txBox="1"/>
          <p:nvPr/>
        </p:nvSpPr>
        <p:spPr>
          <a:xfrm>
            <a:off x="1422712" y="1964723"/>
            <a:ext cx="6533272" cy="377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86968">
              <a:spcBef>
                <a:spcPts val="600"/>
              </a:spcBef>
              <a:defRPr sz="1940"/>
            </a:lvl1pPr>
          </a:lstStyle>
          <a:p>
            <a:pPr/>
            <a:r>
              <a:t>Este trabalho está licenciado com uma Licença CC BY-NC-ND 4.0:</a:t>
            </a:r>
          </a:p>
        </p:txBody>
      </p:sp>
      <p:pic>
        <p:nvPicPr>
          <p:cNvPr id="160" name="creative.png" descr="creativ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1072" y="2639093"/>
            <a:ext cx="2496552" cy="981551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maiores informações:…"/>
          <p:cNvSpPr txBox="1"/>
          <p:nvPr/>
        </p:nvSpPr>
        <p:spPr>
          <a:xfrm>
            <a:off x="1169987" y="3685949"/>
            <a:ext cx="6804026" cy="1451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>
              <a:spcBef>
                <a:spcPts val="700"/>
              </a:spcBef>
              <a:defRPr sz="2000"/>
            </a:pPr>
            <a:r>
              <a:t>maiores informações:</a:t>
            </a:r>
          </a:p>
          <a:p>
            <a:pPr algn="ctr">
              <a:spcBef>
                <a:spcPts val="700"/>
              </a:spcBef>
              <a:defRPr sz="2000">
                <a:solidFill>
                  <a:srgbClr val="0433FF"/>
                </a:solidFill>
              </a:defRPr>
            </a:pPr>
            <a:r>
              <a:rPr u="sng">
                <a:uFill>
                  <a:solidFill>
                    <a:srgbClr val="FF7915"/>
                  </a:solidFill>
                </a:uFill>
                <a:hlinkClick r:id="rId3" invalidUrl="" action="" tgtFrame="" tooltip="" history="1" highlightClick="0" endSnd="0"/>
              </a:rPr>
              <a:t>https://creativecommons.org/licenses/by-nc-nd/4.0/deed.pt_BR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20" name="Fil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Filas</a:t>
            </a:r>
          </a:p>
        </p:txBody>
      </p:sp>
      <p:sp>
        <p:nvSpPr>
          <p:cNvPr id="421" name="Onde usamos?…"/>
          <p:cNvSpPr txBox="1"/>
          <p:nvPr>
            <p:ph type="body" sz="half" idx="1"/>
          </p:nvPr>
        </p:nvSpPr>
        <p:spPr>
          <a:xfrm>
            <a:off x="525430" y="1715480"/>
            <a:ext cx="7746142" cy="2857683"/>
          </a:xfrm>
          <a:prstGeom prst="rect">
            <a:avLst/>
          </a:prstGeom>
        </p:spPr>
        <p:txBody>
          <a:bodyPr/>
          <a:lstStyle/>
          <a:p>
            <a:pPr marL="228600" indent="-228600" defTabSz="457200">
              <a:spcBef>
                <a:spcPts val="0"/>
              </a:spcBef>
              <a:buClrTx/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Onde usamos?</a:t>
            </a:r>
          </a:p>
          <a:p>
            <a:pPr marL="228600" indent="-228600" defTabSz="457200">
              <a:spcBef>
                <a:spcPts val="0"/>
              </a:spcBef>
              <a:buClrTx/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2" marL="685800" indent="-2286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buffer da analise léxica (Compiladores)</a:t>
            </a:r>
          </a:p>
          <a:p>
            <a:pPr lvl="2" marL="685800" indent="-2286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paginação de memória (Sistemas Operacionais)</a:t>
            </a:r>
          </a:p>
          <a:p>
            <a:pPr lvl="2" marL="685800" indent="-2286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fila de processos (Sistemas Operacionais)</a:t>
            </a:r>
          </a:p>
          <a:p>
            <a:pPr lvl="2" marL="685800" indent="-2286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algoritmos de árvores/grafos (Grafos, Inteligência Artificial)</a:t>
            </a:r>
          </a:p>
        </p:txBody>
      </p:sp>
      <p:sp>
        <p:nvSpPr>
          <p:cNvPr id="422" name="“Quando queremos estabelecer ordem”"/>
          <p:cNvSpPr/>
          <p:nvPr/>
        </p:nvSpPr>
        <p:spPr>
          <a:xfrm>
            <a:off x="1708285" y="4625675"/>
            <a:ext cx="5380431" cy="501429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just">
              <a:buClr>
                <a:srgbClr val="000000"/>
              </a:buClr>
              <a:buFont typeface="Wingdings"/>
              <a:defRPr sz="2400"/>
            </a:lvl1pPr>
          </a:lstStyle>
          <a:p>
            <a:pPr/>
            <a:r>
              <a:t>“Quando queremos estabelecer ordem”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25" name="1."/>
          <p:cNvSpPr txBox="1"/>
          <p:nvPr/>
        </p:nvSpPr>
        <p:spPr>
          <a:xfrm>
            <a:off x="1471612" y="23692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426" name="1."/>
          <p:cNvSpPr txBox="1"/>
          <p:nvPr/>
        </p:nvSpPr>
        <p:spPr>
          <a:xfrm>
            <a:off x="1333500" y="23073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427" name="1."/>
          <p:cNvSpPr txBox="1"/>
          <p:nvPr/>
        </p:nvSpPr>
        <p:spPr>
          <a:xfrm>
            <a:off x="1471612" y="23819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428" name="1."/>
          <p:cNvSpPr txBox="1"/>
          <p:nvPr/>
        </p:nvSpPr>
        <p:spPr>
          <a:xfrm>
            <a:off x="1333500" y="23200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431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42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30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432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433" name="Rounded Rectangle"/>
          <p:cNvSpPr/>
          <p:nvPr/>
        </p:nvSpPr>
        <p:spPr>
          <a:xfrm>
            <a:off x="784225" y="2959100"/>
            <a:ext cx="7772400" cy="549275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436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43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35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439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43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38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442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44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41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44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44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44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47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449" name="Filas"/>
          <p:cNvSpPr txBox="1"/>
          <p:nvPr/>
        </p:nvSpPr>
        <p:spPr>
          <a:xfrm>
            <a:off x="1354137" y="2482639"/>
            <a:ext cx="681518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Filas</a:t>
            </a:r>
          </a:p>
        </p:txBody>
      </p:sp>
      <p:sp>
        <p:nvSpPr>
          <p:cNvPr id="450" name="Operações gerais"/>
          <p:cNvSpPr txBox="1"/>
          <p:nvPr/>
        </p:nvSpPr>
        <p:spPr>
          <a:xfrm>
            <a:off x="1356663" y="3049363"/>
            <a:ext cx="223466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Operações gerais</a:t>
            </a:r>
          </a:p>
        </p:txBody>
      </p:sp>
      <p:sp>
        <p:nvSpPr>
          <p:cNvPr id="451" name="Introdução"/>
          <p:cNvSpPr txBox="1"/>
          <p:nvPr/>
        </p:nvSpPr>
        <p:spPr>
          <a:xfrm>
            <a:off x="1371600" y="1920875"/>
            <a:ext cx="1414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452" name="Inserção de elementos"/>
          <p:cNvSpPr txBox="1"/>
          <p:nvPr/>
        </p:nvSpPr>
        <p:spPr>
          <a:xfrm>
            <a:off x="1361504" y="3597050"/>
            <a:ext cx="2841386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Inserção de elementos</a:t>
            </a:r>
          </a:p>
        </p:txBody>
      </p:sp>
      <p:sp>
        <p:nvSpPr>
          <p:cNvPr id="453" name="Remoção de elementos"/>
          <p:cNvSpPr txBox="1"/>
          <p:nvPr/>
        </p:nvSpPr>
        <p:spPr>
          <a:xfrm>
            <a:off x="1372677" y="4163795"/>
            <a:ext cx="293998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Remoção de elementos</a:t>
            </a:r>
          </a:p>
        </p:txBody>
      </p:sp>
      <p:sp>
        <p:nvSpPr>
          <p:cNvPr id="454" name="Referências"/>
          <p:cNvSpPr txBox="1"/>
          <p:nvPr/>
        </p:nvSpPr>
        <p:spPr>
          <a:xfrm>
            <a:off x="1372677" y="4711559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57" name="Operações em Filas Estátic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Operações em Filas Estáticas</a:t>
            </a:r>
          </a:p>
        </p:txBody>
      </p:sp>
      <p:sp>
        <p:nvSpPr>
          <p:cNvPr id="458" name="Dada uma estrutura S, chave k, elemento x:"/>
          <p:cNvSpPr txBox="1"/>
          <p:nvPr>
            <p:ph type="body" sz="quarter" idx="1"/>
          </p:nvPr>
        </p:nvSpPr>
        <p:spPr>
          <a:xfrm>
            <a:off x="290791" y="1637826"/>
            <a:ext cx="8229601" cy="571631"/>
          </a:xfrm>
          <a:prstGeom prst="rect">
            <a:avLst/>
          </a:prstGeom>
        </p:spPr>
        <p:txBody>
          <a:bodyPr/>
          <a:lstStyle/>
          <a:p>
            <a:pPr marL="228600" indent="-228600" defTabSz="457200">
              <a:spcBef>
                <a:spcPts val="0"/>
              </a:spcBef>
              <a:buClrTx/>
              <a:buSzTx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Dada uma estrutura </a:t>
            </a:r>
            <a:r>
              <a:rPr b="1"/>
              <a:t>S</a:t>
            </a:r>
            <a:r>
              <a:t>, chave </a:t>
            </a:r>
            <a:r>
              <a:rPr b="1"/>
              <a:t>k</a:t>
            </a:r>
            <a:r>
              <a:t>, elemento </a:t>
            </a:r>
            <a:r>
              <a:rPr b="1"/>
              <a:t>x</a:t>
            </a:r>
            <a:r>
              <a:t>:</a:t>
            </a:r>
          </a:p>
        </p:txBody>
      </p:sp>
      <p:sp>
        <p:nvSpPr>
          <p:cNvPr id="459" name="Rectangle"/>
          <p:cNvSpPr/>
          <p:nvPr/>
        </p:nvSpPr>
        <p:spPr>
          <a:xfrm>
            <a:off x="4928928" y="2273300"/>
            <a:ext cx="2381846" cy="3400703"/>
          </a:xfrm>
          <a:prstGeom prst="rect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0" name="maximo (S)"/>
          <p:cNvSpPr/>
          <p:nvPr/>
        </p:nvSpPr>
        <p:spPr>
          <a:xfrm>
            <a:off x="5099326" y="3343252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maximo (S) </a:t>
            </a:r>
          </a:p>
        </p:txBody>
      </p:sp>
      <p:sp>
        <p:nvSpPr>
          <p:cNvPr id="461" name="minimo (S)"/>
          <p:cNvSpPr/>
          <p:nvPr/>
        </p:nvSpPr>
        <p:spPr>
          <a:xfrm>
            <a:off x="5099326" y="3797756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minimo (S) </a:t>
            </a:r>
          </a:p>
        </p:txBody>
      </p:sp>
      <p:sp>
        <p:nvSpPr>
          <p:cNvPr id="462" name="estaVazia (S)"/>
          <p:cNvSpPr/>
          <p:nvPr/>
        </p:nvSpPr>
        <p:spPr>
          <a:xfrm>
            <a:off x="5099326" y="2441592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estaVazia (S) </a:t>
            </a:r>
          </a:p>
        </p:txBody>
      </p:sp>
      <p:sp>
        <p:nvSpPr>
          <p:cNvPr id="463" name="estaCheia (S)"/>
          <p:cNvSpPr/>
          <p:nvPr/>
        </p:nvSpPr>
        <p:spPr>
          <a:xfrm>
            <a:off x="5099326" y="2888748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estaCheia (S) </a:t>
            </a:r>
          </a:p>
        </p:txBody>
      </p:sp>
      <p:sp>
        <p:nvSpPr>
          <p:cNvPr id="464" name="tamanho (S)"/>
          <p:cNvSpPr/>
          <p:nvPr/>
        </p:nvSpPr>
        <p:spPr>
          <a:xfrm>
            <a:off x="5099326" y="4261345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tamanho (S) </a:t>
            </a:r>
          </a:p>
        </p:txBody>
      </p:sp>
      <p:sp>
        <p:nvSpPr>
          <p:cNvPr id="465" name="proximo (S, x)"/>
          <p:cNvSpPr/>
          <p:nvPr/>
        </p:nvSpPr>
        <p:spPr>
          <a:xfrm>
            <a:off x="5099326" y="4706763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proximo (S, x) </a:t>
            </a:r>
          </a:p>
        </p:txBody>
      </p:sp>
      <p:sp>
        <p:nvSpPr>
          <p:cNvPr id="466" name="anterior (S, x)"/>
          <p:cNvSpPr/>
          <p:nvPr/>
        </p:nvSpPr>
        <p:spPr>
          <a:xfrm>
            <a:off x="5099326" y="5155657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anterior (S, x) </a:t>
            </a:r>
          </a:p>
        </p:txBody>
      </p:sp>
      <p:sp>
        <p:nvSpPr>
          <p:cNvPr id="467" name="pesquisar (S, k)"/>
          <p:cNvSpPr/>
          <p:nvPr/>
        </p:nvSpPr>
        <p:spPr>
          <a:xfrm>
            <a:off x="1716914" y="4296832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pesquisar (S, k) </a:t>
            </a:r>
          </a:p>
        </p:txBody>
      </p:sp>
      <p:sp>
        <p:nvSpPr>
          <p:cNvPr id="468" name="Inserir (S, k)"/>
          <p:cNvSpPr/>
          <p:nvPr/>
        </p:nvSpPr>
        <p:spPr>
          <a:xfrm>
            <a:off x="1716914" y="3297214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Inserir (S, k) </a:t>
            </a:r>
          </a:p>
        </p:txBody>
      </p:sp>
      <p:sp>
        <p:nvSpPr>
          <p:cNvPr id="469" name="Remover (S, k)"/>
          <p:cNvSpPr/>
          <p:nvPr/>
        </p:nvSpPr>
        <p:spPr>
          <a:xfrm>
            <a:off x="1716914" y="3797756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Remover (S, k) </a:t>
            </a:r>
          </a:p>
        </p:txBody>
      </p:sp>
      <p:sp>
        <p:nvSpPr>
          <p:cNvPr id="470" name="iniciar (S)"/>
          <p:cNvSpPr/>
          <p:nvPr/>
        </p:nvSpPr>
        <p:spPr>
          <a:xfrm>
            <a:off x="1716914" y="2784865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iniciar (S) </a:t>
            </a:r>
          </a:p>
        </p:txBody>
      </p:sp>
      <p:sp>
        <p:nvSpPr>
          <p:cNvPr id="471" name="destruir (S)"/>
          <p:cNvSpPr/>
          <p:nvPr/>
        </p:nvSpPr>
        <p:spPr>
          <a:xfrm>
            <a:off x="1716914" y="4795909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destruir (S) </a:t>
            </a:r>
          </a:p>
        </p:txBody>
      </p:sp>
      <p:sp>
        <p:nvSpPr>
          <p:cNvPr id="472" name="Rectangle"/>
          <p:cNvSpPr/>
          <p:nvPr/>
        </p:nvSpPr>
        <p:spPr>
          <a:xfrm>
            <a:off x="1573557" y="2637607"/>
            <a:ext cx="2002395" cy="2672088"/>
          </a:xfrm>
          <a:prstGeom prst="rect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73" name="Operações de…"/>
          <p:cNvSpPr txBox="1"/>
          <p:nvPr/>
        </p:nvSpPr>
        <p:spPr>
          <a:xfrm>
            <a:off x="1838837" y="5737846"/>
            <a:ext cx="1471835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/>
            </a:pPr>
            <a:r>
              <a:t>Operações de </a:t>
            </a:r>
          </a:p>
          <a:p>
            <a:pPr algn="ctr">
              <a:defRPr b="1"/>
            </a:pPr>
            <a:r>
              <a:t>modificação</a:t>
            </a:r>
          </a:p>
        </p:txBody>
      </p:sp>
      <p:sp>
        <p:nvSpPr>
          <p:cNvPr id="474" name="Operações adicionais…"/>
          <p:cNvSpPr txBox="1"/>
          <p:nvPr/>
        </p:nvSpPr>
        <p:spPr>
          <a:xfrm>
            <a:off x="5012682" y="5819095"/>
            <a:ext cx="221433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/>
            </a:pPr>
            <a:r>
              <a:t>Operações adicionais </a:t>
            </a:r>
          </a:p>
          <a:p>
            <a:pPr algn="ctr">
              <a:defRPr b="1"/>
            </a:pPr>
            <a:r>
              <a:t>de consulta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77" name="Dada uma estrutura S, chave k, elemento x:"/>
          <p:cNvSpPr txBox="1"/>
          <p:nvPr>
            <p:ph type="body" sz="quarter" idx="1"/>
          </p:nvPr>
        </p:nvSpPr>
        <p:spPr>
          <a:xfrm>
            <a:off x="290791" y="1637826"/>
            <a:ext cx="8229601" cy="571631"/>
          </a:xfrm>
          <a:prstGeom prst="rect">
            <a:avLst/>
          </a:prstGeom>
        </p:spPr>
        <p:txBody>
          <a:bodyPr/>
          <a:lstStyle/>
          <a:p>
            <a:pPr marL="228600" indent="-228600" defTabSz="457200">
              <a:spcBef>
                <a:spcPts val="0"/>
              </a:spcBef>
              <a:buClrTx/>
              <a:buSzTx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Dada uma estrutura </a:t>
            </a:r>
            <a:r>
              <a:rPr b="1"/>
              <a:t>S</a:t>
            </a:r>
            <a:r>
              <a:t>, chave </a:t>
            </a:r>
            <a:r>
              <a:rPr b="1"/>
              <a:t>k</a:t>
            </a:r>
            <a:r>
              <a:t>, elemento </a:t>
            </a:r>
            <a:r>
              <a:rPr b="1"/>
              <a:t>x</a:t>
            </a:r>
            <a:r>
              <a:t>:</a:t>
            </a:r>
          </a:p>
        </p:txBody>
      </p:sp>
      <p:sp>
        <p:nvSpPr>
          <p:cNvPr id="478" name="Rectangle"/>
          <p:cNvSpPr/>
          <p:nvPr/>
        </p:nvSpPr>
        <p:spPr>
          <a:xfrm>
            <a:off x="4928928" y="2273300"/>
            <a:ext cx="2381846" cy="3400703"/>
          </a:xfrm>
          <a:prstGeom prst="rect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79" name="maximo (S)"/>
          <p:cNvSpPr/>
          <p:nvPr/>
        </p:nvSpPr>
        <p:spPr>
          <a:xfrm>
            <a:off x="5099326" y="3343252"/>
            <a:ext cx="2041050" cy="351791"/>
          </a:xfrm>
          <a:prstGeom prst="rect">
            <a:avLst/>
          </a:prstGeom>
          <a:solidFill>
            <a:srgbClr val="FFFFC2">
              <a:alpha val="26255"/>
            </a:srgbClr>
          </a:solidFill>
          <a:ln w="19050">
            <a:solidFill>
              <a:srgbClr val="009051">
                <a:alpha val="26255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maximo (S) </a:t>
            </a:r>
          </a:p>
        </p:txBody>
      </p:sp>
      <p:sp>
        <p:nvSpPr>
          <p:cNvPr id="480" name="minimo (S)"/>
          <p:cNvSpPr/>
          <p:nvPr/>
        </p:nvSpPr>
        <p:spPr>
          <a:xfrm>
            <a:off x="5099326" y="3797756"/>
            <a:ext cx="2041050" cy="351791"/>
          </a:xfrm>
          <a:prstGeom prst="rect">
            <a:avLst/>
          </a:prstGeom>
          <a:solidFill>
            <a:srgbClr val="FFFFC2">
              <a:alpha val="25625"/>
            </a:srgbClr>
          </a:solidFill>
          <a:ln w="19050">
            <a:solidFill>
              <a:srgbClr val="009051">
                <a:alpha val="25625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minimo (S) </a:t>
            </a:r>
          </a:p>
        </p:txBody>
      </p:sp>
      <p:sp>
        <p:nvSpPr>
          <p:cNvPr id="481" name="estaVazia (S)"/>
          <p:cNvSpPr/>
          <p:nvPr/>
        </p:nvSpPr>
        <p:spPr>
          <a:xfrm>
            <a:off x="5099326" y="2441592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estaVazia (S) </a:t>
            </a:r>
          </a:p>
        </p:txBody>
      </p:sp>
      <p:sp>
        <p:nvSpPr>
          <p:cNvPr id="482" name="estaCheia (S)"/>
          <p:cNvSpPr/>
          <p:nvPr/>
        </p:nvSpPr>
        <p:spPr>
          <a:xfrm>
            <a:off x="5099326" y="2888748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estaCheia (S) </a:t>
            </a:r>
          </a:p>
        </p:txBody>
      </p:sp>
      <p:sp>
        <p:nvSpPr>
          <p:cNvPr id="483" name="tamanho (S)"/>
          <p:cNvSpPr/>
          <p:nvPr/>
        </p:nvSpPr>
        <p:spPr>
          <a:xfrm>
            <a:off x="5099326" y="4261345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tamanho (S) </a:t>
            </a:r>
          </a:p>
        </p:txBody>
      </p:sp>
      <p:sp>
        <p:nvSpPr>
          <p:cNvPr id="484" name="proximo (S, x)"/>
          <p:cNvSpPr/>
          <p:nvPr/>
        </p:nvSpPr>
        <p:spPr>
          <a:xfrm>
            <a:off x="5099326" y="4706763"/>
            <a:ext cx="2041050" cy="351791"/>
          </a:xfrm>
          <a:prstGeom prst="rect">
            <a:avLst/>
          </a:prstGeom>
          <a:solidFill>
            <a:srgbClr val="FFFFC2">
              <a:alpha val="25800"/>
            </a:srgbClr>
          </a:solidFill>
          <a:ln w="19050">
            <a:solidFill>
              <a:srgbClr val="009051">
                <a:alpha val="25800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proximo (S, x) </a:t>
            </a:r>
          </a:p>
        </p:txBody>
      </p:sp>
      <p:sp>
        <p:nvSpPr>
          <p:cNvPr id="485" name="anterior (S, x)"/>
          <p:cNvSpPr/>
          <p:nvPr/>
        </p:nvSpPr>
        <p:spPr>
          <a:xfrm>
            <a:off x="5099326" y="5155657"/>
            <a:ext cx="2041050" cy="351791"/>
          </a:xfrm>
          <a:prstGeom prst="rect">
            <a:avLst/>
          </a:prstGeom>
          <a:solidFill>
            <a:srgbClr val="FFFFC2">
              <a:alpha val="25800"/>
            </a:srgbClr>
          </a:solidFill>
          <a:ln w="19050">
            <a:solidFill>
              <a:srgbClr val="009051">
                <a:alpha val="25800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anterior (S, x) </a:t>
            </a:r>
          </a:p>
        </p:txBody>
      </p:sp>
      <p:sp>
        <p:nvSpPr>
          <p:cNvPr id="486" name="Operações de…"/>
          <p:cNvSpPr txBox="1"/>
          <p:nvPr/>
        </p:nvSpPr>
        <p:spPr>
          <a:xfrm>
            <a:off x="1838837" y="5819095"/>
            <a:ext cx="1471835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/>
            </a:pPr>
            <a:r>
              <a:t>Operações de </a:t>
            </a:r>
          </a:p>
          <a:p>
            <a:pPr algn="ctr">
              <a:defRPr b="1"/>
            </a:pPr>
            <a:r>
              <a:t>modificação</a:t>
            </a:r>
          </a:p>
        </p:txBody>
      </p:sp>
      <p:sp>
        <p:nvSpPr>
          <p:cNvPr id="487" name="Operações adicionais…"/>
          <p:cNvSpPr txBox="1"/>
          <p:nvPr/>
        </p:nvSpPr>
        <p:spPr>
          <a:xfrm>
            <a:off x="5012682" y="5819095"/>
            <a:ext cx="221433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/>
            </a:pPr>
            <a:r>
              <a:t>Operações adicionais </a:t>
            </a:r>
          </a:p>
          <a:p>
            <a:pPr algn="ctr">
              <a:defRPr b="1"/>
            </a:pPr>
            <a:r>
              <a:t>de consulta</a:t>
            </a:r>
          </a:p>
        </p:txBody>
      </p:sp>
      <p:sp>
        <p:nvSpPr>
          <p:cNvPr id="488" name="Operações em Filas Estátic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Operações em Filas Estáticas</a:t>
            </a:r>
          </a:p>
        </p:txBody>
      </p:sp>
      <p:sp>
        <p:nvSpPr>
          <p:cNvPr id="489" name="primeiro (S)"/>
          <p:cNvSpPr/>
          <p:nvPr/>
        </p:nvSpPr>
        <p:spPr>
          <a:xfrm>
            <a:off x="1716914" y="4296832"/>
            <a:ext cx="1715681" cy="351791"/>
          </a:xfrm>
          <a:prstGeom prst="rect">
            <a:avLst/>
          </a:prstGeom>
          <a:solidFill>
            <a:schemeClr val="accent1">
              <a:lumOff val="7450"/>
            </a:scheme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primeiro (S) </a:t>
            </a:r>
          </a:p>
        </p:txBody>
      </p:sp>
      <p:sp>
        <p:nvSpPr>
          <p:cNvPr id="490" name="Inserir (S, k)"/>
          <p:cNvSpPr/>
          <p:nvPr/>
        </p:nvSpPr>
        <p:spPr>
          <a:xfrm>
            <a:off x="1716914" y="3297214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Inserir (S, k) </a:t>
            </a:r>
          </a:p>
        </p:txBody>
      </p:sp>
      <p:sp>
        <p:nvSpPr>
          <p:cNvPr id="491" name="Remover (S, k)"/>
          <p:cNvSpPr/>
          <p:nvPr/>
        </p:nvSpPr>
        <p:spPr>
          <a:xfrm>
            <a:off x="1716914" y="3797756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Remover (S, k) </a:t>
            </a:r>
          </a:p>
        </p:txBody>
      </p:sp>
      <p:sp>
        <p:nvSpPr>
          <p:cNvPr id="492" name="iniciar (S)"/>
          <p:cNvSpPr/>
          <p:nvPr/>
        </p:nvSpPr>
        <p:spPr>
          <a:xfrm>
            <a:off x="1716914" y="2784865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iniciar (S) </a:t>
            </a:r>
          </a:p>
        </p:txBody>
      </p:sp>
      <p:sp>
        <p:nvSpPr>
          <p:cNvPr id="493" name="ultimo (S)"/>
          <p:cNvSpPr/>
          <p:nvPr/>
        </p:nvSpPr>
        <p:spPr>
          <a:xfrm>
            <a:off x="1716914" y="4795909"/>
            <a:ext cx="1715681" cy="351791"/>
          </a:xfrm>
          <a:prstGeom prst="rect">
            <a:avLst/>
          </a:prstGeom>
          <a:solidFill>
            <a:schemeClr val="accent1">
              <a:lumOff val="7450"/>
            </a:scheme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ultimo (S) </a:t>
            </a:r>
          </a:p>
        </p:txBody>
      </p:sp>
      <p:sp>
        <p:nvSpPr>
          <p:cNvPr id="494" name="Rectangle"/>
          <p:cNvSpPr/>
          <p:nvPr/>
        </p:nvSpPr>
        <p:spPr>
          <a:xfrm>
            <a:off x="1573557" y="2637607"/>
            <a:ext cx="2002395" cy="3146094"/>
          </a:xfrm>
          <a:prstGeom prst="rect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5" name="destruir (S)"/>
          <p:cNvSpPr/>
          <p:nvPr/>
        </p:nvSpPr>
        <p:spPr>
          <a:xfrm>
            <a:off x="1716914" y="5296450"/>
            <a:ext cx="1715681" cy="351791"/>
          </a:xfrm>
          <a:prstGeom prst="rect">
            <a:avLst/>
          </a:prstGeom>
          <a:solidFill>
            <a:srgbClr val="95D8FF">
              <a:alpha val="26365"/>
            </a:srgbClr>
          </a:solidFill>
          <a:ln w="19050">
            <a:solidFill>
              <a:srgbClr val="0433FF">
                <a:alpha val="26365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destruir (S)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98" name="estaVazia (S)"/>
          <p:cNvSpPr/>
          <p:nvPr/>
        </p:nvSpPr>
        <p:spPr>
          <a:xfrm>
            <a:off x="1195690" y="4594864"/>
            <a:ext cx="1715681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estaVazia (S) </a:t>
            </a:r>
          </a:p>
        </p:txBody>
      </p:sp>
      <p:sp>
        <p:nvSpPr>
          <p:cNvPr id="499" name="Inserir (S, k)"/>
          <p:cNvSpPr/>
          <p:nvPr/>
        </p:nvSpPr>
        <p:spPr>
          <a:xfrm>
            <a:off x="1169957" y="2726374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Inserir (S, k) </a:t>
            </a:r>
          </a:p>
        </p:txBody>
      </p:sp>
      <p:sp>
        <p:nvSpPr>
          <p:cNvPr id="500" name="Remover (S, k)"/>
          <p:cNvSpPr/>
          <p:nvPr/>
        </p:nvSpPr>
        <p:spPr>
          <a:xfrm>
            <a:off x="1169957" y="3198126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Remover (S, k) </a:t>
            </a:r>
          </a:p>
        </p:txBody>
      </p:sp>
      <p:sp>
        <p:nvSpPr>
          <p:cNvPr id="501" name="Rectangle"/>
          <p:cNvSpPr/>
          <p:nvPr/>
        </p:nvSpPr>
        <p:spPr>
          <a:xfrm>
            <a:off x="1052333" y="2177810"/>
            <a:ext cx="2002395" cy="3750203"/>
          </a:xfrm>
          <a:prstGeom prst="rect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02" name="Inserir objeto na fila (enfileirar)"/>
          <p:cNvSpPr txBox="1"/>
          <p:nvPr/>
        </p:nvSpPr>
        <p:spPr>
          <a:xfrm>
            <a:off x="3183725" y="2772557"/>
            <a:ext cx="329064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Inserir objeto na fila (enfileirar)</a:t>
            </a:r>
          </a:p>
        </p:txBody>
      </p:sp>
      <p:sp>
        <p:nvSpPr>
          <p:cNvPr id="503" name="Remover objeto da fila (desenfileirar)"/>
          <p:cNvSpPr txBox="1"/>
          <p:nvPr/>
        </p:nvSpPr>
        <p:spPr>
          <a:xfrm>
            <a:off x="3276049" y="3223362"/>
            <a:ext cx="366061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Remover objeto da fila (desenfileirar)</a:t>
            </a:r>
          </a:p>
        </p:txBody>
      </p:sp>
      <p:sp>
        <p:nvSpPr>
          <p:cNvPr id="504" name="Retorna o último elemento da fila, sem remover"/>
          <p:cNvSpPr txBox="1"/>
          <p:nvPr/>
        </p:nvSpPr>
        <p:spPr>
          <a:xfrm>
            <a:off x="3201474" y="4122678"/>
            <a:ext cx="471332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Retorna o último elemento da fila, sem remover</a:t>
            </a:r>
          </a:p>
        </p:txBody>
      </p:sp>
      <p:sp>
        <p:nvSpPr>
          <p:cNvPr id="505" name="Retorna booleano indicando se a fila está vazia"/>
          <p:cNvSpPr txBox="1"/>
          <p:nvPr/>
        </p:nvSpPr>
        <p:spPr>
          <a:xfrm>
            <a:off x="3248815" y="4604389"/>
            <a:ext cx="471034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Retorna booleano indicando se a fila está vazia</a:t>
            </a:r>
          </a:p>
        </p:txBody>
      </p:sp>
      <p:sp>
        <p:nvSpPr>
          <p:cNvPr id="506" name="tamanho (S)"/>
          <p:cNvSpPr/>
          <p:nvPr/>
        </p:nvSpPr>
        <p:spPr>
          <a:xfrm>
            <a:off x="1191311" y="5493130"/>
            <a:ext cx="1724439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tamanho (S) </a:t>
            </a:r>
          </a:p>
        </p:txBody>
      </p:sp>
      <p:sp>
        <p:nvSpPr>
          <p:cNvPr id="507" name="Retorna a quantidade de elementos na fila"/>
          <p:cNvSpPr txBox="1"/>
          <p:nvPr/>
        </p:nvSpPr>
        <p:spPr>
          <a:xfrm>
            <a:off x="3276049" y="5528842"/>
            <a:ext cx="419749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Retorna a quantidade de elementos na fila</a:t>
            </a:r>
          </a:p>
        </p:txBody>
      </p:sp>
      <p:sp>
        <p:nvSpPr>
          <p:cNvPr id="508" name="iniciar (S)"/>
          <p:cNvSpPr/>
          <p:nvPr/>
        </p:nvSpPr>
        <p:spPr>
          <a:xfrm>
            <a:off x="1169957" y="2293177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iniciar (S) </a:t>
            </a:r>
          </a:p>
        </p:txBody>
      </p:sp>
      <p:sp>
        <p:nvSpPr>
          <p:cNvPr id="509" name="Inicializa a fila e suas variáveis"/>
          <p:cNvSpPr txBox="1"/>
          <p:nvPr/>
        </p:nvSpPr>
        <p:spPr>
          <a:xfrm>
            <a:off x="3171025" y="2321752"/>
            <a:ext cx="329064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Inicializa a fila e suas variáveis</a:t>
            </a:r>
          </a:p>
        </p:txBody>
      </p:sp>
      <p:sp>
        <p:nvSpPr>
          <p:cNvPr id="510" name="Retorna o primeiro elemento da fila, sem remover"/>
          <p:cNvSpPr txBox="1"/>
          <p:nvPr/>
        </p:nvSpPr>
        <p:spPr>
          <a:xfrm>
            <a:off x="3036910" y="3670144"/>
            <a:ext cx="524565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Retorna o primeiro elemento da fila, sem remover</a:t>
            </a:r>
          </a:p>
        </p:txBody>
      </p:sp>
      <p:sp>
        <p:nvSpPr>
          <p:cNvPr id="511" name="primeiro (S)"/>
          <p:cNvSpPr/>
          <p:nvPr/>
        </p:nvSpPr>
        <p:spPr>
          <a:xfrm>
            <a:off x="1169957" y="3639651"/>
            <a:ext cx="1715681" cy="351791"/>
          </a:xfrm>
          <a:prstGeom prst="rect">
            <a:avLst/>
          </a:prstGeom>
          <a:solidFill>
            <a:schemeClr val="accent1">
              <a:lumOff val="7450"/>
            </a:scheme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primeiro (S) </a:t>
            </a:r>
          </a:p>
        </p:txBody>
      </p:sp>
      <p:sp>
        <p:nvSpPr>
          <p:cNvPr id="512" name="ultimo (S)"/>
          <p:cNvSpPr/>
          <p:nvPr/>
        </p:nvSpPr>
        <p:spPr>
          <a:xfrm>
            <a:off x="1169957" y="4113153"/>
            <a:ext cx="1715681" cy="351791"/>
          </a:xfrm>
          <a:prstGeom prst="rect">
            <a:avLst/>
          </a:prstGeom>
          <a:solidFill>
            <a:schemeClr val="accent1">
              <a:lumOff val="7450"/>
            </a:schemeClr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ultimo (S) </a:t>
            </a:r>
          </a:p>
        </p:txBody>
      </p:sp>
      <p:sp>
        <p:nvSpPr>
          <p:cNvPr id="513" name="Operações em Filas Estátic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Operações em Filas Estáticas</a:t>
            </a:r>
          </a:p>
        </p:txBody>
      </p:sp>
      <p:sp>
        <p:nvSpPr>
          <p:cNvPr id="514" name="estaCheia (S)"/>
          <p:cNvSpPr/>
          <p:nvPr/>
        </p:nvSpPr>
        <p:spPr>
          <a:xfrm>
            <a:off x="1204998" y="5034305"/>
            <a:ext cx="1715681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estaCheia (S) </a:t>
            </a:r>
          </a:p>
        </p:txBody>
      </p:sp>
      <p:sp>
        <p:nvSpPr>
          <p:cNvPr id="515" name="Retorna booleano indicando se a fila está cheia"/>
          <p:cNvSpPr txBox="1"/>
          <p:nvPr/>
        </p:nvSpPr>
        <p:spPr>
          <a:xfrm>
            <a:off x="3156877" y="5043830"/>
            <a:ext cx="489422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Retorna booleano indicando se a fila está cheia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18" name="Fila estátic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Fila estática</a:t>
            </a:r>
          </a:p>
        </p:txBody>
      </p:sp>
      <p:sp>
        <p:nvSpPr>
          <p:cNvPr id="519" name="Square"/>
          <p:cNvSpPr/>
          <p:nvPr/>
        </p:nvSpPr>
        <p:spPr>
          <a:xfrm>
            <a:off x="2478555" y="3326074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20" name="Square"/>
          <p:cNvSpPr/>
          <p:nvPr/>
        </p:nvSpPr>
        <p:spPr>
          <a:xfrm>
            <a:off x="2997441" y="3326074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21" name="Square"/>
          <p:cNvSpPr/>
          <p:nvPr/>
        </p:nvSpPr>
        <p:spPr>
          <a:xfrm>
            <a:off x="3529027" y="3326074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22" name="Square"/>
          <p:cNvSpPr/>
          <p:nvPr/>
        </p:nvSpPr>
        <p:spPr>
          <a:xfrm>
            <a:off x="4047912" y="3326074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23" name="Square"/>
          <p:cNvSpPr/>
          <p:nvPr/>
        </p:nvSpPr>
        <p:spPr>
          <a:xfrm>
            <a:off x="4566798" y="3326074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24" name="Square"/>
          <p:cNvSpPr/>
          <p:nvPr/>
        </p:nvSpPr>
        <p:spPr>
          <a:xfrm>
            <a:off x="5098384" y="3326074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25" name="Square"/>
          <p:cNvSpPr/>
          <p:nvPr/>
        </p:nvSpPr>
        <p:spPr>
          <a:xfrm>
            <a:off x="5629970" y="3326074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26" name="Square"/>
          <p:cNvSpPr/>
          <p:nvPr/>
        </p:nvSpPr>
        <p:spPr>
          <a:xfrm>
            <a:off x="6148856" y="3326074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27" name="Fila (queue) Q = Arranjo de N elementos"/>
          <p:cNvSpPr txBox="1"/>
          <p:nvPr/>
        </p:nvSpPr>
        <p:spPr>
          <a:xfrm>
            <a:off x="804534" y="1816975"/>
            <a:ext cx="4889703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00"/>
            </a:lvl1pPr>
          </a:lstStyle>
          <a:p>
            <a:pPr/>
            <a:r>
              <a:t>Fila (queue) Q = Arranjo de N elementos</a:t>
            </a:r>
          </a:p>
        </p:txBody>
      </p:sp>
      <p:sp>
        <p:nvSpPr>
          <p:cNvPr id="528" name="0"/>
          <p:cNvSpPr txBox="1"/>
          <p:nvPr/>
        </p:nvSpPr>
        <p:spPr>
          <a:xfrm>
            <a:off x="2602664" y="3872229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529" name="1"/>
          <p:cNvSpPr txBox="1"/>
          <p:nvPr/>
        </p:nvSpPr>
        <p:spPr>
          <a:xfrm>
            <a:off x="3134249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530" name="2"/>
          <p:cNvSpPr txBox="1"/>
          <p:nvPr/>
        </p:nvSpPr>
        <p:spPr>
          <a:xfrm>
            <a:off x="3665835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531" name="3"/>
          <p:cNvSpPr txBox="1"/>
          <p:nvPr/>
        </p:nvSpPr>
        <p:spPr>
          <a:xfrm>
            <a:off x="4197421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532" name="4"/>
          <p:cNvSpPr txBox="1"/>
          <p:nvPr/>
        </p:nvSpPr>
        <p:spPr>
          <a:xfrm>
            <a:off x="4729007" y="3872229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533" name="5"/>
          <p:cNvSpPr txBox="1"/>
          <p:nvPr/>
        </p:nvSpPr>
        <p:spPr>
          <a:xfrm>
            <a:off x="5260592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534" name="…"/>
          <p:cNvSpPr txBox="1"/>
          <p:nvPr/>
        </p:nvSpPr>
        <p:spPr>
          <a:xfrm>
            <a:off x="5728244" y="3872229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535" name="N-1"/>
          <p:cNvSpPr txBox="1"/>
          <p:nvPr/>
        </p:nvSpPr>
        <p:spPr>
          <a:xfrm>
            <a:off x="6196764" y="3910131"/>
            <a:ext cx="4588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N-1</a:t>
            </a:r>
          </a:p>
        </p:txBody>
      </p:sp>
      <p:sp>
        <p:nvSpPr>
          <p:cNvPr id="536" name="Q[0]"/>
          <p:cNvSpPr txBox="1"/>
          <p:nvPr/>
        </p:nvSpPr>
        <p:spPr>
          <a:xfrm>
            <a:off x="2452589" y="2895509"/>
            <a:ext cx="53042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Q[0]</a:t>
            </a:r>
          </a:p>
        </p:txBody>
      </p:sp>
      <p:sp>
        <p:nvSpPr>
          <p:cNvPr id="537" name="Q ="/>
          <p:cNvSpPr txBox="1"/>
          <p:nvPr/>
        </p:nvSpPr>
        <p:spPr>
          <a:xfrm>
            <a:off x="1901147" y="3425915"/>
            <a:ext cx="49593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Q =</a:t>
            </a:r>
          </a:p>
        </p:txBody>
      </p:sp>
      <p:sp>
        <p:nvSpPr>
          <p:cNvPr id="538" name="Q[N-1]"/>
          <p:cNvSpPr txBox="1"/>
          <p:nvPr/>
        </p:nvSpPr>
        <p:spPr>
          <a:xfrm>
            <a:off x="6046689" y="2939052"/>
            <a:ext cx="75902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Q[N-1]</a:t>
            </a:r>
          </a:p>
        </p:txBody>
      </p:sp>
      <p:sp>
        <p:nvSpPr>
          <p:cNvPr id="539" name="Início"/>
          <p:cNvSpPr/>
          <p:nvPr/>
        </p:nvSpPr>
        <p:spPr>
          <a:xfrm>
            <a:off x="2912665" y="5105185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540" name="Indexa a posição…"/>
          <p:cNvSpPr txBox="1"/>
          <p:nvPr/>
        </p:nvSpPr>
        <p:spPr>
          <a:xfrm>
            <a:off x="2417852" y="5621802"/>
            <a:ext cx="167576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Indexa a posição</a:t>
            </a:r>
          </a:p>
          <a:p>
            <a:pPr algn="ctr"/>
            <a:r>
              <a:t>inicial da fila</a:t>
            </a:r>
          </a:p>
        </p:txBody>
      </p:sp>
      <p:sp>
        <p:nvSpPr>
          <p:cNvPr id="541" name="Indexa a posição…"/>
          <p:cNvSpPr txBox="1"/>
          <p:nvPr/>
        </p:nvSpPr>
        <p:spPr>
          <a:xfrm>
            <a:off x="5050381" y="5621802"/>
            <a:ext cx="167576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Indexa a posição</a:t>
            </a:r>
          </a:p>
          <a:p>
            <a:pPr algn="ctr"/>
            <a:r>
              <a:t>final da fila</a:t>
            </a:r>
          </a:p>
        </p:txBody>
      </p:sp>
      <p:sp>
        <p:nvSpPr>
          <p:cNvPr id="542" name="Fim"/>
          <p:cNvSpPr/>
          <p:nvPr/>
        </p:nvSpPr>
        <p:spPr>
          <a:xfrm>
            <a:off x="5557894" y="5105185"/>
            <a:ext cx="660741" cy="389891"/>
          </a:xfrm>
          <a:prstGeom prst="rect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Fim</a:t>
            </a:r>
          </a:p>
        </p:txBody>
      </p:sp>
      <p:sp>
        <p:nvSpPr>
          <p:cNvPr id="543" name="Número de elementos :"/>
          <p:cNvSpPr txBox="1"/>
          <p:nvPr/>
        </p:nvSpPr>
        <p:spPr>
          <a:xfrm>
            <a:off x="3478449" y="2525241"/>
            <a:ext cx="218710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46" name="Fila estátic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Fila estática</a:t>
            </a:r>
          </a:p>
        </p:txBody>
      </p:sp>
      <p:sp>
        <p:nvSpPr>
          <p:cNvPr id="547" name="Square"/>
          <p:cNvSpPr/>
          <p:nvPr/>
        </p:nvSpPr>
        <p:spPr>
          <a:xfrm>
            <a:off x="2478555" y="3326074"/>
            <a:ext cx="529290" cy="532423"/>
          </a:xfrm>
          <a:prstGeom prst="rect">
            <a:avLst/>
          </a:prstGeom>
          <a:solidFill>
            <a:srgbClr val="FFFFFF">
              <a:alpha val="37894"/>
            </a:srgbClr>
          </a:solidFill>
          <a:ln w="19050">
            <a:solidFill>
              <a:srgbClr val="000000">
                <a:alpha val="37894"/>
              </a:srgb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48" name="Square"/>
          <p:cNvSpPr/>
          <p:nvPr/>
        </p:nvSpPr>
        <p:spPr>
          <a:xfrm>
            <a:off x="2997441" y="3326074"/>
            <a:ext cx="529289" cy="532423"/>
          </a:xfrm>
          <a:prstGeom prst="rect">
            <a:avLst/>
          </a:prstGeom>
          <a:solidFill>
            <a:srgbClr val="FFFFFF">
              <a:alpha val="37894"/>
            </a:srgbClr>
          </a:solidFill>
          <a:ln w="19050">
            <a:solidFill>
              <a:srgbClr val="000000">
                <a:alpha val="37894"/>
              </a:srgb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49" name="Square"/>
          <p:cNvSpPr/>
          <p:nvPr/>
        </p:nvSpPr>
        <p:spPr>
          <a:xfrm>
            <a:off x="3529027" y="3326074"/>
            <a:ext cx="529289" cy="532423"/>
          </a:xfrm>
          <a:prstGeom prst="rect">
            <a:avLst/>
          </a:prstGeom>
          <a:solidFill>
            <a:srgbClr val="FFFFFF">
              <a:alpha val="37894"/>
            </a:srgbClr>
          </a:solidFill>
          <a:ln w="19050">
            <a:solidFill>
              <a:srgbClr val="000000">
                <a:alpha val="37894"/>
              </a:srgb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50" name="Square"/>
          <p:cNvSpPr/>
          <p:nvPr/>
        </p:nvSpPr>
        <p:spPr>
          <a:xfrm>
            <a:off x="4047912" y="3326074"/>
            <a:ext cx="529290" cy="532423"/>
          </a:xfrm>
          <a:prstGeom prst="rect">
            <a:avLst/>
          </a:prstGeom>
          <a:solidFill>
            <a:srgbClr val="FFFFFF">
              <a:alpha val="37894"/>
            </a:srgbClr>
          </a:solidFill>
          <a:ln w="19050">
            <a:solidFill>
              <a:srgbClr val="000000">
                <a:alpha val="37894"/>
              </a:srgb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51" name="Square"/>
          <p:cNvSpPr/>
          <p:nvPr/>
        </p:nvSpPr>
        <p:spPr>
          <a:xfrm>
            <a:off x="4566798" y="3326074"/>
            <a:ext cx="529290" cy="532423"/>
          </a:xfrm>
          <a:prstGeom prst="rect">
            <a:avLst/>
          </a:prstGeom>
          <a:solidFill>
            <a:srgbClr val="FFFFFF">
              <a:alpha val="37894"/>
            </a:srgbClr>
          </a:solidFill>
          <a:ln w="19050">
            <a:solidFill>
              <a:srgbClr val="000000">
                <a:alpha val="37894"/>
              </a:srgb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52" name="Square"/>
          <p:cNvSpPr/>
          <p:nvPr/>
        </p:nvSpPr>
        <p:spPr>
          <a:xfrm>
            <a:off x="5098384" y="3326074"/>
            <a:ext cx="529289" cy="532423"/>
          </a:xfrm>
          <a:prstGeom prst="rect">
            <a:avLst/>
          </a:prstGeom>
          <a:solidFill>
            <a:srgbClr val="FFFFFF">
              <a:alpha val="37894"/>
            </a:srgbClr>
          </a:solidFill>
          <a:ln w="19050">
            <a:solidFill>
              <a:srgbClr val="000000">
                <a:alpha val="37894"/>
              </a:srgb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53" name="Square"/>
          <p:cNvSpPr/>
          <p:nvPr/>
        </p:nvSpPr>
        <p:spPr>
          <a:xfrm>
            <a:off x="5629970" y="3326074"/>
            <a:ext cx="529289" cy="532423"/>
          </a:xfrm>
          <a:prstGeom prst="rect">
            <a:avLst/>
          </a:prstGeom>
          <a:solidFill>
            <a:srgbClr val="FFFFFF">
              <a:alpha val="37894"/>
            </a:srgbClr>
          </a:solidFill>
          <a:ln w="19050">
            <a:solidFill>
              <a:srgbClr val="000000">
                <a:alpha val="37894"/>
              </a:srgb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54" name="Square"/>
          <p:cNvSpPr/>
          <p:nvPr/>
        </p:nvSpPr>
        <p:spPr>
          <a:xfrm>
            <a:off x="6148856" y="3326074"/>
            <a:ext cx="529289" cy="532423"/>
          </a:xfrm>
          <a:prstGeom prst="rect">
            <a:avLst/>
          </a:prstGeom>
          <a:solidFill>
            <a:srgbClr val="FFFFFF">
              <a:alpha val="37894"/>
            </a:srgbClr>
          </a:solidFill>
          <a:ln w="19050">
            <a:solidFill>
              <a:srgbClr val="000000">
                <a:alpha val="37894"/>
              </a:srgb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55" name="Fila (queue) Q = Arranjo de N elementos"/>
          <p:cNvSpPr txBox="1"/>
          <p:nvPr/>
        </p:nvSpPr>
        <p:spPr>
          <a:xfrm>
            <a:off x="804534" y="1816975"/>
            <a:ext cx="4889703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00"/>
            </a:lvl1pPr>
          </a:lstStyle>
          <a:p>
            <a:pPr/>
            <a:r>
              <a:t>Fila (queue) Q = Arranjo de N elementos</a:t>
            </a:r>
          </a:p>
        </p:txBody>
      </p:sp>
      <p:sp>
        <p:nvSpPr>
          <p:cNvPr id="556" name="0"/>
          <p:cNvSpPr txBox="1"/>
          <p:nvPr/>
        </p:nvSpPr>
        <p:spPr>
          <a:xfrm>
            <a:off x="2602664" y="3872229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557" name="1"/>
          <p:cNvSpPr txBox="1"/>
          <p:nvPr/>
        </p:nvSpPr>
        <p:spPr>
          <a:xfrm>
            <a:off x="3134249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558" name="2"/>
          <p:cNvSpPr txBox="1"/>
          <p:nvPr/>
        </p:nvSpPr>
        <p:spPr>
          <a:xfrm>
            <a:off x="3665835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559" name="3"/>
          <p:cNvSpPr txBox="1"/>
          <p:nvPr/>
        </p:nvSpPr>
        <p:spPr>
          <a:xfrm>
            <a:off x="4197421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560" name="4"/>
          <p:cNvSpPr txBox="1"/>
          <p:nvPr/>
        </p:nvSpPr>
        <p:spPr>
          <a:xfrm>
            <a:off x="4729007" y="3872229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561" name="5"/>
          <p:cNvSpPr txBox="1"/>
          <p:nvPr/>
        </p:nvSpPr>
        <p:spPr>
          <a:xfrm>
            <a:off x="5260592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562" name="…"/>
          <p:cNvSpPr txBox="1"/>
          <p:nvPr/>
        </p:nvSpPr>
        <p:spPr>
          <a:xfrm>
            <a:off x="5728244" y="3872229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563" name="N-1"/>
          <p:cNvSpPr txBox="1"/>
          <p:nvPr/>
        </p:nvSpPr>
        <p:spPr>
          <a:xfrm>
            <a:off x="6196764" y="3910131"/>
            <a:ext cx="4588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N-1</a:t>
            </a:r>
          </a:p>
        </p:txBody>
      </p:sp>
      <p:sp>
        <p:nvSpPr>
          <p:cNvPr id="564" name="Q[0]"/>
          <p:cNvSpPr txBox="1"/>
          <p:nvPr/>
        </p:nvSpPr>
        <p:spPr>
          <a:xfrm>
            <a:off x="2452589" y="2895509"/>
            <a:ext cx="53042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Q[0]</a:t>
            </a:r>
          </a:p>
        </p:txBody>
      </p:sp>
      <p:sp>
        <p:nvSpPr>
          <p:cNvPr id="565" name="Q ="/>
          <p:cNvSpPr txBox="1"/>
          <p:nvPr/>
        </p:nvSpPr>
        <p:spPr>
          <a:xfrm>
            <a:off x="1901147" y="3425915"/>
            <a:ext cx="49593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Q =</a:t>
            </a:r>
          </a:p>
        </p:txBody>
      </p:sp>
      <p:sp>
        <p:nvSpPr>
          <p:cNvPr id="566" name="Q[N-1]"/>
          <p:cNvSpPr txBox="1"/>
          <p:nvPr/>
        </p:nvSpPr>
        <p:spPr>
          <a:xfrm>
            <a:off x="6046689" y="2939052"/>
            <a:ext cx="75902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Q[N-1]</a:t>
            </a:r>
          </a:p>
        </p:txBody>
      </p:sp>
      <p:sp>
        <p:nvSpPr>
          <p:cNvPr id="567" name="Início"/>
          <p:cNvSpPr/>
          <p:nvPr/>
        </p:nvSpPr>
        <p:spPr>
          <a:xfrm>
            <a:off x="2912665" y="5105185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568" name="Indexa a posição…"/>
          <p:cNvSpPr txBox="1"/>
          <p:nvPr/>
        </p:nvSpPr>
        <p:spPr>
          <a:xfrm>
            <a:off x="2417852" y="5621802"/>
            <a:ext cx="167576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Indexa a posição</a:t>
            </a:r>
          </a:p>
          <a:p>
            <a:pPr algn="ctr"/>
            <a:r>
              <a:t>inicial da fila</a:t>
            </a:r>
          </a:p>
        </p:txBody>
      </p:sp>
      <p:sp>
        <p:nvSpPr>
          <p:cNvPr id="569" name="Indexa a posição…"/>
          <p:cNvSpPr txBox="1"/>
          <p:nvPr/>
        </p:nvSpPr>
        <p:spPr>
          <a:xfrm>
            <a:off x="5050381" y="5621802"/>
            <a:ext cx="167576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Indexa a posição</a:t>
            </a:r>
          </a:p>
          <a:p>
            <a:pPr algn="ctr"/>
            <a:r>
              <a:t>final da fila</a:t>
            </a:r>
          </a:p>
        </p:txBody>
      </p:sp>
      <p:sp>
        <p:nvSpPr>
          <p:cNvPr id="570" name="Fim"/>
          <p:cNvSpPr/>
          <p:nvPr/>
        </p:nvSpPr>
        <p:spPr>
          <a:xfrm>
            <a:off x="5557894" y="5105185"/>
            <a:ext cx="660741" cy="389891"/>
          </a:xfrm>
          <a:prstGeom prst="rect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Fim</a:t>
            </a:r>
          </a:p>
        </p:txBody>
      </p:sp>
      <p:sp>
        <p:nvSpPr>
          <p:cNvPr id="571" name="Número de elementos :"/>
          <p:cNvSpPr txBox="1"/>
          <p:nvPr/>
        </p:nvSpPr>
        <p:spPr>
          <a:xfrm>
            <a:off x="3478449" y="2525241"/>
            <a:ext cx="218710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</a:t>
            </a:r>
          </a:p>
        </p:txBody>
      </p:sp>
      <p:sp>
        <p:nvSpPr>
          <p:cNvPr id="572" name="O controle da Fila é realizado por duas variáveis indexadoras (ints)"/>
          <p:cNvSpPr/>
          <p:nvPr/>
        </p:nvSpPr>
        <p:spPr>
          <a:xfrm>
            <a:off x="1881784" y="3544502"/>
            <a:ext cx="5380432" cy="864638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just">
              <a:buClr>
                <a:srgbClr val="000000"/>
              </a:buClr>
              <a:buFont typeface="Wingdings"/>
              <a:defRPr sz="2400"/>
            </a:pPr>
            <a:r>
              <a:t>O controle da Fila é realizado por duas variáveis indexadoras (</a:t>
            </a:r>
            <a:r>
              <a:rPr b="1"/>
              <a:t>ints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75" name="Fila estátic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Fila estática</a:t>
            </a:r>
          </a:p>
        </p:txBody>
      </p:sp>
      <p:sp>
        <p:nvSpPr>
          <p:cNvPr id="576" name="Square"/>
          <p:cNvSpPr/>
          <p:nvPr/>
        </p:nvSpPr>
        <p:spPr>
          <a:xfrm>
            <a:off x="2478555" y="3326074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77" name="Square"/>
          <p:cNvSpPr/>
          <p:nvPr/>
        </p:nvSpPr>
        <p:spPr>
          <a:xfrm>
            <a:off x="2997441" y="3326074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78" name="Square"/>
          <p:cNvSpPr/>
          <p:nvPr/>
        </p:nvSpPr>
        <p:spPr>
          <a:xfrm>
            <a:off x="3529027" y="3326074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79" name="Square"/>
          <p:cNvSpPr/>
          <p:nvPr/>
        </p:nvSpPr>
        <p:spPr>
          <a:xfrm>
            <a:off x="4047912" y="3326074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80" name="Square"/>
          <p:cNvSpPr/>
          <p:nvPr/>
        </p:nvSpPr>
        <p:spPr>
          <a:xfrm>
            <a:off x="4566798" y="3326074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81" name="Square"/>
          <p:cNvSpPr/>
          <p:nvPr/>
        </p:nvSpPr>
        <p:spPr>
          <a:xfrm>
            <a:off x="5098384" y="3326074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82" name="Square"/>
          <p:cNvSpPr/>
          <p:nvPr/>
        </p:nvSpPr>
        <p:spPr>
          <a:xfrm>
            <a:off x="5629970" y="3326074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83" name="Square"/>
          <p:cNvSpPr/>
          <p:nvPr/>
        </p:nvSpPr>
        <p:spPr>
          <a:xfrm>
            <a:off x="6148856" y="3326074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84" name="0"/>
          <p:cNvSpPr txBox="1"/>
          <p:nvPr/>
        </p:nvSpPr>
        <p:spPr>
          <a:xfrm>
            <a:off x="2602664" y="3872229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585" name="1"/>
          <p:cNvSpPr txBox="1"/>
          <p:nvPr/>
        </p:nvSpPr>
        <p:spPr>
          <a:xfrm>
            <a:off x="3134249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586" name="2"/>
          <p:cNvSpPr txBox="1"/>
          <p:nvPr/>
        </p:nvSpPr>
        <p:spPr>
          <a:xfrm>
            <a:off x="3665835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587" name="3"/>
          <p:cNvSpPr txBox="1"/>
          <p:nvPr/>
        </p:nvSpPr>
        <p:spPr>
          <a:xfrm>
            <a:off x="4197421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588" name="4"/>
          <p:cNvSpPr txBox="1"/>
          <p:nvPr/>
        </p:nvSpPr>
        <p:spPr>
          <a:xfrm>
            <a:off x="4729007" y="3872229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589" name="5"/>
          <p:cNvSpPr txBox="1"/>
          <p:nvPr/>
        </p:nvSpPr>
        <p:spPr>
          <a:xfrm>
            <a:off x="5260592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590" name="…"/>
          <p:cNvSpPr txBox="1"/>
          <p:nvPr/>
        </p:nvSpPr>
        <p:spPr>
          <a:xfrm>
            <a:off x="5728244" y="3872229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591" name="N-1"/>
          <p:cNvSpPr txBox="1"/>
          <p:nvPr/>
        </p:nvSpPr>
        <p:spPr>
          <a:xfrm>
            <a:off x="6196764" y="3910131"/>
            <a:ext cx="4588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N-1</a:t>
            </a:r>
          </a:p>
        </p:txBody>
      </p:sp>
      <p:sp>
        <p:nvSpPr>
          <p:cNvPr id="592" name="Q[0]"/>
          <p:cNvSpPr txBox="1"/>
          <p:nvPr/>
        </p:nvSpPr>
        <p:spPr>
          <a:xfrm>
            <a:off x="2452589" y="2895509"/>
            <a:ext cx="53042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Q[0]</a:t>
            </a:r>
          </a:p>
        </p:txBody>
      </p:sp>
      <p:sp>
        <p:nvSpPr>
          <p:cNvPr id="593" name="Q ="/>
          <p:cNvSpPr txBox="1"/>
          <p:nvPr/>
        </p:nvSpPr>
        <p:spPr>
          <a:xfrm>
            <a:off x="1901147" y="3425915"/>
            <a:ext cx="49593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Q =</a:t>
            </a:r>
          </a:p>
        </p:txBody>
      </p:sp>
      <p:sp>
        <p:nvSpPr>
          <p:cNvPr id="594" name="Q[N-1]"/>
          <p:cNvSpPr txBox="1"/>
          <p:nvPr/>
        </p:nvSpPr>
        <p:spPr>
          <a:xfrm>
            <a:off x="6046689" y="2939052"/>
            <a:ext cx="75902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Q[N-1]</a:t>
            </a:r>
          </a:p>
        </p:txBody>
      </p:sp>
      <p:sp>
        <p:nvSpPr>
          <p:cNvPr id="595" name="Início"/>
          <p:cNvSpPr/>
          <p:nvPr/>
        </p:nvSpPr>
        <p:spPr>
          <a:xfrm>
            <a:off x="2912665" y="5105185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596" name="Indexa a posição…"/>
          <p:cNvSpPr txBox="1"/>
          <p:nvPr/>
        </p:nvSpPr>
        <p:spPr>
          <a:xfrm>
            <a:off x="2417852" y="5621802"/>
            <a:ext cx="167576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Indexa a posição</a:t>
            </a:r>
          </a:p>
          <a:p>
            <a:pPr algn="ctr"/>
            <a:r>
              <a:t>inicial da fila</a:t>
            </a:r>
          </a:p>
        </p:txBody>
      </p:sp>
      <p:sp>
        <p:nvSpPr>
          <p:cNvPr id="597" name="Indexa a posição…"/>
          <p:cNvSpPr txBox="1"/>
          <p:nvPr/>
        </p:nvSpPr>
        <p:spPr>
          <a:xfrm>
            <a:off x="5050381" y="5621802"/>
            <a:ext cx="167576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Indexa a posição</a:t>
            </a:r>
          </a:p>
          <a:p>
            <a:pPr algn="ctr"/>
            <a:r>
              <a:t>final da fila</a:t>
            </a:r>
          </a:p>
        </p:txBody>
      </p:sp>
      <p:sp>
        <p:nvSpPr>
          <p:cNvPr id="598" name="Fim"/>
          <p:cNvSpPr/>
          <p:nvPr/>
        </p:nvSpPr>
        <p:spPr>
          <a:xfrm>
            <a:off x="5557894" y="5105185"/>
            <a:ext cx="660741" cy="389891"/>
          </a:xfrm>
          <a:prstGeom prst="rect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Fim</a:t>
            </a:r>
          </a:p>
        </p:txBody>
      </p:sp>
      <p:sp>
        <p:nvSpPr>
          <p:cNvPr id="599" name="Line"/>
          <p:cNvSpPr/>
          <p:nvPr/>
        </p:nvSpPr>
        <p:spPr>
          <a:xfrm flipV="1">
            <a:off x="2717799" y="4281942"/>
            <a:ext cx="1" cy="1013987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00" name="Line"/>
          <p:cNvSpPr/>
          <p:nvPr/>
        </p:nvSpPr>
        <p:spPr>
          <a:xfrm>
            <a:off x="2702980" y="5300130"/>
            <a:ext cx="230273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01" name="Line"/>
          <p:cNvSpPr/>
          <p:nvPr/>
        </p:nvSpPr>
        <p:spPr>
          <a:xfrm flipV="1">
            <a:off x="2171219" y="4217207"/>
            <a:ext cx="1" cy="551473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02" name="Line"/>
          <p:cNvSpPr/>
          <p:nvPr/>
        </p:nvSpPr>
        <p:spPr>
          <a:xfrm>
            <a:off x="2185205" y="4762274"/>
            <a:ext cx="3717852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03" name="Line"/>
          <p:cNvSpPr/>
          <p:nvPr/>
        </p:nvSpPr>
        <p:spPr>
          <a:xfrm>
            <a:off x="5894614" y="4766455"/>
            <a:ext cx="1" cy="344662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04" name="-1"/>
          <p:cNvSpPr txBox="1"/>
          <p:nvPr/>
        </p:nvSpPr>
        <p:spPr>
          <a:xfrm>
            <a:off x="1995913" y="3872031"/>
            <a:ext cx="30639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-1</a:t>
            </a:r>
          </a:p>
        </p:txBody>
      </p:sp>
      <p:sp>
        <p:nvSpPr>
          <p:cNvPr id="605" name="Número de elementos : 0"/>
          <p:cNvSpPr txBox="1"/>
          <p:nvPr/>
        </p:nvSpPr>
        <p:spPr>
          <a:xfrm>
            <a:off x="3213536" y="2379344"/>
            <a:ext cx="23763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 0</a:t>
            </a:r>
          </a:p>
        </p:txBody>
      </p:sp>
      <p:sp>
        <p:nvSpPr>
          <p:cNvPr id="606" name="Inicialização"/>
          <p:cNvSpPr txBox="1"/>
          <p:nvPr/>
        </p:nvSpPr>
        <p:spPr>
          <a:xfrm>
            <a:off x="676021" y="1762283"/>
            <a:ext cx="176314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228600" indent="-228600" algn="ctr">
              <a:buSzPct val="100000"/>
              <a:buChar char="•"/>
              <a:defRPr sz="2300"/>
            </a:lvl1pPr>
          </a:lstStyle>
          <a:p>
            <a:pPr/>
            <a:r>
              <a:t>Inicialização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09" name="Fila estátic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Fila estática</a:t>
            </a:r>
          </a:p>
        </p:txBody>
      </p:sp>
      <p:sp>
        <p:nvSpPr>
          <p:cNvPr id="610" name="42"/>
          <p:cNvSpPr/>
          <p:nvPr/>
        </p:nvSpPr>
        <p:spPr>
          <a:xfrm>
            <a:off x="2478555" y="3326074"/>
            <a:ext cx="529290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42</a:t>
            </a:r>
          </a:p>
        </p:txBody>
      </p:sp>
      <p:sp>
        <p:nvSpPr>
          <p:cNvPr id="611" name="Square"/>
          <p:cNvSpPr/>
          <p:nvPr/>
        </p:nvSpPr>
        <p:spPr>
          <a:xfrm>
            <a:off x="2997441" y="3326074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12" name="Square"/>
          <p:cNvSpPr/>
          <p:nvPr/>
        </p:nvSpPr>
        <p:spPr>
          <a:xfrm>
            <a:off x="3529027" y="3326074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13" name="Square"/>
          <p:cNvSpPr/>
          <p:nvPr/>
        </p:nvSpPr>
        <p:spPr>
          <a:xfrm>
            <a:off x="4047912" y="3326074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14" name="Square"/>
          <p:cNvSpPr/>
          <p:nvPr/>
        </p:nvSpPr>
        <p:spPr>
          <a:xfrm>
            <a:off x="4566798" y="3326074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15" name="Square"/>
          <p:cNvSpPr/>
          <p:nvPr/>
        </p:nvSpPr>
        <p:spPr>
          <a:xfrm>
            <a:off x="5098384" y="3326074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16" name="Square"/>
          <p:cNvSpPr/>
          <p:nvPr/>
        </p:nvSpPr>
        <p:spPr>
          <a:xfrm>
            <a:off x="5629970" y="3326074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17" name="Square"/>
          <p:cNvSpPr/>
          <p:nvPr/>
        </p:nvSpPr>
        <p:spPr>
          <a:xfrm>
            <a:off x="6148856" y="3326074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18" name="0"/>
          <p:cNvSpPr txBox="1"/>
          <p:nvPr/>
        </p:nvSpPr>
        <p:spPr>
          <a:xfrm>
            <a:off x="2602664" y="3872229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619" name="1"/>
          <p:cNvSpPr txBox="1"/>
          <p:nvPr/>
        </p:nvSpPr>
        <p:spPr>
          <a:xfrm>
            <a:off x="3134249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620" name="2"/>
          <p:cNvSpPr txBox="1"/>
          <p:nvPr/>
        </p:nvSpPr>
        <p:spPr>
          <a:xfrm>
            <a:off x="3665835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621" name="3"/>
          <p:cNvSpPr txBox="1"/>
          <p:nvPr/>
        </p:nvSpPr>
        <p:spPr>
          <a:xfrm>
            <a:off x="4197421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22" name="4"/>
          <p:cNvSpPr txBox="1"/>
          <p:nvPr/>
        </p:nvSpPr>
        <p:spPr>
          <a:xfrm>
            <a:off x="4729007" y="3872229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623" name="5"/>
          <p:cNvSpPr txBox="1"/>
          <p:nvPr/>
        </p:nvSpPr>
        <p:spPr>
          <a:xfrm>
            <a:off x="5260592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624" name="…"/>
          <p:cNvSpPr txBox="1"/>
          <p:nvPr/>
        </p:nvSpPr>
        <p:spPr>
          <a:xfrm>
            <a:off x="5728244" y="3872229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625" name="N-1"/>
          <p:cNvSpPr txBox="1"/>
          <p:nvPr/>
        </p:nvSpPr>
        <p:spPr>
          <a:xfrm>
            <a:off x="6196764" y="3910131"/>
            <a:ext cx="4588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N-1</a:t>
            </a:r>
          </a:p>
        </p:txBody>
      </p:sp>
      <p:sp>
        <p:nvSpPr>
          <p:cNvPr id="626" name="Q[0]"/>
          <p:cNvSpPr txBox="1"/>
          <p:nvPr/>
        </p:nvSpPr>
        <p:spPr>
          <a:xfrm>
            <a:off x="2452589" y="2895509"/>
            <a:ext cx="53042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Q[0]</a:t>
            </a:r>
          </a:p>
        </p:txBody>
      </p:sp>
      <p:sp>
        <p:nvSpPr>
          <p:cNvPr id="627" name="Q ="/>
          <p:cNvSpPr txBox="1"/>
          <p:nvPr/>
        </p:nvSpPr>
        <p:spPr>
          <a:xfrm>
            <a:off x="1901147" y="3425915"/>
            <a:ext cx="49593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Q =</a:t>
            </a:r>
          </a:p>
        </p:txBody>
      </p:sp>
      <p:sp>
        <p:nvSpPr>
          <p:cNvPr id="628" name="Q[N-1]"/>
          <p:cNvSpPr txBox="1"/>
          <p:nvPr/>
        </p:nvSpPr>
        <p:spPr>
          <a:xfrm>
            <a:off x="6046689" y="2939052"/>
            <a:ext cx="75902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Q[N-1]</a:t>
            </a:r>
          </a:p>
        </p:txBody>
      </p:sp>
      <p:sp>
        <p:nvSpPr>
          <p:cNvPr id="629" name="Início"/>
          <p:cNvSpPr/>
          <p:nvPr/>
        </p:nvSpPr>
        <p:spPr>
          <a:xfrm>
            <a:off x="2912665" y="5105185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630" name="Indexa a posição…"/>
          <p:cNvSpPr txBox="1"/>
          <p:nvPr/>
        </p:nvSpPr>
        <p:spPr>
          <a:xfrm>
            <a:off x="2417852" y="5621802"/>
            <a:ext cx="167576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Indexa a posição</a:t>
            </a:r>
          </a:p>
          <a:p>
            <a:pPr algn="ctr"/>
            <a:r>
              <a:t>inicial da fila</a:t>
            </a:r>
          </a:p>
        </p:txBody>
      </p:sp>
      <p:sp>
        <p:nvSpPr>
          <p:cNvPr id="631" name="Indexa a posição…"/>
          <p:cNvSpPr txBox="1"/>
          <p:nvPr/>
        </p:nvSpPr>
        <p:spPr>
          <a:xfrm>
            <a:off x="5050381" y="5621802"/>
            <a:ext cx="167576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Indexa a posição</a:t>
            </a:r>
          </a:p>
          <a:p>
            <a:pPr algn="ctr"/>
            <a:r>
              <a:t>final da fila</a:t>
            </a:r>
          </a:p>
        </p:txBody>
      </p:sp>
      <p:sp>
        <p:nvSpPr>
          <p:cNvPr id="632" name="Fim"/>
          <p:cNvSpPr/>
          <p:nvPr/>
        </p:nvSpPr>
        <p:spPr>
          <a:xfrm>
            <a:off x="5557894" y="5105185"/>
            <a:ext cx="660741" cy="389891"/>
          </a:xfrm>
          <a:prstGeom prst="rect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Fim</a:t>
            </a:r>
          </a:p>
        </p:txBody>
      </p:sp>
      <p:sp>
        <p:nvSpPr>
          <p:cNvPr id="633" name="Line"/>
          <p:cNvSpPr/>
          <p:nvPr/>
        </p:nvSpPr>
        <p:spPr>
          <a:xfrm flipV="1">
            <a:off x="2717799" y="4281942"/>
            <a:ext cx="1" cy="1013987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34" name="Line"/>
          <p:cNvSpPr/>
          <p:nvPr/>
        </p:nvSpPr>
        <p:spPr>
          <a:xfrm>
            <a:off x="2702980" y="5300130"/>
            <a:ext cx="230273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35" name="Line"/>
          <p:cNvSpPr/>
          <p:nvPr/>
        </p:nvSpPr>
        <p:spPr>
          <a:xfrm flipV="1">
            <a:off x="2818116" y="4220327"/>
            <a:ext cx="1" cy="551473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36" name="Line"/>
          <p:cNvSpPr/>
          <p:nvPr/>
        </p:nvSpPr>
        <p:spPr>
          <a:xfrm>
            <a:off x="2826909" y="4762274"/>
            <a:ext cx="3076148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37" name="Line"/>
          <p:cNvSpPr/>
          <p:nvPr/>
        </p:nvSpPr>
        <p:spPr>
          <a:xfrm>
            <a:off x="5894614" y="4766455"/>
            <a:ext cx="1" cy="344662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38" name="-1"/>
          <p:cNvSpPr txBox="1"/>
          <p:nvPr/>
        </p:nvSpPr>
        <p:spPr>
          <a:xfrm>
            <a:off x="1995913" y="3910131"/>
            <a:ext cx="30639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-1</a:t>
            </a:r>
          </a:p>
        </p:txBody>
      </p:sp>
      <p:sp>
        <p:nvSpPr>
          <p:cNvPr id="639" name="Número de elementos : 1"/>
          <p:cNvSpPr txBox="1"/>
          <p:nvPr/>
        </p:nvSpPr>
        <p:spPr>
          <a:xfrm>
            <a:off x="3213536" y="2379344"/>
            <a:ext cx="23763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 1</a:t>
            </a:r>
          </a:p>
        </p:txBody>
      </p:sp>
      <p:sp>
        <p:nvSpPr>
          <p:cNvPr id="640" name="inserindo: 42"/>
          <p:cNvSpPr txBox="1"/>
          <p:nvPr/>
        </p:nvSpPr>
        <p:spPr>
          <a:xfrm>
            <a:off x="715604" y="1762283"/>
            <a:ext cx="183146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228600" indent="-228600" algn="ctr">
              <a:buSzPct val="100000"/>
              <a:buChar char="•"/>
              <a:defRPr sz="2300"/>
            </a:lvl1pPr>
          </a:lstStyle>
          <a:p>
            <a:pPr/>
            <a:r>
              <a:t>inserindo: 42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43" name="Fila estátic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Fila estática</a:t>
            </a:r>
          </a:p>
        </p:txBody>
      </p:sp>
      <p:sp>
        <p:nvSpPr>
          <p:cNvPr id="644" name="42"/>
          <p:cNvSpPr/>
          <p:nvPr/>
        </p:nvSpPr>
        <p:spPr>
          <a:xfrm>
            <a:off x="2478555" y="3326074"/>
            <a:ext cx="529290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42</a:t>
            </a:r>
          </a:p>
        </p:txBody>
      </p:sp>
      <p:sp>
        <p:nvSpPr>
          <p:cNvPr id="645" name="7"/>
          <p:cNvSpPr/>
          <p:nvPr/>
        </p:nvSpPr>
        <p:spPr>
          <a:xfrm>
            <a:off x="2997441" y="3326074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7</a:t>
            </a:r>
          </a:p>
        </p:txBody>
      </p:sp>
      <p:sp>
        <p:nvSpPr>
          <p:cNvPr id="646" name="Square"/>
          <p:cNvSpPr/>
          <p:nvPr/>
        </p:nvSpPr>
        <p:spPr>
          <a:xfrm>
            <a:off x="3529027" y="3326074"/>
            <a:ext cx="529289" cy="532423"/>
          </a:xfrm>
          <a:prstGeom prst="rect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647" name="Square"/>
          <p:cNvSpPr/>
          <p:nvPr/>
        </p:nvSpPr>
        <p:spPr>
          <a:xfrm>
            <a:off x="4047912" y="3326074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48" name="Square"/>
          <p:cNvSpPr/>
          <p:nvPr/>
        </p:nvSpPr>
        <p:spPr>
          <a:xfrm>
            <a:off x="4566798" y="3326074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49" name="Square"/>
          <p:cNvSpPr/>
          <p:nvPr/>
        </p:nvSpPr>
        <p:spPr>
          <a:xfrm>
            <a:off x="5098384" y="3326074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50" name="Square"/>
          <p:cNvSpPr/>
          <p:nvPr/>
        </p:nvSpPr>
        <p:spPr>
          <a:xfrm>
            <a:off x="5629970" y="3326074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51" name="Square"/>
          <p:cNvSpPr/>
          <p:nvPr/>
        </p:nvSpPr>
        <p:spPr>
          <a:xfrm>
            <a:off x="6148856" y="3326074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52" name="0"/>
          <p:cNvSpPr txBox="1"/>
          <p:nvPr/>
        </p:nvSpPr>
        <p:spPr>
          <a:xfrm>
            <a:off x="2602664" y="3872229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653" name="1"/>
          <p:cNvSpPr txBox="1"/>
          <p:nvPr/>
        </p:nvSpPr>
        <p:spPr>
          <a:xfrm>
            <a:off x="3134249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654" name="2"/>
          <p:cNvSpPr txBox="1"/>
          <p:nvPr/>
        </p:nvSpPr>
        <p:spPr>
          <a:xfrm>
            <a:off x="3665835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655" name="3"/>
          <p:cNvSpPr txBox="1"/>
          <p:nvPr/>
        </p:nvSpPr>
        <p:spPr>
          <a:xfrm>
            <a:off x="4197421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56" name="4"/>
          <p:cNvSpPr txBox="1"/>
          <p:nvPr/>
        </p:nvSpPr>
        <p:spPr>
          <a:xfrm>
            <a:off x="4729007" y="3872229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657" name="5"/>
          <p:cNvSpPr txBox="1"/>
          <p:nvPr/>
        </p:nvSpPr>
        <p:spPr>
          <a:xfrm>
            <a:off x="5260592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658" name="…"/>
          <p:cNvSpPr txBox="1"/>
          <p:nvPr/>
        </p:nvSpPr>
        <p:spPr>
          <a:xfrm>
            <a:off x="5728244" y="3872229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659" name="N-1"/>
          <p:cNvSpPr txBox="1"/>
          <p:nvPr/>
        </p:nvSpPr>
        <p:spPr>
          <a:xfrm>
            <a:off x="6196764" y="3910131"/>
            <a:ext cx="4588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N-1</a:t>
            </a:r>
          </a:p>
        </p:txBody>
      </p:sp>
      <p:sp>
        <p:nvSpPr>
          <p:cNvPr id="660" name="Início"/>
          <p:cNvSpPr/>
          <p:nvPr/>
        </p:nvSpPr>
        <p:spPr>
          <a:xfrm>
            <a:off x="2912665" y="5105185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661" name="Indexa a posição…"/>
          <p:cNvSpPr txBox="1"/>
          <p:nvPr/>
        </p:nvSpPr>
        <p:spPr>
          <a:xfrm>
            <a:off x="2417852" y="5621802"/>
            <a:ext cx="167576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Indexa a posição</a:t>
            </a:r>
          </a:p>
          <a:p>
            <a:pPr algn="ctr"/>
            <a:r>
              <a:t>inicial da fila</a:t>
            </a:r>
          </a:p>
        </p:txBody>
      </p:sp>
      <p:sp>
        <p:nvSpPr>
          <p:cNvPr id="662" name="Indexa a posição…"/>
          <p:cNvSpPr txBox="1"/>
          <p:nvPr/>
        </p:nvSpPr>
        <p:spPr>
          <a:xfrm>
            <a:off x="5050381" y="5621802"/>
            <a:ext cx="167576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Indexa a posição</a:t>
            </a:r>
          </a:p>
          <a:p>
            <a:pPr algn="ctr"/>
            <a:r>
              <a:t>final da fila</a:t>
            </a:r>
          </a:p>
        </p:txBody>
      </p:sp>
      <p:sp>
        <p:nvSpPr>
          <p:cNvPr id="663" name="Q ="/>
          <p:cNvSpPr txBox="1"/>
          <p:nvPr/>
        </p:nvSpPr>
        <p:spPr>
          <a:xfrm>
            <a:off x="1901147" y="3425915"/>
            <a:ext cx="49593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Q =</a:t>
            </a:r>
          </a:p>
        </p:txBody>
      </p:sp>
      <p:sp>
        <p:nvSpPr>
          <p:cNvPr id="664" name="Q[N-1]"/>
          <p:cNvSpPr txBox="1"/>
          <p:nvPr/>
        </p:nvSpPr>
        <p:spPr>
          <a:xfrm>
            <a:off x="6046689" y="2939052"/>
            <a:ext cx="75902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Q[N-1]</a:t>
            </a:r>
          </a:p>
        </p:txBody>
      </p:sp>
      <p:sp>
        <p:nvSpPr>
          <p:cNvPr id="665" name="Line"/>
          <p:cNvSpPr/>
          <p:nvPr/>
        </p:nvSpPr>
        <p:spPr>
          <a:xfrm flipV="1">
            <a:off x="2717799" y="4281942"/>
            <a:ext cx="1" cy="1013987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66" name="Line"/>
          <p:cNvSpPr/>
          <p:nvPr/>
        </p:nvSpPr>
        <p:spPr>
          <a:xfrm flipV="1">
            <a:off x="3262085" y="4231505"/>
            <a:ext cx="1" cy="551473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67" name="Line"/>
          <p:cNvSpPr/>
          <p:nvPr/>
        </p:nvSpPr>
        <p:spPr>
          <a:xfrm>
            <a:off x="3256861" y="4789532"/>
            <a:ext cx="2630278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68" name="Line"/>
          <p:cNvSpPr/>
          <p:nvPr/>
        </p:nvSpPr>
        <p:spPr>
          <a:xfrm>
            <a:off x="2702980" y="5300130"/>
            <a:ext cx="230273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69" name="Line"/>
          <p:cNvSpPr/>
          <p:nvPr/>
        </p:nvSpPr>
        <p:spPr>
          <a:xfrm>
            <a:off x="5894614" y="4785931"/>
            <a:ext cx="1" cy="280310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70" name="Fim"/>
          <p:cNvSpPr/>
          <p:nvPr/>
        </p:nvSpPr>
        <p:spPr>
          <a:xfrm>
            <a:off x="5557894" y="5105185"/>
            <a:ext cx="660741" cy="389891"/>
          </a:xfrm>
          <a:prstGeom prst="rect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Fim</a:t>
            </a:r>
          </a:p>
        </p:txBody>
      </p:sp>
      <p:sp>
        <p:nvSpPr>
          <p:cNvPr id="671" name="Q[0]"/>
          <p:cNvSpPr txBox="1"/>
          <p:nvPr/>
        </p:nvSpPr>
        <p:spPr>
          <a:xfrm>
            <a:off x="2452589" y="2895509"/>
            <a:ext cx="53042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Q[0]</a:t>
            </a:r>
          </a:p>
        </p:txBody>
      </p:sp>
      <p:sp>
        <p:nvSpPr>
          <p:cNvPr id="672" name="Número de elementos : 2"/>
          <p:cNvSpPr txBox="1"/>
          <p:nvPr/>
        </p:nvSpPr>
        <p:spPr>
          <a:xfrm>
            <a:off x="3213536" y="2379344"/>
            <a:ext cx="23763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 2</a:t>
            </a:r>
          </a:p>
        </p:txBody>
      </p:sp>
      <p:sp>
        <p:nvSpPr>
          <p:cNvPr id="673" name="inserindo: 7"/>
          <p:cNvSpPr txBox="1"/>
          <p:nvPr/>
        </p:nvSpPr>
        <p:spPr>
          <a:xfrm>
            <a:off x="796188" y="1762283"/>
            <a:ext cx="167029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228600" indent="-228600" algn="ctr">
              <a:buSzPct val="100000"/>
              <a:buChar char="•"/>
              <a:defRPr sz="2300"/>
            </a:lvl1pPr>
          </a:lstStyle>
          <a:p>
            <a:pPr/>
            <a:r>
              <a:t>inserindo: 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4" name="1."/>
          <p:cNvSpPr txBox="1"/>
          <p:nvPr/>
        </p:nvSpPr>
        <p:spPr>
          <a:xfrm>
            <a:off x="1471612" y="23692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65" name="1."/>
          <p:cNvSpPr txBox="1"/>
          <p:nvPr/>
        </p:nvSpPr>
        <p:spPr>
          <a:xfrm>
            <a:off x="1333500" y="23073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66" name="1."/>
          <p:cNvSpPr txBox="1"/>
          <p:nvPr/>
        </p:nvSpPr>
        <p:spPr>
          <a:xfrm>
            <a:off x="1471612" y="23819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67" name="1."/>
          <p:cNvSpPr txBox="1"/>
          <p:nvPr/>
        </p:nvSpPr>
        <p:spPr>
          <a:xfrm>
            <a:off x="1333500" y="23200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170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16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9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71" name="Filas"/>
          <p:cNvSpPr txBox="1"/>
          <p:nvPr/>
        </p:nvSpPr>
        <p:spPr>
          <a:xfrm>
            <a:off x="1354137" y="2482639"/>
            <a:ext cx="681518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Filas</a:t>
            </a:r>
          </a:p>
        </p:txBody>
      </p:sp>
      <p:grpSp>
        <p:nvGrpSpPr>
          <p:cNvPr id="174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17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3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75" name="Operações gerais"/>
          <p:cNvSpPr txBox="1"/>
          <p:nvPr/>
        </p:nvSpPr>
        <p:spPr>
          <a:xfrm>
            <a:off x="1356663" y="3049363"/>
            <a:ext cx="223466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Operações gerais</a:t>
            </a:r>
          </a:p>
        </p:txBody>
      </p:sp>
      <p:grpSp>
        <p:nvGrpSpPr>
          <p:cNvPr id="178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17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7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79" name="Introdução"/>
          <p:cNvSpPr txBox="1"/>
          <p:nvPr/>
        </p:nvSpPr>
        <p:spPr>
          <a:xfrm>
            <a:off x="1371600" y="1920875"/>
            <a:ext cx="1414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182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18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1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85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18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4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186" name="Inserção de elementos"/>
          <p:cNvSpPr txBox="1"/>
          <p:nvPr/>
        </p:nvSpPr>
        <p:spPr>
          <a:xfrm>
            <a:off x="1361504" y="3597050"/>
            <a:ext cx="2841386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Inserção de elementos</a:t>
            </a:r>
          </a:p>
        </p:txBody>
      </p:sp>
      <p:grpSp>
        <p:nvGrpSpPr>
          <p:cNvPr id="189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18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8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190" name="Remoção de elementos"/>
          <p:cNvSpPr txBox="1"/>
          <p:nvPr/>
        </p:nvSpPr>
        <p:spPr>
          <a:xfrm>
            <a:off x="1372677" y="4163795"/>
            <a:ext cx="293998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Remoção de elementos</a:t>
            </a:r>
          </a:p>
        </p:txBody>
      </p:sp>
      <p:sp>
        <p:nvSpPr>
          <p:cNvPr id="191" name="Referências"/>
          <p:cNvSpPr txBox="1"/>
          <p:nvPr/>
        </p:nvSpPr>
        <p:spPr>
          <a:xfrm>
            <a:off x="1372677" y="4711559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192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76" name="Fila estátic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Fila estática</a:t>
            </a:r>
          </a:p>
        </p:txBody>
      </p:sp>
      <p:sp>
        <p:nvSpPr>
          <p:cNvPr id="677" name="42"/>
          <p:cNvSpPr/>
          <p:nvPr/>
        </p:nvSpPr>
        <p:spPr>
          <a:xfrm>
            <a:off x="2478555" y="3326074"/>
            <a:ext cx="529290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42</a:t>
            </a:r>
          </a:p>
        </p:txBody>
      </p:sp>
      <p:sp>
        <p:nvSpPr>
          <p:cNvPr id="678" name="7"/>
          <p:cNvSpPr/>
          <p:nvPr/>
        </p:nvSpPr>
        <p:spPr>
          <a:xfrm>
            <a:off x="2997441" y="3326074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7</a:t>
            </a:r>
          </a:p>
        </p:txBody>
      </p:sp>
      <p:sp>
        <p:nvSpPr>
          <p:cNvPr id="679" name="12"/>
          <p:cNvSpPr/>
          <p:nvPr/>
        </p:nvSpPr>
        <p:spPr>
          <a:xfrm>
            <a:off x="3529027" y="3326074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12</a:t>
            </a:r>
          </a:p>
        </p:txBody>
      </p:sp>
      <p:sp>
        <p:nvSpPr>
          <p:cNvPr id="680" name="Square"/>
          <p:cNvSpPr/>
          <p:nvPr/>
        </p:nvSpPr>
        <p:spPr>
          <a:xfrm>
            <a:off x="4047912" y="3326074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81" name="Square"/>
          <p:cNvSpPr/>
          <p:nvPr/>
        </p:nvSpPr>
        <p:spPr>
          <a:xfrm>
            <a:off x="4566798" y="3326074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82" name="Square"/>
          <p:cNvSpPr/>
          <p:nvPr/>
        </p:nvSpPr>
        <p:spPr>
          <a:xfrm>
            <a:off x="5098384" y="3326074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83" name="Square"/>
          <p:cNvSpPr/>
          <p:nvPr/>
        </p:nvSpPr>
        <p:spPr>
          <a:xfrm>
            <a:off x="5629970" y="3326074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84" name="Square"/>
          <p:cNvSpPr/>
          <p:nvPr/>
        </p:nvSpPr>
        <p:spPr>
          <a:xfrm>
            <a:off x="6148856" y="3326074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85" name="0"/>
          <p:cNvSpPr txBox="1"/>
          <p:nvPr/>
        </p:nvSpPr>
        <p:spPr>
          <a:xfrm>
            <a:off x="2602664" y="3872229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686" name="1"/>
          <p:cNvSpPr txBox="1"/>
          <p:nvPr/>
        </p:nvSpPr>
        <p:spPr>
          <a:xfrm>
            <a:off x="3134249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687" name="2"/>
          <p:cNvSpPr txBox="1"/>
          <p:nvPr/>
        </p:nvSpPr>
        <p:spPr>
          <a:xfrm>
            <a:off x="3665835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688" name="3"/>
          <p:cNvSpPr txBox="1"/>
          <p:nvPr/>
        </p:nvSpPr>
        <p:spPr>
          <a:xfrm>
            <a:off x="4197421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689" name="4"/>
          <p:cNvSpPr txBox="1"/>
          <p:nvPr/>
        </p:nvSpPr>
        <p:spPr>
          <a:xfrm>
            <a:off x="4729007" y="3872229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690" name="5"/>
          <p:cNvSpPr txBox="1"/>
          <p:nvPr/>
        </p:nvSpPr>
        <p:spPr>
          <a:xfrm>
            <a:off x="5260592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691" name="…"/>
          <p:cNvSpPr txBox="1"/>
          <p:nvPr/>
        </p:nvSpPr>
        <p:spPr>
          <a:xfrm>
            <a:off x="5728244" y="3872229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692" name="N-1"/>
          <p:cNvSpPr txBox="1"/>
          <p:nvPr/>
        </p:nvSpPr>
        <p:spPr>
          <a:xfrm>
            <a:off x="6196764" y="3910131"/>
            <a:ext cx="4588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N-1</a:t>
            </a:r>
          </a:p>
        </p:txBody>
      </p:sp>
      <p:sp>
        <p:nvSpPr>
          <p:cNvPr id="693" name="Início"/>
          <p:cNvSpPr/>
          <p:nvPr/>
        </p:nvSpPr>
        <p:spPr>
          <a:xfrm>
            <a:off x="2912665" y="5105185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694" name="Indexa a posição…"/>
          <p:cNvSpPr txBox="1"/>
          <p:nvPr/>
        </p:nvSpPr>
        <p:spPr>
          <a:xfrm>
            <a:off x="2417852" y="5621802"/>
            <a:ext cx="167576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Indexa a posição</a:t>
            </a:r>
          </a:p>
          <a:p>
            <a:pPr algn="ctr"/>
            <a:r>
              <a:t>inicial da fila</a:t>
            </a:r>
          </a:p>
        </p:txBody>
      </p:sp>
      <p:sp>
        <p:nvSpPr>
          <p:cNvPr id="695" name="Indexa a posição…"/>
          <p:cNvSpPr txBox="1"/>
          <p:nvPr/>
        </p:nvSpPr>
        <p:spPr>
          <a:xfrm>
            <a:off x="5050381" y="5621802"/>
            <a:ext cx="167576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Indexa a posição</a:t>
            </a:r>
          </a:p>
          <a:p>
            <a:pPr algn="ctr"/>
            <a:r>
              <a:t>final da fila</a:t>
            </a:r>
          </a:p>
        </p:txBody>
      </p:sp>
      <p:sp>
        <p:nvSpPr>
          <p:cNvPr id="696" name="Q ="/>
          <p:cNvSpPr txBox="1"/>
          <p:nvPr/>
        </p:nvSpPr>
        <p:spPr>
          <a:xfrm>
            <a:off x="1901147" y="3425915"/>
            <a:ext cx="49593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Q =</a:t>
            </a:r>
          </a:p>
        </p:txBody>
      </p:sp>
      <p:sp>
        <p:nvSpPr>
          <p:cNvPr id="697" name="Q[N-1]"/>
          <p:cNvSpPr txBox="1"/>
          <p:nvPr/>
        </p:nvSpPr>
        <p:spPr>
          <a:xfrm>
            <a:off x="6046689" y="2939052"/>
            <a:ext cx="75902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Q[N-1]</a:t>
            </a:r>
          </a:p>
        </p:txBody>
      </p:sp>
      <p:sp>
        <p:nvSpPr>
          <p:cNvPr id="698" name="Line"/>
          <p:cNvSpPr/>
          <p:nvPr/>
        </p:nvSpPr>
        <p:spPr>
          <a:xfrm flipV="1">
            <a:off x="2717799" y="4281942"/>
            <a:ext cx="1" cy="1013987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99" name="Line"/>
          <p:cNvSpPr/>
          <p:nvPr/>
        </p:nvSpPr>
        <p:spPr>
          <a:xfrm flipV="1">
            <a:off x="3806371" y="4256542"/>
            <a:ext cx="1" cy="551473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00" name="Line"/>
          <p:cNvSpPr/>
          <p:nvPr/>
        </p:nvSpPr>
        <p:spPr>
          <a:xfrm>
            <a:off x="3801147" y="4802232"/>
            <a:ext cx="2085992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01" name="Line"/>
          <p:cNvSpPr/>
          <p:nvPr/>
        </p:nvSpPr>
        <p:spPr>
          <a:xfrm>
            <a:off x="2702980" y="5300130"/>
            <a:ext cx="230273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02" name="Line"/>
          <p:cNvSpPr/>
          <p:nvPr/>
        </p:nvSpPr>
        <p:spPr>
          <a:xfrm>
            <a:off x="5894614" y="4785931"/>
            <a:ext cx="1" cy="280310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03" name="Fim"/>
          <p:cNvSpPr/>
          <p:nvPr/>
        </p:nvSpPr>
        <p:spPr>
          <a:xfrm>
            <a:off x="5557894" y="5105185"/>
            <a:ext cx="660741" cy="389891"/>
          </a:xfrm>
          <a:prstGeom prst="rect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Fim</a:t>
            </a:r>
          </a:p>
        </p:txBody>
      </p:sp>
      <p:sp>
        <p:nvSpPr>
          <p:cNvPr id="704" name="Q[0]"/>
          <p:cNvSpPr txBox="1"/>
          <p:nvPr/>
        </p:nvSpPr>
        <p:spPr>
          <a:xfrm>
            <a:off x="2452589" y="2895509"/>
            <a:ext cx="53042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Q[0]</a:t>
            </a:r>
          </a:p>
        </p:txBody>
      </p:sp>
      <p:sp>
        <p:nvSpPr>
          <p:cNvPr id="705" name="Número de elementos : 3"/>
          <p:cNvSpPr txBox="1"/>
          <p:nvPr/>
        </p:nvSpPr>
        <p:spPr>
          <a:xfrm>
            <a:off x="3213536" y="2379344"/>
            <a:ext cx="23763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 3</a:t>
            </a:r>
          </a:p>
        </p:txBody>
      </p:sp>
      <p:sp>
        <p:nvSpPr>
          <p:cNvPr id="706" name="inserindo: 12"/>
          <p:cNvSpPr txBox="1"/>
          <p:nvPr/>
        </p:nvSpPr>
        <p:spPr>
          <a:xfrm>
            <a:off x="715604" y="1762283"/>
            <a:ext cx="183146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228600" indent="-228600" algn="ctr">
              <a:buSzPct val="100000"/>
              <a:buChar char="•"/>
              <a:defRPr sz="2300"/>
            </a:lvl1pPr>
          </a:lstStyle>
          <a:p>
            <a:pPr/>
            <a:r>
              <a:t>inserindo: 12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09" name="Fila estátic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Fila estática</a:t>
            </a:r>
          </a:p>
        </p:txBody>
      </p:sp>
      <p:sp>
        <p:nvSpPr>
          <p:cNvPr id="710" name="42"/>
          <p:cNvSpPr/>
          <p:nvPr/>
        </p:nvSpPr>
        <p:spPr>
          <a:xfrm>
            <a:off x="2478555" y="3326074"/>
            <a:ext cx="529290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42</a:t>
            </a:r>
          </a:p>
        </p:txBody>
      </p:sp>
      <p:sp>
        <p:nvSpPr>
          <p:cNvPr id="711" name="7"/>
          <p:cNvSpPr/>
          <p:nvPr/>
        </p:nvSpPr>
        <p:spPr>
          <a:xfrm>
            <a:off x="2997441" y="3326074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7</a:t>
            </a:r>
          </a:p>
        </p:txBody>
      </p:sp>
      <p:sp>
        <p:nvSpPr>
          <p:cNvPr id="712" name="12"/>
          <p:cNvSpPr/>
          <p:nvPr/>
        </p:nvSpPr>
        <p:spPr>
          <a:xfrm>
            <a:off x="3529027" y="3326074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12</a:t>
            </a:r>
          </a:p>
        </p:txBody>
      </p:sp>
      <p:sp>
        <p:nvSpPr>
          <p:cNvPr id="713" name="50"/>
          <p:cNvSpPr/>
          <p:nvPr/>
        </p:nvSpPr>
        <p:spPr>
          <a:xfrm>
            <a:off x="4047912" y="3326074"/>
            <a:ext cx="529290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50</a:t>
            </a:r>
          </a:p>
        </p:txBody>
      </p:sp>
      <p:sp>
        <p:nvSpPr>
          <p:cNvPr id="714" name="20"/>
          <p:cNvSpPr/>
          <p:nvPr/>
        </p:nvSpPr>
        <p:spPr>
          <a:xfrm>
            <a:off x="4566798" y="3326074"/>
            <a:ext cx="529290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20</a:t>
            </a:r>
          </a:p>
        </p:txBody>
      </p:sp>
      <p:sp>
        <p:nvSpPr>
          <p:cNvPr id="715" name="0"/>
          <p:cNvSpPr/>
          <p:nvPr/>
        </p:nvSpPr>
        <p:spPr>
          <a:xfrm>
            <a:off x="5098384" y="3326074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716" name="4"/>
          <p:cNvSpPr/>
          <p:nvPr/>
        </p:nvSpPr>
        <p:spPr>
          <a:xfrm>
            <a:off x="5629970" y="3326074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717" name="Square"/>
          <p:cNvSpPr/>
          <p:nvPr/>
        </p:nvSpPr>
        <p:spPr>
          <a:xfrm>
            <a:off x="6148856" y="3326074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718" name="0"/>
          <p:cNvSpPr txBox="1"/>
          <p:nvPr/>
        </p:nvSpPr>
        <p:spPr>
          <a:xfrm>
            <a:off x="2602664" y="3872229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719" name="1"/>
          <p:cNvSpPr txBox="1"/>
          <p:nvPr/>
        </p:nvSpPr>
        <p:spPr>
          <a:xfrm>
            <a:off x="3134249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720" name="2"/>
          <p:cNvSpPr txBox="1"/>
          <p:nvPr/>
        </p:nvSpPr>
        <p:spPr>
          <a:xfrm>
            <a:off x="3665835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721" name="3"/>
          <p:cNvSpPr txBox="1"/>
          <p:nvPr/>
        </p:nvSpPr>
        <p:spPr>
          <a:xfrm>
            <a:off x="4197421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722" name="4"/>
          <p:cNvSpPr txBox="1"/>
          <p:nvPr/>
        </p:nvSpPr>
        <p:spPr>
          <a:xfrm>
            <a:off x="4729007" y="3872229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723" name="5"/>
          <p:cNvSpPr txBox="1"/>
          <p:nvPr/>
        </p:nvSpPr>
        <p:spPr>
          <a:xfrm>
            <a:off x="5260592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724" name="…"/>
          <p:cNvSpPr txBox="1"/>
          <p:nvPr/>
        </p:nvSpPr>
        <p:spPr>
          <a:xfrm>
            <a:off x="5728244" y="3872229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725" name="N-1"/>
          <p:cNvSpPr txBox="1"/>
          <p:nvPr/>
        </p:nvSpPr>
        <p:spPr>
          <a:xfrm>
            <a:off x="6196764" y="3910131"/>
            <a:ext cx="4588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N-1</a:t>
            </a:r>
          </a:p>
        </p:txBody>
      </p:sp>
      <p:sp>
        <p:nvSpPr>
          <p:cNvPr id="726" name="Início"/>
          <p:cNvSpPr/>
          <p:nvPr/>
        </p:nvSpPr>
        <p:spPr>
          <a:xfrm>
            <a:off x="2912665" y="5105185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727" name="Indexa a posição…"/>
          <p:cNvSpPr txBox="1"/>
          <p:nvPr/>
        </p:nvSpPr>
        <p:spPr>
          <a:xfrm>
            <a:off x="2417852" y="5621802"/>
            <a:ext cx="167576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Indexa a posição</a:t>
            </a:r>
          </a:p>
          <a:p>
            <a:pPr algn="ctr"/>
            <a:r>
              <a:t>inicial da fila</a:t>
            </a:r>
          </a:p>
        </p:txBody>
      </p:sp>
      <p:sp>
        <p:nvSpPr>
          <p:cNvPr id="728" name="Indexa a posição…"/>
          <p:cNvSpPr txBox="1"/>
          <p:nvPr/>
        </p:nvSpPr>
        <p:spPr>
          <a:xfrm>
            <a:off x="5050381" y="5621802"/>
            <a:ext cx="167576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Indexa a posição</a:t>
            </a:r>
          </a:p>
          <a:p>
            <a:pPr algn="ctr"/>
            <a:r>
              <a:t>final da fila</a:t>
            </a:r>
          </a:p>
        </p:txBody>
      </p:sp>
      <p:sp>
        <p:nvSpPr>
          <p:cNvPr id="729" name="Inserindo os elementos: 50, 20, 0, 4"/>
          <p:cNvSpPr txBox="1"/>
          <p:nvPr/>
        </p:nvSpPr>
        <p:spPr>
          <a:xfrm>
            <a:off x="587150" y="1762283"/>
            <a:ext cx="446193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228600" indent="-228600" algn="ctr">
              <a:buSzPct val="100000"/>
              <a:buChar char="•"/>
              <a:defRPr sz="2300"/>
            </a:lvl1pPr>
          </a:lstStyle>
          <a:p>
            <a:pPr/>
            <a:r>
              <a:t>Inserindo os elementos: 50, 20, 0, 4</a:t>
            </a:r>
          </a:p>
        </p:txBody>
      </p:sp>
      <p:sp>
        <p:nvSpPr>
          <p:cNvPr id="730" name="Q ="/>
          <p:cNvSpPr txBox="1"/>
          <p:nvPr/>
        </p:nvSpPr>
        <p:spPr>
          <a:xfrm>
            <a:off x="1901147" y="3425915"/>
            <a:ext cx="49593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Q =</a:t>
            </a:r>
          </a:p>
        </p:txBody>
      </p:sp>
      <p:sp>
        <p:nvSpPr>
          <p:cNvPr id="731" name="Q[N-1]"/>
          <p:cNvSpPr txBox="1"/>
          <p:nvPr/>
        </p:nvSpPr>
        <p:spPr>
          <a:xfrm>
            <a:off x="6046689" y="2939052"/>
            <a:ext cx="75902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Q[N-1]</a:t>
            </a:r>
          </a:p>
        </p:txBody>
      </p:sp>
      <p:sp>
        <p:nvSpPr>
          <p:cNvPr id="732" name="Line"/>
          <p:cNvSpPr/>
          <p:nvPr/>
        </p:nvSpPr>
        <p:spPr>
          <a:xfrm flipV="1">
            <a:off x="2717799" y="4281942"/>
            <a:ext cx="1" cy="1013987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33" name="Line"/>
          <p:cNvSpPr/>
          <p:nvPr/>
        </p:nvSpPr>
        <p:spPr>
          <a:xfrm flipV="1">
            <a:off x="5894614" y="4205040"/>
            <a:ext cx="1" cy="551473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34" name="Line"/>
          <p:cNvSpPr/>
          <p:nvPr/>
        </p:nvSpPr>
        <p:spPr>
          <a:xfrm>
            <a:off x="2702980" y="5300130"/>
            <a:ext cx="230273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35" name="Line"/>
          <p:cNvSpPr/>
          <p:nvPr/>
        </p:nvSpPr>
        <p:spPr>
          <a:xfrm>
            <a:off x="5894614" y="4760531"/>
            <a:ext cx="1" cy="280310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36" name="Fim"/>
          <p:cNvSpPr/>
          <p:nvPr/>
        </p:nvSpPr>
        <p:spPr>
          <a:xfrm>
            <a:off x="5557894" y="5105185"/>
            <a:ext cx="660741" cy="389891"/>
          </a:xfrm>
          <a:prstGeom prst="rect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Fim</a:t>
            </a:r>
          </a:p>
        </p:txBody>
      </p:sp>
      <p:sp>
        <p:nvSpPr>
          <p:cNvPr id="737" name="Número de elementos : 7"/>
          <p:cNvSpPr txBox="1"/>
          <p:nvPr/>
        </p:nvSpPr>
        <p:spPr>
          <a:xfrm>
            <a:off x="3213536" y="2379344"/>
            <a:ext cx="23763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 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40" name="Fila estátic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Fila estática</a:t>
            </a:r>
          </a:p>
        </p:txBody>
      </p:sp>
      <p:sp>
        <p:nvSpPr>
          <p:cNvPr id="741" name="42"/>
          <p:cNvSpPr/>
          <p:nvPr/>
        </p:nvSpPr>
        <p:spPr>
          <a:xfrm>
            <a:off x="2478555" y="3326074"/>
            <a:ext cx="529290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42</a:t>
            </a:r>
          </a:p>
        </p:txBody>
      </p:sp>
      <p:sp>
        <p:nvSpPr>
          <p:cNvPr id="742" name="7"/>
          <p:cNvSpPr/>
          <p:nvPr/>
        </p:nvSpPr>
        <p:spPr>
          <a:xfrm>
            <a:off x="2997441" y="3326074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7</a:t>
            </a:r>
          </a:p>
        </p:txBody>
      </p:sp>
      <p:sp>
        <p:nvSpPr>
          <p:cNvPr id="743" name="12"/>
          <p:cNvSpPr/>
          <p:nvPr/>
        </p:nvSpPr>
        <p:spPr>
          <a:xfrm>
            <a:off x="3529027" y="3326074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12</a:t>
            </a:r>
          </a:p>
        </p:txBody>
      </p:sp>
      <p:sp>
        <p:nvSpPr>
          <p:cNvPr id="744" name="50"/>
          <p:cNvSpPr/>
          <p:nvPr/>
        </p:nvSpPr>
        <p:spPr>
          <a:xfrm>
            <a:off x="4047912" y="3326074"/>
            <a:ext cx="529290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50</a:t>
            </a:r>
          </a:p>
        </p:txBody>
      </p:sp>
      <p:sp>
        <p:nvSpPr>
          <p:cNvPr id="745" name="20"/>
          <p:cNvSpPr/>
          <p:nvPr/>
        </p:nvSpPr>
        <p:spPr>
          <a:xfrm>
            <a:off x="4566798" y="3326074"/>
            <a:ext cx="529290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20</a:t>
            </a:r>
          </a:p>
        </p:txBody>
      </p:sp>
      <p:sp>
        <p:nvSpPr>
          <p:cNvPr id="746" name="0"/>
          <p:cNvSpPr/>
          <p:nvPr/>
        </p:nvSpPr>
        <p:spPr>
          <a:xfrm>
            <a:off x="5098384" y="3326074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747" name="4"/>
          <p:cNvSpPr/>
          <p:nvPr/>
        </p:nvSpPr>
        <p:spPr>
          <a:xfrm>
            <a:off x="5629970" y="3326074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748" name="13"/>
          <p:cNvSpPr/>
          <p:nvPr/>
        </p:nvSpPr>
        <p:spPr>
          <a:xfrm>
            <a:off x="6148856" y="3326074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13</a:t>
            </a:r>
          </a:p>
        </p:txBody>
      </p:sp>
      <p:sp>
        <p:nvSpPr>
          <p:cNvPr id="749" name="0"/>
          <p:cNvSpPr txBox="1"/>
          <p:nvPr/>
        </p:nvSpPr>
        <p:spPr>
          <a:xfrm>
            <a:off x="2602664" y="3872229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750" name="1"/>
          <p:cNvSpPr txBox="1"/>
          <p:nvPr/>
        </p:nvSpPr>
        <p:spPr>
          <a:xfrm>
            <a:off x="3134249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751" name="2"/>
          <p:cNvSpPr txBox="1"/>
          <p:nvPr/>
        </p:nvSpPr>
        <p:spPr>
          <a:xfrm>
            <a:off x="3665835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752" name="3"/>
          <p:cNvSpPr txBox="1"/>
          <p:nvPr/>
        </p:nvSpPr>
        <p:spPr>
          <a:xfrm>
            <a:off x="4197421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753" name="4"/>
          <p:cNvSpPr txBox="1"/>
          <p:nvPr/>
        </p:nvSpPr>
        <p:spPr>
          <a:xfrm>
            <a:off x="4729007" y="3872229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754" name="5"/>
          <p:cNvSpPr txBox="1"/>
          <p:nvPr/>
        </p:nvSpPr>
        <p:spPr>
          <a:xfrm>
            <a:off x="5260592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755" name="…"/>
          <p:cNvSpPr txBox="1"/>
          <p:nvPr/>
        </p:nvSpPr>
        <p:spPr>
          <a:xfrm>
            <a:off x="5728244" y="3872229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756" name="N-1"/>
          <p:cNvSpPr txBox="1"/>
          <p:nvPr/>
        </p:nvSpPr>
        <p:spPr>
          <a:xfrm>
            <a:off x="6196764" y="3910131"/>
            <a:ext cx="4588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N-1</a:t>
            </a:r>
          </a:p>
        </p:txBody>
      </p:sp>
      <p:sp>
        <p:nvSpPr>
          <p:cNvPr id="757" name="Início"/>
          <p:cNvSpPr/>
          <p:nvPr/>
        </p:nvSpPr>
        <p:spPr>
          <a:xfrm>
            <a:off x="2912665" y="5105185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758" name="Indexa a posição…"/>
          <p:cNvSpPr txBox="1"/>
          <p:nvPr/>
        </p:nvSpPr>
        <p:spPr>
          <a:xfrm>
            <a:off x="2417852" y="5621802"/>
            <a:ext cx="167576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Indexa a posição</a:t>
            </a:r>
          </a:p>
          <a:p>
            <a:pPr algn="ctr"/>
            <a:r>
              <a:t>inicial da fila</a:t>
            </a:r>
          </a:p>
        </p:txBody>
      </p:sp>
      <p:sp>
        <p:nvSpPr>
          <p:cNvPr id="759" name="Fim"/>
          <p:cNvSpPr/>
          <p:nvPr/>
        </p:nvSpPr>
        <p:spPr>
          <a:xfrm>
            <a:off x="5557894" y="5105185"/>
            <a:ext cx="660741" cy="389891"/>
          </a:xfrm>
          <a:prstGeom prst="rect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Fim</a:t>
            </a:r>
          </a:p>
        </p:txBody>
      </p:sp>
      <p:sp>
        <p:nvSpPr>
          <p:cNvPr id="760" name="Indexa a posição…"/>
          <p:cNvSpPr txBox="1"/>
          <p:nvPr/>
        </p:nvSpPr>
        <p:spPr>
          <a:xfrm>
            <a:off x="5050381" y="5621802"/>
            <a:ext cx="167576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Indexa a posição</a:t>
            </a:r>
          </a:p>
          <a:p>
            <a:pPr algn="ctr"/>
            <a:r>
              <a:t>final da fila</a:t>
            </a:r>
          </a:p>
        </p:txBody>
      </p:sp>
      <p:sp>
        <p:nvSpPr>
          <p:cNvPr id="761" name="Inserindo o elemento: 13 (fila cheia)"/>
          <p:cNvSpPr txBox="1"/>
          <p:nvPr/>
        </p:nvSpPr>
        <p:spPr>
          <a:xfrm>
            <a:off x="554690" y="1744027"/>
            <a:ext cx="7376222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28600" indent="-228600">
              <a:buSzPct val="100000"/>
              <a:buChar char="•"/>
              <a:defRPr sz="2300"/>
            </a:lvl1pPr>
          </a:lstStyle>
          <a:p>
            <a:pPr/>
            <a:r>
              <a:t>Inserindo o elemento: 13 (fila cheia)</a:t>
            </a:r>
          </a:p>
        </p:txBody>
      </p:sp>
      <p:sp>
        <p:nvSpPr>
          <p:cNvPr id="762" name="Q ="/>
          <p:cNvSpPr txBox="1"/>
          <p:nvPr/>
        </p:nvSpPr>
        <p:spPr>
          <a:xfrm>
            <a:off x="1901147" y="3425915"/>
            <a:ext cx="49593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Q =</a:t>
            </a:r>
          </a:p>
        </p:txBody>
      </p:sp>
      <p:sp>
        <p:nvSpPr>
          <p:cNvPr id="763" name="Q[N-1]"/>
          <p:cNvSpPr txBox="1"/>
          <p:nvPr/>
        </p:nvSpPr>
        <p:spPr>
          <a:xfrm>
            <a:off x="6046689" y="2939052"/>
            <a:ext cx="75902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Q[N-1]</a:t>
            </a:r>
          </a:p>
        </p:txBody>
      </p:sp>
      <p:sp>
        <p:nvSpPr>
          <p:cNvPr id="764" name="Line"/>
          <p:cNvSpPr/>
          <p:nvPr/>
        </p:nvSpPr>
        <p:spPr>
          <a:xfrm flipV="1">
            <a:off x="2717799" y="4281942"/>
            <a:ext cx="1" cy="1013987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65" name="Line"/>
          <p:cNvSpPr/>
          <p:nvPr/>
        </p:nvSpPr>
        <p:spPr>
          <a:xfrm flipV="1">
            <a:off x="6413500" y="4261822"/>
            <a:ext cx="1" cy="551473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66" name="Line"/>
          <p:cNvSpPr/>
          <p:nvPr/>
        </p:nvSpPr>
        <p:spPr>
          <a:xfrm flipH="1">
            <a:off x="5887139" y="4802232"/>
            <a:ext cx="533401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67" name="Line"/>
          <p:cNvSpPr/>
          <p:nvPr/>
        </p:nvSpPr>
        <p:spPr>
          <a:xfrm>
            <a:off x="2702980" y="5300130"/>
            <a:ext cx="230273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68" name="Line"/>
          <p:cNvSpPr/>
          <p:nvPr/>
        </p:nvSpPr>
        <p:spPr>
          <a:xfrm>
            <a:off x="5894614" y="4785931"/>
            <a:ext cx="1" cy="280310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69" name="Número de elementos : 8"/>
          <p:cNvSpPr txBox="1"/>
          <p:nvPr/>
        </p:nvSpPr>
        <p:spPr>
          <a:xfrm>
            <a:off x="3213536" y="2379344"/>
            <a:ext cx="23763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 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72" name="Q[Q.contador] == 0  → fila vazia"/>
          <p:cNvSpPr txBox="1"/>
          <p:nvPr>
            <p:ph type="body" sz="quarter" idx="1"/>
          </p:nvPr>
        </p:nvSpPr>
        <p:spPr>
          <a:xfrm>
            <a:off x="137309" y="1936186"/>
            <a:ext cx="4731658" cy="551473"/>
          </a:xfrm>
          <a:prstGeom prst="rect">
            <a:avLst/>
          </a:prstGeom>
        </p:spPr>
        <p:txBody>
          <a:bodyPr/>
          <a:lstStyle>
            <a:lvl1pPr marL="254000" indent="-254000" defTabSz="457200">
              <a:lnSpc>
                <a:spcPct val="20000"/>
              </a:lnSpc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Q[Q.contador] == 0  → fila vazia</a:t>
            </a:r>
          </a:p>
        </p:txBody>
      </p:sp>
      <p:sp>
        <p:nvSpPr>
          <p:cNvPr id="773" name="Retângulo 6"/>
          <p:cNvSpPr/>
          <p:nvPr/>
        </p:nvSpPr>
        <p:spPr>
          <a:xfrm>
            <a:off x="422322" y="5060877"/>
            <a:ext cx="3780633" cy="7010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estaVazia (Q)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return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(Q.contador == 0)</a:t>
            </a:r>
          </a:p>
        </p:txBody>
      </p:sp>
      <p:sp>
        <p:nvSpPr>
          <p:cNvPr id="774" name="Retângulo 6"/>
          <p:cNvSpPr/>
          <p:nvPr/>
        </p:nvSpPr>
        <p:spPr>
          <a:xfrm>
            <a:off x="4979372" y="5060877"/>
            <a:ext cx="3780633" cy="7010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estaCheia (Q)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return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(Q.contador == N)</a:t>
            </a:r>
          </a:p>
        </p:txBody>
      </p:sp>
      <p:sp>
        <p:nvSpPr>
          <p:cNvPr id="775" name="Q [Q.contador] == N → fila cheia"/>
          <p:cNvSpPr txBox="1"/>
          <p:nvPr/>
        </p:nvSpPr>
        <p:spPr>
          <a:xfrm>
            <a:off x="4632550" y="1939507"/>
            <a:ext cx="4037271" cy="385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254000" indent="-254000" defTabSz="457200"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Q [Q.contador] == N → fila cheia</a:t>
            </a:r>
          </a:p>
        </p:txBody>
      </p:sp>
      <p:sp>
        <p:nvSpPr>
          <p:cNvPr id="776" name="Square"/>
          <p:cNvSpPr/>
          <p:nvPr/>
        </p:nvSpPr>
        <p:spPr>
          <a:xfrm>
            <a:off x="5171758" y="2994314"/>
            <a:ext cx="529290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>
              <a:defRPr>
                <a:solidFill>
                  <a:srgbClr val="FFFB00"/>
                </a:solidFill>
              </a:defRPr>
            </a:pPr>
          </a:p>
        </p:txBody>
      </p:sp>
      <p:sp>
        <p:nvSpPr>
          <p:cNvPr id="777" name="Square"/>
          <p:cNvSpPr/>
          <p:nvPr/>
        </p:nvSpPr>
        <p:spPr>
          <a:xfrm>
            <a:off x="5703344" y="2994314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>
              <a:defRPr>
                <a:solidFill>
                  <a:srgbClr val="FFFB00"/>
                </a:solidFill>
              </a:defRPr>
            </a:pPr>
          </a:p>
        </p:txBody>
      </p:sp>
      <p:sp>
        <p:nvSpPr>
          <p:cNvPr id="778" name="Square"/>
          <p:cNvSpPr/>
          <p:nvPr/>
        </p:nvSpPr>
        <p:spPr>
          <a:xfrm>
            <a:off x="6234930" y="2994314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>
              <a:defRPr>
                <a:solidFill>
                  <a:srgbClr val="FFFB00"/>
                </a:solidFill>
              </a:defRPr>
            </a:pPr>
          </a:p>
        </p:txBody>
      </p:sp>
      <p:sp>
        <p:nvSpPr>
          <p:cNvPr id="779" name="Square"/>
          <p:cNvSpPr/>
          <p:nvPr/>
        </p:nvSpPr>
        <p:spPr>
          <a:xfrm>
            <a:off x="6753815" y="2994314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>
              <a:defRPr>
                <a:solidFill>
                  <a:srgbClr val="FFFB00"/>
                </a:solidFill>
              </a:defRPr>
            </a:pPr>
          </a:p>
        </p:txBody>
      </p:sp>
      <p:sp>
        <p:nvSpPr>
          <p:cNvPr id="780" name="Square"/>
          <p:cNvSpPr/>
          <p:nvPr/>
        </p:nvSpPr>
        <p:spPr>
          <a:xfrm>
            <a:off x="7272701" y="2994314"/>
            <a:ext cx="529290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>
              <a:defRPr>
                <a:solidFill>
                  <a:srgbClr val="FFFB00"/>
                </a:solidFill>
              </a:defRPr>
            </a:pPr>
          </a:p>
        </p:txBody>
      </p:sp>
      <p:sp>
        <p:nvSpPr>
          <p:cNvPr id="781" name="0"/>
          <p:cNvSpPr txBox="1"/>
          <p:nvPr/>
        </p:nvSpPr>
        <p:spPr>
          <a:xfrm>
            <a:off x="5321267" y="3540469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782" name="1"/>
          <p:cNvSpPr txBox="1"/>
          <p:nvPr/>
        </p:nvSpPr>
        <p:spPr>
          <a:xfrm>
            <a:off x="5852852" y="354046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783" name="2"/>
          <p:cNvSpPr txBox="1"/>
          <p:nvPr/>
        </p:nvSpPr>
        <p:spPr>
          <a:xfrm>
            <a:off x="6384438" y="354046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784" name="…"/>
          <p:cNvSpPr txBox="1"/>
          <p:nvPr/>
        </p:nvSpPr>
        <p:spPr>
          <a:xfrm>
            <a:off x="6852090" y="3481904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785" name="Square"/>
          <p:cNvSpPr/>
          <p:nvPr/>
        </p:nvSpPr>
        <p:spPr>
          <a:xfrm>
            <a:off x="997522" y="2994314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86" name="Square"/>
          <p:cNvSpPr/>
          <p:nvPr/>
        </p:nvSpPr>
        <p:spPr>
          <a:xfrm>
            <a:off x="1516408" y="2994314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87" name="Square"/>
          <p:cNvSpPr/>
          <p:nvPr/>
        </p:nvSpPr>
        <p:spPr>
          <a:xfrm>
            <a:off x="2047994" y="2994314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88" name="Square"/>
          <p:cNvSpPr/>
          <p:nvPr/>
        </p:nvSpPr>
        <p:spPr>
          <a:xfrm>
            <a:off x="2566879" y="2994314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89" name="Square"/>
          <p:cNvSpPr/>
          <p:nvPr/>
        </p:nvSpPr>
        <p:spPr>
          <a:xfrm>
            <a:off x="3085765" y="2994314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90" name="0"/>
          <p:cNvSpPr txBox="1"/>
          <p:nvPr/>
        </p:nvSpPr>
        <p:spPr>
          <a:xfrm>
            <a:off x="1134330" y="354046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791" name="1"/>
          <p:cNvSpPr txBox="1"/>
          <p:nvPr/>
        </p:nvSpPr>
        <p:spPr>
          <a:xfrm>
            <a:off x="1665916" y="354046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792" name="2"/>
          <p:cNvSpPr txBox="1"/>
          <p:nvPr/>
        </p:nvSpPr>
        <p:spPr>
          <a:xfrm>
            <a:off x="2197502" y="354046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793" name="…"/>
          <p:cNvSpPr txBox="1"/>
          <p:nvPr/>
        </p:nvSpPr>
        <p:spPr>
          <a:xfrm>
            <a:off x="2665153" y="3487639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794" name="N-1"/>
          <p:cNvSpPr txBox="1"/>
          <p:nvPr/>
        </p:nvSpPr>
        <p:spPr>
          <a:xfrm>
            <a:off x="3156205" y="3536441"/>
            <a:ext cx="4588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N-1</a:t>
            </a:r>
          </a:p>
        </p:txBody>
      </p:sp>
      <p:sp>
        <p:nvSpPr>
          <p:cNvPr id="795" name="N-1"/>
          <p:cNvSpPr txBox="1"/>
          <p:nvPr/>
        </p:nvSpPr>
        <p:spPr>
          <a:xfrm>
            <a:off x="7288576" y="3540469"/>
            <a:ext cx="4588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N-1</a:t>
            </a:r>
          </a:p>
        </p:txBody>
      </p:sp>
      <p:sp>
        <p:nvSpPr>
          <p:cNvPr id="796" name="Q ="/>
          <p:cNvSpPr txBox="1"/>
          <p:nvPr/>
        </p:nvSpPr>
        <p:spPr>
          <a:xfrm>
            <a:off x="453347" y="3094155"/>
            <a:ext cx="49593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Q =</a:t>
            </a:r>
          </a:p>
        </p:txBody>
      </p:sp>
      <p:sp>
        <p:nvSpPr>
          <p:cNvPr id="797" name="Q ="/>
          <p:cNvSpPr txBox="1"/>
          <p:nvPr/>
        </p:nvSpPr>
        <p:spPr>
          <a:xfrm>
            <a:off x="4677026" y="3094155"/>
            <a:ext cx="49593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Q =</a:t>
            </a:r>
          </a:p>
        </p:txBody>
      </p:sp>
      <p:sp>
        <p:nvSpPr>
          <p:cNvPr id="798" name="Fila estátic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Fila estática</a:t>
            </a:r>
          </a:p>
        </p:txBody>
      </p:sp>
      <p:sp>
        <p:nvSpPr>
          <p:cNvPr id="799" name="Início"/>
          <p:cNvSpPr/>
          <p:nvPr/>
        </p:nvSpPr>
        <p:spPr>
          <a:xfrm>
            <a:off x="931796" y="4389864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800" name="Fim"/>
          <p:cNvSpPr/>
          <p:nvPr/>
        </p:nvSpPr>
        <p:spPr>
          <a:xfrm>
            <a:off x="3020039" y="4389864"/>
            <a:ext cx="660741" cy="389891"/>
          </a:xfrm>
          <a:prstGeom prst="rect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Fim</a:t>
            </a:r>
          </a:p>
        </p:txBody>
      </p:sp>
      <p:sp>
        <p:nvSpPr>
          <p:cNvPr id="801" name="Início"/>
          <p:cNvSpPr/>
          <p:nvPr/>
        </p:nvSpPr>
        <p:spPr>
          <a:xfrm>
            <a:off x="5125082" y="4389864"/>
            <a:ext cx="660742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802" name="Fim"/>
          <p:cNvSpPr/>
          <p:nvPr/>
        </p:nvSpPr>
        <p:spPr>
          <a:xfrm>
            <a:off x="7213325" y="4389864"/>
            <a:ext cx="660741" cy="389891"/>
          </a:xfrm>
          <a:prstGeom prst="rect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Fim</a:t>
            </a:r>
          </a:p>
        </p:txBody>
      </p:sp>
      <p:sp>
        <p:nvSpPr>
          <p:cNvPr id="803" name="Line"/>
          <p:cNvSpPr/>
          <p:nvPr/>
        </p:nvSpPr>
        <p:spPr>
          <a:xfrm flipV="1">
            <a:off x="1249466" y="3955405"/>
            <a:ext cx="1" cy="43434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4" name="Line"/>
          <p:cNvSpPr/>
          <p:nvPr/>
        </p:nvSpPr>
        <p:spPr>
          <a:xfrm flipV="1">
            <a:off x="783487" y="3903773"/>
            <a:ext cx="1" cy="319089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5" name="Line"/>
          <p:cNvSpPr/>
          <p:nvPr/>
        </p:nvSpPr>
        <p:spPr>
          <a:xfrm flipV="1">
            <a:off x="7537346" y="3955405"/>
            <a:ext cx="1" cy="551473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6" name="Line"/>
          <p:cNvSpPr/>
          <p:nvPr/>
        </p:nvSpPr>
        <p:spPr>
          <a:xfrm flipV="1">
            <a:off x="5455452" y="3943590"/>
            <a:ext cx="1" cy="43434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7" name="Line"/>
          <p:cNvSpPr/>
          <p:nvPr/>
        </p:nvSpPr>
        <p:spPr>
          <a:xfrm flipH="1">
            <a:off x="777702" y="4208398"/>
            <a:ext cx="2554777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8" name="Line"/>
          <p:cNvSpPr/>
          <p:nvPr/>
        </p:nvSpPr>
        <p:spPr>
          <a:xfrm flipV="1">
            <a:off x="3350409" y="4195698"/>
            <a:ext cx="1" cy="205743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11" name="Fila estátic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Fila estática</a:t>
            </a:r>
          </a:p>
        </p:txBody>
      </p:sp>
      <p:sp>
        <p:nvSpPr>
          <p:cNvPr id="812" name="42"/>
          <p:cNvSpPr/>
          <p:nvPr/>
        </p:nvSpPr>
        <p:spPr>
          <a:xfrm>
            <a:off x="2478555" y="3326074"/>
            <a:ext cx="529290" cy="532423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42</a:t>
            </a:r>
          </a:p>
        </p:txBody>
      </p:sp>
      <p:sp>
        <p:nvSpPr>
          <p:cNvPr id="813" name="7"/>
          <p:cNvSpPr/>
          <p:nvPr/>
        </p:nvSpPr>
        <p:spPr>
          <a:xfrm>
            <a:off x="2997441" y="3326074"/>
            <a:ext cx="529289" cy="532423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7</a:t>
            </a:r>
          </a:p>
        </p:txBody>
      </p:sp>
      <p:sp>
        <p:nvSpPr>
          <p:cNvPr id="814" name="12"/>
          <p:cNvSpPr/>
          <p:nvPr/>
        </p:nvSpPr>
        <p:spPr>
          <a:xfrm>
            <a:off x="3529027" y="3326074"/>
            <a:ext cx="529289" cy="532423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12</a:t>
            </a:r>
          </a:p>
        </p:txBody>
      </p:sp>
      <p:sp>
        <p:nvSpPr>
          <p:cNvPr id="815" name="50"/>
          <p:cNvSpPr/>
          <p:nvPr/>
        </p:nvSpPr>
        <p:spPr>
          <a:xfrm>
            <a:off x="4047912" y="3326074"/>
            <a:ext cx="529290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50</a:t>
            </a:r>
          </a:p>
        </p:txBody>
      </p:sp>
      <p:sp>
        <p:nvSpPr>
          <p:cNvPr id="816" name="20"/>
          <p:cNvSpPr/>
          <p:nvPr/>
        </p:nvSpPr>
        <p:spPr>
          <a:xfrm>
            <a:off x="4566798" y="3326074"/>
            <a:ext cx="529290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20</a:t>
            </a:r>
          </a:p>
        </p:txBody>
      </p:sp>
      <p:sp>
        <p:nvSpPr>
          <p:cNvPr id="817" name="0"/>
          <p:cNvSpPr/>
          <p:nvPr/>
        </p:nvSpPr>
        <p:spPr>
          <a:xfrm>
            <a:off x="5098384" y="3326074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818" name="4"/>
          <p:cNvSpPr/>
          <p:nvPr/>
        </p:nvSpPr>
        <p:spPr>
          <a:xfrm>
            <a:off x="5629970" y="3326074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819" name="13"/>
          <p:cNvSpPr/>
          <p:nvPr/>
        </p:nvSpPr>
        <p:spPr>
          <a:xfrm>
            <a:off x="6148856" y="3326074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13</a:t>
            </a:r>
          </a:p>
        </p:txBody>
      </p:sp>
      <p:sp>
        <p:nvSpPr>
          <p:cNvPr id="820" name="0"/>
          <p:cNvSpPr txBox="1"/>
          <p:nvPr/>
        </p:nvSpPr>
        <p:spPr>
          <a:xfrm>
            <a:off x="2602664" y="3872229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821" name="1"/>
          <p:cNvSpPr txBox="1"/>
          <p:nvPr/>
        </p:nvSpPr>
        <p:spPr>
          <a:xfrm>
            <a:off x="3134249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822" name="2"/>
          <p:cNvSpPr txBox="1"/>
          <p:nvPr/>
        </p:nvSpPr>
        <p:spPr>
          <a:xfrm>
            <a:off x="3665835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823" name="3"/>
          <p:cNvSpPr txBox="1"/>
          <p:nvPr/>
        </p:nvSpPr>
        <p:spPr>
          <a:xfrm>
            <a:off x="4197421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824" name="4"/>
          <p:cNvSpPr txBox="1"/>
          <p:nvPr/>
        </p:nvSpPr>
        <p:spPr>
          <a:xfrm>
            <a:off x="4729007" y="3872229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825" name="5"/>
          <p:cNvSpPr txBox="1"/>
          <p:nvPr/>
        </p:nvSpPr>
        <p:spPr>
          <a:xfrm>
            <a:off x="5260592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826" name="Início"/>
          <p:cNvSpPr/>
          <p:nvPr/>
        </p:nvSpPr>
        <p:spPr>
          <a:xfrm>
            <a:off x="2912665" y="5105185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827" name="Indexa a posição…"/>
          <p:cNvSpPr txBox="1"/>
          <p:nvPr/>
        </p:nvSpPr>
        <p:spPr>
          <a:xfrm>
            <a:off x="2417852" y="5621802"/>
            <a:ext cx="167576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Indexa a posição</a:t>
            </a:r>
          </a:p>
          <a:p>
            <a:pPr algn="ctr"/>
            <a:r>
              <a:t>inicial da fila</a:t>
            </a:r>
          </a:p>
        </p:txBody>
      </p:sp>
      <p:sp>
        <p:nvSpPr>
          <p:cNvPr id="828" name="Fim"/>
          <p:cNvSpPr/>
          <p:nvPr/>
        </p:nvSpPr>
        <p:spPr>
          <a:xfrm>
            <a:off x="5557894" y="5105185"/>
            <a:ext cx="660741" cy="389891"/>
          </a:xfrm>
          <a:prstGeom prst="rect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Fim</a:t>
            </a:r>
          </a:p>
        </p:txBody>
      </p:sp>
      <p:sp>
        <p:nvSpPr>
          <p:cNvPr id="829" name="Indexa a posição…"/>
          <p:cNvSpPr txBox="1"/>
          <p:nvPr/>
        </p:nvSpPr>
        <p:spPr>
          <a:xfrm>
            <a:off x="5050381" y="5621802"/>
            <a:ext cx="167576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Indexa a posição</a:t>
            </a:r>
          </a:p>
          <a:p>
            <a:pPr algn="ctr"/>
            <a:r>
              <a:t>final da fila</a:t>
            </a:r>
          </a:p>
        </p:txBody>
      </p:sp>
      <p:sp>
        <p:nvSpPr>
          <p:cNvPr id="830" name="Removendo 3 elementos"/>
          <p:cNvSpPr txBox="1"/>
          <p:nvPr/>
        </p:nvSpPr>
        <p:spPr>
          <a:xfrm>
            <a:off x="584071" y="1744027"/>
            <a:ext cx="3130083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228600" indent="-228600" algn="ctr">
              <a:buSzPct val="100000"/>
              <a:buChar char="•"/>
              <a:defRPr sz="2300"/>
            </a:lvl1pPr>
          </a:lstStyle>
          <a:p>
            <a:pPr/>
            <a:r>
              <a:t>Removendo 3 elementos</a:t>
            </a:r>
          </a:p>
        </p:txBody>
      </p:sp>
      <p:sp>
        <p:nvSpPr>
          <p:cNvPr id="831" name="Q ="/>
          <p:cNvSpPr txBox="1"/>
          <p:nvPr/>
        </p:nvSpPr>
        <p:spPr>
          <a:xfrm>
            <a:off x="1901147" y="3425915"/>
            <a:ext cx="49593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Q =</a:t>
            </a:r>
          </a:p>
        </p:txBody>
      </p:sp>
      <p:sp>
        <p:nvSpPr>
          <p:cNvPr id="832" name="Q[N-1]"/>
          <p:cNvSpPr txBox="1"/>
          <p:nvPr/>
        </p:nvSpPr>
        <p:spPr>
          <a:xfrm>
            <a:off x="6046689" y="2939052"/>
            <a:ext cx="75902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Q[N-1]</a:t>
            </a:r>
          </a:p>
        </p:txBody>
      </p:sp>
      <p:sp>
        <p:nvSpPr>
          <p:cNvPr id="833" name="Line"/>
          <p:cNvSpPr/>
          <p:nvPr/>
        </p:nvSpPr>
        <p:spPr>
          <a:xfrm flipV="1">
            <a:off x="4306207" y="4191108"/>
            <a:ext cx="1" cy="1107608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34" name="Line"/>
          <p:cNvSpPr/>
          <p:nvPr/>
        </p:nvSpPr>
        <p:spPr>
          <a:xfrm flipV="1">
            <a:off x="6413500" y="4261822"/>
            <a:ext cx="1" cy="551473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35" name="Line"/>
          <p:cNvSpPr/>
          <p:nvPr/>
        </p:nvSpPr>
        <p:spPr>
          <a:xfrm flipH="1">
            <a:off x="5887139" y="4802232"/>
            <a:ext cx="533401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36" name="Line"/>
          <p:cNvSpPr/>
          <p:nvPr/>
        </p:nvSpPr>
        <p:spPr>
          <a:xfrm>
            <a:off x="3551862" y="5300130"/>
            <a:ext cx="759022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37" name="Line"/>
          <p:cNvSpPr/>
          <p:nvPr/>
        </p:nvSpPr>
        <p:spPr>
          <a:xfrm>
            <a:off x="5894614" y="4785931"/>
            <a:ext cx="1" cy="280310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38" name="Número de elementos : 8"/>
          <p:cNvSpPr txBox="1"/>
          <p:nvPr/>
        </p:nvSpPr>
        <p:spPr>
          <a:xfrm>
            <a:off x="3213536" y="2379344"/>
            <a:ext cx="23763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 8</a:t>
            </a:r>
          </a:p>
        </p:txBody>
      </p:sp>
      <p:sp>
        <p:nvSpPr>
          <p:cNvPr id="839" name="6"/>
          <p:cNvSpPr txBox="1"/>
          <p:nvPr/>
        </p:nvSpPr>
        <p:spPr>
          <a:xfrm>
            <a:off x="5779478" y="3868022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840" name="7"/>
          <p:cNvSpPr txBox="1"/>
          <p:nvPr/>
        </p:nvSpPr>
        <p:spPr>
          <a:xfrm>
            <a:off x="6298364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43" name="Fila estátic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Fila estática</a:t>
            </a:r>
          </a:p>
        </p:txBody>
      </p:sp>
      <p:sp>
        <p:nvSpPr>
          <p:cNvPr id="844" name="42"/>
          <p:cNvSpPr/>
          <p:nvPr/>
        </p:nvSpPr>
        <p:spPr>
          <a:xfrm>
            <a:off x="2478555" y="3326074"/>
            <a:ext cx="529290" cy="532423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42</a:t>
            </a:r>
          </a:p>
        </p:txBody>
      </p:sp>
      <p:sp>
        <p:nvSpPr>
          <p:cNvPr id="845" name="7"/>
          <p:cNvSpPr/>
          <p:nvPr/>
        </p:nvSpPr>
        <p:spPr>
          <a:xfrm>
            <a:off x="2997441" y="3326074"/>
            <a:ext cx="529289" cy="532423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7</a:t>
            </a:r>
          </a:p>
        </p:txBody>
      </p:sp>
      <p:sp>
        <p:nvSpPr>
          <p:cNvPr id="846" name="12"/>
          <p:cNvSpPr/>
          <p:nvPr/>
        </p:nvSpPr>
        <p:spPr>
          <a:xfrm>
            <a:off x="3529027" y="3326074"/>
            <a:ext cx="529289" cy="532423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12</a:t>
            </a:r>
          </a:p>
        </p:txBody>
      </p:sp>
      <p:sp>
        <p:nvSpPr>
          <p:cNvPr id="847" name="50"/>
          <p:cNvSpPr/>
          <p:nvPr/>
        </p:nvSpPr>
        <p:spPr>
          <a:xfrm>
            <a:off x="4047912" y="3326074"/>
            <a:ext cx="529290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50</a:t>
            </a:r>
          </a:p>
        </p:txBody>
      </p:sp>
      <p:sp>
        <p:nvSpPr>
          <p:cNvPr id="848" name="20"/>
          <p:cNvSpPr/>
          <p:nvPr/>
        </p:nvSpPr>
        <p:spPr>
          <a:xfrm>
            <a:off x="4566798" y="3326074"/>
            <a:ext cx="529290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20</a:t>
            </a:r>
          </a:p>
        </p:txBody>
      </p:sp>
      <p:sp>
        <p:nvSpPr>
          <p:cNvPr id="849" name="0"/>
          <p:cNvSpPr/>
          <p:nvPr/>
        </p:nvSpPr>
        <p:spPr>
          <a:xfrm>
            <a:off x="5098384" y="3326074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850" name="4"/>
          <p:cNvSpPr/>
          <p:nvPr/>
        </p:nvSpPr>
        <p:spPr>
          <a:xfrm>
            <a:off x="5629970" y="3326074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851" name="13"/>
          <p:cNvSpPr/>
          <p:nvPr/>
        </p:nvSpPr>
        <p:spPr>
          <a:xfrm>
            <a:off x="6148856" y="3326074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13</a:t>
            </a:r>
          </a:p>
        </p:txBody>
      </p:sp>
      <p:sp>
        <p:nvSpPr>
          <p:cNvPr id="852" name="0"/>
          <p:cNvSpPr txBox="1"/>
          <p:nvPr/>
        </p:nvSpPr>
        <p:spPr>
          <a:xfrm>
            <a:off x="2602664" y="3872229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853" name="1"/>
          <p:cNvSpPr txBox="1"/>
          <p:nvPr/>
        </p:nvSpPr>
        <p:spPr>
          <a:xfrm>
            <a:off x="3134249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854" name="2"/>
          <p:cNvSpPr txBox="1"/>
          <p:nvPr/>
        </p:nvSpPr>
        <p:spPr>
          <a:xfrm>
            <a:off x="3665835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855" name="3"/>
          <p:cNvSpPr txBox="1"/>
          <p:nvPr/>
        </p:nvSpPr>
        <p:spPr>
          <a:xfrm>
            <a:off x="4197421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856" name="4"/>
          <p:cNvSpPr txBox="1"/>
          <p:nvPr/>
        </p:nvSpPr>
        <p:spPr>
          <a:xfrm>
            <a:off x="4729007" y="3872229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857" name="5"/>
          <p:cNvSpPr txBox="1"/>
          <p:nvPr/>
        </p:nvSpPr>
        <p:spPr>
          <a:xfrm>
            <a:off x="5260592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858" name="Início"/>
          <p:cNvSpPr/>
          <p:nvPr/>
        </p:nvSpPr>
        <p:spPr>
          <a:xfrm>
            <a:off x="2912665" y="5105185"/>
            <a:ext cx="660741" cy="389891"/>
          </a:xfrm>
          <a:prstGeom prst="rect">
            <a:avLst/>
          </a:prstGeom>
          <a:solidFill>
            <a:srgbClr val="000000">
              <a:alpha val="17653"/>
            </a:srgbClr>
          </a:solidFill>
          <a:ln w="19050">
            <a:solidFill>
              <a:srgbClr val="000000">
                <a:alpha val="17653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859" name="Indexa a posição…"/>
          <p:cNvSpPr txBox="1"/>
          <p:nvPr/>
        </p:nvSpPr>
        <p:spPr>
          <a:xfrm>
            <a:off x="2417852" y="5621802"/>
            <a:ext cx="167576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Indexa a posição</a:t>
            </a:r>
          </a:p>
          <a:p>
            <a:pPr algn="ctr"/>
            <a:r>
              <a:t>inicial da fila</a:t>
            </a:r>
          </a:p>
        </p:txBody>
      </p:sp>
      <p:sp>
        <p:nvSpPr>
          <p:cNvPr id="860" name="Fim"/>
          <p:cNvSpPr/>
          <p:nvPr/>
        </p:nvSpPr>
        <p:spPr>
          <a:xfrm>
            <a:off x="5557894" y="5105185"/>
            <a:ext cx="660741" cy="389891"/>
          </a:xfrm>
          <a:prstGeom prst="rect">
            <a:avLst/>
          </a:prstGeom>
          <a:solidFill>
            <a:srgbClr val="FF2600">
              <a:alpha val="17653"/>
            </a:srgbClr>
          </a:solidFill>
          <a:ln w="19050">
            <a:solidFill>
              <a:srgbClr val="FF2600">
                <a:alpha val="17653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Fim</a:t>
            </a:r>
          </a:p>
        </p:txBody>
      </p:sp>
      <p:sp>
        <p:nvSpPr>
          <p:cNvPr id="861" name="Indexa a posição…"/>
          <p:cNvSpPr txBox="1"/>
          <p:nvPr/>
        </p:nvSpPr>
        <p:spPr>
          <a:xfrm>
            <a:off x="5050381" y="5621802"/>
            <a:ext cx="167576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Indexa a posição</a:t>
            </a:r>
          </a:p>
          <a:p>
            <a:pPr algn="ctr"/>
            <a:r>
              <a:t>final da fila</a:t>
            </a:r>
          </a:p>
        </p:txBody>
      </p:sp>
      <p:sp>
        <p:nvSpPr>
          <p:cNvPr id="862" name="Removendo 3 elementos"/>
          <p:cNvSpPr txBox="1"/>
          <p:nvPr/>
        </p:nvSpPr>
        <p:spPr>
          <a:xfrm>
            <a:off x="584071" y="1744027"/>
            <a:ext cx="3130083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228600" indent="-228600" algn="ctr">
              <a:buSzPct val="100000"/>
              <a:buChar char="•"/>
              <a:defRPr sz="2300"/>
            </a:lvl1pPr>
          </a:lstStyle>
          <a:p>
            <a:pPr/>
            <a:r>
              <a:t>Removendo 3 elementos</a:t>
            </a:r>
          </a:p>
        </p:txBody>
      </p:sp>
      <p:sp>
        <p:nvSpPr>
          <p:cNvPr id="863" name="Q ="/>
          <p:cNvSpPr txBox="1"/>
          <p:nvPr/>
        </p:nvSpPr>
        <p:spPr>
          <a:xfrm>
            <a:off x="1901147" y="3425915"/>
            <a:ext cx="49593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Q =</a:t>
            </a:r>
          </a:p>
        </p:txBody>
      </p:sp>
      <p:sp>
        <p:nvSpPr>
          <p:cNvPr id="864" name="Q[N-1]"/>
          <p:cNvSpPr txBox="1"/>
          <p:nvPr/>
        </p:nvSpPr>
        <p:spPr>
          <a:xfrm>
            <a:off x="6046689" y="2939052"/>
            <a:ext cx="75902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Q[N-1]</a:t>
            </a:r>
          </a:p>
        </p:txBody>
      </p:sp>
      <p:sp>
        <p:nvSpPr>
          <p:cNvPr id="865" name="Line"/>
          <p:cNvSpPr/>
          <p:nvPr/>
        </p:nvSpPr>
        <p:spPr>
          <a:xfrm flipV="1">
            <a:off x="4306207" y="4191108"/>
            <a:ext cx="1" cy="1107608"/>
          </a:xfrm>
          <a:prstGeom prst="line">
            <a:avLst/>
          </a:prstGeom>
          <a:ln w="19050">
            <a:solidFill>
              <a:srgbClr val="000000">
                <a:alpha val="17653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66" name="Line"/>
          <p:cNvSpPr/>
          <p:nvPr/>
        </p:nvSpPr>
        <p:spPr>
          <a:xfrm flipV="1">
            <a:off x="6413500" y="4261822"/>
            <a:ext cx="1" cy="551473"/>
          </a:xfrm>
          <a:prstGeom prst="line">
            <a:avLst/>
          </a:prstGeom>
          <a:ln w="19050">
            <a:solidFill>
              <a:srgbClr val="FF2600">
                <a:alpha val="17653"/>
              </a:srgbClr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67" name="Line"/>
          <p:cNvSpPr/>
          <p:nvPr/>
        </p:nvSpPr>
        <p:spPr>
          <a:xfrm flipH="1">
            <a:off x="5887139" y="4802232"/>
            <a:ext cx="533401" cy="1"/>
          </a:xfrm>
          <a:prstGeom prst="line">
            <a:avLst/>
          </a:prstGeom>
          <a:ln w="19050">
            <a:solidFill>
              <a:srgbClr val="FF2600">
                <a:alpha val="17653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68" name="Line"/>
          <p:cNvSpPr/>
          <p:nvPr/>
        </p:nvSpPr>
        <p:spPr>
          <a:xfrm>
            <a:off x="3551862" y="5300130"/>
            <a:ext cx="759022" cy="1"/>
          </a:xfrm>
          <a:prstGeom prst="line">
            <a:avLst/>
          </a:prstGeom>
          <a:ln w="19050">
            <a:solidFill>
              <a:srgbClr val="000000">
                <a:alpha val="17653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69" name="Line"/>
          <p:cNvSpPr/>
          <p:nvPr/>
        </p:nvSpPr>
        <p:spPr>
          <a:xfrm>
            <a:off x="5894614" y="4785931"/>
            <a:ext cx="1" cy="280310"/>
          </a:xfrm>
          <a:prstGeom prst="line">
            <a:avLst/>
          </a:prstGeom>
          <a:ln w="19050">
            <a:solidFill>
              <a:srgbClr val="FF2600">
                <a:alpha val="17653"/>
              </a:srgbClr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70" name="Número de elementos : 8"/>
          <p:cNvSpPr txBox="1"/>
          <p:nvPr/>
        </p:nvSpPr>
        <p:spPr>
          <a:xfrm>
            <a:off x="3213536" y="2379344"/>
            <a:ext cx="23763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 8</a:t>
            </a:r>
          </a:p>
        </p:txBody>
      </p:sp>
      <p:sp>
        <p:nvSpPr>
          <p:cNvPr id="871" name="6"/>
          <p:cNvSpPr txBox="1"/>
          <p:nvPr/>
        </p:nvSpPr>
        <p:spPr>
          <a:xfrm>
            <a:off x="5779478" y="3868022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872" name="7"/>
          <p:cNvSpPr txBox="1"/>
          <p:nvPr/>
        </p:nvSpPr>
        <p:spPr>
          <a:xfrm>
            <a:off x="6298364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873" name="Remover os elementos consiste em invalidá-los (cinza)"/>
          <p:cNvSpPr/>
          <p:nvPr/>
        </p:nvSpPr>
        <p:spPr>
          <a:xfrm>
            <a:off x="1075637" y="4761358"/>
            <a:ext cx="6992726" cy="526073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just">
              <a:buClr>
                <a:srgbClr val="000000"/>
              </a:buClr>
              <a:buFont typeface="Wingdings"/>
              <a:defRPr sz="2400"/>
            </a:pPr>
            <a:r>
              <a:t>Remover os elementos consiste em </a:t>
            </a:r>
            <a:r>
              <a:rPr b="1"/>
              <a:t>invalidá-los (cinza)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76" name="Fila estátic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Fila estática</a:t>
            </a:r>
          </a:p>
        </p:txBody>
      </p:sp>
      <p:sp>
        <p:nvSpPr>
          <p:cNvPr id="877" name="99"/>
          <p:cNvSpPr/>
          <p:nvPr/>
        </p:nvSpPr>
        <p:spPr>
          <a:xfrm>
            <a:off x="2478555" y="3326074"/>
            <a:ext cx="529290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99</a:t>
            </a:r>
          </a:p>
        </p:txBody>
      </p:sp>
      <p:sp>
        <p:nvSpPr>
          <p:cNvPr id="878" name="7"/>
          <p:cNvSpPr/>
          <p:nvPr/>
        </p:nvSpPr>
        <p:spPr>
          <a:xfrm>
            <a:off x="2997441" y="3326074"/>
            <a:ext cx="529289" cy="532423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7</a:t>
            </a:r>
          </a:p>
        </p:txBody>
      </p:sp>
      <p:sp>
        <p:nvSpPr>
          <p:cNvPr id="879" name="12"/>
          <p:cNvSpPr/>
          <p:nvPr/>
        </p:nvSpPr>
        <p:spPr>
          <a:xfrm>
            <a:off x="3529027" y="3326074"/>
            <a:ext cx="529289" cy="532423"/>
          </a:xfrm>
          <a:prstGeom prst="rect">
            <a:avLst/>
          </a:prstGeom>
          <a:solidFill>
            <a:srgbClr val="A79F9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12</a:t>
            </a:r>
          </a:p>
        </p:txBody>
      </p:sp>
      <p:sp>
        <p:nvSpPr>
          <p:cNvPr id="880" name="50"/>
          <p:cNvSpPr/>
          <p:nvPr/>
        </p:nvSpPr>
        <p:spPr>
          <a:xfrm>
            <a:off x="4047912" y="3326074"/>
            <a:ext cx="529290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50</a:t>
            </a:r>
          </a:p>
        </p:txBody>
      </p:sp>
      <p:sp>
        <p:nvSpPr>
          <p:cNvPr id="881" name="20"/>
          <p:cNvSpPr/>
          <p:nvPr/>
        </p:nvSpPr>
        <p:spPr>
          <a:xfrm>
            <a:off x="4566798" y="3326074"/>
            <a:ext cx="529290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20</a:t>
            </a:r>
          </a:p>
        </p:txBody>
      </p:sp>
      <p:sp>
        <p:nvSpPr>
          <p:cNvPr id="882" name="0"/>
          <p:cNvSpPr/>
          <p:nvPr/>
        </p:nvSpPr>
        <p:spPr>
          <a:xfrm>
            <a:off x="5098384" y="3326074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0</a:t>
            </a:r>
          </a:p>
        </p:txBody>
      </p:sp>
      <p:sp>
        <p:nvSpPr>
          <p:cNvPr id="883" name="4"/>
          <p:cNvSpPr/>
          <p:nvPr/>
        </p:nvSpPr>
        <p:spPr>
          <a:xfrm>
            <a:off x="5629970" y="3326074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884" name="13"/>
          <p:cNvSpPr/>
          <p:nvPr/>
        </p:nvSpPr>
        <p:spPr>
          <a:xfrm>
            <a:off x="6148856" y="3326074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13</a:t>
            </a:r>
          </a:p>
        </p:txBody>
      </p:sp>
      <p:sp>
        <p:nvSpPr>
          <p:cNvPr id="885" name="0"/>
          <p:cNvSpPr txBox="1"/>
          <p:nvPr/>
        </p:nvSpPr>
        <p:spPr>
          <a:xfrm>
            <a:off x="2602664" y="3872229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886" name="1"/>
          <p:cNvSpPr txBox="1"/>
          <p:nvPr/>
        </p:nvSpPr>
        <p:spPr>
          <a:xfrm>
            <a:off x="3134249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887" name="2"/>
          <p:cNvSpPr txBox="1"/>
          <p:nvPr/>
        </p:nvSpPr>
        <p:spPr>
          <a:xfrm>
            <a:off x="3665835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888" name="3"/>
          <p:cNvSpPr txBox="1"/>
          <p:nvPr/>
        </p:nvSpPr>
        <p:spPr>
          <a:xfrm>
            <a:off x="4197421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889" name="4"/>
          <p:cNvSpPr txBox="1"/>
          <p:nvPr/>
        </p:nvSpPr>
        <p:spPr>
          <a:xfrm>
            <a:off x="4729007" y="3872229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890" name="5"/>
          <p:cNvSpPr txBox="1"/>
          <p:nvPr/>
        </p:nvSpPr>
        <p:spPr>
          <a:xfrm>
            <a:off x="5260592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5</a:t>
            </a:r>
          </a:p>
        </p:txBody>
      </p:sp>
      <p:sp>
        <p:nvSpPr>
          <p:cNvPr id="891" name="Início"/>
          <p:cNvSpPr/>
          <p:nvPr/>
        </p:nvSpPr>
        <p:spPr>
          <a:xfrm>
            <a:off x="2912665" y="5105185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892" name="Indexa a posição…"/>
          <p:cNvSpPr txBox="1"/>
          <p:nvPr/>
        </p:nvSpPr>
        <p:spPr>
          <a:xfrm>
            <a:off x="2417852" y="5621802"/>
            <a:ext cx="167576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Indexa a posição</a:t>
            </a:r>
          </a:p>
          <a:p>
            <a:pPr algn="ctr"/>
            <a:r>
              <a:t>inicial da fila</a:t>
            </a:r>
          </a:p>
        </p:txBody>
      </p:sp>
      <p:sp>
        <p:nvSpPr>
          <p:cNvPr id="893" name="Fim"/>
          <p:cNvSpPr/>
          <p:nvPr/>
        </p:nvSpPr>
        <p:spPr>
          <a:xfrm>
            <a:off x="5557894" y="5105185"/>
            <a:ext cx="660741" cy="389891"/>
          </a:xfrm>
          <a:prstGeom prst="rect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Fim</a:t>
            </a:r>
          </a:p>
        </p:txBody>
      </p:sp>
      <p:sp>
        <p:nvSpPr>
          <p:cNvPr id="894" name="Indexa a posição…"/>
          <p:cNvSpPr txBox="1"/>
          <p:nvPr/>
        </p:nvSpPr>
        <p:spPr>
          <a:xfrm>
            <a:off x="5050381" y="5621802"/>
            <a:ext cx="167576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Indexa a posição</a:t>
            </a:r>
          </a:p>
          <a:p>
            <a:pPr algn="ctr"/>
            <a:r>
              <a:t>final da fila</a:t>
            </a:r>
          </a:p>
        </p:txBody>
      </p:sp>
      <p:sp>
        <p:nvSpPr>
          <p:cNvPr id="895" name="Inserindo elemento 99"/>
          <p:cNvSpPr txBox="1"/>
          <p:nvPr/>
        </p:nvSpPr>
        <p:spPr>
          <a:xfrm>
            <a:off x="700027" y="1744027"/>
            <a:ext cx="2898172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228600" indent="-228600" algn="ctr">
              <a:buSzPct val="100000"/>
              <a:buChar char="•"/>
              <a:defRPr sz="2300"/>
            </a:lvl1pPr>
          </a:lstStyle>
          <a:p>
            <a:pPr/>
            <a:r>
              <a:t>Inserindo elemento 99</a:t>
            </a:r>
          </a:p>
        </p:txBody>
      </p:sp>
      <p:sp>
        <p:nvSpPr>
          <p:cNvPr id="896" name="Q ="/>
          <p:cNvSpPr txBox="1"/>
          <p:nvPr/>
        </p:nvSpPr>
        <p:spPr>
          <a:xfrm>
            <a:off x="1901147" y="3425915"/>
            <a:ext cx="49593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Q =</a:t>
            </a:r>
          </a:p>
        </p:txBody>
      </p:sp>
      <p:sp>
        <p:nvSpPr>
          <p:cNvPr id="897" name="Q[N-1]"/>
          <p:cNvSpPr txBox="1"/>
          <p:nvPr/>
        </p:nvSpPr>
        <p:spPr>
          <a:xfrm>
            <a:off x="6046689" y="2939052"/>
            <a:ext cx="75902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Q[N-1]</a:t>
            </a:r>
          </a:p>
        </p:txBody>
      </p:sp>
      <p:sp>
        <p:nvSpPr>
          <p:cNvPr id="898" name="Line"/>
          <p:cNvSpPr/>
          <p:nvPr/>
        </p:nvSpPr>
        <p:spPr>
          <a:xfrm flipV="1">
            <a:off x="4306207" y="4191108"/>
            <a:ext cx="1" cy="1107608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99" name="Line"/>
          <p:cNvSpPr/>
          <p:nvPr/>
        </p:nvSpPr>
        <p:spPr>
          <a:xfrm flipV="1">
            <a:off x="2730499" y="4223102"/>
            <a:ext cx="1" cy="57404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00" name="Line"/>
          <p:cNvSpPr/>
          <p:nvPr/>
        </p:nvSpPr>
        <p:spPr>
          <a:xfrm>
            <a:off x="2725274" y="4802232"/>
            <a:ext cx="3161866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01" name="Line"/>
          <p:cNvSpPr/>
          <p:nvPr/>
        </p:nvSpPr>
        <p:spPr>
          <a:xfrm>
            <a:off x="3551862" y="5300130"/>
            <a:ext cx="759022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02" name="Line"/>
          <p:cNvSpPr/>
          <p:nvPr/>
        </p:nvSpPr>
        <p:spPr>
          <a:xfrm>
            <a:off x="5894614" y="4785931"/>
            <a:ext cx="1" cy="280310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03" name="Número de elementos : 8"/>
          <p:cNvSpPr txBox="1"/>
          <p:nvPr/>
        </p:nvSpPr>
        <p:spPr>
          <a:xfrm>
            <a:off x="3213536" y="2379344"/>
            <a:ext cx="23763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Número de elementos : 8</a:t>
            </a:r>
          </a:p>
        </p:txBody>
      </p:sp>
      <p:sp>
        <p:nvSpPr>
          <p:cNvPr id="904" name="6"/>
          <p:cNvSpPr txBox="1"/>
          <p:nvPr/>
        </p:nvSpPr>
        <p:spPr>
          <a:xfrm>
            <a:off x="5779478" y="3868022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905" name="7"/>
          <p:cNvSpPr txBox="1"/>
          <p:nvPr/>
        </p:nvSpPr>
        <p:spPr>
          <a:xfrm>
            <a:off x="6298364" y="3872229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08" name="Fila estátic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Fila estática</a:t>
            </a:r>
          </a:p>
        </p:txBody>
      </p:sp>
      <p:sp>
        <p:nvSpPr>
          <p:cNvPr id="909" name="42"/>
          <p:cNvSpPr/>
          <p:nvPr/>
        </p:nvSpPr>
        <p:spPr>
          <a:xfrm>
            <a:off x="1036559" y="3135041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42</a:t>
            </a:r>
          </a:p>
        </p:txBody>
      </p:sp>
      <p:sp>
        <p:nvSpPr>
          <p:cNvPr id="910" name="7"/>
          <p:cNvSpPr/>
          <p:nvPr/>
        </p:nvSpPr>
        <p:spPr>
          <a:xfrm>
            <a:off x="1555444" y="3135041"/>
            <a:ext cx="529290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7</a:t>
            </a:r>
          </a:p>
        </p:txBody>
      </p:sp>
      <p:sp>
        <p:nvSpPr>
          <p:cNvPr id="911" name="12"/>
          <p:cNvSpPr/>
          <p:nvPr/>
        </p:nvSpPr>
        <p:spPr>
          <a:xfrm>
            <a:off x="2087030" y="3135041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12</a:t>
            </a:r>
          </a:p>
        </p:txBody>
      </p:sp>
      <p:sp>
        <p:nvSpPr>
          <p:cNvPr id="912" name="50"/>
          <p:cNvSpPr/>
          <p:nvPr/>
        </p:nvSpPr>
        <p:spPr>
          <a:xfrm>
            <a:off x="2605916" y="3135041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50</a:t>
            </a:r>
          </a:p>
        </p:txBody>
      </p:sp>
      <p:sp>
        <p:nvSpPr>
          <p:cNvPr id="913" name="20"/>
          <p:cNvSpPr/>
          <p:nvPr/>
        </p:nvSpPr>
        <p:spPr>
          <a:xfrm>
            <a:off x="3124802" y="3135041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20</a:t>
            </a:r>
          </a:p>
        </p:txBody>
      </p:sp>
      <p:sp>
        <p:nvSpPr>
          <p:cNvPr id="914" name="0"/>
          <p:cNvSpPr txBox="1"/>
          <p:nvPr/>
        </p:nvSpPr>
        <p:spPr>
          <a:xfrm>
            <a:off x="1160667" y="3681196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915" name="1"/>
          <p:cNvSpPr txBox="1"/>
          <p:nvPr/>
        </p:nvSpPr>
        <p:spPr>
          <a:xfrm>
            <a:off x="1692253" y="3681196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916" name="2"/>
          <p:cNvSpPr txBox="1"/>
          <p:nvPr/>
        </p:nvSpPr>
        <p:spPr>
          <a:xfrm>
            <a:off x="2223838" y="3681196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917" name="3"/>
          <p:cNvSpPr txBox="1"/>
          <p:nvPr/>
        </p:nvSpPr>
        <p:spPr>
          <a:xfrm>
            <a:off x="2755424" y="3681196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918" name="4"/>
          <p:cNvSpPr txBox="1"/>
          <p:nvPr/>
        </p:nvSpPr>
        <p:spPr>
          <a:xfrm>
            <a:off x="3287010" y="3681196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919" name="Início"/>
          <p:cNvSpPr/>
          <p:nvPr/>
        </p:nvSpPr>
        <p:spPr>
          <a:xfrm>
            <a:off x="958133" y="5105185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920" name="Fim"/>
          <p:cNvSpPr/>
          <p:nvPr/>
        </p:nvSpPr>
        <p:spPr>
          <a:xfrm>
            <a:off x="3071776" y="5105185"/>
            <a:ext cx="660741" cy="389891"/>
          </a:xfrm>
          <a:prstGeom prst="rect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Fim</a:t>
            </a:r>
          </a:p>
        </p:txBody>
      </p:sp>
      <p:sp>
        <p:nvSpPr>
          <p:cNvPr id="921" name="buffer circular"/>
          <p:cNvSpPr txBox="1"/>
          <p:nvPr/>
        </p:nvSpPr>
        <p:spPr>
          <a:xfrm>
            <a:off x="6055742" y="4886860"/>
            <a:ext cx="1683592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i="1" sz="2300"/>
            </a:lvl1pPr>
          </a:lstStyle>
          <a:p>
            <a:pPr/>
            <a:r>
              <a:t>buffer circular</a:t>
            </a:r>
          </a:p>
        </p:txBody>
      </p:sp>
      <p:sp>
        <p:nvSpPr>
          <p:cNvPr id="922" name="Q ="/>
          <p:cNvSpPr txBox="1"/>
          <p:nvPr/>
        </p:nvSpPr>
        <p:spPr>
          <a:xfrm>
            <a:off x="459150" y="3234881"/>
            <a:ext cx="49593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Q =</a:t>
            </a:r>
          </a:p>
        </p:txBody>
      </p:sp>
      <p:sp>
        <p:nvSpPr>
          <p:cNvPr id="923" name="Line"/>
          <p:cNvSpPr/>
          <p:nvPr/>
        </p:nvSpPr>
        <p:spPr>
          <a:xfrm flipV="1">
            <a:off x="1275803" y="4030565"/>
            <a:ext cx="1" cy="1013987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24" name="Line"/>
          <p:cNvSpPr/>
          <p:nvPr/>
        </p:nvSpPr>
        <p:spPr>
          <a:xfrm flipV="1">
            <a:off x="3402146" y="4042258"/>
            <a:ext cx="1" cy="99060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25" name="Oval"/>
          <p:cNvSpPr/>
          <p:nvPr/>
        </p:nvSpPr>
        <p:spPr>
          <a:xfrm>
            <a:off x="5685730" y="1942427"/>
            <a:ext cx="2423616" cy="2282896"/>
          </a:xfrm>
          <a:prstGeom prst="ellipse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26" name="Oval"/>
          <p:cNvSpPr/>
          <p:nvPr/>
        </p:nvSpPr>
        <p:spPr>
          <a:xfrm>
            <a:off x="6122117" y="2319534"/>
            <a:ext cx="1550842" cy="152868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27" name="Line"/>
          <p:cNvSpPr/>
          <p:nvPr/>
        </p:nvSpPr>
        <p:spPr>
          <a:xfrm>
            <a:off x="6091946" y="2213862"/>
            <a:ext cx="305619" cy="305618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28" name="Line"/>
          <p:cNvSpPr/>
          <p:nvPr/>
        </p:nvSpPr>
        <p:spPr>
          <a:xfrm flipH="1">
            <a:off x="7363437" y="2181901"/>
            <a:ext cx="305619" cy="305619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29" name="Line"/>
          <p:cNvSpPr/>
          <p:nvPr/>
        </p:nvSpPr>
        <p:spPr>
          <a:xfrm flipH="1" flipV="1">
            <a:off x="7603980" y="3360874"/>
            <a:ext cx="403638" cy="211487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30" name="Line"/>
          <p:cNvSpPr/>
          <p:nvPr/>
        </p:nvSpPr>
        <p:spPr>
          <a:xfrm flipV="1">
            <a:off x="6897538" y="3835820"/>
            <a:ext cx="1" cy="37084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31" name="Line"/>
          <p:cNvSpPr/>
          <p:nvPr/>
        </p:nvSpPr>
        <p:spPr>
          <a:xfrm flipV="1">
            <a:off x="5767046" y="3311648"/>
            <a:ext cx="394082" cy="211567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32" name="0"/>
          <p:cNvSpPr txBox="1"/>
          <p:nvPr/>
        </p:nvSpPr>
        <p:spPr>
          <a:xfrm>
            <a:off x="6782402" y="1577162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933" name="1"/>
          <p:cNvSpPr txBox="1"/>
          <p:nvPr/>
        </p:nvSpPr>
        <p:spPr>
          <a:xfrm>
            <a:off x="8143600" y="2718182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934" name="2"/>
          <p:cNvSpPr txBox="1"/>
          <p:nvPr/>
        </p:nvSpPr>
        <p:spPr>
          <a:xfrm>
            <a:off x="7585173" y="4103408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935" name="3"/>
          <p:cNvSpPr txBox="1"/>
          <p:nvPr/>
        </p:nvSpPr>
        <p:spPr>
          <a:xfrm>
            <a:off x="5979631" y="4103408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936" name="4"/>
          <p:cNvSpPr txBox="1"/>
          <p:nvPr/>
        </p:nvSpPr>
        <p:spPr>
          <a:xfrm>
            <a:off x="5421203" y="2718182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937" name="42"/>
          <p:cNvSpPr txBox="1"/>
          <p:nvPr/>
        </p:nvSpPr>
        <p:spPr>
          <a:xfrm>
            <a:off x="6702299" y="1968691"/>
            <a:ext cx="35640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42</a:t>
            </a:r>
          </a:p>
        </p:txBody>
      </p:sp>
      <p:sp>
        <p:nvSpPr>
          <p:cNvPr id="938" name="7"/>
          <p:cNvSpPr txBox="1"/>
          <p:nvPr/>
        </p:nvSpPr>
        <p:spPr>
          <a:xfrm>
            <a:off x="7741897" y="2751682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939" name="12"/>
          <p:cNvSpPr txBox="1"/>
          <p:nvPr/>
        </p:nvSpPr>
        <p:spPr>
          <a:xfrm>
            <a:off x="7288854" y="3681196"/>
            <a:ext cx="35640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12</a:t>
            </a:r>
          </a:p>
        </p:txBody>
      </p:sp>
      <p:sp>
        <p:nvSpPr>
          <p:cNvPr id="940" name="50"/>
          <p:cNvSpPr txBox="1"/>
          <p:nvPr/>
        </p:nvSpPr>
        <p:spPr>
          <a:xfrm>
            <a:off x="6149818" y="3681196"/>
            <a:ext cx="35640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50</a:t>
            </a:r>
          </a:p>
        </p:txBody>
      </p:sp>
      <p:sp>
        <p:nvSpPr>
          <p:cNvPr id="941" name="20"/>
          <p:cNvSpPr txBox="1"/>
          <p:nvPr/>
        </p:nvSpPr>
        <p:spPr>
          <a:xfrm>
            <a:off x="5760485" y="2718182"/>
            <a:ext cx="35640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20</a:t>
            </a:r>
          </a:p>
        </p:txBody>
      </p:sp>
      <p:sp>
        <p:nvSpPr>
          <p:cNvPr id="942" name="Início"/>
          <p:cNvSpPr/>
          <p:nvPr/>
        </p:nvSpPr>
        <p:spPr>
          <a:xfrm>
            <a:off x="5308934" y="1548587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943" name="Fim"/>
          <p:cNvSpPr/>
          <p:nvPr/>
        </p:nvSpPr>
        <p:spPr>
          <a:xfrm>
            <a:off x="4701879" y="3826295"/>
            <a:ext cx="660741" cy="389891"/>
          </a:xfrm>
          <a:prstGeom prst="rect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Fim</a:t>
            </a:r>
          </a:p>
        </p:txBody>
      </p:sp>
      <p:sp>
        <p:nvSpPr>
          <p:cNvPr id="944" name="Line"/>
          <p:cNvSpPr/>
          <p:nvPr/>
        </p:nvSpPr>
        <p:spPr>
          <a:xfrm>
            <a:off x="5028441" y="2918052"/>
            <a:ext cx="356404" cy="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45" name="Line"/>
          <p:cNvSpPr/>
          <p:nvPr/>
        </p:nvSpPr>
        <p:spPr>
          <a:xfrm flipV="1">
            <a:off x="5032249" y="2933699"/>
            <a:ext cx="1" cy="935106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46" name="Line"/>
          <p:cNvSpPr/>
          <p:nvPr/>
        </p:nvSpPr>
        <p:spPr>
          <a:xfrm>
            <a:off x="5988124" y="1761427"/>
            <a:ext cx="679792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49" name="1."/>
          <p:cNvSpPr txBox="1"/>
          <p:nvPr/>
        </p:nvSpPr>
        <p:spPr>
          <a:xfrm>
            <a:off x="1471612" y="23692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950" name="1."/>
          <p:cNvSpPr txBox="1"/>
          <p:nvPr/>
        </p:nvSpPr>
        <p:spPr>
          <a:xfrm>
            <a:off x="1333500" y="23073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951" name="1."/>
          <p:cNvSpPr txBox="1"/>
          <p:nvPr/>
        </p:nvSpPr>
        <p:spPr>
          <a:xfrm>
            <a:off x="1471612" y="23819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952" name="1."/>
          <p:cNvSpPr txBox="1"/>
          <p:nvPr/>
        </p:nvSpPr>
        <p:spPr>
          <a:xfrm>
            <a:off x="1333500" y="23200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953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954" name="Rounded Rectangle"/>
          <p:cNvSpPr/>
          <p:nvPr/>
        </p:nvSpPr>
        <p:spPr>
          <a:xfrm>
            <a:off x="784225" y="3530600"/>
            <a:ext cx="7772400" cy="549275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957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95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56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960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95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59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963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96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62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966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96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65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969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96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68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972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97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71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973" name="Filas"/>
          <p:cNvSpPr txBox="1"/>
          <p:nvPr/>
        </p:nvSpPr>
        <p:spPr>
          <a:xfrm>
            <a:off x="1354137" y="2482639"/>
            <a:ext cx="681518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Filas</a:t>
            </a:r>
          </a:p>
        </p:txBody>
      </p:sp>
      <p:sp>
        <p:nvSpPr>
          <p:cNvPr id="974" name="Operações gerais"/>
          <p:cNvSpPr txBox="1"/>
          <p:nvPr/>
        </p:nvSpPr>
        <p:spPr>
          <a:xfrm>
            <a:off x="1356663" y="3049363"/>
            <a:ext cx="223466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Operações gerais</a:t>
            </a:r>
          </a:p>
        </p:txBody>
      </p:sp>
      <p:sp>
        <p:nvSpPr>
          <p:cNvPr id="975" name="Introdução"/>
          <p:cNvSpPr txBox="1"/>
          <p:nvPr/>
        </p:nvSpPr>
        <p:spPr>
          <a:xfrm>
            <a:off x="1371600" y="1920875"/>
            <a:ext cx="1414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976" name="Inserção de elementos"/>
          <p:cNvSpPr txBox="1"/>
          <p:nvPr/>
        </p:nvSpPr>
        <p:spPr>
          <a:xfrm>
            <a:off x="1361504" y="3597050"/>
            <a:ext cx="2841386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Inserção de elementos</a:t>
            </a:r>
          </a:p>
        </p:txBody>
      </p:sp>
      <p:sp>
        <p:nvSpPr>
          <p:cNvPr id="977" name="Remoção de elementos"/>
          <p:cNvSpPr txBox="1"/>
          <p:nvPr/>
        </p:nvSpPr>
        <p:spPr>
          <a:xfrm>
            <a:off x="1372677" y="4163795"/>
            <a:ext cx="293998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Remoção de elementos</a:t>
            </a:r>
          </a:p>
        </p:txBody>
      </p:sp>
      <p:sp>
        <p:nvSpPr>
          <p:cNvPr id="978" name="Referências"/>
          <p:cNvSpPr txBox="1"/>
          <p:nvPr/>
        </p:nvSpPr>
        <p:spPr>
          <a:xfrm>
            <a:off x="1372677" y="4711559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81" name="Enfileirar (enqueue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Enfileirar (enqueue)</a:t>
            </a:r>
          </a:p>
        </p:txBody>
      </p:sp>
      <p:sp>
        <p:nvSpPr>
          <p:cNvPr id="982" name="Square"/>
          <p:cNvSpPr/>
          <p:nvPr/>
        </p:nvSpPr>
        <p:spPr>
          <a:xfrm>
            <a:off x="986636" y="2591592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83" name="Square"/>
          <p:cNvSpPr/>
          <p:nvPr/>
        </p:nvSpPr>
        <p:spPr>
          <a:xfrm>
            <a:off x="1505522" y="2591592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84" name="Square"/>
          <p:cNvSpPr/>
          <p:nvPr/>
        </p:nvSpPr>
        <p:spPr>
          <a:xfrm>
            <a:off x="2037108" y="2591592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85" name="Square"/>
          <p:cNvSpPr/>
          <p:nvPr/>
        </p:nvSpPr>
        <p:spPr>
          <a:xfrm>
            <a:off x="2555993" y="2591592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86" name="Square"/>
          <p:cNvSpPr/>
          <p:nvPr/>
        </p:nvSpPr>
        <p:spPr>
          <a:xfrm>
            <a:off x="3074879" y="2591592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87" name="0"/>
          <p:cNvSpPr txBox="1"/>
          <p:nvPr/>
        </p:nvSpPr>
        <p:spPr>
          <a:xfrm>
            <a:off x="1123445" y="3137747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988" name="1"/>
          <p:cNvSpPr txBox="1"/>
          <p:nvPr/>
        </p:nvSpPr>
        <p:spPr>
          <a:xfrm>
            <a:off x="1655030" y="3137747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989" name="2"/>
          <p:cNvSpPr txBox="1"/>
          <p:nvPr/>
        </p:nvSpPr>
        <p:spPr>
          <a:xfrm>
            <a:off x="2186616" y="3137747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990" name="5"/>
          <p:cNvSpPr/>
          <p:nvPr/>
        </p:nvSpPr>
        <p:spPr>
          <a:xfrm>
            <a:off x="5347556" y="2576430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/>
            </a:lvl1pPr>
          </a:lstStyle>
          <a:p>
            <a:pPr/>
            <a:r>
              <a:t>5</a:t>
            </a:r>
          </a:p>
        </p:txBody>
      </p:sp>
      <p:sp>
        <p:nvSpPr>
          <p:cNvPr id="991" name="Square"/>
          <p:cNvSpPr/>
          <p:nvPr/>
        </p:nvSpPr>
        <p:spPr>
          <a:xfrm>
            <a:off x="5866441" y="2576430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92" name="Square"/>
          <p:cNvSpPr/>
          <p:nvPr/>
        </p:nvSpPr>
        <p:spPr>
          <a:xfrm>
            <a:off x="6398027" y="2576430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93" name="Square"/>
          <p:cNvSpPr/>
          <p:nvPr/>
        </p:nvSpPr>
        <p:spPr>
          <a:xfrm>
            <a:off x="6916912" y="2576430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94" name="Square"/>
          <p:cNvSpPr/>
          <p:nvPr/>
        </p:nvSpPr>
        <p:spPr>
          <a:xfrm>
            <a:off x="7435798" y="2576430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95" name="0"/>
          <p:cNvSpPr txBox="1"/>
          <p:nvPr/>
        </p:nvSpPr>
        <p:spPr>
          <a:xfrm>
            <a:off x="5484364" y="3136635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996" name="1"/>
          <p:cNvSpPr txBox="1"/>
          <p:nvPr/>
        </p:nvSpPr>
        <p:spPr>
          <a:xfrm>
            <a:off x="6015950" y="3136635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997" name="2"/>
          <p:cNvSpPr txBox="1"/>
          <p:nvPr/>
        </p:nvSpPr>
        <p:spPr>
          <a:xfrm>
            <a:off x="6547536" y="3122585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998" name="Line"/>
          <p:cNvSpPr/>
          <p:nvPr/>
        </p:nvSpPr>
        <p:spPr>
          <a:xfrm flipV="1">
            <a:off x="1238581" y="3475634"/>
            <a:ext cx="1" cy="40894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99" name="Q ="/>
          <p:cNvSpPr txBox="1"/>
          <p:nvPr/>
        </p:nvSpPr>
        <p:spPr>
          <a:xfrm>
            <a:off x="528909" y="2691433"/>
            <a:ext cx="49593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Q =</a:t>
            </a:r>
          </a:p>
        </p:txBody>
      </p:sp>
      <p:sp>
        <p:nvSpPr>
          <p:cNvPr id="1000" name="Q ="/>
          <p:cNvSpPr txBox="1"/>
          <p:nvPr/>
        </p:nvSpPr>
        <p:spPr>
          <a:xfrm>
            <a:off x="4889828" y="2691433"/>
            <a:ext cx="49593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Q =</a:t>
            </a:r>
          </a:p>
        </p:txBody>
      </p:sp>
      <p:sp>
        <p:nvSpPr>
          <p:cNvPr id="1001" name="Inserir elemento x = 5"/>
          <p:cNvSpPr txBox="1"/>
          <p:nvPr/>
        </p:nvSpPr>
        <p:spPr>
          <a:xfrm>
            <a:off x="499436" y="1806398"/>
            <a:ext cx="7482293" cy="63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457200" indent="-457200" defTabSz="457200"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Inserir elemento x = 5</a:t>
            </a:r>
          </a:p>
        </p:txBody>
      </p:sp>
      <p:sp>
        <p:nvSpPr>
          <p:cNvPr id="1002" name="3"/>
          <p:cNvSpPr txBox="1"/>
          <p:nvPr/>
        </p:nvSpPr>
        <p:spPr>
          <a:xfrm>
            <a:off x="2718202" y="3156478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003" name="4"/>
          <p:cNvSpPr txBox="1"/>
          <p:nvPr/>
        </p:nvSpPr>
        <p:spPr>
          <a:xfrm>
            <a:off x="3237088" y="3156478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004" name="3"/>
          <p:cNvSpPr txBox="1"/>
          <p:nvPr/>
        </p:nvSpPr>
        <p:spPr>
          <a:xfrm>
            <a:off x="7079121" y="3122585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005" name="4"/>
          <p:cNvSpPr txBox="1"/>
          <p:nvPr/>
        </p:nvSpPr>
        <p:spPr>
          <a:xfrm>
            <a:off x="7598007" y="3122585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025" name="Connection Line"/>
          <p:cNvSpPr/>
          <p:nvPr/>
        </p:nvSpPr>
        <p:spPr>
          <a:xfrm>
            <a:off x="5087894" y="3429414"/>
            <a:ext cx="368730" cy="150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10" fill="norm" stroke="1" extrusionOk="0">
                <a:moveTo>
                  <a:pt x="21600" y="4920"/>
                </a:moveTo>
                <a:cubicBezTo>
                  <a:pt x="14298" y="21600"/>
                  <a:pt x="7098" y="19960"/>
                  <a:pt x="0" y="0"/>
                </a:cubicBezTo>
              </a:path>
            </a:pathLst>
          </a:custGeom>
          <a:ln w="19050">
            <a:solidFill>
              <a:srgbClr val="FF2600"/>
            </a:solidFill>
            <a:prstDash val="sysDot"/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1007" name="Início"/>
          <p:cNvSpPr/>
          <p:nvPr/>
        </p:nvSpPr>
        <p:spPr>
          <a:xfrm>
            <a:off x="1141393" y="4178560"/>
            <a:ext cx="660742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1008" name="Fim"/>
          <p:cNvSpPr/>
          <p:nvPr/>
        </p:nvSpPr>
        <p:spPr>
          <a:xfrm>
            <a:off x="379437" y="4178560"/>
            <a:ext cx="660741" cy="389891"/>
          </a:xfrm>
          <a:prstGeom prst="rect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Fim</a:t>
            </a:r>
          </a:p>
        </p:txBody>
      </p:sp>
      <p:sp>
        <p:nvSpPr>
          <p:cNvPr id="1009" name="Line"/>
          <p:cNvSpPr/>
          <p:nvPr/>
        </p:nvSpPr>
        <p:spPr>
          <a:xfrm flipV="1">
            <a:off x="720500" y="3480222"/>
            <a:ext cx="1" cy="679079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10" name="Line"/>
          <p:cNvSpPr/>
          <p:nvPr/>
        </p:nvSpPr>
        <p:spPr>
          <a:xfrm>
            <a:off x="720500" y="4011242"/>
            <a:ext cx="1" cy="1270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11" name="-1"/>
          <p:cNvSpPr txBox="1"/>
          <p:nvPr/>
        </p:nvSpPr>
        <p:spPr>
          <a:xfrm>
            <a:off x="531208" y="3133698"/>
            <a:ext cx="30639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-1</a:t>
            </a:r>
          </a:p>
        </p:txBody>
      </p:sp>
      <p:sp>
        <p:nvSpPr>
          <p:cNvPr id="1012" name="Line"/>
          <p:cNvSpPr/>
          <p:nvPr/>
        </p:nvSpPr>
        <p:spPr>
          <a:xfrm>
            <a:off x="1229329" y="3883986"/>
            <a:ext cx="230273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13" name="Line"/>
          <p:cNvSpPr/>
          <p:nvPr/>
        </p:nvSpPr>
        <p:spPr>
          <a:xfrm flipV="1">
            <a:off x="1471764" y="3877346"/>
            <a:ext cx="1" cy="280492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14" name="Line"/>
          <p:cNvSpPr/>
          <p:nvPr/>
        </p:nvSpPr>
        <p:spPr>
          <a:xfrm flipV="1">
            <a:off x="5605781" y="3466421"/>
            <a:ext cx="1" cy="40894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15" name="Início"/>
          <p:cNvSpPr/>
          <p:nvPr/>
        </p:nvSpPr>
        <p:spPr>
          <a:xfrm>
            <a:off x="5508593" y="4169347"/>
            <a:ext cx="660742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1016" name="Fim"/>
          <p:cNvSpPr/>
          <p:nvPr/>
        </p:nvSpPr>
        <p:spPr>
          <a:xfrm>
            <a:off x="4746637" y="4169347"/>
            <a:ext cx="660741" cy="389891"/>
          </a:xfrm>
          <a:prstGeom prst="rect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Fim</a:t>
            </a:r>
          </a:p>
        </p:txBody>
      </p:sp>
      <p:sp>
        <p:nvSpPr>
          <p:cNvPr id="1017" name="Line"/>
          <p:cNvSpPr/>
          <p:nvPr/>
        </p:nvSpPr>
        <p:spPr>
          <a:xfrm flipV="1">
            <a:off x="5536669" y="3460473"/>
            <a:ext cx="1" cy="420838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18" name="Line"/>
          <p:cNvSpPr/>
          <p:nvPr/>
        </p:nvSpPr>
        <p:spPr>
          <a:xfrm>
            <a:off x="5596529" y="3874773"/>
            <a:ext cx="230273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19" name="Line"/>
          <p:cNvSpPr/>
          <p:nvPr/>
        </p:nvSpPr>
        <p:spPr>
          <a:xfrm flipV="1">
            <a:off x="5838964" y="3868133"/>
            <a:ext cx="1" cy="280492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20" name="-1"/>
          <p:cNvSpPr txBox="1"/>
          <p:nvPr/>
        </p:nvSpPr>
        <p:spPr>
          <a:xfrm>
            <a:off x="4934501" y="3122585"/>
            <a:ext cx="30639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-1</a:t>
            </a:r>
          </a:p>
        </p:txBody>
      </p:sp>
      <p:sp>
        <p:nvSpPr>
          <p:cNvPr id="1021" name="Line"/>
          <p:cNvSpPr/>
          <p:nvPr/>
        </p:nvSpPr>
        <p:spPr>
          <a:xfrm flipV="1">
            <a:off x="5067337" y="3874773"/>
            <a:ext cx="465388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22" name="Line"/>
          <p:cNvSpPr/>
          <p:nvPr/>
        </p:nvSpPr>
        <p:spPr>
          <a:xfrm flipV="1">
            <a:off x="5077007" y="3881067"/>
            <a:ext cx="1" cy="26035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23" name="antes"/>
          <p:cNvSpPr txBox="1"/>
          <p:nvPr/>
        </p:nvSpPr>
        <p:spPr>
          <a:xfrm>
            <a:off x="2011033" y="2173234"/>
            <a:ext cx="581439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i="1" sz="1900">
                <a:solidFill>
                  <a:srgbClr val="FF2600"/>
                </a:solidFill>
              </a:defRPr>
            </a:lvl1pPr>
          </a:lstStyle>
          <a:p>
            <a:pPr/>
            <a:r>
              <a:t>antes</a:t>
            </a:r>
          </a:p>
        </p:txBody>
      </p:sp>
      <p:sp>
        <p:nvSpPr>
          <p:cNvPr id="1024" name="depois"/>
          <p:cNvSpPr txBox="1"/>
          <p:nvPr/>
        </p:nvSpPr>
        <p:spPr>
          <a:xfrm>
            <a:off x="6278551" y="2219875"/>
            <a:ext cx="705034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i="1" sz="1900">
                <a:solidFill>
                  <a:srgbClr val="FF2600"/>
                </a:solidFill>
              </a:defRPr>
            </a:lvl1pPr>
          </a:lstStyle>
          <a:p>
            <a:pPr/>
            <a:r>
              <a:t>depois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5" name="1."/>
          <p:cNvSpPr txBox="1"/>
          <p:nvPr/>
        </p:nvSpPr>
        <p:spPr>
          <a:xfrm>
            <a:off x="1471612" y="23692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96" name="1."/>
          <p:cNvSpPr txBox="1"/>
          <p:nvPr/>
        </p:nvSpPr>
        <p:spPr>
          <a:xfrm>
            <a:off x="1333500" y="23073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97" name="1."/>
          <p:cNvSpPr txBox="1"/>
          <p:nvPr/>
        </p:nvSpPr>
        <p:spPr>
          <a:xfrm>
            <a:off x="1471612" y="23819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98" name="1."/>
          <p:cNvSpPr txBox="1"/>
          <p:nvPr/>
        </p:nvSpPr>
        <p:spPr>
          <a:xfrm>
            <a:off x="1333500" y="23200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201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19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0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04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20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3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207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20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6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208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209" name="Rounded Rectangle"/>
          <p:cNvSpPr/>
          <p:nvPr/>
        </p:nvSpPr>
        <p:spPr>
          <a:xfrm>
            <a:off x="784225" y="1828800"/>
            <a:ext cx="7772400" cy="549275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212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21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1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15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21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4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218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21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7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219" name="Filas"/>
          <p:cNvSpPr txBox="1"/>
          <p:nvPr/>
        </p:nvSpPr>
        <p:spPr>
          <a:xfrm>
            <a:off x="1354137" y="2482639"/>
            <a:ext cx="681518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Filas</a:t>
            </a:r>
          </a:p>
        </p:txBody>
      </p:sp>
      <p:sp>
        <p:nvSpPr>
          <p:cNvPr id="220" name="Operações gerais"/>
          <p:cNvSpPr txBox="1"/>
          <p:nvPr/>
        </p:nvSpPr>
        <p:spPr>
          <a:xfrm>
            <a:off x="1356663" y="3049363"/>
            <a:ext cx="223466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Operações gerais</a:t>
            </a:r>
          </a:p>
        </p:txBody>
      </p:sp>
      <p:sp>
        <p:nvSpPr>
          <p:cNvPr id="221" name="Introdução"/>
          <p:cNvSpPr txBox="1"/>
          <p:nvPr/>
        </p:nvSpPr>
        <p:spPr>
          <a:xfrm>
            <a:off x="1371600" y="1920875"/>
            <a:ext cx="1414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222" name="Inserção de elementos"/>
          <p:cNvSpPr txBox="1"/>
          <p:nvPr/>
        </p:nvSpPr>
        <p:spPr>
          <a:xfrm>
            <a:off x="1361504" y="3597050"/>
            <a:ext cx="2841386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Inserção de elementos</a:t>
            </a:r>
          </a:p>
        </p:txBody>
      </p:sp>
      <p:sp>
        <p:nvSpPr>
          <p:cNvPr id="223" name="Remoção de elementos"/>
          <p:cNvSpPr txBox="1"/>
          <p:nvPr/>
        </p:nvSpPr>
        <p:spPr>
          <a:xfrm>
            <a:off x="1372677" y="4163795"/>
            <a:ext cx="293998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Remoção de elementos</a:t>
            </a:r>
          </a:p>
        </p:txBody>
      </p:sp>
      <p:sp>
        <p:nvSpPr>
          <p:cNvPr id="224" name="Referências"/>
          <p:cNvSpPr txBox="1"/>
          <p:nvPr/>
        </p:nvSpPr>
        <p:spPr>
          <a:xfrm>
            <a:off x="1372677" y="4711559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28" name="Enfileirar (enqueue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Enfileirar (enqueue)</a:t>
            </a:r>
          </a:p>
        </p:txBody>
      </p:sp>
      <p:sp>
        <p:nvSpPr>
          <p:cNvPr id="1029" name="5"/>
          <p:cNvSpPr/>
          <p:nvPr/>
        </p:nvSpPr>
        <p:spPr>
          <a:xfrm>
            <a:off x="5347556" y="2576430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/>
            </a:lvl1pPr>
          </a:lstStyle>
          <a:p>
            <a:pPr/>
            <a:r>
              <a:t>5</a:t>
            </a:r>
          </a:p>
        </p:txBody>
      </p:sp>
      <p:sp>
        <p:nvSpPr>
          <p:cNvPr id="1030" name="7"/>
          <p:cNvSpPr/>
          <p:nvPr/>
        </p:nvSpPr>
        <p:spPr>
          <a:xfrm>
            <a:off x="5866441" y="2576430"/>
            <a:ext cx="529290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/>
            </a:lvl1pPr>
          </a:lstStyle>
          <a:p>
            <a:pPr/>
            <a:r>
              <a:t>7</a:t>
            </a:r>
          </a:p>
        </p:txBody>
      </p:sp>
      <p:sp>
        <p:nvSpPr>
          <p:cNvPr id="1031" name="Square"/>
          <p:cNvSpPr/>
          <p:nvPr/>
        </p:nvSpPr>
        <p:spPr>
          <a:xfrm>
            <a:off x="6398027" y="2576430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32" name="Square"/>
          <p:cNvSpPr/>
          <p:nvPr/>
        </p:nvSpPr>
        <p:spPr>
          <a:xfrm>
            <a:off x="6916912" y="2576430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33" name="Square"/>
          <p:cNvSpPr/>
          <p:nvPr/>
        </p:nvSpPr>
        <p:spPr>
          <a:xfrm>
            <a:off x="7435798" y="2576430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34" name="0"/>
          <p:cNvSpPr txBox="1"/>
          <p:nvPr/>
        </p:nvSpPr>
        <p:spPr>
          <a:xfrm>
            <a:off x="5484364" y="3136635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035" name="1"/>
          <p:cNvSpPr txBox="1"/>
          <p:nvPr/>
        </p:nvSpPr>
        <p:spPr>
          <a:xfrm>
            <a:off x="6015950" y="3136635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036" name="2"/>
          <p:cNvSpPr txBox="1"/>
          <p:nvPr/>
        </p:nvSpPr>
        <p:spPr>
          <a:xfrm>
            <a:off x="6547536" y="3122585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037" name="Q ="/>
          <p:cNvSpPr txBox="1"/>
          <p:nvPr/>
        </p:nvSpPr>
        <p:spPr>
          <a:xfrm>
            <a:off x="4889828" y="2691433"/>
            <a:ext cx="49593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Q =</a:t>
            </a:r>
          </a:p>
        </p:txBody>
      </p:sp>
      <p:sp>
        <p:nvSpPr>
          <p:cNvPr id="1038" name="Inserir elemento x = 7"/>
          <p:cNvSpPr txBox="1"/>
          <p:nvPr/>
        </p:nvSpPr>
        <p:spPr>
          <a:xfrm>
            <a:off x="499436" y="1806398"/>
            <a:ext cx="7482293" cy="63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457200" indent="-457200" defTabSz="457200"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Inserir elemento x = 7</a:t>
            </a:r>
          </a:p>
        </p:txBody>
      </p:sp>
      <p:sp>
        <p:nvSpPr>
          <p:cNvPr id="1039" name="3"/>
          <p:cNvSpPr txBox="1"/>
          <p:nvPr/>
        </p:nvSpPr>
        <p:spPr>
          <a:xfrm>
            <a:off x="7079121" y="3122585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040" name="4"/>
          <p:cNvSpPr txBox="1"/>
          <p:nvPr/>
        </p:nvSpPr>
        <p:spPr>
          <a:xfrm>
            <a:off x="7598007" y="3122585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041" name="Line"/>
          <p:cNvSpPr/>
          <p:nvPr/>
        </p:nvSpPr>
        <p:spPr>
          <a:xfrm flipV="1">
            <a:off x="5605781" y="3466421"/>
            <a:ext cx="1" cy="810797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42" name="Início"/>
          <p:cNvSpPr/>
          <p:nvPr/>
        </p:nvSpPr>
        <p:spPr>
          <a:xfrm>
            <a:off x="5166941" y="4173157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1043" name="Fim"/>
          <p:cNvSpPr/>
          <p:nvPr/>
        </p:nvSpPr>
        <p:spPr>
          <a:xfrm>
            <a:off x="5995610" y="4173157"/>
            <a:ext cx="660741" cy="389891"/>
          </a:xfrm>
          <a:prstGeom prst="rect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Fim</a:t>
            </a:r>
          </a:p>
        </p:txBody>
      </p:sp>
      <p:sp>
        <p:nvSpPr>
          <p:cNvPr id="1044" name="Line"/>
          <p:cNvSpPr/>
          <p:nvPr/>
        </p:nvSpPr>
        <p:spPr>
          <a:xfrm flipV="1">
            <a:off x="6131086" y="3467785"/>
            <a:ext cx="1" cy="810796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45" name="5"/>
          <p:cNvSpPr/>
          <p:nvPr/>
        </p:nvSpPr>
        <p:spPr>
          <a:xfrm>
            <a:off x="1260028" y="2574840"/>
            <a:ext cx="529290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/>
            </a:lvl1pPr>
          </a:lstStyle>
          <a:p>
            <a:pPr/>
            <a:r>
              <a:t>5</a:t>
            </a:r>
          </a:p>
        </p:txBody>
      </p:sp>
      <p:sp>
        <p:nvSpPr>
          <p:cNvPr id="1046" name="Square"/>
          <p:cNvSpPr/>
          <p:nvPr/>
        </p:nvSpPr>
        <p:spPr>
          <a:xfrm>
            <a:off x="1791614" y="2574840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47" name="Square"/>
          <p:cNvSpPr/>
          <p:nvPr/>
        </p:nvSpPr>
        <p:spPr>
          <a:xfrm>
            <a:off x="2310500" y="2574840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48" name="Square"/>
          <p:cNvSpPr/>
          <p:nvPr/>
        </p:nvSpPr>
        <p:spPr>
          <a:xfrm>
            <a:off x="2829385" y="2574840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49" name="Square"/>
          <p:cNvSpPr/>
          <p:nvPr/>
        </p:nvSpPr>
        <p:spPr>
          <a:xfrm>
            <a:off x="3348271" y="2574840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50" name="0"/>
          <p:cNvSpPr txBox="1"/>
          <p:nvPr/>
        </p:nvSpPr>
        <p:spPr>
          <a:xfrm>
            <a:off x="1396837" y="3135045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051" name="1"/>
          <p:cNvSpPr txBox="1"/>
          <p:nvPr/>
        </p:nvSpPr>
        <p:spPr>
          <a:xfrm>
            <a:off x="1928422" y="3135045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052" name="2"/>
          <p:cNvSpPr txBox="1"/>
          <p:nvPr/>
        </p:nvSpPr>
        <p:spPr>
          <a:xfrm>
            <a:off x="2460008" y="3120995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053" name="Q ="/>
          <p:cNvSpPr txBox="1"/>
          <p:nvPr/>
        </p:nvSpPr>
        <p:spPr>
          <a:xfrm>
            <a:off x="802301" y="2689842"/>
            <a:ext cx="49593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Q =</a:t>
            </a:r>
          </a:p>
        </p:txBody>
      </p:sp>
      <p:sp>
        <p:nvSpPr>
          <p:cNvPr id="1054" name="3"/>
          <p:cNvSpPr txBox="1"/>
          <p:nvPr/>
        </p:nvSpPr>
        <p:spPr>
          <a:xfrm>
            <a:off x="2991594" y="3120995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055" name="4"/>
          <p:cNvSpPr txBox="1"/>
          <p:nvPr/>
        </p:nvSpPr>
        <p:spPr>
          <a:xfrm>
            <a:off x="3510480" y="3120995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056" name="Line"/>
          <p:cNvSpPr/>
          <p:nvPr/>
        </p:nvSpPr>
        <p:spPr>
          <a:xfrm flipV="1">
            <a:off x="1518254" y="3464831"/>
            <a:ext cx="1" cy="40894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57" name="Início"/>
          <p:cNvSpPr/>
          <p:nvPr/>
        </p:nvSpPr>
        <p:spPr>
          <a:xfrm>
            <a:off x="1421066" y="4167757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1058" name="Fim"/>
          <p:cNvSpPr/>
          <p:nvPr/>
        </p:nvSpPr>
        <p:spPr>
          <a:xfrm>
            <a:off x="659110" y="4167757"/>
            <a:ext cx="660741" cy="389891"/>
          </a:xfrm>
          <a:prstGeom prst="rect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Fim</a:t>
            </a:r>
          </a:p>
        </p:txBody>
      </p:sp>
      <p:sp>
        <p:nvSpPr>
          <p:cNvPr id="1059" name="Line"/>
          <p:cNvSpPr/>
          <p:nvPr/>
        </p:nvSpPr>
        <p:spPr>
          <a:xfrm flipV="1">
            <a:off x="1449141" y="3458883"/>
            <a:ext cx="1" cy="420838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60" name="Line"/>
          <p:cNvSpPr/>
          <p:nvPr/>
        </p:nvSpPr>
        <p:spPr>
          <a:xfrm>
            <a:off x="1509002" y="3873182"/>
            <a:ext cx="230273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61" name="Line"/>
          <p:cNvSpPr/>
          <p:nvPr/>
        </p:nvSpPr>
        <p:spPr>
          <a:xfrm flipV="1">
            <a:off x="1751436" y="3866543"/>
            <a:ext cx="1" cy="280492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62" name="Line"/>
          <p:cNvSpPr/>
          <p:nvPr/>
        </p:nvSpPr>
        <p:spPr>
          <a:xfrm flipV="1">
            <a:off x="979809" y="3873182"/>
            <a:ext cx="465389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63" name="Line"/>
          <p:cNvSpPr/>
          <p:nvPr/>
        </p:nvSpPr>
        <p:spPr>
          <a:xfrm flipV="1">
            <a:off x="989480" y="3879477"/>
            <a:ext cx="1" cy="26035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67" name="Connection Line"/>
          <p:cNvSpPr/>
          <p:nvPr/>
        </p:nvSpPr>
        <p:spPr>
          <a:xfrm>
            <a:off x="5676285" y="3319395"/>
            <a:ext cx="383523" cy="209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19" fill="norm" stroke="1" extrusionOk="0">
                <a:moveTo>
                  <a:pt x="0" y="5092"/>
                </a:moveTo>
                <a:cubicBezTo>
                  <a:pt x="8572" y="21600"/>
                  <a:pt x="15772" y="19903"/>
                  <a:pt x="21600" y="0"/>
                </a:cubicBezTo>
              </a:path>
            </a:pathLst>
          </a:custGeom>
          <a:ln w="19050">
            <a:solidFill>
              <a:srgbClr val="0433FF"/>
            </a:solidFill>
            <a:prstDash val="sysDot"/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65" name="antes"/>
          <p:cNvSpPr txBox="1"/>
          <p:nvPr/>
        </p:nvSpPr>
        <p:spPr>
          <a:xfrm>
            <a:off x="2284425" y="2203898"/>
            <a:ext cx="581439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i="1" sz="1900">
                <a:solidFill>
                  <a:srgbClr val="FF2600"/>
                </a:solidFill>
              </a:defRPr>
            </a:lvl1pPr>
          </a:lstStyle>
          <a:p>
            <a:pPr/>
            <a:r>
              <a:t>antes</a:t>
            </a:r>
          </a:p>
        </p:txBody>
      </p:sp>
      <p:sp>
        <p:nvSpPr>
          <p:cNvPr id="1066" name="depois"/>
          <p:cNvSpPr txBox="1"/>
          <p:nvPr/>
        </p:nvSpPr>
        <p:spPr>
          <a:xfrm>
            <a:off x="6310154" y="2203898"/>
            <a:ext cx="70503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i="1" sz="1900">
                <a:solidFill>
                  <a:srgbClr val="FF2600"/>
                </a:solidFill>
              </a:defRPr>
            </a:lvl1pPr>
          </a:lstStyle>
          <a:p>
            <a:pPr/>
            <a:r>
              <a:t>depois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70" name="Enfileirar (enqueue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Enfileirar (enqueue)</a:t>
            </a:r>
          </a:p>
        </p:txBody>
      </p:sp>
      <p:sp>
        <p:nvSpPr>
          <p:cNvPr id="1071" name="5"/>
          <p:cNvSpPr/>
          <p:nvPr/>
        </p:nvSpPr>
        <p:spPr>
          <a:xfrm>
            <a:off x="5347556" y="2576430"/>
            <a:ext cx="529289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/>
            </a:lvl1pPr>
          </a:lstStyle>
          <a:p>
            <a:pPr/>
            <a:r>
              <a:t>5</a:t>
            </a:r>
          </a:p>
        </p:txBody>
      </p:sp>
      <p:sp>
        <p:nvSpPr>
          <p:cNvPr id="1072" name="7"/>
          <p:cNvSpPr/>
          <p:nvPr/>
        </p:nvSpPr>
        <p:spPr>
          <a:xfrm>
            <a:off x="5866441" y="2576430"/>
            <a:ext cx="529290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/>
            </a:lvl1pPr>
          </a:lstStyle>
          <a:p>
            <a:pPr/>
            <a:r>
              <a:t>7</a:t>
            </a:r>
          </a:p>
        </p:txBody>
      </p:sp>
      <p:sp>
        <p:nvSpPr>
          <p:cNvPr id="1073" name="Square"/>
          <p:cNvSpPr/>
          <p:nvPr/>
        </p:nvSpPr>
        <p:spPr>
          <a:xfrm>
            <a:off x="6398027" y="2576430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74" name="Square"/>
          <p:cNvSpPr/>
          <p:nvPr/>
        </p:nvSpPr>
        <p:spPr>
          <a:xfrm>
            <a:off x="6916912" y="2576430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75" name="Square"/>
          <p:cNvSpPr/>
          <p:nvPr/>
        </p:nvSpPr>
        <p:spPr>
          <a:xfrm>
            <a:off x="7435798" y="2576430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76" name="0"/>
          <p:cNvSpPr txBox="1"/>
          <p:nvPr/>
        </p:nvSpPr>
        <p:spPr>
          <a:xfrm>
            <a:off x="5484364" y="3136635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077" name="1"/>
          <p:cNvSpPr txBox="1"/>
          <p:nvPr/>
        </p:nvSpPr>
        <p:spPr>
          <a:xfrm>
            <a:off x="6015950" y="3136635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078" name="2"/>
          <p:cNvSpPr txBox="1"/>
          <p:nvPr/>
        </p:nvSpPr>
        <p:spPr>
          <a:xfrm>
            <a:off x="6547536" y="3122585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079" name="Q ="/>
          <p:cNvSpPr txBox="1"/>
          <p:nvPr/>
        </p:nvSpPr>
        <p:spPr>
          <a:xfrm>
            <a:off x="4889828" y="2691433"/>
            <a:ext cx="49593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Q =</a:t>
            </a:r>
          </a:p>
        </p:txBody>
      </p:sp>
      <p:sp>
        <p:nvSpPr>
          <p:cNvPr id="1080" name="3"/>
          <p:cNvSpPr txBox="1"/>
          <p:nvPr/>
        </p:nvSpPr>
        <p:spPr>
          <a:xfrm>
            <a:off x="7079121" y="3122585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081" name="4"/>
          <p:cNvSpPr txBox="1"/>
          <p:nvPr/>
        </p:nvSpPr>
        <p:spPr>
          <a:xfrm>
            <a:off x="7598007" y="3122585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082" name="Line"/>
          <p:cNvSpPr/>
          <p:nvPr/>
        </p:nvSpPr>
        <p:spPr>
          <a:xfrm flipV="1">
            <a:off x="5605781" y="3466421"/>
            <a:ext cx="1" cy="810797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83" name="Início"/>
          <p:cNvSpPr/>
          <p:nvPr/>
        </p:nvSpPr>
        <p:spPr>
          <a:xfrm>
            <a:off x="5166941" y="4173157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1084" name="Fim"/>
          <p:cNvSpPr/>
          <p:nvPr/>
        </p:nvSpPr>
        <p:spPr>
          <a:xfrm>
            <a:off x="5995610" y="4173157"/>
            <a:ext cx="660741" cy="389891"/>
          </a:xfrm>
          <a:prstGeom prst="rect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Fim</a:t>
            </a:r>
          </a:p>
        </p:txBody>
      </p:sp>
      <p:sp>
        <p:nvSpPr>
          <p:cNvPr id="1085" name="Line"/>
          <p:cNvSpPr/>
          <p:nvPr/>
        </p:nvSpPr>
        <p:spPr>
          <a:xfrm flipV="1">
            <a:off x="6131086" y="3467785"/>
            <a:ext cx="1" cy="810796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86" name="5"/>
          <p:cNvSpPr/>
          <p:nvPr/>
        </p:nvSpPr>
        <p:spPr>
          <a:xfrm>
            <a:off x="1260028" y="2574840"/>
            <a:ext cx="529290" cy="532423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/>
            </a:lvl1pPr>
          </a:lstStyle>
          <a:p>
            <a:pPr/>
            <a:r>
              <a:t>5</a:t>
            </a:r>
          </a:p>
        </p:txBody>
      </p:sp>
      <p:sp>
        <p:nvSpPr>
          <p:cNvPr id="1087" name="Square"/>
          <p:cNvSpPr/>
          <p:nvPr/>
        </p:nvSpPr>
        <p:spPr>
          <a:xfrm>
            <a:off x="1791614" y="2574840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88" name="Square"/>
          <p:cNvSpPr/>
          <p:nvPr/>
        </p:nvSpPr>
        <p:spPr>
          <a:xfrm>
            <a:off x="2310500" y="2574840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89" name="Square"/>
          <p:cNvSpPr/>
          <p:nvPr/>
        </p:nvSpPr>
        <p:spPr>
          <a:xfrm>
            <a:off x="2829385" y="2574840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90" name="Square"/>
          <p:cNvSpPr/>
          <p:nvPr/>
        </p:nvSpPr>
        <p:spPr>
          <a:xfrm>
            <a:off x="3348271" y="2574840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91" name="0"/>
          <p:cNvSpPr txBox="1"/>
          <p:nvPr/>
        </p:nvSpPr>
        <p:spPr>
          <a:xfrm>
            <a:off x="1396837" y="3135045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092" name="1"/>
          <p:cNvSpPr txBox="1"/>
          <p:nvPr/>
        </p:nvSpPr>
        <p:spPr>
          <a:xfrm>
            <a:off x="1928422" y="3135045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093" name="2"/>
          <p:cNvSpPr txBox="1"/>
          <p:nvPr/>
        </p:nvSpPr>
        <p:spPr>
          <a:xfrm>
            <a:off x="2460008" y="3120995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094" name="Q ="/>
          <p:cNvSpPr txBox="1"/>
          <p:nvPr/>
        </p:nvSpPr>
        <p:spPr>
          <a:xfrm>
            <a:off x="802301" y="2689842"/>
            <a:ext cx="49593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Q =</a:t>
            </a:r>
          </a:p>
        </p:txBody>
      </p:sp>
      <p:sp>
        <p:nvSpPr>
          <p:cNvPr id="1095" name="3"/>
          <p:cNvSpPr txBox="1"/>
          <p:nvPr/>
        </p:nvSpPr>
        <p:spPr>
          <a:xfrm>
            <a:off x="2991594" y="3120995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096" name="4"/>
          <p:cNvSpPr txBox="1"/>
          <p:nvPr/>
        </p:nvSpPr>
        <p:spPr>
          <a:xfrm>
            <a:off x="3510480" y="3120995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097" name="Line"/>
          <p:cNvSpPr/>
          <p:nvPr/>
        </p:nvSpPr>
        <p:spPr>
          <a:xfrm flipV="1">
            <a:off x="1518254" y="3464831"/>
            <a:ext cx="1" cy="40894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98" name="Início"/>
          <p:cNvSpPr/>
          <p:nvPr/>
        </p:nvSpPr>
        <p:spPr>
          <a:xfrm>
            <a:off x="1421066" y="4167757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1099" name="Fim"/>
          <p:cNvSpPr/>
          <p:nvPr/>
        </p:nvSpPr>
        <p:spPr>
          <a:xfrm>
            <a:off x="659110" y="4167757"/>
            <a:ext cx="660741" cy="389891"/>
          </a:xfrm>
          <a:prstGeom prst="rect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Fim</a:t>
            </a:r>
          </a:p>
        </p:txBody>
      </p:sp>
      <p:sp>
        <p:nvSpPr>
          <p:cNvPr id="1100" name="Line"/>
          <p:cNvSpPr/>
          <p:nvPr/>
        </p:nvSpPr>
        <p:spPr>
          <a:xfrm flipV="1">
            <a:off x="1449141" y="3458883"/>
            <a:ext cx="1" cy="420838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01" name="Line"/>
          <p:cNvSpPr/>
          <p:nvPr/>
        </p:nvSpPr>
        <p:spPr>
          <a:xfrm>
            <a:off x="1509002" y="3873182"/>
            <a:ext cx="230273" cy="1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02" name="Line"/>
          <p:cNvSpPr/>
          <p:nvPr/>
        </p:nvSpPr>
        <p:spPr>
          <a:xfrm flipV="1">
            <a:off x="1751436" y="3866543"/>
            <a:ext cx="1" cy="280492"/>
          </a:xfrm>
          <a:prstGeom prst="line">
            <a:avLst/>
          </a:prstGeom>
          <a:ln w="1905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03" name="Line"/>
          <p:cNvSpPr/>
          <p:nvPr/>
        </p:nvSpPr>
        <p:spPr>
          <a:xfrm flipV="1">
            <a:off x="979809" y="3873182"/>
            <a:ext cx="465389" cy="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04" name="Line"/>
          <p:cNvSpPr/>
          <p:nvPr/>
        </p:nvSpPr>
        <p:spPr>
          <a:xfrm flipV="1">
            <a:off x="989480" y="3879477"/>
            <a:ext cx="1" cy="260351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05" name="O que aconteceu?"/>
          <p:cNvSpPr txBox="1"/>
          <p:nvPr/>
        </p:nvSpPr>
        <p:spPr>
          <a:xfrm>
            <a:off x="2588507" y="4640060"/>
            <a:ext cx="227577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300">
                <a:solidFill>
                  <a:srgbClr val="FF2600"/>
                </a:solidFill>
              </a:defRPr>
            </a:lvl1pPr>
          </a:lstStyle>
          <a:p>
            <a:pPr/>
            <a:r>
              <a:t>O que aconteceu?</a:t>
            </a:r>
          </a:p>
        </p:txBody>
      </p:sp>
      <p:sp>
        <p:nvSpPr>
          <p:cNvPr id="1106" name="Incrementamos o Fim…"/>
          <p:cNvSpPr/>
          <p:nvPr/>
        </p:nvSpPr>
        <p:spPr>
          <a:xfrm>
            <a:off x="2572449" y="5096295"/>
            <a:ext cx="5378381" cy="120192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marL="216568" indent="-216568">
              <a:buSzPct val="100000"/>
              <a:buAutoNum type="arabicPeriod" startAt="1"/>
              <a:defRPr sz="2100"/>
            </a:pPr>
            <a:r>
              <a:t>Incrementamos o</a:t>
            </a:r>
            <a:r>
              <a:rPr b="1"/>
              <a:t> Fim</a:t>
            </a:r>
            <a:endParaRPr b="1"/>
          </a:p>
          <a:p>
            <a:pPr marL="216568" indent="-216568">
              <a:buSzPct val="100000"/>
              <a:buAutoNum type="arabicPeriod" startAt="1"/>
              <a:defRPr sz="2100"/>
            </a:pPr>
            <a:r>
              <a:t>Atribuímos o novo elemento na posição</a:t>
            </a:r>
            <a:r>
              <a:rPr b="1"/>
              <a:t> Q[</a:t>
            </a:r>
            <a:r>
              <a:rPr b="1">
                <a:solidFill>
                  <a:srgbClr val="FF2600"/>
                </a:solidFill>
              </a:rPr>
              <a:t>Fim</a:t>
            </a:r>
            <a:r>
              <a:rPr b="1"/>
              <a:t>]</a:t>
            </a:r>
            <a:r>
              <a:t> </a:t>
            </a:r>
          </a:p>
          <a:p>
            <a:pPr marL="216568" indent="-216568">
              <a:buSzPct val="100000"/>
              <a:buAutoNum type="arabicPeriod" startAt="1"/>
              <a:defRPr sz="2100"/>
            </a:pPr>
            <a:r>
              <a:t>Incrementamos o contador de elementos</a:t>
            </a:r>
          </a:p>
        </p:txBody>
      </p:sp>
      <p:sp>
        <p:nvSpPr>
          <p:cNvPr id="1111" name="Connection Line"/>
          <p:cNvSpPr/>
          <p:nvPr/>
        </p:nvSpPr>
        <p:spPr>
          <a:xfrm>
            <a:off x="5676285" y="3319395"/>
            <a:ext cx="383523" cy="209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19" fill="norm" stroke="1" extrusionOk="0">
                <a:moveTo>
                  <a:pt x="0" y="5092"/>
                </a:moveTo>
                <a:cubicBezTo>
                  <a:pt x="8572" y="21600"/>
                  <a:pt x="15772" y="19903"/>
                  <a:pt x="21600" y="0"/>
                </a:cubicBezTo>
              </a:path>
            </a:pathLst>
          </a:custGeom>
          <a:ln w="19050">
            <a:solidFill>
              <a:srgbClr val="0433FF"/>
            </a:solidFill>
            <a:prstDash val="sysDot"/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08" name="Inserir elemento x = 7"/>
          <p:cNvSpPr txBox="1"/>
          <p:nvPr/>
        </p:nvSpPr>
        <p:spPr>
          <a:xfrm>
            <a:off x="499436" y="1806398"/>
            <a:ext cx="5682563" cy="63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457200" indent="-457200" defTabSz="457200"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Inserir elemento x = 7</a:t>
            </a:r>
          </a:p>
        </p:txBody>
      </p:sp>
      <p:sp>
        <p:nvSpPr>
          <p:cNvPr id="1109" name="antes"/>
          <p:cNvSpPr txBox="1"/>
          <p:nvPr/>
        </p:nvSpPr>
        <p:spPr>
          <a:xfrm>
            <a:off x="2284425" y="2203898"/>
            <a:ext cx="581439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i="1" sz="1900">
                <a:solidFill>
                  <a:srgbClr val="FF2600"/>
                </a:solidFill>
              </a:defRPr>
            </a:lvl1pPr>
          </a:lstStyle>
          <a:p>
            <a:pPr/>
            <a:r>
              <a:t>antes</a:t>
            </a:r>
          </a:p>
        </p:txBody>
      </p:sp>
      <p:sp>
        <p:nvSpPr>
          <p:cNvPr id="1110" name="depois"/>
          <p:cNvSpPr txBox="1"/>
          <p:nvPr/>
        </p:nvSpPr>
        <p:spPr>
          <a:xfrm>
            <a:off x="6310154" y="2203898"/>
            <a:ext cx="70503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i="1" sz="1900">
                <a:solidFill>
                  <a:srgbClr val="FF2600"/>
                </a:solidFill>
              </a:defRPr>
            </a:lvl1pPr>
          </a:lstStyle>
          <a:p>
            <a:pPr/>
            <a:r>
              <a:t>depois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14" name="Enfileirar (enqueue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Enfileirar (enqueue)</a:t>
            </a:r>
          </a:p>
        </p:txBody>
      </p:sp>
      <p:sp>
        <p:nvSpPr>
          <p:cNvPr id="1115" name="Retângulo 6"/>
          <p:cNvSpPr/>
          <p:nvPr/>
        </p:nvSpPr>
        <p:spPr>
          <a:xfrm>
            <a:off x="1809730" y="1956449"/>
            <a:ext cx="5524539" cy="16154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Enqueue (Q, x)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se Q não está cheia:</a:t>
            </a:r>
            <a:r>
              <a:t> 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 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Incrementar a variável Fim</a:t>
            </a:r>
            <a:r>
              <a:t> 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 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Q[Fim] recebe x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Incrementa o contador</a:t>
            </a:r>
          </a:p>
        </p:txBody>
      </p:sp>
      <p:sp>
        <p:nvSpPr>
          <p:cNvPr id="1116" name="Retângulo 6"/>
          <p:cNvSpPr/>
          <p:nvPr/>
        </p:nvSpPr>
        <p:spPr>
          <a:xfrm>
            <a:off x="1798693" y="4202231"/>
            <a:ext cx="5546614" cy="16154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Enqueue (Q, x)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if(estaCheia(Q)==0)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  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Q.fim = </a:t>
            </a:r>
            <a:r>
              <a:rPr>
                <a:solidFill>
                  <a:srgbClr val="942192"/>
                </a:solidFill>
              </a:rPr>
              <a:t>incrementaIndice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(Q.fim);</a:t>
            </a:r>
            <a:r>
              <a:t> 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  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Q.array[Q.fim] = x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 Q.contador++;</a:t>
            </a:r>
          </a:p>
        </p:txBody>
      </p:sp>
      <p:sp>
        <p:nvSpPr>
          <p:cNvPr id="1117" name="ou"/>
          <p:cNvSpPr txBox="1"/>
          <p:nvPr/>
        </p:nvSpPr>
        <p:spPr>
          <a:xfrm>
            <a:off x="4388892" y="3551884"/>
            <a:ext cx="36621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20" name="Enfileirar (enqueue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Enfileirar (enqueue)</a:t>
            </a:r>
          </a:p>
        </p:txBody>
      </p:sp>
      <p:sp>
        <p:nvSpPr>
          <p:cNvPr id="1121" name="ou"/>
          <p:cNvSpPr txBox="1"/>
          <p:nvPr/>
        </p:nvSpPr>
        <p:spPr>
          <a:xfrm>
            <a:off x="4388892" y="3551884"/>
            <a:ext cx="36621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ou</a:t>
            </a:r>
          </a:p>
        </p:txBody>
      </p:sp>
      <p:sp>
        <p:nvSpPr>
          <p:cNvPr id="1122" name="Função auxiliar…"/>
          <p:cNvSpPr txBox="1"/>
          <p:nvPr/>
        </p:nvSpPr>
        <p:spPr>
          <a:xfrm>
            <a:off x="5950467" y="3508486"/>
            <a:ext cx="259552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000">
                <a:solidFill>
                  <a:srgbClr val="FF2600"/>
                </a:solidFill>
              </a:defRPr>
            </a:pPr>
            <a:r>
              <a:t>Função auxiliar</a:t>
            </a:r>
          </a:p>
          <a:p>
            <a:pPr algn="ctr">
              <a:defRPr b="1" sz="2000">
                <a:solidFill>
                  <a:srgbClr val="FF2600"/>
                </a:solidFill>
              </a:defRPr>
            </a:pPr>
            <a:r>
              <a:t>comportamento circular</a:t>
            </a:r>
          </a:p>
        </p:txBody>
      </p:sp>
      <p:sp>
        <p:nvSpPr>
          <p:cNvPr id="1123" name="Retângulo 6"/>
          <p:cNvSpPr/>
          <p:nvPr/>
        </p:nvSpPr>
        <p:spPr>
          <a:xfrm>
            <a:off x="1809730" y="1956449"/>
            <a:ext cx="5524539" cy="16154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Enqueue (Q, x)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se Q não está cheia:</a:t>
            </a:r>
            <a:r>
              <a:t> 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 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Incrementar a variável Fim</a:t>
            </a:r>
            <a:r>
              <a:t> 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 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Q[Fim] recebe x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Incrementa o contador</a:t>
            </a:r>
          </a:p>
        </p:txBody>
      </p:sp>
      <p:sp>
        <p:nvSpPr>
          <p:cNvPr id="1124" name="Retângulo 6"/>
          <p:cNvSpPr/>
          <p:nvPr/>
        </p:nvSpPr>
        <p:spPr>
          <a:xfrm>
            <a:off x="1798693" y="4202231"/>
            <a:ext cx="5546614" cy="16154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Enqueue (Q, x)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if(estaCheia(Q)==0)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  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Q.fim = </a:t>
            </a:r>
            <a:r>
              <a:rPr>
                <a:solidFill>
                  <a:srgbClr val="942192"/>
                </a:solidFill>
              </a:rPr>
              <a:t>incrementaIndice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(Q.fim);</a:t>
            </a:r>
            <a:r>
              <a:t> 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  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Q.array[Q.fim] = x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 Q.contador++;</a:t>
            </a:r>
          </a:p>
        </p:txBody>
      </p:sp>
      <p:sp>
        <p:nvSpPr>
          <p:cNvPr id="1125" name="Line"/>
          <p:cNvSpPr/>
          <p:nvPr/>
        </p:nvSpPr>
        <p:spPr>
          <a:xfrm flipV="1">
            <a:off x="5086356" y="4002079"/>
            <a:ext cx="759504" cy="759504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28" name="1."/>
          <p:cNvSpPr txBox="1"/>
          <p:nvPr/>
        </p:nvSpPr>
        <p:spPr>
          <a:xfrm>
            <a:off x="1471612" y="23692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129" name="1."/>
          <p:cNvSpPr txBox="1"/>
          <p:nvPr/>
        </p:nvSpPr>
        <p:spPr>
          <a:xfrm>
            <a:off x="1333500" y="23073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130" name="1."/>
          <p:cNvSpPr txBox="1"/>
          <p:nvPr/>
        </p:nvSpPr>
        <p:spPr>
          <a:xfrm>
            <a:off x="1471612" y="23819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131" name="1."/>
          <p:cNvSpPr txBox="1"/>
          <p:nvPr/>
        </p:nvSpPr>
        <p:spPr>
          <a:xfrm>
            <a:off x="1333500" y="23200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132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1133" name="Rounded Rectangle"/>
          <p:cNvSpPr/>
          <p:nvPr/>
        </p:nvSpPr>
        <p:spPr>
          <a:xfrm>
            <a:off x="784225" y="4064000"/>
            <a:ext cx="7772400" cy="549275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1136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113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35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139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113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38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142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114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41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145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114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44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148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114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47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151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114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50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1152" name="Filas"/>
          <p:cNvSpPr txBox="1"/>
          <p:nvPr/>
        </p:nvSpPr>
        <p:spPr>
          <a:xfrm>
            <a:off x="1354137" y="2482639"/>
            <a:ext cx="681518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Filas</a:t>
            </a:r>
          </a:p>
        </p:txBody>
      </p:sp>
      <p:sp>
        <p:nvSpPr>
          <p:cNvPr id="1153" name="Operações gerais"/>
          <p:cNvSpPr txBox="1"/>
          <p:nvPr/>
        </p:nvSpPr>
        <p:spPr>
          <a:xfrm>
            <a:off x="1356663" y="3049363"/>
            <a:ext cx="223466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Operações gerais</a:t>
            </a:r>
          </a:p>
        </p:txBody>
      </p:sp>
      <p:sp>
        <p:nvSpPr>
          <p:cNvPr id="1154" name="Introdução"/>
          <p:cNvSpPr txBox="1"/>
          <p:nvPr/>
        </p:nvSpPr>
        <p:spPr>
          <a:xfrm>
            <a:off x="1371600" y="1920875"/>
            <a:ext cx="1414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1155" name="Inserção de elementos"/>
          <p:cNvSpPr txBox="1"/>
          <p:nvPr/>
        </p:nvSpPr>
        <p:spPr>
          <a:xfrm>
            <a:off x="1361504" y="3597050"/>
            <a:ext cx="2841386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Inserção de elementos</a:t>
            </a:r>
          </a:p>
        </p:txBody>
      </p:sp>
      <p:sp>
        <p:nvSpPr>
          <p:cNvPr id="1156" name="Remoção de elementos"/>
          <p:cNvSpPr txBox="1"/>
          <p:nvPr/>
        </p:nvSpPr>
        <p:spPr>
          <a:xfrm>
            <a:off x="1372677" y="4163795"/>
            <a:ext cx="293998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Remoção de elementos</a:t>
            </a:r>
          </a:p>
        </p:txBody>
      </p:sp>
      <p:sp>
        <p:nvSpPr>
          <p:cNvPr id="1157" name="Referências"/>
          <p:cNvSpPr txBox="1"/>
          <p:nvPr/>
        </p:nvSpPr>
        <p:spPr>
          <a:xfrm>
            <a:off x="1372677" y="4711559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60" name="Desenfileirar (dequeue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Desenfileirar (dequeue)</a:t>
            </a:r>
          </a:p>
        </p:txBody>
      </p:sp>
      <p:sp>
        <p:nvSpPr>
          <p:cNvPr id="1161" name="Remover elemento"/>
          <p:cNvSpPr txBox="1"/>
          <p:nvPr/>
        </p:nvSpPr>
        <p:spPr>
          <a:xfrm>
            <a:off x="499436" y="1806398"/>
            <a:ext cx="7482293" cy="63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457200" indent="-457200" defTabSz="457200"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Remover elemento </a:t>
            </a:r>
          </a:p>
        </p:txBody>
      </p:sp>
      <p:sp>
        <p:nvSpPr>
          <p:cNvPr id="1162" name="Square"/>
          <p:cNvSpPr/>
          <p:nvPr/>
        </p:nvSpPr>
        <p:spPr>
          <a:xfrm>
            <a:off x="1260028" y="2574840"/>
            <a:ext cx="529290" cy="532423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A79F9F"/>
                </a:solidFill>
              </a:defRPr>
            </a:pPr>
          </a:p>
        </p:txBody>
      </p:sp>
      <p:sp>
        <p:nvSpPr>
          <p:cNvPr id="1163" name="25"/>
          <p:cNvSpPr/>
          <p:nvPr/>
        </p:nvSpPr>
        <p:spPr>
          <a:xfrm>
            <a:off x="1791614" y="2574840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/>
            </a:lvl1pPr>
          </a:lstStyle>
          <a:p>
            <a:pPr/>
            <a:r>
              <a:t>25</a:t>
            </a:r>
          </a:p>
        </p:txBody>
      </p:sp>
      <p:sp>
        <p:nvSpPr>
          <p:cNvPr id="1164" name="0"/>
          <p:cNvSpPr/>
          <p:nvPr/>
        </p:nvSpPr>
        <p:spPr>
          <a:xfrm>
            <a:off x="2310500" y="2574840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/>
            </a:lvl1pPr>
          </a:lstStyle>
          <a:p>
            <a:pPr/>
            <a:r>
              <a:t>0</a:t>
            </a:r>
          </a:p>
        </p:txBody>
      </p:sp>
      <p:sp>
        <p:nvSpPr>
          <p:cNvPr id="1165" name="42"/>
          <p:cNvSpPr/>
          <p:nvPr/>
        </p:nvSpPr>
        <p:spPr>
          <a:xfrm>
            <a:off x="2829385" y="2574840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/>
            </a:lvl1pPr>
          </a:lstStyle>
          <a:p>
            <a:pPr/>
            <a:r>
              <a:t>42</a:t>
            </a:r>
          </a:p>
        </p:txBody>
      </p:sp>
      <p:sp>
        <p:nvSpPr>
          <p:cNvPr id="1166" name="13"/>
          <p:cNvSpPr/>
          <p:nvPr/>
        </p:nvSpPr>
        <p:spPr>
          <a:xfrm>
            <a:off x="3348271" y="2574840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/>
            </a:lvl1pPr>
          </a:lstStyle>
          <a:p>
            <a:pPr/>
            <a:r>
              <a:t>13</a:t>
            </a:r>
          </a:p>
        </p:txBody>
      </p:sp>
      <p:sp>
        <p:nvSpPr>
          <p:cNvPr id="1167" name="0"/>
          <p:cNvSpPr txBox="1"/>
          <p:nvPr/>
        </p:nvSpPr>
        <p:spPr>
          <a:xfrm>
            <a:off x="1396837" y="3135045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168" name="1"/>
          <p:cNvSpPr txBox="1"/>
          <p:nvPr/>
        </p:nvSpPr>
        <p:spPr>
          <a:xfrm>
            <a:off x="1928422" y="3135045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169" name="2"/>
          <p:cNvSpPr txBox="1"/>
          <p:nvPr/>
        </p:nvSpPr>
        <p:spPr>
          <a:xfrm>
            <a:off x="2460008" y="3120995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170" name="Q ="/>
          <p:cNvSpPr txBox="1"/>
          <p:nvPr/>
        </p:nvSpPr>
        <p:spPr>
          <a:xfrm>
            <a:off x="802301" y="2689842"/>
            <a:ext cx="49593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Q =</a:t>
            </a:r>
          </a:p>
        </p:txBody>
      </p:sp>
      <p:sp>
        <p:nvSpPr>
          <p:cNvPr id="1171" name="3"/>
          <p:cNvSpPr txBox="1"/>
          <p:nvPr/>
        </p:nvSpPr>
        <p:spPr>
          <a:xfrm>
            <a:off x="2991594" y="3120995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172" name="4"/>
          <p:cNvSpPr txBox="1"/>
          <p:nvPr/>
        </p:nvSpPr>
        <p:spPr>
          <a:xfrm>
            <a:off x="3510480" y="3120995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173" name="Line"/>
          <p:cNvSpPr/>
          <p:nvPr/>
        </p:nvSpPr>
        <p:spPr>
          <a:xfrm flipV="1">
            <a:off x="2056258" y="3469375"/>
            <a:ext cx="1" cy="704614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74" name="Início"/>
          <p:cNvSpPr/>
          <p:nvPr/>
        </p:nvSpPr>
        <p:spPr>
          <a:xfrm>
            <a:off x="1713188" y="4146648"/>
            <a:ext cx="660742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1175" name="Fim"/>
          <p:cNvSpPr/>
          <p:nvPr/>
        </p:nvSpPr>
        <p:spPr>
          <a:xfrm>
            <a:off x="3282545" y="4146648"/>
            <a:ext cx="660741" cy="389891"/>
          </a:xfrm>
          <a:prstGeom prst="rect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Fim</a:t>
            </a:r>
          </a:p>
        </p:txBody>
      </p:sp>
      <p:sp>
        <p:nvSpPr>
          <p:cNvPr id="1176" name="Line"/>
          <p:cNvSpPr/>
          <p:nvPr/>
        </p:nvSpPr>
        <p:spPr>
          <a:xfrm flipV="1">
            <a:off x="3625616" y="3416537"/>
            <a:ext cx="1" cy="688739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77" name="Square"/>
          <p:cNvSpPr/>
          <p:nvPr/>
        </p:nvSpPr>
        <p:spPr>
          <a:xfrm>
            <a:off x="5044078" y="2584023"/>
            <a:ext cx="529289" cy="532423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A79F9F"/>
                </a:solidFill>
              </a:defRPr>
            </a:pPr>
          </a:p>
        </p:txBody>
      </p:sp>
      <p:sp>
        <p:nvSpPr>
          <p:cNvPr id="1178" name="Square"/>
          <p:cNvSpPr/>
          <p:nvPr/>
        </p:nvSpPr>
        <p:spPr>
          <a:xfrm>
            <a:off x="5575664" y="2584023"/>
            <a:ext cx="529289" cy="532423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2200">
                <a:solidFill>
                  <a:srgbClr val="A79F9F"/>
                </a:solidFill>
              </a:defRPr>
            </a:pPr>
          </a:p>
        </p:txBody>
      </p:sp>
      <p:sp>
        <p:nvSpPr>
          <p:cNvPr id="1179" name="0"/>
          <p:cNvSpPr/>
          <p:nvPr/>
        </p:nvSpPr>
        <p:spPr>
          <a:xfrm>
            <a:off x="6094550" y="2584023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/>
            </a:lvl1pPr>
          </a:lstStyle>
          <a:p>
            <a:pPr/>
            <a:r>
              <a:t>0</a:t>
            </a:r>
          </a:p>
        </p:txBody>
      </p:sp>
      <p:sp>
        <p:nvSpPr>
          <p:cNvPr id="1180" name="42"/>
          <p:cNvSpPr/>
          <p:nvPr/>
        </p:nvSpPr>
        <p:spPr>
          <a:xfrm>
            <a:off x="6613435" y="2584023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/>
            </a:lvl1pPr>
          </a:lstStyle>
          <a:p>
            <a:pPr/>
            <a:r>
              <a:t>42</a:t>
            </a:r>
          </a:p>
        </p:txBody>
      </p:sp>
      <p:sp>
        <p:nvSpPr>
          <p:cNvPr id="1181" name="13"/>
          <p:cNvSpPr/>
          <p:nvPr/>
        </p:nvSpPr>
        <p:spPr>
          <a:xfrm>
            <a:off x="7132321" y="2584023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/>
            </a:lvl1pPr>
          </a:lstStyle>
          <a:p>
            <a:pPr/>
            <a:r>
              <a:t>13</a:t>
            </a:r>
          </a:p>
        </p:txBody>
      </p:sp>
      <p:sp>
        <p:nvSpPr>
          <p:cNvPr id="1182" name="0"/>
          <p:cNvSpPr txBox="1"/>
          <p:nvPr/>
        </p:nvSpPr>
        <p:spPr>
          <a:xfrm>
            <a:off x="5180886" y="3144228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183" name="1"/>
          <p:cNvSpPr txBox="1"/>
          <p:nvPr/>
        </p:nvSpPr>
        <p:spPr>
          <a:xfrm>
            <a:off x="5712472" y="3144228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184" name="2"/>
          <p:cNvSpPr txBox="1"/>
          <p:nvPr/>
        </p:nvSpPr>
        <p:spPr>
          <a:xfrm>
            <a:off x="6244058" y="3130178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185" name="Q ="/>
          <p:cNvSpPr txBox="1"/>
          <p:nvPr/>
        </p:nvSpPr>
        <p:spPr>
          <a:xfrm>
            <a:off x="4586351" y="2699025"/>
            <a:ext cx="49593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Q =</a:t>
            </a:r>
          </a:p>
        </p:txBody>
      </p:sp>
      <p:sp>
        <p:nvSpPr>
          <p:cNvPr id="1186" name="3"/>
          <p:cNvSpPr txBox="1"/>
          <p:nvPr/>
        </p:nvSpPr>
        <p:spPr>
          <a:xfrm>
            <a:off x="6775643" y="3130178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187" name="4"/>
          <p:cNvSpPr txBox="1"/>
          <p:nvPr/>
        </p:nvSpPr>
        <p:spPr>
          <a:xfrm>
            <a:off x="7294529" y="3130178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188" name="Line"/>
          <p:cNvSpPr/>
          <p:nvPr/>
        </p:nvSpPr>
        <p:spPr>
          <a:xfrm flipV="1">
            <a:off x="6352844" y="3469375"/>
            <a:ext cx="1" cy="704614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89" name="Início"/>
          <p:cNvSpPr/>
          <p:nvPr/>
        </p:nvSpPr>
        <p:spPr>
          <a:xfrm>
            <a:off x="6022473" y="4167787"/>
            <a:ext cx="660742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1190" name="Fim"/>
          <p:cNvSpPr/>
          <p:nvPr/>
        </p:nvSpPr>
        <p:spPr>
          <a:xfrm>
            <a:off x="7066595" y="4155831"/>
            <a:ext cx="660741" cy="389891"/>
          </a:xfrm>
          <a:prstGeom prst="rect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Fim</a:t>
            </a:r>
          </a:p>
        </p:txBody>
      </p:sp>
      <p:sp>
        <p:nvSpPr>
          <p:cNvPr id="1191" name="Line"/>
          <p:cNvSpPr/>
          <p:nvPr/>
        </p:nvSpPr>
        <p:spPr>
          <a:xfrm flipV="1">
            <a:off x="7409665" y="3425720"/>
            <a:ext cx="1" cy="688739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197" name="Connection Line"/>
          <p:cNvSpPr/>
          <p:nvPr/>
        </p:nvSpPr>
        <p:spPr>
          <a:xfrm>
            <a:off x="5904393" y="3416536"/>
            <a:ext cx="383523" cy="209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19" fill="norm" stroke="1" extrusionOk="0">
                <a:moveTo>
                  <a:pt x="0" y="5092"/>
                </a:moveTo>
                <a:cubicBezTo>
                  <a:pt x="8572" y="21600"/>
                  <a:pt x="15772" y="19903"/>
                  <a:pt x="21600" y="0"/>
                </a:cubicBezTo>
              </a:path>
            </a:pathLst>
          </a:custGeom>
          <a:ln w="19050">
            <a:solidFill>
              <a:srgbClr val="0433FF"/>
            </a:solidFill>
            <a:prstDash val="sysDot"/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93" name="25"/>
          <p:cNvSpPr/>
          <p:nvPr/>
        </p:nvSpPr>
        <p:spPr>
          <a:xfrm>
            <a:off x="8089494" y="5113072"/>
            <a:ext cx="529289" cy="532423"/>
          </a:xfrm>
          <a:prstGeom prst="rect">
            <a:avLst/>
          </a:prstGeom>
          <a:solidFill>
            <a:srgbClr val="00F9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/>
            </a:lvl1pPr>
          </a:lstStyle>
          <a:p>
            <a:pPr/>
            <a:r>
              <a:t>25</a:t>
            </a:r>
          </a:p>
        </p:txBody>
      </p:sp>
      <p:sp>
        <p:nvSpPr>
          <p:cNvPr id="1194" name="elemento…"/>
          <p:cNvSpPr txBox="1"/>
          <p:nvPr/>
        </p:nvSpPr>
        <p:spPr>
          <a:xfrm>
            <a:off x="7042293" y="5092262"/>
            <a:ext cx="101820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elemento</a:t>
            </a:r>
          </a:p>
          <a:p>
            <a:pPr algn="ctr"/>
            <a:r>
              <a:t>retornado</a:t>
            </a:r>
          </a:p>
        </p:txBody>
      </p:sp>
      <p:sp>
        <p:nvSpPr>
          <p:cNvPr id="1195" name="antes"/>
          <p:cNvSpPr txBox="1"/>
          <p:nvPr/>
        </p:nvSpPr>
        <p:spPr>
          <a:xfrm>
            <a:off x="2259499" y="2213497"/>
            <a:ext cx="581439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i="1" sz="1900">
                <a:solidFill>
                  <a:srgbClr val="FF2600"/>
                </a:solidFill>
              </a:defRPr>
            </a:lvl1pPr>
          </a:lstStyle>
          <a:p>
            <a:pPr/>
            <a:r>
              <a:t>antes</a:t>
            </a:r>
          </a:p>
        </p:txBody>
      </p:sp>
      <p:sp>
        <p:nvSpPr>
          <p:cNvPr id="1196" name="depois"/>
          <p:cNvSpPr txBox="1"/>
          <p:nvPr/>
        </p:nvSpPr>
        <p:spPr>
          <a:xfrm>
            <a:off x="6006677" y="2213497"/>
            <a:ext cx="70503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i="1" sz="1900">
                <a:solidFill>
                  <a:srgbClr val="FF2600"/>
                </a:solidFill>
              </a:defRPr>
            </a:lvl1pPr>
          </a:lstStyle>
          <a:p>
            <a:pPr/>
            <a:r>
              <a:t>depois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00" name="Desenfileirar (dequeue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Desenfileirar (dequeue)</a:t>
            </a:r>
          </a:p>
        </p:txBody>
      </p:sp>
      <p:sp>
        <p:nvSpPr>
          <p:cNvPr id="1201" name="Remover elemento"/>
          <p:cNvSpPr txBox="1"/>
          <p:nvPr/>
        </p:nvSpPr>
        <p:spPr>
          <a:xfrm>
            <a:off x="499436" y="1806398"/>
            <a:ext cx="7482293" cy="63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457200" indent="-457200" defTabSz="457200"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Remover elemento </a:t>
            </a:r>
          </a:p>
        </p:txBody>
      </p:sp>
      <p:sp>
        <p:nvSpPr>
          <p:cNvPr id="1202" name="Square"/>
          <p:cNvSpPr/>
          <p:nvPr/>
        </p:nvSpPr>
        <p:spPr>
          <a:xfrm>
            <a:off x="1260028" y="2574840"/>
            <a:ext cx="529290" cy="532423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A79F9F"/>
                </a:solidFill>
              </a:defRPr>
            </a:pPr>
          </a:p>
        </p:txBody>
      </p:sp>
      <p:sp>
        <p:nvSpPr>
          <p:cNvPr id="1203" name="25"/>
          <p:cNvSpPr/>
          <p:nvPr/>
        </p:nvSpPr>
        <p:spPr>
          <a:xfrm>
            <a:off x="1791614" y="2574840"/>
            <a:ext cx="529290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/>
            </a:lvl1pPr>
          </a:lstStyle>
          <a:p>
            <a:pPr/>
            <a:r>
              <a:t>25</a:t>
            </a:r>
          </a:p>
        </p:txBody>
      </p:sp>
      <p:sp>
        <p:nvSpPr>
          <p:cNvPr id="1204" name="0"/>
          <p:cNvSpPr/>
          <p:nvPr/>
        </p:nvSpPr>
        <p:spPr>
          <a:xfrm>
            <a:off x="2310500" y="2574840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/>
            </a:lvl1pPr>
          </a:lstStyle>
          <a:p>
            <a:pPr/>
            <a:r>
              <a:t>0</a:t>
            </a:r>
          </a:p>
        </p:txBody>
      </p:sp>
      <p:sp>
        <p:nvSpPr>
          <p:cNvPr id="1205" name="42"/>
          <p:cNvSpPr/>
          <p:nvPr/>
        </p:nvSpPr>
        <p:spPr>
          <a:xfrm>
            <a:off x="2829385" y="2574840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/>
            </a:lvl1pPr>
          </a:lstStyle>
          <a:p>
            <a:pPr/>
            <a:r>
              <a:t>42</a:t>
            </a:r>
          </a:p>
        </p:txBody>
      </p:sp>
      <p:sp>
        <p:nvSpPr>
          <p:cNvPr id="1206" name="13"/>
          <p:cNvSpPr/>
          <p:nvPr/>
        </p:nvSpPr>
        <p:spPr>
          <a:xfrm>
            <a:off x="3348271" y="2574840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/>
            </a:lvl1pPr>
          </a:lstStyle>
          <a:p>
            <a:pPr/>
            <a:r>
              <a:t>13</a:t>
            </a:r>
          </a:p>
        </p:txBody>
      </p:sp>
      <p:sp>
        <p:nvSpPr>
          <p:cNvPr id="1207" name="0"/>
          <p:cNvSpPr txBox="1"/>
          <p:nvPr/>
        </p:nvSpPr>
        <p:spPr>
          <a:xfrm>
            <a:off x="1396837" y="3135045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208" name="1"/>
          <p:cNvSpPr txBox="1"/>
          <p:nvPr/>
        </p:nvSpPr>
        <p:spPr>
          <a:xfrm>
            <a:off x="1928422" y="3135045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209" name="2"/>
          <p:cNvSpPr txBox="1"/>
          <p:nvPr/>
        </p:nvSpPr>
        <p:spPr>
          <a:xfrm>
            <a:off x="2460008" y="3120995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210" name="Q ="/>
          <p:cNvSpPr txBox="1"/>
          <p:nvPr/>
        </p:nvSpPr>
        <p:spPr>
          <a:xfrm>
            <a:off x="802301" y="2689842"/>
            <a:ext cx="49593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Q =</a:t>
            </a:r>
          </a:p>
        </p:txBody>
      </p:sp>
      <p:sp>
        <p:nvSpPr>
          <p:cNvPr id="1211" name="3"/>
          <p:cNvSpPr txBox="1"/>
          <p:nvPr/>
        </p:nvSpPr>
        <p:spPr>
          <a:xfrm>
            <a:off x="2991594" y="3120995"/>
            <a:ext cx="2302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212" name="4"/>
          <p:cNvSpPr txBox="1"/>
          <p:nvPr/>
        </p:nvSpPr>
        <p:spPr>
          <a:xfrm>
            <a:off x="3510480" y="3120995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213" name="Line"/>
          <p:cNvSpPr/>
          <p:nvPr/>
        </p:nvSpPr>
        <p:spPr>
          <a:xfrm flipV="1">
            <a:off x="2056258" y="3469375"/>
            <a:ext cx="1" cy="704614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14" name="Início"/>
          <p:cNvSpPr/>
          <p:nvPr/>
        </p:nvSpPr>
        <p:spPr>
          <a:xfrm>
            <a:off x="1713188" y="4146648"/>
            <a:ext cx="660742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1215" name="Fim"/>
          <p:cNvSpPr/>
          <p:nvPr/>
        </p:nvSpPr>
        <p:spPr>
          <a:xfrm>
            <a:off x="3282545" y="4146648"/>
            <a:ext cx="660741" cy="389891"/>
          </a:xfrm>
          <a:prstGeom prst="rect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Fim</a:t>
            </a:r>
          </a:p>
        </p:txBody>
      </p:sp>
      <p:sp>
        <p:nvSpPr>
          <p:cNvPr id="1216" name="Line"/>
          <p:cNvSpPr/>
          <p:nvPr/>
        </p:nvSpPr>
        <p:spPr>
          <a:xfrm flipV="1">
            <a:off x="3625616" y="3416537"/>
            <a:ext cx="1" cy="688739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17" name="Square"/>
          <p:cNvSpPr/>
          <p:nvPr/>
        </p:nvSpPr>
        <p:spPr>
          <a:xfrm>
            <a:off x="5044078" y="2584023"/>
            <a:ext cx="529289" cy="532423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A79F9F"/>
                </a:solidFill>
              </a:defRPr>
            </a:pPr>
          </a:p>
        </p:txBody>
      </p:sp>
      <p:sp>
        <p:nvSpPr>
          <p:cNvPr id="1218" name="Square"/>
          <p:cNvSpPr/>
          <p:nvPr/>
        </p:nvSpPr>
        <p:spPr>
          <a:xfrm>
            <a:off x="5575664" y="2584023"/>
            <a:ext cx="529289" cy="532423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sz="2200">
                <a:solidFill>
                  <a:srgbClr val="A79F9F"/>
                </a:solidFill>
              </a:defRPr>
            </a:pPr>
          </a:p>
        </p:txBody>
      </p:sp>
      <p:sp>
        <p:nvSpPr>
          <p:cNvPr id="1219" name="0"/>
          <p:cNvSpPr/>
          <p:nvPr/>
        </p:nvSpPr>
        <p:spPr>
          <a:xfrm>
            <a:off x="6094550" y="2584023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/>
            </a:lvl1pPr>
          </a:lstStyle>
          <a:p>
            <a:pPr/>
            <a:r>
              <a:t>0</a:t>
            </a:r>
          </a:p>
        </p:txBody>
      </p:sp>
      <p:sp>
        <p:nvSpPr>
          <p:cNvPr id="1220" name="42"/>
          <p:cNvSpPr/>
          <p:nvPr/>
        </p:nvSpPr>
        <p:spPr>
          <a:xfrm>
            <a:off x="6613435" y="2584023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/>
            </a:lvl1pPr>
          </a:lstStyle>
          <a:p>
            <a:pPr/>
            <a:r>
              <a:t>42</a:t>
            </a:r>
          </a:p>
        </p:txBody>
      </p:sp>
      <p:sp>
        <p:nvSpPr>
          <p:cNvPr id="1221" name="13"/>
          <p:cNvSpPr/>
          <p:nvPr/>
        </p:nvSpPr>
        <p:spPr>
          <a:xfrm>
            <a:off x="7132321" y="2584023"/>
            <a:ext cx="529289" cy="53242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/>
            </a:lvl1pPr>
          </a:lstStyle>
          <a:p>
            <a:pPr/>
            <a:r>
              <a:t>13</a:t>
            </a:r>
          </a:p>
        </p:txBody>
      </p:sp>
      <p:sp>
        <p:nvSpPr>
          <p:cNvPr id="1222" name="0"/>
          <p:cNvSpPr txBox="1"/>
          <p:nvPr/>
        </p:nvSpPr>
        <p:spPr>
          <a:xfrm>
            <a:off x="5180886" y="3144228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223" name="1"/>
          <p:cNvSpPr txBox="1"/>
          <p:nvPr/>
        </p:nvSpPr>
        <p:spPr>
          <a:xfrm>
            <a:off x="5712472" y="3144228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</a:t>
            </a:r>
          </a:p>
        </p:txBody>
      </p:sp>
      <p:sp>
        <p:nvSpPr>
          <p:cNvPr id="1224" name="2"/>
          <p:cNvSpPr txBox="1"/>
          <p:nvPr/>
        </p:nvSpPr>
        <p:spPr>
          <a:xfrm>
            <a:off x="6244058" y="3130178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225" name="Q ="/>
          <p:cNvSpPr txBox="1"/>
          <p:nvPr/>
        </p:nvSpPr>
        <p:spPr>
          <a:xfrm>
            <a:off x="4586351" y="2699025"/>
            <a:ext cx="49593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Q =</a:t>
            </a:r>
          </a:p>
        </p:txBody>
      </p:sp>
      <p:sp>
        <p:nvSpPr>
          <p:cNvPr id="1226" name="3"/>
          <p:cNvSpPr txBox="1"/>
          <p:nvPr/>
        </p:nvSpPr>
        <p:spPr>
          <a:xfrm>
            <a:off x="6775643" y="3130178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227" name="4"/>
          <p:cNvSpPr txBox="1"/>
          <p:nvPr/>
        </p:nvSpPr>
        <p:spPr>
          <a:xfrm>
            <a:off x="7294529" y="3130178"/>
            <a:ext cx="23027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228" name="Line"/>
          <p:cNvSpPr/>
          <p:nvPr/>
        </p:nvSpPr>
        <p:spPr>
          <a:xfrm flipV="1">
            <a:off x="6352844" y="3469375"/>
            <a:ext cx="1" cy="704614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29" name="Início"/>
          <p:cNvSpPr/>
          <p:nvPr/>
        </p:nvSpPr>
        <p:spPr>
          <a:xfrm>
            <a:off x="6022473" y="4167787"/>
            <a:ext cx="660742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Início</a:t>
            </a:r>
          </a:p>
        </p:txBody>
      </p:sp>
      <p:sp>
        <p:nvSpPr>
          <p:cNvPr id="1230" name="Fim"/>
          <p:cNvSpPr/>
          <p:nvPr/>
        </p:nvSpPr>
        <p:spPr>
          <a:xfrm>
            <a:off x="7066595" y="4155831"/>
            <a:ext cx="660741" cy="389891"/>
          </a:xfrm>
          <a:prstGeom prst="rect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Fim</a:t>
            </a:r>
          </a:p>
        </p:txBody>
      </p:sp>
      <p:sp>
        <p:nvSpPr>
          <p:cNvPr id="1231" name="Line"/>
          <p:cNvSpPr/>
          <p:nvPr/>
        </p:nvSpPr>
        <p:spPr>
          <a:xfrm flipV="1">
            <a:off x="7409665" y="3425720"/>
            <a:ext cx="1" cy="688739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32" name="25"/>
          <p:cNvSpPr/>
          <p:nvPr/>
        </p:nvSpPr>
        <p:spPr>
          <a:xfrm>
            <a:off x="8089494" y="5113072"/>
            <a:ext cx="529289" cy="532423"/>
          </a:xfrm>
          <a:prstGeom prst="rect">
            <a:avLst/>
          </a:prstGeom>
          <a:solidFill>
            <a:srgbClr val="00F9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/>
            </a:lvl1pPr>
          </a:lstStyle>
          <a:p>
            <a:pPr/>
            <a:r>
              <a:t>25</a:t>
            </a:r>
          </a:p>
        </p:txBody>
      </p:sp>
      <p:sp>
        <p:nvSpPr>
          <p:cNvPr id="1233" name="elemento…"/>
          <p:cNvSpPr txBox="1"/>
          <p:nvPr/>
        </p:nvSpPr>
        <p:spPr>
          <a:xfrm>
            <a:off x="7845036" y="5624931"/>
            <a:ext cx="101820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elemento</a:t>
            </a:r>
          </a:p>
          <a:p>
            <a:pPr algn="ctr"/>
            <a:r>
              <a:t>retornado</a:t>
            </a:r>
          </a:p>
        </p:txBody>
      </p:sp>
      <p:sp>
        <p:nvSpPr>
          <p:cNvPr id="1239" name="Connection Line"/>
          <p:cNvSpPr/>
          <p:nvPr/>
        </p:nvSpPr>
        <p:spPr>
          <a:xfrm>
            <a:off x="5904393" y="3416536"/>
            <a:ext cx="383523" cy="209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19" fill="norm" stroke="1" extrusionOk="0">
                <a:moveTo>
                  <a:pt x="0" y="5092"/>
                </a:moveTo>
                <a:cubicBezTo>
                  <a:pt x="8572" y="21600"/>
                  <a:pt x="15772" y="19903"/>
                  <a:pt x="21600" y="0"/>
                </a:cubicBezTo>
              </a:path>
            </a:pathLst>
          </a:custGeom>
          <a:ln w="19050">
            <a:solidFill>
              <a:srgbClr val="0433FF"/>
            </a:solidFill>
            <a:prstDash val="sysDot"/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235" name="O que aconteceu?"/>
          <p:cNvSpPr txBox="1"/>
          <p:nvPr/>
        </p:nvSpPr>
        <p:spPr>
          <a:xfrm>
            <a:off x="160684" y="4754058"/>
            <a:ext cx="227577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300">
                <a:solidFill>
                  <a:srgbClr val="FF2600"/>
                </a:solidFill>
              </a:defRPr>
            </a:lvl1pPr>
          </a:lstStyle>
          <a:p>
            <a:pPr/>
            <a:r>
              <a:t>O que aconteceu?</a:t>
            </a:r>
          </a:p>
        </p:txBody>
      </p:sp>
      <p:sp>
        <p:nvSpPr>
          <p:cNvPr id="1236" name="Salvamos o valor da posição Q[Inicio] em uma variável auxiliar…"/>
          <p:cNvSpPr/>
          <p:nvPr/>
        </p:nvSpPr>
        <p:spPr>
          <a:xfrm>
            <a:off x="183166" y="5215805"/>
            <a:ext cx="7262350" cy="1348685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marL="216568" indent="-216568">
              <a:buSzPct val="100000"/>
              <a:buAutoNum type="arabicPeriod" startAt="1"/>
              <a:defRPr sz="2100"/>
            </a:pPr>
            <a:r>
              <a:t>Salvamos o valor da posição Q[</a:t>
            </a:r>
            <a:r>
              <a:rPr b="1"/>
              <a:t>Inicio</a:t>
            </a:r>
            <a:r>
              <a:t>] em uma variável auxiliar</a:t>
            </a:r>
            <a:endParaRPr b="1"/>
          </a:p>
          <a:p>
            <a:pPr marL="216568" indent="-216568">
              <a:buSzPct val="100000"/>
              <a:buAutoNum type="arabicPeriod" startAt="1"/>
              <a:defRPr sz="2100"/>
            </a:pPr>
            <a:r>
              <a:t>Incrementamos o valor da variável </a:t>
            </a:r>
            <a:r>
              <a:rPr b="1"/>
              <a:t>Início</a:t>
            </a:r>
          </a:p>
          <a:p>
            <a:pPr marL="216568" indent="-216568">
              <a:buSzPct val="100000"/>
              <a:buAutoNum type="arabicPeriod" startAt="1"/>
              <a:defRPr sz="2100"/>
            </a:pPr>
            <a:r>
              <a:t>Decrementamos o contador de elementos</a:t>
            </a:r>
          </a:p>
          <a:p>
            <a:pPr marL="216568" indent="-216568">
              <a:buSzPct val="100000"/>
              <a:buAutoNum type="arabicPeriod" startAt="1"/>
              <a:defRPr sz="2100"/>
            </a:pPr>
            <a:r>
              <a:t>Retornamos o valor da variável auxiliar</a:t>
            </a:r>
          </a:p>
        </p:txBody>
      </p:sp>
      <p:sp>
        <p:nvSpPr>
          <p:cNvPr id="1237" name="antes"/>
          <p:cNvSpPr txBox="1"/>
          <p:nvPr/>
        </p:nvSpPr>
        <p:spPr>
          <a:xfrm>
            <a:off x="2259499" y="2213497"/>
            <a:ext cx="581439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i="1" sz="1900">
                <a:solidFill>
                  <a:srgbClr val="FF2600"/>
                </a:solidFill>
              </a:defRPr>
            </a:lvl1pPr>
          </a:lstStyle>
          <a:p>
            <a:pPr/>
            <a:r>
              <a:t>antes</a:t>
            </a:r>
          </a:p>
        </p:txBody>
      </p:sp>
      <p:sp>
        <p:nvSpPr>
          <p:cNvPr id="1238" name="depois"/>
          <p:cNvSpPr txBox="1"/>
          <p:nvPr/>
        </p:nvSpPr>
        <p:spPr>
          <a:xfrm>
            <a:off x="6006677" y="2213497"/>
            <a:ext cx="70503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i="1" sz="1900">
                <a:solidFill>
                  <a:srgbClr val="FF2600"/>
                </a:solidFill>
              </a:defRPr>
            </a:lvl1pPr>
          </a:lstStyle>
          <a:p>
            <a:pPr/>
            <a:r>
              <a:t>depois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42" name="Desenfileirar (dequeue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Desenfileirar (dequeue)</a:t>
            </a:r>
          </a:p>
        </p:txBody>
      </p:sp>
      <p:sp>
        <p:nvSpPr>
          <p:cNvPr id="1243" name="Retângulo 6"/>
          <p:cNvSpPr/>
          <p:nvPr/>
        </p:nvSpPr>
        <p:spPr>
          <a:xfrm>
            <a:off x="1270870" y="1683170"/>
            <a:ext cx="6602260" cy="19202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Dequeue (Q)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se Q não está vazia:</a:t>
            </a:r>
            <a:r>
              <a:t> 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 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variável auxiliar </a:t>
            </a:r>
            <a:r>
              <a:t>aux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recebe Q[Q.Inicio]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 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Incrementa o valor de Q.Inicio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Decrementa o contador de elementos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Retorna </a:t>
            </a:r>
            <a:r>
              <a:t>aux</a:t>
            </a:r>
          </a:p>
        </p:txBody>
      </p:sp>
      <p:sp>
        <p:nvSpPr>
          <p:cNvPr id="1244" name="ou"/>
          <p:cNvSpPr txBox="1"/>
          <p:nvPr/>
        </p:nvSpPr>
        <p:spPr>
          <a:xfrm>
            <a:off x="4388892" y="3684636"/>
            <a:ext cx="36621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ou</a:t>
            </a:r>
          </a:p>
        </p:txBody>
      </p:sp>
      <p:sp>
        <p:nvSpPr>
          <p:cNvPr id="1245" name="Retângulo 6"/>
          <p:cNvSpPr/>
          <p:nvPr/>
        </p:nvSpPr>
        <p:spPr>
          <a:xfrm>
            <a:off x="1270870" y="4281711"/>
            <a:ext cx="6602260" cy="19202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Dequeue (Q)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if(estaVazia(Q) == 0):</a:t>
            </a:r>
            <a:r>
              <a:t> 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  aux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= Q.array[Q.Inicio];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 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Q.Inicio</a:t>
            </a:r>
            <a:r>
              <a:t> = </a:t>
            </a:r>
            <a:r>
              <a:rPr>
                <a:solidFill>
                  <a:srgbClr val="942192"/>
                </a:solidFill>
              </a:rPr>
              <a:t>incrementaIndice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(Q.Inicio);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Q.contador = Q.contador - 1;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return(aux);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48" name="Desenfileirar (dequeue)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Desenfileirar (dequeue)</a:t>
            </a:r>
          </a:p>
        </p:txBody>
      </p:sp>
      <p:sp>
        <p:nvSpPr>
          <p:cNvPr id="1249" name="Retângulo 6"/>
          <p:cNvSpPr/>
          <p:nvPr/>
        </p:nvSpPr>
        <p:spPr>
          <a:xfrm>
            <a:off x="1270870" y="1683170"/>
            <a:ext cx="6602260" cy="19202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Dequeue (Q)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se Q não está vazia:</a:t>
            </a:r>
            <a:r>
              <a:t> 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 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variável auxiliar </a:t>
            </a:r>
            <a:r>
              <a:t>aux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recebe Q[Q.Inicio]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 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Incrementa o valor de Q.Inicio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Decrementa o contador de elementos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Retorna </a:t>
            </a:r>
            <a:r>
              <a:t>aux</a:t>
            </a:r>
          </a:p>
        </p:txBody>
      </p:sp>
      <p:sp>
        <p:nvSpPr>
          <p:cNvPr id="1250" name="ou"/>
          <p:cNvSpPr txBox="1"/>
          <p:nvPr/>
        </p:nvSpPr>
        <p:spPr>
          <a:xfrm>
            <a:off x="4388892" y="3684636"/>
            <a:ext cx="36621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ou</a:t>
            </a:r>
          </a:p>
        </p:txBody>
      </p:sp>
      <p:sp>
        <p:nvSpPr>
          <p:cNvPr id="1251" name="Retângulo 6"/>
          <p:cNvSpPr/>
          <p:nvPr/>
        </p:nvSpPr>
        <p:spPr>
          <a:xfrm>
            <a:off x="1270870" y="4281711"/>
            <a:ext cx="6602260" cy="19202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Dequeue (Q)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if(estaVazia(Q) == 0):</a:t>
            </a:r>
            <a:r>
              <a:t> 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  aux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= Q.array[Q.Inicio];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 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Q.Inicio</a:t>
            </a:r>
            <a:r>
              <a:t> = </a:t>
            </a:r>
            <a:r>
              <a:rPr>
                <a:solidFill>
                  <a:srgbClr val="942192"/>
                </a:solidFill>
              </a:rPr>
              <a:t>incrementaIndice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(Q.Inicio);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Q.contador = Q.contador - 1;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 return(aux);</a:t>
            </a:r>
          </a:p>
        </p:txBody>
      </p:sp>
      <p:sp>
        <p:nvSpPr>
          <p:cNvPr id="1252" name="Line"/>
          <p:cNvSpPr/>
          <p:nvPr/>
        </p:nvSpPr>
        <p:spPr>
          <a:xfrm flipV="1">
            <a:off x="5517820" y="4162535"/>
            <a:ext cx="715683" cy="985094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53" name="Função auxiliar…"/>
          <p:cNvSpPr txBox="1"/>
          <p:nvPr/>
        </p:nvSpPr>
        <p:spPr>
          <a:xfrm>
            <a:off x="5950467" y="3508486"/>
            <a:ext cx="259552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000">
                <a:solidFill>
                  <a:srgbClr val="FF2600"/>
                </a:solidFill>
              </a:defRPr>
            </a:pPr>
            <a:r>
              <a:t>Função auxiliar</a:t>
            </a:r>
          </a:p>
          <a:p>
            <a:pPr algn="ctr">
              <a:defRPr b="1" sz="2000">
                <a:solidFill>
                  <a:srgbClr val="FF2600"/>
                </a:solidFill>
              </a:defRPr>
            </a:pPr>
            <a:r>
              <a:t>comportamento circular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56" name="Funções adicionais?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Funções adicionais?</a:t>
            </a:r>
          </a:p>
        </p:txBody>
      </p:sp>
      <p:sp>
        <p:nvSpPr>
          <p:cNvPr id="1257" name="Quais outras funções podem ser úteis para o tipo Fila?"/>
          <p:cNvSpPr txBox="1"/>
          <p:nvPr>
            <p:ph type="body" sz="quarter" idx="1"/>
          </p:nvPr>
        </p:nvSpPr>
        <p:spPr>
          <a:xfrm>
            <a:off x="545466" y="2049220"/>
            <a:ext cx="7704084" cy="752288"/>
          </a:xfrm>
          <a:prstGeom prst="rect">
            <a:avLst/>
          </a:prstGeom>
        </p:spPr>
        <p:txBody>
          <a:bodyPr/>
          <a:lstStyle>
            <a:lvl1pPr marL="457200" indent="-457200" defTabSz="457200">
              <a:spcBef>
                <a:spcPts val="0"/>
              </a:spcBef>
              <a:buClrTx/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Quais outras funções podem ser úteis para o tipo Fila?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7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Introdução</a:t>
            </a:r>
          </a:p>
        </p:txBody>
      </p:sp>
      <p:pic>
        <p:nvPicPr>
          <p:cNvPr id="228" name="problem.jpg" descr="problem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9325" y="3059666"/>
            <a:ext cx="1220046" cy="1220047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Problema"/>
          <p:cNvSpPr txBox="1"/>
          <p:nvPr/>
        </p:nvSpPr>
        <p:spPr>
          <a:xfrm>
            <a:off x="4106036" y="4296578"/>
            <a:ext cx="116662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Problema</a:t>
            </a:r>
          </a:p>
        </p:txBody>
      </p:sp>
      <p:pic>
        <p:nvPicPr>
          <p:cNvPr id="230" name="stack_1.jpg" descr="stack_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649" y="1814408"/>
            <a:ext cx="1220047" cy="849826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Pilhas"/>
          <p:cNvSpPr txBox="1"/>
          <p:nvPr/>
        </p:nvSpPr>
        <p:spPr>
          <a:xfrm>
            <a:off x="1922913" y="2122945"/>
            <a:ext cx="73592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Pilhas</a:t>
            </a:r>
          </a:p>
        </p:txBody>
      </p:sp>
      <p:pic>
        <p:nvPicPr>
          <p:cNvPr id="232" name="queue.png" descr="queu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4746" y="3722333"/>
            <a:ext cx="1341193" cy="598883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Filas"/>
          <p:cNvSpPr txBox="1"/>
          <p:nvPr/>
        </p:nvSpPr>
        <p:spPr>
          <a:xfrm>
            <a:off x="1992762" y="3823654"/>
            <a:ext cx="59622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Filas</a:t>
            </a:r>
          </a:p>
        </p:txBody>
      </p:sp>
      <p:pic>
        <p:nvPicPr>
          <p:cNvPr id="234" name="grafos.png" descr="grafo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573817" y="3482512"/>
            <a:ext cx="1078524" cy="1078524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Grafos"/>
          <p:cNvSpPr txBox="1"/>
          <p:nvPr/>
        </p:nvSpPr>
        <p:spPr>
          <a:xfrm>
            <a:off x="6535984" y="3823654"/>
            <a:ext cx="88422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Grafos</a:t>
            </a:r>
          </a:p>
        </p:txBody>
      </p:sp>
      <p:pic>
        <p:nvPicPr>
          <p:cNvPr id="236" name="array.png" descr="array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801997" y="1917878"/>
            <a:ext cx="642886" cy="642886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Vetores"/>
          <p:cNvSpPr txBox="1"/>
          <p:nvPr/>
        </p:nvSpPr>
        <p:spPr>
          <a:xfrm>
            <a:off x="6509586" y="2041200"/>
            <a:ext cx="93702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Vetores</a:t>
            </a:r>
          </a:p>
        </p:txBody>
      </p:sp>
      <p:sp>
        <p:nvSpPr>
          <p:cNvPr id="238" name="Etc"/>
          <p:cNvSpPr txBox="1"/>
          <p:nvPr/>
        </p:nvSpPr>
        <p:spPr>
          <a:xfrm>
            <a:off x="6773229" y="5523971"/>
            <a:ext cx="40973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Etc</a:t>
            </a:r>
          </a:p>
        </p:txBody>
      </p:sp>
      <p:pic>
        <p:nvPicPr>
          <p:cNvPr id="239" name="etc.png" descr="etc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688166" y="5297178"/>
            <a:ext cx="849826" cy="849826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Line"/>
          <p:cNvSpPr/>
          <p:nvPr/>
        </p:nvSpPr>
        <p:spPr>
          <a:xfrm>
            <a:off x="2681367" y="2455836"/>
            <a:ext cx="1161264" cy="767647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1" name="Line"/>
          <p:cNvSpPr/>
          <p:nvPr/>
        </p:nvSpPr>
        <p:spPr>
          <a:xfrm>
            <a:off x="2703210" y="3980515"/>
            <a:ext cx="1166625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2" name="Line"/>
          <p:cNvSpPr/>
          <p:nvPr/>
        </p:nvSpPr>
        <p:spPr>
          <a:xfrm flipV="1">
            <a:off x="2904718" y="4757549"/>
            <a:ext cx="877489" cy="877488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3" name="Line"/>
          <p:cNvSpPr/>
          <p:nvPr/>
        </p:nvSpPr>
        <p:spPr>
          <a:xfrm flipH="1">
            <a:off x="5536782" y="2321741"/>
            <a:ext cx="876055" cy="876056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4" name="Line"/>
          <p:cNvSpPr/>
          <p:nvPr/>
        </p:nvSpPr>
        <p:spPr>
          <a:xfrm flipH="1">
            <a:off x="5536065" y="3980515"/>
            <a:ext cx="884223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5" name="Line"/>
          <p:cNvSpPr/>
          <p:nvPr/>
        </p:nvSpPr>
        <p:spPr>
          <a:xfrm flipH="1" flipV="1">
            <a:off x="5478070" y="4622436"/>
            <a:ext cx="1071789" cy="1071789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246" name="question.png" descr="question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239634" y="4621451"/>
            <a:ext cx="899428" cy="8994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tree.png" descr="tree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51133" y="5149760"/>
            <a:ext cx="884224" cy="884223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Árvores"/>
          <p:cNvSpPr txBox="1"/>
          <p:nvPr/>
        </p:nvSpPr>
        <p:spPr>
          <a:xfrm>
            <a:off x="1811180" y="5393751"/>
            <a:ext cx="95939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Árvores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60" name="Exercício 01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Exercício 01</a:t>
            </a:r>
          </a:p>
        </p:txBody>
      </p:sp>
      <p:sp>
        <p:nvSpPr>
          <p:cNvPr id="1261" name="Ilustre cada estado de uma fila após realizar as seguintes operações (em ordem)…"/>
          <p:cNvSpPr txBox="1"/>
          <p:nvPr>
            <p:ph type="body" idx="1"/>
          </p:nvPr>
        </p:nvSpPr>
        <p:spPr>
          <a:xfrm>
            <a:off x="422214" y="1746554"/>
            <a:ext cx="8299572" cy="4363667"/>
          </a:xfrm>
          <a:prstGeom prst="rect">
            <a:avLst/>
          </a:prstGeom>
        </p:spPr>
        <p:txBody>
          <a:bodyPr/>
          <a:lstStyle/>
          <a:p>
            <a:pPr marL="457200" indent="-4572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Ilustre cada estado de uma fila após realizar as seguintes operações (em ordem)</a:t>
            </a:r>
          </a:p>
          <a:p>
            <a:pPr lvl="3" marL="1143000" indent="-4572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Enqueue(Q, 4)</a:t>
            </a:r>
          </a:p>
          <a:p>
            <a:pPr lvl="3" marL="1143000" indent="-4572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Enqueue(Q, 1)</a:t>
            </a:r>
          </a:p>
          <a:p>
            <a:pPr lvl="3" marL="1143000" indent="-4572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Enqueue(Q, 3)</a:t>
            </a:r>
          </a:p>
          <a:p>
            <a:pPr lvl="3" marL="1143000" indent="-4572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Dequeue(Q)</a:t>
            </a:r>
          </a:p>
          <a:p>
            <a:pPr lvl="3" marL="1143000" indent="-4572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Enqueue(Q, 8)</a:t>
            </a:r>
          </a:p>
          <a:p>
            <a:pPr lvl="3" marL="1143000" indent="-4572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Dequeue(Q)</a:t>
            </a:r>
          </a:p>
          <a:p>
            <a:pPr lvl="1" marL="685800" indent="-4572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1" marL="685800" indent="-4572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Considere que a fila está inicialmente vazia e é armazenada em um arranjo Q[1 .. 6]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64" name="Exercício 02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Exercício 02</a:t>
            </a:r>
          </a:p>
        </p:txBody>
      </p:sp>
      <p:sp>
        <p:nvSpPr>
          <p:cNvPr id="1265" name="Mãos a obra: implemente um TDA para Fila com alocação estática, e as funções de manipulação.…"/>
          <p:cNvSpPr txBox="1"/>
          <p:nvPr>
            <p:ph type="body" idx="1"/>
          </p:nvPr>
        </p:nvSpPr>
        <p:spPr>
          <a:xfrm>
            <a:off x="466779" y="1774230"/>
            <a:ext cx="8299572" cy="4363667"/>
          </a:xfrm>
          <a:prstGeom prst="rect">
            <a:avLst/>
          </a:prstGeom>
        </p:spPr>
        <p:txBody>
          <a:bodyPr/>
          <a:lstStyle/>
          <a:p>
            <a:pPr marL="457200" indent="-4572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Mãos a obra: implemente um TDA para Fila com alocação estática, e as funções de manipulação.</a:t>
            </a:r>
          </a:p>
          <a:p>
            <a:pPr marL="457200" indent="-4572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457200" indent="-457200" defTabSz="457200">
              <a:spcBef>
                <a:spcPts val="0"/>
              </a:spcBef>
              <a:buClrTx/>
              <a:buSzPct val="100000"/>
              <a:buChar char="•"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Quais TDAs serão necessários?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68" name="Tipos Abstratos para Fila Estátic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Tipos Abstratos para Fila Estática</a:t>
            </a:r>
          </a:p>
        </p:txBody>
      </p:sp>
      <p:sp>
        <p:nvSpPr>
          <p:cNvPr id="1269" name="CaixaDeTexto 5"/>
          <p:cNvSpPr txBox="1"/>
          <p:nvPr/>
        </p:nvSpPr>
        <p:spPr>
          <a:xfrm>
            <a:off x="664516" y="2088060"/>
            <a:ext cx="7814968" cy="2733041"/>
          </a:xfrm>
          <a:prstGeom prst="rect">
            <a:avLst/>
          </a:prstGeom>
          <a:solidFill>
            <a:srgbClr val="FFF2C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/* manipulando inteiros */</a:t>
            </a:r>
          </a:p>
          <a:p>
            <a:pPr>
              <a:defRPr b="1" sz="22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b="1" sz="2200">
                <a:latin typeface="+mj-lt"/>
                <a:ea typeface="+mj-ea"/>
                <a:cs typeface="+mj-cs"/>
                <a:sym typeface="Helvetica"/>
              </a:defRPr>
            </a:pPr>
            <a:r>
              <a:t>typedef struct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 sz="22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int array[MAXTAM];  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int</a:t>
            </a:r>
            <a:r>
              <a:rPr>
                <a:solidFill>
                  <a:srgbClr val="4472C4"/>
                </a:solidFill>
              </a:rPr>
              <a:t> </a:t>
            </a:r>
            <a:r>
              <a:t>inicio;</a:t>
            </a:r>
          </a:p>
          <a:p>
            <a:pPr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int</a:t>
            </a:r>
            <a:r>
              <a:t> fim;</a:t>
            </a:r>
          </a:p>
          <a:p>
            <a:pPr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int</a:t>
            </a:r>
            <a:r>
              <a:rPr>
                <a:solidFill>
                  <a:srgbClr val="4472C4"/>
                </a:solidFill>
              </a:rPr>
              <a:t> </a:t>
            </a:r>
            <a:r>
              <a:t>tamanho;</a:t>
            </a:r>
          </a:p>
          <a:p>
            <a:pPr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} filaEstatica;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72" name="Tipos Abstratos para Fila Estátic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Tipos Abstratos para Fila Estática</a:t>
            </a:r>
          </a:p>
        </p:txBody>
      </p:sp>
      <p:sp>
        <p:nvSpPr>
          <p:cNvPr id="1273" name="CaixaDeTexto 5"/>
          <p:cNvSpPr txBox="1"/>
          <p:nvPr/>
        </p:nvSpPr>
        <p:spPr>
          <a:xfrm>
            <a:off x="862419" y="2187069"/>
            <a:ext cx="7419162" cy="3393441"/>
          </a:xfrm>
          <a:prstGeom prst="rect">
            <a:avLst/>
          </a:prstGeom>
          <a:solidFill>
            <a:srgbClr val="FFF2C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2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FF7AB2"/>
                </a:solidFill>
              </a:rPr>
              <a:t>void</a:t>
            </a: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iniciaFila(</a:t>
            </a:r>
            <a:r>
              <a:rPr>
                <a:solidFill>
                  <a:srgbClr val="4472C4"/>
                </a:solidFill>
              </a:rPr>
              <a:t>filaEstatica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*fila); 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 sz="22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FF7AB2"/>
                </a:solidFill>
              </a:rPr>
              <a:t>void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enfileira</a:t>
            </a:r>
            <a:r>
              <a:t>(</a:t>
            </a:r>
            <a:r>
              <a:rPr>
                <a:solidFill>
                  <a:srgbClr val="4472C4"/>
                </a:solidFill>
              </a:rPr>
              <a:t>int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obj,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4472C4"/>
                </a:solidFill>
              </a:rPr>
              <a:t>filaEstatica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*fila);</a:t>
            </a:r>
          </a:p>
          <a:p>
            <a:pPr>
              <a:defRPr b="1" sz="22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FF7AB2"/>
                </a:solidFill>
              </a:rPr>
              <a:t>int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desenfileira(</a:t>
            </a:r>
            <a:r>
              <a:rPr>
                <a:solidFill>
                  <a:srgbClr val="4472C4"/>
                </a:solidFill>
              </a:rPr>
              <a:t>filaEstatica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*fila);</a:t>
            </a:r>
          </a:p>
          <a:p>
            <a:pPr>
              <a:defRPr b="1" sz="22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FF7AB2"/>
                </a:solidFill>
              </a:rPr>
              <a:t>void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imprimeFila(</a:t>
            </a:r>
            <a:r>
              <a:rPr>
                <a:solidFill>
                  <a:srgbClr val="4472C4"/>
                </a:solidFill>
              </a:rPr>
              <a:t>filaEstatica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*fila);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 sz="22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FF7AB2"/>
                </a:solidFill>
              </a:rPr>
              <a:t>int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incrementaIndice(int i);</a:t>
            </a:r>
          </a:p>
          <a:p>
            <a:pPr>
              <a:defRPr b="1" sz="22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FF7AB2"/>
                </a:solidFill>
              </a:rPr>
              <a:t>bool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estaVazia</a:t>
            </a:r>
            <a:r>
              <a:t>(</a:t>
            </a:r>
            <a:r>
              <a:rPr>
                <a:solidFill>
                  <a:srgbClr val="4472C4"/>
                </a:solidFill>
              </a:rPr>
              <a:t>filaEstatica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*fila);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 sz="22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FF7AB2"/>
                </a:solidFill>
              </a:rPr>
              <a:t>bool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estaCheia(</a:t>
            </a:r>
            <a:r>
              <a:rPr>
                <a:solidFill>
                  <a:srgbClr val="4472C4"/>
                </a:solidFill>
              </a:rPr>
              <a:t>filaEstatica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*fila);</a:t>
            </a:r>
          </a:p>
          <a:p>
            <a:pPr>
              <a:defRPr b="1" sz="22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FF7AB2"/>
                </a:solidFill>
              </a:rPr>
              <a:t>int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tamanhoFila(</a:t>
            </a:r>
            <a:r>
              <a:rPr>
                <a:solidFill>
                  <a:srgbClr val="4472C4"/>
                </a:solidFill>
              </a:rPr>
              <a:t>filaEstatica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*fila);</a:t>
            </a:r>
            <a:endParaRPr b="0"/>
          </a:p>
          <a:p>
            <a:pPr>
              <a:defRPr b="1" sz="22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FF7AB2"/>
                </a:solidFill>
              </a:rPr>
              <a:t>int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primeiro(</a:t>
            </a:r>
            <a:r>
              <a:rPr>
                <a:solidFill>
                  <a:srgbClr val="4472C4"/>
                </a:solidFill>
              </a:rPr>
              <a:t>filaEstatica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*fila);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 sz="22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FF7AB2"/>
                </a:solidFill>
              </a:rPr>
              <a:t>int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ultimo(</a:t>
            </a:r>
            <a:r>
              <a:rPr>
                <a:solidFill>
                  <a:srgbClr val="4472C4"/>
                </a:solidFill>
              </a:rPr>
              <a:t>filaEstatica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*fila);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76" name="Tipos Abstratos para Fila Estátic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Tipos Abstratos para Fila Estática</a:t>
            </a:r>
          </a:p>
        </p:txBody>
      </p:sp>
      <p:sp>
        <p:nvSpPr>
          <p:cNvPr id="1277" name="CaixaDeTexto 5"/>
          <p:cNvSpPr txBox="1"/>
          <p:nvPr/>
        </p:nvSpPr>
        <p:spPr>
          <a:xfrm>
            <a:off x="664516" y="2088060"/>
            <a:ext cx="7814968" cy="3723641"/>
          </a:xfrm>
          <a:prstGeom prst="rect">
            <a:avLst/>
          </a:prstGeom>
          <a:solidFill>
            <a:srgbClr val="FFF2C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/* manipulando objetos */</a:t>
            </a:r>
          </a:p>
          <a:p>
            <a:pPr>
              <a:defRPr b="1" sz="2200">
                <a:latin typeface="+mj-lt"/>
                <a:ea typeface="+mj-ea"/>
                <a:cs typeface="+mj-cs"/>
                <a:sym typeface="Helvetica"/>
              </a:defRPr>
            </a:pPr>
            <a:r>
              <a:t>typedef struct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int</a:t>
            </a:r>
            <a:r>
              <a:rPr>
                <a:solidFill>
                  <a:srgbClr val="4472C4"/>
                </a:solidFill>
              </a:rPr>
              <a:t> </a:t>
            </a:r>
            <a:r>
              <a:t>key;</a:t>
            </a:r>
          </a:p>
          <a:p>
            <a:pPr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} Objeto;</a:t>
            </a:r>
          </a:p>
          <a:p>
            <a:pPr>
              <a:defRPr sz="22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b="1" sz="2200">
                <a:latin typeface="+mj-lt"/>
                <a:ea typeface="+mj-ea"/>
                <a:cs typeface="+mj-cs"/>
                <a:sym typeface="Helvetica"/>
              </a:defRPr>
            </a:pPr>
            <a:r>
              <a:t>typedef struct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 sz="22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Objeto array[MAXTAM];  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int</a:t>
            </a:r>
            <a:r>
              <a:rPr>
                <a:solidFill>
                  <a:srgbClr val="4472C4"/>
                </a:solidFill>
              </a:rPr>
              <a:t> </a:t>
            </a:r>
            <a:r>
              <a:t>inicio;</a:t>
            </a:r>
          </a:p>
          <a:p>
            <a:pPr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int</a:t>
            </a:r>
            <a:r>
              <a:t> fim;</a:t>
            </a:r>
          </a:p>
          <a:p>
            <a:pPr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int</a:t>
            </a:r>
            <a:r>
              <a:rPr>
                <a:solidFill>
                  <a:srgbClr val="4472C4"/>
                </a:solidFill>
              </a:rPr>
              <a:t> </a:t>
            </a:r>
            <a:r>
              <a:t>tamanho;</a:t>
            </a:r>
          </a:p>
          <a:p>
            <a:pPr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} filaEstatica;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80" name="Tipos Abstratos para Fila Estátic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Tipos Abstratos para Fila Estática</a:t>
            </a:r>
          </a:p>
        </p:txBody>
      </p:sp>
      <p:sp>
        <p:nvSpPr>
          <p:cNvPr id="1281" name="CaixaDeTexto 5"/>
          <p:cNvSpPr txBox="1"/>
          <p:nvPr/>
        </p:nvSpPr>
        <p:spPr>
          <a:xfrm>
            <a:off x="862419" y="2187069"/>
            <a:ext cx="7419162" cy="3393441"/>
          </a:xfrm>
          <a:prstGeom prst="rect">
            <a:avLst/>
          </a:prstGeom>
          <a:solidFill>
            <a:srgbClr val="FFF2C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2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FF7AB2"/>
                </a:solidFill>
              </a:rPr>
              <a:t>void</a:t>
            </a: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iniciaFila(</a:t>
            </a:r>
            <a:r>
              <a:rPr>
                <a:solidFill>
                  <a:srgbClr val="4472C4"/>
                </a:solidFill>
              </a:rPr>
              <a:t>filaEstatica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*fila); 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 sz="22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FF7AB2"/>
                </a:solidFill>
              </a:rPr>
              <a:t>void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enfileira</a:t>
            </a:r>
            <a:r>
              <a:t>(</a:t>
            </a:r>
            <a:r>
              <a:rPr>
                <a:solidFill>
                  <a:srgbClr val="4472C4"/>
                </a:solidFill>
              </a:rPr>
              <a:t>Objeto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obj,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4472C4"/>
                </a:solidFill>
              </a:rPr>
              <a:t>filaEstatica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*fila);</a:t>
            </a:r>
          </a:p>
          <a:p>
            <a:pPr>
              <a:defRPr b="1" sz="22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FF7AB2"/>
                </a:solidFill>
              </a:rPr>
              <a:t>Objeto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desenfileira(</a:t>
            </a:r>
            <a:r>
              <a:rPr>
                <a:solidFill>
                  <a:srgbClr val="4472C4"/>
                </a:solidFill>
              </a:rPr>
              <a:t>filaEstatica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*fila);</a:t>
            </a:r>
          </a:p>
          <a:p>
            <a:pPr>
              <a:defRPr b="1" sz="22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FF7AB2"/>
                </a:solidFill>
              </a:rPr>
              <a:t>void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imprimeFila(</a:t>
            </a:r>
            <a:r>
              <a:rPr>
                <a:solidFill>
                  <a:srgbClr val="4472C4"/>
                </a:solidFill>
              </a:rPr>
              <a:t>filaEstatica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*fila);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 sz="22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FF7AB2"/>
                </a:solidFill>
              </a:rPr>
              <a:t>int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incrementaIndice(int i);</a:t>
            </a:r>
          </a:p>
          <a:p>
            <a:pPr>
              <a:defRPr b="1" sz="22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FF7AB2"/>
                </a:solidFill>
              </a:rPr>
              <a:t>bool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estaVazia</a:t>
            </a:r>
            <a:r>
              <a:t>(</a:t>
            </a:r>
            <a:r>
              <a:rPr>
                <a:solidFill>
                  <a:srgbClr val="4472C4"/>
                </a:solidFill>
              </a:rPr>
              <a:t>filaEstatica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*fila);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 sz="22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FF7AB2"/>
                </a:solidFill>
              </a:rPr>
              <a:t>bool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estaCheia(</a:t>
            </a:r>
            <a:r>
              <a:rPr>
                <a:solidFill>
                  <a:srgbClr val="4472C4"/>
                </a:solidFill>
              </a:rPr>
              <a:t>filaEstatica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*fila);</a:t>
            </a:r>
          </a:p>
          <a:p>
            <a:pPr>
              <a:defRPr b="1" sz="22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FF7AB2"/>
                </a:solidFill>
              </a:rPr>
              <a:t>int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tamanhoFila(</a:t>
            </a:r>
            <a:r>
              <a:rPr>
                <a:solidFill>
                  <a:srgbClr val="4472C4"/>
                </a:solidFill>
              </a:rPr>
              <a:t>filaEstatica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*fila);</a:t>
            </a:r>
            <a:endParaRPr b="0"/>
          </a:p>
          <a:p>
            <a:pPr>
              <a:defRPr b="1" sz="22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FF7AB2"/>
                </a:solidFill>
              </a:rPr>
              <a:t>Objeto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primeiro(</a:t>
            </a:r>
            <a:r>
              <a:rPr>
                <a:solidFill>
                  <a:srgbClr val="4472C4"/>
                </a:solidFill>
              </a:rPr>
              <a:t>filaEstatica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*fila);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 sz="22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FF7AB2"/>
                </a:solidFill>
              </a:rPr>
              <a:t>Objeto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ultimo(</a:t>
            </a:r>
            <a:r>
              <a:rPr>
                <a:solidFill>
                  <a:srgbClr val="4472C4"/>
                </a:solidFill>
              </a:rPr>
              <a:t>filaEstatica</a:t>
            </a:r>
            <a:r>
              <a:rPr>
                <a:solidFill>
                  <a:srgbClr val="FFFFFF"/>
                </a:solidFill>
              </a:rP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*fila);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Filas → implementação dinâmica…"/>
          <p:cNvSpPr txBox="1"/>
          <p:nvPr>
            <p:ph type="body" idx="1"/>
          </p:nvPr>
        </p:nvSpPr>
        <p:spPr>
          <a:xfrm>
            <a:off x="612648" y="1570037"/>
            <a:ext cx="8153401" cy="3947532"/>
          </a:xfrm>
          <a:prstGeom prst="rect">
            <a:avLst/>
          </a:prstGeom>
        </p:spPr>
        <p:txBody>
          <a:bodyPr/>
          <a:lstStyle/>
          <a:p>
            <a:pPr marL="320040" indent="-320040">
              <a:defRPr sz="2200"/>
            </a:pPr>
          </a:p>
          <a:p>
            <a:pPr marL="407323" indent="-407323">
              <a:defRPr sz="2800"/>
            </a:pPr>
            <a:r>
              <a:t>Filas → implementação dinâmica</a:t>
            </a:r>
          </a:p>
          <a:p>
            <a:pPr marL="320039" indent="-320039">
              <a:defRPr sz="2800"/>
            </a:pPr>
            <a:r>
              <a:t> Listas Lineares</a:t>
            </a:r>
          </a:p>
          <a:p>
            <a:pPr lvl="2" marL="1005839" indent="-320039">
              <a:buSzPct val="60000"/>
              <a:buChar char="◻"/>
              <a:defRPr sz="2800"/>
            </a:pPr>
            <a:r>
              <a:t>single-linked</a:t>
            </a:r>
          </a:p>
          <a:p>
            <a:pPr lvl="2" marL="1005839" indent="-320039">
              <a:buSzPct val="60000"/>
              <a:buChar char="◻"/>
              <a:defRPr sz="2800"/>
            </a:pPr>
            <a:r>
              <a:t>double-linked</a:t>
            </a:r>
          </a:p>
        </p:txBody>
      </p:sp>
      <p:sp>
        <p:nvSpPr>
          <p:cNvPr id="1284" name="Próximas Aul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Próximas Aulas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87" name="1."/>
          <p:cNvSpPr txBox="1"/>
          <p:nvPr/>
        </p:nvSpPr>
        <p:spPr>
          <a:xfrm>
            <a:off x="1471612" y="23692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288" name="1."/>
          <p:cNvSpPr txBox="1"/>
          <p:nvPr/>
        </p:nvSpPr>
        <p:spPr>
          <a:xfrm>
            <a:off x="1333500" y="23073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289" name="1."/>
          <p:cNvSpPr txBox="1"/>
          <p:nvPr/>
        </p:nvSpPr>
        <p:spPr>
          <a:xfrm>
            <a:off x="1471612" y="23819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290" name="1."/>
          <p:cNvSpPr txBox="1"/>
          <p:nvPr/>
        </p:nvSpPr>
        <p:spPr>
          <a:xfrm>
            <a:off x="1333500" y="23200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291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1292" name="Rounded Rectangle"/>
          <p:cNvSpPr/>
          <p:nvPr/>
        </p:nvSpPr>
        <p:spPr>
          <a:xfrm>
            <a:off x="784225" y="4622800"/>
            <a:ext cx="7772400" cy="549275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1295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129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94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298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129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97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301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129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00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304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130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03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307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130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06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310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130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09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1311" name="Filas"/>
          <p:cNvSpPr txBox="1"/>
          <p:nvPr/>
        </p:nvSpPr>
        <p:spPr>
          <a:xfrm>
            <a:off x="1354137" y="2482639"/>
            <a:ext cx="681518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Filas</a:t>
            </a:r>
          </a:p>
        </p:txBody>
      </p:sp>
      <p:sp>
        <p:nvSpPr>
          <p:cNvPr id="1312" name="Operações gerais"/>
          <p:cNvSpPr txBox="1"/>
          <p:nvPr/>
        </p:nvSpPr>
        <p:spPr>
          <a:xfrm>
            <a:off x="1356663" y="3049363"/>
            <a:ext cx="223466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Operações gerais</a:t>
            </a:r>
          </a:p>
        </p:txBody>
      </p:sp>
      <p:sp>
        <p:nvSpPr>
          <p:cNvPr id="1313" name="Introdução"/>
          <p:cNvSpPr txBox="1"/>
          <p:nvPr/>
        </p:nvSpPr>
        <p:spPr>
          <a:xfrm>
            <a:off x="1371600" y="1920875"/>
            <a:ext cx="1414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1314" name="Inserção de elementos"/>
          <p:cNvSpPr txBox="1"/>
          <p:nvPr/>
        </p:nvSpPr>
        <p:spPr>
          <a:xfrm>
            <a:off x="1361504" y="3597050"/>
            <a:ext cx="2841386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Inserção de elementos</a:t>
            </a:r>
          </a:p>
        </p:txBody>
      </p:sp>
      <p:sp>
        <p:nvSpPr>
          <p:cNvPr id="1315" name="Remoção de elementos"/>
          <p:cNvSpPr txBox="1"/>
          <p:nvPr/>
        </p:nvSpPr>
        <p:spPr>
          <a:xfrm>
            <a:off x="1372677" y="4163795"/>
            <a:ext cx="293998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Remoção de elementos</a:t>
            </a:r>
          </a:p>
        </p:txBody>
      </p:sp>
      <p:sp>
        <p:nvSpPr>
          <p:cNvPr id="1316" name="Referências"/>
          <p:cNvSpPr txBox="1"/>
          <p:nvPr/>
        </p:nvSpPr>
        <p:spPr>
          <a:xfrm>
            <a:off x="1372677" y="4711559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Referências sugerid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Referências sugeridas</a:t>
            </a:r>
          </a:p>
        </p:txBody>
      </p:sp>
      <p:sp>
        <p:nvSpPr>
          <p:cNvPr id="131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20" name="[Cormen et al, 2018]"/>
          <p:cNvSpPr txBox="1"/>
          <p:nvPr/>
        </p:nvSpPr>
        <p:spPr>
          <a:xfrm>
            <a:off x="1661631" y="5578758"/>
            <a:ext cx="202435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[Cormen et al, 2018]</a:t>
            </a:r>
          </a:p>
        </p:txBody>
      </p:sp>
      <p:sp>
        <p:nvSpPr>
          <p:cNvPr id="1321" name="[Tenenbaum et al, 1995]"/>
          <p:cNvSpPr txBox="1"/>
          <p:nvPr/>
        </p:nvSpPr>
        <p:spPr>
          <a:xfrm>
            <a:off x="4962093" y="5669143"/>
            <a:ext cx="233991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[Tenenbaum et al, 1995]</a:t>
            </a:r>
          </a:p>
        </p:txBody>
      </p:sp>
      <p:pic>
        <p:nvPicPr>
          <p:cNvPr id="1322" name="cormen.jpg" descr="corme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2482" y="2176631"/>
            <a:ext cx="2422657" cy="3421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3" name="tenembaum.jpeg" descr="tenembaum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20720" y="2171967"/>
            <a:ext cx="2422657" cy="34311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26" name="[Ziviani, 2010]"/>
          <p:cNvSpPr txBox="1"/>
          <p:nvPr/>
        </p:nvSpPr>
        <p:spPr>
          <a:xfrm>
            <a:off x="1821195" y="5714336"/>
            <a:ext cx="143678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[Ziviani, 2010]</a:t>
            </a:r>
          </a:p>
        </p:txBody>
      </p:sp>
      <p:sp>
        <p:nvSpPr>
          <p:cNvPr id="1327" name="[Drozdek, 2017]"/>
          <p:cNvSpPr txBox="1"/>
          <p:nvPr/>
        </p:nvSpPr>
        <p:spPr>
          <a:xfrm>
            <a:off x="5245769" y="5714336"/>
            <a:ext cx="160812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[Drozdek, 2017]</a:t>
            </a:r>
          </a:p>
        </p:txBody>
      </p:sp>
      <p:pic>
        <p:nvPicPr>
          <p:cNvPr id="1328" name="ziviani.jpeg" descr="ziviani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0694" y="1902083"/>
            <a:ext cx="2551051" cy="37316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9" name="drozdek.jpeg" descr="drozdek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74305" y="1909483"/>
            <a:ext cx="2551051" cy="3716853"/>
          </a:xfrm>
          <a:prstGeom prst="rect">
            <a:avLst/>
          </a:prstGeom>
          <a:ln w="12700">
            <a:miter lim="400000"/>
          </a:ln>
        </p:spPr>
      </p:pic>
      <p:sp>
        <p:nvSpPr>
          <p:cNvPr id="1330" name="Referências sugerid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Referências sugeridas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1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Introdução</a:t>
            </a:r>
          </a:p>
        </p:txBody>
      </p:sp>
      <p:pic>
        <p:nvPicPr>
          <p:cNvPr id="252" name="problem.jpg" descr="problem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9325" y="3059666"/>
            <a:ext cx="1220046" cy="1220047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Problema"/>
          <p:cNvSpPr txBox="1"/>
          <p:nvPr/>
        </p:nvSpPr>
        <p:spPr>
          <a:xfrm>
            <a:off x="4106036" y="4296578"/>
            <a:ext cx="116662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Problema</a:t>
            </a:r>
          </a:p>
        </p:txBody>
      </p:sp>
      <p:pic>
        <p:nvPicPr>
          <p:cNvPr id="254" name="stack_1.jpg" descr="stack_1.jpg"/>
          <p:cNvPicPr>
            <a:picLocks noChangeAspect="1"/>
          </p:cNvPicPr>
          <p:nvPr/>
        </p:nvPicPr>
        <p:blipFill>
          <a:blip r:embed="rId3">
            <a:alphaModFix amt="33363"/>
            <a:extLst/>
          </a:blip>
          <a:stretch>
            <a:fillRect/>
          </a:stretch>
        </p:blipFill>
        <p:spPr>
          <a:xfrm>
            <a:off x="265649" y="1814408"/>
            <a:ext cx="1220047" cy="849826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Pilhas"/>
          <p:cNvSpPr txBox="1"/>
          <p:nvPr/>
        </p:nvSpPr>
        <p:spPr>
          <a:xfrm>
            <a:off x="1922913" y="2122945"/>
            <a:ext cx="73592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Pilhas</a:t>
            </a:r>
          </a:p>
        </p:txBody>
      </p:sp>
      <p:pic>
        <p:nvPicPr>
          <p:cNvPr id="256" name="queue.png" descr="queu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4746" y="3722333"/>
            <a:ext cx="1341193" cy="598883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Filas"/>
          <p:cNvSpPr txBox="1"/>
          <p:nvPr/>
        </p:nvSpPr>
        <p:spPr>
          <a:xfrm>
            <a:off x="1992762" y="3823654"/>
            <a:ext cx="59622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Filas</a:t>
            </a:r>
          </a:p>
        </p:txBody>
      </p:sp>
      <p:pic>
        <p:nvPicPr>
          <p:cNvPr id="258" name="grafos.png" descr="grafos.png"/>
          <p:cNvPicPr>
            <a:picLocks noChangeAspect="1"/>
          </p:cNvPicPr>
          <p:nvPr/>
        </p:nvPicPr>
        <p:blipFill>
          <a:blip r:embed="rId5">
            <a:alphaModFix amt="31361"/>
            <a:extLst/>
          </a:blip>
          <a:stretch>
            <a:fillRect/>
          </a:stretch>
        </p:blipFill>
        <p:spPr>
          <a:xfrm>
            <a:off x="7573817" y="3482512"/>
            <a:ext cx="1078524" cy="1078524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Grafos"/>
          <p:cNvSpPr txBox="1"/>
          <p:nvPr/>
        </p:nvSpPr>
        <p:spPr>
          <a:xfrm>
            <a:off x="6535984" y="3823654"/>
            <a:ext cx="88422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Grafos</a:t>
            </a:r>
          </a:p>
        </p:txBody>
      </p:sp>
      <p:pic>
        <p:nvPicPr>
          <p:cNvPr id="260" name="array.png" descr="array.png"/>
          <p:cNvPicPr>
            <a:picLocks noChangeAspect="1"/>
          </p:cNvPicPr>
          <p:nvPr/>
        </p:nvPicPr>
        <p:blipFill>
          <a:blip r:embed="rId6">
            <a:alphaModFix amt="31361"/>
            <a:extLst/>
          </a:blip>
          <a:stretch>
            <a:fillRect/>
          </a:stretch>
        </p:blipFill>
        <p:spPr>
          <a:xfrm>
            <a:off x="7801997" y="1917878"/>
            <a:ext cx="642886" cy="642886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Vetores"/>
          <p:cNvSpPr txBox="1"/>
          <p:nvPr/>
        </p:nvSpPr>
        <p:spPr>
          <a:xfrm>
            <a:off x="6509586" y="2041200"/>
            <a:ext cx="93702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Vetores</a:t>
            </a:r>
          </a:p>
        </p:txBody>
      </p:sp>
      <p:sp>
        <p:nvSpPr>
          <p:cNvPr id="262" name="Etc"/>
          <p:cNvSpPr txBox="1"/>
          <p:nvPr/>
        </p:nvSpPr>
        <p:spPr>
          <a:xfrm>
            <a:off x="6773229" y="5523971"/>
            <a:ext cx="40973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Etc</a:t>
            </a:r>
          </a:p>
        </p:txBody>
      </p:sp>
      <p:pic>
        <p:nvPicPr>
          <p:cNvPr id="263" name="etc.png" descr="etc.png"/>
          <p:cNvPicPr>
            <a:picLocks noChangeAspect="1"/>
          </p:cNvPicPr>
          <p:nvPr/>
        </p:nvPicPr>
        <p:blipFill>
          <a:blip r:embed="rId7">
            <a:alphaModFix amt="31361"/>
            <a:extLst/>
          </a:blip>
          <a:stretch>
            <a:fillRect/>
          </a:stretch>
        </p:blipFill>
        <p:spPr>
          <a:xfrm>
            <a:off x="7688166" y="5297178"/>
            <a:ext cx="849826" cy="849826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Line"/>
          <p:cNvSpPr/>
          <p:nvPr/>
        </p:nvSpPr>
        <p:spPr>
          <a:xfrm>
            <a:off x="2681367" y="2455836"/>
            <a:ext cx="1161264" cy="767647"/>
          </a:xfrm>
          <a:prstGeom prst="line">
            <a:avLst/>
          </a:prstGeom>
          <a:ln w="19050">
            <a:solidFill>
              <a:srgbClr val="000000">
                <a:alpha val="33363"/>
              </a:srgbClr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65" name="Line"/>
          <p:cNvSpPr/>
          <p:nvPr/>
        </p:nvSpPr>
        <p:spPr>
          <a:xfrm>
            <a:off x="2703210" y="3980515"/>
            <a:ext cx="1166625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66" name="Line"/>
          <p:cNvSpPr/>
          <p:nvPr/>
        </p:nvSpPr>
        <p:spPr>
          <a:xfrm flipV="1">
            <a:off x="2904718" y="4757549"/>
            <a:ext cx="877489" cy="877488"/>
          </a:xfrm>
          <a:prstGeom prst="line">
            <a:avLst/>
          </a:prstGeom>
          <a:ln w="19050">
            <a:solidFill>
              <a:srgbClr val="000000">
                <a:alpha val="31361"/>
              </a:srgbClr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67" name="Line"/>
          <p:cNvSpPr/>
          <p:nvPr/>
        </p:nvSpPr>
        <p:spPr>
          <a:xfrm flipH="1">
            <a:off x="5536782" y="2321741"/>
            <a:ext cx="876055" cy="876056"/>
          </a:xfrm>
          <a:prstGeom prst="line">
            <a:avLst/>
          </a:prstGeom>
          <a:ln w="19050">
            <a:solidFill>
              <a:srgbClr val="000000">
                <a:alpha val="31361"/>
              </a:srgbClr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68" name="Line"/>
          <p:cNvSpPr/>
          <p:nvPr/>
        </p:nvSpPr>
        <p:spPr>
          <a:xfrm flipH="1">
            <a:off x="5536065" y="3980515"/>
            <a:ext cx="884223" cy="1"/>
          </a:xfrm>
          <a:prstGeom prst="line">
            <a:avLst/>
          </a:prstGeom>
          <a:ln w="19050">
            <a:solidFill>
              <a:srgbClr val="000000">
                <a:alpha val="31361"/>
              </a:srgbClr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69" name="Line"/>
          <p:cNvSpPr/>
          <p:nvPr/>
        </p:nvSpPr>
        <p:spPr>
          <a:xfrm flipH="1" flipV="1">
            <a:off x="5478070" y="4622436"/>
            <a:ext cx="1071789" cy="1071789"/>
          </a:xfrm>
          <a:prstGeom prst="line">
            <a:avLst/>
          </a:prstGeom>
          <a:ln w="19050">
            <a:solidFill>
              <a:srgbClr val="000000">
                <a:alpha val="30632"/>
              </a:srgbClr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270" name="question.png" descr="question.png"/>
          <p:cNvPicPr>
            <a:picLocks noChangeAspect="1"/>
          </p:cNvPicPr>
          <p:nvPr/>
        </p:nvPicPr>
        <p:blipFill>
          <a:blip r:embed="rId8">
            <a:alphaModFix amt="31361"/>
            <a:extLst/>
          </a:blip>
          <a:stretch>
            <a:fillRect/>
          </a:stretch>
        </p:blipFill>
        <p:spPr>
          <a:xfrm>
            <a:off x="4239634" y="4621451"/>
            <a:ext cx="899428" cy="8994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tree.png" descr="tree.png"/>
          <p:cNvPicPr>
            <a:picLocks noChangeAspect="1"/>
          </p:cNvPicPr>
          <p:nvPr/>
        </p:nvPicPr>
        <p:blipFill>
          <a:blip r:embed="rId9">
            <a:alphaModFix amt="31361"/>
            <a:extLst/>
          </a:blip>
          <a:stretch>
            <a:fillRect/>
          </a:stretch>
        </p:blipFill>
        <p:spPr>
          <a:xfrm>
            <a:off x="551133" y="5149760"/>
            <a:ext cx="884224" cy="884223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Árvores"/>
          <p:cNvSpPr txBox="1"/>
          <p:nvPr/>
        </p:nvSpPr>
        <p:spPr>
          <a:xfrm>
            <a:off x="1811180" y="5393751"/>
            <a:ext cx="95939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Árvores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Perguntas?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sz="5200"/>
            </a:pPr>
            <a:r>
              <a:t>Perguntas?</a:t>
            </a: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  <a:r>
              <a:t>Prof. Rafael G. </a:t>
            </a:r>
            <a:r>
              <a:rPr b="1"/>
              <a:t>Mantovani</a:t>
            </a:r>
          </a:p>
          <a:p>
            <a:pPr marL="0" indent="0" algn="ctr">
              <a:buClrTx/>
              <a:buSzTx/>
              <a:buNone/>
              <a:defRPr>
                <a:solidFill>
                  <a:srgbClr val="0433FF"/>
                </a:solidFill>
              </a:defRPr>
            </a:pPr>
            <a:r>
              <a:rPr u="sng"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rafaelmantovani@utfpr.edu.br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75" name="1."/>
          <p:cNvSpPr txBox="1"/>
          <p:nvPr/>
        </p:nvSpPr>
        <p:spPr>
          <a:xfrm>
            <a:off x="1471612" y="23692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276" name="1."/>
          <p:cNvSpPr txBox="1"/>
          <p:nvPr/>
        </p:nvSpPr>
        <p:spPr>
          <a:xfrm>
            <a:off x="1333500" y="23073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277" name="1."/>
          <p:cNvSpPr txBox="1"/>
          <p:nvPr/>
        </p:nvSpPr>
        <p:spPr>
          <a:xfrm>
            <a:off x="1471612" y="2381921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278" name="1."/>
          <p:cNvSpPr txBox="1"/>
          <p:nvPr/>
        </p:nvSpPr>
        <p:spPr>
          <a:xfrm>
            <a:off x="1333500" y="2320035"/>
            <a:ext cx="154845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281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27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0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284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28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3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285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286" name="Rounded Rectangle"/>
          <p:cNvSpPr/>
          <p:nvPr/>
        </p:nvSpPr>
        <p:spPr>
          <a:xfrm>
            <a:off x="784225" y="2374900"/>
            <a:ext cx="7772400" cy="549275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289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28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8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92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29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1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295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29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4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298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29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7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299" name="Filas"/>
          <p:cNvSpPr txBox="1"/>
          <p:nvPr/>
        </p:nvSpPr>
        <p:spPr>
          <a:xfrm>
            <a:off x="1354137" y="2482639"/>
            <a:ext cx="681518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Filas</a:t>
            </a:r>
          </a:p>
        </p:txBody>
      </p:sp>
      <p:sp>
        <p:nvSpPr>
          <p:cNvPr id="300" name="Operações gerais"/>
          <p:cNvSpPr txBox="1"/>
          <p:nvPr/>
        </p:nvSpPr>
        <p:spPr>
          <a:xfrm>
            <a:off x="1356663" y="3049363"/>
            <a:ext cx="2234664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Operações gerais</a:t>
            </a:r>
          </a:p>
        </p:txBody>
      </p:sp>
      <p:sp>
        <p:nvSpPr>
          <p:cNvPr id="301" name="Introdução"/>
          <p:cNvSpPr txBox="1"/>
          <p:nvPr/>
        </p:nvSpPr>
        <p:spPr>
          <a:xfrm>
            <a:off x="1371600" y="1920875"/>
            <a:ext cx="141499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302" name="Inserção de elementos"/>
          <p:cNvSpPr txBox="1"/>
          <p:nvPr/>
        </p:nvSpPr>
        <p:spPr>
          <a:xfrm>
            <a:off x="1361504" y="3597050"/>
            <a:ext cx="2841386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Inserção de elementos</a:t>
            </a:r>
          </a:p>
        </p:txBody>
      </p:sp>
      <p:sp>
        <p:nvSpPr>
          <p:cNvPr id="303" name="Remoção de elementos"/>
          <p:cNvSpPr txBox="1"/>
          <p:nvPr/>
        </p:nvSpPr>
        <p:spPr>
          <a:xfrm>
            <a:off x="1372677" y="4163795"/>
            <a:ext cx="293998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Remoção de elementos</a:t>
            </a:r>
          </a:p>
        </p:txBody>
      </p:sp>
      <p:sp>
        <p:nvSpPr>
          <p:cNvPr id="304" name="Referências"/>
          <p:cNvSpPr txBox="1"/>
          <p:nvPr/>
        </p:nvSpPr>
        <p:spPr>
          <a:xfrm>
            <a:off x="1372677" y="4711559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07" name="Fil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Filas</a:t>
            </a:r>
          </a:p>
        </p:txBody>
      </p:sp>
      <p:pic>
        <p:nvPicPr>
          <p:cNvPr id="308" name="fila.jpeg" descr="fila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631" y="1779420"/>
            <a:ext cx="4161191" cy="2342958"/>
          </a:xfrm>
          <a:prstGeom prst="rect">
            <a:avLst/>
          </a:prstGeom>
          <a:ln w="12700">
            <a:miter lim="400000"/>
          </a:ln>
        </p:spPr>
      </p:pic>
      <p:pic>
        <p:nvPicPr>
          <p:cNvPr id="309" name="1_People-waiting-in-line-with-shopping-baskets-at-grocery-store.jpg" descr="1_People-waiting-in-line-with-shopping-baskets-at-grocery-stor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64086" y="1779420"/>
            <a:ext cx="3523029" cy="23429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12" name="Fil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Filas</a:t>
            </a:r>
          </a:p>
        </p:txBody>
      </p:sp>
      <p:pic>
        <p:nvPicPr>
          <p:cNvPr id="313" name="fila.jpeg" descr="fila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631" y="1779420"/>
            <a:ext cx="4161191" cy="2342958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1_People-waiting-in-line-with-shopping-baskets-at-grocery-store.jpg" descr="1_People-waiting-in-line-with-shopping-baskets-at-grocery-stor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64086" y="1779420"/>
            <a:ext cx="3523029" cy="2342958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FIFO (First In, First Out)"/>
          <p:cNvSpPr txBox="1"/>
          <p:nvPr>
            <p:ph type="body" sz="quarter" idx="1"/>
          </p:nvPr>
        </p:nvSpPr>
        <p:spPr>
          <a:xfrm>
            <a:off x="2912233" y="4347634"/>
            <a:ext cx="3554230" cy="532267"/>
          </a:xfrm>
          <a:prstGeom prst="rect">
            <a:avLst/>
          </a:prstGeom>
        </p:spPr>
        <p:txBody>
          <a:bodyPr/>
          <a:lstStyle/>
          <a:p>
            <a:pPr marL="457200" indent="-457200" defTabSz="457200">
              <a:spcBef>
                <a:spcPts val="0"/>
              </a:spcBef>
              <a:buClrTx/>
              <a:buSzPct val="1000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FIFO (</a:t>
            </a:r>
            <a:r>
              <a:rPr b="1"/>
              <a:t>F</a:t>
            </a:r>
            <a:r>
              <a:t>irst </a:t>
            </a:r>
            <a:r>
              <a:rPr b="1"/>
              <a:t>I</a:t>
            </a:r>
            <a:r>
              <a:t>n, </a:t>
            </a:r>
            <a:r>
              <a:rPr b="1"/>
              <a:t>F</a:t>
            </a:r>
            <a:r>
              <a:t>irst </a:t>
            </a:r>
            <a:r>
              <a:rPr b="1"/>
              <a:t>O</a:t>
            </a:r>
            <a:r>
              <a:t>ut)</a:t>
            </a:r>
          </a:p>
        </p:txBody>
      </p:sp>
      <p:sp>
        <p:nvSpPr>
          <p:cNvPr id="316" name="“Primeiro elemento a entrar é o primeiro a sair”"/>
          <p:cNvSpPr/>
          <p:nvPr/>
        </p:nvSpPr>
        <p:spPr>
          <a:xfrm>
            <a:off x="2470632" y="4920591"/>
            <a:ext cx="4437432" cy="84459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25400">
            <a:solidFill>
              <a:srgbClr val="0433FF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buClr>
                <a:srgbClr val="000000"/>
              </a:buClr>
              <a:buFont typeface="Wingdings"/>
              <a:defRPr sz="2400"/>
            </a:lvl1pPr>
          </a:lstStyle>
          <a:p>
            <a:pPr/>
            <a:r>
              <a:t>“Primeiro elemento a entrar é o primeiro a sair”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