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solidFill>
                <a:schemeClr val="accent1"/>
              </a:solidFill>
              <a:prstDash val="solid"/>
              <a:bevel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EF2F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bevel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solidFill>
                <a:schemeClr val="accent1"/>
              </a:solidFill>
              <a:prstDash val="solid"/>
              <a:bevel/>
            </a:ln>
          </a:insideH>
          <a:insideV>
            <a:ln w="12700" cap="flat">
              <a:solidFill>
                <a:schemeClr val="accent1"/>
              </a:solidFill>
              <a:prstDash val="solid"/>
              <a:bevel/>
            </a:ln>
          </a:insideV>
        </a:tcBdr>
        <a:fill>
          <a:solidFill>
            <a:srgbClr val="EEF2F7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E5EE"/>
          </a:solidFill>
        </a:fill>
      </a:tcStyle>
    </a:wholeTbl>
    <a:band2H>
      <a:tcTxStyle b="def" i="def"/>
      <a:tcStyle>
        <a:tcBdr/>
        <a:fill>
          <a:solidFill>
            <a:srgbClr val="EEF2F7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2D7"/>
          </a:solidFill>
        </a:fill>
      </a:tcStyle>
    </a:wholeTbl>
    <a:band2H>
      <a:tcTxStyle b="def" i="def"/>
      <a:tcStyle>
        <a:tcBdr/>
        <a:fill>
          <a:solidFill>
            <a:srgbClr val="F0F1EC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DADA"/>
          </a:solidFill>
        </a:fill>
      </a:tcStyle>
    </a:wholeTbl>
    <a:band2H>
      <a:tcTxStyle b="def" i="def"/>
      <a:tcStyle>
        <a:tcBdr/>
        <a:fill>
          <a:solidFill>
            <a:srgbClr val="EEEDED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7" name="Shape 14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5" name="Shape 15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Slide d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"/>
          <p:cNvSpPr/>
          <p:nvPr/>
        </p:nvSpPr>
        <p:spPr>
          <a:xfrm>
            <a:off x="0" y="5970587"/>
            <a:ext cx="9144000" cy="88741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" name="Rectangle"/>
          <p:cNvSpPr/>
          <p:nvPr/>
        </p:nvSpPr>
        <p:spPr>
          <a:xfrm>
            <a:off x="-9526" y="6053137"/>
            <a:ext cx="2249490" cy="7127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" name="Rectangle"/>
          <p:cNvSpPr/>
          <p:nvPr/>
        </p:nvSpPr>
        <p:spPr>
          <a:xfrm>
            <a:off x="2359025" y="6043612"/>
            <a:ext cx="6784975" cy="71437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" name="Title Text"/>
          <p:cNvSpPr txBox="1"/>
          <p:nvPr>
            <p:ph type="title"/>
          </p:nvPr>
        </p:nvSpPr>
        <p:spPr>
          <a:xfrm>
            <a:off x="2362200" y="2324100"/>
            <a:ext cx="6477000" cy="3543300"/>
          </a:xfrm>
          <a:prstGeom prst="rect">
            <a:avLst/>
          </a:prstGeom>
        </p:spPr>
        <p:txBody>
          <a:bodyPr anchor="b"/>
          <a:lstStyle>
            <a:lvl1pPr>
              <a:defRPr b="0" cap="all" sz="4400">
                <a:solidFill>
                  <a:srgbClr val="000000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"/>
          </p:nvPr>
        </p:nvSpPr>
        <p:spPr>
          <a:xfrm>
            <a:off x="2362200" y="5927873"/>
            <a:ext cx="6515100" cy="930127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2800">
                <a:solidFill>
                  <a:srgbClr val="FFFFFF"/>
                </a:solidFill>
              </a:defRPr>
            </a:lvl1pPr>
            <a:lvl2pPr marL="0" indent="457200">
              <a:buClrTx/>
              <a:buSzTx/>
              <a:buNone/>
              <a:defRPr sz="2800">
                <a:solidFill>
                  <a:srgbClr val="FFFFFF"/>
                </a:solidFill>
              </a:defRPr>
            </a:lvl2pPr>
            <a:lvl3pPr marL="0" indent="914400">
              <a:buClrTx/>
              <a:buSzTx/>
              <a:buNone/>
              <a:defRPr sz="2800">
                <a:solidFill>
                  <a:srgbClr val="FFFFFF"/>
                </a:solidFill>
              </a:defRPr>
            </a:lvl3pPr>
            <a:lvl4pPr marL="0" indent="1371600">
              <a:buClrTx/>
              <a:buSzTx/>
              <a:buNone/>
              <a:defRPr sz="2800">
                <a:solidFill>
                  <a:srgbClr val="FFFFFF"/>
                </a:solidFill>
              </a:defRPr>
            </a:lvl4pPr>
            <a:lvl5pPr marL="0" indent="1828800">
              <a:buClrTx/>
              <a:buSzTx/>
              <a:buNone/>
              <a:defRPr sz="28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xfrm>
            <a:off x="8001000" y="87629"/>
            <a:ext cx="838200" cy="2819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BDDC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0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1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Off val="10686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2" name="Title Text"/>
          <p:cNvSpPr txBox="1"/>
          <p:nvPr>
            <p:ph type="title"/>
          </p:nvPr>
        </p:nvSpPr>
        <p:spPr>
          <a:xfrm>
            <a:off x="612648" y="0"/>
            <a:ext cx="8153401" cy="1447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xfrm>
            <a:off x="612648" y="1600200"/>
            <a:ext cx="8153401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xfrm>
            <a:off x="0" y="1253649"/>
            <a:ext cx="533400" cy="281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2" name="Rectangle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3" name="Rectangle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4" name="Title Text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xfrm>
            <a:off x="120260" y="1253489"/>
            <a:ext cx="292880" cy="28194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  <p:sp>
        <p:nvSpPr>
          <p:cNvPr id="116" name="Body Level One…"/>
          <p:cNvSpPr txBox="1"/>
          <p:nvPr>
            <p:ph type="body" idx="1"/>
          </p:nvPr>
        </p:nvSpPr>
        <p:spPr>
          <a:xfrm>
            <a:off x="612648" y="1600200"/>
            <a:ext cx="8153401" cy="4495800"/>
          </a:xfrm>
          <a:prstGeom prst="rect">
            <a:avLst/>
          </a:prstGeom>
        </p:spPr>
        <p:txBody>
          <a:bodyPr/>
          <a:lstStyle>
            <a:lvl1pPr marL="320040" indent="-320040"/>
            <a:lvl2pPr marL="671732" indent="-305972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4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5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Off val="10686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6" name="Title Text"/>
          <p:cNvSpPr txBox="1"/>
          <p:nvPr>
            <p:ph type="title"/>
          </p:nvPr>
        </p:nvSpPr>
        <p:spPr>
          <a:xfrm>
            <a:off x="612648" y="0"/>
            <a:ext cx="8153401" cy="1447800"/>
          </a:xfrm>
          <a:prstGeom prst="rect">
            <a:avLst/>
          </a:prstGeom>
        </p:spPr>
        <p:txBody>
          <a:bodyPr/>
          <a:lstStyle>
            <a:lvl1pPr>
              <a:defRPr b="0" sz="4400">
                <a:solidFill>
                  <a:srgbClr val="775F55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7" name="Body Level One…"/>
          <p:cNvSpPr txBox="1"/>
          <p:nvPr>
            <p:ph type="body" idx="1"/>
          </p:nvPr>
        </p:nvSpPr>
        <p:spPr>
          <a:xfrm>
            <a:off x="612648" y="1600200"/>
            <a:ext cx="8153401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xfrm>
            <a:off x="0" y="1253649"/>
            <a:ext cx="533400" cy="281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6" name="Rectangle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7" name="Rectangle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8" name="Title Text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 b="0" sz="4400">
                <a:solidFill>
                  <a:srgbClr val="775F55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9" name="Slide Number"/>
          <p:cNvSpPr txBox="1"/>
          <p:nvPr>
            <p:ph type="sldNum" sz="quarter" idx="2"/>
          </p:nvPr>
        </p:nvSpPr>
        <p:spPr>
          <a:xfrm>
            <a:off x="120260" y="1253489"/>
            <a:ext cx="292880" cy="28194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  <p:sp>
        <p:nvSpPr>
          <p:cNvPr id="140" name="Body Level One…"/>
          <p:cNvSpPr txBox="1"/>
          <p:nvPr>
            <p:ph type="body" idx="1"/>
          </p:nvPr>
        </p:nvSpPr>
        <p:spPr>
          <a:xfrm>
            <a:off x="612648" y="1600200"/>
            <a:ext cx="8153401" cy="4495800"/>
          </a:xfrm>
          <a:prstGeom prst="rect">
            <a:avLst/>
          </a:prstGeom>
        </p:spPr>
        <p:txBody>
          <a:bodyPr/>
          <a:lstStyle>
            <a:lvl1pPr marL="320040" indent="-320040"/>
            <a:lvl2pPr marL="671732" indent="-305972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" name="Title Text"/>
          <p:cNvSpPr txBox="1"/>
          <p:nvPr>
            <p:ph type="title"/>
          </p:nvPr>
        </p:nvSpPr>
        <p:spPr>
          <a:xfrm>
            <a:off x="612648" y="0"/>
            <a:ext cx="8153401" cy="1447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idx="1"/>
          </p:nvPr>
        </p:nvSpPr>
        <p:spPr>
          <a:xfrm>
            <a:off x="612648" y="1600200"/>
            <a:ext cx="8153401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xfrm>
            <a:off x="0" y="1253649"/>
            <a:ext cx="533400" cy="281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penas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0" y="6107429"/>
            <a:ext cx="533400" cy="2819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75F55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texto em duas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2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8" name="Rectangle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9" name="Rectangle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 b="0" sz="4400">
                <a:solidFill>
                  <a:srgbClr val="775F55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xfrm>
            <a:off x="120260" y="1253489"/>
            <a:ext cx="292880" cy="28194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  <p:sp>
        <p:nvSpPr>
          <p:cNvPr id="92" name="Body Level One…"/>
          <p:cNvSpPr txBox="1"/>
          <p:nvPr>
            <p:ph type="body" idx="1"/>
          </p:nvPr>
        </p:nvSpPr>
        <p:spPr>
          <a:xfrm>
            <a:off x="612648" y="1600200"/>
            <a:ext cx="8153401" cy="4495800"/>
          </a:xfrm>
          <a:prstGeom prst="rect">
            <a:avLst/>
          </a:prstGeom>
        </p:spPr>
        <p:txBody>
          <a:bodyPr/>
          <a:lstStyle>
            <a:lvl1pPr marL="320040" indent="-320040"/>
            <a:lvl2pPr marL="671732" indent="-305972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609600" y="0"/>
            <a:ext cx="8153400" cy="144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612775" y="1600200"/>
            <a:ext cx="81534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0" y="1130617"/>
            <a:ext cx="533400" cy="2819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 fontScale="100000" lnSpcReduction="0"/>
          </a:bodyPr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754726"/>
          </a:solidFill>
          <a:uFillTx/>
          <a:latin typeface="Tw Cen MT"/>
          <a:ea typeface="Tw Cen MT"/>
          <a:cs typeface="Tw Cen MT"/>
          <a:sym typeface="Tw Cen MT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754726"/>
          </a:solidFill>
          <a:uFillTx/>
          <a:latin typeface="Tw Cen MT"/>
          <a:ea typeface="Tw Cen MT"/>
          <a:cs typeface="Tw Cen MT"/>
          <a:sym typeface="Tw Cen MT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754726"/>
          </a:solidFill>
          <a:uFillTx/>
          <a:latin typeface="Tw Cen MT"/>
          <a:ea typeface="Tw Cen MT"/>
          <a:cs typeface="Tw Cen MT"/>
          <a:sym typeface="Tw Cen MT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754726"/>
          </a:solidFill>
          <a:uFillTx/>
          <a:latin typeface="Tw Cen MT"/>
          <a:ea typeface="Tw Cen MT"/>
          <a:cs typeface="Tw Cen MT"/>
          <a:sym typeface="Tw Cen MT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754726"/>
          </a:solidFill>
          <a:uFillTx/>
          <a:latin typeface="Tw Cen MT"/>
          <a:ea typeface="Tw Cen MT"/>
          <a:cs typeface="Tw Cen MT"/>
          <a:sym typeface="Tw Cen MT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754726"/>
          </a:solidFill>
          <a:uFillTx/>
          <a:latin typeface="Tw Cen MT"/>
          <a:ea typeface="Tw Cen MT"/>
          <a:cs typeface="Tw Cen MT"/>
          <a:sym typeface="Tw Cen MT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754726"/>
          </a:solidFill>
          <a:uFillTx/>
          <a:latin typeface="Tw Cen MT"/>
          <a:ea typeface="Tw Cen MT"/>
          <a:cs typeface="Tw Cen MT"/>
          <a:sym typeface="Tw Cen MT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754726"/>
          </a:solidFill>
          <a:uFillTx/>
          <a:latin typeface="Tw Cen MT"/>
          <a:ea typeface="Tw Cen MT"/>
          <a:cs typeface="Tw Cen MT"/>
          <a:sym typeface="Tw Cen MT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754726"/>
          </a:solidFill>
          <a:uFillTx/>
          <a:latin typeface="Tw Cen MT"/>
          <a:ea typeface="Tw Cen MT"/>
          <a:cs typeface="Tw Cen MT"/>
          <a:sym typeface="Tw Cen MT"/>
        </a:defRPr>
      </a:lvl9pPr>
    </p:titleStyle>
    <p:bodyStyle>
      <a:lvl1pPr marL="319088" marR="0" indent="-319088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0000"/>
        <a:buFontTx/>
        <a:buChar char="◻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1pPr>
      <a:lvl2pPr marL="671268" marR="0" indent="-304555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0000"/>
        <a:buFontTx/>
        <a:buChar char="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2pPr>
      <a:lvl3pPr marL="974034" marR="0" indent="-288234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3pPr>
      <a:lvl4pPr marL="1474469" marR="0" indent="-33146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4pPr>
      <a:lvl5pPr marL="1931670" marR="0" indent="-33147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5000"/>
        <a:buFontTx/>
        <a:buChar char="■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5pPr>
      <a:lvl6pPr marL="224282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6pPr>
      <a:lvl7pPr marL="251713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7pPr>
      <a:lvl8pPr marL="279146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8pPr>
      <a:lvl9pPr marL="306577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hyperlink" Target="https://creativecommons.org/licenses/by-nc-nd/4.0/deed.pt_BR" TargetMode="Externa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mailto:rafaelmantovani@utfpr.edu.br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Aula 03B - Filas…"/>
          <p:cNvSpPr txBox="1"/>
          <p:nvPr>
            <p:ph type="subTitle" idx="1"/>
          </p:nvPr>
        </p:nvSpPr>
        <p:spPr>
          <a:xfrm>
            <a:off x="914400" y="2057234"/>
            <a:ext cx="7315200" cy="3444955"/>
          </a:xfrm>
          <a:prstGeom prst="rect">
            <a:avLst/>
          </a:prstGeom>
        </p:spPr>
        <p:txBody>
          <a:bodyPr/>
          <a:lstStyle/>
          <a:p>
            <a:pPr lvl="1" algn="ctr">
              <a:defRPr sz="2700">
                <a:solidFill>
                  <a:srgbClr val="000000"/>
                </a:solidFill>
              </a:defRPr>
            </a:pPr>
            <a:r>
              <a:t>Aula 03B - Filas</a:t>
            </a:r>
          </a:p>
          <a:p>
            <a:pPr lvl="1" algn="ctr">
              <a:defRPr sz="2700">
                <a:solidFill>
                  <a:srgbClr val="000000"/>
                </a:solidFill>
              </a:defRPr>
            </a:pPr>
            <a:r>
              <a:t>(Implementação dinâmica)</a:t>
            </a:r>
          </a:p>
          <a:p>
            <a:pPr algn="ctr">
              <a:defRPr sz="2700">
                <a:solidFill>
                  <a:srgbClr val="000000"/>
                </a:solidFill>
              </a:defRPr>
            </a:pPr>
          </a:p>
          <a:p>
            <a:pPr algn="ctr">
              <a:defRPr sz="2700">
                <a:solidFill>
                  <a:srgbClr val="000000"/>
                </a:solidFill>
              </a:defRPr>
            </a:pPr>
            <a:r>
              <a:t>Prof. </a:t>
            </a:r>
            <a:r>
              <a:t>Rafael G. Mantovani</a:t>
            </a:r>
          </a:p>
        </p:txBody>
      </p:sp>
      <p:sp>
        <p:nvSpPr>
          <p:cNvPr id="150" name="Universidade Tecnológica Federal do Paraná (UTFPR)…"/>
          <p:cNvSpPr txBox="1"/>
          <p:nvPr/>
        </p:nvSpPr>
        <p:spPr>
          <a:xfrm>
            <a:off x="2362200" y="6096000"/>
            <a:ext cx="4418172" cy="548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600">
                <a:solidFill>
                  <a:srgbClr val="000000"/>
                </a:solidFill>
                <a:latin typeface="Tw Cen MT"/>
                <a:ea typeface="Tw Cen MT"/>
                <a:cs typeface="Tw Cen MT"/>
                <a:sym typeface="Tw Cen MT"/>
              </a:rPr>
              <a:t>Universidade Tecnológica Federal do Paraná (UTFPR)</a:t>
            </a:r>
          </a:p>
          <a:p>
            <a:pPr>
              <a:defRPr sz="1600"/>
            </a:pPr>
            <a:r>
              <a:t>Engenharia de Computação</a:t>
            </a:r>
          </a:p>
        </p:txBody>
      </p:sp>
      <p:pic>
        <p:nvPicPr>
          <p:cNvPr id="151" name="utfpr.jpeg" descr="utfpr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2169" y="5250514"/>
            <a:ext cx="1706100" cy="622727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EDCO3A…"/>
          <p:cNvSpPr txBox="1"/>
          <p:nvPr>
            <p:ph type="ctrTitle"/>
          </p:nvPr>
        </p:nvSpPr>
        <p:spPr>
          <a:xfrm>
            <a:off x="266700" y="518685"/>
            <a:ext cx="8610600" cy="1600201"/>
          </a:xfrm>
          <a:prstGeom prst="rect">
            <a:avLst/>
          </a:prstGeom>
        </p:spPr>
        <p:txBody>
          <a:bodyPr/>
          <a:lstStyle/>
          <a:p>
            <a:pPr algn="ctr">
              <a:defRPr sz="4300"/>
            </a:pPr>
            <a:r>
              <a:t>EDCO3A</a:t>
            </a:r>
          </a:p>
          <a:p>
            <a:pPr algn="ctr">
              <a:defRPr sz="4300"/>
            </a:pPr>
            <a:r>
              <a:t>E</a:t>
            </a:r>
            <a:r>
              <a:t>struturas de dados 1</a:t>
            </a:r>
          </a:p>
        </p:txBody>
      </p:sp>
      <p:sp>
        <p:nvSpPr>
          <p:cNvPr id="153" name="Apucarana - PR, Brasil"/>
          <p:cNvSpPr txBox="1"/>
          <p:nvPr/>
        </p:nvSpPr>
        <p:spPr>
          <a:xfrm>
            <a:off x="96838" y="6240780"/>
            <a:ext cx="2036762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sz="1600">
                <a:latin typeface="Tw Cen MT"/>
                <a:ea typeface="Tw Cen MT"/>
                <a:cs typeface="Tw Cen MT"/>
                <a:sym typeface="Tw Cen MT"/>
              </a:rPr>
              <a:t>Apucarana - PR, Brasil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73" name="Número de elementos :"/>
          <p:cNvSpPr txBox="1"/>
          <p:nvPr/>
        </p:nvSpPr>
        <p:spPr>
          <a:xfrm>
            <a:off x="2741904" y="3580093"/>
            <a:ext cx="218710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Número de elementos :</a:t>
            </a:r>
          </a:p>
        </p:txBody>
      </p:sp>
      <p:sp>
        <p:nvSpPr>
          <p:cNvPr id="374" name="Rectangle"/>
          <p:cNvSpPr/>
          <p:nvPr/>
        </p:nvSpPr>
        <p:spPr>
          <a:xfrm>
            <a:off x="2614132" y="2365951"/>
            <a:ext cx="3981504" cy="1665702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75" name="tipo Fila Dinâmica"/>
          <p:cNvSpPr txBox="1"/>
          <p:nvPr/>
        </p:nvSpPr>
        <p:spPr>
          <a:xfrm>
            <a:off x="2605421" y="1910603"/>
            <a:ext cx="183605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tipo Fila Dinâmica</a:t>
            </a:r>
          </a:p>
        </p:txBody>
      </p:sp>
      <p:sp>
        <p:nvSpPr>
          <p:cNvPr id="376" name="Fim"/>
          <p:cNvSpPr/>
          <p:nvPr/>
        </p:nvSpPr>
        <p:spPr>
          <a:xfrm>
            <a:off x="2797439" y="3003857"/>
            <a:ext cx="660741" cy="389891"/>
          </a:xfrm>
          <a:prstGeom prst="rect">
            <a:avLst/>
          </a:prstGeom>
          <a:solidFill>
            <a:srgbClr val="FF2600"/>
          </a:solidFill>
          <a:ln w="19050">
            <a:solidFill>
              <a:srgbClr val="FF26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Fim</a:t>
            </a:r>
          </a:p>
        </p:txBody>
      </p:sp>
      <p:sp>
        <p:nvSpPr>
          <p:cNvPr id="377" name="Início"/>
          <p:cNvSpPr/>
          <p:nvPr/>
        </p:nvSpPr>
        <p:spPr>
          <a:xfrm>
            <a:off x="2797439" y="2497766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378" name="Fila dinâmic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Fila dinâmica</a:t>
            </a:r>
          </a:p>
        </p:txBody>
      </p:sp>
      <p:sp>
        <p:nvSpPr>
          <p:cNvPr id="379" name="NULL"/>
          <p:cNvSpPr/>
          <p:nvPr/>
        </p:nvSpPr>
        <p:spPr>
          <a:xfrm>
            <a:off x="5557963" y="2608293"/>
            <a:ext cx="868987" cy="527202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82" name="Número de elementos :"/>
          <p:cNvSpPr txBox="1"/>
          <p:nvPr/>
        </p:nvSpPr>
        <p:spPr>
          <a:xfrm>
            <a:off x="2741904" y="3580093"/>
            <a:ext cx="218710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Número de elementos :</a:t>
            </a:r>
          </a:p>
        </p:txBody>
      </p:sp>
      <p:sp>
        <p:nvSpPr>
          <p:cNvPr id="383" name="Rectangle"/>
          <p:cNvSpPr/>
          <p:nvPr/>
        </p:nvSpPr>
        <p:spPr>
          <a:xfrm>
            <a:off x="2614132" y="2365951"/>
            <a:ext cx="3981504" cy="1665702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84" name="tipo Fila Dinâmica"/>
          <p:cNvSpPr txBox="1"/>
          <p:nvPr/>
        </p:nvSpPr>
        <p:spPr>
          <a:xfrm>
            <a:off x="2605421" y="1910603"/>
            <a:ext cx="183605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tipo Fila Dinâmica</a:t>
            </a:r>
          </a:p>
        </p:txBody>
      </p:sp>
      <p:sp>
        <p:nvSpPr>
          <p:cNvPr id="385" name="Fim"/>
          <p:cNvSpPr/>
          <p:nvPr/>
        </p:nvSpPr>
        <p:spPr>
          <a:xfrm>
            <a:off x="2797439" y="3003857"/>
            <a:ext cx="660741" cy="389891"/>
          </a:xfrm>
          <a:prstGeom prst="rect">
            <a:avLst/>
          </a:prstGeom>
          <a:solidFill>
            <a:srgbClr val="FF2600"/>
          </a:solidFill>
          <a:ln w="19050">
            <a:solidFill>
              <a:srgbClr val="FF26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Fim</a:t>
            </a:r>
          </a:p>
        </p:txBody>
      </p:sp>
      <p:sp>
        <p:nvSpPr>
          <p:cNvPr id="386" name="Início"/>
          <p:cNvSpPr/>
          <p:nvPr/>
        </p:nvSpPr>
        <p:spPr>
          <a:xfrm>
            <a:off x="2797439" y="2497766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387" name="Fila dinâmic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Fila dinâmica</a:t>
            </a:r>
          </a:p>
        </p:txBody>
      </p:sp>
      <p:sp>
        <p:nvSpPr>
          <p:cNvPr id="388" name="NULL"/>
          <p:cNvSpPr/>
          <p:nvPr/>
        </p:nvSpPr>
        <p:spPr>
          <a:xfrm>
            <a:off x="5557963" y="2608293"/>
            <a:ext cx="868987" cy="527202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389" name="Como podemos definir os tipos para…"/>
          <p:cNvSpPr txBox="1"/>
          <p:nvPr/>
        </p:nvSpPr>
        <p:spPr>
          <a:xfrm>
            <a:off x="2511615" y="4328999"/>
            <a:ext cx="4355466" cy="726441"/>
          </a:xfrm>
          <a:prstGeom prst="rect">
            <a:avLst/>
          </a:prstGeom>
          <a:solidFill>
            <a:srgbClr val="FFFB00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200"/>
            </a:pPr>
            <a:r>
              <a:t>Como podemos definir os tipos para </a:t>
            </a:r>
          </a:p>
          <a:p>
            <a:pPr algn="ctr">
              <a:defRPr sz="2200"/>
            </a:pPr>
            <a:r>
              <a:t>implementação de uma fila dinâmica?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92" name="1."/>
          <p:cNvSpPr txBox="1"/>
          <p:nvPr/>
        </p:nvSpPr>
        <p:spPr>
          <a:xfrm>
            <a:off x="1471612" y="2369221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393" name="1."/>
          <p:cNvSpPr txBox="1"/>
          <p:nvPr/>
        </p:nvSpPr>
        <p:spPr>
          <a:xfrm>
            <a:off x="1333500" y="2307335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394" name="1."/>
          <p:cNvSpPr txBox="1"/>
          <p:nvPr/>
        </p:nvSpPr>
        <p:spPr>
          <a:xfrm>
            <a:off x="1471612" y="2381921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395" name="1."/>
          <p:cNvSpPr txBox="1"/>
          <p:nvPr/>
        </p:nvSpPr>
        <p:spPr>
          <a:xfrm>
            <a:off x="1333500" y="2320035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grpSp>
        <p:nvGrpSpPr>
          <p:cNvPr id="398" name="Group"/>
          <p:cNvGrpSpPr/>
          <p:nvPr/>
        </p:nvGrpSpPr>
        <p:grpSpPr>
          <a:xfrm>
            <a:off x="876300" y="3606347"/>
            <a:ext cx="366713" cy="373792"/>
            <a:chOff x="0" y="0"/>
            <a:chExt cx="366712" cy="373790"/>
          </a:xfrm>
        </p:grpSpPr>
        <p:sp>
          <p:nvSpPr>
            <p:cNvPr id="39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97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399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Roteiro</a:t>
            </a:r>
          </a:p>
        </p:txBody>
      </p:sp>
      <p:sp>
        <p:nvSpPr>
          <p:cNvPr id="400" name="Rounded Rectangle"/>
          <p:cNvSpPr/>
          <p:nvPr/>
        </p:nvSpPr>
        <p:spPr>
          <a:xfrm>
            <a:off x="784225" y="2959100"/>
            <a:ext cx="7772400" cy="549275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grpSp>
        <p:nvGrpSpPr>
          <p:cNvPr id="403" name="Group"/>
          <p:cNvGrpSpPr/>
          <p:nvPr/>
        </p:nvGrpSpPr>
        <p:grpSpPr>
          <a:xfrm>
            <a:off x="876300" y="1916542"/>
            <a:ext cx="366713" cy="373791"/>
            <a:chOff x="0" y="0"/>
            <a:chExt cx="366712" cy="373790"/>
          </a:xfrm>
        </p:grpSpPr>
        <p:sp>
          <p:nvSpPr>
            <p:cNvPr id="40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02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406" name="Group"/>
          <p:cNvGrpSpPr/>
          <p:nvPr/>
        </p:nvGrpSpPr>
        <p:grpSpPr>
          <a:xfrm>
            <a:off x="879475" y="2482940"/>
            <a:ext cx="366713" cy="373791"/>
            <a:chOff x="0" y="0"/>
            <a:chExt cx="366712" cy="373790"/>
          </a:xfrm>
        </p:grpSpPr>
        <p:sp>
          <p:nvSpPr>
            <p:cNvPr id="40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05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409" name="Group"/>
          <p:cNvGrpSpPr/>
          <p:nvPr/>
        </p:nvGrpSpPr>
        <p:grpSpPr>
          <a:xfrm>
            <a:off x="879475" y="3049587"/>
            <a:ext cx="366713" cy="373791"/>
            <a:chOff x="0" y="0"/>
            <a:chExt cx="366712" cy="373790"/>
          </a:xfrm>
        </p:grpSpPr>
        <p:sp>
          <p:nvSpPr>
            <p:cNvPr id="40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08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412" name="Group"/>
          <p:cNvGrpSpPr/>
          <p:nvPr/>
        </p:nvGrpSpPr>
        <p:grpSpPr>
          <a:xfrm>
            <a:off x="876300" y="4155948"/>
            <a:ext cx="366713" cy="373791"/>
            <a:chOff x="0" y="0"/>
            <a:chExt cx="366712" cy="373790"/>
          </a:xfrm>
        </p:grpSpPr>
        <p:sp>
          <p:nvSpPr>
            <p:cNvPr id="41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11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415" name="Group"/>
          <p:cNvGrpSpPr/>
          <p:nvPr/>
        </p:nvGrpSpPr>
        <p:grpSpPr>
          <a:xfrm>
            <a:off x="880455" y="4722595"/>
            <a:ext cx="366714" cy="373791"/>
            <a:chOff x="0" y="0"/>
            <a:chExt cx="366712" cy="373790"/>
          </a:xfrm>
        </p:grpSpPr>
        <p:sp>
          <p:nvSpPr>
            <p:cNvPr id="41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14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416" name="Filas"/>
          <p:cNvSpPr txBox="1"/>
          <p:nvPr/>
        </p:nvSpPr>
        <p:spPr>
          <a:xfrm>
            <a:off x="1354137" y="2482639"/>
            <a:ext cx="681518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Filas</a:t>
            </a:r>
          </a:p>
        </p:txBody>
      </p:sp>
      <p:sp>
        <p:nvSpPr>
          <p:cNvPr id="417" name="Operações gerais"/>
          <p:cNvSpPr txBox="1"/>
          <p:nvPr/>
        </p:nvSpPr>
        <p:spPr>
          <a:xfrm>
            <a:off x="1356663" y="3049363"/>
            <a:ext cx="2234664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Operações gerais</a:t>
            </a:r>
          </a:p>
        </p:txBody>
      </p:sp>
      <p:sp>
        <p:nvSpPr>
          <p:cNvPr id="418" name="Introdução"/>
          <p:cNvSpPr txBox="1"/>
          <p:nvPr/>
        </p:nvSpPr>
        <p:spPr>
          <a:xfrm>
            <a:off x="1371600" y="1920875"/>
            <a:ext cx="141499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sp>
        <p:nvSpPr>
          <p:cNvPr id="419" name="Inserção de elementos"/>
          <p:cNvSpPr txBox="1"/>
          <p:nvPr/>
        </p:nvSpPr>
        <p:spPr>
          <a:xfrm>
            <a:off x="1361504" y="3597050"/>
            <a:ext cx="2841386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Inserção de elementos</a:t>
            </a:r>
          </a:p>
        </p:txBody>
      </p:sp>
      <p:sp>
        <p:nvSpPr>
          <p:cNvPr id="420" name="Remoção de elementos"/>
          <p:cNvSpPr txBox="1"/>
          <p:nvPr/>
        </p:nvSpPr>
        <p:spPr>
          <a:xfrm>
            <a:off x="1372677" y="4163795"/>
            <a:ext cx="2939985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Remoção de elementos</a:t>
            </a:r>
          </a:p>
        </p:txBody>
      </p:sp>
      <p:sp>
        <p:nvSpPr>
          <p:cNvPr id="421" name="Referências"/>
          <p:cNvSpPr txBox="1"/>
          <p:nvPr/>
        </p:nvSpPr>
        <p:spPr>
          <a:xfrm>
            <a:off x="1372677" y="4711559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24" name="Operações em Filas Dinâmica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Operações em Filas Dinâmicas</a:t>
            </a:r>
          </a:p>
        </p:txBody>
      </p:sp>
      <p:sp>
        <p:nvSpPr>
          <p:cNvPr id="425" name="Dada uma estrutura S, chave k, elemento x:"/>
          <p:cNvSpPr txBox="1"/>
          <p:nvPr>
            <p:ph type="body" sz="quarter" idx="1"/>
          </p:nvPr>
        </p:nvSpPr>
        <p:spPr>
          <a:xfrm>
            <a:off x="290791" y="1637826"/>
            <a:ext cx="8229601" cy="571631"/>
          </a:xfrm>
          <a:prstGeom prst="rect">
            <a:avLst/>
          </a:prstGeom>
        </p:spPr>
        <p:txBody>
          <a:bodyPr/>
          <a:lstStyle/>
          <a:p>
            <a:pPr marL="228600" indent="-228600" defTabSz="457200">
              <a:spcBef>
                <a:spcPts val="0"/>
              </a:spcBef>
              <a:buClrTx/>
              <a:buSzTx/>
              <a:buNone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Dada uma estrutura </a:t>
            </a:r>
            <a:r>
              <a:rPr b="1"/>
              <a:t>S</a:t>
            </a:r>
            <a:r>
              <a:t>, chave </a:t>
            </a:r>
            <a:r>
              <a:rPr b="1"/>
              <a:t>k</a:t>
            </a:r>
            <a:r>
              <a:t>, elemento </a:t>
            </a:r>
            <a:r>
              <a:rPr b="1"/>
              <a:t>x</a:t>
            </a:r>
            <a:r>
              <a:t>:</a:t>
            </a:r>
          </a:p>
        </p:txBody>
      </p:sp>
      <p:sp>
        <p:nvSpPr>
          <p:cNvPr id="426" name="Rectangle"/>
          <p:cNvSpPr/>
          <p:nvPr/>
        </p:nvSpPr>
        <p:spPr>
          <a:xfrm>
            <a:off x="4928928" y="2273300"/>
            <a:ext cx="2381846" cy="3400703"/>
          </a:xfrm>
          <a:prstGeom prst="rect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27" name="maximo (S)"/>
          <p:cNvSpPr/>
          <p:nvPr/>
        </p:nvSpPr>
        <p:spPr>
          <a:xfrm>
            <a:off x="5099326" y="3343252"/>
            <a:ext cx="2041050" cy="3517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905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maximo (S) </a:t>
            </a:r>
          </a:p>
        </p:txBody>
      </p:sp>
      <p:sp>
        <p:nvSpPr>
          <p:cNvPr id="428" name="minimo (S)"/>
          <p:cNvSpPr/>
          <p:nvPr/>
        </p:nvSpPr>
        <p:spPr>
          <a:xfrm>
            <a:off x="5099326" y="3797756"/>
            <a:ext cx="2041050" cy="3517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905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minimo (S) </a:t>
            </a:r>
          </a:p>
        </p:txBody>
      </p:sp>
      <p:sp>
        <p:nvSpPr>
          <p:cNvPr id="429" name="estaVazia (S)"/>
          <p:cNvSpPr/>
          <p:nvPr/>
        </p:nvSpPr>
        <p:spPr>
          <a:xfrm>
            <a:off x="5099326" y="2441592"/>
            <a:ext cx="2041050" cy="3517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905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estaVazia (S) </a:t>
            </a:r>
          </a:p>
        </p:txBody>
      </p:sp>
      <p:sp>
        <p:nvSpPr>
          <p:cNvPr id="430" name="estaCheia (S)"/>
          <p:cNvSpPr/>
          <p:nvPr/>
        </p:nvSpPr>
        <p:spPr>
          <a:xfrm>
            <a:off x="5099326" y="2888748"/>
            <a:ext cx="2041050" cy="3517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905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estaCheia (S) </a:t>
            </a:r>
          </a:p>
        </p:txBody>
      </p:sp>
      <p:sp>
        <p:nvSpPr>
          <p:cNvPr id="431" name="tamanho (S)"/>
          <p:cNvSpPr/>
          <p:nvPr/>
        </p:nvSpPr>
        <p:spPr>
          <a:xfrm>
            <a:off x="5099326" y="4261345"/>
            <a:ext cx="2041050" cy="3517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905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tamanho (S) </a:t>
            </a:r>
          </a:p>
        </p:txBody>
      </p:sp>
      <p:sp>
        <p:nvSpPr>
          <p:cNvPr id="432" name="proximo (S, x)"/>
          <p:cNvSpPr/>
          <p:nvPr/>
        </p:nvSpPr>
        <p:spPr>
          <a:xfrm>
            <a:off x="5099326" y="4706763"/>
            <a:ext cx="2041050" cy="3517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905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proximo (S, x) </a:t>
            </a:r>
          </a:p>
        </p:txBody>
      </p:sp>
      <p:sp>
        <p:nvSpPr>
          <p:cNvPr id="433" name="anterior (S, x)"/>
          <p:cNvSpPr/>
          <p:nvPr/>
        </p:nvSpPr>
        <p:spPr>
          <a:xfrm>
            <a:off x="5099326" y="5155657"/>
            <a:ext cx="2041050" cy="3517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905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anterior (S, x) </a:t>
            </a:r>
          </a:p>
        </p:txBody>
      </p:sp>
      <p:sp>
        <p:nvSpPr>
          <p:cNvPr id="434" name="pesquisar (S, k)"/>
          <p:cNvSpPr/>
          <p:nvPr/>
        </p:nvSpPr>
        <p:spPr>
          <a:xfrm>
            <a:off x="1716914" y="4296832"/>
            <a:ext cx="1715681" cy="351791"/>
          </a:xfrm>
          <a:prstGeom prst="rect">
            <a:avLst/>
          </a:prstGeom>
          <a:solidFill>
            <a:srgbClr val="95D8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pesquisar (S, k) </a:t>
            </a:r>
          </a:p>
        </p:txBody>
      </p:sp>
      <p:sp>
        <p:nvSpPr>
          <p:cNvPr id="435" name="Inserir (S, k)"/>
          <p:cNvSpPr/>
          <p:nvPr/>
        </p:nvSpPr>
        <p:spPr>
          <a:xfrm>
            <a:off x="1716914" y="3297214"/>
            <a:ext cx="1715681" cy="351791"/>
          </a:xfrm>
          <a:prstGeom prst="rect">
            <a:avLst/>
          </a:prstGeom>
          <a:solidFill>
            <a:srgbClr val="95D8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Inserir (S, k) </a:t>
            </a:r>
          </a:p>
        </p:txBody>
      </p:sp>
      <p:sp>
        <p:nvSpPr>
          <p:cNvPr id="436" name="Remover (S, k)"/>
          <p:cNvSpPr/>
          <p:nvPr/>
        </p:nvSpPr>
        <p:spPr>
          <a:xfrm>
            <a:off x="1716914" y="3797756"/>
            <a:ext cx="1715681" cy="351791"/>
          </a:xfrm>
          <a:prstGeom prst="rect">
            <a:avLst/>
          </a:prstGeom>
          <a:solidFill>
            <a:srgbClr val="95D8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Remover (S, k) </a:t>
            </a:r>
          </a:p>
        </p:txBody>
      </p:sp>
      <p:sp>
        <p:nvSpPr>
          <p:cNvPr id="437" name="iniciar (S)"/>
          <p:cNvSpPr/>
          <p:nvPr/>
        </p:nvSpPr>
        <p:spPr>
          <a:xfrm>
            <a:off x="1716914" y="2784865"/>
            <a:ext cx="1715681" cy="351791"/>
          </a:xfrm>
          <a:prstGeom prst="rect">
            <a:avLst/>
          </a:prstGeom>
          <a:solidFill>
            <a:srgbClr val="95D8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iniciar (S) </a:t>
            </a:r>
          </a:p>
        </p:txBody>
      </p:sp>
      <p:sp>
        <p:nvSpPr>
          <p:cNvPr id="438" name="destruir (S)"/>
          <p:cNvSpPr/>
          <p:nvPr/>
        </p:nvSpPr>
        <p:spPr>
          <a:xfrm>
            <a:off x="1716914" y="4795909"/>
            <a:ext cx="1715681" cy="351791"/>
          </a:xfrm>
          <a:prstGeom prst="rect">
            <a:avLst/>
          </a:prstGeom>
          <a:solidFill>
            <a:srgbClr val="95D8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destruir (S) </a:t>
            </a:r>
          </a:p>
        </p:txBody>
      </p:sp>
      <p:sp>
        <p:nvSpPr>
          <p:cNvPr id="439" name="Rectangle"/>
          <p:cNvSpPr/>
          <p:nvPr/>
        </p:nvSpPr>
        <p:spPr>
          <a:xfrm>
            <a:off x="1573557" y="2637607"/>
            <a:ext cx="2002395" cy="2672088"/>
          </a:xfrm>
          <a:prstGeom prst="rect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40" name="Operações de…"/>
          <p:cNvSpPr txBox="1"/>
          <p:nvPr/>
        </p:nvSpPr>
        <p:spPr>
          <a:xfrm>
            <a:off x="1838837" y="5737846"/>
            <a:ext cx="1471835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/>
            </a:pPr>
            <a:r>
              <a:t>Operações de </a:t>
            </a:r>
          </a:p>
          <a:p>
            <a:pPr algn="ctr">
              <a:defRPr b="1"/>
            </a:pPr>
            <a:r>
              <a:t>modificação</a:t>
            </a:r>
          </a:p>
        </p:txBody>
      </p:sp>
      <p:sp>
        <p:nvSpPr>
          <p:cNvPr id="441" name="Operações adicionais…"/>
          <p:cNvSpPr txBox="1"/>
          <p:nvPr/>
        </p:nvSpPr>
        <p:spPr>
          <a:xfrm>
            <a:off x="5012682" y="5819095"/>
            <a:ext cx="2214338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/>
            </a:pPr>
            <a:r>
              <a:t>Operações adicionais </a:t>
            </a:r>
          </a:p>
          <a:p>
            <a:pPr algn="ctr">
              <a:defRPr b="1"/>
            </a:pPr>
            <a:r>
              <a:t>de consulta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44" name="Dada uma estrutura S, chave k, elemento x:"/>
          <p:cNvSpPr txBox="1"/>
          <p:nvPr>
            <p:ph type="body" sz="quarter" idx="1"/>
          </p:nvPr>
        </p:nvSpPr>
        <p:spPr>
          <a:xfrm>
            <a:off x="290791" y="1637826"/>
            <a:ext cx="8229601" cy="571631"/>
          </a:xfrm>
          <a:prstGeom prst="rect">
            <a:avLst/>
          </a:prstGeom>
        </p:spPr>
        <p:txBody>
          <a:bodyPr/>
          <a:lstStyle/>
          <a:p>
            <a:pPr marL="228600" indent="-228600" defTabSz="457200">
              <a:spcBef>
                <a:spcPts val="0"/>
              </a:spcBef>
              <a:buClrTx/>
              <a:buSzTx/>
              <a:buNone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Dada uma estrutura </a:t>
            </a:r>
            <a:r>
              <a:rPr b="1"/>
              <a:t>S</a:t>
            </a:r>
            <a:r>
              <a:t>, chave </a:t>
            </a:r>
            <a:r>
              <a:rPr b="1"/>
              <a:t>k</a:t>
            </a:r>
            <a:r>
              <a:t>, elemento </a:t>
            </a:r>
            <a:r>
              <a:rPr b="1"/>
              <a:t>x</a:t>
            </a:r>
            <a:r>
              <a:t>:</a:t>
            </a:r>
          </a:p>
        </p:txBody>
      </p:sp>
      <p:sp>
        <p:nvSpPr>
          <p:cNvPr id="445" name="Rectangle"/>
          <p:cNvSpPr/>
          <p:nvPr/>
        </p:nvSpPr>
        <p:spPr>
          <a:xfrm>
            <a:off x="4928928" y="2273300"/>
            <a:ext cx="2381846" cy="3400703"/>
          </a:xfrm>
          <a:prstGeom prst="rect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46" name="maximo (S)"/>
          <p:cNvSpPr/>
          <p:nvPr/>
        </p:nvSpPr>
        <p:spPr>
          <a:xfrm>
            <a:off x="5099326" y="3343252"/>
            <a:ext cx="2041050" cy="351791"/>
          </a:xfrm>
          <a:prstGeom prst="rect">
            <a:avLst/>
          </a:prstGeom>
          <a:solidFill>
            <a:srgbClr val="FFFFC2">
              <a:alpha val="26255"/>
            </a:srgbClr>
          </a:solidFill>
          <a:ln w="19050">
            <a:solidFill>
              <a:srgbClr val="009051">
                <a:alpha val="26255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maximo (S) </a:t>
            </a:r>
          </a:p>
        </p:txBody>
      </p:sp>
      <p:sp>
        <p:nvSpPr>
          <p:cNvPr id="447" name="minimo (S)"/>
          <p:cNvSpPr/>
          <p:nvPr/>
        </p:nvSpPr>
        <p:spPr>
          <a:xfrm>
            <a:off x="5099326" y="3797756"/>
            <a:ext cx="2041050" cy="351791"/>
          </a:xfrm>
          <a:prstGeom prst="rect">
            <a:avLst/>
          </a:prstGeom>
          <a:solidFill>
            <a:srgbClr val="FFFFC2">
              <a:alpha val="25625"/>
            </a:srgbClr>
          </a:solidFill>
          <a:ln w="19050">
            <a:solidFill>
              <a:srgbClr val="009051">
                <a:alpha val="25625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minimo (S) </a:t>
            </a:r>
          </a:p>
        </p:txBody>
      </p:sp>
      <p:sp>
        <p:nvSpPr>
          <p:cNvPr id="448" name="estaVazia (S)"/>
          <p:cNvSpPr/>
          <p:nvPr/>
        </p:nvSpPr>
        <p:spPr>
          <a:xfrm>
            <a:off x="5099326" y="2441592"/>
            <a:ext cx="2041050" cy="3517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905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estaVazia (S) </a:t>
            </a:r>
          </a:p>
        </p:txBody>
      </p:sp>
      <p:sp>
        <p:nvSpPr>
          <p:cNvPr id="449" name="estaCheia (S)"/>
          <p:cNvSpPr/>
          <p:nvPr/>
        </p:nvSpPr>
        <p:spPr>
          <a:xfrm>
            <a:off x="5099326" y="2888748"/>
            <a:ext cx="2041050" cy="351791"/>
          </a:xfrm>
          <a:prstGeom prst="rect">
            <a:avLst/>
          </a:prstGeom>
          <a:solidFill>
            <a:srgbClr val="FFFFC2">
              <a:alpha val="25288"/>
            </a:srgbClr>
          </a:solidFill>
          <a:ln w="19050">
            <a:solidFill>
              <a:srgbClr val="009051">
                <a:alpha val="25288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estaCheia (S) </a:t>
            </a:r>
          </a:p>
        </p:txBody>
      </p:sp>
      <p:sp>
        <p:nvSpPr>
          <p:cNvPr id="450" name="tamanho (S)"/>
          <p:cNvSpPr/>
          <p:nvPr/>
        </p:nvSpPr>
        <p:spPr>
          <a:xfrm>
            <a:off x="5099326" y="4261345"/>
            <a:ext cx="2041050" cy="3517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905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tamanho (S) </a:t>
            </a:r>
          </a:p>
        </p:txBody>
      </p:sp>
      <p:sp>
        <p:nvSpPr>
          <p:cNvPr id="451" name="proximo (S, x)"/>
          <p:cNvSpPr/>
          <p:nvPr/>
        </p:nvSpPr>
        <p:spPr>
          <a:xfrm>
            <a:off x="5099326" y="4706763"/>
            <a:ext cx="2041050" cy="351791"/>
          </a:xfrm>
          <a:prstGeom prst="rect">
            <a:avLst/>
          </a:prstGeom>
          <a:solidFill>
            <a:srgbClr val="FFFFC2">
              <a:alpha val="25800"/>
            </a:srgbClr>
          </a:solidFill>
          <a:ln w="19050">
            <a:solidFill>
              <a:srgbClr val="009051">
                <a:alpha val="25800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proximo (S, x) </a:t>
            </a:r>
          </a:p>
        </p:txBody>
      </p:sp>
      <p:sp>
        <p:nvSpPr>
          <p:cNvPr id="452" name="anterior (S, x)"/>
          <p:cNvSpPr/>
          <p:nvPr/>
        </p:nvSpPr>
        <p:spPr>
          <a:xfrm>
            <a:off x="5099326" y="5155657"/>
            <a:ext cx="2041050" cy="351791"/>
          </a:xfrm>
          <a:prstGeom prst="rect">
            <a:avLst/>
          </a:prstGeom>
          <a:solidFill>
            <a:srgbClr val="FFFFC2">
              <a:alpha val="25800"/>
            </a:srgbClr>
          </a:solidFill>
          <a:ln w="19050">
            <a:solidFill>
              <a:srgbClr val="009051">
                <a:alpha val="25800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anterior (S, x) </a:t>
            </a:r>
          </a:p>
        </p:txBody>
      </p:sp>
      <p:sp>
        <p:nvSpPr>
          <p:cNvPr id="453" name="Operações de…"/>
          <p:cNvSpPr txBox="1"/>
          <p:nvPr/>
        </p:nvSpPr>
        <p:spPr>
          <a:xfrm>
            <a:off x="1838837" y="5819095"/>
            <a:ext cx="1471835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/>
            </a:pPr>
            <a:r>
              <a:t>Operações de </a:t>
            </a:r>
          </a:p>
          <a:p>
            <a:pPr algn="ctr">
              <a:defRPr b="1"/>
            </a:pPr>
            <a:r>
              <a:t>modificação</a:t>
            </a:r>
          </a:p>
        </p:txBody>
      </p:sp>
      <p:sp>
        <p:nvSpPr>
          <p:cNvPr id="454" name="Operações adicionais…"/>
          <p:cNvSpPr txBox="1"/>
          <p:nvPr/>
        </p:nvSpPr>
        <p:spPr>
          <a:xfrm>
            <a:off x="5012682" y="5819095"/>
            <a:ext cx="2214338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/>
            </a:pPr>
            <a:r>
              <a:t>Operações adicionais </a:t>
            </a:r>
          </a:p>
          <a:p>
            <a:pPr algn="ctr">
              <a:defRPr b="1"/>
            </a:pPr>
            <a:r>
              <a:t>de consulta</a:t>
            </a:r>
          </a:p>
        </p:txBody>
      </p:sp>
      <p:sp>
        <p:nvSpPr>
          <p:cNvPr id="455" name="primeiro (S)"/>
          <p:cNvSpPr/>
          <p:nvPr/>
        </p:nvSpPr>
        <p:spPr>
          <a:xfrm>
            <a:off x="1716914" y="4296832"/>
            <a:ext cx="1715681" cy="351791"/>
          </a:xfrm>
          <a:prstGeom prst="rect">
            <a:avLst/>
          </a:prstGeom>
          <a:solidFill>
            <a:schemeClr val="accent1">
              <a:lumOff val="7450"/>
            </a:schemeClr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primeiro (S) </a:t>
            </a:r>
          </a:p>
        </p:txBody>
      </p:sp>
      <p:sp>
        <p:nvSpPr>
          <p:cNvPr id="456" name="Inserir (S, k)"/>
          <p:cNvSpPr/>
          <p:nvPr/>
        </p:nvSpPr>
        <p:spPr>
          <a:xfrm>
            <a:off x="1716914" y="3297214"/>
            <a:ext cx="1715681" cy="351791"/>
          </a:xfrm>
          <a:prstGeom prst="rect">
            <a:avLst/>
          </a:prstGeom>
          <a:solidFill>
            <a:srgbClr val="95D8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Inserir (S, k) </a:t>
            </a:r>
          </a:p>
        </p:txBody>
      </p:sp>
      <p:sp>
        <p:nvSpPr>
          <p:cNvPr id="457" name="Remover (S, k)"/>
          <p:cNvSpPr/>
          <p:nvPr/>
        </p:nvSpPr>
        <p:spPr>
          <a:xfrm>
            <a:off x="1716914" y="3797756"/>
            <a:ext cx="1715681" cy="351791"/>
          </a:xfrm>
          <a:prstGeom prst="rect">
            <a:avLst/>
          </a:prstGeom>
          <a:solidFill>
            <a:srgbClr val="95D8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Remover (S, k) </a:t>
            </a:r>
          </a:p>
        </p:txBody>
      </p:sp>
      <p:sp>
        <p:nvSpPr>
          <p:cNvPr id="458" name="iniciar (S)"/>
          <p:cNvSpPr/>
          <p:nvPr/>
        </p:nvSpPr>
        <p:spPr>
          <a:xfrm>
            <a:off x="1716914" y="2784865"/>
            <a:ext cx="1715681" cy="351791"/>
          </a:xfrm>
          <a:prstGeom prst="rect">
            <a:avLst/>
          </a:prstGeom>
          <a:solidFill>
            <a:srgbClr val="95D8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iniciar (S) </a:t>
            </a:r>
          </a:p>
        </p:txBody>
      </p:sp>
      <p:sp>
        <p:nvSpPr>
          <p:cNvPr id="459" name="ultimo (S)"/>
          <p:cNvSpPr/>
          <p:nvPr/>
        </p:nvSpPr>
        <p:spPr>
          <a:xfrm>
            <a:off x="1716914" y="4795909"/>
            <a:ext cx="1715681" cy="351791"/>
          </a:xfrm>
          <a:prstGeom prst="rect">
            <a:avLst/>
          </a:prstGeom>
          <a:solidFill>
            <a:schemeClr val="accent1">
              <a:lumOff val="7450"/>
            </a:schemeClr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ultimo (S) </a:t>
            </a:r>
          </a:p>
        </p:txBody>
      </p:sp>
      <p:sp>
        <p:nvSpPr>
          <p:cNvPr id="460" name="Rectangle"/>
          <p:cNvSpPr/>
          <p:nvPr/>
        </p:nvSpPr>
        <p:spPr>
          <a:xfrm>
            <a:off x="1573557" y="2637607"/>
            <a:ext cx="2002395" cy="3146094"/>
          </a:xfrm>
          <a:prstGeom prst="rect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61" name="destruir (S)"/>
          <p:cNvSpPr/>
          <p:nvPr/>
        </p:nvSpPr>
        <p:spPr>
          <a:xfrm>
            <a:off x="1716914" y="5296450"/>
            <a:ext cx="1715681" cy="351791"/>
          </a:xfrm>
          <a:prstGeom prst="rect">
            <a:avLst/>
          </a:prstGeom>
          <a:solidFill>
            <a:srgbClr val="95D8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destruir (S) </a:t>
            </a:r>
          </a:p>
        </p:txBody>
      </p:sp>
      <p:sp>
        <p:nvSpPr>
          <p:cNvPr id="462" name="Operações em Filas Dinâmica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Operações em Filas Dinâmicas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65" name="estaVazia (S)"/>
          <p:cNvSpPr/>
          <p:nvPr/>
        </p:nvSpPr>
        <p:spPr>
          <a:xfrm>
            <a:off x="1169957" y="5025499"/>
            <a:ext cx="1715681" cy="3517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905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estaVazia (S) </a:t>
            </a:r>
          </a:p>
        </p:txBody>
      </p:sp>
      <p:sp>
        <p:nvSpPr>
          <p:cNvPr id="466" name="Inserir (S, k)"/>
          <p:cNvSpPr/>
          <p:nvPr/>
        </p:nvSpPr>
        <p:spPr>
          <a:xfrm>
            <a:off x="1169957" y="2726374"/>
            <a:ext cx="1715681" cy="351791"/>
          </a:xfrm>
          <a:prstGeom prst="rect">
            <a:avLst/>
          </a:prstGeom>
          <a:solidFill>
            <a:srgbClr val="95D8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Inserir (S, k) </a:t>
            </a:r>
          </a:p>
        </p:txBody>
      </p:sp>
      <p:sp>
        <p:nvSpPr>
          <p:cNvPr id="467" name="Remover (S, k)"/>
          <p:cNvSpPr/>
          <p:nvPr/>
        </p:nvSpPr>
        <p:spPr>
          <a:xfrm>
            <a:off x="1169957" y="3198126"/>
            <a:ext cx="1715681" cy="351791"/>
          </a:xfrm>
          <a:prstGeom prst="rect">
            <a:avLst/>
          </a:prstGeom>
          <a:solidFill>
            <a:srgbClr val="95D8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Remover (S, k) </a:t>
            </a:r>
          </a:p>
        </p:txBody>
      </p:sp>
      <p:sp>
        <p:nvSpPr>
          <p:cNvPr id="468" name="Rectangle"/>
          <p:cNvSpPr/>
          <p:nvPr/>
        </p:nvSpPr>
        <p:spPr>
          <a:xfrm>
            <a:off x="1052333" y="2177810"/>
            <a:ext cx="2002395" cy="3750203"/>
          </a:xfrm>
          <a:prstGeom prst="rect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69" name="Inserir objeto na fila (enfileirar)"/>
          <p:cNvSpPr txBox="1"/>
          <p:nvPr/>
        </p:nvSpPr>
        <p:spPr>
          <a:xfrm>
            <a:off x="3183725" y="2728279"/>
            <a:ext cx="329064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Inserir objeto na fila (enfileirar)</a:t>
            </a:r>
          </a:p>
        </p:txBody>
      </p:sp>
      <p:sp>
        <p:nvSpPr>
          <p:cNvPr id="470" name="Remover objeto da fila (desenfileirar)"/>
          <p:cNvSpPr txBox="1"/>
          <p:nvPr/>
        </p:nvSpPr>
        <p:spPr>
          <a:xfrm>
            <a:off x="3276049" y="3223362"/>
            <a:ext cx="366061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Remover objeto da fila (desenfileirar)</a:t>
            </a:r>
          </a:p>
        </p:txBody>
      </p:sp>
      <p:sp>
        <p:nvSpPr>
          <p:cNvPr id="471" name="Retorna o objeto do fim sem remover"/>
          <p:cNvSpPr txBox="1"/>
          <p:nvPr/>
        </p:nvSpPr>
        <p:spPr>
          <a:xfrm>
            <a:off x="3214174" y="4122678"/>
            <a:ext cx="378616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Retorna o objeto do fim sem remover</a:t>
            </a:r>
          </a:p>
        </p:txBody>
      </p:sp>
      <p:sp>
        <p:nvSpPr>
          <p:cNvPr id="472" name="Destrói a fila e desloca memória"/>
          <p:cNvSpPr txBox="1"/>
          <p:nvPr/>
        </p:nvSpPr>
        <p:spPr>
          <a:xfrm>
            <a:off x="3248815" y="4604389"/>
            <a:ext cx="329064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Destrói a fila e desloca memória</a:t>
            </a:r>
          </a:p>
        </p:txBody>
      </p:sp>
      <p:sp>
        <p:nvSpPr>
          <p:cNvPr id="473" name="tamanho (S)"/>
          <p:cNvSpPr/>
          <p:nvPr/>
        </p:nvSpPr>
        <p:spPr>
          <a:xfrm>
            <a:off x="1165911" y="5493130"/>
            <a:ext cx="1724439" cy="3517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905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tamanho (S) </a:t>
            </a:r>
          </a:p>
        </p:txBody>
      </p:sp>
      <p:sp>
        <p:nvSpPr>
          <p:cNvPr id="474" name="Retorna a quantidade de elementos na fila"/>
          <p:cNvSpPr txBox="1"/>
          <p:nvPr/>
        </p:nvSpPr>
        <p:spPr>
          <a:xfrm>
            <a:off x="3276049" y="5528842"/>
            <a:ext cx="419749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Retorna a quantidade de elementos na fila</a:t>
            </a:r>
          </a:p>
        </p:txBody>
      </p:sp>
      <p:sp>
        <p:nvSpPr>
          <p:cNvPr id="475" name="iniciar (S)"/>
          <p:cNvSpPr/>
          <p:nvPr/>
        </p:nvSpPr>
        <p:spPr>
          <a:xfrm>
            <a:off x="1169957" y="2293177"/>
            <a:ext cx="1715681" cy="351791"/>
          </a:xfrm>
          <a:prstGeom prst="rect">
            <a:avLst/>
          </a:prstGeom>
          <a:solidFill>
            <a:srgbClr val="95D8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iniciar (S) </a:t>
            </a:r>
          </a:p>
        </p:txBody>
      </p:sp>
      <p:sp>
        <p:nvSpPr>
          <p:cNvPr id="476" name="Inicializa a fila e suas variáveis"/>
          <p:cNvSpPr txBox="1"/>
          <p:nvPr/>
        </p:nvSpPr>
        <p:spPr>
          <a:xfrm>
            <a:off x="3171025" y="2302702"/>
            <a:ext cx="329064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Inicializa a fila e suas variáveis</a:t>
            </a:r>
          </a:p>
        </p:txBody>
      </p:sp>
      <p:sp>
        <p:nvSpPr>
          <p:cNvPr id="477" name="Retorna o objeto do inicio, sem remover"/>
          <p:cNvSpPr txBox="1"/>
          <p:nvPr/>
        </p:nvSpPr>
        <p:spPr>
          <a:xfrm>
            <a:off x="3320882" y="3668226"/>
            <a:ext cx="375055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Retorna o objeto do inicio, sem remover</a:t>
            </a:r>
          </a:p>
        </p:txBody>
      </p:sp>
      <p:sp>
        <p:nvSpPr>
          <p:cNvPr id="478" name="primeiro (S)"/>
          <p:cNvSpPr/>
          <p:nvPr/>
        </p:nvSpPr>
        <p:spPr>
          <a:xfrm>
            <a:off x="1169957" y="3639651"/>
            <a:ext cx="1715681" cy="351791"/>
          </a:xfrm>
          <a:prstGeom prst="rect">
            <a:avLst/>
          </a:prstGeom>
          <a:solidFill>
            <a:schemeClr val="accent1">
              <a:lumOff val="7450"/>
            </a:schemeClr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primeiro (S) </a:t>
            </a:r>
          </a:p>
        </p:txBody>
      </p:sp>
      <p:sp>
        <p:nvSpPr>
          <p:cNvPr id="479" name="ultimo (S)"/>
          <p:cNvSpPr/>
          <p:nvPr/>
        </p:nvSpPr>
        <p:spPr>
          <a:xfrm>
            <a:off x="1169957" y="4113153"/>
            <a:ext cx="1715681" cy="351791"/>
          </a:xfrm>
          <a:prstGeom prst="rect">
            <a:avLst/>
          </a:prstGeom>
          <a:solidFill>
            <a:schemeClr val="accent1">
              <a:lumOff val="7450"/>
            </a:schemeClr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ultimo (S) </a:t>
            </a:r>
          </a:p>
        </p:txBody>
      </p:sp>
      <p:sp>
        <p:nvSpPr>
          <p:cNvPr id="480" name="Retorna booleano indicando se a fila está vazia"/>
          <p:cNvSpPr txBox="1"/>
          <p:nvPr/>
        </p:nvSpPr>
        <p:spPr>
          <a:xfrm>
            <a:off x="3156877" y="5043830"/>
            <a:ext cx="489422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Retorna booleano indicando se a fila está vazia</a:t>
            </a:r>
          </a:p>
        </p:txBody>
      </p:sp>
      <p:sp>
        <p:nvSpPr>
          <p:cNvPr id="481" name="Operações em Filas Dinâmica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Operações em Filas Dinâmicas</a:t>
            </a:r>
          </a:p>
        </p:txBody>
      </p:sp>
      <p:sp>
        <p:nvSpPr>
          <p:cNvPr id="482" name="destruir (S)"/>
          <p:cNvSpPr/>
          <p:nvPr/>
        </p:nvSpPr>
        <p:spPr>
          <a:xfrm>
            <a:off x="1169957" y="4551997"/>
            <a:ext cx="1715681" cy="351791"/>
          </a:xfrm>
          <a:prstGeom prst="rect">
            <a:avLst/>
          </a:prstGeom>
          <a:solidFill>
            <a:srgbClr val="95D8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destruir (S)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85" name="Número de elementos :"/>
          <p:cNvSpPr txBox="1"/>
          <p:nvPr/>
        </p:nvSpPr>
        <p:spPr>
          <a:xfrm>
            <a:off x="2741904" y="3580093"/>
            <a:ext cx="218710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Número de elementos :</a:t>
            </a:r>
          </a:p>
        </p:txBody>
      </p:sp>
      <p:sp>
        <p:nvSpPr>
          <p:cNvPr id="486" name="Rectangle"/>
          <p:cNvSpPr/>
          <p:nvPr/>
        </p:nvSpPr>
        <p:spPr>
          <a:xfrm>
            <a:off x="2614132" y="2365951"/>
            <a:ext cx="3981504" cy="1665702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87" name="tipo Fila Dinâmica"/>
          <p:cNvSpPr txBox="1"/>
          <p:nvPr/>
        </p:nvSpPr>
        <p:spPr>
          <a:xfrm>
            <a:off x="2605421" y="1910603"/>
            <a:ext cx="183605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tipo Fila Dinâmica</a:t>
            </a:r>
          </a:p>
        </p:txBody>
      </p:sp>
      <p:sp>
        <p:nvSpPr>
          <p:cNvPr id="488" name="Fim"/>
          <p:cNvSpPr/>
          <p:nvPr/>
        </p:nvSpPr>
        <p:spPr>
          <a:xfrm>
            <a:off x="2797439" y="3003857"/>
            <a:ext cx="660741" cy="389891"/>
          </a:xfrm>
          <a:prstGeom prst="rect">
            <a:avLst/>
          </a:prstGeom>
          <a:solidFill>
            <a:srgbClr val="FF2600"/>
          </a:solidFill>
          <a:ln w="19050">
            <a:solidFill>
              <a:srgbClr val="FF26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Fim</a:t>
            </a:r>
          </a:p>
        </p:txBody>
      </p:sp>
      <p:sp>
        <p:nvSpPr>
          <p:cNvPr id="489" name="Início"/>
          <p:cNvSpPr/>
          <p:nvPr/>
        </p:nvSpPr>
        <p:spPr>
          <a:xfrm>
            <a:off x="2797439" y="2497766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490" name="Inicialização da fil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Inicialização da fila</a:t>
            </a:r>
          </a:p>
        </p:txBody>
      </p:sp>
      <p:sp>
        <p:nvSpPr>
          <p:cNvPr id="491" name="NULL"/>
          <p:cNvSpPr/>
          <p:nvPr/>
        </p:nvSpPr>
        <p:spPr>
          <a:xfrm>
            <a:off x="5557963" y="2608293"/>
            <a:ext cx="868987" cy="527202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94" name="Número de elementos :"/>
          <p:cNvSpPr txBox="1"/>
          <p:nvPr/>
        </p:nvSpPr>
        <p:spPr>
          <a:xfrm>
            <a:off x="2741904" y="3580093"/>
            <a:ext cx="218710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Número de elementos :</a:t>
            </a:r>
          </a:p>
        </p:txBody>
      </p:sp>
      <p:sp>
        <p:nvSpPr>
          <p:cNvPr id="495" name="Rectangle"/>
          <p:cNvSpPr/>
          <p:nvPr/>
        </p:nvSpPr>
        <p:spPr>
          <a:xfrm>
            <a:off x="2614132" y="2365951"/>
            <a:ext cx="3981504" cy="1665702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96" name="tipo Fila Dinâmica"/>
          <p:cNvSpPr txBox="1"/>
          <p:nvPr/>
        </p:nvSpPr>
        <p:spPr>
          <a:xfrm>
            <a:off x="2605421" y="1910603"/>
            <a:ext cx="183605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tipo Fila Dinâmica</a:t>
            </a:r>
          </a:p>
        </p:txBody>
      </p:sp>
      <p:sp>
        <p:nvSpPr>
          <p:cNvPr id="497" name="NULL"/>
          <p:cNvSpPr/>
          <p:nvPr/>
        </p:nvSpPr>
        <p:spPr>
          <a:xfrm>
            <a:off x="5557963" y="2608293"/>
            <a:ext cx="868987" cy="527202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498" name="Fim"/>
          <p:cNvSpPr/>
          <p:nvPr/>
        </p:nvSpPr>
        <p:spPr>
          <a:xfrm>
            <a:off x="2797439" y="3003857"/>
            <a:ext cx="660741" cy="389891"/>
          </a:xfrm>
          <a:prstGeom prst="rect">
            <a:avLst/>
          </a:prstGeom>
          <a:solidFill>
            <a:srgbClr val="FF2600"/>
          </a:solidFill>
          <a:ln w="19050">
            <a:solidFill>
              <a:srgbClr val="FF26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Fim</a:t>
            </a:r>
          </a:p>
        </p:txBody>
      </p:sp>
      <p:sp>
        <p:nvSpPr>
          <p:cNvPr id="499" name="Início"/>
          <p:cNvSpPr/>
          <p:nvPr/>
        </p:nvSpPr>
        <p:spPr>
          <a:xfrm>
            <a:off x="2797439" y="2497766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500" name="Inicialização da fil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Inicialização da fila</a:t>
            </a:r>
          </a:p>
        </p:txBody>
      </p:sp>
      <p:sp>
        <p:nvSpPr>
          <p:cNvPr id="501" name="Line"/>
          <p:cNvSpPr/>
          <p:nvPr/>
        </p:nvSpPr>
        <p:spPr>
          <a:xfrm>
            <a:off x="3523462" y="2649313"/>
            <a:ext cx="1969218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02" name="Line"/>
          <p:cNvSpPr/>
          <p:nvPr/>
        </p:nvSpPr>
        <p:spPr>
          <a:xfrm>
            <a:off x="3523462" y="3139468"/>
            <a:ext cx="1969218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03" name="0"/>
          <p:cNvSpPr txBox="1"/>
          <p:nvPr/>
        </p:nvSpPr>
        <p:spPr>
          <a:xfrm>
            <a:off x="4946866" y="3580093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06" name="Número de elementos :"/>
          <p:cNvSpPr txBox="1"/>
          <p:nvPr/>
        </p:nvSpPr>
        <p:spPr>
          <a:xfrm>
            <a:off x="2741904" y="3580093"/>
            <a:ext cx="218710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Número de elementos :</a:t>
            </a:r>
          </a:p>
        </p:txBody>
      </p:sp>
      <p:sp>
        <p:nvSpPr>
          <p:cNvPr id="507" name="Rectangle"/>
          <p:cNvSpPr/>
          <p:nvPr/>
        </p:nvSpPr>
        <p:spPr>
          <a:xfrm>
            <a:off x="2614132" y="2365951"/>
            <a:ext cx="3981504" cy="1665702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08" name="tipo Fila Dinâmica"/>
          <p:cNvSpPr txBox="1"/>
          <p:nvPr/>
        </p:nvSpPr>
        <p:spPr>
          <a:xfrm>
            <a:off x="2605421" y="1910603"/>
            <a:ext cx="183605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tipo Fila Dinâmica</a:t>
            </a:r>
          </a:p>
        </p:txBody>
      </p:sp>
      <p:sp>
        <p:nvSpPr>
          <p:cNvPr id="509" name="NULL"/>
          <p:cNvSpPr/>
          <p:nvPr/>
        </p:nvSpPr>
        <p:spPr>
          <a:xfrm>
            <a:off x="5557963" y="2608293"/>
            <a:ext cx="868987" cy="527202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510" name="Fim"/>
          <p:cNvSpPr/>
          <p:nvPr/>
        </p:nvSpPr>
        <p:spPr>
          <a:xfrm>
            <a:off x="2797439" y="3003857"/>
            <a:ext cx="660741" cy="389891"/>
          </a:xfrm>
          <a:prstGeom prst="rect">
            <a:avLst/>
          </a:prstGeom>
          <a:solidFill>
            <a:srgbClr val="FF2600"/>
          </a:solidFill>
          <a:ln w="19050">
            <a:solidFill>
              <a:srgbClr val="FF26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Fim</a:t>
            </a:r>
          </a:p>
        </p:txBody>
      </p:sp>
      <p:sp>
        <p:nvSpPr>
          <p:cNvPr id="511" name="Início"/>
          <p:cNvSpPr/>
          <p:nvPr/>
        </p:nvSpPr>
        <p:spPr>
          <a:xfrm>
            <a:off x="2797439" y="2497766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512" name="Inicialização da fil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Inicialização da fila</a:t>
            </a:r>
          </a:p>
        </p:txBody>
      </p:sp>
      <p:sp>
        <p:nvSpPr>
          <p:cNvPr id="513" name="Line"/>
          <p:cNvSpPr/>
          <p:nvPr/>
        </p:nvSpPr>
        <p:spPr>
          <a:xfrm>
            <a:off x="3523462" y="2649313"/>
            <a:ext cx="1969218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14" name="Line"/>
          <p:cNvSpPr/>
          <p:nvPr/>
        </p:nvSpPr>
        <p:spPr>
          <a:xfrm>
            <a:off x="3523462" y="3139468"/>
            <a:ext cx="1969218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15" name="0"/>
          <p:cNvSpPr txBox="1"/>
          <p:nvPr/>
        </p:nvSpPr>
        <p:spPr>
          <a:xfrm>
            <a:off x="4946866" y="3580093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0</a:t>
            </a:r>
          </a:p>
        </p:txBody>
      </p:sp>
      <p:sp>
        <p:nvSpPr>
          <p:cNvPr id="516" name="Retângulo 6"/>
          <p:cNvSpPr/>
          <p:nvPr/>
        </p:nvSpPr>
        <p:spPr>
          <a:xfrm>
            <a:off x="2714567" y="4653798"/>
            <a:ext cx="3780633" cy="1310641"/>
          </a:xfrm>
          <a:prstGeom prst="rect">
            <a:avLst/>
          </a:prstGeom>
          <a:solidFill>
            <a:schemeClr val="accent1">
              <a:lumOff val="1490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IniciaFila (Q)</a:t>
            </a: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Q.inicio = NULL;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Q.fim = NULL; </a:t>
            </a:r>
            <a:r>
              <a:t> </a:t>
            </a: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Q.tamanho = 0;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19" name="Rectangle"/>
          <p:cNvSpPr/>
          <p:nvPr/>
        </p:nvSpPr>
        <p:spPr>
          <a:xfrm>
            <a:off x="2614132" y="2365951"/>
            <a:ext cx="3981504" cy="1665702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20" name="tipo Fila Dinâmica"/>
          <p:cNvSpPr txBox="1"/>
          <p:nvPr/>
        </p:nvSpPr>
        <p:spPr>
          <a:xfrm>
            <a:off x="2605421" y="1910603"/>
            <a:ext cx="183605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tipo Fila Dinâmica</a:t>
            </a:r>
          </a:p>
        </p:txBody>
      </p:sp>
      <p:sp>
        <p:nvSpPr>
          <p:cNvPr id="521" name="NULL"/>
          <p:cNvSpPr/>
          <p:nvPr/>
        </p:nvSpPr>
        <p:spPr>
          <a:xfrm>
            <a:off x="5557963" y="2608293"/>
            <a:ext cx="868987" cy="527202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522" name="Fim"/>
          <p:cNvSpPr/>
          <p:nvPr/>
        </p:nvSpPr>
        <p:spPr>
          <a:xfrm>
            <a:off x="2797439" y="3003857"/>
            <a:ext cx="660741" cy="389891"/>
          </a:xfrm>
          <a:prstGeom prst="rect">
            <a:avLst/>
          </a:prstGeom>
          <a:solidFill>
            <a:srgbClr val="FF2600"/>
          </a:solidFill>
          <a:ln w="19050">
            <a:solidFill>
              <a:srgbClr val="FF26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Fim</a:t>
            </a:r>
          </a:p>
        </p:txBody>
      </p:sp>
      <p:sp>
        <p:nvSpPr>
          <p:cNvPr id="523" name="Início"/>
          <p:cNvSpPr/>
          <p:nvPr/>
        </p:nvSpPr>
        <p:spPr>
          <a:xfrm>
            <a:off x="2797439" y="2497766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524" name="Inicialização da fil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Inicialização da fila</a:t>
            </a:r>
          </a:p>
        </p:txBody>
      </p:sp>
      <p:sp>
        <p:nvSpPr>
          <p:cNvPr id="525" name="Line"/>
          <p:cNvSpPr/>
          <p:nvPr/>
        </p:nvSpPr>
        <p:spPr>
          <a:xfrm>
            <a:off x="3523462" y="2649313"/>
            <a:ext cx="1969218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26" name="Line"/>
          <p:cNvSpPr/>
          <p:nvPr/>
        </p:nvSpPr>
        <p:spPr>
          <a:xfrm>
            <a:off x="3523462" y="3139468"/>
            <a:ext cx="1969218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27" name="Rectangle"/>
          <p:cNvSpPr/>
          <p:nvPr/>
        </p:nvSpPr>
        <p:spPr>
          <a:xfrm>
            <a:off x="2697776" y="3534935"/>
            <a:ext cx="2477231" cy="423057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B00"/>
                </a:solidFill>
              </a:defRPr>
            </a:pPr>
          </a:p>
        </p:txBody>
      </p:sp>
      <p:sp>
        <p:nvSpPr>
          <p:cNvPr id="528" name="Número de elementos :"/>
          <p:cNvSpPr txBox="1"/>
          <p:nvPr/>
        </p:nvSpPr>
        <p:spPr>
          <a:xfrm>
            <a:off x="2741904" y="3580093"/>
            <a:ext cx="218710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Número de elementos :</a:t>
            </a:r>
          </a:p>
        </p:txBody>
      </p:sp>
      <p:sp>
        <p:nvSpPr>
          <p:cNvPr id="529" name="0"/>
          <p:cNvSpPr txBox="1"/>
          <p:nvPr/>
        </p:nvSpPr>
        <p:spPr>
          <a:xfrm>
            <a:off x="4946866" y="3580093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0</a:t>
            </a:r>
          </a:p>
        </p:txBody>
      </p:sp>
      <p:sp>
        <p:nvSpPr>
          <p:cNvPr id="530" name="Retângulo 6"/>
          <p:cNvSpPr/>
          <p:nvPr/>
        </p:nvSpPr>
        <p:spPr>
          <a:xfrm>
            <a:off x="696841" y="5249583"/>
            <a:ext cx="3324865" cy="701041"/>
          </a:xfrm>
          <a:prstGeom prst="rect">
            <a:avLst/>
          </a:prstGeom>
          <a:solidFill>
            <a:schemeClr val="accent1">
              <a:lumOff val="1490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tamanhoFila (Q)</a:t>
            </a:r>
          </a:p>
        </p:txBody>
      </p:sp>
      <p:sp>
        <p:nvSpPr>
          <p:cNvPr id="531" name="Retângulo 6"/>
          <p:cNvSpPr/>
          <p:nvPr/>
        </p:nvSpPr>
        <p:spPr>
          <a:xfrm>
            <a:off x="4666588" y="5249583"/>
            <a:ext cx="4000554" cy="701041"/>
          </a:xfrm>
          <a:prstGeom prst="rect">
            <a:avLst/>
          </a:prstGeom>
          <a:solidFill>
            <a:schemeClr val="accent1">
              <a:lumOff val="1490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estaVazia (Q)</a:t>
            </a:r>
          </a:p>
        </p:txBody>
      </p:sp>
      <p:sp>
        <p:nvSpPr>
          <p:cNvPr id="532" name="Line"/>
          <p:cNvSpPr/>
          <p:nvPr/>
        </p:nvSpPr>
        <p:spPr>
          <a:xfrm>
            <a:off x="2251519" y="4823947"/>
            <a:ext cx="1" cy="319089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33" name="Line"/>
          <p:cNvSpPr/>
          <p:nvPr/>
        </p:nvSpPr>
        <p:spPr>
          <a:xfrm>
            <a:off x="2249522" y="4819262"/>
            <a:ext cx="4550399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34" name="Line"/>
          <p:cNvSpPr/>
          <p:nvPr/>
        </p:nvSpPr>
        <p:spPr>
          <a:xfrm>
            <a:off x="6798013" y="4811247"/>
            <a:ext cx="1" cy="319089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35" name="Line"/>
          <p:cNvSpPr/>
          <p:nvPr/>
        </p:nvSpPr>
        <p:spPr>
          <a:xfrm>
            <a:off x="4571999" y="4069853"/>
            <a:ext cx="1" cy="711210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Licenç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Licença</a:t>
            </a:r>
          </a:p>
        </p:txBody>
      </p:sp>
      <p:sp>
        <p:nvSpPr>
          <p:cNvPr id="158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59" name="Este trabalho está licenciado com uma Licença CC BY-NC-ND 4.0:"/>
          <p:cNvSpPr txBox="1"/>
          <p:nvPr/>
        </p:nvSpPr>
        <p:spPr>
          <a:xfrm>
            <a:off x="1422712" y="1964723"/>
            <a:ext cx="6533272" cy="377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86968">
              <a:spcBef>
                <a:spcPts val="600"/>
              </a:spcBef>
              <a:defRPr sz="1940"/>
            </a:lvl1pPr>
          </a:lstStyle>
          <a:p>
            <a:pPr/>
            <a:r>
              <a:t>Este trabalho está licenciado com uma Licença CC BY-NC-ND 4.0:</a:t>
            </a:r>
          </a:p>
        </p:txBody>
      </p:sp>
      <p:pic>
        <p:nvPicPr>
          <p:cNvPr id="160" name="creative.png" descr="creativ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41072" y="2639093"/>
            <a:ext cx="2496552" cy="981551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maiores informações:…"/>
          <p:cNvSpPr txBox="1"/>
          <p:nvPr/>
        </p:nvSpPr>
        <p:spPr>
          <a:xfrm>
            <a:off x="1169987" y="3685949"/>
            <a:ext cx="6804026" cy="1451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ctr">
              <a:spcBef>
                <a:spcPts val="700"/>
              </a:spcBef>
              <a:defRPr sz="2000"/>
            </a:pPr>
            <a:r>
              <a:t>maiores informações:</a:t>
            </a:r>
          </a:p>
          <a:p>
            <a:pPr algn="ctr">
              <a:spcBef>
                <a:spcPts val="700"/>
              </a:spcBef>
              <a:defRPr sz="2000">
                <a:solidFill>
                  <a:srgbClr val="0433FF"/>
                </a:solidFill>
              </a:defRPr>
            </a:pPr>
            <a:r>
              <a:rPr u="sng">
                <a:uFill>
                  <a:solidFill>
                    <a:srgbClr val="FF7915"/>
                  </a:solidFill>
                </a:uFill>
                <a:hlinkClick r:id="rId3" invalidUrl="" action="" tgtFrame="" tooltip="" history="1" highlightClick="0" endSnd="0"/>
              </a:rPr>
              <a:t>https://creativecommons.org/licenses/by-nc-nd/4.0/deed.pt_BR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38" name="Rectangle"/>
          <p:cNvSpPr/>
          <p:nvPr/>
        </p:nvSpPr>
        <p:spPr>
          <a:xfrm>
            <a:off x="2614132" y="2365951"/>
            <a:ext cx="3981504" cy="1665702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39" name="tipo Fila Dinâmica"/>
          <p:cNvSpPr txBox="1"/>
          <p:nvPr/>
        </p:nvSpPr>
        <p:spPr>
          <a:xfrm>
            <a:off x="2605421" y="1910603"/>
            <a:ext cx="183605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tipo Fila Dinâmica</a:t>
            </a:r>
          </a:p>
        </p:txBody>
      </p:sp>
      <p:sp>
        <p:nvSpPr>
          <p:cNvPr id="540" name="NULL"/>
          <p:cNvSpPr/>
          <p:nvPr/>
        </p:nvSpPr>
        <p:spPr>
          <a:xfrm>
            <a:off x="5557963" y="2608293"/>
            <a:ext cx="868987" cy="527202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541" name="Fim"/>
          <p:cNvSpPr/>
          <p:nvPr/>
        </p:nvSpPr>
        <p:spPr>
          <a:xfrm>
            <a:off x="2797439" y="3003857"/>
            <a:ext cx="660741" cy="389891"/>
          </a:xfrm>
          <a:prstGeom prst="rect">
            <a:avLst/>
          </a:prstGeom>
          <a:solidFill>
            <a:srgbClr val="FF2600"/>
          </a:solidFill>
          <a:ln w="19050">
            <a:solidFill>
              <a:srgbClr val="FF26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Fim</a:t>
            </a:r>
          </a:p>
        </p:txBody>
      </p:sp>
      <p:sp>
        <p:nvSpPr>
          <p:cNvPr id="542" name="Início"/>
          <p:cNvSpPr/>
          <p:nvPr/>
        </p:nvSpPr>
        <p:spPr>
          <a:xfrm>
            <a:off x="2797439" y="2497766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543" name="Inicialização da fil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Inicialização da fila</a:t>
            </a:r>
          </a:p>
        </p:txBody>
      </p:sp>
      <p:sp>
        <p:nvSpPr>
          <p:cNvPr id="544" name="Line"/>
          <p:cNvSpPr/>
          <p:nvPr/>
        </p:nvSpPr>
        <p:spPr>
          <a:xfrm>
            <a:off x="3523462" y="2649313"/>
            <a:ext cx="1969218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45" name="Line"/>
          <p:cNvSpPr/>
          <p:nvPr/>
        </p:nvSpPr>
        <p:spPr>
          <a:xfrm>
            <a:off x="3523462" y="3139468"/>
            <a:ext cx="1969218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46" name="Rectangle"/>
          <p:cNvSpPr/>
          <p:nvPr/>
        </p:nvSpPr>
        <p:spPr>
          <a:xfrm>
            <a:off x="2697776" y="3534935"/>
            <a:ext cx="2477231" cy="423057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B00"/>
                </a:solidFill>
              </a:defRPr>
            </a:pPr>
          </a:p>
        </p:txBody>
      </p:sp>
      <p:sp>
        <p:nvSpPr>
          <p:cNvPr id="547" name="Número de elementos :"/>
          <p:cNvSpPr txBox="1"/>
          <p:nvPr/>
        </p:nvSpPr>
        <p:spPr>
          <a:xfrm>
            <a:off x="2741904" y="3580093"/>
            <a:ext cx="218710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Número de elementos :</a:t>
            </a:r>
          </a:p>
        </p:txBody>
      </p:sp>
      <p:sp>
        <p:nvSpPr>
          <p:cNvPr id="548" name="0"/>
          <p:cNvSpPr txBox="1"/>
          <p:nvPr/>
        </p:nvSpPr>
        <p:spPr>
          <a:xfrm>
            <a:off x="4946866" y="3580093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0</a:t>
            </a:r>
          </a:p>
        </p:txBody>
      </p:sp>
      <p:sp>
        <p:nvSpPr>
          <p:cNvPr id="549" name="Line"/>
          <p:cNvSpPr/>
          <p:nvPr/>
        </p:nvSpPr>
        <p:spPr>
          <a:xfrm>
            <a:off x="2251519" y="4823947"/>
            <a:ext cx="1" cy="319089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50" name="Line"/>
          <p:cNvSpPr/>
          <p:nvPr/>
        </p:nvSpPr>
        <p:spPr>
          <a:xfrm>
            <a:off x="2249522" y="4819262"/>
            <a:ext cx="4550399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51" name="Line"/>
          <p:cNvSpPr/>
          <p:nvPr/>
        </p:nvSpPr>
        <p:spPr>
          <a:xfrm>
            <a:off x="6798013" y="4811247"/>
            <a:ext cx="1" cy="319089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52" name="Line"/>
          <p:cNvSpPr/>
          <p:nvPr/>
        </p:nvSpPr>
        <p:spPr>
          <a:xfrm>
            <a:off x="4571999" y="4069853"/>
            <a:ext cx="1" cy="711210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53" name="Retângulo 6"/>
          <p:cNvSpPr/>
          <p:nvPr/>
        </p:nvSpPr>
        <p:spPr>
          <a:xfrm>
            <a:off x="696841" y="5249583"/>
            <a:ext cx="3324865" cy="701041"/>
          </a:xfrm>
          <a:prstGeom prst="rect">
            <a:avLst/>
          </a:prstGeom>
          <a:solidFill>
            <a:schemeClr val="accent1">
              <a:lumOff val="1490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tamanhoFila (Q)</a:t>
            </a: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 return (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Q.tamanho);</a:t>
            </a:r>
          </a:p>
        </p:txBody>
      </p:sp>
      <p:sp>
        <p:nvSpPr>
          <p:cNvPr id="554" name="Retângulo 6"/>
          <p:cNvSpPr/>
          <p:nvPr/>
        </p:nvSpPr>
        <p:spPr>
          <a:xfrm>
            <a:off x="4666588" y="5249583"/>
            <a:ext cx="4000554" cy="1005841"/>
          </a:xfrm>
          <a:prstGeom prst="rect">
            <a:avLst/>
          </a:prstGeom>
          <a:solidFill>
            <a:schemeClr val="accent1">
              <a:lumOff val="1490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estaVazia (Q)</a:t>
            </a: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 return (Q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.tamanho == 0);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b="1" i="1" sz="2000">
                <a:latin typeface="+mj-lt"/>
                <a:ea typeface="+mj-ea"/>
                <a:cs typeface="+mj-cs"/>
                <a:sym typeface="Helvetica"/>
              </a:defRPr>
            </a:pPr>
            <a:r>
              <a:rPr b="0"/>
              <a:t>// return(Q.Inicio == NULL)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57" name="1."/>
          <p:cNvSpPr txBox="1"/>
          <p:nvPr/>
        </p:nvSpPr>
        <p:spPr>
          <a:xfrm>
            <a:off x="1471612" y="2369221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558" name="1."/>
          <p:cNvSpPr txBox="1"/>
          <p:nvPr/>
        </p:nvSpPr>
        <p:spPr>
          <a:xfrm>
            <a:off x="1333500" y="2307335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559" name="1."/>
          <p:cNvSpPr txBox="1"/>
          <p:nvPr/>
        </p:nvSpPr>
        <p:spPr>
          <a:xfrm>
            <a:off x="1471612" y="2381921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560" name="1."/>
          <p:cNvSpPr txBox="1"/>
          <p:nvPr/>
        </p:nvSpPr>
        <p:spPr>
          <a:xfrm>
            <a:off x="1333500" y="2320035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561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Roteiro</a:t>
            </a:r>
          </a:p>
        </p:txBody>
      </p:sp>
      <p:sp>
        <p:nvSpPr>
          <p:cNvPr id="562" name="Rounded Rectangle"/>
          <p:cNvSpPr/>
          <p:nvPr/>
        </p:nvSpPr>
        <p:spPr>
          <a:xfrm>
            <a:off x="784225" y="3530600"/>
            <a:ext cx="7772400" cy="549275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grpSp>
        <p:nvGrpSpPr>
          <p:cNvPr id="565" name="Group"/>
          <p:cNvGrpSpPr/>
          <p:nvPr/>
        </p:nvGrpSpPr>
        <p:grpSpPr>
          <a:xfrm>
            <a:off x="876300" y="1916542"/>
            <a:ext cx="366713" cy="373791"/>
            <a:chOff x="0" y="0"/>
            <a:chExt cx="366712" cy="373790"/>
          </a:xfrm>
        </p:grpSpPr>
        <p:sp>
          <p:nvSpPr>
            <p:cNvPr id="56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64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568" name="Group"/>
          <p:cNvGrpSpPr/>
          <p:nvPr/>
        </p:nvGrpSpPr>
        <p:grpSpPr>
          <a:xfrm>
            <a:off x="879475" y="2482940"/>
            <a:ext cx="366713" cy="373791"/>
            <a:chOff x="0" y="0"/>
            <a:chExt cx="366712" cy="373790"/>
          </a:xfrm>
        </p:grpSpPr>
        <p:sp>
          <p:nvSpPr>
            <p:cNvPr id="56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67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571" name="Group"/>
          <p:cNvGrpSpPr/>
          <p:nvPr/>
        </p:nvGrpSpPr>
        <p:grpSpPr>
          <a:xfrm>
            <a:off x="879475" y="3049587"/>
            <a:ext cx="366713" cy="373791"/>
            <a:chOff x="0" y="0"/>
            <a:chExt cx="366712" cy="373790"/>
          </a:xfrm>
        </p:grpSpPr>
        <p:sp>
          <p:nvSpPr>
            <p:cNvPr id="56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70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574" name="Group"/>
          <p:cNvGrpSpPr/>
          <p:nvPr/>
        </p:nvGrpSpPr>
        <p:grpSpPr>
          <a:xfrm>
            <a:off x="876300" y="3606347"/>
            <a:ext cx="366713" cy="373792"/>
            <a:chOff x="0" y="0"/>
            <a:chExt cx="366712" cy="373790"/>
          </a:xfrm>
        </p:grpSpPr>
        <p:sp>
          <p:nvSpPr>
            <p:cNvPr id="57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73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577" name="Group"/>
          <p:cNvGrpSpPr/>
          <p:nvPr/>
        </p:nvGrpSpPr>
        <p:grpSpPr>
          <a:xfrm>
            <a:off x="876300" y="4155948"/>
            <a:ext cx="366713" cy="373791"/>
            <a:chOff x="0" y="0"/>
            <a:chExt cx="366712" cy="373790"/>
          </a:xfrm>
        </p:grpSpPr>
        <p:sp>
          <p:nvSpPr>
            <p:cNvPr id="57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76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580" name="Group"/>
          <p:cNvGrpSpPr/>
          <p:nvPr/>
        </p:nvGrpSpPr>
        <p:grpSpPr>
          <a:xfrm>
            <a:off x="880455" y="4722595"/>
            <a:ext cx="366714" cy="373791"/>
            <a:chOff x="0" y="0"/>
            <a:chExt cx="366712" cy="373790"/>
          </a:xfrm>
        </p:grpSpPr>
        <p:sp>
          <p:nvSpPr>
            <p:cNvPr id="57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79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581" name="Filas"/>
          <p:cNvSpPr txBox="1"/>
          <p:nvPr/>
        </p:nvSpPr>
        <p:spPr>
          <a:xfrm>
            <a:off x="1354137" y="2482639"/>
            <a:ext cx="681518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Filas</a:t>
            </a:r>
          </a:p>
        </p:txBody>
      </p:sp>
      <p:sp>
        <p:nvSpPr>
          <p:cNvPr id="582" name="Operações gerais"/>
          <p:cNvSpPr txBox="1"/>
          <p:nvPr/>
        </p:nvSpPr>
        <p:spPr>
          <a:xfrm>
            <a:off x="1356663" y="3049363"/>
            <a:ext cx="2234664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Operações gerais</a:t>
            </a:r>
          </a:p>
        </p:txBody>
      </p:sp>
      <p:sp>
        <p:nvSpPr>
          <p:cNvPr id="583" name="Introdução"/>
          <p:cNvSpPr txBox="1"/>
          <p:nvPr/>
        </p:nvSpPr>
        <p:spPr>
          <a:xfrm>
            <a:off x="1371600" y="1920875"/>
            <a:ext cx="141499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sp>
        <p:nvSpPr>
          <p:cNvPr id="584" name="Inserção de elementos"/>
          <p:cNvSpPr txBox="1"/>
          <p:nvPr/>
        </p:nvSpPr>
        <p:spPr>
          <a:xfrm>
            <a:off x="1361504" y="3597050"/>
            <a:ext cx="2841386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Inserção de elementos</a:t>
            </a:r>
          </a:p>
        </p:txBody>
      </p:sp>
      <p:sp>
        <p:nvSpPr>
          <p:cNvPr id="585" name="Remoção de elementos"/>
          <p:cNvSpPr txBox="1"/>
          <p:nvPr/>
        </p:nvSpPr>
        <p:spPr>
          <a:xfrm>
            <a:off x="1372677" y="4163795"/>
            <a:ext cx="2939985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Remoção de elementos</a:t>
            </a:r>
          </a:p>
        </p:txBody>
      </p:sp>
      <p:sp>
        <p:nvSpPr>
          <p:cNvPr id="586" name="Referências"/>
          <p:cNvSpPr txBox="1"/>
          <p:nvPr/>
        </p:nvSpPr>
        <p:spPr>
          <a:xfrm>
            <a:off x="1372677" y="4711559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89" name="Inserção (Enqueue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Inserção (Enqueue)</a:t>
            </a:r>
          </a:p>
        </p:txBody>
      </p:sp>
      <p:sp>
        <p:nvSpPr>
          <p:cNvPr id="590" name="Rectangle"/>
          <p:cNvSpPr/>
          <p:nvPr/>
        </p:nvSpPr>
        <p:spPr>
          <a:xfrm>
            <a:off x="1975138" y="4914038"/>
            <a:ext cx="514351" cy="433305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591" name="5"/>
          <p:cNvSpPr/>
          <p:nvPr/>
        </p:nvSpPr>
        <p:spPr>
          <a:xfrm>
            <a:off x="1975138" y="4485867"/>
            <a:ext cx="514351" cy="433305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5</a:t>
            </a:r>
          </a:p>
        </p:txBody>
      </p:sp>
      <p:sp>
        <p:nvSpPr>
          <p:cNvPr id="592" name="Line"/>
          <p:cNvSpPr/>
          <p:nvPr/>
        </p:nvSpPr>
        <p:spPr>
          <a:xfrm>
            <a:off x="1717450" y="3289928"/>
            <a:ext cx="823010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93" name="Rectangle"/>
          <p:cNvSpPr/>
          <p:nvPr/>
        </p:nvSpPr>
        <p:spPr>
          <a:xfrm>
            <a:off x="1875604" y="4379355"/>
            <a:ext cx="713418" cy="1075175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94" name="NoFila…"/>
          <p:cNvSpPr txBox="1"/>
          <p:nvPr/>
        </p:nvSpPr>
        <p:spPr>
          <a:xfrm>
            <a:off x="1896893" y="5494167"/>
            <a:ext cx="731674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2600"/>
                </a:solidFill>
              </a:defRPr>
            </a:pPr>
            <a:r>
              <a:t>NoFila</a:t>
            </a:r>
          </a:p>
          <a:p>
            <a:pPr algn="ctr">
              <a:defRPr b="1">
                <a:solidFill>
                  <a:srgbClr val="FF2600"/>
                </a:solidFill>
              </a:defRPr>
            </a:pPr>
            <a:r>
              <a:t>(Aux)</a:t>
            </a:r>
          </a:p>
        </p:txBody>
      </p:sp>
      <p:sp>
        <p:nvSpPr>
          <p:cNvPr id="595" name="Fim"/>
          <p:cNvSpPr/>
          <p:nvPr/>
        </p:nvSpPr>
        <p:spPr>
          <a:xfrm>
            <a:off x="1036619" y="3520949"/>
            <a:ext cx="660741" cy="389891"/>
          </a:xfrm>
          <a:prstGeom prst="rect">
            <a:avLst/>
          </a:prstGeom>
          <a:solidFill>
            <a:srgbClr val="FF2600"/>
          </a:solidFill>
          <a:ln w="19050">
            <a:solidFill>
              <a:srgbClr val="FF26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Fim</a:t>
            </a:r>
          </a:p>
        </p:txBody>
      </p:sp>
      <p:sp>
        <p:nvSpPr>
          <p:cNvPr id="596" name="Início"/>
          <p:cNvSpPr/>
          <p:nvPr/>
        </p:nvSpPr>
        <p:spPr>
          <a:xfrm>
            <a:off x="1036619" y="3014858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597" name="Line"/>
          <p:cNvSpPr/>
          <p:nvPr/>
        </p:nvSpPr>
        <p:spPr>
          <a:xfrm>
            <a:off x="1717450" y="3612592"/>
            <a:ext cx="823010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98" name="a) primeira inserção (elemento x = 5)"/>
          <p:cNvSpPr txBox="1"/>
          <p:nvPr>
            <p:ph type="body" sz="quarter" idx="1"/>
          </p:nvPr>
        </p:nvSpPr>
        <p:spPr>
          <a:xfrm>
            <a:off x="457200" y="1630627"/>
            <a:ext cx="8229600" cy="503315"/>
          </a:xfrm>
          <a:prstGeom prst="rect">
            <a:avLst/>
          </a:prstGeom>
        </p:spPr>
        <p:txBody>
          <a:bodyPr/>
          <a:lstStyle>
            <a:lvl1pPr marL="228600" indent="-228600" defTabSz="457200">
              <a:spcBef>
                <a:spcPts val="0"/>
              </a:spcBef>
              <a:buClrTx/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a) primeira inserção (elemento x = 5)</a:t>
            </a:r>
          </a:p>
        </p:txBody>
      </p:sp>
      <p:sp>
        <p:nvSpPr>
          <p:cNvPr id="599" name="Número de elementos : 0"/>
          <p:cNvSpPr txBox="1"/>
          <p:nvPr/>
        </p:nvSpPr>
        <p:spPr>
          <a:xfrm>
            <a:off x="1065055" y="2356898"/>
            <a:ext cx="2395350" cy="351791"/>
          </a:xfrm>
          <a:prstGeom prst="rect">
            <a:avLst/>
          </a:prstGeom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Número de elementos : 0</a:t>
            </a:r>
          </a:p>
        </p:txBody>
      </p:sp>
      <p:sp>
        <p:nvSpPr>
          <p:cNvPr id="600" name="NULL"/>
          <p:cNvSpPr/>
          <p:nvPr/>
        </p:nvSpPr>
        <p:spPr>
          <a:xfrm>
            <a:off x="2565546" y="3186868"/>
            <a:ext cx="675198" cy="484264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03" name="Inserção (Enqueue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Inserção (Enqueue)</a:t>
            </a:r>
          </a:p>
        </p:txBody>
      </p:sp>
      <p:sp>
        <p:nvSpPr>
          <p:cNvPr id="604" name="a) primeira inserção (elemento x = 5)"/>
          <p:cNvSpPr txBox="1"/>
          <p:nvPr>
            <p:ph type="body" sz="quarter" idx="1"/>
          </p:nvPr>
        </p:nvSpPr>
        <p:spPr>
          <a:xfrm>
            <a:off x="457200" y="1630627"/>
            <a:ext cx="8229600" cy="503315"/>
          </a:xfrm>
          <a:prstGeom prst="rect">
            <a:avLst/>
          </a:prstGeom>
        </p:spPr>
        <p:txBody>
          <a:bodyPr/>
          <a:lstStyle>
            <a:lvl1pPr marL="228600" indent="-228600" defTabSz="457200">
              <a:spcBef>
                <a:spcPts val="0"/>
              </a:spcBef>
              <a:buClrTx/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a) primeira inserção (elemento x = 5)</a:t>
            </a:r>
          </a:p>
        </p:txBody>
      </p:sp>
      <p:sp>
        <p:nvSpPr>
          <p:cNvPr id="605" name="Número de elementos : 0"/>
          <p:cNvSpPr txBox="1"/>
          <p:nvPr/>
        </p:nvSpPr>
        <p:spPr>
          <a:xfrm>
            <a:off x="1065055" y="2356898"/>
            <a:ext cx="2395350" cy="351791"/>
          </a:xfrm>
          <a:prstGeom prst="rect">
            <a:avLst/>
          </a:prstGeom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Número de elementos : 0</a:t>
            </a:r>
          </a:p>
        </p:txBody>
      </p:sp>
      <p:sp>
        <p:nvSpPr>
          <p:cNvPr id="606" name="Rectangle"/>
          <p:cNvSpPr/>
          <p:nvPr/>
        </p:nvSpPr>
        <p:spPr>
          <a:xfrm>
            <a:off x="1975138" y="4914038"/>
            <a:ext cx="514351" cy="433305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607" name="5"/>
          <p:cNvSpPr/>
          <p:nvPr/>
        </p:nvSpPr>
        <p:spPr>
          <a:xfrm>
            <a:off x="1975138" y="4485867"/>
            <a:ext cx="514351" cy="433305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5</a:t>
            </a:r>
          </a:p>
        </p:txBody>
      </p:sp>
      <p:sp>
        <p:nvSpPr>
          <p:cNvPr id="608" name="Line"/>
          <p:cNvSpPr/>
          <p:nvPr/>
        </p:nvSpPr>
        <p:spPr>
          <a:xfrm>
            <a:off x="1717450" y="3289928"/>
            <a:ext cx="823010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09" name="Rectangle"/>
          <p:cNvSpPr/>
          <p:nvPr/>
        </p:nvSpPr>
        <p:spPr>
          <a:xfrm>
            <a:off x="1875604" y="4379355"/>
            <a:ext cx="713418" cy="1075175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10" name="NoFila…"/>
          <p:cNvSpPr txBox="1"/>
          <p:nvPr/>
        </p:nvSpPr>
        <p:spPr>
          <a:xfrm>
            <a:off x="1896893" y="5494167"/>
            <a:ext cx="731674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2600"/>
                </a:solidFill>
              </a:defRPr>
            </a:pPr>
            <a:r>
              <a:t>NoFila</a:t>
            </a:r>
          </a:p>
          <a:p>
            <a:pPr algn="ctr">
              <a:defRPr b="1">
                <a:solidFill>
                  <a:srgbClr val="FF2600"/>
                </a:solidFill>
              </a:defRPr>
            </a:pPr>
            <a:r>
              <a:t>(Aux)</a:t>
            </a:r>
          </a:p>
        </p:txBody>
      </p:sp>
      <p:sp>
        <p:nvSpPr>
          <p:cNvPr id="611" name="Fim"/>
          <p:cNvSpPr/>
          <p:nvPr/>
        </p:nvSpPr>
        <p:spPr>
          <a:xfrm>
            <a:off x="1036619" y="3520949"/>
            <a:ext cx="660741" cy="389891"/>
          </a:xfrm>
          <a:prstGeom prst="rect">
            <a:avLst/>
          </a:prstGeom>
          <a:solidFill>
            <a:srgbClr val="FF2600"/>
          </a:solidFill>
          <a:ln w="19050">
            <a:solidFill>
              <a:srgbClr val="FF26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Fim</a:t>
            </a:r>
          </a:p>
        </p:txBody>
      </p:sp>
      <p:sp>
        <p:nvSpPr>
          <p:cNvPr id="612" name="Início"/>
          <p:cNvSpPr/>
          <p:nvPr/>
        </p:nvSpPr>
        <p:spPr>
          <a:xfrm>
            <a:off x="1036619" y="3014858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613" name="Line"/>
          <p:cNvSpPr/>
          <p:nvPr/>
        </p:nvSpPr>
        <p:spPr>
          <a:xfrm>
            <a:off x="1717450" y="3612592"/>
            <a:ext cx="823010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14" name="Número de elementos : 1"/>
          <p:cNvSpPr txBox="1"/>
          <p:nvPr/>
        </p:nvSpPr>
        <p:spPr>
          <a:xfrm>
            <a:off x="5436235" y="2356898"/>
            <a:ext cx="2390550" cy="351791"/>
          </a:xfrm>
          <a:prstGeom prst="rect">
            <a:avLst/>
          </a:prstGeom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Número de elementos : </a:t>
            </a:r>
            <a:r>
              <a:rPr b="1">
                <a:solidFill>
                  <a:srgbClr val="FF2600"/>
                </a:solidFill>
              </a:rPr>
              <a:t>1</a:t>
            </a:r>
          </a:p>
        </p:txBody>
      </p:sp>
      <p:sp>
        <p:nvSpPr>
          <p:cNvPr id="615" name="Rectangle"/>
          <p:cNvSpPr/>
          <p:nvPr/>
        </p:nvSpPr>
        <p:spPr>
          <a:xfrm>
            <a:off x="6374334" y="3643622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616" name="5"/>
          <p:cNvSpPr/>
          <p:nvPr/>
        </p:nvSpPr>
        <p:spPr>
          <a:xfrm>
            <a:off x="6374334" y="3215451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5</a:t>
            </a:r>
          </a:p>
        </p:txBody>
      </p:sp>
      <p:sp>
        <p:nvSpPr>
          <p:cNvPr id="617" name="NoFila…"/>
          <p:cNvSpPr txBox="1"/>
          <p:nvPr/>
        </p:nvSpPr>
        <p:spPr>
          <a:xfrm>
            <a:off x="6265673" y="4223751"/>
            <a:ext cx="731674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2600"/>
                </a:solidFill>
              </a:defRPr>
            </a:pPr>
            <a:r>
              <a:t>NoFila</a:t>
            </a:r>
          </a:p>
          <a:p>
            <a:pPr algn="ctr">
              <a:defRPr b="1">
                <a:solidFill>
                  <a:srgbClr val="FF2600"/>
                </a:solidFill>
              </a:defRPr>
            </a:pPr>
            <a:r>
              <a:t>(Aux)</a:t>
            </a:r>
          </a:p>
        </p:txBody>
      </p:sp>
      <p:sp>
        <p:nvSpPr>
          <p:cNvPr id="618" name="Line"/>
          <p:cNvSpPr/>
          <p:nvPr/>
        </p:nvSpPr>
        <p:spPr>
          <a:xfrm>
            <a:off x="6894508" y="3860274"/>
            <a:ext cx="533401" cy="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19" name="Line"/>
          <p:cNvSpPr/>
          <p:nvPr/>
        </p:nvSpPr>
        <p:spPr>
          <a:xfrm>
            <a:off x="5503869" y="3286202"/>
            <a:ext cx="792509" cy="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20" name="Line"/>
          <p:cNvSpPr/>
          <p:nvPr/>
        </p:nvSpPr>
        <p:spPr>
          <a:xfrm>
            <a:off x="5503869" y="3640726"/>
            <a:ext cx="792509" cy="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21" name="Line"/>
          <p:cNvSpPr/>
          <p:nvPr/>
        </p:nvSpPr>
        <p:spPr>
          <a:xfrm flipV="1">
            <a:off x="4572000" y="2150144"/>
            <a:ext cx="0" cy="4386885"/>
          </a:xfrm>
          <a:prstGeom prst="line">
            <a:avLst/>
          </a:prstGeom>
          <a:ln w="38100">
            <a:solidFill>
              <a:srgbClr val="0433FF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22" name="NULL"/>
          <p:cNvSpPr/>
          <p:nvPr/>
        </p:nvSpPr>
        <p:spPr>
          <a:xfrm>
            <a:off x="2565546" y="3186868"/>
            <a:ext cx="675198" cy="484264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623" name="NULL"/>
          <p:cNvSpPr/>
          <p:nvPr/>
        </p:nvSpPr>
        <p:spPr>
          <a:xfrm>
            <a:off x="7446640" y="3618142"/>
            <a:ext cx="675198" cy="484264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624" name="Fim"/>
          <p:cNvSpPr/>
          <p:nvPr/>
        </p:nvSpPr>
        <p:spPr>
          <a:xfrm>
            <a:off x="5007551" y="3520949"/>
            <a:ext cx="660741" cy="389891"/>
          </a:xfrm>
          <a:prstGeom prst="rect">
            <a:avLst/>
          </a:prstGeom>
          <a:solidFill>
            <a:srgbClr val="FF2600"/>
          </a:solidFill>
          <a:ln w="19050">
            <a:solidFill>
              <a:srgbClr val="FF26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Fim</a:t>
            </a:r>
          </a:p>
        </p:txBody>
      </p:sp>
      <p:sp>
        <p:nvSpPr>
          <p:cNvPr id="625" name="Início"/>
          <p:cNvSpPr/>
          <p:nvPr/>
        </p:nvSpPr>
        <p:spPr>
          <a:xfrm>
            <a:off x="5007551" y="3014858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28" name="Inserção (Enqueue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Inserção (Enqueue)</a:t>
            </a:r>
          </a:p>
        </p:txBody>
      </p:sp>
      <p:sp>
        <p:nvSpPr>
          <p:cNvPr id="629" name="a) primeira inserção (elemento x = 5)"/>
          <p:cNvSpPr txBox="1"/>
          <p:nvPr>
            <p:ph type="body" sz="quarter" idx="1"/>
          </p:nvPr>
        </p:nvSpPr>
        <p:spPr>
          <a:xfrm>
            <a:off x="457200" y="1630627"/>
            <a:ext cx="8229600" cy="503315"/>
          </a:xfrm>
          <a:prstGeom prst="rect">
            <a:avLst/>
          </a:prstGeom>
        </p:spPr>
        <p:txBody>
          <a:bodyPr/>
          <a:lstStyle>
            <a:lvl1pPr marL="228600" indent="-228600" defTabSz="457200">
              <a:spcBef>
                <a:spcPts val="0"/>
              </a:spcBef>
              <a:buClrTx/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a) primeira inserção (elemento x = 5)</a:t>
            </a:r>
          </a:p>
        </p:txBody>
      </p:sp>
      <p:sp>
        <p:nvSpPr>
          <p:cNvPr id="630" name="Número de elementos : 0"/>
          <p:cNvSpPr txBox="1"/>
          <p:nvPr/>
        </p:nvSpPr>
        <p:spPr>
          <a:xfrm>
            <a:off x="1065055" y="2356898"/>
            <a:ext cx="2395350" cy="351791"/>
          </a:xfrm>
          <a:prstGeom prst="rect">
            <a:avLst/>
          </a:prstGeom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Número de elementos : 0</a:t>
            </a:r>
          </a:p>
        </p:txBody>
      </p:sp>
      <p:sp>
        <p:nvSpPr>
          <p:cNvPr id="631" name="Rectangle"/>
          <p:cNvSpPr/>
          <p:nvPr/>
        </p:nvSpPr>
        <p:spPr>
          <a:xfrm>
            <a:off x="1975138" y="4914038"/>
            <a:ext cx="514351" cy="433305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632" name="5"/>
          <p:cNvSpPr/>
          <p:nvPr/>
        </p:nvSpPr>
        <p:spPr>
          <a:xfrm>
            <a:off x="1975138" y="4485867"/>
            <a:ext cx="514351" cy="433305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5</a:t>
            </a:r>
          </a:p>
        </p:txBody>
      </p:sp>
      <p:sp>
        <p:nvSpPr>
          <p:cNvPr id="633" name="Line"/>
          <p:cNvSpPr/>
          <p:nvPr/>
        </p:nvSpPr>
        <p:spPr>
          <a:xfrm>
            <a:off x="1717450" y="3289928"/>
            <a:ext cx="823010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34" name="Rectangle"/>
          <p:cNvSpPr/>
          <p:nvPr/>
        </p:nvSpPr>
        <p:spPr>
          <a:xfrm>
            <a:off x="1875604" y="4379355"/>
            <a:ext cx="713418" cy="1075175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35" name="NoFila…"/>
          <p:cNvSpPr txBox="1"/>
          <p:nvPr/>
        </p:nvSpPr>
        <p:spPr>
          <a:xfrm>
            <a:off x="1896893" y="5494167"/>
            <a:ext cx="731674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2600"/>
                </a:solidFill>
              </a:defRPr>
            </a:pPr>
            <a:r>
              <a:t>NoFila</a:t>
            </a:r>
          </a:p>
          <a:p>
            <a:pPr algn="ctr">
              <a:defRPr b="1">
                <a:solidFill>
                  <a:srgbClr val="FF2600"/>
                </a:solidFill>
              </a:defRPr>
            </a:pPr>
            <a:r>
              <a:t>(Aux)</a:t>
            </a:r>
          </a:p>
        </p:txBody>
      </p:sp>
      <p:sp>
        <p:nvSpPr>
          <p:cNvPr id="636" name="Line"/>
          <p:cNvSpPr/>
          <p:nvPr/>
        </p:nvSpPr>
        <p:spPr>
          <a:xfrm>
            <a:off x="1717450" y="3612592"/>
            <a:ext cx="823010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37" name="Número de elementos : 1"/>
          <p:cNvSpPr txBox="1"/>
          <p:nvPr/>
        </p:nvSpPr>
        <p:spPr>
          <a:xfrm>
            <a:off x="5436235" y="2356898"/>
            <a:ext cx="2390550" cy="351791"/>
          </a:xfrm>
          <a:prstGeom prst="rect">
            <a:avLst/>
          </a:prstGeom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Número de elementos : </a:t>
            </a:r>
            <a:r>
              <a:rPr b="1">
                <a:solidFill>
                  <a:srgbClr val="FF2600"/>
                </a:solidFill>
              </a:rPr>
              <a:t>1</a:t>
            </a:r>
          </a:p>
        </p:txBody>
      </p:sp>
      <p:sp>
        <p:nvSpPr>
          <p:cNvPr id="638" name="Rectangle"/>
          <p:cNvSpPr/>
          <p:nvPr/>
        </p:nvSpPr>
        <p:spPr>
          <a:xfrm>
            <a:off x="6374334" y="3643622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639" name="5"/>
          <p:cNvSpPr/>
          <p:nvPr/>
        </p:nvSpPr>
        <p:spPr>
          <a:xfrm>
            <a:off x="6374334" y="3215451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5</a:t>
            </a:r>
          </a:p>
        </p:txBody>
      </p:sp>
      <p:sp>
        <p:nvSpPr>
          <p:cNvPr id="640" name="NoFila…"/>
          <p:cNvSpPr txBox="1"/>
          <p:nvPr/>
        </p:nvSpPr>
        <p:spPr>
          <a:xfrm>
            <a:off x="6265673" y="4223751"/>
            <a:ext cx="731674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2600"/>
                </a:solidFill>
              </a:defRPr>
            </a:pPr>
            <a:r>
              <a:t>NoFila</a:t>
            </a:r>
          </a:p>
          <a:p>
            <a:pPr algn="ctr">
              <a:defRPr b="1">
                <a:solidFill>
                  <a:srgbClr val="FF2600"/>
                </a:solidFill>
              </a:defRPr>
            </a:pPr>
            <a:r>
              <a:t>(Aux)</a:t>
            </a:r>
          </a:p>
        </p:txBody>
      </p:sp>
      <p:sp>
        <p:nvSpPr>
          <p:cNvPr id="641" name="Line"/>
          <p:cNvSpPr/>
          <p:nvPr/>
        </p:nvSpPr>
        <p:spPr>
          <a:xfrm>
            <a:off x="6894508" y="3860274"/>
            <a:ext cx="533401" cy="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42" name="Line"/>
          <p:cNvSpPr/>
          <p:nvPr/>
        </p:nvSpPr>
        <p:spPr>
          <a:xfrm flipV="1">
            <a:off x="4572000" y="2150144"/>
            <a:ext cx="0" cy="4386885"/>
          </a:xfrm>
          <a:prstGeom prst="line">
            <a:avLst/>
          </a:prstGeom>
          <a:ln w="38100">
            <a:solidFill>
              <a:srgbClr val="0433FF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43" name="NULL"/>
          <p:cNvSpPr/>
          <p:nvPr/>
        </p:nvSpPr>
        <p:spPr>
          <a:xfrm>
            <a:off x="2565546" y="3186868"/>
            <a:ext cx="675198" cy="484264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644" name="NULL"/>
          <p:cNvSpPr/>
          <p:nvPr/>
        </p:nvSpPr>
        <p:spPr>
          <a:xfrm>
            <a:off x="7446640" y="3618142"/>
            <a:ext cx="675198" cy="484264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645" name="Fim"/>
          <p:cNvSpPr/>
          <p:nvPr/>
        </p:nvSpPr>
        <p:spPr>
          <a:xfrm>
            <a:off x="1036619" y="3520949"/>
            <a:ext cx="660741" cy="389891"/>
          </a:xfrm>
          <a:prstGeom prst="rect">
            <a:avLst/>
          </a:prstGeom>
          <a:solidFill>
            <a:srgbClr val="FF2600"/>
          </a:solidFill>
          <a:ln w="19050">
            <a:solidFill>
              <a:srgbClr val="FF26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Fim</a:t>
            </a:r>
          </a:p>
        </p:txBody>
      </p:sp>
      <p:sp>
        <p:nvSpPr>
          <p:cNvPr id="646" name="Início"/>
          <p:cNvSpPr/>
          <p:nvPr/>
        </p:nvSpPr>
        <p:spPr>
          <a:xfrm>
            <a:off x="1036619" y="3014858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647" name="Rectangle"/>
          <p:cNvSpPr/>
          <p:nvPr/>
        </p:nvSpPr>
        <p:spPr>
          <a:xfrm>
            <a:off x="4849938" y="2931645"/>
            <a:ext cx="975967" cy="1094226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48" name="Fim"/>
          <p:cNvSpPr/>
          <p:nvPr/>
        </p:nvSpPr>
        <p:spPr>
          <a:xfrm>
            <a:off x="5007551" y="3520949"/>
            <a:ext cx="660741" cy="389891"/>
          </a:xfrm>
          <a:prstGeom prst="rect">
            <a:avLst/>
          </a:prstGeom>
          <a:solidFill>
            <a:srgbClr val="FF2600"/>
          </a:solidFill>
          <a:ln w="19050">
            <a:solidFill>
              <a:srgbClr val="FF26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Fim</a:t>
            </a:r>
          </a:p>
        </p:txBody>
      </p:sp>
      <p:sp>
        <p:nvSpPr>
          <p:cNvPr id="649" name="Início"/>
          <p:cNvSpPr/>
          <p:nvPr/>
        </p:nvSpPr>
        <p:spPr>
          <a:xfrm>
            <a:off x="5007551" y="3014858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650" name="Line"/>
          <p:cNvSpPr/>
          <p:nvPr/>
        </p:nvSpPr>
        <p:spPr>
          <a:xfrm>
            <a:off x="5746249" y="3286202"/>
            <a:ext cx="550129" cy="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51" name="Line"/>
          <p:cNvSpPr/>
          <p:nvPr/>
        </p:nvSpPr>
        <p:spPr>
          <a:xfrm>
            <a:off x="5746249" y="3640726"/>
            <a:ext cx="550129" cy="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54" name="Inserção (Enqueue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Inserção (Enqueue)</a:t>
            </a:r>
          </a:p>
        </p:txBody>
      </p:sp>
      <p:sp>
        <p:nvSpPr>
          <p:cNvPr id="655" name="a) primeira inserção (elemento x = 5)"/>
          <p:cNvSpPr txBox="1"/>
          <p:nvPr>
            <p:ph type="body" sz="quarter" idx="1"/>
          </p:nvPr>
        </p:nvSpPr>
        <p:spPr>
          <a:xfrm>
            <a:off x="457200" y="1630627"/>
            <a:ext cx="8229600" cy="503315"/>
          </a:xfrm>
          <a:prstGeom prst="rect">
            <a:avLst/>
          </a:prstGeom>
        </p:spPr>
        <p:txBody>
          <a:bodyPr/>
          <a:lstStyle>
            <a:lvl1pPr marL="228600" indent="-228600" defTabSz="457200">
              <a:spcBef>
                <a:spcPts val="0"/>
              </a:spcBef>
              <a:buClrTx/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a) primeira inserção (elemento x = 5)</a:t>
            </a:r>
          </a:p>
        </p:txBody>
      </p:sp>
      <p:sp>
        <p:nvSpPr>
          <p:cNvPr id="656" name="Número de elementos : 1"/>
          <p:cNvSpPr txBox="1"/>
          <p:nvPr/>
        </p:nvSpPr>
        <p:spPr>
          <a:xfrm>
            <a:off x="5436235" y="2356898"/>
            <a:ext cx="2390550" cy="351791"/>
          </a:xfrm>
          <a:prstGeom prst="rect">
            <a:avLst/>
          </a:prstGeom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Número de elementos : </a:t>
            </a:r>
            <a:r>
              <a:rPr b="1">
                <a:solidFill>
                  <a:srgbClr val="FF2600"/>
                </a:solidFill>
              </a:rPr>
              <a:t>1</a:t>
            </a:r>
          </a:p>
        </p:txBody>
      </p:sp>
      <p:sp>
        <p:nvSpPr>
          <p:cNvPr id="657" name="Rectangle"/>
          <p:cNvSpPr/>
          <p:nvPr/>
        </p:nvSpPr>
        <p:spPr>
          <a:xfrm>
            <a:off x="6374334" y="3643622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658" name="5"/>
          <p:cNvSpPr/>
          <p:nvPr/>
        </p:nvSpPr>
        <p:spPr>
          <a:xfrm>
            <a:off x="6374334" y="3215451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5</a:t>
            </a:r>
          </a:p>
        </p:txBody>
      </p:sp>
      <p:sp>
        <p:nvSpPr>
          <p:cNvPr id="659" name="NoFila…"/>
          <p:cNvSpPr txBox="1"/>
          <p:nvPr/>
        </p:nvSpPr>
        <p:spPr>
          <a:xfrm>
            <a:off x="6265673" y="4223751"/>
            <a:ext cx="731674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2600"/>
                </a:solidFill>
              </a:defRPr>
            </a:pPr>
            <a:r>
              <a:t>NoFila</a:t>
            </a:r>
          </a:p>
          <a:p>
            <a:pPr algn="ctr">
              <a:defRPr b="1">
                <a:solidFill>
                  <a:srgbClr val="FF2600"/>
                </a:solidFill>
              </a:defRPr>
            </a:pPr>
            <a:r>
              <a:t>(Aux)</a:t>
            </a:r>
          </a:p>
        </p:txBody>
      </p:sp>
      <p:sp>
        <p:nvSpPr>
          <p:cNvPr id="660" name="Line"/>
          <p:cNvSpPr/>
          <p:nvPr/>
        </p:nvSpPr>
        <p:spPr>
          <a:xfrm>
            <a:off x="6894508" y="3860274"/>
            <a:ext cx="533401" cy="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61" name="Line"/>
          <p:cNvSpPr/>
          <p:nvPr/>
        </p:nvSpPr>
        <p:spPr>
          <a:xfrm flipV="1">
            <a:off x="4572000" y="2150144"/>
            <a:ext cx="0" cy="4386885"/>
          </a:xfrm>
          <a:prstGeom prst="line">
            <a:avLst/>
          </a:prstGeom>
          <a:ln w="38100">
            <a:solidFill>
              <a:srgbClr val="0433FF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62" name="NULL"/>
          <p:cNvSpPr/>
          <p:nvPr/>
        </p:nvSpPr>
        <p:spPr>
          <a:xfrm>
            <a:off x="7446640" y="3618142"/>
            <a:ext cx="675198" cy="484264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663" name="O que aconteceu?"/>
          <p:cNvSpPr txBox="1"/>
          <p:nvPr/>
        </p:nvSpPr>
        <p:spPr>
          <a:xfrm>
            <a:off x="743566" y="2347373"/>
            <a:ext cx="2559036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600"/>
            </a:lvl1pPr>
          </a:lstStyle>
          <a:p>
            <a:pPr/>
            <a:r>
              <a:t>O que aconteceu?</a:t>
            </a:r>
          </a:p>
        </p:txBody>
      </p:sp>
      <p:sp>
        <p:nvSpPr>
          <p:cNvPr id="664" name="Início e Fim apontam para Aux (novo nó)…"/>
          <p:cNvSpPr/>
          <p:nvPr/>
        </p:nvSpPr>
        <p:spPr>
          <a:xfrm>
            <a:off x="372321" y="3011020"/>
            <a:ext cx="3551697" cy="1409748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marL="228600" indent="-228600">
              <a:buSzPct val="100000"/>
              <a:buAutoNum type="arabicPeriod" startAt="1"/>
              <a:defRPr sz="2100"/>
            </a:pPr>
            <a:r>
              <a:rPr b="1"/>
              <a:t>Início e Fim</a:t>
            </a:r>
            <a:r>
              <a:t> apontam para </a:t>
            </a:r>
            <a:r>
              <a:rPr b="1">
                <a:solidFill>
                  <a:srgbClr val="FF2600"/>
                </a:solidFill>
              </a:rPr>
              <a:t>Aux</a:t>
            </a:r>
            <a:r>
              <a:t> (novo nó) </a:t>
            </a:r>
          </a:p>
          <a:p>
            <a:pPr marL="228600" indent="-228600">
              <a:buSzPct val="100000"/>
              <a:buAutoNum type="arabicPeriod" startAt="1"/>
              <a:defRPr sz="2100"/>
            </a:pPr>
            <a:r>
              <a:t> </a:t>
            </a:r>
            <a:r>
              <a:rPr b="1">
                <a:solidFill>
                  <a:srgbClr val="FF2600"/>
                </a:solidFill>
              </a:rPr>
              <a:t>Aux</a:t>
            </a:r>
            <a:r>
              <a:t> aponta para NULL</a:t>
            </a:r>
          </a:p>
          <a:p>
            <a:pPr marL="228600" indent="-228600">
              <a:buSzPct val="100000"/>
              <a:buAutoNum type="arabicPeriod" startAt="1"/>
              <a:defRPr sz="2100"/>
            </a:pPr>
            <a:r>
              <a:t> Contador é incrementado</a:t>
            </a:r>
          </a:p>
        </p:txBody>
      </p:sp>
      <p:sp>
        <p:nvSpPr>
          <p:cNvPr id="665" name="01"/>
          <p:cNvSpPr txBox="1"/>
          <p:nvPr/>
        </p:nvSpPr>
        <p:spPr>
          <a:xfrm>
            <a:off x="264338" y="2353723"/>
            <a:ext cx="427693" cy="434341"/>
          </a:xfrm>
          <a:prstGeom prst="rect">
            <a:avLst/>
          </a:prstGeom>
          <a:solidFill>
            <a:schemeClr val="accent1">
              <a:lumOff val="1490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400">
                <a:solidFill>
                  <a:srgbClr val="942193"/>
                </a:solidFill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666" name="Rectangle"/>
          <p:cNvSpPr/>
          <p:nvPr/>
        </p:nvSpPr>
        <p:spPr>
          <a:xfrm>
            <a:off x="4849938" y="2931645"/>
            <a:ext cx="975967" cy="1094226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67" name="Fim"/>
          <p:cNvSpPr/>
          <p:nvPr/>
        </p:nvSpPr>
        <p:spPr>
          <a:xfrm>
            <a:off x="5007551" y="3520949"/>
            <a:ext cx="660741" cy="389891"/>
          </a:xfrm>
          <a:prstGeom prst="rect">
            <a:avLst/>
          </a:prstGeom>
          <a:solidFill>
            <a:srgbClr val="FF2600"/>
          </a:solidFill>
          <a:ln w="19050">
            <a:solidFill>
              <a:srgbClr val="FF26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Fim</a:t>
            </a:r>
          </a:p>
        </p:txBody>
      </p:sp>
      <p:sp>
        <p:nvSpPr>
          <p:cNvPr id="668" name="Início"/>
          <p:cNvSpPr/>
          <p:nvPr/>
        </p:nvSpPr>
        <p:spPr>
          <a:xfrm>
            <a:off x="5007551" y="3014858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669" name="Line"/>
          <p:cNvSpPr/>
          <p:nvPr/>
        </p:nvSpPr>
        <p:spPr>
          <a:xfrm>
            <a:off x="5746249" y="3286202"/>
            <a:ext cx="550129" cy="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70" name="Line"/>
          <p:cNvSpPr/>
          <p:nvPr/>
        </p:nvSpPr>
        <p:spPr>
          <a:xfrm>
            <a:off x="5746249" y="3640726"/>
            <a:ext cx="550129" cy="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73" name="Inserção (Enqueue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Inserção (Enqueue)</a:t>
            </a:r>
          </a:p>
        </p:txBody>
      </p:sp>
      <p:sp>
        <p:nvSpPr>
          <p:cNvPr id="674" name="b) não é primeira inserção (elemento x = 42)"/>
          <p:cNvSpPr txBox="1"/>
          <p:nvPr>
            <p:ph type="body" sz="quarter" idx="1"/>
          </p:nvPr>
        </p:nvSpPr>
        <p:spPr>
          <a:xfrm>
            <a:off x="457200" y="1630627"/>
            <a:ext cx="8229600" cy="503315"/>
          </a:xfrm>
          <a:prstGeom prst="rect">
            <a:avLst/>
          </a:prstGeom>
        </p:spPr>
        <p:txBody>
          <a:bodyPr/>
          <a:lstStyle>
            <a:lvl1pPr marL="228600" indent="-228600" defTabSz="457200">
              <a:spcBef>
                <a:spcPts val="0"/>
              </a:spcBef>
              <a:buClrTx/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b) não é primeira inserção (elemento x = 42)</a:t>
            </a:r>
          </a:p>
        </p:txBody>
      </p:sp>
      <p:sp>
        <p:nvSpPr>
          <p:cNvPr id="675" name="Rectangle"/>
          <p:cNvSpPr/>
          <p:nvPr/>
        </p:nvSpPr>
        <p:spPr>
          <a:xfrm>
            <a:off x="835375" y="5327865"/>
            <a:ext cx="514351" cy="433304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676" name="42"/>
          <p:cNvSpPr/>
          <p:nvPr/>
        </p:nvSpPr>
        <p:spPr>
          <a:xfrm>
            <a:off x="835375" y="4899694"/>
            <a:ext cx="514351" cy="433304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42</a:t>
            </a:r>
          </a:p>
        </p:txBody>
      </p:sp>
      <p:sp>
        <p:nvSpPr>
          <p:cNvPr id="677" name="Rectangle"/>
          <p:cNvSpPr/>
          <p:nvPr/>
        </p:nvSpPr>
        <p:spPr>
          <a:xfrm>
            <a:off x="735842" y="4793182"/>
            <a:ext cx="713418" cy="1075175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78" name="NoFila…"/>
          <p:cNvSpPr txBox="1"/>
          <p:nvPr/>
        </p:nvSpPr>
        <p:spPr>
          <a:xfrm>
            <a:off x="757130" y="5907994"/>
            <a:ext cx="731675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2600"/>
                </a:solidFill>
              </a:defRPr>
            </a:pPr>
            <a:r>
              <a:t>NoFila</a:t>
            </a:r>
          </a:p>
          <a:p>
            <a:pPr algn="ctr">
              <a:defRPr b="1">
                <a:solidFill>
                  <a:srgbClr val="FF2600"/>
                </a:solidFill>
              </a:defRPr>
            </a:pPr>
            <a:r>
              <a:t>(Aux)</a:t>
            </a:r>
          </a:p>
        </p:txBody>
      </p:sp>
      <p:sp>
        <p:nvSpPr>
          <p:cNvPr id="679" name="NULL"/>
          <p:cNvSpPr/>
          <p:nvPr/>
        </p:nvSpPr>
        <p:spPr>
          <a:xfrm>
            <a:off x="3228861" y="3740603"/>
            <a:ext cx="675198" cy="48426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680" name="Rectangle"/>
          <p:cNvSpPr/>
          <p:nvPr/>
        </p:nvSpPr>
        <p:spPr>
          <a:xfrm>
            <a:off x="1459569" y="3749164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681" name="5"/>
          <p:cNvSpPr/>
          <p:nvPr/>
        </p:nvSpPr>
        <p:spPr>
          <a:xfrm>
            <a:off x="1459569" y="3320993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5</a:t>
            </a:r>
          </a:p>
        </p:txBody>
      </p:sp>
      <p:sp>
        <p:nvSpPr>
          <p:cNvPr id="682" name="Line"/>
          <p:cNvSpPr/>
          <p:nvPr/>
        </p:nvSpPr>
        <p:spPr>
          <a:xfrm>
            <a:off x="2756072" y="3965816"/>
            <a:ext cx="47396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83" name="Line"/>
          <p:cNvSpPr/>
          <p:nvPr/>
        </p:nvSpPr>
        <p:spPr>
          <a:xfrm>
            <a:off x="950607" y="3397206"/>
            <a:ext cx="47396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84" name="Line"/>
          <p:cNvSpPr/>
          <p:nvPr/>
        </p:nvSpPr>
        <p:spPr>
          <a:xfrm flipV="1">
            <a:off x="2530439" y="4207723"/>
            <a:ext cx="1" cy="40894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85" name="Line"/>
          <p:cNvSpPr/>
          <p:nvPr/>
        </p:nvSpPr>
        <p:spPr>
          <a:xfrm flipV="1">
            <a:off x="4572000" y="2150144"/>
            <a:ext cx="0" cy="4386885"/>
          </a:xfrm>
          <a:prstGeom prst="line">
            <a:avLst/>
          </a:prstGeom>
          <a:ln w="38100">
            <a:solidFill>
              <a:srgbClr val="0433FF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86" name="Fim"/>
          <p:cNvSpPr/>
          <p:nvPr/>
        </p:nvSpPr>
        <p:spPr>
          <a:xfrm>
            <a:off x="2176688" y="4648950"/>
            <a:ext cx="660742" cy="389891"/>
          </a:xfrm>
          <a:prstGeom prst="rect">
            <a:avLst/>
          </a:prstGeom>
          <a:solidFill>
            <a:srgbClr val="FF2600"/>
          </a:solidFill>
          <a:ln w="19050">
            <a:solidFill>
              <a:srgbClr val="FF26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Fim</a:t>
            </a:r>
          </a:p>
        </p:txBody>
      </p:sp>
      <p:sp>
        <p:nvSpPr>
          <p:cNvPr id="687" name="Início"/>
          <p:cNvSpPr/>
          <p:nvPr/>
        </p:nvSpPr>
        <p:spPr>
          <a:xfrm>
            <a:off x="358400" y="3125862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688" name="Número de elementos : 2"/>
          <p:cNvSpPr txBox="1"/>
          <p:nvPr/>
        </p:nvSpPr>
        <p:spPr>
          <a:xfrm>
            <a:off x="1065055" y="2356898"/>
            <a:ext cx="2395350" cy="351791"/>
          </a:xfrm>
          <a:prstGeom prst="rect">
            <a:avLst/>
          </a:prstGeom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Número de elementos : 2</a:t>
            </a:r>
          </a:p>
        </p:txBody>
      </p:sp>
      <p:sp>
        <p:nvSpPr>
          <p:cNvPr id="689" name="Rectangle"/>
          <p:cNvSpPr/>
          <p:nvPr/>
        </p:nvSpPr>
        <p:spPr>
          <a:xfrm>
            <a:off x="2249883" y="3745803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690" name="0"/>
          <p:cNvSpPr/>
          <p:nvPr/>
        </p:nvSpPr>
        <p:spPr>
          <a:xfrm>
            <a:off x="2249883" y="3317632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0</a:t>
            </a:r>
          </a:p>
        </p:txBody>
      </p:sp>
      <p:sp>
        <p:nvSpPr>
          <p:cNvPr id="691" name="Line"/>
          <p:cNvSpPr/>
          <p:nvPr/>
        </p:nvSpPr>
        <p:spPr>
          <a:xfrm flipV="1">
            <a:off x="2104788" y="3056885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92" name="Line"/>
          <p:cNvSpPr/>
          <p:nvPr/>
        </p:nvSpPr>
        <p:spPr>
          <a:xfrm>
            <a:off x="2104730" y="3056885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93" name="Line"/>
          <p:cNvSpPr/>
          <p:nvPr/>
        </p:nvSpPr>
        <p:spPr>
          <a:xfrm>
            <a:off x="2495022" y="3056885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94" name="Line"/>
          <p:cNvSpPr/>
          <p:nvPr/>
        </p:nvSpPr>
        <p:spPr>
          <a:xfrm>
            <a:off x="1970993" y="3927716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97" name="Inserção (Enqueue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Inserção (Enqueue)</a:t>
            </a:r>
          </a:p>
        </p:txBody>
      </p:sp>
      <p:sp>
        <p:nvSpPr>
          <p:cNvPr id="698" name="b) não é primeira inserção (elemento x = 42)"/>
          <p:cNvSpPr txBox="1"/>
          <p:nvPr>
            <p:ph type="body" sz="quarter" idx="1"/>
          </p:nvPr>
        </p:nvSpPr>
        <p:spPr>
          <a:xfrm>
            <a:off x="457200" y="1630627"/>
            <a:ext cx="8229600" cy="503315"/>
          </a:xfrm>
          <a:prstGeom prst="rect">
            <a:avLst/>
          </a:prstGeom>
        </p:spPr>
        <p:txBody>
          <a:bodyPr/>
          <a:lstStyle>
            <a:lvl1pPr marL="228600" indent="-228600" defTabSz="457200">
              <a:spcBef>
                <a:spcPts val="0"/>
              </a:spcBef>
              <a:buClrTx/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b) não é primeira inserção (elemento x = 42)</a:t>
            </a:r>
          </a:p>
        </p:txBody>
      </p:sp>
      <p:sp>
        <p:nvSpPr>
          <p:cNvPr id="699" name="Rectangle"/>
          <p:cNvSpPr/>
          <p:nvPr/>
        </p:nvSpPr>
        <p:spPr>
          <a:xfrm>
            <a:off x="835375" y="5327865"/>
            <a:ext cx="514351" cy="433304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700" name="42"/>
          <p:cNvSpPr/>
          <p:nvPr/>
        </p:nvSpPr>
        <p:spPr>
          <a:xfrm>
            <a:off x="835375" y="4899694"/>
            <a:ext cx="514351" cy="433304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42</a:t>
            </a:r>
          </a:p>
        </p:txBody>
      </p:sp>
      <p:sp>
        <p:nvSpPr>
          <p:cNvPr id="701" name="Rectangle"/>
          <p:cNvSpPr/>
          <p:nvPr/>
        </p:nvSpPr>
        <p:spPr>
          <a:xfrm>
            <a:off x="735842" y="4793182"/>
            <a:ext cx="713418" cy="1075175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02" name="NoFila…"/>
          <p:cNvSpPr txBox="1"/>
          <p:nvPr/>
        </p:nvSpPr>
        <p:spPr>
          <a:xfrm>
            <a:off x="757130" y="5907994"/>
            <a:ext cx="731675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2600"/>
                </a:solidFill>
              </a:defRPr>
            </a:pPr>
            <a:r>
              <a:t>NoFila</a:t>
            </a:r>
          </a:p>
          <a:p>
            <a:pPr algn="ctr">
              <a:defRPr b="1">
                <a:solidFill>
                  <a:srgbClr val="FF2600"/>
                </a:solidFill>
              </a:defRPr>
            </a:pPr>
            <a:r>
              <a:t>(Aux)</a:t>
            </a:r>
          </a:p>
        </p:txBody>
      </p:sp>
      <p:sp>
        <p:nvSpPr>
          <p:cNvPr id="703" name="NULL"/>
          <p:cNvSpPr/>
          <p:nvPr/>
        </p:nvSpPr>
        <p:spPr>
          <a:xfrm>
            <a:off x="3228861" y="3740603"/>
            <a:ext cx="675198" cy="48426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704" name="Rectangle"/>
          <p:cNvSpPr/>
          <p:nvPr/>
        </p:nvSpPr>
        <p:spPr>
          <a:xfrm>
            <a:off x="1459569" y="3749164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705" name="5"/>
          <p:cNvSpPr/>
          <p:nvPr/>
        </p:nvSpPr>
        <p:spPr>
          <a:xfrm>
            <a:off x="1459569" y="3320993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5</a:t>
            </a:r>
          </a:p>
        </p:txBody>
      </p:sp>
      <p:sp>
        <p:nvSpPr>
          <p:cNvPr id="706" name="Line"/>
          <p:cNvSpPr/>
          <p:nvPr/>
        </p:nvSpPr>
        <p:spPr>
          <a:xfrm>
            <a:off x="2756072" y="3965816"/>
            <a:ext cx="47396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07" name="Line"/>
          <p:cNvSpPr/>
          <p:nvPr/>
        </p:nvSpPr>
        <p:spPr>
          <a:xfrm>
            <a:off x="950607" y="3397206"/>
            <a:ext cx="47396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08" name="Line"/>
          <p:cNvSpPr/>
          <p:nvPr/>
        </p:nvSpPr>
        <p:spPr>
          <a:xfrm flipV="1">
            <a:off x="2530439" y="4207723"/>
            <a:ext cx="1" cy="40894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09" name="Line"/>
          <p:cNvSpPr/>
          <p:nvPr/>
        </p:nvSpPr>
        <p:spPr>
          <a:xfrm flipV="1">
            <a:off x="4572000" y="2150144"/>
            <a:ext cx="0" cy="4386885"/>
          </a:xfrm>
          <a:prstGeom prst="line">
            <a:avLst/>
          </a:prstGeom>
          <a:ln w="38100">
            <a:solidFill>
              <a:srgbClr val="0433FF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10" name="Fim"/>
          <p:cNvSpPr/>
          <p:nvPr/>
        </p:nvSpPr>
        <p:spPr>
          <a:xfrm>
            <a:off x="2176688" y="4648950"/>
            <a:ext cx="660742" cy="389891"/>
          </a:xfrm>
          <a:prstGeom prst="rect">
            <a:avLst/>
          </a:prstGeom>
          <a:solidFill>
            <a:srgbClr val="FF2600"/>
          </a:solidFill>
          <a:ln w="19050">
            <a:solidFill>
              <a:srgbClr val="FF26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Fim</a:t>
            </a:r>
          </a:p>
        </p:txBody>
      </p:sp>
      <p:sp>
        <p:nvSpPr>
          <p:cNvPr id="711" name="Início"/>
          <p:cNvSpPr/>
          <p:nvPr/>
        </p:nvSpPr>
        <p:spPr>
          <a:xfrm>
            <a:off x="358400" y="3125862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712" name="Número de elementos : 2"/>
          <p:cNvSpPr txBox="1"/>
          <p:nvPr/>
        </p:nvSpPr>
        <p:spPr>
          <a:xfrm>
            <a:off x="1065055" y="2356898"/>
            <a:ext cx="2395350" cy="351791"/>
          </a:xfrm>
          <a:prstGeom prst="rect">
            <a:avLst/>
          </a:prstGeom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Número de elementos : 2</a:t>
            </a:r>
          </a:p>
        </p:txBody>
      </p:sp>
      <p:sp>
        <p:nvSpPr>
          <p:cNvPr id="713" name="Rectangle"/>
          <p:cNvSpPr/>
          <p:nvPr/>
        </p:nvSpPr>
        <p:spPr>
          <a:xfrm>
            <a:off x="2249883" y="3745803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714" name="0"/>
          <p:cNvSpPr/>
          <p:nvPr/>
        </p:nvSpPr>
        <p:spPr>
          <a:xfrm>
            <a:off x="2249883" y="3317632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0</a:t>
            </a:r>
          </a:p>
        </p:txBody>
      </p:sp>
      <p:sp>
        <p:nvSpPr>
          <p:cNvPr id="715" name="Line"/>
          <p:cNvSpPr/>
          <p:nvPr/>
        </p:nvSpPr>
        <p:spPr>
          <a:xfrm flipV="1">
            <a:off x="2104788" y="3056885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16" name="Line"/>
          <p:cNvSpPr/>
          <p:nvPr/>
        </p:nvSpPr>
        <p:spPr>
          <a:xfrm>
            <a:off x="2104730" y="3056885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17" name="Line"/>
          <p:cNvSpPr/>
          <p:nvPr/>
        </p:nvSpPr>
        <p:spPr>
          <a:xfrm>
            <a:off x="2495022" y="3056885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18" name="Line"/>
          <p:cNvSpPr/>
          <p:nvPr/>
        </p:nvSpPr>
        <p:spPr>
          <a:xfrm>
            <a:off x="1970993" y="3927716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19" name="Número de elementos : 3"/>
          <p:cNvSpPr txBox="1"/>
          <p:nvPr/>
        </p:nvSpPr>
        <p:spPr>
          <a:xfrm>
            <a:off x="5685995" y="2341196"/>
            <a:ext cx="2390550" cy="351791"/>
          </a:xfrm>
          <a:prstGeom prst="rect">
            <a:avLst/>
          </a:prstGeom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Número de elementos : </a:t>
            </a:r>
            <a:r>
              <a:rPr b="1">
                <a:solidFill>
                  <a:srgbClr val="FF2600"/>
                </a:solidFill>
              </a:rPr>
              <a:t>3</a:t>
            </a:r>
          </a:p>
        </p:txBody>
      </p:sp>
      <p:sp>
        <p:nvSpPr>
          <p:cNvPr id="720" name="NULL"/>
          <p:cNvSpPr/>
          <p:nvPr/>
        </p:nvSpPr>
        <p:spPr>
          <a:xfrm>
            <a:off x="8300080" y="3709012"/>
            <a:ext cx="675199" cy="48426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721" name="Rectangle"/>
          <p:cNvSpPr/>
          <p:nvPr/>
        </p:nvSpPr>
        <p:spPr>
          <a:xfrm>
            <a:off x="5903736" y="3749164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722" name="5"/>
          <p:cNvSpPr/>
          <p:nvPr/>
        </p:nvSpPr>
        <p:spPr>
          <a:xfrm>
            <a:off x="5903736" y="3320993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5</a:t>
            </a:r>
          </a:p>
        </p:txBody>
      </p:sp>
      <p:sp>
        <p:nvSpPr>
          <p:cNvPr id="723" name="Line"/>
          <p:cNvSpPr/>
          <p:nvPr/>
        </p:nvSpPr>
        <p:spPr>
          <a:xfrm>
            <a:off x="5394774" y="3397206"/>
            <a:ext cx="47396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24" name="Início"/>
          <p:cNvSpPr/>
          <p:nvPr/>
        </p:nvSpPr>
        <p:spPr>
          <a:xfrm>
            <a:off x="4802568" y="3125862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725" name="Rectangle"/>
          <p:cNvSpPr/>
          <p:nvPr/>
        </p:nvSpPr>
        <p:spPr>
          <a:xfrm>
            <a:off x="6694051" y="3745803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726" name="0"/>
          <p:cNvSpPr/>
          <p:nvPr/>
        </p:nvSpPr>
        <p:spPr>
          <a:xfrm>
            <a:off x="6694051" y="3317632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0</a:t>
            </a:r>
          </a:p>
        </p:txBody>
      </p:sp>
      <p:sp>
        <p:nvSpPr>
          <p:cNvPr id="727" name="Line"/>
          <p:cNvSpPr/>
          <p:nvPr/>
        </p:nvSpPr>
        <p:spPr>
          <a:xfrm flipV="1">
            <a:off x="6548956" y="3056885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28" name="Line"/>
          <p:cNvSpPr/>
          <p:nvPr/>
        </p:nvSpPr>
        <p:spPr>
          <a:xfrm>
            <a:off x="6548897" y="3056885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29" name="Line"/>
          <p:cNvSpPr/>
          <p:nvPr/>
        </p:nvSpPr>
        <p:spPr>
          <a:xfrm>
            <a:off x="6939189" y="3056885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30" name="Line"/>
          <p:cNvSpPr/>
          <p:nvPr/>
        </p:nvSpPr>
        <p:spPr>
          <a:xfrm>
            <a:off x="6415160" y="3927716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31" name="Rectangle"/>
          <p:cNvSpPr/>
          <p:nvPr/>
        </p:nvSpPr>
        <p:spPr>
          <a:xfrm>
            <a:off x="7362791" y="4569233"/>
            <a:ext cx="828335" cy="57404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32" name="Fim"/>
          <p:cNvSpPr/>
          <p:nvPr/>
        </p:nvSpPr>
        <p:spPr>
          <a:xfrm>
            <a:off x="7446588" y="4648950"/>
            <a:ext cx="660742" cy="389891"/>
          </a:xfrm>
          <a:prstGeom prst="rect">
            <a:avLst/>
          </a:prstGeom>
          <a:solidFill>
            <a:srgbClr val="FF2600"/>
          </a:solidFill>
          <a:ln w="19050">
            <a:solidFill>
              <a:srgbClr val="FF26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Fim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35" name="Inserção (Enqueue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Inserção (Enqueue)</a:t>
            </a:r>
          </a:p>
        </p:txBody>
      </p:sp>
      <p:sp>
        <p:nvSpPr>
          <p:cNvPr id="736" name="b) não é primeira inserção (elemento x = 42)"/>
          <p:cNvSpPr txBox="1"/>
          <p:nvPr>
            <p:ph type="body" sz="quarter" idx="1"/>
          </p:nvPr>
        </p:nvSpPr>
        <p:spPr>
          <a:xfrm>
            <a:off x="457200" y="1630627"/>
            <a:ext cx="8229600" cy="503315"/>
          </a:xfrm>
          <a:prstGeom prst="rect">
            <a:avLst/>
          </a:prstGeom>
        </p:spPr>
        <p:txBody>
          <a:bodyPr/>
          <a:lstStyle>
            <a:lvl1pPr marL="228600" indent="-228600" defTabSz="457200">
              <a:spcBef>
                <a:spcPts val="0"/>
              </a:spcBef>
              <a:buClrTx/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b) não é primeira inserção (elemento x = 42)</a:t>
            </a:r>
          </a:p>
        </p:txBody>
      </p:sp>
      <p:sp>
        <p:nvSpPr>
          <p:cNvPr id="737" name="Rectangle"/>
          <p:cNvSpPr/>
          <p:nvPr/>
        </p:nvSpPr>
        <p:spPr>
          <a:xfrm>
            <a:off x="835375" y="5327865"/>
            <a:ext cx="514351" cy="433304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738" name="42"/>
          <p:cNvSpPr/>
          <p:nvPr/>
        </p:nvSpPr>
        <p:spPr>
          <a:xfrm>
            <a:off x="835375" y="4899694"/>
            <a:ext cx="514351" cy="433304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42</a:t>
            </a:r>
          </a:p>
        </p:txBody>
      </p:sp>
      <p:sp>
        <p:nvSpPr>
          <p:cNvPr id="739" name="Rectangle"/>
          <p:cNvSpPr/>
          <p:nvPr/>
        </p:nvSpPr>
        <p:spPr>
          <a:xfrm>
            <a:off x="735842" y="4793182"/>
            <a:ext cx="713418" cy="1075175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40" name="NoFila…"/>
          <p:cNvSpPr txBox="1"/>
          <p:nvPr/>
        </p:nvSpPr>
        <p:spPr>
          <a:xfrm>
            <a:off x="757130" y="5907994"/>
            <a:ext cx="731675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2600"/>
                </a:solidFill>
              </a:defRPr>
            </a:pPr>
            <a:r>
              <a:t>NoFila</a:t>
            </a:r>
          </a:p>
          <a:p>
            <a:pPr algn="ctr">
              <a:defRPr b="1">
                <a:solidFill>
                  <a:srgbClr val="FF2600"/>
                </a:solidFill>
              </a:defRPr>
            </a:pPr>
            <a:r>
              <a:t>(Aux)</a:t>
            </a:r>
          </a:p>
        </p:txBody>
      </p:sp>
      <p:sp>
        <p:nvSpPr>
          <p:cNvPr id="741" name="NULL"/>
          <p:cNvSpPr/>
          <p:nvPr/>
        </p:nvSpPr>
        <p:spPr>
          <a:xfrm>
            <a:off x="3228861" y="3740603"/>
            <a:ext cx="675198" cy="48426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742" name="Rectangle"/>
          <p:cNvSpPr/>
          <p:nvPr/>
        </p:nvSpPr>
        <p:spPr>
          <a:xfrm>
            <a:off x="1459569" y="3749164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743" name="5"/>
          <p:cNvSpPr/>
          <p:nvPr/>
        </p:nvSpPr>
        <p:spPr>
          <a:xfrm>
            <a:off x="1459569" y="3320993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5</a:t>
            </a:r>
          </a:p>
        </p:txBody>
      </p:sp>
      <p:sp>
        <p:nvSpPr>
          <p:cNvPr id="744" name="Line"/>
          <p:cNvSpPr/>
          <p:nvPr/>
        </p:nvSpPr>
        <p:spPr>
          <a:xfrm>
            <a:off x="2756072" y="3965816"/>
            <a:ext cx="47396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45" name="Line"/>
          <p:cNvSpPr/>
          <p:nvPr/>
        </p:nvSpPr>
        <p:spPr>
          <a:xfrm>
            <a:off x="950607" y="3397206"/>
            <a:ext cx="47396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46" name="Line"/>
          <p:cNvSpPr/>
          <p:nvPr/>
        </p:nvSpPr>
        <p:spPr>
          <a:xfrm flipV="1">
            <a:off x="2530439" y="4207723"/>
            <a:ext cx="1" cy="40894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47" name="Line"/>
          <p:cNvSpPr/>
          <p:nvPr/>
        </p:nvSpPr>
        <p:spPr>
          <a:xfrm flipV="1">
            <a:off x="4572000" y="2150144"/>
            <a:ext cx="0" cy="4386885"/>
          </a:xfrm>
          <a:prstGeom prst="line">
            <a:avLst/>
          </a:prstGeom>
          <a:ln w="38100">
            <a:solidFill>
              <a:srgbClr val="0433FF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48" name="Fim"/>
          <p:cNvSpPr/>
          <p:nvPr/>
        </p:nvSpPr>
        <p:spPr>
          <a:xfrm>
            <a:off x="2176688" y="4648950"/>
            <a:ext cx="660742" cy="389891"/>
          </a:xfrm>
          <a:prstGeom prst="rect">
            <a:avLst/>
          </a:prstGeom>
          <a:solidFill>
            <a:srgbClr val="FF2600"/>
          </a:solidFill>
          <a:ln w="19050">
            <a:solidFill>
              <a:srgbClr val="FF26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Fim</a:t>
            </a:r>
          </a:p>
        </p:txBody>
      </p:sp>
      <p:sp>
        <p:nvSpPr>
          <p:cNvPr id="749" name="Início"/>
          <p:cNvSpPr/>
          <p:nvPr/>
        </p:nvSpPr>
        <p:spPr>
          <a:xfrm>
            <a:off x="358400" y="3125862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750" name="Número de elementos : 2"/>
          <p:cNvSpPr txBox="1"/>
          <p:nvPr/>
        </p:nvSpPr>
        <p:spPr>
          <a:xfrm>
            <a:off x="1065055" y="2356898"/>
            <a:ext cx="2395350" cy="351791"/>
          </a:xfrm>
          <a:prstGeom prst="rect">
            <a:avLst/>
          </a:prstGeom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Número de elementos : 2</a:t>
            </a:r>
          </a:p>
        </p:txBody>
      </p:sp>
      <p:sp>
        <p:nvSpPr>
          <p:cNvPr id="751" name="Rectangle"/>
          <p:cNvSpPr/>
          <p:nvPr/>
        </p:nvSpPr>
        <p:spPr>
          <a:xfrm>
            <a:off x="2249883" y="3745803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752" name="0"/>
          <p:cNvSpPr/>
          <p:nvPr/>
        </p:nvSpPr>
        <p:spPr>
          <a:xfrm>
            <a:off x="2249883" y="3317632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0</a:t>
            </a:r>
          </a:p>
        </p:txBody>
      </p:sp>
      <p:sp>
        <p:nvSpPr>
          <p:cNvPr id="753" name="Line"/>
          <p:cNvSpPr/>
          <p:nvPr/>
        </p:nvSpPr>
        <p:spPr>
          <a:xfrm flipV="1">
            <a:off x="2104788" y="3056885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54" name="Line"/>
          <p:cNvSpPr/>
          <p:nvPr/>
        </p:nvSpPr>
        <p:spPr>
          <a:xfrm>
            <a:off x="2104730" y="3056885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55" name="Line"/>
          <p:cNvSpPr/>
          <p:nvPr/>
        </p:nvSpPr>
        <p:spPr>
          <a:xfrm>
            <a:off x="2495022" y="3056885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56" name="Line"/>
          <p:cNvSpPr/>
          <p:nvPr/>
        </p:nvSpPr>
        <p:spPr>
          <a:xfrm>
            <a:off x="1970993" y="3927716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57" name="Número de elementos : 3"/>
          <p:cNvSpPr txBox="1"/>
          <p:nvPr/>
        </p:nvSpPr>
        <p:spPr>
          <a:xfrm>
            <a:off x="5685995" y="2341196"/>
            <a:ext cx="2390550" cy="351791"/>
          </a:xfrm>
          <a:prstGeom prst="rect">
            <a:avLst/>
          </a:prstGeom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Número de elementos : </a:t>
            </a:r>
            <a:r>
              <a:rPr b="1">
                <a:solidFill>
                  <a:srgbClr val="FF2600"/>
                </a:solidFill>
              </a:rPr>
              <a:t>3</a:t>
            </a:r>
          </a:p>
        </p:txBody>
      </p:sp>
      <p:sp>
        <p:nvSpPr>
          <p:cNvPr id="758" name="Rectangle"/>
          <p:cNvSpPr/>
          <p:nvPr/>
        </p:nvSpPr>
        <p:spPr>
          <a:xfrm>
            <a:off x="7484366" y="3734492"/>
            <a:ext cx="514351" cy="433305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759" name="42"/>
          <p:cNvSpPr/>
          <p:nvPr/>
        </p:nvSpPr>
        <p:spPr>
          <a:xfrm>
            <a:off x="7484366" y="3306321"/>
            <a:ext cx="514351" cy="433304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42</a:t>
            </a:r>
          </a:p>
        </p:txBody>
      </p:sp>
      <p:sp>
        <p:nvSpPr>
          <p:cNvPr id="760" name="NULL"/>
          <p:cNvSpPr/>
          <p:nvPr/>
        </p:nvSpPr>
        <p:spPr>
          <a:xfrm>
            <a:off x="8300080" y="3709012"/>
            <a:ext cx="675199" cy="48426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761" name="Rectangle"/>
          <p:cNvSpPr/>
          <p:nvPr/>
        </p:nvSpPr>
        <p:spPr>
          <a:xfrm>
            <a:off x="5903736" y="3749164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762" name="5"/>
          <p:cNvSpPr/>
          <p:nvPr/>
        </p:nvSpPr>
        <p:spPr>
          <a:xfrm>
            <a:off x="5903736" y="3320993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5</a:t>
            </a:r>
          </a:p>
        </p:txBody>
      </p:sp>
      <p:sp>
        <p:nvSpPr>
          <p:cNvPr id="763" name="Line"/>
          <p:cNvSpPr/>
          <p:nvPr/>
        </p:nvSpPr>
        <p:spPr>
          <a:xfrm>
            <a:off x="8008023" y="3965816"/>
            <a:ext cx="291858" cy="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64" name="Line"/>
          <p:cNvSpPr/>
          <p:nvPr/>
        </p:nvSpPr>
        <p:spPr>
          <a:xfrm>
            <a:off x="5394774" y="3397206"/>
            <a:ext cx="47396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65" name="Line"/>
          <p:cNvSpPr/>
          <p:nvPr/>
        </p:nvSpPr>
        <p:spPr>
          <a:xfrm flipV="1">
            <a:off x="7776958" y="4207723"/>
            <a:ext cx="1" cy="40894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66" name="Início"/>
          <p:cNvSpPr/>
          <p:nvPr/>
        </p:nvSpPr>
        <p:spPr>
          <a:xfrm>
            <a:off x="4802568" y="3125862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767" name="Rectangle"/>
          <p:cNvSpPr/>
          <p:nvPr/>
        </p:nvSpPr>
        <p:spPr>
          <a:xfrm>
            <a:off x="6694051" y="3745803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768" name="0"/>
          <p:cNvSpPr/>
          <p:nvPr/>
        </p:nvSpPr>
        <p:spPr>
          <a:xfrm>
            <a:off x="6694051" y="3317632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0</a:t>
            </a:r>
          </a:p>
        </p:txBody>
      </p:sp>
      <p:sp>
        <p:nvSpPr>
          <p:cNvPr id="769" name="Line"/>
          <p:cNvSpPr/>
          <p:nvPr/>
        </p:nvSpPr>
        <p:spPr>
          <a:xfrm flipV="1">
            <a:off x="6548956" y="3056885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70" name="Line"/>
          <p:cNvSpPr/>
          <p:nvPr/>
        </p:nvSpPr>
        <p:spPr>
          <a:xfrm>
            <a:off x="6548897" y="3056885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71" name="Line"/>
          <p:cNvSpPr/>
          <p:nvPr/>
        </p:nvSpPr>
        <p:spPr>
          <a:xfrm>
            <a:off x="6939189" y="3056885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72" name="Line"/>
          <p:cNvSpPr/>
          <p:nvPr/>
        </p:nvSpPr>
        <p:spPr>
          <a:xfrm>
            <a:off x="6415160" y="3927716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73" name="Line"/>
          <p:cNvSpPr/>
          <p:nvPr/>
        </p:nvSpPr>
        <p:spPr>
          <a:xfrm flipV="1">
            <a:off x="7362850" y="3056885"/>
            <a:ext cx="398317" cy="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74" name="Line"/>
          <p:cNvSpPr/>
          <p:nvPr/>
        </p:nvSpPr>
        <p:spPr>
          <a:xfrm>
            <a:off x="7362792" y="3056885"/>
            <a:ext cx="1" cy="85478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75" name="Line"/>
          <p:cNvSpPr/>
          <p:nvPr/>
        </p:nvSpPr>
        <p:spPr>
          <a:xfrm>
            <a:off x="7753084" y="3056885"/>
            <a:ext cx="1" cy="22860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76" name="Line"/>
          <p:cNvSpPr/>
          <p:nvPr/>
        </p:nvSpPr>
        <p:spPr>
          <a:xfrm>
            <a:off x="7229054" y="3927716"/>
            <a:ext cx="146439" cy="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80" name="Connection Line"/>
          <p:cNvSpPr/>
          <p:nvPr/>
        </p:nvSpPr>
        <p:spPr>
          <a:xfrm>
            <a:off x="7030990" y="4245657"/>
            <a:ext cx="649901" cy="2116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8" fill="norm" stroke="1" extrusionOk="0">
                <a:moveTo>
                  <a:pt x="0" y="0"/>
                </a:moveTo>
                <a:cubicBezTo>
                  <a:pt x="9897" y="21133"/>
                  <a:pt x="17097" y="21600"/>
                  <a:pt x="21600" y="1401"/>
                </a:cubicBezTo>
              </a:path>
            </a:pathLst>
          </a:custGeom>
          <a:ln w="19050">
            <a:solidFill>
              <a:srgbClr val="0433FF"/>
            </a:solidFill>
            <a:prstDash val="sysDot"/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778" name="Rectangle"/>
          <p:cNvSpPr/>
          <p:nvPr/>
        </p:nvSpPr>
        <p:spPr>
          <a:xfrm>
            <a:off x="7362791" y="4569233"/>
            <a:ext cx="828335" cy="57404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79" name="Fim"/>
          <p:cNvSpPr/>
          <p:nvPr/>
        </p:nvSpPr>
        <p:spPr>
          <a:xfrm>
            <a:off x="7446588" y="4648950"/>
            <a:ext cx="660742" cy="389891"/>
          </a:xfrm>
          <a:prstGeom prst="rect">
            <a:avLst/>
          </a:prstGeom>
          <a:solidFill>
            <a:srgbClr val="FF2600"/>
          </a:solidFill>
          <a:ln w="19050">
            <a:solidFill>
              <a:srgbClr val="FF26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Fim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83" name="Inserção (Enqueue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Inserção (Enqueue)</a:t>
            </a:r>
          </a:p>
        </p:txBody>
      </p:sp>
      <p:sp>
        <p:nvSpPr>
          <p:cNvPr id="784" name="b) não é primeira inserção (elemento x = 42)"/>
          <p:cNvSpPr txBox="1"/>
          <p:nvPr>
            <p:ph type="body" sz="quarter" idx="1"/>
          </p:nvPr>
        </p:nvSpPr>
        <p:spPr>
          <a:xfrm>
            <a:off x="457200" y="1630627"/>
            <a:ext cx="8229600" cy="503315"/>
          </a:xfrm>
          <a:prstGeom prst="rect">
            <a:avLst/>
          </a:prstGeom>
        </p:spPr>
        <p:txBody>
          <a:bodyPr/>
          <a:lstStyle>
            <a:lvl1pPr marL="228600" indent="-228600" defTabSz="457200">
              <a:spcBef>
                <a:spcPts val="0"/>
              </a:spcBef>
              <a:buClrTx/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b) não é primeira inserção (elemento x = 42)</a:t>
            </a:r>
          </a:p>
        </p:txBody>
      </p:sp>
      <p:sp>
        <p:nvSpPr>
          <p:cNvPr id="785" name="Line"/>
          <p:cNvSpPr/>
          <p:nvPr/>
        </p:nvSpPr>
        <p:spPr>
          <a:xfrm flipV="1">
            <a:off x="4572000" y="2150144"/>
            <a:ext cx="0" cy="4386885"/>
          </a:xfrm>
          <a:prstGeom prst="line">
            <a:avLst/>
          </a:prstGeom>
          <a:ln w="38100">
            <a:solidFill>
              <a:srgbClr val="0433FF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86" name="Número de elementos : 3"/>
          <p:cNvSpPr txBox="1"/>
          <p:nvPr/>
        </p:nvSpPr>
        <p:spPr>
          <a:xfrm>
            <a:off x="5685995" y="2341196"/>
            <a:ext cx="2390550" cy="351791"/>
          </a:xfrm>
          <a:prstGeom prst="rect">
            <a:avLst/>
          </a:prstGeom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Número de elementos : </a:t>
            </a:r>
            <a:r>
              <a:rPr b="1">
                <a:solidFill>
                  <a:srgbClr val="FF2600"/>
                </a:solidFill>
              </a:rPr>
              <a:t>3</a:t>
            </a:r>
          </a:p>
        </p:txBody>
      </p:sp>
      <p:sp>
        <p:nvSpPr>
          <p:cNvPr id="787" name="Rectangle"/>
          <p:cNvSpPr/>
          <p:nvPr/>
        </p:nvSpPr>
        <p:spPr>
          <a:xfrm>
            <a:off x="7484366" y="3734492"/>
            <a:ext cx="514351" cy="433305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788" name="42"/>
          <p:cNvSpPr/>
          <p:nvPr/>
        </p:nvSpPr>
        <p:spPr>
          <a:xfrm>
            <a:off x="7484366" y="3306321"/>
            <a:ext cx="514351" cy="433304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42</a:t>
            </a:r>
          </a:p>
        </p:txBody>
      </p:sp>
      <p:sp>
        <p:nvSpPr>
          <p:cNvPr id="789" name="NULL"/>
          <p:cNvSpPr/>
          <p:nvPr/>
        </p:nvSpPr>
        <p:spPr>
          <a:xfrm>
            <a:off x="8300080" y="3709012"/>
            <a:ext cx="675199" cy="48426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790" name="Rectangle"/>
          <p:cNvSpPr/>
          <p:nvPr/>
        </p:nvSpPr>
        <p:spPr>
          <a:xfrm>
            <a:off x="5903736" y="3749164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791" name="5"/>
          <p:cNvSpPr/>
          <p:nvPr/>
        </p:nvSpPr>
        <p:spPr>
          <a:xfrm>
            <a:off x="5903736" y="3320993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5</a:t>
            </a:r>
          </a:p>
        </p:txBody>
      </p:sp>
      <p:sp>
        <p:nvSpPr>
          <p:cNvPr id="792" name="Line"/>
          <p:cNvSpPr/>
          <p:nvPr/>
        </p:nvSpPr>
        <p:spPr>
          <a:xfrm>
            <a:off x="8008023" y="3965816"/>
            <a:ext cx="291858" cy="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93" name="Line"/>
          <p:cNvSpPr/>
          <p:nvPr/>
        </p:nvSpPr>
        <p:spPr>
          <a:xfrm>
            <a:off x="5394774" y="3397206"/>
            <a:ext cx="47396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94" name="Line"/>
          <p:cNvSpPr/>
          <p:nvPr/>
        </p:nvSpPr>
        <p:spPr>
          <a:xfrm flipV="1">
            <a:off x="7776958" y="4207723"/>
            <a:ext cx="1" cy="40894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95" name="Fim"/>
          <p:cNvSpPr/>
          <p:nvPr/>
        </p:nvSpPr>
        <p:spPr>
          <a:xfrm>
            <a:off x="7446588" y="4648950"/>
            <a:ext cx="660742" cy="389891"/>
          </a:xfrm>
          <a:prstGeom prst="rect">
            <a:avLst/>
          </a:prstGeom>
          <a:solidFill>
            <a:srgbClr val="FF2600"/>
          </a:solidFill>
          <a:ln w="19050">
            <a:solidFill>
              <a:srgbClr val="FF26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Fim</a:t>
            </a:r>
          </a:p>
        </p:txBody>
      </p:sp>
      <p:sp>
        <p:nvSpPr>
          <p:cNvPr id="796" name="Início"/>
          <p:cNvSpPr/>
          <p:nvPr/>
        </p:nvSpPr>
        <p:spPr>
          <a:xfrm>
            <a:off x="4802568" y="3125862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797" name="Rectangle"/>
          <p:cNvSpPr/>
          <p:nvPr/>
        </p:nvSpPr>
        <p:spPr>
          <a:xfrm>
            <a:off x="6694051" y="3745803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798" name="0"/>
          <p:cNvSpPr/>
          <p:nvPr/>
        </p:nvSpPr>
        <p:spPr>
          <a:xfrm>
            <a:off x="6694051" y="3317632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0</a:t>
            </a:r>
          </a:p>
        </p:txBody>
      </p:sp>
      <p:sp>
        <p:nvSpPr>
          <p:cNvPr id="799" name="Line"/>
          <p:cNvSpPr/>
          <p:nvPr/>
        </p:nvSpPr>
        <p:spPr>
          <a:xfrm flipV="1">
            <a:off x="6548956" y="3056885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00" name="Line"/>
          <p:cNvSpPr/>
          <p:nvPr/>
        </p:nvSpPr>
        <p:spPr>
          <a:xfrm>
            <a:off x="6548897" y="3056885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01" name="Line"/>
          <p:cNvSpPr/>
          <p:nvPr/>
        </p:nvSpPr>
        <p:spPr>
          <a:xfrm>
            <a:off x="6939189" y="3056885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02" name="Line"/>
          <p:cNvSpPr/>
          <p:nvPr/>
        </p:nvSpPr>
        <p:spPr>
          <a:xfrm>
            <a:off x="6415160" y="3927716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03" name="Line"/>
          <p:cNvSpPr/>
          <p:nvPr/>
        </p:nvSpPr>
        <p:spPr>
          <a:xfrm flipV="1">
            <a:off x="7362850" y="3056885"/>
            <a:ext cx="398317" cy="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04" name="Line"/>
          <p:cNvSpPr/>
          <p:nvPr/>
        </p:nvSpPr>
        <p:spPr>
          <a:xfrm>
            <a:off x="7362792" y="3056885"/>
            <a:ext cx="1" cy="85478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05" name="Line"/>
          <p:cNvSpPr/>
          <p:nvPr/>
        </p:nvSpPr>
        <p:spPr>
          <a:xfrm>
            <a:off x="7753084" y="3056885"/>
            <a:ext cx="1" cy="22860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06" name="Line"/>
          <p:cNvSpPr/>
          <p:nvPr/>
        </p:nvSpPr>
        <p:spPr>
          <a:xfrm>
            <a:off x="7229054" y="3927716"/>
            <a:ext cx="146439" cy="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11" name="Connection Line"/>
          <p:cNvSpPr/>
          <p:nvPr/>
        </p:nvSpPr>
        <p:spPr>
          <a:xfrm>
            <a:off x="7030990" y="4245657"/>
            <a:ext cx="649901" cy="2116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8" fill="norm" stroke="1" extrusionOk="0">
                <a:moveTo>
                  <a:pt x="0" y="0"/>
                </a:moveTo>
                <a:cubicBezTo>
                  <a:pt x="9897" y="21133"/>
                  <a:pt x="17097" y="21600"/>
                  <a:pt x="21600" y="1401"/>
                </a:cubicBezTo>
              </a:path>
            </a:pathLst>
          </a:custGeom>
          <a:ln w="19050">
            <a:solidFill>
              <a:srgbClr val="0433FF"/>
            </a:solidFill>
            <a:prstDash val="sysDot"/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808" name="Proximo do Aux aponta para o Proximo do Fim…"/>
          <p:cNvSpPr/>
          <p:nvPr/>
        </p:nvSpPr>
        <p:spPr>
          <a:xfrm>
            <a:off x="259993" y="3410869"/>
            <a:ext cx="4081439" cy="1589046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marL="216568" indent="-216568">
              <a:buSzPct val="100000"/>
              <a:buAutoNum type="arabicPeriod" startAt="1"/>
              <a:defRPr sz="2200"/>
            </a:pPr>
            <a:r>
              <a:t> Proximo do </a:t>
            </a:r>
            <a:r>
              <a:rPr b="1">
                <a:solidFill>
                  <a:srgbClr val="FF2600"/>
                </a:solidFill>
              </a:rPr>
              <a:t>Aux</a:t>
            </a:r>
            <a:r>
              <a:rPr b="1"/>
              <a:t> </a:t>
            </a:r>
            <a:r>
              <a:t>aponta para o Proximo do </a:t>
            </a:r>
            <a:r>
              <a:rPr b="1"/>
              <a:t>Fim</a:t>
            </a:r>
          </a:p>
          <a:p>
            <a:pPr marL="216568" indent="-216568">
              <a:buSzPct val="100000"/>
              <a:buAutoNum type="arabicPeriod" startAt="1"/>
              <a:defRPr sz="2200"/>
            </a:pPr>
            <a:r>
              <a:t> Proximo do </a:t>
            </a:r>
            <a:r>
              <a:rPr b="1"/>
              <a:t>Fim</a:t>
            </a:r>
            <a:r>
              <a:t> recebe </a:t>
            </a:r>
            <a:r>
              <a:rPr b="1">
                <a:solidFill>
                  <a:srgbClr val="FF2600"/>
                </a:solidFill>
              </a:rPr>
              <a:t>Aux</a:t>
            </a:r>
            <a:r>
              <a:t> (novo no)</a:t>
            </a:r>
          </a:p>
          <a:p>
            <a:pPr marL="216568" indent="-216568">
              <a:buSzPct val="100000"/>
              <a:buAutoNum type="arabicPeriod" startAt="1"/>
              <a:defRPr sz="2200"/>
            </a:pPr>
            <a:r>
              <a:t> </a:t>
            </a:r>
            <a:r>
              <a:rPr b="1"/>
              <a:t>Fim</a:t>
            </a:r>
            <a:r>
              <a:t> é atualizado para </a:t>
            </a:r>
            <a:r>
              <a:rPr b="1">
                <a:solidFill>
                  <a:srgbClr val="FF2600"/>
                </a:solidFill>
              </a:rPr>
              <a:t>Aux</a:t>
            </a:r>
            <a:r>
              <a:t> </a:t>
            </a:r>
          </a:p>
          <a:p>
            <a:pPr marL="216568" indent="-216568">
              <a:buSzPct val="100000"/>
              <a:buAutoNum type="arabicPeriod" startAt="1"/>
              <a:defRPr sz="2200"/>
            </a:pPr>
            <a:r>
              <a:t>Incrementa o contador</a:t>
            </a:r>
          </a:p>
        </p:txBody>
      </p:sp>
      <p:sp>
        <p:nvSpPr>
          <p:cNvPr id="809" name="02"/>
          <p:cNvSpPr txBox="1"/>
          <p:nvPr/>
        </p:nvSpPr>
        <p:spPr>
          <a:xfrm>
            <a:off x="414651" y="2839715"/>
            <a:ext cx="427693" cy="434341"/>
          </a:xfrm>
          <a:prstGeom prst="rect">
            <a:avLst/>
          </a:prstGeom>
          <a:solidFill>
            <a:schemeClr val="accent1">
              <a:lumOff val="1490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400">
                <a:solidFill>
                  <a:srgbClr val="942193"/>
                </a:solidFill>
              </a:defRPr>
            </a:lvl1pPr>
          </a:lstStyle>
          <a:p>
            <a:pPr/>
            <a:r>
              <a:t>02</a:t>
            </a:r>
          </a:p>
        </p:txBody>
      </p:sp>
      <p:sp>
        <p:nvSpPr>
          <p:cNvPr id="810" name="O que aconteceu?"/>
          <p:cNvSpPr txBox="1"/>
          <p:nvPr/>
        </p:nvSpPr>
        <p:spPr>
          <a:xfrm>
            <a:off x="908494" y="2833365"/>
            <a:ext cx="2559036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600"/>
            </a:lvl1pPr>
          </a:lstStyle>
          <a:p>
            <a:pPr/>
            <a:r>
              <a:t>O que aconteceu?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64" name="1."/>
          <p:cNvSpPr txBox="1"/>
          <p:nvPr/>
        </p:nvSpPr>
        <p:spPr>
          <a:xfrm>
            <a:off x="1471612" y="2369221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65" name="1."/>
          <p:cNvSpPr txBox="1"/>
          <p:nvPr/>
        </p:nvSpPr>
        <p:spPr>
          <a:xfrm>
            <a:off x="1333500" y="2307335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66" name="1."/>
          <p:cNvSpPr txBox="1"/>
          <p:nvPr/>
        </p:nvSpPr>
        <p:spPr>
          <a:xfrm>
            <a:off x="1471612" y="2381921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67" name="1."/>
          <p:cNvSpPr txBox="1"/>
          <p:nvPr/>
        </p:nvSpPr>
        <p:spPr>
          <a:xfrm>
            <a:off x="1333500" y="2320035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grpSp>
        <p:nvGrpSpPr>
          <p:cNvPr id="170" name="Group"/>
          <p:cNvGrpSpPr/>
          <p:nvPr/>
        </p:nvGrpSpPr>
        <p:grpSpPr>
          <a:xfrm>
            <a:off x="879475" y="2482940"/>
            <a:ext cx="366713" cy="373791"/>
            <a:chOff x="0" y="0"/>
            <a:chExt cx="366712" cy="373790"/>
          </a:xfrm>
        </p:grpSpPr>
        <p:sp>
          <p:nvSpPr>
            <p:cNvPr id="16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9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171" name="Filas"/>
          <p:cNvSpPr txBox="1"/>
          <p:nvPr/>
        </p:nvSpPr>
        <p:spPr>
          <a:xfrm>
            <a:off x="1354137" y="2482639"/>
            <a:ext cx="681518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Filas</a:t>
            </a:r>
          </a:p>
        </p:txBody>
      </p:sp>
      <p:grpSp>
        <p:nvGrpSpPr>
          <p:cNvPr id="174" name="Group"/>
          <p:cNvGrpSpPr/>
          <p:nvPr/>
        </p:nvGrpSpPr>
        <p:grpSpPr>
          <a:xfrm>
            <a:off x="879475" y="3049587"/>
            <a:ext cx="366713" cy="373791"/>
            <a:chOff x="0" y="0"/>
            <a:chExt cx="366712" cy="373790"/>
          </a:xfrm>
        </p:grpSpPr>
        <p:sp>
          <p:nvSpPr>
            <p:cNvPr id="17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3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75" name="Operações gerais"/>
          <p:cNvSpPr txBox="1"/>
          <p:nvPr/>
        </p:nvSpPr>
        <p:spPr>
          <a:xfrm>
            <a:off x="1356663" y="3049363"/>
            <a:ext cx="2234664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Operações gerais</a:t>
            </a:r>
          </a:p>
        </p:txBody>
      </p:sp>
      <p:grpSp>
        <p:nvGrpSpPr>
          <p:cNvPr id="178" name="Group"/>
          <p:cNvGrpSpPr/>
          <p:nvPr/>
        </p:nvGrpSpPr>
        <p:grpSpPr>
          <a:xfrm>
            <a:off x="876300" y="3606347"/>
            <a:ext cx="366713" cy="373792"/>
            <a:chOff x="0" y="0"/>
            <a:chExt cx="366712" cy="373790"/>
          </a:xfrm>
        </p:grpSpPr>
        <p:sp>
          <p:nvSpPr>
            <p:cNvPr id="17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7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179" name="Introdução"/>
          <p:cNvSpPr txBox="1"/>
          <p:nvPr/>
        </p:nvSpPr>
        <p:spPr>
          <a:xfrm>
            <a:off x="1371600" y="1920875"/>
            <a:ext cx="141499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182" name="Group"/>
          <p:cNvGrpSpPr/>
          <p:nvPr/>
        </p:nvGrpSpPr>
        <p:grpSpPr>
          <a:xfrm>
            <a:off x="876300" y="1916542"/>
            <a:ext cx="366713" cy="373791"/>
            <a:chOff x="0" y="0"/>
            <a:chExt cx="366712" cy="373790"/>
          </a:xfrm>
        </p:grpSpPr>
        <p:sp>
          <p:nvSpPr>
            <p:cNvPr id="18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1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85" name="Group"/>
          <p:cNvGrpSpPr/>
          <p:nvPr/>
        </p:nvGrpSpPr>
        <p:grpSpPr>
          <a:xfrm>
            <a:off x="876300" y="4155948"/>
            <a:ext cx="366713" cy="373791"/>
            <a:chOff x="0" y="0"/>
            <a:chExt cx="366712" cy="373790"/>
          </a:xfrm>
        </p:grpSpPr>
        <p:sp>
          <p:nvSpPr>
            <p:cNvPr id="18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4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186" name="Inserção de elementos"/>
          <p:cNvSpPr txBox="1"/>
          <p:nvPr/>
        </p:nvSpPr>
        <p:spPr>
          <a:xfrm>
            <a:off x="1361504" y="3597050"/>
            <a:ext cx="2841386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Inserção de elementos</a:t>
            </a:r>
          </a:p>
        </p:txBody>
      </p:sp>
      <p:grpSp>
        <p:nvGrpSpPr>
          <p:cNvPr id="189" name="Group"/>
          <p:cNvGrpSpPr/>
          <p:nvPr/>
        </p:nvGrpSpPr>
        <p:grpSpPr>
          <a:xfrm>
            <a:off x="880455" y="4722595"/>
            <a:ext cx="366714" cy="373791"/>
            <a:chOff x="0" y="0"/>
            <a:chExt cx="366712" cy="373790"/>
          </a:xfrm>
        </p:grpSpPr>
        <p:sp>
          <p:nvSpPr>
            <p:cNvPr id="18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8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190" name="Remoção de elementos"/>
          <p:cNvSpPr txBox="1"/>
          <p:nvPr/>
        </p:nvSpPr>
        <p:spPr>
          <a:xfrm>
            <a:off x="1372677" y="4163795"/>
            <a:ext cx="2939985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Remoção de elementos</a:t>
            </a:r>
          </a:p>
        </p:txBody>
      </p:sp>
      <p:sp>
        <p:nvSpPr>
          <p:cNvPr id="191" name="Referências"/>
          <p:cNvSpPr txBox="1"/>
          <p:nvPr/>
        </p:nvSpPr>
        <p:spPr>
          <a:xfrm>
            <a:off x="1372677" y="4711559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192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Roteiro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14" name="Enfileirar (enqueue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Enfileirar (enqueue)</a:t>
            </a:r>
          </a:p>
        </p:txBody>
      </p:sp>
      <p:sp>
        <p:nvSpPr>
          <p:cNvPr id="815" name="Retângulo 6"/>
          <p:cNvSpPr/>
          <p:nvPr/>
        </p:nvSpPr>
        <p:spPr>
          <a:xfrm>
            <a:off x="1809731" y="2090534"/>
            <a:ext cx="5524538" cy="2834641"/>
          </a:xfrm>
          <a:prstGeom prst="rect">
            <a:avLst/>
          </a:prstGeom>
          <a:solidFill>
            <a:schemeClr val="accent1">
              <a:lumOff val="1490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Enqueue (Q, x)</a:t>
            </a: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se for a primeira inserção:</a:t>
            </a: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  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Q.</a:t>
            </a:r>
            <a:r>
              <a:t>Inicio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= Q.</a:t>
            </a:r>
            <a:r>
              <a:t>Fim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>
                <a:solidFill>
                  <a:srgbClr val="FF2600"/>
                </a:solidFill>
              </a:rPr>
              <a:t>Aux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>
                <a:solidFill>
                  <a:srgbClr val="FF2600"/>
                </a:solidFill>
              </a:rPr>
              <a:t>Aux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-&gt;proximo = NULL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senão: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>
                <a:solidFill>
                  <a:srgbClr val="FF2600"/>
                </a:solidFill>
              </a:rPr>
              <a:t>Aux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-&gt;proximo = NULL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t>Fim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-&gt;proximo = </a:t>
            </a:r>
            <a:r>
              <a:rPr>
                <a:solidFill>
                  <a:srgbClr val="FF2600"/>
                </a:solidFill>
              </a:rPr>
              <a:t>Aux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t>Fim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t>Fim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-&gt;Proximo </a:t>
            </a:r>
            <a:r>
              <a:rPr b="0" i="1"/>
              <a:t>// </a:t>
            </a:r>
            <a:r>
              <a:rPr i="1"/>
              <a:t>Fim</a:t>
            </a:r>
            <a:r>
              <a:rPr b="0" i="1"/>
              <a:t> = </a:t>
            </a:r>
            <a:r>
              <a:rPr i="1">
                <a:solidFill>
                  <a:srgbClr val="FF2600"/>
                </a:solidFill>
              </a:rPr>
              <a:t>Aux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incrementa contador de elementos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18" name="Enfileirar (enqueue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Enfileirar (enqueue)</a:t>
            </a:r>
          </a:p>
        </p:txBody>
      </p:sp>
      <p:sp>
        <p:nvSpPr>
          <p:cNvPr id="819" name="Retângulo 6"/>
          <p:cNvSpPr/>
          <p:nvPr/>
        </p:nvSpPr>
        <p:spPr>
          <a:xfrm>
            <a:off x="1809731" y="2090534"/>
            <a:ext cx="5524538" cy="2834641"/>
          </a:xfrm>
          <a:prstGeom prst="rect">
            <a:avLst/>
          </a:prstGeom>
          <a:solidFill>
            <a:schemeClr val="accent1">
              <a:lumOff val="1490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Enqueue (Q, x)</a:t>
            </a: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se for a primeira inserção:</a:t>
            </a: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  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Q.</a:t>
            </a:r>
            <a:r>
              <a:t>Inicio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= Q.</a:t>
            </a:r>
            <a:r>
              <a:t>Fim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>
                <a:solidFill>
                  <a:srgbClr val="FF2600"/>
                </a:solidFill>
              </a:rPr>
              <a:t>Aux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>
                <a:solidFill>
                  <a:srgbClr val="FF2600"/>
                </a:solidFill>
              </a:rPr>
              <a:t>Aux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-&gt;proximo = NULL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senão: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>
                <a:solidFill>
                  <a:srgbClr val="FF2600"/>
                </a:solidFill>
              </a:rPr>
              <a:t>Aux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-&gt;proximo = NULL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t>Fim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-&gt;proximo = </a:t>
            </a:r>
            <a:r>
              <a:rPr>
                <a:solidFill>
                  <a:srgbClr val="FF2600"/>
                </a:solidFill>
              </a:rPr>
              <a:t>Aux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t>Fim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t>Fim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-&gt;Proximo </a:t>
            </a:r>
            <a:r>
              <a:rPr b="0" i="1"/>
              <a:t>// </a:t>
            </a:r>
            <a:r>
              <a:rPr i="1"/>
              <a:t>Fim</a:t>
            </a:r>
            <a:r>
              <a:rPr b="0" i="1"/>
              <a:t> = </a:t>
            </a:r>
            <a:r>
              <a:rPr i="1">
                <a:solidFill>
                  <a:srgbClr val="FF2600"/>
                </a:solidFill>
              </a:rPr>
              <a:t>Aux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incrementa contador de elementos </a:t>
            </a:r>
          </a:p>
        </p:txBody>
      </p:sp>
      <p:sp>
        <p:nvSpPr>
          <p:cNvPr id="825" name="Connection Line"/>
          <p:cNvSpPr/>
          <p:nvPr/>
        </p:nvSpPr>
        <p:spPr>
          <a:xfrm>
            <a:off x="6821033" y="3597472"/>
            <a:ext cx="416276" cy="8214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49" h="21600" fill="norm" stroke="1" extrusionOk="0">
                <a:moveTo>
                  <a:pt x="0" y="0"/>
                </a:moveTo>
                <a:cubicBezTo>
                  <a:pt x="20479" y="5201"/>
                  <a:pt x="21600" y="12401"/>
                  <a:pt x="3364" y="21600"/>
                </a:cubicBezTo>
              </a:path>
            </a:pathLst>
          </a:custGeom>
          <a:ln w="19050">
            <a:solidFill>
              <a:srgbClr val="942193"/>
            </a:solidFill>
            <a:prstDash val="sysDot"/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826" name="Connection Line"/>
          <p:cNvSpPr/>
          <p:nvPr/>
        </p:nvSpPr>
        <p:spPr>
          <a:xfrm>
            <a:off x="6843095" y="2556790"/>
            <a:ext cx="259330" cy="5857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11" h="21600" fill="norm" stroke="1" extrusionOk="0">
                <a:moveTo>
                  <a:pt x="1637" y="0"/>
                </a:moveTo>
                <a:cubicBezTo>
                  <a:pt x="21600" y="7634"/>
                  <a:pt x="21054" y="14834"/>
                  <a:pt x="0" y="21600"/>
                </a:cubicBezTo>
              </a:path>
            </a:pathLst>
          </a:custGeom>
          <a:ln w="19050">
            <a:solidFill>
              <a:srgbClr val="942193"/>
            </a:solidFill>
            <a:prstDash val="sysDot"/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822" name="02"/>
          <p:cNvSpPr txBox="1"/>
          <p:nvPr/>
        </p:nvSpPr>
        <p:spPr>
          <a:xfrm>
            <a:off x="7387406" y="3790398"/>
            <a:ext cx="427694" cy="434341"/>
          </a:xfrm>
          <a:prstGeom prst="rect">
            <a:avLst/>
          </a:prstGeom>
          <a:solidFill>
            <a:schemeClr val="accent1">
              <a:lumOff val="1490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400">
                <a:solidFill>
                  <a:srgbClr val="942193"/>
                </a:solidFill>
              </a:defRPr>
            </a:lvl1pPr>
          </a:lstStyle>
          <a:p>
            <a:pPr/>
            <a:r>
              <a:t>02</a:t>
            </a:r>
          </a:p>
        </p:txBody>
      </p:sp>
      <p:sp>
        <p:nvSpPr>
          <p:cNvPr id="823" name="01"/>
          <p:cNvSpPr txBox="1"/>
          <p:nvPr/>
        </p:nvSpPr>
        <p:spPr>
          <a:xfrm>
            <a:off x="7387406" y="2632696"/>
            <a:ext cx="427694" cy="434341"/>
          </a:xfrm>
          <a:prstGeom prst="rect">
            <a:avLst/>
          </a:prstGeom>
          <a:solidFill>
            <a:schemeClr val="accent1">
              <a:lumOff val="1490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400">
                <a:solidFill>
                  <a:srgbClr val="942193"/>
                </a:solidFill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824" name="Line"/>
          <p:cNvSpPr/>
          <p:nvPr/>
        </p:nvSpPr>
        <p:spPr>
          <a:xfrm flipH="1" flipV="1">
            <a:off x="3141493" y="3416299"/>
            <a:ext cx="4805458" cy="1"/>
          </a:xfrm>
          <a:prstGeom prst="line">
            <a:avLst/>
          </a:prstGeom>
          <a:ln w="38100">
            <a:solidFill>
              <a:srgbClr val="0433FF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29" name="Enfileirar (enqueue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Enfileirar (enqueue)</a:t>
            </a:r>
          </a:p>
        </p:txBody>
      </p:sp>
      <p:sp>
        <p:nvSpPr>
          <p:cNvPr id="830" name="Retângulo 6"/>
          <p:cNvSpPr/>
          <p:nvPr/>
        </p:nvSpPr>
        <p:spPr>
          <a:xfrm>
            <a:off x="1809731" y="2090534"/>
            <a:ext cx="5524538" cy="2834641"/>
          </a:xfrm>
          <a:prstGeom prst="rect">
            <a:avLst/>
          </a:prstGeom>
          <a:solidFill>
            <a:schemeClr val="accent1">
              <a:lumOff val="1490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Enqueue (Q, x)</a:t>
            </a: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se for a primeira inserção:</a:t>
            </a: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  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Q.</a:t>
            </a:r>
            <a:r>
              <a:t>Inicio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= Q.</a:t>
            </a:r>
            <a:r>
              <a:t>Fim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>
                <a:solidFill>
                  <a:srgbClr val="FF2600"/>
                </a:solidFill>
              </a:rPr>
              <a:t>Aux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>
                <a:solidFill>
                  <a:srgbClr val="FF2600"/>
                </a:solidFill>
              </a:rPr>
              <a:t>Aux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-&gt;proximo = NULL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senão: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>
                <a:solidFill>
                  <a:srgbClr val="FF2600"/>
                </a:solidFill>
              </a:rPr>
              <a:t>Aux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-&gt;proximo = NULL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t>Fim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-&gt;proximo = </a:t>
            </a:r>
            <a:r>
              <a:rPr>
                <a:solidFill>
                  <a:srgbClr val="FF2600"/>
                </a:solidFill>
              </a:rPr>
              <a:t>Aux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t>Fim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t>Fim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-&gt;Proximo </a:t>
            </a:r>
            <a:r>
              <a:rPr b="0" i="1"/>
              <a:t>// </a:t>
            </a:r>
            <a:r>
              <a:rPr i="1"/>
              <a:t>Fim </a:t>
            </a:r>
            <a:r>
              <a:rPr b="0" i="1"/>
              <a:t>= </a:t>
            </a:r>
            <a:r>
              <a:rPr i="1">
                <a:solidFill>
                  <a:srgbClr val="FF2600"/>
                </a:solidFill>
              </a:rPr>
              <a:t>Aux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incrementa contador de elementos </a:t>
            </a:r>
          </a:p>
        </p:txBody>
      </p:sp>
      <p:sp>
        <p:nvSpPr>
          <p:cNvPr id="838" name="Connection Line"/>
          <p:cNvSpPr/>
          <p:nvPr/>
        </p:nvSpPr>
        <p:spPr>
          <a:xfrm>
            <a:off x="6821033" y="3597472"/>
            <a:ext cx="416276" cy="8214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49" h="21600" fill="norm" stroke="1" extrusionOk="0">
                <a:moveTo>
                  <a:pt x="0" y="0"/>
                </a:moveTo>
                <a:cubicBezTo>
                  <a:pt x="20479" y="5201"/>
                  <a:pt x="21600" y="12401"/>
                  <a:pt x="3364" y="21600"/>
                </a:cubicBezTo>
              </a:path>
            </a:pathLst>
          </a:custGeom>
          <a:ln w="19050">
            <a:solidFill>
              <a:srgbClr val="942193"/>
            </a:solidFill>
            <a:prstDash val="sysDot"/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839" name="Connection Line"/>
          <p:cNvSpPr/>
          <p:nvPr/>
        </p:nvSpPr>
        <p:spPr>
          <a:xfrm>
            <a:off x="6843095" y="2556790"/>
            <a:ext cx="259330" cy="5857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11" h="21600" fill="norm" stroke="1" extrusionOk="0">
                <a:moveTo>
                  <a:pt x="1637" y="0"/>
                </a:moveTo>
                <a:cubicBezTo>
                  <a:pt x="21600" y="7634"/>
                  <a:pt x="21054" y="14834"/>
                  <a:pt x="0" y="21600"/>
                </a:cubicBezTo>
              </a:path>
            </a:pathLst>
          </a:custGeom>
          <a:ln w="19050">
            <a:solidFill>
              <a:srgbClr val="942193"/>
            </a:solidFill>
            <a:prstDash val="sysDot"/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833" name="02"/>
          <p:cNvSpPr txBox="1"/>
          <p:nvPr/>
        </p:nvSpPr>
        <p:spPr>
          <a:xfrm>
            <a:off x="7387406" y="3790398"/>
            <a:ext cx="427694" cy="434341"/>
          </a:xfrm>
          <a:prstGeom prst="rect">
            <a:avLst/>
          </a:prstGeom>
          <a:solidFill>
            <a:schemeClr val="accent1">
              <a:lumOff val="1490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400">
                <a:solidFill>
                  <a:srgbClr val="942193"/>
                </a:solidFill>
              </a:defRPr>
            </a:lvl1pPr>
          </a:lstStyle>
          <a:p>
            <a:pPr/>
            <a:r>
              <a:t>02</a:t>
            </a:r>
          </a:p>
        </p:txBody>
      </p:sp>
      <p:sp>
        <p:nvSpPr>
          <p:cNvPr id="834" name="01"/>
          <p:cNvSpPr txBox="1"/>
          <p:nvPr/>
        </p:nvSpPr>
        <p:spPr>
          <a:xfrm>
            <a:off x="7387406" y="2632696"/>
            <a:ext cx="427694" cy="434341"/>
          </a:xfrm>
          <a:prstGeom prst="rect">
            <a:avLst/>
          </a:prstGeom>
          <a:solidFill>
            <a:schemeClr val="accent1">
              <a:lumOff val="1490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400">
                <a:solidFill>
                  <a:srgbClr val="942193"/>
                </a:solidFill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835" name="Line"/>
          <p:cNvSpPr/>
          <p:nvPr/>
        </p:nvSpPr>
        <p:spPr>
          <a:xfrm flipH="1" flipV="1">
            <a:off x="3141493" y="3416299"/>
            <a:ext cx="4805458" cy="1"/>
          </a:xfrm>
          <a:prstGeom prst="line">
            <a:avLst/>
          </a:prstGeom>
          <a:ln w="38100">
            <a:solidFill>
              <a:srgbClr val="0433FF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36" name="Primeira…"/>
          <p:cNvSpPr txBox="1"/>
          <p:nvPr/>
        </p:nvSpPr>
        <p:spPr>
          <a:xfrm>
            <a:off x="7421203" y="1897924"/>
            <a:ext cx="1056889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2000">
                <a:solidFill>
                  <a:srgbClr val="FF2600"/>
                </a:solidFill>
              </a:defRPr>
            </a:pPr>
            <a:r>
              <a:t>Primeira </a:t>
            </a:r>
          </a:p>
          <a:p>
            <a:pPr algn="ctr">
              <a:defRPr b="1" sz="2000">
                <a:solidFill>
                  <a:srgbClr val="FF2600"/>
                </a:solidFill>
              </a:defRPr>
            </a:pPr>
            <a:r>
              <a:t>inserção</a:t>
            </a:r>
          </a:p>
        </p:txBody>
      </p:sp>
      <p:sp>
        <p:nvSpPr>
          <p:cNvPr id="837" name="Já contém…"/>
          <p:cNvSpPr txBox="1"/>
          <p:nvPr/>
        </p:nvSpPr>
        <p:spPr>
          <a:xfrm>
            <a:off x="7328247" y="4284434"/>
            <a:ext cx="1242800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2000">
                <a:solidFill>
                  <a:srgbClr val="FF2600"/>
                </a:solidFill>
              </a:defRPr>
            </a:pPr>
            <a:r>
              <a:t>Já contém </a:t>
            </a:r>
          </a:p>
          <a:p>
            <a:pPr algn="ctr">
              <a:defRPr b="1" sz="2000">
                <a:solidFill>
                  <a:srgbClr val="FF2600"/>
                </a:solidFill>
              </a:defRPr>
            </a:pPr>
            <a:r>
              <a:t>elementos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42" name="1."/>
          <p:cNvSpPr txBox="1"/>
          <p:nvPr/>
        </p:nvSpPr>
        <p:spPr>
          <a:xfrm>
            <a:off x="1471612" y="2369221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843" name="1."/>
          <p:cNvSpPr txBox="1"/>
          <p:nvPr/>
        </p:nvSpPr>
        <p:spPr>
          <a:xfrm>
            <a:off x="1333500" y="2307335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844" name="1."/>
          <p:cNvSpPr txBox="1"/>
          <p:nvPr/>
        </p:nvSpPr>
        <p:spPr>
          <a:xfrm>
            <a:off x="1471612" y="2381921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845" name="1."/>
          <p:cNvSpPr txBox="1"/>
          <p:nvPr/>
        </p:nvSpPr>
        <p:spPr>
          <a:xfrm>
            <a:off x="1333500" y="2320035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846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Roteiro</a:t>
            </a:r>
          </a:p>
        </p:txBody>
      </p:sp>
      <p:sp>
        <p:nvSpPr>
          <p:cNvPr id="847" name="Rounded Rectangle"/>
          <p:cNvSpPr/>
          <p:nvPr/>
        </p:nvSpPr>
        <p:spPr>
          <a:xfrm>
            <a:off x="784225" y="4064000"/>
            <a:ext cx="7772400" cy="549275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grpSp>
        <p:nvGrpSpPr>
          <p:cNvPr id="850" name="Group"/>
          <p:cNvGrpSpPr/>
          <p:nvPr/>
        </p:nvGrpSpPr>
        <p:grpSpPr>
          <a:xfrm>
            <a:off x="876300" y="1916542"/>
            <a:ext cx="366713" cy="373791"/>
            <a:chOff x="0" y="0"/>
            <a:chExt cx="366712" cy="373790"/>
          </a:xfrm>
        </p:grpSpPr>
        <p:sp>
          <p:nvSpPr>
            <p:cNvPr id="84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49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853" name="Group"/>
          <p:cNvGrpSpPr/>
          <p:nvPr/>
        </p:nvGrpSpPr>
        <p:grpSpPr>
          <a:xfrm>
            <a:off x="879475" y="2482940"/>
            <a:ext cx="366713" cy="373791"/>
            <a:chOff x="0" y="0"/>
            <a:chExt cx="366712" cy="373790"/>
          </a:xfrm>
        </p:grpSpPr>
        <p:sp>
          <p:nvSpPr>
            <p:cNvPr id="85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52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856" name="Group"/>
          <p:cNvGrpSpPr/>
          <p:nvPr/>
        </p:nvGrpSpPr>
        <p:grpSpPr>
          <a:xfrm>
            <a:off x="879475" y="3049587"/>
            <a:ext cx="366713" cy="373791"/>
            <a:chOff x="0" y="0"/>
            <a:chExt cx="366712" cy="373790"/>
          </a:xfrm>
        </p:grpSpPr>
        <p:sp>
          <p:nvSpPr>
            <p:cNvPr id="85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55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859" name="Group"/>
          <p:cNvGrpSpPr/>
          <p:nvPr/>
        </p:nvGrpSpPr>
        <p:grpSpPr>
          <a:xfrm>
            <a:off x="876300" y="3606347"/>
            <a:ext cx="366713" cy="373792"/>
            <a:chOff x="0" y="0"/>
            <a:chExt cx="366712" cy="373790"/>
          </a:xfrm>
        </p:grpSpPr>
        <p:sp>
          <p:nvSpPr>
            <p:cNvPr id="85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58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862" name="Group"/>
          <p:cNvGrpSpPr/>
          <p:nvPr/>
        </p:nvGrpSpPr>
        <p:grpSpPr>
          <a:xfrm>
            <a:off x="876300" y="4155948"/>
            <a:ext cx="366713" cy="373791"/>
            <a:chOff x="0" y="0"/>
            <a:chExt cx="366712" cy="373790"/>
          </a:xfrm>
        </p:grpSpPr>
        <p:sp>
          <p:nvSpPr>
            <p:cNvPr id="86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61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865" name="Group"/>
          <p:cNvGrpSpPr/>
          <p:nvPr/>
        </p:nvGrpSpPr>
        <p:grpSpPr>
          <a:xfrm>
            <a:off x="880455" y="4722595"/>
            <a:ext cx="366714" cy="373791"/>
            <a:chOff x="0" y="0"/>
            <a:chExt cx="366712" cy="373790"/>
          </a:xfrm>
        </p:grpSpPr>
        <p:sp>
          <p:nvSpPr>
            <p:cNvPr id="86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64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866" name="Filas"/>
          <p:cNvSpPr txBox="1"/>
          <p:nvPr/>
        </p:nvSpPr>
        <p:spPr>
          <a:xfrm>
            <a:off x="1354137" y="2482639"/>
            <a:ext cx="681518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Filas</a:t>
            </a:r>
          </a:p>
        </p:txBody>
      </p:sp>
      <p:sp>
        <p:nvSpPr>
          <p:cNvPr id="867" name="Operações gerais"/>
          <p:cNvSpPr txBox="1"/>
          <p:nvPr/>
        </p:nvSpPr>
        <p:spPr>
          <a:xfrm>
            <a:off x="1356663" y="3049363"/>
            <a:ext cx="2234664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Operações gerais</a:t>
            </a:r>
          </a:p>
        </p:txBody>
      </p:sp>
      <p:sp>
        <p:nvSpPr>
          <p:cNvPr id="868" name="Introdução"/>
          <p:cNvSpPr txBox="1"/>
          <p:nvPr/>
        </p:nvSpPr>
        <p:spPr>
          <a:xfrm>
            <a:off x="1371600" y="1920875"/>
            <a:ext cx="141499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sp>
        <p:nvSpPr>
          <p:cNvPr id="869" name="Inserção de elementos"/>
          <p:cNvSpPr txBox="1"/>
          <p:nvPr/>
        </p:nvSpPr>
        <p:spPr>
          <a:xfrm>
            <a:off x="1361504" y="3597050"/>
            <a:ext cx="2841386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Inserção de elementos</a:t>
            </a:r>
          </a:p>
        </p:txBody>
      </p:sp>
      <p:sp>
        <p:nvSpPr>
          <p:cNvPr id="870" name="Remoção de elementos"/>
          <p:cNvSpPr txBox="1"/>
          <p:nvPr/>
        </p:nvSpPr>
        <p:spPr>
          <a:xfrm>
            <a:off x="1372677" y="4163795"/>
            <a:ext cx="2939985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Remoção de elementos</a:t>
            </a:r>
          </a:p>
        </p:txBody>
      </p:sp>
      <p:sp>
        <p:nvSpPr>
          <p:cNvPr id="871" name="Referências"/>
          <p:cNvSpPr txBox="1"/>
          <p:nvPr/>
        </p:nvSpPr>
        <p:spPr>
          <a:xfrm>
            <a:off x="1372677" y="4711559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74" name="Remoção (dequeue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Remoção (dequeue)</a:t>
            </a:r>
          </a:p>
        </p:txBody>
      </p:sp>
      <p:sp>
        <p:nvSpPr>
          <p:cNvPr id="875" name="b) desenfileirar (remover elemento 5)"/>
          <p:cNvSpPr txBox="1"/>
          <p:nvPr>
            <p:ph type="body" sz="quarter" idx="1"/>
          </p:nvPr>
        </p:nvSpPr>
        <p:spPr>
          <a:xfrm>
            <a:off x="457200" y="1630627"/>
            <a:ext cx="8229600" cy="503315"/>
          </a:xfrm>
          <a:prstGeom prst="rect">
            <a:avLst/>
          </a:prstGeom>
        </p:spPr>
        <p:txBody>
          <a:bodyPr/>
          <a:lstStyle>
            <a:lvl1pPr marL="228600" indent="-228600" defTabSz="457200">
              <a:spcBef>
                <a:spcPts val="0"/>
              </a:spcBef>
              <a:buClrTx/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b) desenfileirar (remover elemento 5)</a:t>
            </a:r>
          </a:p>
        </p:txBody>
      </p:sp>
      <p:sp>
        <p:nvSpPr>
          <p:cNvPr id="876" name="Line"/>
          <p:cNvSpPr/>
          <p:nvPr/>
        </p:nvSpPr>
        <p:spPr>
          <a:xfrm flipV="1">
            <a:off x="4572000" y="2150144"/>
            <a:ext cx="0" cy="4386885"/>
          </a:xfrm>
          <a:prstGeom prst="line">
            <a:avLst/>
          </a:prstGeom>
          <a:ln w="38100">
            <a:solidFill>
              <a:srgbClr val="0433FF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77" name="Número de elementos : 3"/>
          <p:cNvSpPr txBox="1"/>
          <p:nvPr/>
        </p:nvSpPr>
        <p:spPr>
          <a:xfrm>
            <a:off x="1070456" y="2355769"/>
            <a:ext cx="2395350" cy="351791"/>
          </a:xfrm>
          <a:prstGeom prst="rect">
            <a:avLst/>
          </a:prstGeom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Número de elementos : </a:t>
            </a:r>
            <a:r>
              <a:t>3</a:t>
            </a:r>
          </a:p>
        </p:txBody>
      </p:sp>
      <p:sp>
        <p:nvSpPr>
          <p:cNvPr id="878" name="Rectangle"/>
          <p:cNvSpPr/>
          <p:nvPr/>
        </p:nvSpPr>
        <p:spPr>
          <a:xfrm>
            <a:off x="2871228" y="3749066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879" name="42"/>
          <p:cNvSpPr/>
          <p:nvPr/>
        </p:nvSpPr>
        <p:spPr>
          <a:xfrm>
            <a:off x="2871228" y="3320895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42</a:t>
            </a:r>
          </a:p>
        </p:txBody>
      </p:sp>
      <p:sp>
        <p:nvSpPr>
          <p:cNvPr id="880" name="NULL"/>
          <p:cNvSpPr/>
          <p:nvPr/>
        </p:nvSpPr>
        <p:spPr>
          <a:xfrm>
            <a:off x="3686942" y="3723586"/>
            <a:ext cx="675198" cy="48426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881" name="Rectangle"/>
          <p:cNvSpPr/>
          <p:nvPr/>
        </p:nvSpPr>
        <p:spPr>
          <a:xfrm>
            <a:off x="1290598" y="3763738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882" name="5"/>
          <p:cNvSpPr/>
          <p:nvPr/>
        </p:nvSpPr>
        <p:spPr>
          <a:xfrm>
            <a:off x="1290598" y="3335567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5</a:t>
            </a:r>
          </a:p>
        </p:txBody>
      </p:sp>
      <p:sp>
        <p:nvSpPr>
          <p:cNvPr id="883" name="Line"/>
          <p:cNvSpPr/>
          <p:nvPr/>
        </p:nvSpPr>
        <p:spPr>
          <a:xfrm>
            <a:off x="3394885" y="3980390"/>
            <a:ext cx="29185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84" name="Line"/>
          <p:cNvSpPr/>
          <p:nvPr/>
        </p:nvSpPr>
        <p:spPr>
          <a:xfrm>
            <a:off x="781636" y="3411780"/>
            <a:ext cx="47396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85" name="Line"/>
          <p:cNvSpPr/>
          <p:nvPr/>
        </p:nvSpPr>
        <p:spPr>
          <a:xfrm flipV="1">
            <a:off x="3163820" y="4222297"/>
            <a:ext cx="1" cy="40894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86" name="Fim"/>
          <p:cNvSpPr/>
          <p:nvPr/>
        </p:nvSpPr>
        <p:spPr>
          <a:xfrm>
            <a:off x="2833450" y="4663524"/>
            <a:ext cx="660741" cy="389891"/>
          </a:xfrm>
          <a:prstGeom prst="rect">
            <a:avLst/>
          </a:prstGeom>
          <a:solidFill>
            <a:srgbClr val="FF2600"/>
          </a:solidFill>
          <a:ln w="19050">
            <a:solidFill>
              <a:srgbClr val="FF26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Fim</a:t>
            </a:r>
          </a:p>
        </p:txBody>
      </p:sp>
      <p:sp>
        <p:nvSpPr>
          <p:cNvPr id="887" name="Rectangle"/>
          <p:cNvSpPr/>
          <p:nvPr/>
        </p:nvSpPr>
        <p:spPr>
          <a:xfrm>
            <a:off x="2080912" y="3760377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888" name="0"/>
          <p:cNvSpPr/>
          <p:nvPr/>
        </p:nvSpPr>
        <p:spPr>
          <a:xfrm>
            <a:off x="2080912" y="3332206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0</a:t>
            </a:r>
          </a:p>
        </p:txBody>
      </p:sp>
      <p:sp>
        <p:nvSpPr>
          <p:cNvPr id="889" name="Line"/>
          <p:cNvSpPr/>
          <p:nvPr/>
        </p:nvSpPr>
        <p:spPr>
          <a:xfrm flipV="1">
            <a:off x="1935817" y="3071459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90" name="Line"/>
          <p:cNvSpPr/>
          <p:nvPr/>
        </p:nvSpPr>
        <p:spPr>
          <a:xfrm>
            <a:off x="1935759" y="3071459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91" name="Line"/>
          <p:cNvSpPr/>
          <p:nvPr/>
        </p:nvSpPr>
        <p:spPr>
          <a:xfrm>
            <a:off x="2326051" y="3071459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92" name="Line"/>
          <p:cNvSpPr/>
          <p:nvPr/>
        </p:nvSpPr>
        <p:spPr>
          <a:xfrm>
            <a:off x="1802021" y="3929590"/>
            <a:ext cx="146439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93" name="Line"/>
          <p:cNvSpPr/>
          <p:nvPr/>
        </p:nvSpPr>
        <p:spPr>
          <a:xfrm flipV="1">
            <a:off x="2749712" y="3071459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94" name="Line"/>
          <p:cNvSpPr/>
          <p:nvPr/>
        </p:nvSpPr>
        <p:spPr>
          <a:xfrm>
            <a:off x="2749653" y="3071459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95" name="Line"/>
          <p:cNvSpPr/>
          <p:nvPr/>
        </p:nvSpPr>
        <p:spPr>
          <a:xfrm>
            <a:off x="3139945" y="3071459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96" name="Line"/>
          <p:cNvSpPr/>
          <p:nvPr/>
        </p:nvSpPr>
        <p:spPr>
          <a:xfrm>
            <a:off x="2615916" y="3929590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97" name="Início"/>
          <p:cNvSpPr/>
          <p:nvPr/>
        </p:nvSpPr>
        <p:spPr>
          <a:xfrm>
            <a:off x="174262" y="3204992"/>
            <a:ext cx="660742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898" name="Rectangle"/>
          <p:cNvSpPr/>
          <p:nvPr/>
        </p:nvSpPr>
        <p:spPr>
          <a:xfrm>
            <a:off x="1118439" y="4650861"/>
            <a:ext cx="828334" cy="544330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99" name="Aux"/>
          <p:cNvSpPr/>
          <p:nvPr/>
        </p:nvSpPr>
        <p:spPr>
          <a:xfrm>
            <a:off x="1202236" y="4713507"/>
            <a:ext cx="660741" cy="389891"/>
          </a:xfrm>
          <a:prstGeom prst="rect">
            <a:avLst/>
          </a:prstGeom>
          <a:solidFill>
            <a:srgbClr val="00FD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Aux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02" name="Remoção (dequeue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Remoção (dequeue)</a:t>
            </a:r>
          </a:p>
        </p:txBody>
      </p:sp>
      <p:sp>
        <p:nvSpPr>
          <p:cNvPr id="903" name="b) desenfileirar (remover elemento 5)"/>
          <p:cNvSpPr txBox="1"/>
          <p:nvPr>
            <p:ph type="body" sz="quarter" idx="1"/>
          </p:nvPr>
        </p:nvSpPr>
        <p:spPr>
          <a:xfrm>
            <a:off x="457200" y="1630627"/>
            <a:ext cx="8229600" cy="503315"/>
          </a:xfrm>
          <a:prstGeom prst="rect">
            <a:avLst/>
          </a:prstGeom>
        </p:spPr>
        <p:txBody>
          <a:bodyPr/>
          <a:lstStyle>
            <a:lvl1pPr marL="228600" indent="-228600" defTabSz="457200">
              <a:spcBef>
                <a:spcPts val="0"/>
              </a:spcBef>
              <a:buClrTx/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b) desenfileirar (remover elemento 5)</a:t>
            </a:r>
          </a:p>
        </p:txBody>
      </p:sp>
      <p:sp>
        <p:nvSpPr>
          <p:cNvPr id="904" name="Line"/>
          <p:cNvSpPr/>
          <p:nvPr/>
        </p:nvSpPr>
        <p:spPr>
          <a:xfrm flipV="1">
            <a:off x="4572000" y="2150144"/>
            <a:ext cx="0" cy="4386885"/>
          </a:xfrm>
          <a:prstGeom prst="line">
            <a:avLst/>
          </a:prstGeom>
          <a:ln w="38100">
            <a:solidFill>
              <a:srgbClr val="0433FF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05" name="Número de elementos : 3"/>
          <p:cNvSpPr txBox="1"/>
          <p:nvPr/>
        </p:nvSpPr>
        <p:spPr>
          <a:xfrm>
            <a:off x="1070456" y="2355769"/>
            <a:ext cx="2395350" cy="351791"/>
          </a:xfrm>
          <a:prstGeom prst="rect">
            <a:avLst/>
          </a:prstGeom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Número de elementos : </a:t>
            </a:r>
            <a:r>
              <a:t>3</a:t>
            </a:r>
          </a:p>
        </p:txBody>
      </p:sp>
      <p:sp>
        <p:nvSpPr>
          <p:cNvPr id="906" name="Rectangle"/>
          <p:cNvSpPr/>
          <p:nvPr/>
        </p:nvSpPr>
        <p:spPr>
          <a:xfrm>
            <a:off x="2871228" y="3749066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907" name="42"/>
          <p:cNvSpPr/>
          <p:nvPr/>
        </p:nvSpPr>
        <p:spPr>
          <a:xfrm>
            <a:off x="2871228" y="3320895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42</a:t>
            </a:r>
          </a:p>
        </p:txBody>
      </p:sp>
      <p:sp>
        <p:nvSpPr>
          <p:cNvPr id="908" name="NULL"/>
          <p:cNvSpPr/>
          <p:nvPr/>
        </p:nvSpPr>
        <p:spPr>
          <a:xfrm>
            <a:off x="3686942" y="3723586"/>
            <a:ext cx="675198" cy="48426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909" name="Rectangle"/>
          <p:cNvSpPr/>
          <p:nvPr/>
        </p:nvSpPr>
        <p:spPr>
          <a:xfrm>
            <a:off x="1290598" y="3763738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910" name="5"/>
          <p:cNvSpPr/>
          <p:nvPr/>
        </p:nvSpPr>
        <p:spPr>
          <a:xfrm>
            <a:off x="1290598" y="3335567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5</a:t>
            </a:r>
          </a:p>
        </p:txBody>
      </p:sp>
      <p:sp>
        <p:nvSpPr>
          <p:cNvPr id="911" name="Line"/>
          <p:cNvSpPr/>
          <p:nvPr/>
        </p:nvSpPr>
        <p:spPr>
          <a:xfrm>
            <a:off x="3394885" y="3980390"/>
            <a:ext cx="29185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12" name="Line"/>
          <p:cNvSpPr/>
          <p:nvPr/>
        </p:nvSpPr>
        <p:spPr>
          <a:xfrm>
            <a:off x="781636" y="3411780"/>
            <a:ext cx="47396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13" name="Line"/>
          <p:cNvSpPr/>
          <p:nvPr/>
        </p:nvSpPr>
        <p:spPr>
          <a:xfrm flipV="1">
            <a:off x="3163820" y="4222297"/>
            <a:ext cx="1" cy="40894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14" name="Fim"/>
          <p:cNvSpPr/>
          <p:nvPr/>
        </p:nvSpPr>
        <p:spPr>
          <a:xfrm>
            <a:off x="2833450" y="4663524"/>
            <a:ext cx="660741" cy="389891"/>
          </a:xfrm>
          <a:prstGeom prst="rect">
            <a:avLst/>
          </a:prstGeom>
          <a:solidFill>
            <a:srgbClr val="FF2600"/>
          </a:solidFill>
          <a:ln w="19050">
            <a:solidFill>
              <a:srgbClr val="FF26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Fim</a:t>
            </a:r>
          </a:p>
        </p:txBody>
      </p:sp>
      <p:sp>
        <p:nvSpPr>
          <p:cNvPr id="915" name="Rectangle"/>
          <p:cNvSpPr/>
          <p:nvPr/>
        </p:nvSpPr>
        <p:spPr>
          <a:xfrm>
            <a:off x="2080912" y="3760377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916" name="0"/>
          <p:cNvSpPr/>
          <p:nvPr/>
        </p:nvSpPr>
        <p:spPr>
          <a:xfrm>
            <a:off x="2080912" y="3332206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0</a:t>
            </a:r>
          </a:p>
        </p:txBody>
      </p:sp>
      <p:sp>
        <p:nvSpPr>
          <p:cNvPr id="917" name="Line"/>
          <p:cNvSpPr/>
          <p:nvPr/>
        </p:nvSpPr>
        <p:spPr>
          <a:xfrm flipV="1">
            <a:off x="1935817" y="3071459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18" name="Line"/>
          <p:cNvSpPr/>
          <p:nvPr/>
        </p:nvSpPr>
        <p:spPr>
          <a:xfrm>
            <a:off x="1935759" y="3071459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19" name="Line"/>
          <p:cNvSpPr/>
          <p:nvPr/>
        </p:nvSpPr>
        <p:spPr>
          <a:xfrm>
            <a:off x="2326051" y="3071459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20" name="Line"/>
          <p:cNvSpPr/>
          <p:nvPr/>
        </p:nvSpPr>
        <p:spPr>
          <a:xfrm>
            <a:off x="1802021" y="3929590"/>
            <a:ext cx="146439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21" name="Line"/>
          <p:cNvSpPr/>
          <p:nvPr/>
        </p:nvSpPr>
        <p:spPr>
          <a:xfrm flipV="1">
            <a:off x="2749712" y="3071459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22" name="Line"/>
          <p:cNvSpPr/>
          <p:nvPr/>
        </p:nvSpPr>
        <p:spPr>
          <a:xfrm>
            <a:off x="2749653" y="3071459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23" name="Line"/>
          <p:cNvSpPr/>
          <p:nvPr/>
        </p:nvSpPr>
        <p:spPr>
          <a:xfrm>
            <a:off x="3139945" y="3071459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24" name="Line"/>
          <p:cNvSpPr/>
          <p:nvPr/>
        </p:nvSpPr>
        <p:spPr>
          <a:xfrm>
            <a:off x="2615916" y="3929590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25" name="Número de elementos : 3"/>
          <p:cNvSpPr txBox="1"/>
          <p:nvPr/>
        </p:nvSpPr>
        <p:spPr>
          <a:xfrm>
            <a:off x="5773204" y="2412083"/>
            <a:ext cx="2395350" cy="351791"/>
          </a:xfrm>
          <a:prstGeom prst="rect">
            <a:avLst/>
          </a:prstGeom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Número de elementos : </a:t>
            </a:r>
            <a:r>
              <a:t>3</a:t>
            </a:r>
          </a:p>
        </p:txBody>
      </p:sp>
      <p:sp>
        <p:nvSpPr>
          <p:cNvPr id="926" name="Rectangle"/>
          <p:cNvSpPr/>
          <p:nvPr/>
        </p:nvSpPr>
        <p:spPr>
          <a:xfrm>
            <a:off x="7573975" y="3805380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927" name="42"/>
          <p:cNvSpPr/>
          <p:nvPr/>
        </p:nvSpPr>
        <p:spPr>
          <a:xfrm>
            <a:off x="7573975" y="3377208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42</a:t>
            </a:r>
          </a:p>
        </p:txBody>
      </p:sp>
      <p:sp>
        <p:nvSpPr>
          <p:cNvPr id="928" name="NULL"/>
          <p:cNvSpPr/>
          <p:nvPr/>
        </p:nvSpPr>
        <p:spPr>
          <a:xfrm>
            <a:off x="8389690" y="3779900"/>
            <a:ext cx="675198" cy="484264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929" name="Rectangle"/>
          <p:cNvSpPr/>
          <p:nvPr/>
        </p:nvSpPr>
        <p:spPr>
          <a:xfrm>
            <a:off x="5993345" y="3820052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930" name="5"/>
          <p:cNvSpPr/>
          <p:nvPr/>
        </p:nvSpPr>
        <p:spPr>
          <a:xfrm>
            <a:off x="5993345" y="3391880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5</a:t>
            </a:r>
          </a:p>
        </p:txBody>
      </p:sp>
      <p:sp>
        <p:nvSpPr>
          <p:cNvPr id="931" name="Line"/>
          <p:cNvSpPr/>
          <p:nvPr/>
        </p:nvSpPr>
        <p:spPr>
          <a:xfrm>
            <a:off x="8097632" y="4036703"/>
            <a:ext cx="291858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32" name="Line"/>
          <p:cNvSpPr/>
          <p:nvPr/>
        </p:nvSpPr>
        <p:spPr>
          <a:xfrm>
            <a:off x="5484384" y="3468093"/>
            <a:ext cx="47396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33" name="Line"/>
          <p:cNvSpPr/>
          <p:nvPr/>
        </p:nvSpPr>
        <p:spPr>
          <a:xfrm flipV="1">
            <a:off x="7866568" y="4278611"/>
            <a:ext cx="1" cy="408940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34" name="Fim"/>
          <p:cNvSpPr/>
          <p:nvPr/>
        </p:nvSpPr>
        <p:spPr>
          <a:xfrm>
            <a:off x="7536198" y="4719838"/>
            <a:ext cx="660741" cy="389891"/>
          </a:xfrm>
          <a:prstGeom prst="rect">
            <a:avLst/>
          </a:prstGeom>
          <a:solidFill>
            <a:srgbClr val="FF2600"/>
          </a:solidFill>
          <a:ln w="19050">
            <a:solidFill>
              <a:srgbClr val="FF26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Fim</a:t>
            </a:r>
          </a:p>
        </p:txBody>
      </p:sp>
      <p:sp>
        <p:nvSpPr>
          <p:cNvPr id="935" name="Rectangle"/>
          <p:cNvSpPr/>
          <p:nvPr/>
        </p:nvSpPr>
        <p:spPr>
          <a:xfrm>
            <a:off x="6783660" y="3816691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936" name="0"/>
          <p:cNvSpPr/>
          <p:nvPr/>
        </p:nvSpPr>
        <p:spPr>
          <a:xfrm>
            <a:off x="6783660" y="3388519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0</a:t>
            </a:r>
          </a:p>
        </p:txBody>
      </p:sp>
      <p:sp>
        <p:nvSpPr>
          <p:cNvPr id="937" name="Line"/>
          <p:cNvSpPr/>
          <p:nvPr/>
        </p:nvSpPr>
        <p:spPr>
          <a:xfrm flipV="1">
            <a:off x="6638565" y="3127772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38" name="Line"/>
          <p:cNvSpPr/>
          <p:nvPr/>
        </p:nvSpPr>
        <p:spPr>
          <a:xfrm>
            <a:off x="6638507" y="3127772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39" name="Line"/>
          <p:cNvSpPr/>
          <p:nvPr/>
        </p:nvSpPr>
        <p:spPr>
          <a:xfrm>
            <a:off x="7028798" y="3127772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40" name="Line"/>
          <p:cNvSpPr/>
          <p:nvPr/>
        </p:nvSpPr>
        <p:spPr>
          <a:xfrm>
            <a:off x="6504769" y="3985903"/>
            <a:ext cx="133739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41" name="Line"/>
          <p:cNvSpPr/>
          <p:nvPr/>
        </p:nvSpPr>
        <p:spPr>
          <a:xfrm flipV="1">
            <a:off x="7452459" y="3127772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42" name="Line"/>
          <p:cNvSpPr/>
          <p:nvPr/>
        </p:nvSpPr>
        <p:spPr>
          <a:xfrm>
            <a:off x="7452401" y="3127772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43" name="Line"/>
          <p:cNvSpPr/>
          <p:nvPr/>
        </p:nvSpPr>
        <p:spPr>
          <a:xfrm>
            <a:off x="7842693" y="3127772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44" name="Line"/>
          <p:cNvSpPr/>
          <p:nvPr/>
        </p:nvSpPr>
        <p:spPr>
          <a:xfrm>
            <a:off x="7318664" y="3985903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45" name="Line"/>
          <p:cNvSpPr/>
          <p:nvPr/>
        </p:nvSpPr>
        <p:spPr>
          <a:xfrm flipV="1">
            <a:off x="6250520" y="4278611"/>
            <a:ext cx="1" cy="408940"/>
          </a:xfrm>
          <a:prstGeom prst="line">
            <a:avLst/>
          </a:prstGeom>
          <a:ln w="19050">
            <a:solidFill>
              <a:srgbClr val="0433FF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46" name="Início"/>
          <p:cNvSpPr/>
          <p:nvPr/>
        </p:nvSpPr>
        <p:spPr>
          <a:xfrm>
            <a:off x="174262" y="3204992"/>
            <a:ext cx="660742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947" name="Rectangle"/>
          <p:cNvSpPr/>
          <p:nvPr/>
        </p:nvSpPr>
        <p:spPr>
          <a:xfrm>
            <a:off x="4818214" y="3173387"/>
            <a:ext cx="828335" cy="544330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48" name="Início"/>
          <p:cNvSpPr/>
          <p:nvPr/>
        </p:nvSpPr>
        <p:spPr>
          <a:xfrm>
            <a:off x="4902011" y="3250607"/>
            <a:ext cx="660741" cy="389890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949" name="Rectangle"/>
          <p:cNvSpPr/>
          <p:nvPr/>
        </p:nvSpPr>
        <p:spPr>
          <a:xfrm>
            <a:off x="5846187" y="4696475"/>
            <a:ext cx="808667" cy="515183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50" name="Aux"/>
          <p:cNvSpPr/>
          <p:nvPr/>
        </p:nvSpPr>
        <p:spPr>
          <a:xfrm>
            <a:off x="5920150" y="4759121"/>
            <a:ext cx="660741" cy="389891"/>
          </a:xfrm>
          <a:prstGeom prst="rect">
            <a:avLst/>
          </a:prstGeom>
          <a:solidFill>
            <a:srgbClr val="00FD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Aux</a:t>
            </a:r>
          </a:p>
        </p:txBody>
      </p:sp>
      <p:sp>
        <p:nvSpPr>
          <p:cNvPr id="951" name="Rectangle"/>
          <p:cNvSpPr/>
          <p:nvPr/>
        </p:nvSpPr>
        <p:spPr>
          <a:xfrm>
            <a:off x="1118439" y="4650861"/>
            <a:ext cx="828334" cy="544330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52" name="Aux"/>
          <p:cNvSpPr/>
          <p:nvPr/>
        </p:nvSpPr>
        <p:spPr>
          <a:xfrm>
            <a:off x="1202236" y="4713507"/>
            <a:ext cx="660741" cy="389891"/>
          </a:xfrm>
          <a:prstGeom prst="rect">
            <a:avLst/>
          </a:prstGeom>
          <a:solidFill>
            <a:srgbClr val="00FD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Aux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55" name="Remoção (dequeue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Remoção (dequeue)</a:t>
            </a:r>
          </a:p>
        </p:txBody>
      </p:sp>
      <p:sp>
        <p:nvSpPr>
          <p:cNvPr id="956" name="b) desenfileirar (remover elemento 5)"/>
          <p:cNvSpPr txBox="1"/>
          <p:nvPr>
            <p:ph type="body" sz="quarter" idx="1"/>
          </p:nvPr>
        </p:nvSpPr>
        <p:spPr>
          <a:xfrm>
            <a:off x="457200" y="1630627"/>
            <a:ext cx="8229600" cy="503315"/>
          </a:xfrm>
          <a:prstGeom prst="rect">
            <a:avLst/>
          </a:prstGeom>
        </p:spPr>
        <p:txBody>
          <a:bodyPr/>
          <a:lstStyle>
            <a:lvl1pPr marL="228600" indent="-228600" defTabSz="457200">
              <a:spcBef>
                <a:spcPts val="0"/>
              </a:spcBef>
              <a:buClrTx/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b) desenfileirar (remover elemento 5)</a:t>
            </a:r>
          </a:p>
        </p:txBody>
      </p:sp>
      <p:sp>
        <p:nvSpPr>
          <p:cNvPr id="957" name="Line"/>
          <p:cNvSpPr/>
          <p:nvPr/>
        </p:nvSpPr>
        <p:spPr>
          <a:xfrm flipV="1">
            <a:off x="4572000" y="2150144"/>
            <a:ext cx="0" cy="4386885"/>
          </a:xfrm>
          <a:prstGeom prst="line">
            <a:avLst/>
          </a:prstGeom>
          <a:ln w="38100">
            <a:solidFill>
              <a:srgbClr val="0433FF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58" name="Número de elementos : 3"/>
          <p:cNvSpPr txBox="1"/>
          <p:nvPr/>
        </p:nvSpPr>
        <p:spPr>
          <a:xfrm>
            <a:off x="1070456" y="2355769"/>
            <a:ext cx="2395350" cy="351791"/>
          </a:xfrm>
          <a:prstGeom prst="rect">
            <a:avLst/>
          </a:prstGeom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Número de elementos : </a:t>
            </a:r>
            <a:r>
              <a:t>3</a:t>
            </a:r>
          </a:p>
        </p:txBody>
      </p:sp>
      <p:sp>
        <p:nvSpPr>
          <p:cNvPr id="959" name="Rectangle"/>
          <p:cNvSpPr/>
          <p:nvPr/>
        </p:nvSpPr>
        <p:spPr>
          <a:xfrm>
            <a:off x="2871228" y="3749066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960" name="42"/>
          <p:cNvSpPr/>
          <p:nvPr/>
        </p:nvSpPr>
        <p:spPr>
          <a:xfrm>
            <a:off x="2871228" y="3320895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42</a:t>
            </a:r>
          </a:p>
        </p:txBody>
      </p:sp>
      <p:sp>
        <p:nvSpPr>
          <p:cNvPr id="961" name="NULL"/>
          <p:cNvSpPr/>
          <p:nvPr/>
        </p:nvSpPr>
        <p:spPr>
          <a:xfrm>
            <a:off x="3686942" y="3723586"/>
            <a:ext cx="675198" cy="48426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962" name="Rectangle"/>
          <p:cNvSpPr/>
          <p:nvPr/>
        </p:nvSpPr>
        <p:spPr>
          <a:xfrm>
            <a:off x="1290598" y="3763738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963" name="5"/>
          <p:cNvSpPr/>
          <p:nvPr/>
        </p:nvSpPr>
        <p:spPr>
          <a:xfrm>
            <a:off x="1290598" y="3335567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5</a:t>
            </a:r>
          </a:p>
        </p:txBody>
      </p:sp>
      <p:sp>
        <p:nvSpPr>
          <p:cNvPr id="964" name="Line"/>
          <p:cNvSpPr/>
          <p:nvPr/>
        </p:nvSpPr>
        <p:spPr>
          <a:xfrm>
            <a:off x="3394885" y="3980390"/>
            <a:ext cx="29185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65" name="Line"/>
          <p:cNvSpPr/>
          <p:nvPr/>
        </p:nvSpPr>
        <p:spPr>
          <a:xfrm>
            <a:off x="781636" y="3411780"/>
            <a:ext cx="47396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66" name="Line"/>
          <p:cNvSpPr/>
          <p:nvPr/>
        </p:nvSpPr>
        <p:spPr>
          <a:xfrm flipV="1">
            <a:off x="3163820" y="4222297"/>
            <a:ext cx="1" cy="40894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67" name="Fim"/>
          <p:cNvSpPr/>
          <p:nvPr/>
        </p:nvSpPr>
        <p:spPr>
          <a:xfrm>
            <a:off x="2833450" y="4663524"/>
            <a:ext cx="660741" cy="389891"/>
          </a:xfrm>
          <a:prstGeom prst="rect">
            <a:avLst/>
          </a:prstGeom>
          <a:solidFill>
            <a:srgbClr val="FF2600"/>
          </a:solidFill>
          <a:ln w="19050">
            <a:solidFill>
              <a:srgbClr val="FF26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Fim</a:t>
            </a:r>
          </a:p>
        </p:txBody>
      </p:sp>
      <p:sp>
        <p:nvSpPr>
          <p:cNvPr id="968" name="Rectangle"/>
          <p:cNvSpPr/>
          <p:nvPr/>
        </p:nvSpPr>
        <p:spPr>
          <a:xfrm>
            <a:off x="2080912" y="3760377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969" name="0"/>
          <p:cNvSpPr/>
          <p:nvPr/>
        </p:nvSpPr>
        <p:spPr>
          <a:xfrm>
            <a:off x="2080912" y="3332206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0</a:t>
            </a:r>
          </a:p>
        </p:txBody>
      </p:sp>
      <p:sp>
        <p:nvSpPr>
          <p:cNvPr id="970" name="Line"/>
          <p:cNvSpPr/>
          <p:nvPr/>
        </p:nvSpPr>
        <p:spPr>
          <a:xfrm flipV="1">
            <a:off x="1935817" y="3071459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71" name="Line"/>
          <p:cNvSpPr/>
          <p:nvPr/>
        </p:nvSpPr>
        <p:spPr>
          <a:xfrm>
            <a:off x="1935759" y="3071459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72" name="Line"/>
          <p:cNvSpPr/>
          <p:nvPr/>
        </p:nvSpPr>
        <p:spPr>
          <a:xfrm>
            <a:off x="2326051" y="3071459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73" name="Line"/>
          <p:cNvSpPr/>
          <p:nvPr/>
        </p:nvSpPr>
        <p:spPr>
          <a:xfrm>
            <a:off x="1802021" y="3929590"/>
            <a:ext cx="146439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74" name="Line"/>
          <p:cNvSpPr/>
          <p:nvPr/>
        </p:nvSpPr>
        <p:spPr>
          <a:xfrm flipV="1">
            <a:off x="2749712" y="3071459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75" name="Line"/>
          <p:cNvSpPr/>
          <p:nvPr/>
        </p:nvSpPr>
        <p:spPr>
          <a:xfrm>
            <a:off x="2749653" y="3071459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76" name="Line"/>
          <p:cNvSpPr/>
          <p:nvPr/>
        </p:nvSpPr>
        <p:spPr>
          <a:xfrm>
            <a:off x="3139945" y="3071459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77" name="Line"/>
          <p:cNvSpPr/>
          <p:nvPr/>
        </p:nvSpPr>
        <p:spPr>
          <a:xfrm>
            <a:off x="2615916" y="3929590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78" name="Número de elementos : 2"/>
          <p:cNvSpPr txBox="1"/>
          <p:nvPr/>
        </p:nvSpPr>
        <p:spPr>
          <a:xfrm>
            <a:off x="5775604" y="2412083"/>
            <a:ext cx="2390550" cy="351791"/>
          </a:xfrm>
          <a:prstGeom prst="rect">
            <a:avLst/>
          </a:prstGeom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Número de elementos : </a:t>
            </a:r>
            <a:r>
              <a:rPr b="1">
                <a:solidFill>
                  <a:srgbClr val="FF2600"/>
                </a:solidFill>
              </a:rPr>
              <a:t>2</a:t>
            </a:r>
          </a:p>
        </p:txBody>
      </p:sp>
      <p:sp>
        <p:nvSpPr>
          <p:cNvPr id="979" name="Rectangle"/>
          <p:cNvSpPr/>
          <p:nvPr/>
        </p:nvSpPr>
        <p:spPr>
          <a:xfrm>
            <a:off x="7573975" y="3805380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980" name="42"/>
          <p:cNvSpPr/>
          <p:nvPr/>
        </p:nvSpPr>
        <p:spPr>
          <a:xfrm>
            <a:off x="7573975" y="3377208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42</a:t>
            </a:r>
          </a:p>
        </p:txBody>
      </p:sp>
      <p:sp>
        <p:nvSpPr>
          <p:cNvPr id="981" name="NULL"/>
          <p:cNvSpPr/>
          <p:nvPr/>
        </p:nvSpPr>
        <p:spPr>
          <a:xfrm>
            <a:off x="8389690" y="3779900"/>
            <a:ext cx="675198" cy="484264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982" name="Rectangle"/>
          <p:cNvSpPr/>
          <p:nvPr/>
        </p:nvSpPr>
        <p:spPr>
          <a:xfrm>
            <a:off x="5993345" y="3820052"/>
            <a:ext cx="514351" cy="433304"/>
          </a:xfrm>
          <a:prstGeom prst="rect">
            <a:avLst/>
          </a:prstGeom>
          <a:solidFill>
            <a:srgbClr val="FFFFC2">
              <a:alpha val="19565"/>
            </a:srgbClr>
          </a:solidFill>
          <a:ln w="19050">
            <a:solidFill>
              <a:srgbClr val="000000">
                <a:alpha val="19565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983" name="5"/>
          <p:cNvSpPr/>
          <p:nvPr/>
        </p:nvSpPr>
        <p:spPr>
          <a:xfrm>
            <a:off x="5993345" y="3391880"/>
            <a:ext cx="514351" cy="433305"/>
          </a:xfrm>
          <a:prstGeom prst="rect">
            <a:avLst/>
          </a:prstGeom>
          <a:solidFill>
            <a:srgbClr val="FFFFC2">
              <a:alpha val="19565"/>
            </a:srgbClr>
          </a:solidFill>
          <a:ln w="19050">
            <a:solidFill>
              <a:srgbClr val="000000">
                <a:alpha val="19565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5</a:t>
            </a:r>
          </a:p>
        </p:txBody>
      </p:sp>
      <p:sp>
        <p:nvSpPr>
          <p:cNvPr id="984" name="Line"/>
          <p:cNvSpPr/>
          <p:nvPr/>
        </p:nvSpPr>
        <p:spPr>
          <a:xfrm>
            <a:off x="8097632" y="4036703"/>
            <a:ext cx="291858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85" name="Line"/>
          <p:cNvSpPr/>
          <p:nvPr/>
        </p:nvSpPr>
        <p:spPr>
          <a:xfrm>
            <a:off x="5574922" y="3498849"/>
            <a:ext cx="1186734" cy="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86" name="Line"/>
          <p:cNvSpPr/>
          <p:nvPr/>
        </p:nvSpPr>
        <p:spPr>
          <a:xfrm flipV="1">
            <a:off x="7866568" y="4278611"/>
            <a:ext cx="1" cy="408940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87" name="Fim"/>
          <p:cNvSpPr/>
          <p:nvPr/>
        </p:nvSpPr>
        <p:spPr>
          <a:xfrm>
            <a:off x="7536198" y="4719838"/>
            <a:ext cx="660741" cy="389891"/>
          </a:xfrm>
          <a:prstGeom prst="rect">
            <a:avLst/>
          </a:prstGeom>
          <a:solidFill>
            <a:srgbClr val="FF2600"/>
          </a:solidFill>
          <a:ln w="19050">
            <a:solidFill>
              <a:srgbClr val="FF26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Fim</a:t>
            </a:r>
          </a:p>
        </p:txBody>
      </p:sp>
      <p:sp>
        <p:nvSpPr>
          <p:cNvPr id="988" name="Rectangle"/>
          <p:cNvSpPr/>
          <p:nvPr/>
        </p:nvSpPr>
        <p:spPr>
          <a:xfrm>
            <a:off x="6783660" y="3816691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989" name="0"/>
          <p:cNvSpPr/>
          <p:nvPr/>
        </p:nvSpPr>
        <p:spPr>
          <a:xfrm>
            <a:off x="6783660" y="3388519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0</a:t>
            </a:r>
          </a:p>
        </p:txBody>
      </p:sp>
      <p:sp>
        <p:nvSpPr>
          <p:cNvPr id="990" name="Line"/>
          <p:cNvSpPr/>
          <p:nvPr/>
        </p:nvSpPr>
        <p:spPr>
          <a:xfrm flipV="1">
            <a:off x="6638565" y="3127772"/>
            <a:ext cx="398317" cy="1"/>
          </a:xfrm>
          <a:prstGeom prst="line">
            <a:avLst/>
          </a:prstGeom>
          <a:ln w="19050">
            <a:solidFill>
              <a:srgbClr val="000000">
                <a:alpha val="19565"/>
              </a:srgbClr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91" name="Line"/>
          <p:cNvSpPr/>
          <p:nvPr/>
        </p:nvSpPr>
        <p:spPr>
          <a:xfrm>
            <a:off x="6638507" y="3127772"/>
            <a:ext cx="1" cy="854781"/>
          </a:xfrm>
          <a:prstGeom prst="line">
            <a:avLst/>
          </a:prstGeom>
          <a:ln w="19050">
            <a:solidFill>
              <a:srgbClr val="000000">
                <a:alpha val="19889"/>
              </a:srgbClr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92" name="Line"/>
          <p:cNvSpPr/>
          <p:nvPr/>
        </p:nvSpPr>
        <p:spPr>
          <a:xfrm>
            <a:off x="7028798" y="3127772"/>
            <a:ext cx="1" cy="228601"/>
          </a:xfrm>
          <a:prstGeom prst="line">
            <a:avLst/>
          </a:prstGeom>
          <a:ln w="19050">
            <a:solidFill>
              <a:srgbClr val="000000">
                <a:alpha val="19565"/>
              </a:srgbClr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93" name="Line"/>
          <p:cNvSpPr/>
          <p:nvPr/>
        </p:nvSpPr>
        <p:spPr>
          <a:xfrm>
            <a:off x="6504769" y="3973203"/>
            <a:ext cx="133739" cy="1"/>
          </a:xfrm>
          <a:prstGeom prst="line">
            <a:avLst/>
          </a:prstGeom>
          <a:ln w="19050">
            <a:solidFill>
              <a:srgbClr val="000000">
                <a:alpha val="19565"/>
              </a:srgbClr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94" name="Line"/>
          <p:cNvSpPr/>
          <p:nvPr/>
        </p:nvSpPr>
        <p:spPr>
          <a:xfrm flipV="1">
            <a:off x="7452459" y="3127772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95" name="Line"/>
          <p:cNvSpPr/>
          <p:nvPr/>
        </p:nvSpPr>
        <p:spPr>
          <a:xfrm>
            <a:off x="7452401" y="3127772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96" name="Line"/>
          <p:cNvSpPr/>
          <p:nvPr/>
        </p:nvSpPr>
        <p:spPr>
          <a:xfrm>
            <a:off x="7842693" y="3127772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97" name="Line"/>
          <p:cNvSpPr/>
          <p:nvPr/>
        </p:nvSpPr>
        <p:spPr>
          <a:xfrm>
            <a:off x="7318664" y="3985903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98" name="Line"/>
          <p:cNvSpPr/>
          <p:nvPr/>
        </p:nvSpPr>
        <p:spPr>
          <a:xfrm flipV="1">
            <a:off x="6250520" y="4278611"/>
            <a:ext cx="1" cy="408940"/>
          </a:xfrm>
          <a:prstGeom prst="line">
            <a:avLst/>
          </a:prstGeom>
          <a:ln w="19050">
            <a:solidFill>
              <a:srgbClr val="FF2600">
                <a:alpha val="19962"/>
              </a:srgbClr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99" name="5"/>
          <p:cNvSpPr/>
          <p:nvPr/>
        </p:nvSpPr>
        <p:spPr>
          <a:xfrm>
            <a:off x="7564421" y="5654367"/>
            <a:ext cx="529290" cy="532423"/>
          </a:xfrm>
          <a:prstGeom prst="rect">
            <a:avLst/>
          </a:prstGeom>
          <a:solidFill>
            <a:srgbClr val="00F9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200"/>
            </a:lvl1pPr>
          </a:lstStyle>
          <a:p>
            <a:pPr/>
            <a:r>
              <a:t>5</a:t>
            </a:r>
          </a:p>
        </p:txBody>
      </p:sp>
      <p:sp>
        <p:nvSpPr>
          <p:cNvPr id="1000" name="elemento…"/>
          <p:cNvSpPr txBox="1"/>
          <p:nvPr/>
        </p:nvSpPr>
        <p:spPr>
          <a:xfrm>
            <a:off x="6517221" y="5633558"/>
            <a:ext cx="1018206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elemento</a:t>
            </a:r>
          </a:p>
          <a:p>
            <a:pPr algn="ctr"/>
            <a:r>
              <a:t>retornado</a:t>
            </a:r>
          </a:p>
        </p:txBody>
      </p:sp>
      <p:sp>
        <p:nvSpPr>
          <p:cNvPr id="1001" name="Line"/>
          <p:cNvSpPr/>
          <p:nvPr/>
        </p:nvSpPr>
        <p:spPr>
          <a:xfrm flipV="1">
            <a:off x="1547773" y="4218276"/>
            <a:ext cx="1" cy="408941"/>
          </a:xfrm>
          <a:prstGeom prst="line">
            <a:avLst/>
          </a:prstGeom>
          <a:ln w="19050">
            <a:solidFill>
              <a:srgbClr val="0433FF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02" name="Rectangle"/>
          <p:cNvSpPr/>
          <p:nvPr/>
        </p:nvSpPr>
        <p:spPr>
          <a:xfrm>
            <a:off x="1118439" y="4650861"/>
            <a:ext cx="828334" cy="544330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03" name="Aux"/>
          <p:cNvSpPr/>
          <p:nvPr/>
        </p:nvSpPr>
        <p:spPr>
          <a:xfrm>
            <a:off x="1202236" y="4713507"/>
            <a:ext cx="660741" cy="389891"/>
          </a:xfrm>
          <a:prstGeom prst="rect">
            <a:avLst/>
          </a:prstGeom>
          <a:solidFill>
            <a:srgbClr val="00FD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Aux</a:t>
            </a:r>
          </a:p>
        </p:txBody>
      </p:sp>
      <p:sp>
        <p:nvSpPr>
          <p:cNvPr id="1004" name="Rectangle"/>
          <p:cNvSpPr/>
          <p:nvPr/>
        </p:nvSpPr>
        <p:spPr>
          <a:xfrm>
            <a:off x="90466" y="3127772"/>
            <a:ext cx="828334" cy="54433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05" name="Início"/>
          <p:cNvSpPr/>
          <p:nvPr/>
        </p:nvSpPr>
        <p:spPr>
          <a:xfrm>
            <a:off x="174262" y="3204992"/>
            <a:ext cx="660742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1006" name="Rectangle"/>
          <p:cNvSpPr/>
          <p:nvPr/>
        </p:nvSpPr>
        <p:spPr>
          <a:xfrm>
            <a:off x="5846187" y="4696475"/>
            <a:ext cx="828335" cy="54433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07" name="Aux"/>
          <p:cNvSpPr/>
          <p:nvPr/>
        </p:nvSpPr>
        <p:spPr>
          <a:xfrm>
            <a:off x="5929984" y="4759121"/>
            <a:ext cx="660741" cy="389891"/>
          </a:xfrm>
          <a:prstGeom prst="rect">
            <a:avLst/>
          </a:prstGeom>
          <a:solidFill>
            <a:srgbClr val="00FD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Aux</a:t>
            </a:r>
          </a:p>
        </p:txBody>
      </p:sp>
      <p:sp>
        <p:nvSpPr>
          <p:cNvPr id="1008" name="Rectangle"/>
          <p:cNvSpPr/>
          <p:nvPr/>
        </p:nvSpPr>
        <p:spPr>
          <a:xfrm>
            <a:off x="4818214" y="3173387"/>
            <a:ext cx="828335" cy="544330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09" name="Início"/>
          <p:cNvSpPr/>
          <p:nvPr/>
        </p:nvSpPr>
        <p:spPr>
          <a:xfrm>
            <a:off x="4902011" y="3250607"/>
            <a:ext cx="660741" cy="389890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1010" name="Line"/>
          <p:cNvSpPr/>
          <p:nvPr/>
        </p:nvSpPr>
        <p:spPr>
          <a:xfrm>
            <a:off x="6268720" y="5933278"/>
            <a:ext cx="291857" cy="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11" name="Line"/>
          <p:cNvSpPr/>
          <p:nvPr/>
        </p:nvSpPr>
        <p:spPr>
          <a:xfrm flipV="1">
            <a:off x="6260354" y="5225593"/>
            <a:ext cx="1" cy="721569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14" name="Remoção (dequeue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Remoção (dequeue)</a:t>
            </a:r>
          </a:p>
        </p:txBody>
      </p:sp>
      <p:sp>
        <p:nvSpPr>
          <p:cNvPr id="1015" name="b) desenfileirar (remover elemento 5)"/>
          <p:cNvSpPr txBox="1"/>
          <p:nvPr>
            <p:ph type="body" sz="quarter" idx="1"/>
          </p:nvPr>
        </p:nvSpPr>
        <p:spPr>
          <a:xfrm>
            <a:off x="457200" y="1630627"/>
            <a:ext cx="8229600" cy="503315"/>
          </a:xfrm>
          <a:prstGeom prst="rect">
            <a:avLst/>
          </a:prstGeom>
        </p:spPr>
        <p:txBody>
          <a:bodyPr/>
          <a:lstStyle>
            <a:lvl1pPr marL="228600" indent="-228600" defTabSz="457200">
              <a:spcBef>
                <a:spcPts val="0"/>
              </a:spcBef>
              <a:buClrTx/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b) desenfileirar (remover elemento 5)</a:t>
            </a:r>
          </a:p>
        </p:txBody>
      </p:sp>
      <p:sp>
        <p:nvSpPr>
          <p:cNvPr id="1016" name="Line"/>
          <p:cNvSpPr/>
          <p:nvPr/>
        </p:nvSpPr>
        <p:spPr>
          <a:xfrm flipV="1">
            <a:off x="4572000" y="2150144"/>
            <a:ext cx="0" cy="4386885"/>
          </a:xfrm>
          <a:prstGeom prst="line">
            <a:avLst/>
          </a:prstGeom>
          <a:ln w="38100">
            <a:solidFill>
              <a:srgbClr val="0433FF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17" name="Número de elementos : 2"/>
          <p:cNvSpPr txBox="1"/>
          <p:nvPr/>
        </p:nvSpPr>
        <p:spPr>
          <a:xfrm>
            <a:off x="5775604" y="2412083"/>
            <a:ext cx="2390550" cy="351791"/>
          </a:xfrm>
          <a:prstGeom prst="rect">
            <a:avLst/>
          </a:prstGeom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Número de elementos : </a:t>
            </a:r>
            <a:r>
              <a:rPr b="1">
                <a:solidFill>
                  <a:srgbClr val="FF2600"/>
                </a:solidFill>
              </a:rPr>
              <a:t>2</a:t>
            </a:r>
          </a:p>
        </p:txBody>
      </p:sp>
      <p:sp>
        <p:nvSpPr>
          <p:cNvPr id="1018" name="Rectangle"/>
          <p:cNvSpPr/>
          <p:nvPr/>
        </p:nvSpPr>
        <p:spPr>
          <a:xfrm>
            <a:off x="7573975" y="3805380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019" name="42"/>
          <p:cNvSpPr/>
          <p:nvPr/>
        </p:nvSpPr>
        <p:spPr>
          <a:xfrm>
            <a:off x="7573975" y="3377208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42</a:t>
            </a:r>
          </a:p>
        </p:txBody>
      </p:sp>
      <p:sp>
        <p:nvSpPr>
          <p:cNvPr id="1020" name="NULL"/>
          <p:cNvSpPr/>
          <p:nvPr/>
        </p:nvSpPr>
        <p:spPr>
          <a:xfrm>
            <a:off x="8389690" y="3779900"/>
            <a:ext cx="675198" cy="484264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1021" name="Rectangle"/>
          <p:cNvSpPr/>
          <p:nvPr/>
        </p:nvSpPr>
        <p:spPr>
          <a:xfrm>
            <a:off x="5993345" y="3820052"/>
            <a:ext cx="514351" cy="433304"/>
          </a:xfrm>
          <a:prstGeom prst="rect">
            <a:avLst/>
          </a:prstGeom>
          <a:solidFill>
            <a:srgbClr val="FFFFC2">
              <a:alpha val="19565"/>
            </a:srgbClr>
          </a:solidFill>
          <a:ln w="19050">
            <a:solidFill>
              <a:srgbClr val="000000">
                <a:alpha val="19565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022" name="5"/>
          <p:cNvSpPr/>
          <p:nvPr/>
        </p:nvSpPr>
        <p:spPr>
          <a:xfrm>
            <a:off x="5993345" y="3391880"/>
            <a:ext cx="514351" cy="433305"/>
          </a:xfrm>
          <a:prstGeom prst="rect">
            <a:avLst/>
          </a:prstGeom>
          <a:solidFill>
            <a:srgbClr val="FFFFC2">
              <a:alpha val="19565"/>
            </a:srgbClr>
          </a:solidFill>
          <a:ln w="19050">
            <a:solidFill>
              <a:srgbClr val="000000">
                <a:alpha val="19565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5</a:t>
            </a:r>
          </a:p>
        </p:txBody>
      </p:sp>
      <p:sp>
        <p:nvSpPr>
          <p:cNvPr id="1023" name="Line"/>
          <p:cNvSpPr/>
          <p:nvPr/>
        </p:nvSpPr>
        <p:spPr>
          <a:xfrm>
            <a:off x="8097632" y="4036703"/>
            <a:ext cx="291858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24" name="Line"/>
          <p:cNvSpPr/>
          <p:nvPr/>
        </p:nvSpPr>
        <p:spPr>
          <a:xfrm>
            <a:off x="5574922" y="3498849"/>
            <a:ext cx="1186734" cy="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25" name="Line"/>
          <p:cNvSpPr/>
          <p:nvPr/>
        </p:nvSpPr>
        <p:spPr>
          <a:xfrm flipV="1">
            <a:off x="7866568" y="4278611"/>
            <a:ext cx="1" cy="408940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26" name="Fim"/>
          <p:cNvSpPr/>
          <p:nvPr/>
        </p:nvSpPr>
        <p:spPr>
          <a:xfrm>
            <a:off x="7536198" y="4719838"/>
            <a:ext cx="660741" cy="389891"/>
          </a:xfrm>
          <a:prstGeom prst="rect">
            <a:avLst/>
          </a:prstGeom>
          <a:solidFill>
            <a:srgbClr val="FF2600"/>
          </a:solidFill>
          <a:ln w="19050">
            <a:solidFill>
              <a:srgbClr val="FF26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Fim</a:t>
            </a:r>
          </a:p>
        </p:txBody>
      </p:sp>
      <p:sp>
        <p:nvSpPr>
          <p:cNvPr id="1027" name="Rectangle"/>
          <p:cNvSpPr/>
          <p:nvPr/>
        </p:nvSpPr>
        <p:spPr>
          <a:xfrm>
            <a:off x="6783660" y="3816691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1028" name="0"/>
          <p:cNvSpPr/>
          <p:nvPr/>
        </p:nvSpPr>
        <p:spPr>
          <a:xfrm>
            <a:off x="6783660" y="3388519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0</a:t>
            </a:r>
          </a:p>
        </p:txBody>
      </p:sp>
      <p:sp>
        <p:nvSpPr>
          <p:cNvPr id="1029" name="Line"/>
          <p:cNvSpPr/>
          <p:nvPr/>
        </p:nvSpPr>
        <p:spPr>
          <a:xfrm flipV="1">
            <a:off x="6638565" y="3127772"/>
            <a:ext cx="398317" cy="1"/>
          </a:xfrm>
          <a:prstGeom prst="line">
            <a:avLst/>
          </a:prstGeom>
          <a:ln w="19050">
            <a:solidFill>
              <a:srgbClr val="000000">
                <a:alpha val="19565"/>
              </a:srgbClr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30" name="Line"/>
          <p:cNvSpPr/>
          <p:nvPr/>
        </p:nvSpPr>
        <p:spPr>
          <a:xfrm>
            <a:off x="6638507" y="3127772"/>
            <a:ext cx="1" cy="854781"/>
          </a:xfrm>
          <a:prstGeom prst="line">
            <a:avLst/>
          </a:prstGeom>
          <a:ln w="19050">
            <a:solidFill>
              <a:srgbClr val="000000">
                <a:alpha val="19889"/>
              </a:srgbClr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31" name="Line"/>
          <p:cNvSpPr/>
          <p:nvPr/>
        </p:nvSpPr>
        <p:spPr>
          <a:xfrm>
            <a:off x="7028798" y="3127772"/>
            <a:ext cx="1" cy="228601"/>
          </a:xfrm>
          <a:prstGeom prst="line">
            <a:avLst/>
          </a:prstGeom>
          <a:ln w="19050">
            <a:solidFill>
              <a:srgbClr val="000000">
                <a:alpha val="19565"/>
              </a:srgbClr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32" name="Line"/>
          <p:cNvSpPr/>
          <p:nvPr/>
        </p:nvSpPr>
        <p:spPr>
          <a:xfrm>
            <a:off x="6504769" y="3973203"/>
            <a:ext cx="133739" cy="1"/>
          </a:xfrm>
          <a:prstGeom prst="line">
            <a:avLst/>
          </a:prstGeom>
          <a:ln w="19050">
            <a:solidFill>
              <a:srgbClr val="000000">
                <a:alpha val="19565"/>
              </a:srgbClr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33" name="Line"/>
          <p:cNvSpPr/>
          <p:nvPr/>
        </p:nvSpPr>
        <p:spPr>
          <a:xfrm flipV="1">
            <a:off x="7452459" y="3127772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34" name="Line"/>
          <p:cNvSpPr/>
          <p:nvPr/>
        </p:nvSpPr>
        <p:spPr>
          <a:xfrm>
            <a:off x="7452401" y="3127772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35" name="Line"/>
          <p:cNvSpPr/>
          <p:nvPr/>
        </p:nvSpPr>
        <p:spPr>
          <a:xfrm>
            <a:off x="7842693" y="3127772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36" name="Line"/>
          <p:cNvSpPr/>
          <p:nvPr/>
        </p:nvSpPr>
        <p:spPr>
          <a:xfrm>
            <a:off x="7318664" y="3985903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37" name="Line"/>
          <p:cNvSpPr/>
          <p:nvPr/>
        </p:nvSpPr>
        <p:spPr>
          <a:xfrm flipV="1">
            <a:off x="6250520" y="4278611"/>
            <a:ext cx="1" cy="408940"/>
          </a:xfrm>
          <a:prstGeom prst="line">
            <a:avLst/>
          </a:prstGeom>
          <a:ln w="19050">
            <a:solidFill>
              <a:srgbClr val="FF2600">
                <a:alpha val="19962"/>
              </a:srgbClr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38" name="5"/>
          <p:cNvSpPr/>
          <p:nvPr/>
        </p:nvSpPr>
        <p:spPr>
          <a:xfrm>
            <a:off x="7564421" y="5654367"/>
            <a:ext cx="529290" cy="532423"/>
          </a:xfrm>
          <a:prstGeom prst="rect">
            <a:avLst/>
          </a:prstGeom>
          <a:solidFill>
            <a:srgbClr val="00F9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200"/>
            </a:lvl1pPr>
          </a:lstStyle>
          <a:p>
            <a:pPr/>
            <a:r>
              <a:t>5</a:t>
            </a:r>
          </a:p>
        </p:txBody>
      </p:sp>
      <p:sp>
        <p:nvSpPr>
          <p:cNvPr id="1039" name="elemento…"/>
          <p:cNvSpPr txBox="1"/>
          <p:nvPr/>
        </p:nvSpPr>
        <p:spPr>
          <a:xfrm>
            <a:off x="6517221" y="5633558"/>
            <a:ext cx="1018206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elemento</a:t>
            </a:r>
          </a:p>
          <a:p>
            <a:pPr algn="ctr"/>
            <a:r>
              <a:t>retornado</a:t>
            </a:r>
          </a:p>
        </p:txBody>
      </p:sp>
      <p:sp>
        <p:nvSpPr>
          <p:cNvPr id="1040" name="Rectangle"/>
          <p:cNvSpPr/>
          <p:nvPr/>
        </p:nvSpPr>
        <p:spPr>
          <a:xfrm>
            <a:off x="5846187" y="4696475"/>
            <a:ext cx="828335" cy="54433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41" name="Aux"/>
          <p:cNvSpPr/>
          <p:nvPr/>
        </p:nvSpPr>
        <p:spPr>
          <a:xfrm>
            <a:off x="5929984" y="4759121"/>
            <a:ext cx="660741" cy="389891"/>
          </a:xfrm>
          <a:prstGeom prst="rect">
            <a:avLst/>
          </a:prstGeom>
          <a:solidFill>
            <a:srgbClr val="00FD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Aux</a:t>
            </a:r>
          </a:p>
        </p:txBody>
      </p:sp>
      <p:sp>
        <p:nvSpPr>
          <p:cNvPr id="1042" name="Rectangle"/>
          <p:cNvSpPr/>
          <p:nvPr/>
        </p:nvSpPr>
        <p:spPr>
          <a:xfrm>
            <a:off x="4818214" y="3173387"/>
            <a:ext cx="828335" cy="544330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43" name="Início"/>
          <p:cNvSpPr/>
          <p:nvPr/>
        </p:nvSpPr>
        <p:spPr>
          <a:xfrm>
            <a:off x="4902011" y="3250607"/>
            <a:ext cx="660741" cy="389890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1044" name="Line"/>
          <p:cNvSpPr/>
          <p:nvPr/>
        </p:nvSpPr>
        <p:spPr>
          <a:xfrm>
            <a:off x="6268720" y="5933278"/>
            <a:ext cx="291857" cy="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45" name="Line"/>
          <p:cNvSpPr/>
          <p:nvPr/>
        </p:nvSpPr>
        <p:spPr>
          <a:xfrm flipV="1">
            <a:off x="6260354" y="5225593"/>
            <a:ext cx="1" cy="721569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46" name="Criamos uma variável auxiliar Aux (Ponteiro)…"/>
          <p:cNvSpPr/>
          <p:nvPr/>
        </p:nvSpPr>
        <p:spPr>
          <a:xfrm>
            <a:off x="239919" y="3182912"/>
            <a:ext cx="4153965" cy="2698444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marL="228600" indent="-228600">
              <a:buSzPct val="100000"/>
              <a:buAutoNum type="arabicPeriod" startAt="1"/>
              <a:defRPr sz="2000"/>
            </a:pPr>
            <a:r>
              <a:t> Criamos uma variável auxiliar </a:t>
            </a:r>
            <a:r>
              <a:rPr b="1">
                <a:solidFill>
                  <a:srgbClr val="FF2600"/>
                </a:solidFill>
              </a:rPr>
              <a:t>Aux</a:t>
            </a:r>
            <a:r>
              <a:t> (Ponteiro)</a:t>
            </a:r>
          </a:p>
          <a:p>
            <a:pPr marL="228600" indent="-228600">
              <a:buSzPct val="100000"/>
              <a:buAutoNum type="arabicPeriod" startAt="1"/>
              <a:defRPr sz="2000"/>
            </a:pPr>
            <a:r>
              <a:t> </a:t>
            </a:r>
            <a:r>
              <a:rPr b="1">
                <a:solidFill>
                  <a:srgbClr val="FF2600"/>
                </a:solidFill>
              </a:rPr>
              <a:t>Aux</a:t>
            </a:r>
            <a:r>
              <a:t> recebe o </a:t>
            </a:r>
            <a:r>
              <a:rPr b="1"/>
              <a:t>Inicio</a:t>
            </a:r>
            <a:r>
              <a:t> da Fila</a:t>
            </a:r>
          </a:p>
          <a:p>
            <a:pPr marL="228600" indent="-228600">
              <a:buSzPct val="100000"/>
              <a:buAutoNum type="arabicPeriod" startAt="1"/>
              <a:defRPr sz="2000"/>
            </a:pPr>
            <a:r>
              <a:t> </a:t>
            </a:r>
            <a:r>
              <a:rPr b="1"/>
              <a:t>Inicio</a:t>
            </a:r>
            <a:r>
              <a:t> recebe o próximo do </a:t>
            </a:r>
            <a:r>
              <a:rPr b="1"/>
              <a:t>Inicio</a:t>
            </a:r>
          </a:p>
          <a:p>
            <a:pPr marL="228600" indent="-228600">
              <a:buSzPct val="100000"/>
              <a:buAutoNum type="arabicPeriod" startAt="1"/>
              <a:defRPr sz="2000"/>
            </a:pPr>
            <a:r>
              <a:t> Contador é decrementado</a:t>
            </a:r>
          </a:p>
          <a:p>
            <a:pPr marL="228600" indent="-228600">
              <a:buSzPct val="100000"/>
              <a:buAutoNum type="arabicPeriod" startAt="1"/>
              <a:defRPr sz="2000"/>
            </a:pPr>
            <a:r>
              <a:t> Desalocamos a memória do nó removido</a:t>
            </a:r>
          </a:p>
          <a:p>
            <a:pPr marL="228600" indent="-228600">
              <a:buSzPct val="100000"/>
              <a:buAutoNum type="arabicPeriod" startAt="1"/>
              <a:defRPr sz="2000"/>
            </a:pPr>
            <a:r>
              <a:t> Retorna o elemento armazenado em </a:t>
            </a:r>
            <a:r>
              <a:rPr b="1">
                <a:solidFill>
                  <a:srgbClr val="FF2600"/>
                </a:solidFill>
              </a:rPr>
              <a:t>Aux</a:t>
            </a:r>
            <a:r>
              <a:t> </a:t>
            </a:r>
          </a:p>
        </p:txBody>
      </p:sp>
      <p:sp>
        <p:nvSpPr>
          <p:cNvPr id="1047" name="O que aconteceu?"/>
          <p:cNvSpPr txBox="1"/>
          <p:nvPr/>
        </p:nvSpPr>
        <p:spPr>
          <a:xfrm>
            <a:off x="213030" y="2649873"/>
            <a:ext cx="2559036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600"/>
            </a:lvl1pPr>
          </a:lstStyle>
          <a:p>
            <a:pPr/>
            <a:r>
              <a:t>O que aconteceu?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50" name="Remoção (dequeue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Remoção (dequeue)</a:t>
            </a:r>
          </a:p>
        </p:txBody>
      </p:sp>
      <p:sp>
        <p:nvSpPr>
          <p:cNvPr id="1051" name="Retângulo 6"/>
          <p:cNvSpPr/>
          <p:nvPr/>
        </p:nvSpPr>
        <p:spPr>
          <a:xfrm>
            <a:off x="603230" y="1800587"/>
            <a:ext cx="5524539" cy="2326641"/>
          </a:xfrm>
          <a:prstGeom prst="rect">
            <a:avLst/>
          </a:prstGeom>
          <a:solidFill>
            <a:schemeClr val="accent1">
              <a:lumOff val="1490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Dequeue (Q)</a:t>
            </a:r>
          </a:p>
          <a:p>
            <a:pPr marL="213894" indent="-213894">
              <a:buSzPct val="100000"/>
              <a:buAutoNum type="arabicPeriod" startAt="1"/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se a fila não está vazia:</a:t>
            </a:r>
          </a:p>
          <a:p>
            <a:pPr marL="213894" indent="-213894">
              <a:buSzPct val="100000"/>
              <a:buAutoNum type="arabicPeriod" startAt="1"/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   Aux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recebe o </a:t>
            </a:r>
            <a:r>
              <a:t>Inicio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da Fila</a:t>
            </a:r>
          </a:p>
          <a:p>
            <a:pPr marL="213894" indent="-213894">
              <a:buSzPct val="100000"/>
              <a:buAutoNum type="arabicPeriod" startAt="1"/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  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x recebe o valor x do Item em </a:t>
            </a:r>
            <a:r>
              <a:t>Aux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t>Inicio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recebe o proximo de </a:t>
            </a:r>
            <a:r>
              <a:t>Inicio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  desalocamos memoria de </a:t>
            </a:r>
            <a:r>
              <a:t>Aux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  decrementa contador de elementos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t>retorna (x)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;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54" name="Remoção (dequeue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Remoção (dequeue)</a:t>
            </a:r>
          </a:p>
        </p:txBody>
      </p:sp>
      <p:sp>
        <p:nvSpPr>
          <p:cNvPr id="1055" name="Retângulo 6"/>
          <p:cNvSpPr/>
          <p:nvPr/>
        </p:nvSpPr>
        <p:spPr>
          <a:xfrm>
            <a:off x="603230" y="1800587"/>
            <a:ext cx="5524539" cy="2326641"/>
          </a:xfrm>
          <a:prstGeom prst="rect">
            <a:avLst/>
          </a:prstGeom>
          <a:solidFill>
            <a:schemeClr val="accent1">
              <a:lumOff val="1490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Dequeue (Q)</a:t>
            </a:r>
          </a:p>
          <a:p>
            <a:pPr marL="213894" indent="-213894">
              <a:buSzPct val="100000"/>
              <a:buAutoNum type="arabicPeriod" startAt="1"/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se a fila não está vazia:</a:t>
            </a:r>
          </a:p>
          <a:p>
            <a:pPr marL="213894" indent="-213894">
              <a:buSzPct val="100000"/>
              <a:buAutoNum type="arabicPeriod" startAt="1"/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   Aux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recebe o </a:t>
            </a:r>
            <a:r>
              <a:t>Inicio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da Fila</a:t>
            </a:r>
          </a:p>
          <a:p>
            <a:pPr marL="213894" indent="-213894">
              <a:buSzPct val="100000"/>
              <a:buAutoNum type="arabicPeriod" startAt="1"/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  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x recebe o valor x do Item em </a:t>
            </a:r>
            <a:r>
              <a:t>Aux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t>Inicio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recebe o proximo de </a:t>
            </a:r>
            <a:r>
              <a:t>Inicio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  desalocamos memoria de </a:t>
            </a:r>
            <a:r>
              <a:t>Aux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  decrementa contador de elementos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t>retorna (x)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; </a:t>
            </a:r>
          </a:p>
        </p:txBody>
      </p:sp>
      <p:sp>
        <p:nvSpPr>
          <p:cNvPr id="1056" name="Retângulo 6"/>
          <p:cNvSpPr/>
          <p:nvPr/>
        </p:nvSpPr>
        <p:spPr>
          <a:xfrm>
            <a:off x="603230" y="4269497"/>
            <a:ext cx="5524539" cy="2326641"/>
          </a:xfrm>
          <a:prstGeom prst="rect">
            <a:avLst/>
          </a:prstGeom>
          <a:solidFill>
            <a:srgbClr val="AFEBE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Dequeue (Q)</a:t>
            </a:r>
          </a:p>
          <a:p>
            <a:pPr marL="213894" indent="-213894">
              <a:buSzPct val="100000"/>
              <a:buAutoNum type="arabicPeriod" startAt="1"/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 if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(!estaVazia(Q)):</a:t>
            </a:r>
          </a:p>
          <a:p>
            <a:pPr marL="213894" indent="-213894">
              <a:buSzPct val="100000"/>
              <a:buAutoNum type="arabicPeriod" startAt="1"/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  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Aux = Q.Inicio</a:t>
            </a:r>
          </a:p>
          <a:p>
            <a:pPr marL="213894" indent="-213894">
              <a:buSzPct val="100000"/>
              <a:buAutoNum type="arabicPeriod" startAt="1"/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  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x = Aux.x;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  Q.Inicio = Q.Inicio-&gt;Proximo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  free(Aux)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  Q.contador = Q.contador - 1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t>return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(x); </a:t>
            </a:r>
          </a:p>
        </p:txBody>
      </p:sp>
      <p:sp>
        <p:nvSpPr>
          <p:cNvPr id="1058" name="Connection Line"/>
          <p:cNvSpPr/>
          <p:nvPr/>
        </p:nvSpPr>
        <p:spPr>
          <a:xfrm>
            <a:off x="6248457" y="2810625"/>
            <a:ext cx="609705" cy="27832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3" h="21600" fill="norm" stroke="1" extrusionOk="0">
                <a:moveTo>
                  <a:pt x="849" y="21600"/>
                </a:moveTo>
                <a:cubicBezTo>
                  <a:pt x="21600" y="13723"/>
                  <a:pt x="21317" y="6523"/>
                  <a:pt x="0" y="0"/>
                </a:cubicBezTo>
              </a:path>
            </a:pathLst>
          </a:custGeom>
          <a:ln w="19050">
            <a:solidFill>
              <a:srgbClr val="0433FF"/>
            </a:solidFill>
            <a:bevel/>
            <a:head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95" name="1."/>
          <p:cNvSpPr txBox="1"/>
          <p:nvPr/>
        </p:nvSpPr>
        <p:spPr>
          <a:xfrm>
            <a:off x="1471612" y="2369221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96" name="1."/>
          <p:cNvSpPr txBox="1"/>
          <p:nvPr/>
        </p:nvSpPr>
        <p:spPr>
          <a:xfrm>
            <a:off x="1333500" y="2307335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97" name="1."/>
          <p:cNvSpPr txBox="1"/>
          <p:nvPr/>
        </p:nvSpPr>
        <p:spPr>
          <a:xfrm>
            <a:off x="1471612" y="2381921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98" name="1."/>
          <p:cNvSpPr txBox="1"/>
          <p:nvPr/>
        </p:nvSpPr>
        <p:spPr>
          <a:xfrm>
            <a:off x="1333500" y="2320035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grpSp>
        <p:nvGrpSpPr>
          <p:cNvPr id="201" name="Group"/>
          <p:cNvGrpSpPr/>
          <p:nvPr/>
        </p:nvGrpSpPr>
        <p:grpSpPr>
          <a:xfrm>
            <a:off x="879475" y="2482940"/>
            <a:ext cx="366713" cy="373791"/>
            <a:chOff x="0" y="0"/>
            <a:chExt cx="366712" cy="373790"/>
          </a:xfrm>
        </p:grpSpPr>
        <p:sp>
          <p:nvSpPr>
            <p:cNvPr id="19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0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204" name="Group"/>
          <p:cNvGrpSpPr/>
          <p:nvPr/>
        </p:nvGrpSpPr>
        <p:grpSpPr>
          <a:xfrm>
            <a:off x="879475" y="3049587"/>
            <a:ext cx="366713" cy="373791"/>
            <a:chOff x="0" y="0"/>
            <a:chExt cx="366712" cy="373790"/>
          </a:xfrm>
        </p:grpSpPr>
        <p:sp>
          <p:nvSpPr>
            <p:cNvPr id="20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3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207" name="Group"/>
          <p:cNvGrpSpPr/>
          <p:nvPr/>
        </p:nvGrpSpPr>
        <p:grpSpPr>
          <a:xfrm>
            <a:off x="876300" y="3606347"/>
            <a:ext cx="366713" cy="373792"/>
            <a:chOff x="0" y="0"/>
            <a:chExt cx="366712" cy="373790"/>
          </a:xfrm>
        </p:grpSpPr>
        <p:sp>
          <p:nvSpPr>
            <p:cNvPr id="20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6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208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Roteiro</a:t>
            </a:r>
          </a:p>
        </p:txBody>
      </p:sp>
      <p:sp>
        <p:nvSpPr>
          <p:cNvPr id="209" name="Rounded Rectangle"/>
          <p:cNvSpPr/>
          <p:nvPr/>
        </p:nvSpPr>
        <p:spPr>
          <a:xfrm>
            <a:off x="784225" y="1828800"/>
            <a:ext cx="7772400" cy="549275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grpSp>
        <p:nvGrpSpPr>
          <p:cNvPr id="212" name="Group"/>
          <p:cNvGrpSpPr/>
          <p:nvPr/>
        </p:nvGrpSpPr>
        <p:grpSpPr>
          <a:xfrm>
            <a:off x="876300" y="1916542"/>
            <a:ext cx="366713" cy="373791"/>
            <a:chOff x="0" y="0"/>
            <a:chExt cx="366712" cy="373790"/>
          </a:xfrm>
        </p:grpSpPr>
        <p:sp>
          <p:nvSpPr>
            <p:cNvPr id="21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11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215" name="Group"/>
          <p:cNvGrpSpPr/>
          <p:nvPr/>
        </p:nvGrpSpPr>
        <p:grpSpPr>
          <a:xfrm>
            <a:off x="876300" y="4155948"/>
            <a:ext cx="366713" cy="373791"/>
            <a:chOff x="0" y="0"/>
            <a:chExt cx="366712" cy="373790"/>
          </a:xfrm>
        </p:grpSpPr>
        <p:sp>
          <p:nvSpPr>
            <p:cNvPr id="21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14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218" name="Group"/>
          <p:cNvGrpSpPr/>
          <p:nvPr/>
        </p:nvGrpSpPr>
        <p:grpSpPr>
          <a:xfrm>
            <a:off x="880455" y="4722595"/>
            <a:ext cx="366714" cy="373791"/>
            <a:chOff x="0" y="0"/>
            <a:chExt cx="366712" cy="373790"/>
          </a:xfrm>
        </p:grpSpPr>
        <p:sp>
          <p:nvSpPr>
            <p:cNvPr id="21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17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219" name="Filas"/>
          <p:cNvSpPr txBox="1"/>
          <p:nvPr/>
        </p:nvSpPr>
        <p:spPr>
          <a:xfrm>
            <a:off x="1354137" y="2482639"/>
            <a:ext cx="681518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Filas</a:t>
            </a:r>
          </a:p>
        </p:txBody>
      </p:sp>
      <p:sp>
        <p:nvSpPr>
          <p:cNvPr id="220" name="Operações gerais"/>
          <p:cNvSpPr txBox="1"/>
          <p:nvPr/>
        </p:nvSpPr>
        <p:spPr>
          <a:xfrm>
            <a:off x="1356663" y="3049363"/>
            <a:ext cx="2234664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Operações gerais</a:t>
            </a:r>
          </a:p>
        </p:txBody>
      </p:sp>
      <p:sp>
        <p:nvSpPr>
          <p:cNvPr id="221" name="Introdução"/>
          <p:cNvSpPr txBox="1"/>
          <p:nvPr/>
        </p:nvSpPr>
        <p:spPr>
          <a:xfrm>
            <a:off x="1371600" y="1920875"/>
            <a:ext cx="141499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sp>
        <p:nvSpPr>
          <p:cNvPr id="222" name="Inserção de elementos"/>
          <p:cNvSpPr txBox="1"/>
          <p:nvPr/>
        </p:nvSpPr>
        <p:spPr>
          <a:xfrm>
            <a:off x="1361504" y="3597050"/>
            <a:ext cx="2841386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Inserção de elementos</a:t>
            </a:r>
          </a:p>
        </p:txBody>
      </p:sp>
      <p:sp>
        <p:nvSpPr>
          <p:cNvPr id="223" name="Remoção de elementos"/>
          <p:cNvSpPr txBox="1"/>
          <p:nvPr/>
        </p:nvSpPr>
        <p:spPr>
          <a:xfrm>
            <a:off x="1372677" y="4163795"/>
            <a:ext cx="2939985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Remoção de elementos</a:t>
            </a:r>
          </a:p>
        </p:txBody>
      </p:sp>
      <p:sp>
        <p:nvSpPr>
          <p:cNvPr id="224" name="Referências"/>
          <p:cNvSpPr txBox="1"/>
          <p:nvPr/>
        </p:nvSpPr>
        <p:spPr>
          <a:xfrm>
            <a:off x="1372677" y="4711559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61" name="Funções adicionais?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Funções adicionais?</a:t>
            </a:r>
          </a:p>
        </p:txBody>
      </p:sp>
      <p:sp>
        <p:nvSpPr>
          <p:cNvPr id="1062" name="Quais outras funções podem ser úteis para o tipo Fila?"/>
          <p:cNvSpPr txBox="1"/>
          <p:nvPr>
            <p:ph type="body" sz="quarter" idx="1"/>
          </p:nvPr>
        </p:nvSpPr>
        <p:spPr>
          <a:xfrm>
            <a:off x="545466" y="2049220"/>
            <a:ext cx="7704084" cy="752288"/>
          </a:xfrm>
          <a:prstGeom prst="rect">
            <a:avLst/>
          </a:prstGeom>
        </p:spPr>
        <p:txBody>
          <a:bodyPr/>
          <a:lstStyle>
            <a:lvl1pPr marL="457200" indent="-457200" defTabSz="457200">
              <a:spcBef>
                <a:spcPts val="0"/>
              </a:spcBef>
              <a:buClrTx/>
              <a:buSzPct val="100000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Quais outras funções podem ser úteis para o tipo Fila?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65" name="Exercício 01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2600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Exercício 01</a:t>
            </a:r>
          </a:p>
        </p:txBody>
      </p:sp>
      <p:sp>
        <p:nvSpPr>
          <p:cNvPr id="1066" name="Ilustre cada estado de uma fila após realizar as seguintes operações (em ordem)…"/>
          <p:cNvSpPr txBox="1"/>
          <p:nvPr>
            <p:ph type="body" idx="1"/>
          </p:nvPr>
        </p:nvSpPr>
        <p:spPr>
          <a:xfrm>
            <a:off x="422214" y="1746554"/>
            <a:ext cx="8299572" cy="4363667"/>
          </a:xfrm>
          <a:prstGeom prst="rect">
            <a:avLst/>
          </a:prstGeom>
        </p:spPr>
        <p:txBody>
          <a:bodyPr/>
          <a:lstStyle/>
          <a:p>
            <a:pPr marL="457200" indent="-457200" defTabSz="457200">
              <a:spcBef>
                <a:spcPts val="0"/>
              </a:spcBef>
              <a:buClrTx/>
              <a:buSzPct val="100000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Ilustre cada estado de uma fila após realizar as seguintes operações (em ordem)</a:t>
            </a:r>
          </a:p>
          <a:p>
            <a:pPr lvl="3" marL="1143000" indent="-457200" defTabSz="457200">
              <a:spcBef>
                <a:spcPts val="0"/>
              </a:spcBef>
              <a:buClrTx/>
              <a:buSzPct val="100000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Enqueue(Q, 8)</a:t>
            </a:r>
          </a:p>
          <a:p>
            <a:pPr lvl="3" marL="1143000" indent="-457200" defTabSz="457200">
              <a:spcBef>
                <a:spcPts val="0"/>
              </a:spcBef>
              <a:buClrTx/>
              <a:buSzPct val="100000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Enqueue(Q, 10)</a:t>
            </a:r>
          </a:p>
          <a:p>
            <a:pPr lvl="3" marL="1143000" indent="-457200" defTabSz="457200">
              <a:spcBef>
                <a:spcPts val="0"/>
              </a:spcBef>
              <a:buClrTx/>
              <a:buSzPct val="100000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Enqueue(Q, 12)</a:t>
            </a:r>
          </a:p>
          <a:p>
            <a:pPr lvl="3" marL="1143000" indent="-457200" defTabSz="457200">
              <a:spcBef>
                <a:spcPts val="0"/>
              </a:spcBef>
              <a:buClrTx/>
              <a:buSzPct val="100000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Dequeue(Q)</a:t>
            </a:r>
          </a:p>
          <a:p>
            <a:pPr lvl="3" marL="1143000" indent="-457200" defTabSz="457200">
              <a:spcBef>
                <a:spcPts val="0"/>
              </a:spcBef>
              <a:buClrTx/>
              <a:buSzPct val="100000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Enqueue(Q, -1)</a:t>
            </a:r>
          </a:p>
          <a:p>
            <a:pPr lvl="3" marL="1143000" indent="-457200" defTabSz="457200">
              <a:spcBef>
                <a:spcPts val="0"/>
              </a:spcBef>
              <a:buClrTx/>
              <a:buSzPct val="100000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Dequeue(Q)</a:t>
            </a:r>
          </a:p>
          <a:p>
            <a:pPr lvl="3" marL="1143000" indent="-457200" defTabSz="457200">
              <a:spcBef>
                <a:spcPts val="0"/>
              </a:spcBef>
              <a:buClrTx/>
              <a:buSzPct val="100000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Dequeue(Q)</a:t>
            </a:r>
          </a:p>
          <a:p>
            <a:pPr lvl="1" marL="685800" indent="-457200" defTabSz="457200">
              <a:spcBef>
                <a:spcPts val="0"/>
              </a:spcBef>
              <a:buClrTx/>
              <a:buSzPct val="100000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lvl="1" marL="685800" indent="-457200" defTabSz="457200">
              <a:spcBef>
                <a:spcPts val="0"/>
              </a:spcBef>
              <a:buClrTx/>
              <a:buSzPct val="100000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Considere que a fila está inicialmente vazia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69" name="Exercício 02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2600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Exercício 02</a:t>
            </a:r>
          </a:p>
        </p:txBody>
      </p:sp>
      <p:sp>
        <p:nvSpPr>
          <p:cNvPr id="1070" name="Mãos a obra: implemente um TDA para Fila com alocação dinâmica, e as funções de manipulação.…"/>
          <p:cNvSpPr txBox="1"/>
          <p:nvPr>
            <p:ph type="body" idx="1"/>
          </p:nvPr>
        </p:nvSpPr>
        <p:spPr>
          <a:xfrm>
            <a:off x="466779" y="1774230"/>
            <a:ext cx="8299572" cy="4363667"/>
          </a:xfrm>
          <a:prstGeom prst="rect">
            <a:avLst/>
          </a:prstGeom>
        </p:spPr>
        <p:txBody>
          <a:bodyPr/>
          <a:lstStyle/>
          <a:p>
            <a:pPr marL="457200" indent="-457200" defTabSz="457200">
              <a:spcBef>
                <a:spcPts val="0"/>
              </a:spcBef>
              <a:buClrTx/>
              <a:buSzPct val="100000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Mãos a obra: implemente um TDA para Fila com alocação dinâmica, e as funções de manipulação.</a:t>
            </a:r>
          </a:p>
          <a:p>
            <a:pPr marL="457200" indent="-457200" defTabSz="457200">
              <a:spcBef>
                <a:spcPts val="0"/>
              </a:spcBef>
              <a:buClrTx/>
              <a:buSzPct val="100000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457200" indent="-457200" defTabSz="457200">
              <a:spcBef>
                <a:spcPts val="0"/>
              </a:spcBef>
              <a:buClrTx/>
              <a:buSzPct val="100000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Quais TDAs serão necessários?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73" name="Tipos Abstratos para Fila Dinâmic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Tipos Abstratos para Fila Dinâmica</a:t>
            </a:r>
          </a:p>
        </p:txBody>
      </p:sp>
      <p:sp>
        <p:nvSpPr>
          <p:cNvPr id="1074" name="CaixaDeTexto 5"/>
          <p:cNvSpPr txBox="1"/>
          <p:nvPr/>
        </p:nvSpPr>
        <p:spPr>
          <a:xfrm>
            <a:off x="646846" y="1868308"/>
            <a:ext cx="3475049" cy="4409441"/>
          </a:xfrm>
          <a:prstGeom prst="rect">
            <a:avLst/>
          </a:prstGeom>
          <a:solidFill>
            <a:srgbClr val="FFF2C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700">
                <a:latin typeface="+mj-lt"/>
                <a:ea typeface="+mj-ea"/>
                <a:cs typeface="+mj-cs"/>
                <a:sym typeface="Helvetica"/>
              </a:defRPr>
            </a:pPr>
            <a:r>
              <a:t>typedef struct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 b="1">
                <a:solidFill>
                  <a:srgbClr val="4472C4"/>
                </a:solidFill>
                <a:latin typeface="+mj-lt"/>
                <a:ea typeface="+mj-ea"/>
                <a:cs typeface="+mj-cs"/>
                <a:sym typeface="Helvetica"/>
              </a:rPr>
              <a:t>int</a:t>
            </a:r>
            <a:r>
              <a:rPr>
                <a:solidFill>
                  <a:srgbClr val="4472C4"/>
                </a:solidFill>
              </a:rPr>
              <a:t> </a:t>
            </a:r>
            <a:r>
              <a:t>key;</a:t>
            </a: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} </a:t>
            </a:r>
            <a:r>
              <a:rPr b="1">
                <a:solidFill>
                  <a:srgbClr val="4472C4"/>
                </a:solidFill>
                <a:latin typeface="+mj-lt"/>
                <a:ea typeface="+mj-ea"/>
                <a:cs typeface="+mj-cs"/>
                <a:sym typeface="Helvetica"/>
              </a:rPr>
              <a:t>Objeto</a:t>
            </a:r>
            <a:r>
              <a:t>;</a:t>
            </a: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typedef</a:t>
            </a:r>
            <a:r>
              <a:t>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struct</a:t>
            </a:r>
            <a:r>
              <a:t> </a:t>
            </a:r>
            <a:r>
              <a:rPr b="1">
                <a:solidFill>
                  <a:srgbClr val="4472C4"/>
                </a:solidFill>
                <a:latin typeface="+mj-lt"/>
                <a:ea typeface="+mj-ea"/>
                <a:cs typeface="+mj-cs"/>
                <a:sym typeface="Helvetica"/>
              </a:rPr>
              <a:t>NoFila</a:t>
            </a:r>
            <a:r>
              <a:t> * </a:t>
            </a:r>
            <a:r>
              <a:rPr b="1">
                <a:solidFill>
                  <a:srgbClr val="4472C4"/>
                </a:solidFill>
                <a:latin typeface="+mj-lt"/>
                <a:ea typeface="+mj-ea"/>
                <a:cs typeface="+mj-cs"/>
                <a:sym typeface="Helvetica"/>
              </a:rPr>
              <a:t>PtrNoFila</a:t>
            </a:r>
            <a:r>
              <a:t>;</a:t>
            </a: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typedef</a:t>
            </a:r>
            <a:r>
              <a:t>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struct</a:t>
            </a:r>
            <a:r>
              <a:t> </a:t>
            </a:r>
            <a:r>
              <a:rPr b="1">
                <a:solidFill>
                  <a:srgbClr val="4472C4"/>
                </a:solidFill>
                <a:latin typeface="+mj-lt"/>
                <a:ea typeface="+mj-ea"/>
                <a:cs typeface="+mj-cs"/>
                <a:sym typeface="Helvetica"/>
              </a:rPr>
              <a:t>NoFila</a:t>
            </a:r>
            <a:r>
              <a:t> {</a:t>
            </a: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 b="1">
                <a:solidFill>
                  <a:srgbClr val="4472C4"/>
                </a:solidFill>
                <a:latin typeface="+mj-lt"/>
                <a:ea typeface="+mj-ea"/>
                <a:cs typeface="+mj-cs"/>
                <a:sym typeface="Helvetica"/>
              </a:rPr>
              <a:t>Objeto</a:t>
            </a:r>
            <a:r>
              <a:t> obj;</a:t>
            </a: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 b="1">
                <a:solidFill>
                  <a:srgbClr val="4472C4"/>
                </a:solidFill>
                <a:latin typeface="+mj-lt"/>
                <a:ea typeface="+mj-ea"/>
                <a:cs typeface="+mj-cs"/>
                <a:sym typeface="Helvetica"/>
              </a:rPr>
              <a:t>PtrNoFila</a:t>
            </a:r>
            <a:r>
              <a:t> proximo;</a:t>
            </a: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} </a:t>
            </a:r>
            <a:r>
              <a:rPr b="1">
                <a:solidFill>
                  <a:srgbClr val="4472C4"/>
                </a:solidFill>
                <a:latin typeface="+mj-lt"/>
                <a:ea typeface="+mj-ea"/>
                <a:cs typeface="+mj-cs"/>
                <a:sym typeface="Helvetica"/>
              </a:rPr>
              <a:t>NoFila</a:t>
            </a:r>
            <a:r>
              <a:t>;</a:t>
            </a: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 </a:t>
            </a:r>
          </a:p>
          <a:p>
            <a:pPr>
              <a:defRPr b="1" sz="1700">
                <a:latin typeface="+mj-lt"/>
                <a:ea typeface="+mj-ea"/>
                <a:cs typeface="+mj-cs"/>
                <a:sym typeface="Helvetica"/>
              </a:defRPr>
            </a:pPr>
            <a:r>
              <a:t>typedef struct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 b="1">
                <a:solidFill>
                  <a:srgbClr val="4472C4"/>
                </a:solidFill>
                <a:latin typeface="+mj-lt"/>
                <a:ea typeface="+mj-ea"/>
                <a:cs typeface="+mj-cs"/>
                <a:sym typeface="Helvetica"/>
              </a:rPr>
              <a:t>PtrNoFila</a:t>
            </a:r>
            <a:r>
              <a:rPr>
                <a:solidFill>
                  <a:srgbClr val="4472C4"/>
                </a:solidFill>
              </a:rPr>
              <a:t> </a:t>
            </a:r>
            <a:r>
              <a:t>inicio</a:t>
            </a:r>
            <a:r>
              <a:t>;</a:t>
            </a: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 b="1">
                <a:solidFill>
                  <a:srgbClr val="4472C4"/>
                </a:solidFill>
                <a:latin typeface="+mj-lt"/>
                <a:ea typeface="+mj-ea"/>
                <a:cs typeface="+mj-cs"/>
                <a:sym typeface="Helvetica"/>
              </a:rPr>
              <a:t>PtrNoFila</a:t>
            </a:r>
            <a:r>
              <a:t> fim; </a:t>
            </a: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 b="1">
                <a:solidFill>
                  <a:srgbClr val="4472C4"/>
                </a:solidFill>
                <a:latin typeface="+mj-lt"/>
                <a:ea typeface="+mj-ea"/>
                <a:cs typeface="+mj-cs"/>
                <a:sym typeface="Helvetica"/>
              </a:rPr>
              <a:t>int</a:t>
            </a:r>
            <a:r>
              <a:rPr>
                <a:solidFill>
                  <a:srgbClr val="4472C4"/>
                </a:solidFill>
              </a:rPr>
              <a:t> </a:t>
            </a:r>
            <a:r>
              <a:t>tamanho;</a:t>
            </a: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} </a:t>
            </a:r>
            <a:r>
              <a:rPr b="1">
                <a:solidFill>
                  <a:srgbClr val="4472C4"/>
                </a:solidFill>
                <a:latin typeface="+mj-lt"/>
                <a:ea typeface="+mj-ea"/>
                <a:cs typeface="+mj-cs"/>
                <a:sym typeface="Helvetica"/>
              </a:rPr>
              <a:t>FilaDinamica</a:t>
            </a:r>
            <a:r>
              <a:t>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77" name="Tipos Abstratos para Fila Dinâmic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Tipos Abstratos para Fila Dinâmica</a:t>
            </a:r>
          </a:p>
        </p:txBody>
      </p:sp>
      <p:sp>
        <p:nvSpPr>
          <p:cNvPr id="1078" name="CaixaDeTexto 5"/>
          <p:cNvSpPr txBox="1"/>
          <p:nvPr/>
        </p:nvSpPr>
        <p:spPr>
          <a:xfrm>
            <a:off x="646846" y="1868308"/>
            <a:ext cx="3475049" cy="4409441"/>
          </a:xfrm>
          <a:prstGeom prst="rect">
            <a:avLst/>
          </a:prstGeom>
          <a:solidFill>
            <a:srgbClr val="FFF2C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700">
                <a:latin typeface="+mj-lt"/>
                <a:ea typeface="+mj-ea"/>
                <a:cs typeface="+mj-cs"/>
                <a:sym typeface="Helvetica"/>
              </a:defRPr>
            </a:pPr>
            <a:r>
              <a:t>typedef struct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 b="1">
                <a:solidFill>
                  <a:srgbClr val="4472C4"/>
                </a:solidFill>
                <a:latin typeface="+mj-lt"/>
                <a:ea typeface="+mj-ea"/>
                <a:cs typeface="+mj-cs"/>
                <a:sym typeface="Helvetica"/>
              </a:rPr>
              <a:t>int</a:t>
            </a:r>
            <a:r>
              <a:rPr>
                <a:solidFill>
                  <a:srgbClr val="4472C4"/>
                </a:solidFill>
              </a:rPr>
              <a:t> </a:t>
            </a:r>
            <a:r>
              <a:t>key;</a:t>
            </a: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} </a:t>
            </a:r>
            <a:r>
              <a:rPr b="1">
                <a:solidFill>
                  <a:srgbClr val="FF2600"/>
                </a:solidFill>
                <a:latin typeface="+mj-lt"/>
                <a:ea typeface="+mj-ea"/>
                <a:cs typeface="+mj-cs"/>
                <a:sym typeface="Helvetica"/>
              </a:rPr>
              <a:t>Objeto</a:t>
            </a:r>
            <a:r>
              <a:t>;</a:t>
            </a: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typedef</a:t>
            </a:r>
            <a:r>
              <a:t>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struct</a:t>
            </a:r>
            <a:r>
              <a:t> </a:t>
            </a:r>
            <a:r>
              <a:rPr b="1">
                <a:solidFill>
                  <a:srgbClr val="4472C4"/>
                </a:solidFill>
                <a:latin typeface="+mj-lt"/>
                <a:ea typeface="+mj-ea"/>
                <a:cs typeface="+mj-cs"/>
                <a:sym typeface="Helvetica"/>
              </a:rPr>
              <a:t>NoFila</a:t>
            </a:r>
            <a:r>
              <a:t> * </a:t>
            </a:r>
            <a:r>
              <a:rPr b="1">
                <a:solidFill>
                  <a:srgbClr val="FF2600"/>
                </a:solidFill>
                <a:latin typeface="+mj-lt"/>
                <a:ea typeface="+mj-ea"/>
                <a:cs typeface="+mj-cs"/>
                <a:sym typeface="Helvetica"/>
              </a:rPr>
              <a:t>PtrNoFila</a:t>
            </a:r>
            <a:r>
              <a:t>;</a:t>
            </a: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typedef</a:t>
            </a:r>
            <a:r>
              <a:t>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struct</a:t>
            </a:r>
            <a:r>
              <a:t> </a:t>
            </a:r>
            <a:r>
              <a:rPr b="1">
                <a:solidFill>
                  <a:srgbClr val="4472C4"/>
                </a:solidFill>
                <a:latin typeface="+mj-lt"/>
                <a:ea typeface="+mj-ea"/>
                <a:cs typeface="+mj-cs"/>
                <a:sym typeface="Helvetica"/>
              </a:rPr>
              <a:t>NoFila</a:t>
            </a:r>
            <a:r>
              <a:t> {</a:t>
            </a: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 b="1">
                <a:solidFill>
                  <a:srgbClr val="4472C4"/>
                </a:solidFill>
                <a:latin typeface="+mj-lt"/>
                <a:ea typeface="+mj-ea"/>
                <a:cs typeface="+mj-cs"/>
                <a:sym typeface="Helvetica"/>
              </a:rPr>
              <a:t>Objeto</a:t>
            </a:r>
            <a:r>
              <a:t> obj;</a:t>
            </a: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 b="1">
                <a:solidFill>
                  <a:srgbClr val="4472C4"/>
                </a:solidFill>
                <a:latin typeface="+mj-lt"/>
                <a:ea typeface="+mj-ea"/>
                <a:cs typeface="+mj-cs"/>
                <a:sym typeface="Helvetica"/>
              </a:rPr>
              <a:t>PtrNoFila</a:t>
            </a:r>
            <a:r>
              <a:t> proximo;</a:t>
            </a: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} </a:t>
            </a:r>
            <a:r>
              <a:rPr b="1">
                <a:solidFill>
                  <a:srgbClr val="FF2600"/>
                </a:solidFill>
                <a:latin typeface="+mj-lt"/>
                <a:ea typeface="+mj-ea"/>
                <a:cs typeface="+mj-cs"/>
                <a:sym typeface="Helvetica"/>
              </a:rPr>
              <a:t>NoFila</a:t>
            </a:r>
            <a:r>
              <a:t>;</a:t>
            </a: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 </a:t>
            </a:r>
          </a:p>
          <a:p>
            <a:pPr>
              <a:defRPr b="1" sz="1700">
                <a:latin typeface="+mj-lt"/>
                <a:ea typeface="+mj-ea"/>
                <a:cs typeface="+mj-cs"/>
                <a:sym typeface="Helvetica"/>
              </a:defRPr>
            </a:pPr>
            <a:r>
              <a:t>typedef struct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 b="1">
                <a:solidFill>
                  <a:srgbClr val="4472C4"/>
                </a:solidFill>
                <a:latin typeface="+mj-lt"/>
                <a:ea typeface="+mj-ea"/>
                <a:cs typeface="+mj-cs"/>
                <a:sym typeface="Helvetica"/>
              </a:rPr>
              <a:t>PtrNoFila</a:t>
            </a:r>
            <a:r>
              <a:rPr>
                <a:solidFill>
                  <a:srgbClr val="4472C4"/>
                </a:solidFill>
              </a:rPr>
              <a:t> </a:t>
            </a:r>
            <a:r>
              <a:t>inicio</a:t>
            </a:r>
            <a:r>
              <a:t>;</a:t>
            </a: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 b="1">
                <a:solidFill>
                  <a:srgbClr val="4472C4"/>
                </a:solidFill>
                <a:latin typeface="+mj-lt"/>
                <a:ea typeface="+mj-ea"/>
                <a:cs typeface="+mj-cs"/>
                <a:sym typeface="Helvetica"/>
              </a:rPr>
              <a:t>PtrNoFila</a:t>
            </a:r>
            <a:r>
              <a:t> fim; </a:t>
            </a: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 b="1">
                <a:solidFill>
                  <a:srgbClr val="4472C4"/>
                </a:solidFill>
                <a:latin typeface="+mj-lt"/>
                <a:ea typeface="+mj-ea"/>
                <a:cs typeface="+mj-cs"/>
                <a:sym typeface="Helvetica"/>
              </a:rPr>
              <a:t>int</a:t>
            </a:r>
            <a:r>
              <a:rPr>
                <a:solidFill>
                  <a:srgbClr val="4472C4"/>
                </a:solidFill>
              </a:rPr>
              <a:t> </a:t>
            </a:r>
            <a:r>
              <a:t>tamanho;</a:t>
            </a: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} </a:t>
            </a:r>
            <a:r>
              <a:rPr b="1">
                <a:solidFill>
                  <a:srgbClr val="FF2600"/>
                </a:solidFill>
                <a:latin typeface="+mj-lt"/>
                <a:ea typeface="+mj-ea"/>
                <a:cs typeface="+mj-cs"/>
                <a:sym typeface="Helvetica"/>
              </a:rPr>
              <a:t>FilaDinamica</a:t>
            </a:r>
            <a:r>
              <a:t>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81" name="Tipos Abstratos para Fila Dinâmic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Tipos Abstratos para Fila Dinâmica</a:t>
            </a:r>
          </a:p>
        </p:txBody>
      </p:sp>
      <p:sp>
        <p:nvSpPr>
          <p:cNvPr id="1082" name="CaixaDeTexto 5"/>
          <p:cNvSpPr txBox="1"/>
          <p:nvPr/>
        </p:nvSpPr>
        <p:spPr>
          <a:xfrm>
            <a:off x="646846" y="1868308"/>
            <a:ext cx="3475049" cy="4409441"/>
          </a:xfrm>
          <a:prstGeom prst="rect">
            <a:avLst/>
          </a:prstGeom>
          <a:solidFill>
            <a:srgbClr val="FFF2C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700">
                <a:latin typeface="+mj-lt"/>
                <a:ea typeface="+mj-ea"/>
                <a:cs typeface="+mj-cs"/>
                <a:sym typeface="Helvetica"/>
              </a:defRPr>
            </a:pPr>
            <a:r>
              <a:t>typedef struct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 b="1">
                <a:solidFill>
                  <a:srgbClr val="4472C4"/>
                </a:solidFill>
                <a:latin typeface="+mj-lt"/>
                <a:ea typeface="+mj-ea"/>
                <a:cs typeface="+mj-cs"/>
                <a:sym typeface="Helvetica"/>
              </a:rPr>
              <a:t>int</a:t>
            </a:r>
            <a:r>
              <a:rPr>
                <a:solidFill>
                  <a:srgbClr val="4472C4"/>
                </a:solidFill>
              </a:rPr>
              <a:t> </a:t>
            </a:r>
            <a:r>
              <a:t>key;</a:t>
            </a: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} </a:t>
            </a:r>
            <a:r>
              <a:rPr b="1">
                <a:solidFill>
                  <a:srgbClr val="FF2600"/>
                </a:solidFill>
                <a:latin typeface="+mj-lt"/>
                <a:ea typeface="+mj-ea"/>
                <a:cs typeface="+mj-cs"/>
                <a:sym typeface="Helvetica"/>
              </a:rPr>
              <a:t>Objeto</a:t>
            </a:r>
            <a:r>
              <a:t>;</a:t>
            </a: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typedef</a:t>
            </a:r>
            <a:r>
              <a:t>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struct</a:t>
            </a:r>
            <a:r>
              <a:t> </a:t>
            </a:r>
            <a:r>
              <a:rPr b="1">
                <a:solidFill>
                  <a:srgbClr val="4472C4"/>
                </a:solidFill>
                <a:latin typeface="+mj-lt"/>
                <a:ea typeface="+mj-ea"/>
                <a:cs typeface="+mj-cs"/>
                <a:sym typeface="Helvetica"/>
              </a:rPr>
              <a:t>NoFila</a:t>
            </a:r>
            <a:r>
              <a:t> * </a:t>
            </a:r>
            <a:r>
              <a:rPr b="1">
                <a:solidFill>
                  <a:srgbClr val="FF2600"/>
                </a:solidFill>
                <a:latin typeface="+mj-lt"/>
                <a:ea typeface="+mj-ea"/>
                <a:cs typeface="+mj-cs"/>
                <a:sym typeface="Helvetica"/>
              </a:rPr>
              <a:t>PtrNoFila</a:t>
            </a:r>
            <a:r>
              <a:t>;</a:t>
            </a: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typedef</a:t>
            </a:r>
            <a:r>
              <a:t>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struct</a:t>
            </a:r>
            <a:r>
              <a:t> </a:t>
            </a:r>
            <a:r>
              <a:rPr b="1">
                <a:solidFill>
                  <a:srgbClr val="4472C4"/>
                </a:solidFill>
                <a:latin typeface="+mj-lt"/>
                <a:ea typeface="+mj-ea"/>
                <a:cs typeface="+mj-cs"/>
                <a:sym typeface="Helvetica"/>
              </a:rPr>
              <a:t>NoFila</a:t>
            </a:r>
            <a:r>
              <a:t> {</a:t>
            </a: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 b="1">
                <a:solidFill>
                  <a:srgbClr val="4472C4"/>
                </a:solidFill>
                <a:latin typeface="+mj-lt"/>
                <a:ea typeface="+mj-ea"/>
                <a:cs typeface="+mj-cs"/>
                <a:sym typeface="Helvetica"/>
              </a:rPr>
              <a:t>Objeto</a:t>
            </a:r>
            <a:r>
              <a:t> obj;</a:t>
            </a: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 b="1">
                <a:solidFill>
                  <a:srgbClr val="4472C4"/>
                </a:solidFill>
                <a:latin typeface="+mj-lt"/>
                <a:ea typeface="+mj-ea"/>
                <a:cs typeface="+mj-cs"/>
                <a:sym typeface="Helvetica"/>
              </a:rPr>
              <a:t>PtrNoFila</a:t>
            </a:r>
            <a:r>
              <a:t> proximo;</a:t>
            </a: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} </a:t>
            </a:r>
            <a:r>
              <a:rPr b="1">
                <a:solidFill>
                  <a:srgbClr val="FF2600"/>
                </a:solidFill>
                <a:latin typeface="+mj-lt"/>
                <a:ea typeface="+mj-ea"/>
                <a:cs typeface="+mj-cs"/>
                <a:sym typeface="Helvetica"/>
              </a:rPr>
              <a:t>NoFila</a:t>
            </a:r>
            <a:r>
              <a:t>;</a:t>
            </a: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 </a:t>
            </a:r>
          </a:p>
          <a:p>
            <a:pPr>
              <a:defRPr b="1" sz="1700">
                <a:latin typeface="+mj-lt"/>
                <a:ea typeface="+mj-ea"/>
                <a:cs typeface="+mj-cs"/>
                <a:sym typeface="Helvetica"/>
              </a:defRPr>
            </a:pPr>
            <a:r>
              <a:t>typedef struct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 b="1">
                <a:solidFill>
                  <a:srgbClr val="4472C4"/>
                </a:solidFill>
                <a:latin typeface="+mj-lt"/>
                <a:ea typeface="+mj-ea"/>
                <a:cs typeface="+mj-cs"/>
                <a:sym typeface="Helvetica"/>
              </a:rPr>
              <a:t>PtrNoFila</a:t>
            </a:r>
            <a:r>
              <a:rPr>
                <a:solidFill>
                  <a:srgbClr val="4472C4"/>
                </a:solidFill>
              </a:rPr>
              <a:t> </a:t>
            </a:r>
            <a:r>
              <a:t>inicio</a:t>
            </a:r>
            <a:r>
              <a:t>;</a:t>
            </a: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 b="1">
                <a:solidFill>
                  <a:srgbClr val="4472C4"/>
                </a:solidFill>
                <a:latin typeface="+mj-lt"/>
                <a:ea typeface="+mj-ea"/>
                <a:cs typeface="+mj-cs"/>
                <a:sym typeface="Helvetica"/>
              </a:rPr>
              <a:t>PtrNoFila</a:t>
            </a:r>
            <a:r>
              <a:t> fim; </a:t>
            </a: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 b="1">
                <a:solidFill>
                  <a:srgbClr val="4472C4"/>
                </a:solidFill>
                <a:latin typeface="+mj-lt"/>
                <a:ea typeface="+mj-ea"/>
                <a:cs typeface="+mj-cs"/>
                <a:sym typeface="Helvetica"/>
              </a:rPr>
              <a:t>int</a:t>
            </a:r>
            <a:r>
              <a:rPr>
                <a:solidFill>
                  <a:srgbClr val="4472C4"/>
                </a:solidFill>
              </a:rPr>
              <a:t> </a:t>
            </a:r>
            <a:r>
              <a:t>tamanho;</a:t>
            </a: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} </a:t>
            </a:r>
            <a:r>
              <a:rPr b="1">
                <a:solidFill>
                  <a:srgbClr val="FF2600"/>
                </a:solidFill>
                <a:latin typeface="+mj-lt"/>
                <a:ea typeface="+mj-ea"/>
                <a:cs typeface="+mj-cs"/>
                <a:sym typeface="Helvetica"/>
              </a:rPr>
              <a:t>FilaDinamica</a:t>
            </a:r>
            <a:r>
              <a:t>;</a:t>
            </a:r>
          </a:p>
        </p:txBody>
      </p:sp>
      <p:sp>
        <p:nvSpPr>
          <p:cNvPr id="1083" name="implementa o nosso…"/>
          <p:cNvSpPr txBox="1"/>
          <p:nvPr/>
        </p:nvSpPr>
        <p:spPr>
          <a:xfrm>
            <a:off x="5788261" y="2241971"/>
            <a:ext cx="1936736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FF2600"/>
                </a:solidFill>
              </a:defRPr>
            </a:pPr>
            <a:r>
              <a:t>implementa o nosso </a:t>
            </a:r>
          </a:p>
          <a:p>
            <a:pPr algn="ctr">
              <a:defRPr>
                <a:solidFill>
                  <a:srgbClr val="FF2600"/>
                </a:solidFill>
              </a:defRPr>
            </a:pPr>
            <a:r>
              <a:t>objeto</a:t>
            </a:r>
          </a:p>
        </p:txBody>
      </p:sp>
      <p:sp>
        <p:nvSpPr>
          <p:cNvPr id="1084" name="implementa o TDA…"/>
          <p:cNvSpPr txBox="1"/>
          <p:nvPr/>
        </p:nvSpPr>
        <p:spPr>
          <a:xfrm>
            <a:off x="5658678" y="5530058"/>
            <a:ext cx="1764393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FF2600"/>
                </a:solidFill>
              </a:defRPr>
            </a:pPr>
            <a:r>
              <a:t>implementa o TDA</a:t>
            </a:r>
          </a:p>
          <a:p>
            <a:pPr algn="ctr">
              <a:defRPr>
                <a:solidFill>
                  <a:srgbClr val="FF2600"/>
                </a:solidFill>
              </a:defRPr>
            </a:pPr>
            <a:r>
              <a:t>para Fila</a:t>
            </a:r>
          </a:p>
        </p:txBody>
      </p:sp>
      <p:sp>
        <p:nvSpPr>
          <p:cNvPr id="1085" name="implementa o tipo que permite…"/>
          <p:cNvSpPr txBox="1"/>
          <p:nvPr/>
        </p:nvSpPr>
        <p:spPr>
          <a:xfrm>
            <a:off x="5811675" y="2882669"/>
            <a:ext cx="2974924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FF2600"/>
                </a:solidFill>
              </a:defRPr>
            </a:pPr>
            <a:r>
              <a:t>implementa o tipo que permite </a:t>
            </a:r>
          </a:p>
          <a:p>
            <a:pPr algn="ctr">
              <a:defRPr>
                <a:solidFill>
                  <a:srgbClr val="FF2600"/>
                </a:solidFill>
              </a:defRPr>
            </a:pPr>
            <a:r>
              <a:t>concatenar os nós dinâmicos</a:t>
            </a:r>
          </a:p>
        </p:txBody>
      </p:sp>
      <p:sp>
        <p:nvSpPr>
          <p:cNvPr id="1086" name="implementa os nós da fila…"/>
          <p:cNvSpPr txBox="1"/>
          <p:nvPr/>
        </p:nvSpPr>
        <p:spPr>
          <a:xfrm>
            <a:off x="5765864" y="4045347"/>
            <a:ext cx="2440259" cy="57404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FF2600"/>
                </a:solidFill>
              </a:defRPr>
            </a:pPr>
            <a:r>
              <a:t>implementa os nós da fila</a:t>
            </a:r>
          </a:p>
          <a:p>
            <a:pPr algn="ctr">
              <a:defRPr>
                <a:solidFill>
                  <a:srgbClr val="FF2600"/>
                </a:solidFill>
              </a:defRPr>
            </a:pPr>
            <a:r>
              <a:t>(estrutura recursiva) !!!</a:t>
            </a:r>
          </a:p>
        </p:txBody>
      </p:sp>
      <p:sp>
        <p:nvSpPr>
          <p:cNvPr id="1087" name="Line"/>
          <p:cNvSpPr/>
          <p:nvPr/>
        </p:nvSpPr>
        <p:spPr>
          <a:xfrm>
            <a:off x="1861054" y="2528991"/>
            <a:ext cx="3826066" cy="1"/>
          </a:xfrm>
          <a:prstGeom prst="line">
            <a:avLst/>
          </a:prstGeom>
          <a:ln w="19050">
            <a:solidFill>
              <a:srgbClr val="FF26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88" name="Line"/>
          <p:cNvSpPr/>
          <p:nvPr/>
        </p:nvSpPr>
        <p:spPr>
          <a:xfrm>
            <a:off x="2559983" y="5817078"/>
            <a:ext cx="2919150" cy="1"/>
          </a:xfrm>
          <a:prstGeom prst="line">
            <a:avLst/>
          </a:prstGeom>
          <a:ln w="19050">
            <a:solidFill>
              <a:srgbClr val="FF26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89" name="Line"/>
          <p:cNvSpPr/>
          <p:nvPr/>
        </p:nvSpPr>
        <p:spPr>
          <a:xfrm>
            <a:off x="4803860" y="3077021"/>
            <a:ext cx="933412" cy="1"/>
          </a:xfrm>
          <a:prstGeom prst="line">
            <a:avLst/>
          </a:prstGeom>
          <a:ln w="19050">
            <a:solidFill>
              <a:srgbClr val="FF26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90" name="Line"/>
          <p:cNvSpPr/>
          <p:nvPr/>
        </p:nvSpPr>
        <p:spPr>
          <a:xfrm>
            <a:off x="1946090" y="4332367"/>
            <a:ext cx="3655994" cy="1"/>
          </a:xfrm>
          <a:prstGeom prst="line">
            <a:avLst/>
          </a:prstGeom>
          <a:ln w="19050">
            <a:solidFill>
              <a:srgbClr val="FF26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93" name="Implementação (Dinâmica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Implementação (Dinâmica)</a:t>
            </a:r>
          </a:p>
        </p:txBody>
      </p:sp>
      <p:sp>
        <p:nvSpPr>
          <p:cNvPr id="1094" name="CaixaDeTexto 5"/>
          <p:cNvSpPr txBox="1"/>
          <p:nvPr/>
        </p:nvSpPr>
        <p:spPr>
          <a:xfrm>
            <a:off x="1463388" y="2507399"/>
            <a:ext cx="6217224" cy="3164841"/>
          </a:xfrm>
          <a:prstGeom prst="rect">
            <a:avLst/>
          </a:prstGeom>
          <a:solidFill>
            <a:srgbClr val="FFF2C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FF7AB2"/>
                </a:solidFill>
              </a:rPr>
              <a:t>void</a:t>
            </a:r>
            <a: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iniciaFila(</a:t>
            </a:r>
            <a:r>
              <a:rPr>
                <a:solidFill>
                  <a:srgbClr val="4472C4"/>
                </a:solidFill>
              </a:rPr>
              <a:t>FilaDinamica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*fila); 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FF7AB2"/>
                </a:solidFill>
              </a:rPr>
              <a:t>void</a:t>
            </a:r>
            <a:r>
              <a:rPr>
                <a:solidFill>
                  <a:srgbClr val="FFFFFF"/>
                </a:solidFill>
              </a:rP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enfileira</a:t>
            </a:r>
            <a:r>
              <a:t>(</a:t>
            </a:r>
            <a:r>
              <a:rPr>
                <a:solidFill>
                  <a:srgbClr val="4472C4"/>
                </a:solidFill>
              </a:rPr>
              <a:t>Objeto</a:t>
            </a:r>
            <a:r>
              <a:rPr>
                <a:solidFill>
                  <a:srgbClr val="FFFFFF"/>
                </a:solidFill>
              </a:rP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item,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4472C4"/>
                </a:solidFill>
              </a:rPr>
              <a:t>FilaDinamica</a:t>
            </a:r>
            <a:r>
              <a:rPr>
                <a:solidFill>
                  <a:srgbClr val="FFFFFF"/>
                </a:solidFill>
              </a:rP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*fila);</a:t>
            </a:r>
          </a:p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4472C4"/>
                </a:solidFill>
              </a:rPr>
              <a:t>Objeto</a:t>
            </a:r>
            <a:r>
              <a:rPr>
                <a:solidFill>
                  <a:srgbClr val="FFFFFF"/>
                </a:solidFill>
              </a:rP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desenfileira(</a:t>
            </a:r>
            <a:r>
              <a:rPr>
                <a:solidFill>
                  <a:srgbClr val="4472C4"/>
                </a:solidFill>
              </a:rPr>
              <a:t>FilaDinamica</a:t>
            </a:r>
            <a:r>
              <a:rPr>
                <a:solidFill>
                  <a:srgbClr val="FFFFFF"/>
                </a:solidFill>
              </a:rP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*fila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FF7AB2"/>
                </a:solidFill>
              </a:rPr>
              <a:t>void</a:t>
            </a:r>
            <a:r>
              <a:rPr>
                <a:solidFill>
                  <a:srgbClr val="FFFFFF"/>
                </a:solidFill>
              </a:rP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imprimeFila(</a:t>
            </a:r>
            <a:r>
              <a:rPr>
                <a:solidFill>
                  <a:srgbClr val="4472C4"/>
                </a:solidFill>
              </a:rPr>
              <a:t>FilaDinamica</a:t>
            </a:r>
            <a:r>
              <a:rPr>
                <a:solidFill>
                  <a:srgbClr val="FFFFFF"/>
                </a:solidFill>
              </a:rP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fila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FF7AB2"/>
                </a:solidFill>
              </a:rPr>
              <a:t>int</a:t>
            </a:r>
            <a:r>
              <a:rPr>
                <a:solidFill>
                  <a:srgbClr val="FFFFFF"/>
                </a:solidFill>
              </a:rP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estaVazia</a:t>
            </a:r>
            <a:r>
              <a:t>(</a:t>
            </a:r>
            <a:r>
              <a:rPr>
                <a:solidFill>
                  <a:srgbClr val="4472C4"/>
                </a:solidFill>
              </a:rPr>
              <a:t>FilaDinamica</a:t>
            </a:r>
            <a:r>
              <a:rPr>
                <a:solidFill>
                  <a:srgbClr val="FFFFFF"/>
                </a:solidFill>
              </a:rP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*fila);</a:t>
            </a:r>
          </a:p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FF7AB2"/>
                </a:solidFill>
              </a:rPr>
              <a:t>int</a:t>
            </a:r>
            <a:r>
              <a:rPr>
                <a:solidFill>
                  <a:srgbClr val="FFFFFF"/>
                </a:solidFill>
              </a:rP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tamanhoFila(</a:t>
            </a:r>
            <a:r>
              <a:rPr>
                <a:solidFill>
                  <a:srgbClr val="4472C4"/>
                </a:solidFill>
              </a:rPr>
              <a:t>FilaDinamica</a:t>
            </a:r>
            <a:r>
              <a:rPr>
                <a:solidFill>
                  <a:srgbClr val="FFFFFF"/>
                </a:solidFill>
              </a:rP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fila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/>
          </a:p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4472C4"/>
                </a:solidFill>
              </a:rPr>
              <a:t>Objeto</a:t>
            </a:r>
            <a:r>
              <a:rPr>
                <a:solidFill>
                  <a:srgbClr val="FFFFFF"/>
                </a:solidFill>
              </a:rP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primeiro(</a:t>
            </a:r>
            <a:r>
              <a:rPr>
                <a:solidFill>
                  <a:srgbClr val="4472C4"/>
                </a:solidFill>
              </a:rPr>
              <a:t>FilaDinamica</a:t>
            </a:r>
            <a:r>
              <a:rPr>
                <a:solidFill>
                  <a:srgbClr val="FFFFFF"/>
                </a:solidFill>
              </a:rP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fila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4472C4"/>
                </a:solidFill>
              </a:rPr>
              <a:t>Objeto</a:t>
            </a:r>
            <a:r>
              <a:rPr>
                <a:solidFill>
                  <a:srgbClr val="FFFFFF"/>
                </a:solidFill>
              </a:rP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ultimo(</a:t>
            </a:r>
            <a:r>
              <a:rPr>
                <a:solidFill>
                  <a:srgbClr val="4472C4"/>
                </a:solidFill>
              </a:rPr>
              <a:t>FilaDinamica</a:t>
            </a:r>
            <a:r>
              <a:rPr>
                <a:solidFill>
                  <a:srgbClr val="FFFFFF"/>
                </a:solidFill>
              </a:rP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fila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FF7AB2"/>
                </a:solidFill>
              </a:rPr>
              <a:t>void</a:t>
            </a:r>
            <a: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destroiFila(</a:t>
            </a:r>
            <a:r>
              <a:rPr>
                <a:solidFill>
                  <a:srgbClr val="4472C4"/>
                </a:solidFill>
              </a:rPr>
              <a:t>FilaDinamica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*fila);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Listas Lineares…"/>
          <p:cNvSpPr txBox="1"/>
          <p:nvPr>
            <p:ph type="body" idx="1"/>
          </p:nvPr>
        </p:nvSpPr>
        <p:spPr>
          <a:xfrm>
            <a:off x="612648" y="1570037"/>
            <a:ext cx="8153401" cy="3947532"/>
          </a:xfrm>
          <a:prstGeom prst="rect">
            <a:avLst/>
          </a:prstGeom>
        </p:spPr>
        <p:txBody>
          <a:bodyPr/>
          <a:lstStyle/>
          <a:p>
            <a:pPr marL="407323" indent="-407323">
              <a:defRPr sz="2800"/>
            </a:pPr>
          </a:p>
          <a:p>
            <a:pPr marL="320039" indent="-320039">
              <a:defRPr sz="2800"/>
            </a:pPr>
            <a:r>
              <a:t> Listas Lineares</a:t>
            </a:r>
          </a:p>
          <a:p>
            <a:pPr lvl="2" marL="1005839" indent="-320039">
              <a:buSzPct val="60000"/>
              <a:buChar char="◻"/>
              <a:defRPr sz="2800"/>
            </a:pPr>
            <a:r>
              <a:t>single-linked</a:t>
            </a:r>
          </a:p>
          <a:p>
            <a:pPr lvl="2" marL="1005839" indent="-320039">
              <a:buSzPct val="60000"/>
              <a:buChar char="◻"/>
              <a:defRPr sz="2800"/>
            </a:pPr>
            <a:r>
              <a:t>double-linked</a:t>
            </a:r>
          </a:p>
        </p:txBody>
      </p:sp>
      <p:sp>
        <p:nvSpPr>
          <p:cNvPr id="1097" name="Próximas Aula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Próximas Aulas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00" name="1."/>
          <p:cNvSpPr txBox="1"/>
          <p:nvPr/>
        </p:nvSpPr>
        <p:spPr>
          <a:xfrm>
            <a:off x="1471612" y="2369221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101" name="1."/>
          <p:cNvSpPr txBox="1"/>
          <p:nvPr/>
        </p:nvSpPr>
        <p:spPr>
          <a:xfrm>
            <a:off x="1333500" y="2307335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102" name="1."/>
          <p:cNvSpPr txBox="1"/>
          <p:nvPr/>
        </p:nvSpPr>
        <p:spPr>
          <a:xfrm>
            <a:off x="1471612" y="2381921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103" name="1."/>
          <p:cNvSpPr txBox="1"/>
          <p:nvPr/>
        </p:nvSpPr>
        <p:spPr>
          <a:xfrm>
            <a:off x="1333500" y="2320035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104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Roteiro</a:t>
            </a:r>
          </a:p>
        </p:txBody>
      </p:sp>
      <p:sp>
        <p:nvSpPr>
          <p:cNvPr id="1105" name="Rounded Rectangle"/>
          <p:cNvSpPr/>
          <p:nvPr/>
        </p:nvSpPr>
        <p:spPr>
          <a:xfrm>
            <a:off x="784225" y="4622800"/>
            <a:ext cx="7772400" cy="549275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grpSp>
        <p:nvGrpSpPr>
          <p:cNvPr id="1108" name="Group"/>
          <p:cNvGrpSpPr/>
          <p:nvPr/>
        </p:nvGrpSpPr>
        <p:grpSpPr>
          <a:xfrm>
            <a:off x="876300" y="1916542"/>
            <a:ext cx="366713" cy="373791"/>
            <a:chOff x="0" y="0"/>
            <a:chExt cx="366712" cy="373790"/>
          </a:xfrm>
        </p:grpSpPr>
        <p:sp>
          <p:nvSpPr>
            <p:cNvPr id="110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07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111" name="Group"/>
          <p:cNvGrpSpPr/>
          <p:nvPr/>
        </p:nvGrpSpPr>
        <p:grpSpPr>
          <a:xfrm>
            <a:off x="879475" y="2482940"/>
            <a:ext cx="366713" cy="373791"/>
            <a:chOff x="0" y="0"/>
            <a:chExt cx="366712" cy="373790"/>
          </a:xfrm>
        </p:grpSpPr>
        <p:sp>
          <p:nvSpPr>
            <p:cNvPr id="110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10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114" name="Group"/>
          <p:cNvGrpSpPr/>
          <p:nvPr/>
        </p:nvGrpSpPr>
        <p:grpSpPr>
          <a:xfrm>
            <a:off x="879475" y="3049587"/>
            <a:ext cx="366713" cy="373791"/>
            <a:chOff x="0" y="0"/>
            <a:chExt cx="366712" cy="373790"/>
          </a:xfrm>
        </p:grpSpPr>
        <p:sp>
          <p:nvSpPr>
            <p:cNvPr id="111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13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1117" name="Group"/>
          <p:cNvGrpSpPr/>
          <p:nvPr/>
        </p:nvGrpSpPr>
        <p:grpSpPr>
          <a:xfrm>
            <a:off x="876300" y="3606347"/>
            <a:ext cx="366713" cy="373792"/>
            <a:chOff x="0" y="0"/>
            <a:chExt cx="366712" cy="373790"/>
          </a:xfrm>
        </p:grpSpPr>
        <p:sp>
          <p:nvSpPr>
            <p:cNvPr id="111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16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1120" name="Group"/>
          <p:cNvGrpSpPr/>
          <p:nvPr/>
        </p:nvGrpSpPr>
        <p:grpSpPr>
          <a:xfrm>
            <a:off x="876300" y="4155948"/>
            <a:ext cx="366713" cy="373791"/>
            <a:chOff x="0" y="0"/>
            <a:chExt cx="366712" cy="373790"/>
          </a:xfrm>
        </p:grpSpPr>
        <p:sp>
          <p:nvSpPr>
            <p:cNvPr id="111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19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1123" name="Group"/>
          <p:cNvGrpSpPr/>
          <p:nvPr/>
        </p:nvGrpSpPr>
        <p:grpSpPr>
          <a:xfrm>
            <a:off x="880455" y="4722595"/>
            <a:ext cx="366714" cy="373791"/>
            <a:chOff x="0" y="0"/>
            <a:chExt cx="366712" cy="373790"/>
          </a:xfrm>
        </p:grpSpPr>
        <p:sp>
          <p:nvSpPr>
            <p:cNvPr id="112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22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1124" name="Filas"/>
          <p:cNvSpPr txBox="1"/>
          <p:nvPr/>
        </p:nvSpPr>
        <p:spPr>
          <a:xfrm>
            <a:off x="1354137" y="2482639"/>
            <a:ext cx="681518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Filas</a:t>
            </a:r>
          </a:p>
        </p:txBody>
      </p:sp>
      <p:sp>
        <p:nvSpPr>
          <p:cNvPr id="1125" name="Operações gerais"/>
          <p:cNvSpPr txBox="1"/>
          <p:nvPr/>
        </p:nvSpPr>
        <p:spPr>
          <a:xfrm>
            <a:off x="1356663" y="3049363"/>
            <a:ext cx="2234664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Operações gerais</a:t>
            </a:r>
          </a:p>
        </p:txBody>
      </p:sp>
      <p:sp>
        <p:nvSpPr>
          <p:cNvPr id="1126" name="Introdução"/>
          <p:cNvSpPr txBox="1"/>
          <p:nvPr/>
        </p:nvSpPr>
        <p:spPr>
          <a:xfrm>
            <a:off x="1371600" y="1920875"/>
            <a:ext cx="141499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sp>
        <p:nvSpPr>
          <p:cNvPr id="1127" name="Inserção de elementos"/>
          <p:cNvSpPr txBox="1"/>
          <p:nvPr/>
        </p:nvSpPr>
        <p:spPr>
          <a:xfrm>
            <a:off x="1361504" y="3597050"/>
            <a:ext cx="2841386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Inserção de elementos</a:t>
            </a:r>
          </a:p>
        </p:txBody>
      </p:sp>
      <p:sp>
        <p:nvSpPr>
          <p:cNvPr id="1128" name="Remoção de elementos"/>
          <p:cNvSpPr txBox="1"/>
          <p:nvPr/>
        </p:nvSpPr>
        <p:spPr>
          <a:xfrm>
            <a:off x="1372677" y="4163795"/>
            <a:ext cx="2939985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Remoção de elementos</a:t>
            </a:r>
          </a:p>
        </p:txBody>
      </p:sp>
      <p:sp>
        <p:nvSpPr>
          <p:cNvPr id="1129" name="Referências"/>
          <p:cNvSpPr txBox="1"/>
          <p:nvPr/>
        </p:nvSpPr>
        <p:spPr>
          <a:xfrm>
            <a:off x="1372677" y="4711559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Referências sugerida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Referências sugeridas</a:t>
            </a:r>
          </a:p>
        </p:txBody>
      </p:sp>
      <p:sp>
        <p:nvSpPr>
          <p:cNvPr id="1132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33" name="[Cormen et al, 2018]"/>
          <p:cNvSpPr txBox="1"/>
          <p:nvPr/>
        </p:nvSpPr>
        <p:spPr>
          <a:xfrm>
            <a:off x="1661631" y="5578758"/>
            <a:ext cx="202435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[Cormen et al, 2018]</a:t>
            </a:r>
          </a:p>
        </p:txBody>
      </p:sp>
      <p:sp>
        <p:nvSpPr>
          <p:cNvPr id="1134" name="[Tenenbaum et al, 1995]"/>
          <p:cNvSpPr txBox="1"/>
          <p:nvPr/>
        </p:nvSpPr>
        <p:spPr>
          <a:xfrm>
            <a:off x="4962093" y="5669143"/>
            <a:ext cx="233991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[Tenenbaum et al, 1995]</a:t>
            </a:r>
          </a:p>
        </p:txBody>
      </p:sp>
      <p:pic>
        <p:nvPicPr>
          <p:cNvPr id="1135" name="cormen.jpg" descr="cormen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2482" y="2176631"/>
            <a:ext cx="2422657" cy="34218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6" name="tenembaum.jpeg" descr="tenembaum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20720" y="2171967"/>
            <a:ext cx="2422657" cy="34311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27" name="Fila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Filas</a:t>
            </a:r>
          </a:p>
        </p:txBody>
      </p:sp>
      <p:cxnSp>
        <p:nvCxnSpPr>
          <p:cNvPr id="228" name="Connection Line"/>
          <p:cNvCxnSpPr>
            <a:stCxn id="233" idx="0"/>
            <a:endCxn id="232" idx="0"/>
          </p:cNvCxnSpPr>
          <p:nvPr/>
        </p:nvCxnSpPr>
        <p:spPr>
          <a:xfrm flipH="1" flipV="1">
            <a:off x="2380138" y="2757811"/>
            <a:ext cx="19597" cy="1286296"/>
          </a:xfrm>
          <a:prstGeom prst="straightConnector1">
            <a:avLst/>
          </a:prstGeom>
          <a:ln w="19050">
            <a:solidFill>
              <a:srgbClr val="000000"/>
            </a:solidFill>
            <a:bevel/>
            <a:headEnd type="triangle"/>
          </a:ln>
        </p:spPr>
      </p:cxnSp>
      <p:cxnSp>
        <p:nvCxnSpPr>
          <p:cNvPr id="229" name="Connection Line"/>
          <p:cNvCxnSpPr>
            <a:stCxn id="234" idx="0"/>
            <a:endCxn id="231" idx="0"/>
          </p:cNvCxnSpPr>
          <p:nvPr/>
        </p:nvCxnSpPr>
        <p:spPr>
          <a:xfrm flipV="1">
            <a:off x="6493641" y="2745111"/>
            <a:ext cx="63501" cy="1311696"/>
          </a:xfrm>
          <a:prstGeom prst="straightConnector1">
            <a:avLst/>
          </a:prstGeom>
          <a:ln w="19050">
            <a:solidFill>
              <a:srgbClr val="000000"/>
            </a:solidFill>
            <a:bevel/>
            <a:headEnd type="triangle"/>
          </a:ln>
        </p:spPr>
      </p:cxnSp>
      <p:sp>
        <p:nvSpPr>
          <p:cNvPr id="230" name="Fila de pessoas…"/>
          <p:cNvSpPr txBox="1"/>
          <p:nvPr/>
        </p:nvSpPr>
        <p:spPr>
          <a:xfrm>
            <a:off x="3643254" y="5304963"/>
            <a:ext cx="1506436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Fila de pessoas</a:t>
            </a:r>
          </a:p>
          <a:p>
            <a:pPr algn="ctr"/>
            <a:r>
              <a:t>(Queue)</a:t>
            </a:r>
          </a:p>
        </p:txBody>
      </p:sp>
      <p:sp>
        <p:nvSpPr>
          <p:cNvPr id="231" name="Início da fila"/>
          <p:cNvSpPr txBox="1"/>
          <p:nvPr/>
        </p:nvSpPr>
        <p:spPr>
          <a:xfrm>
            <a:off x="5908066" y="2578741"/>
            <a:ext cx="129815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rPr b="1">
                <a:solidFill>
                  <a:srgbClr val="FF2600"/>
                </a:solidFill>
              </a:rPr>
              <a:t>Início</a:t>
            </a:r>
            <a:r>
              <a:t> da fila</a:t>
            </a:r>
          </a:p>
        </p:txBody>
      </p:sp>
      <p:sp>
        <p:nvSpPr>
          <p:cNvPr id="232" name="Fim da fila"/>
          <p:cNvSpPr txBox="1"/>
          <p:nvPr/>
        </p:nvSpPr>
        <p:spPr>
          <a:xfrm>
            <a:off x="1812658" y="2591441"/>
            <a:ext cx="113496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rPr b="1">
                <a:solidFill>
                  <a:srgbClr val="FF2600"/>
                </a:solidFill>
              </a:rPr>
              <a:t>Fim</a:t>
            </a:r>
            <a:r>
              <a:t> da fila</a:t>
            </a:r>
          </a:p>
        </p:txBody>
      </p:sp>
      <p:sp>
        <p:nvSpPr>
          <p:cNvPr id="233" name="Rectangle"/>
          <p:cNvSpPr/>
          <p:nvPr/>
        </p:nvSpPr>
        <p:spPr>
          <a:xfrm>
            <a:off x="2112216" y="3334172"/>
            <a:ext cx="575038" cy="1419869"/>
          </a:xfrm>
          <a:prstGeom prst="rect">
            <a:avLst/>
          </a:prstGeom>
          <a:solidFill>
            <a:srgbClr val="FFFB00"/>
          </a:solidFill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34" name="Rectangle"/>
          <p:cNvSpPr/>
          <p:nvPr/>
        </p:nvSpPr>
        <p:spPr>
          <a:xfrm>
            <a:off x="6206123" y="3346872"/>
            <a:ext cx="575037" cy="1419869"/>
          </a:xfrm>
          <a:prstGeom prst="rect">
            <a:avLst/>
          </a:prstGeom>
          <a:solidFill>
            <a:srgbClr val="00F900"/>
          </a:solidFill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235" name="queue.png" descr="queu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2147" y="3160193"/>
            <a:ext cx="4528649" cy="20221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39" name="[Ziviani, 2010]"/>
          <p:cNvSpPr txBox="1"/>
          <p:nvPr/>
        </p:nvSpPr>
        <p:spPr>
          <a:xfrm>
            <a:off x="1821195" y="5714336"/>
            <a:ext cx="143678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[Ziviani, 2010]</a:t>
            </a:r>
          </a:p>
        </p:txBody>
      </p:sp>
      <p:sp>
        <p:nvSpPr>
          <p:cNvPr id="1140" name="[Drozdek, 2017]"/>
          <p:cNvSpPr txBox="1"/>
          <p:nvPr/>
        </p:nvSpPr>
        <p:spPr>
          <a:xfrm>
            <a:off x="5245769" y="5714336"/>
            <a:ext cx="160812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[Drozdek, 2017]</a:t>
            </a:r>
          </a:p>
        </p:txBody>
      </p:sp>
      <p:pic>
        <p:nvPicPr>
          <p:cNvPr id="1141" name="ziviani.jpeg" descr="ziviani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0694" y="1902083"/>
            <a:ext cx="2551051" cy="37316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2" name="drozdek.jpeg" descr="drozdek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74305" y="1909483"/>
            <a:ext cx="2551051" cy="3716853"/>
          </a:xfrm>
          <a:prstGeom prst="rect">
            <a:avLst/>
          </a:prstGeom>
          <a:ln w="12700">
            <a:miter lim="400000"/>
          </a:ln>
        </p:spPr>
      </p:pic>
      <p:sp>
        <p:nvSpPr>
          <p:cNvPr id="1143" name="Referências sugerida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Referências sugeridas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Perguntas?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None/>
              <a:defRPr sz="5200"/>
            </a:pPr>
            <a:r>
              <a:t>Perguntas?</a:t>
            </a:r>
          </a:p>
          <a:p>
            <a:pPr marL="0" indent="0" algn="ctr">
              <a:buClrTx/>
              <a:buSzTx/>
              <a:buNone/>
            </a:pPr>
          </a:p>
          <a:p>
            <a:pPr marL="0" indent="0" algn="ctr">
              <a:buClrTx/>
              <a:buSzTx/>
              <a:buNone/>
            </a:pPr>
          </a:p>
          <a:p>
            <a:pPr marL="0" indent="0" algn="ctr">
              <a:buClrTx/>
              <a:buSzTx/>
              <a:buNone/>
            </a:pPr>
            <a:r>
              <a:t>Prof. Rafael G. </a:t>
            </a:r>
            <a:r>
              <a:rPr b="1"/>
              <a:t>Mantovani</a:t>
            </a:r>
          </a:p>
          <a:p>
            <a:pPr marL="0" indent="0" algn="ctr">
              <a:buClrTx/>
              <a:buSzTx/>
              <a:buNone/>
              <a:defRPr>
                <a:solidFill>
                  <a:srgbClr val="0433FF"/>
                </a:solidFill>
              </a:defRPr>
            </a:pPr>
            <a:r>
              <a:rPr u="sng">
                <a:uFill>
                  <a:solidFill>
                    <a:srgbClr val="FF7915"/>
                  </a:solidFill>
                </a:uFill>
                <a:hlinkClick r:id="rId2" invalidUrl="" action="" tgtFrame="" tooltip="" history="1" highlightClick="0" endSnd="0"/>
              </a:rPr>
              <a:t>rafaelmantovani@utfpr.edu.br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38" name="1."/>
          <p:cNvSpPr txBox="1"/>
          <p:nvPr/>
        </p:nvSpPr>
        <p:spPr>
          <a:xfrm>
            <a:off x="1471612" y="2369221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239" name="1."/>
          <p:cNvSpPr txBox="1"/>
          <p:nvPr/>
        </p:nvSpPr>
        <p:spPr>
          <a:xfrm>
            <a:off x="1333500" y="2307335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240" name="1."/>
          <p:cNvSpPr txBox="1"/>
          <p:nvPr/>
        </p:nvSpPr>
        <p:spPr>
          <a:xfrm>
            <a:off x="1471612" y="2381921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241" name="1."/>
          <p:cNvSpPr txBox="1"/>
          <p:nvPr/>
        </p:nvSpPr>
        <p:spPr>
          <a:xfrm>
            <a:off x="1333500" y="2320035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grpSp>
        <p:nvGrpSpPr>
          <p:cNvPr id="244" name="Group"/>
          <p:cNvGrpSpPr/>
          <p:nvPr/>
        </p:nvGrpSpPr>
        <p:grpSpPr>
          <a:xfrm>
            <a:off x="879475" y="3049587"/>
            <a:ext cx="366713" cy="373791"/>
            <a:chOff x="0" y="0"/>
            <a:chExt cx="366712" cy="373790"/>
          </a:xfrm>
        </p:grpSpPr>
        <p:sp>
          <p:nvSpPr>
            <p:cNvPr id="24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43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247" name="Group"/>
          <p:cNvGrpSpPr/>
          <p:nvPr/>
        </p:nvGrpSpPr>
        <p:grpSpPr>
          <a:xfrm>
            <a:off x="876300" y="3606347"/>
            <a:ext cx="366713" cy="373792"/>
            <a:chOff x="0" y="0"/>
            <a:chExt cx="366712" cy="373790"/>
          </a:xfrm>
        </p:grpSpPr>
        <p:sp>
          <p:nvSpPr>
            <p:cNvPr id="24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46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248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Roteiro</a:t>
            </a:r>
          </a:p>
        </p:txBody>
      </p:sp>
      <p:sp>
        <p:nvSpPr>
          <p:cNvPr id="249" name="Rounded Rectangle"/>
          <p:cNvSpPr/>
          <p:nvPr/>
        </p:nvSpPr>
        <p:spPr>
          <a:xfrm>
            <a:off x="784225" y="2374900"/>
            <a:ext cx="7772400" cy="549275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grpSp>
        <p:nvGrpSpPr>
          <p:cNvPr id="252" name="Group"/>
          <p:cNvGrpSpPr/>
          <p:nvPr/>
        </p:nvGrpSpPr>
        <p:grpSpPr>
          <a:xfrm>
            <a:off x="876300" y="1916542"/>
            <a:ext cx="366713" cy="373791"/>
            <a:chOff x="0" y="0"/>
            <a:chExt cx="366712" cy="373790"/>
          </a:xfrm>
        </p:grpSpPr>
        <p:sp>
          <p:nvSpPr>
            <p:cNvPr id="25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51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255" name="Group"/>
          <p:cNvGrpSpPr/>
          <p:nvPr/>
        </p:nvGrpSpPr>
        <p:grpSpPr>
          <a:xfrm>
            <a:off x="876300" y="4155948"/>
            <a:ext cx="366713" cy="373791"/>
            <a:chOff x="0" y="0"/>
            <a:chExt cx="366712" cy="373790"/>
          </a:xfrm>
        </p:grpSpPr>
        <p:sp>
          <p:nvSpPr>
            <p:cNvPr id="25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54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258" name="Group"/>
          <p:cNvGrpSpPr/>
          <p:nvPr/>
        </p:nvGrpSpPr>
        <p:grpSpPr>
          <a:xfrm>
            <a:off x="880455" y="4722595"/>
            <a:ext cx="366714" cy="373791"/>
            <a:chOff x="0" y="0"/>
            <a:chExt cx="366712" cy="373790"/>
          </a:xfrm>
        </p:grpSpPr>
        <p:sp>
          <p:nvSpPr>
            <p:cNvPr id="25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57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261" name="Group"/>
          <p:cNvGrpSpPr/>
          <p:nvPr/>
        </p:nvGrpSpPr>
        <p:grpSpPr>
          <a:xfrm>
            <a:off x="879475" y="2482940"/>
            <a:ext cx="366713" cy="373791"/>
            <a:chOff x="0" y="0"/>
            <a:chExt cx="366712" cy="373790"/>
          </a:xfrm>
        </p:grpSpPr>
        <p:sp>
          <p:nvSpPr>
            <p:cNvPr id="25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0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262" name="Filas dinâmica"/>
          <p:cNvSpPr txBox="1"/>
          <p:nvPr/>
        </p:nvSpPr>
        <p:spPr>
          <a:xfrm>
            <a:off x="1354137" y="2482639"/>
            <a:ext cx="1853168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Filas dinâmica</a:t>
            </a:r>
          </a:p>
        </p:txBody>
      </p:sp>
      <p:sp>
        <p:nvSpPr>
          <p:cNvPr id="263" name="Operações gerais"/>
          <p:cNvSpPr txBox="1"/>
          <p:nvPr/>
        </p:nvSpPr>
        <p:spPr>
          <a:xfrm>
            <a:off x="1356663" y="3049363"/>
            <a:ext cx="2234664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Operações gerais</a:t>
            </a:r>
          </a:p>
        </p:txBody>
      </p:sp>
      <p:sp>
        <p:nvSpPr>
          <p:cNvPr id="264" name="Introdução"/>
          <p:cNvSpPr txBox="1"/>
          <p:nvPr/>
        </p:nvSpPr>
        <p:spPr>
          <a:xfrm>
            <a:off x="1371600" y="1920875"/>
            <a:ext cx="141499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sp>
        <p:nvSpPr>
          <p:cNvPr id="265" name="Inserção de elementos"/>
          <p:cNvSpPr txBox="1"/>
          <p:nvPr/>
        </p:nvSpPr>
        <p:spPr>
          <a:xfrm>
            <a:off x="1361504" y="3597050"/>
            <a:ext cx="2841386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Inserção de elementos</a:t>
            </a:r>
          </a:p>
        </p:txBody>
      </p:sp>
      <p:sp>
        <p:nvSpPr>
          <p:cNvPr id="266" name="Remoção de elementos"/>
          <p:cNvSpPr txBox="1"/>
          <p:nvPr/>
        </p:nvSpPr>
        <p:spPr>
          <a:xfrm>
            <a:off x="1372677" y="4163795"/>
            <a:ext cx="2939985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Remoção de elementos</a:t>
            </a:r>
          </a:p>
        </p:txBody>
      </p:sp>
      <p:sp>
        <p:nvSpPr>
          <p:cNvPr id="267" name="Referências"/>
          <p:cNvSpPr txBox="1"/>
          <p:nvPr/>
        </p:nvSpPr>
        <p:spPr>
          <a:xfrm>
            <a:off x="1372677" y="4711559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70" name="Nós de Fila (estrutura dinâmica)"/>
          <p:cNvSpPr txBox="1"/>
          <p:nvPr>
            <p:ph type="body" sz="quarter" idx="1"/>
          </p:nvPr>
        </p:nvSpPr>
        <p:spPr>
          <a:xfrm>
            <a:off x="457200" y="1848755"/>
            <a:ext cx="8229600" cy="764255"/>
          </a:xfrm>
          <a:prstGeom prst="rect">
            <a:avLst/>
          </a:prstGeom>
        </p:spPr>
        <p:txBody>
          <a:bodyPr/>
          <a:lstStyle>
            <a:lvl1pPr marL="457200" indent="-457200" defTabSz="457200">
              <a:spcBef>
                <a:spcPts val="0"/>
              </a:spcBef>
              <a:buClrTx/>
              <a:buSzPct val="100000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Nós de Fila (estrutura dinâmica)</a:t>
            </a:r>
          </a:p>
        </p:txBody>
      </p:sp>
      <p:sp>
        <p:nvSpPr>
          <p:cNvPr id="271" name="Rectangle"/>
          <p:cNvSpPr/>
          <p:nvPr/>
        </p:nvSpPr>
        <p:spPr>
          <a:xfrm>
            <a:off x="2038320" y="4397270"/>
            <a:ext cx="127000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72" name="Line"/>
          <p:cNvSpPr/>
          <p:nvPr/>
        </p:nvSpPr>
        <p:spPr>
          <a:xfrm>
            <a:off x="3393909" y="3334850"/>
            <a:ext cx="1023765" cy="1"/>
          </a:xfrm>
          <a:prstGeom prst="line">
            <a:avLst/>
          </a:prstGeom>
          <a:ln w="19050">
            <a:solidFill>
              <a:srgbClr val="0433FF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73" name="diferentes dados"/>
          <p:cNvSpPr txBox="1"/>
          <p:nvPr/>
        </p:nvSpPr>
        <p:spPr>
          <a:xfrm>
            <a:off x="4493737" y="3596652"/>
            <a:ext cx="164562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diferentes dados</a:t>
            </a:r>
          </a:p>
        </p:txBody>
      </p:sp>
      <p:sp>
        <p:nvSpPr>
          <p:cNvPr id="274" name="Line"/>
          <p:cNvSpPr/>
          <p:nvPr/>
        </p:nvSpPr>
        <p:spPr>
          <a:xfrm>
            <a:off x="3393909" y="4613922"/>
            <a:ext cx="1023765" cy="1"/>
          </a:xfrm>
          <a:prstGeom prst="line">
            <a:avLst/>
          </a:prstGeom>
          <a:ln w="19050">
            <a:solidFill>
              <a:srgbClr val="2A9E7E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75" name="ponteiro* para proximo NoFila"/>
          <p:cNvSpPr txBox="1"/>
          <p:nvPr/>
        </p:nvSpPr>
        <p:spPr>
          <a:xfrm>
            <a:off x="4493737" y="4447552"/>
            <a:ext cx="292815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ponteiro* para proximo NoFila</a:t>
            </a:r>
          </a:p>
        </p:txBody>
      </p:sp>
      <p:sp>
        <p:nvSpPr>
          <p:cNvPr id="276" name="Rectangle"/>
          <p:cNvSpPr/>
          <p:nvPr/>
        </p:nvSpPr>
        <p:spPr>
          <a:xfrm>
            <a:off x="1815481" y="2917126"/>
            <a:ext cx="1715680" cy="2154563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277" name="NoFila"/>
          <p:cNvSpPr txBox="1"/>
          <p:nvPr/>
        </p:nvSpPr>
        <p:spPr>
          <a:xfrm>
            <a:off x="2307483" y="5118331"/>
            <a:ext cx="73167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NoFila</a:t>
            </a:r>
          </a:p>
        </p:txBody>
      </p:sp>
      <p:sp>
        <p:nvSpPr>
          <p:cNvPr id="278" name="Rectangle"/>
          <p:cNvSpPr/>
          <p:nvPr/>
        </p:nvSpPr>
        <p:spPr>
          <a:xfrm>
            <a:off x="4477861" y="3129514"/>
            <a:ext cx="3085355" cy="376954"/>
          </a:xfrm>
          <a:prstGeom prst="rect">
            <a:avLst/>
          </a:prstGeom>
          <a:solidFill>
            <a:srgbClr val="FFFB00"/>
          </a:solidFill>
          <a:ln w="19050">
            <a:solidFill>
              <a:srgbClr val="FFFB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279" name="chave de identificação (key) [int]"/>
          <p:cNvSpPr txBox="1"/>
          <p:nvPr/>
        </p:nvSpPr>
        <p:spPr>
          <a:xfrm>
            <a:off x="4468336" y="3151620"/>
            <a:ext cx="310440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chave de identificação (key) [</a:t>
            </a:r>
            <a:r>
              <a:rPr b="1"/>
              <a:t>int</a:t>
            </a:r>
            <a:r>
              <a:t>]</a:t>
            </a:r>
          </a:p>
        </p:txBody>
      </p:sp>
      <p:sp>
        <p:nvSpPr>
          <p:cNvPr id="280" name="chave"/>
          <p:cNvSpPr/>
          <p:nvPr/>
        </p:nvSpPr>
        <p:spPr>
          <a:xfrm>
            <a:off x="2038320" y="3118199"/>
            <a:ext cx="127000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chave</a:t>
            </a:r>
          </a:p>
        </p:txBody>
      </p:sp>
      <p:sp>
        <p:nvSpPr>
          <p:cNvPr id="281" name="Rectangle"/>
          <p:cNvSpPr/>
          <p:nvPr/>
        </p:nvSpPr>
        <p:spPr>
          <a:xfrm>
            <a:off x="2038320" y="3546370"/>
            <a:ext cx="127000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82" name="Rectangle"/>
          <p:cNvSpPr/>
          <p:nvPr/>
        </p:nvSpPr>
        <p:spPr>
          <a:xfrm>
            <a:off x="2038320" y="3957415"/>
            <a:ext cx="127000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83" name="Item"/>
          <p:cNvSpPr txBox="1"/>
          <p:nvPr/>
        </p:nvSpPr>
        <p:spPr>
          <a:xfrm>
            <a:off x="761131" y="3596652"/>
            <a:ext cx="51345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Item</a:t>
            </a:r>
          </a:p>
        </p:txBody>
      </p:sp>
      <p:sp>
        <p:nvSpPr>
          <p:cNvPr id="284" name="Line"/>
          <p:cNvSpPr/>
          <p:nvPr/>
        </p:nvSpPr>
        <p:spPr>
          <a:xfrm>
            <a:off x="3393909" y="3763022"/>
            <a:ext cx="1023765" cy="1"/>
          </a:xfrm>
          <a:prstGeom prst="line">
            <a:avLst/>
          </a:prstGeom>
          <a:ln w="19050">
            <a:solidFill>
              <a:srgbClr val="0433FF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85" name="Fila dinâmic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Fila dinâmica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88" name="Rectangle"/>
          <p:cNvSpPr/>
          <p:nvPr/>
        </p:nvSpPr>
        <p:spPr>
          <a:xfrm>
            <a:off x="2309379" y="3897249"/>
            <a:ext cx="514351" cy="433305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289" name="2"/>
          <p:cNvSpPr/>
          <p:nvPr/>
        </p:nvSpPr>
        <p:spPr>
          <a:xfrm>
            <a:off x="2309379" y="3469078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2</a:t>
            </a:r>
          </a:p>
        </p:txBody>
      </p:sp>
      <p:sp>
        <p:nvSpPr>
          <p:cNvPr id="290" name="NULL"/>
          <p:cNvSpPr/>
          <p:nvPr/>
        </p:nvSpPr>
        <p:spPr>
          <a:xfrm>
            <a:off x="7072868" y="3753602"/>
            <a:ext cx="868987" cy="527202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291" name="Rectangle"/>
          <p:cNvSpPr/>
          <p:nvPr/>
        </p:nvSpPr>
        <p:spPr>
          <a:xfrm>
            <a:off x="3089962" y="3898393"/>
            <a:ext cx="51435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292" name="3"/>
          <p:cNvSpPr/>
          <p:nvPr/>
        </p:nvSpPr>
        <p:spPr>
          <a:xfrm>
            <a:off x="3089962" y="3470221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3</a:t>
            </a:r>
          </a:p>
        </p:txBody>
      </p:sp>
      <p:sp>
        <p:nvSpPr>
          <p:cNvPr id="293" name="Line"/>
          <p:cNvSpPr/>
          <p:nvPr/>
        </p:nvSpPr>
        <p:spPr>
          <a:xfrm>
            <a:off x="6702272" y="4017202"/>
            <a:ext cx="36021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94" name="Line"/>
          <p:cNvSpPr/>
          <p:nvPr/>
        </p:nvSpPr>
        <p:spPr>
          <a:xfrm>
            <a:off x="1865439" y="3735127"/>
            <a:ext cx="45077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95" name="Line"/>
          <p:cNvSpPr/>
          <p:nvPr/>
        </p:nvSpPr>
        <p:spPr>
          <a:xfrm>
            <a:off x="2819933" y="4116563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96" name="Line"/>
          <p:cNvSpPr/>
          <p:nvPr/>
        </p:nvSpPr>
        <p:spPr>
          <a:xfrm flipV="1">
            <a:off x="2956904" y="3258339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97" name="Line"/>
          <p:cNvSpPr/>
          <p:nvPr/>
        </p:nvSpPr>
        <p:spPr>
          <a:xfrm>
            <a:off x="2956846" y="3258340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98" name="Line"/>
          <p:cNvSpPr/>
          <p:nvPr/>
        </p:nvSpPr>
        <p:spPr>
          <a:xfrm>
            <a:off x="3347137" y="3258339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99" name="Número de elementos : 6"/>
          <p:cNvSpPr txBox="1"/>
          <p:nvPr/>
        </p:nvSpPr>
        <p:spPr>
          <a:xfrm>
            <a:off x="1064541" y="2267959"/>
            <a:ext cx="2395350" cy="351791"/>
          </a:xfrm>
          <a:prstGeom prst="rect">
            <a:avLst/>
          </a:prstGeom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Número de elementos : </a:t>
            </a:r>
            <a:r>
              <a:t>6</a:t>
            </a:r>
          </a:p>
        </p:txBody>
      </p:sp>
      <p:sp>
        <p:nvSpPr>
          <p:cNvPr id="300" name="Fila dinâmic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Fila dinâmica</a:t>
            </a:r>
          </a:p>
        </p:txBody>
      </p:sp>
      <p:sp>
        <p:nvSpPr>
          <p:cNvPr id="301" name="Fim"/>
          <p:cNvSpPr/>
          <p:nvPr/>
        </p:nvSpPr>
        <p:spPr>
          <a:xfrm>
            <a:off x="6118874" y="5027605"/>
            <a:ext cx="660741" cy="389891"/>
          </a:xfrm>
          <a:prstGeom prst="rect">
            <a:avLst/>
          </a:prstGeom>
          <a:solidFill>
            <a:srgbClr val="FF2600"/>
          </a:solidFill>
          <a:ln w="19050">
            <a:solidFill>
              <a:srgbClr val="FF26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Fim</a:t>
            </a:r>
          </a:p>
        </p:txBody>
      </p:sp>
      <p:sp>
        <p:nvSpPr>
          <p:cNvPr id="302" name="Início"/>
          <p:cNvSpPr/>
          <p:nvPr/>
        </p:nvSpPr>
        <p:spPr>
          <a:xfrm>
            <a:off x="1165235" y="3540182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303" name="Rectangle"/>
          <p:cNvSpPr/>
          <p:nvPr/>
        </p:nvSpPr>
        <p:spPr>
          <a:xfrm>
            <a:off x="3867506" y="3898393"/>
            <a:ext cx="51435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304" name="35"/>
          <p:cNvSpPr/>
          <p:nvPr/>
        </p:nvSpPr>
        <p:spPr>
          <a:xfrm>
            <a:off x="3867506" y="3470221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35</a:t>
            </a:r>
          </a:p>
        </p:txBody>
      </p:sp>
      <p:sp>
        <p:nvSpPr>
          <p:cNvPr id="305" name="Line"/>
          <p:cNvSpPr/>
          <p:nvPr/>
        </p:nvSpPr>
        <p:spPr>
          <a:xfrm>
            <a:off x="3597476" y="4116563"/>
            <a:ext cx="146439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06" name="Line"/>
          <p:cNvSpPr/>
          <p:nvPr/>
        </p:nvSpPr>
        <p:spPr>
          <a:xfrm flipV="1">
            <a:off x="3734447" y="3258339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07" name="Line"/>
          <p:cNvSpPr/>
          <p:nvPr/>
        </p:nvSpPr>
        <p:spPr>
          <a:xfrm>
            <a:off x="3734389" y="3258340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08" name="Line"/>
          <p:cNvSpPr/>
          <p:nvPr/>
        </p:nvSpPr>
        <p:spPr>
          <a:xfrm>
            <a:off x="4124681" y="3258339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09" name="Rectangle"/>
          <p:cNvSpPr/>
          <p:nvPr/>
        </p:nvSpPr>
        <p:spPr>
          <a:xfrm>
            <a:off x="4642360" y="3898393"/>
            <a:ext cx="51435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310" name="0"/>
          <p:cNvSpPr/>
          <p:nvPr/>
        </p:nvSpPr>
        <p:spPr>
          <a:xfrm>
            <a:off x="4642360" y="3470221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0</a:t>
            </a:r>
          </a:p>
        </p:txBody>
      </p:sp>
      <p:sp>
        <p:nvSpPr>
          <p:cNvPr id="311" name="Line"/>
          <p:cNvSpPr/>
          <p:nvPr/>
        </p:nvSpPr>
        <p:spPr>
          <a:xfrm>
            <a:off x="4372331" y="4116563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12" name="Line"/>
          <p:cNvSpPr/>
          <p:nvPr/>
        </p:nvSpPr>
        <p:spPr>
          <a:xfrm flipV="1">
            <a:off x="4509301" y="3258339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13" name="Line"/>
          <p:cNvSpPr/>
          <p:nvPr/>
        </p:nvSpPr>
        <p:spPr>
          <a:xfrm>
            <a:off x="4509243" y="3258340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14" name="Line"/>
          <p:cNvSpPr/>
          <p:nvPr/>
        </p:nvSpPr>
        <p:spPr>
          <a:xfrm>
            <a:off x="4899535" y="3258339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15" name="Rectangle"/>
          <p:cNvSpPr/>
          <p:nvPr/>
        </p:nvSpPr>
        <p:spPr>
          <a:xfrm>
            <a:off x="5417214" y="3907918"/>
            <a:ext cx="51435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316" name="-1"/>
          <p:cNvSpPr/>
          <p:nvPr/>
        </p:nvSpPr>
        <p:spPr>
          <a:xfrm>
            <a:off x="5417214" y="3479746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-1</a:t>
            </a:r>
          </a:p>
        </p:txBody>
      </p:sp>
      <p:sp>
        <p:nvSpPr>
          <p:cNvPr id="317" name="Line"/>
          <p:cNvSpPr/>
          <p:nvPr/>
        </p:nvSpPr>
        <p:spPr>
          <a:xfrm>
            <a:off x="5147185" y="4126088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18" name="Line"/>
          <p:cNvSpPr/>
          <p:nvPr/>
        </p:nvSpPr>
        <p:spPr>
          <a:xfrm flipV="1">
            <a:off x="5284156" y="3267864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19" name="Line"/>
          <p:cNvSpPr/>
          <p:nvPr/>
        </p:nvSpPr>
        <p:spPr>
          <a:xfrm>
            <a:off x="5284097" y="3267865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20" name="Line"/>
          <p:cNvSpPr/>
          <p:nvPr/>
        </p:nvSpPr>
        <p:spPr>
          <a:xfrm>
            <a:off x="5674389" y="3267864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21" name="Rectangle"/>
          <p:cNvSpPr/>
          <p:nvPr/>
        </p:nvSpPr>
        <p:spPr>
          <a:xfrm>
            <a:off x="6192069" y="3907918"/>
            <a:ext cx="51435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322" name="99"/>
          <p:cNvSpPr/>
          <p:nvPr/>
        </p:nvSpPr>
        <p:spPr>
          <a:xfrm>
            <a:off x="6192069" y="3479746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99</a:t>
            </a:r>
          </a:p>
        </p:txBody>
      </p:sp>
      <p:sp>
        <p:nvSpPr>
          <p:cNvPr id="323" name="Line"/>
          <p:cNvSpPr/>
          <p:nvPr/>
        </p:nvSpPr>
        <p:spPr>
          <a:xfrm>
            <a:off x="5922040" y="4126088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24" name="Line"/>
          <p:cNvSpPr/>
          <p:nvPr/>
        </p:nvSpPr>
        <p:spPr>
          <a:xfrm flipV="1">
            <a:off x="6059010" y="3267864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25" name="Line"/>
          <p:cNvSpPr/>
          <p:nvPr/>
        </p:nvSpPr>
        <p:spPr>
          <a:xfrm>
            <a:off x="6058952" y="3267865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26" name="Line"/>
          <p:cNvSpPr/>
          <p:nvPr/>
        </p:nvSpPr>
        <p:spPr>
          <a:xfrm>
            <a:off x="6449244" y="3267864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27" name="Line"/>
          <p:cNvSpPr/>
          <p:nvPr/>
        </p:nvSpPr>
        <p:spPr>
          <a:xfrm flipV="1">
            <a:off x="6449244" y="4365640"/>
            <a:ext cx="1" cy="637547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30" name="Rectangle"/>
          <p:cNvSpPr/>
          <p:nvPr/>
        </p:nvSpPr>
        <p:spPr>
          <a:xfrm>
            <a:off x="2309379" y="3897249"/>
            <a:ext cx="514351" cy="433305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331" name="2"/>
          <p:cNvSpPr/>
          <p:nvPr/>
        </p:nvSpPr>
        <p:spPr>
          <a:xfrm>
            <a:off x="2309379" y="3469078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2</a:t>
            </a:r>
          </a:p>
        </p:txBody>
      </p:sp>
      <p:sp>
        <p:nvSpPr>
          <p:cNvPr id="332" name="NULL"/>
          <p:cNvSpPr/>
          <p:nvPr/>
        </p:nvSpPr>
        <p:spPr>
          <a:xfrm>
            <a:off x="7072868" y="3753602"/>
            <a:ext cx="868987" cy="527202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333" name="Rectangle"/>
          <p:cNvSpPr/>
          <p:nvPr/>
        </p:nvSpPr>
        <p:spPr>
          <a:xfrm>
            <a:off x="3089962" y="3898393"/>
            <a:ext cx="51435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334" name="3"/>
          <p:cNvSpPr/>
          <p:nvPr/>
        </p:nvSpPr>
        <p:spPr>
          <a:xfrm>
            <a:off x="3089962" y="3470221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3</a:t>
            </a:r>
          </a:p>
        </p:txBody>
      </p:sp>
      <p:sp>
        <p:nvSpPr>
          <p:cNvPr id="335" name="Line"/>
          <p:cNvSpPr/>
          <p:nvPr/>
        </p:nvSpPr>
        <p:spPr>
          <a:xfrm>
            <a:off x="6702272" y="4017202"/>
            <a:ext cx="36021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36" name="Line"/>
          <p:cNvSpPr/>
          <p:nvPr/>
        </p:nvSpPr>
        <p:spPr>
          <a:xfrm>
            <a:off x="1865439" y="3735127"/>
            <a:ext cx="45077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37" name="Line"/>
          <p:cNvSpPr/>
          <p:nvPr/>
        </p:nvSpPr>
        <p:spPr>
          <a:xfrm>
            <a:off x="2819933" y="4116563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38" name="Line"/>
          <p:cNvSpPr/>
          <p:nvPr/>
        </p:nvSpPr>
        <p:spPr>
          <a:xfrm flipV="1">
            <a:off x="2956904" y="3258339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39" name="Line"/>
          <p:cNvSpPr/>
          <p:nvPr/>
        </p:nvSpPr>
        <p:spPr>
          <a:xfrm>
            <a:off x="2956846" y="3258340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40" name="Line"/>
          <p:cNvSpPr/>
          <p:nvPr/>
        </p:nvSpPr>
        <p:spPr>
          <a:xfrm>
            <a:off x="3347137" y="3258339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41" name="Número de elementos : 6"/>
          <p:cNvSpPr txBox="1"/>
          <p:nvPr/>
        </p:nvSpPr>
        <p:spPr>
          <a:xfrm>
            <a:off x="1064541" y="2267959"/>
            <a:ext cx="2395350" cy="351791"/>
          </a:xfrm>
          <a:prstGeom prst="rect">
            <a:avLst/>
          </a:prstGeom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Número de elementos : </a:t>
            </a:r>
            <a:r>
              <a:t>6</a:t>
            </a:r>
          </a:p>
        </p:txBody>
      </p:sp>
      <p:sp>
        <p:nvSpPr>
          <p:cNvPr id="342" name="Fila dinâmic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Fila dinâmica</a:t>
            </a:r>
          </a:p>
        </p:txBody>
      </p:sp>
      <p:sp>
        <p:nvSpPr>
          <p:cNvPr id="343" name="Fim"/>
          <p:cNvSpPr/>
          <p:nvPr/>
        </p:nvSpPr>
        <p:spPr>
          <a:xfrm>
            <a:off x="6118874" y="5027605"/>
            <a:ext cx="660741" cy="389891"/>
          </a:xfrm>
          <a:prstGeom prst="rect">
            <a:avLst/>
          </a:prstGeom>
          <a:solidFill>
            <a:srgbClr val="FF2600"/>
          </a:solidFill>
          <a:ln w="19050">
            <a:solidFill>
              <a:srgbClr val="FF26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Fim</a:t>
            </a:r>
          </a:p>
        </p:txBody>
      </p:sp>
      <p:sp>
        <p:nvSpPr>
          <p:cNvPr id="344" name="Início"/>
          <p:cNvSpPr/>
          <p:nvPr/>
        </p:nvSpPr>
        <p:spPr>
          <a:xfrm>
            <a:off x="1165235" y="3540182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345" name="Rectangle"/>
          <p:cNvSpPr/>
          <p:nvPr/>
        </p:nvSpPr>
        <p:spPr>
          <a:xfrm>
            <a:off x="3867506" y="3898393"/>
            <a:ext cx="51435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346" name="35"/>
          <p:cNvSpPr/>
          <p:nvPr/>
        </p:nvSpPr>
        <p:spPr>
          <a:xfrm>
            <a:off x="3867506" y="3470221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35</a:t>
            </a:r>
          </a:p>
        </p:txBody>
      </p:sp>
      <p:sp>
        <p:nvSpPr>
          <p:cNvPr id="347" name="Line"/>
          <p:cNvSpPr/>
          <p:nvPr/>
        </p:nvSpPr>
        <p:spPr>
          <a:xfrm>
            <a:off x="3597476" y="4116563"/>
            <a:ext cx="146439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48" name="Line"/>
          <p:cNvSpPr/>
          <p:nvPr/>
        </p:nvSpPr>
        <p:spPr>
          <a:xfrm flipV="1">
            <a:off x="3734447" y="3258339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49" name="Line"/>
          <p:cNvSpPr/>
          <p:nvPr/>
        </p:nvSpPr>
        <p:spPr>
          <a:xfrm>
            <a:off x="3734389" y="3258340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50" name="Line"/>
          <p:cNvSpPr/>
          <p:nvPr/>
        </p:nvSpPr>
        <p:spPr>
          <a:xfrm>
            <a:off x="4124681" y="3258339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51" name="Rectangle"/>
          <p:cNvSpPr/>
          <p:nvPr/>
        </p:nvSpPr>
        <p:spPr>
          <a:xfrm>
            <a:off x="4642360" y="3898393"/>
            <a:ext cx="51435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352" name="0"/>
          <p:cNvSpPr/>
          <p:nvPr/>
        </p:nvSpPr>
        <p:spPr>
          <a:xfrm>
            <a:off x="4642360" y="3470221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0</a:t>
            </a:r>
          </a:p>
        </p:txBody>
      </p:sp>
      <p:sp>
        <p:nvSpPr>
          <p:cNvPr id="353" name="Line"/>
          <p:cNvSpPr/>
          <p:nvPr/>
        </p:nvSpPr>
        <p:spPr>
          <a:xfrm>
            <a:off x="4372331" y="4116563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54" name="Line"/>
          <p:cNvSpPr/>
          <p:nvPr/>
        </p:nvSpPr>
        <p:spPr>
          <a:xfrm flipV="1">
            <a:off x="4509301" y="3258339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55" name="Line"/>
          <p:cNvSpPr/>
          <p:nvPr/>
        </p:nvSpPr>
        <p:spPr>
          <a:xfrm>
            <a:off x="4509243" y="3258340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56" name="Line"/>
          <p:cNvSpPr/>
          <p:nvPr/>
        </p:nvSpPr>
        <p:spPr>
          <a:xfrm>
            <a:off x="4899535" y="3258339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57" name="Rectangle"/>
          <p:cNvSpPr/>
          <p:nvPr/>
        </p:nvSpPr>
        <p:spPr>
          <a:xfrm>
            <a:off x="5417214" y="3907918"/>
            <a:ext cx="51435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358" name="-1"/>
          <p:cNvSpPr/>
          <p:nvPr/>
        </p:nvSpPr>
        <p:spPr>
          <a:xfrm>
            <a:off x="5417214" y="3479746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-1</a:t>
            </a:r>
          </a:p>
        </p:txBody>
      </p:sp>
      <p:sp>
        <p:nvSpPr>
          <p:cNvPr id="359" name="Line"/>
          <p:cNvSpPr/>
          <p:nvPr/>
        </p:nvSpPr>
        <p:spPr>
          <a:xfrm>
            <a:off x="5147185" y="4126088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60" name="Line"/>
          <p:cNvSpPr/>
          <p:nvPr/>
        </p:nvSpPr>
        <p:spPr>
          <a:xfrm flipV="1">
            <a:off x="5284156" y="3267864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61" name="Line"/>
          <p:cNvSpPr/>
          <p:nvPr/>
        </p:nvSpPr>
        <p:spPr>
          <a:xfrm>
            <a:off x="5284097" y="3267865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62" name="Line"/>
          <p:cNvSpPr/>
          <p:nvPr/>
        </p:nvSpPr>
        <p:spPr>
          <a:xfrm>
            <a:off x="5674389" y="3267864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63" name="Rectangle"/>
          <p:cNvSpPr/>
          <p:nvPr/>
        </p:nvSpPr>
        <p:spPr>
          <a:xfrm>
            <a:off x="6192069" y="3907918"/>
            <a:ext cx="51435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364" name="99"/>
          <p:cNvSpPr/>
          <p:nvPr/>
        </p:nvSpPr>
        <p:spPr>
          <a:xfrm>
            <a:off x="6192069" y="3479746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99</a:t>
            </a:r>
          </a:p>
        </p:txBody>
      </p:sp>
      <p:sp>
        <p:nvSpPr>
          <p:cNvPr id="365" name="Line"/>
          <p:cNvSpPr/>
          <p:nvPr/>
        </p:nvSpPr>
        <p:spPr>
          <a:xfrm>
            <a:off x="5922040" y="4126088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66" name="Line"/>
          <p:cNvSpPr/>
          <p:nvPr/>
        </p:nvSpPr>
        <p:spPr>
          <a:xfrm flipV="1">
            <a:off x="6059010" y="3267864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67" name="Line"/>
          <p:cNvSpPr/>
          <p:nvPr/>
        </p:nvSpPr>
        <p:spPr>
          <a:xfrm>
            <a:off x="6058952" y="3267865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68" name="Line"/>
          <p:cNvSpPr/>
          <p:nvPr/>
        </p:nvSpPr>
        <p:spPr>
          <a:xfrm>
            <a:off x="6449244" y="3267864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69" name="Line"/>
          <p:cNvSpPr/>
          <p:nvPr/>
        </p:nvSpPr>
        <p:spPr>
          <a:xfrm flipV="1">
            <a:off x="6449244" y="4365640"/>
            <a:ext cx="1" cy="637547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70" name="O controle da Fila dinâmica é realizado…"/>
          <p:cNvSpPr txBox="1"/>
          <p:nvPr/>
        </p:nvSpPr>
        <p:spPr>
          <a:xfrm>
            <a:off x="540656" y="4754885"/>
            <a:ext cx="5230813" cy="1640841"/>
          </a:xfrm>
          <a:prstGeom prst="rect">
            <a:avLst/>
          </a:prstGeom>
          <a:solidFill>
            <a:srgbClr val="FFFB00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200"/>
            </a:pPr>
            <a:r>
              <a:t>O controle da Fila dinâmica é realizado</a:t>
            </a:r>
          </a:p>
          <a:p>
            <a:pPr>
              <a:defRPr sz="2200"/>
            </a:pPr>
            <a:r>
              <a:t>por meio de </a:t>
            </a:r>
            <a:r>
              <a:rPr b="1"/>
              <a:t>dois ponteiros</a:t>
            </a:r>
            <a:r>
              <a:t> para nós de </a:t>
            </a:r>
          </a:p>
          <a:p>
            <a:pPr>
              <a:defRPr sz="2200"/>
            </a:pPr>
            <a:r>
              <a:t>fila, um aponta para o primeiro elemento (</a:t>
            </a:r>
            <a:r>
              <a:rPr b="1"/>
              <a:t>Inicio</a:t>
            </a:r>
            <a:r>
              <a:t>), e outro aponta para o último elemento (</a:t>
            </a:r>
            <a:r>
              <a:rPr b="1"/>
              <a:t>Fim</a:t>
            </a:r>
            <a:r>
              <a:t>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