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la 04 - Listas ordenadas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04 - Listas ordenadas</a:t>
            </a: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(Implementação dinâmica)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50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1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3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1" name="Rectangle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72" name="-1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373" name="Rectangle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74" name="0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5" name="Line"/>
          <p:cNvSpPr/>
          <p:nvPr/>
        </p:nvSpPr>
        <p:spPr>
          <a:xfrm>
            <a:off x="1865439" y="373512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2819933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7" name="Line"/>
          <p:cNvSpPr/>
          <p:nvPr/>
        </p:nvSpPr>
        <p:spPr>
          <a:xfrm flipV="1">
            <a:off x="2956904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8" name="Line"/>
          <p:cNvSpPr/>
          <p:nvPr/>
        </p:nvSpPr>
        <p:spPr>
          <a:xfrm>
            <a:off x="2956846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9" name="Line"/>
          <p:cNvSpPr/>
          <p:nvPr/>
        </p:nvSpPr>
        <p:spPr>
          <a:xfrm>
            <a:off x="3347137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0" name="List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Lista dinâmica</a:t>
            </a:r>
          </a:p>
        </p:txBody>
      </p:sp>
      <p:sp>
        <p:nvSpPr>
          <p:cNvPr id="381" name="Início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382" name="Rectangle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83" name="2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4" name="Line"/>
          <p:cNvSpPr/>
          <p:nvPr/>
        </p:nvSpPr>
        <p:spPr>
          <a:xfrm>
            <a:off x="3597476" y="411656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3734447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6" name="Line"/>
          <p:cNvSpPr/>
          <p:nvPr/>
        </p:nvSpPr>
        <p:spPr>
          <a:xfrm>
            <a:off x="3734389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7" name="Line"/>
          <p:cNvSpPr/>
          <p:nvPr/>
        </p:nvSpPr>
        <p:spPr>
          <a:xfrm>
            <a:off x="4124681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8" name="Rectangle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89" name="3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0" name="Line"/>
          <p:cNvSpPr/>
          <p:nvPr/>
        </p:nvSpPr>
        <p:spPr>
          <a:xfrm>
            <a:off x="4372331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1" name="Line"/>
          <p:cNvSpPr/>
          <p:nvPr/>
        </p:nvSpPr>
        <p:spPr>
          <a:xfrm flipV="1">
            <a:off x="4509301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2" name="Line"/>
          <p:cNvSpPr/>
          <p:nvPr/>
        </p:nvSpPr>
        <p:spPr>
          <a:xfrm>
            <a:off x="4509243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3" name="Line"/>
          <p:cNvSpPr/>
          <p:nvPr/>
        </p:nvSpPr>
        <p:spPr>
          <a:xfrm>
            <a:off x="4899535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4" name="Rectangle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95" name="35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396" name="Line"/>
          <p:cNvSpPr/>
          <p:nvPr/>
        </p:nvSpPr>
        <p:spPr>
          <a:xfrm>
            <a:off x="5147185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7" name="Line"/>
          <p:cNvSpPr/>
          <p:nvPr/>
        </p:nvSpPr>
        <p:spPr>
          <a:xfrm flipV="1">
            <a:off x="5284156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8" name="Line"/>
          <p:cNvSpPr/>
          <p:nvPr/>
        </p:nvSpPr>
        <p:spPr>
          <a:xfrm>
            <a:off x="5284097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9" name="Line"/>
          <p:cNvSpPr/>
          <p:nvPr/>
        </p:nvSpPr>
        <p:spPr>
          <a:xfrm>
            <a:off x="5674389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0" name="Rectangle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01" name="99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99</a:t>
            </a:r>
          </a:p>
        </p:txBody>
      </p:sp>
      <p:sp>
        <p:nvSpPr>
          <p:cNvPr id="402" name="Line"/>
          <p:cNvSpPr/>
          <p:nvPr/>
        </p:nvSpPr>
        <p:spPr>
          <a:xfrm>
            <a:off x="5922040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3" name="Line"/>
          <p:cNvSpPr/>
          <p:nvPr/>
        </p:nvSpPr>
        <p:spPr>
          <a:xfrm flipV="1">
            <a:off x="6059010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4" name="Line"/>
          <p:cNvSpPr/>
          <p:nvPr/>
        </p:nvSpPr>
        <p:spPr>
          <a:xfrm>
            <a:off x="6058952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5" name="Line"/>
          <p:cNvSpPr/>
          <p:nvPr/>
        </p:nvSpPr>
        <p:spPr>
          <a:xfrm>
            <a:off x="6449244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6" name="Rectangle"/>
          <p:cNvSpPr/>
          <p:nvPr/>
        </p:nvSpPr>
        <p:spPr>
          <a:xfrm>
            <a:off x="2128739" y="3341293"/>
            <a:ext cx="4761009" cy="688873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07" name="elementos ORDENADOS"/>
          <p:cNvSpPr txBox="1"/>
          <p:nvPr/>
        </p:nvSpPr>
        <p:spPr>
          <a:xfrm>
            <a:off x="3231392" y="2664230"/>
            <a:ext cx="24283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elementos ORDENADOS</a:t>
            </a:r>
          </a:p>
        </p:txBody>
      </p:sp>
      <p:sp>
        <p:nvSpPr>
          <p:cNvPr id="408" name="Line"/>
          <p:cNvSpPr/>
          <p:nvPr/>
        </p:nvSpPr>
        <p:spPr>
          <a:xfrm>
            <a:off x="6696895" y="4113901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9" name="NULL"/>
          <p:cNvSpPr/>
          <p:nvPr/>
        </p:nvSpPr>
        <p:spPr>
          <a:xfrm>
            <a:off x="7186783" y="391895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10" name="Nas listas manteremos os elementos ORDENADOS"/>
          <p:cNvSpPr/>
          <p:nvPr/>
        </p:nvSpPr>
        <p:spPr>
          <a:xfrm>
            <a:off x="2002242" y="5030779"/>
            <a:ext cx="5014003" cy="57469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Nas listas manteremos os elementos </a:t>
            </a:r>
            <a:r>
              <a:rPr b="1"/>
              <a:t>ORDENADOS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3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414" name="Diferentes implementações de lista dinâmica:"/>
          <p:cNvSpPr txBox="1"/>
          <p:nvPr>
            <p:ph type="body" sz="quarter" idx="1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lvl1pPr>
          </a:lstStyle>
          <a:p>
            <a:pPr/>
            <a:r>
              <a:t>Diferentes implementações de lista dinâmica:</a:t>
            </a:r>
          </a:p>
        </p:txBody>
      </p:sp>
      <p:sp>
        <p:nvSpPr>
          <p:cNvPr id="415" name="Double-linkage: duplamente encadeada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Double-linkage: duplamente encadeada</a:t>
            </a:r>
          </a:p>
        </p:txBody>
      </p:sp>
      <p:sp>
        <p:nvSpPr>
          <p:cNvPr id="416" name="Circulares: nó sentinela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Circulares: nó sentinela</a:t>
            </a:r>
          </a:p>
        </p:txBody>
      </p:sp>
      <p:sp>
        <p:nvSpPr>
          <p:cNvPr id="417" name="Single-linkage: singularmente encadeada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Single-linkage: singularmente encadeada</a:t>
            </a:r>
          </a:p>
        </p:txBody>
      </p:sp>
      <p:sp>
        <p:nvSpPr>
          <p:cNvPr id="418" name="A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419" name="B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420" name="C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3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424" name="Diferentes implementações de lista dinâmica:"/>
          <p:cNvSpPr txBox="1"/>
          <p:nvPr>
            <p:ph type="body" sz="quarter" idx="1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lvl1pPr>
          </a:lstStyle>
          <a:p>
            <a:pPr/>
            <a:r>
              <a:t>Diferentes implementações de lista dinâmica:</a:t>
            </a:r>
          </a:p>
        </p:txBody>
      </p:sp>
      <p:sp>
        <p:nvSpPr>
          <p:cNvPr id="425" name="Double-linkage: duplamente encadeada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Double-linkage: duplamente encadeada</a:t>
            </a:r>
          </a:p>
        </p:txBody>
      </p:sp>
      <p:sp>
        <p:nvSpPr>
          <p:cNvPr id="426" name="Circulares: nó sentinela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Circulares: nó sentinela</a:t>
            </a:r>
          </a:p>
        </p:txBody>
      </p:sp>
      <p:sp>
        <p:nvSpPr>
          <p:cNvPr id="427" name="Single-linkage: singularmente encadeada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Single-linkage: singularmente encadeada</a:t>
            </a:r>
          </a:p>
        </p:txBody>
      </p:sp>
      <p:sp>
        <p:nvSpPr>
          <p:cNvPr id="428" name="A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429" name="B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430" name="C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3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434" name="Rectangle"/>
          <p:cNvSpPr/>
          <p:nvPr/>
        </p:nvSpPr>
        <p:spPr>
          <a:xfrm>
            <a:off x="2209666" y="2955521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35" name="-1"/>
          <p:cNvSpPr/>
          <p:nvPr/>
        </p:nvSpPr>
        <p:spPr>
          <a:xfrm>
            <a:off x="2209666" y="252734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436" name="Rectangle"/>
          <p:cNvSpPr/>
          <p:nvPr/>
        </p:nvSpPr>
        <p:spPr>
          <a:xfrm>
            <a:off x="2990250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37" name="0"/>
          <p:cNvSpPr/>
          <p:nvPr/>
        </p:nvSpPr>
        <p:spPr>
          <a:xfrm>
            <a:off x="2990250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438" name="Line"/>
          <p:cNvSpPr/>
          <p:nvPr/>
        </p:nvSpPr>
        <p:spPr>
          <a:xfrm>
            <a:off x="1765727" y="2793399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2720221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0" name="Line"/>
          <p:cNvSpPr/>
          <p:nvPr/>
        </p:nvSpPr>
        <p:spPr>
          <a:xfrm flipV="1">
            <a:off x="2857191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1" name="Line"/>
          <p:cNvSpPr/>
          <p:nvPr/>
        </p:nvSpPr>
        <p:spPr>
          <a:xfrm>
            <a:off x="2857133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3247425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3" name="Início"/>
          <p:cNvSpPr/>
          <p:nvPr/>
        </p:nvSpPr>
        <p:spPr>
          <a:xfrm>
            <a:off x="1065522" y="2598454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444" name="Rectangle"/>
          <p:cNvSpPr/>
          <p:nvPr/>
        </p:nvSpPr>
        <p:spPr>
          <a:xfrm>
            <a:off x="3767793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45" name="2"/>
          <p:cNvSpPr/>
          <p:nvPr/>
        </p:nvSpPr>
        <p:spPr>
          <a:xfrm>
            <a:off x="3767793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446" name="Line"/>
          <p:cNvSpPr/>
          <p:nvPr/>
        </p:nvSpPr>
        <p:spPr>
          <a:xfrm>
            <a:off x="3497764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7" name="Line"/>
          <p:cNvSpPr/>
          <p:nvPr/>
        </p:nvSpPr>
        <p:spPr>
          <a:xfrm flipV="1">
            <a:off x="3634735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8" name="Line"/>
          <p:cNvSpPr/>
          <p:nvPr/>
        </p:nvSpPr>
        <p:spPr>
          <a:xfrm>
            <a:off x="3634676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9" name="Line"/>
          <p:cNvSpPr/>
          <p:nvPr/>
        </p:nvSpPr>
        <p:spPr>
          <a:xfrm>
            <a:off x="4024968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0" name="Rectangle"/>
          <p:cNvSpPr/>
          <p:nvPr/>
        </p:nvSpPr>
        <p:spPr>
          <a:xfrm>
            <a:off x="4542647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51" name="3"/>
          <p:cNvSpPr/>
          <p:nvPr/>
        </p:nvSpPr>
        <p:spPr>
          <a:xfrm>
            <a:off x="4542647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452" name="Line"/>
          <p:cNvSpPr/>
          <p:nvPr/>
        </p:nvSpPr>
        <p:spPr>
          <a:xfrm>
            <a:off x="4272618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3" name="Line"/>
          <p:cNvSpPr/>
          <p:nvPr/>
        </p:nvSpPr>
        <p:spPr>
          <a:xfrm flipV="1">
            <a:off x="4409589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4" name="Line"/>
          <p:cNvSpPr/>
          <p:nvPr/>
        </p:nvSpPr>
        <p:spPr>
          <a:xfrm>
            <a:off x="4409531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5" name="Line"/>
          <p:cNvSpPr/>
          <p:nvPr/>
        </p:nvSpPr>
        <p:spPr>
          <a:xfrm>
            <a:off x="4799822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6" name="Rectangle"/>
          <p:cNvSpPr/>
          <p:nvPr/>
        </p:nvSpPr>
        <p:spPr>
          <a:xfrm>
            <a:off x="5317502" y="296618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57" name="35"/>
          <p:cNvSpPr/>
          <p:nvPr/>
        </p:nvSpPr>
        <p:spPr>
          <a:xfrm>
            <a:off x="5317502" y="25380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458" name="Line"/>
          <p:cNvSpPr/>
          <p:nvPr/>
        </p:nvSpPr>
        <p:spPr>
          <a:xfrm>
            <a:off x="5047472" y="3184360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9" name="Line"/>
          <p:cNvSpPr/>
          <p:nvPr/>
        </p:nvSpPr>
        <p:spPr>
          <a:xfrm flipV="1">
            <a:off x="5184443" y="232613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0" name="Line"/>
          <p:cNvSpPr/>
          <p:nvPr/>
        </p:nvSpPr>
        <p:spPr>
          <a:xfrm>
            <a:off x="5184385" y="232613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1" name="Line"/>
          <p:cNvSpPr/>
          <p:nvPr/>
        </p:nvSpPr>
        <p:spPr>
          <a:xfrm>
            <a:off x="5574677" y="232613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2" name="Rectangle"/>
          <p:cNvSpPr/>
          <p:nvPr/>
        </p:nvSpPr>
        <p:spPr>
          <a:xfrm>
            <a:off x="6092356" y="296618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63" name="99"/>
          <p:cNvSpPr/>
          <p:nvPr/>
        </p:nvSpPr>
        <p:spPr>
          <a:xfrm>
            <a:off x="6092356" y="25380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464" name="Line"/>
          <p:cNvSpPr/>
          <p:nvPr/>
        </p:nvSpPr>
        <p:spPr>
          <a:xfrm>
            <a:off x="5822327" y="318436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5" name="Line"/>
          <p:cNvSpPr/>
          <p:nvPr/>
        </p:nvSpPr>
        <p:spPr>
          <a:xfrm flipV="1">
            <a:off x="5959298" y="232613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6" name="Line"/>
          <p:cNvSpPr/>
          <p:nvPr/>
        </p:nvSpPr>
        <p:spPr>
          <a:xfrm>
            <a:off x="5959239" y="232613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7" name="Line"/>
          <p:cNvSpPr/>
          <p:nvPr/>
        </p:nvSpPr>
        <p:spPr>
          <a:xfrm>
            <a:off x="6349531" y="232613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8" name="Line"/>
          <p:cNvSpPr/>
          <p:nvPr/>
        </p:nvSpPr>
        <p:spPr>
          <a:xfrm flipH="1" flipV="1">
            <a:off x="2006802" y="2038752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9" name="Sentido…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470" name="Line"/>
          <p:cNvSpPr/>
          <p:nvPr/>
        </p:nvSpPr>
        <p:spPr>
          <a:xfrm>
            <a:off x="6597181" y="3151609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1" name="NULL"/>
          <p:cNvSpPr/>
          <p:nvPr/>
        </p:nvSpPr>
        <p:spPr>
          <a:xfrm>
            <a:off x="7087069" y="2956664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4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475" name="Rectangle"/>
          <p:cNvSpPr/>
          <p:nvPr/>
        </p:nvSpPr>
        <p:spPr>
          <a:xfrm>
            <a:off x="2209666" y="2955521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76" name="-1"/>
          <p:cNvSpPr/>
          <p:nvPr/>
        </p:nvSpPr>
        <p:spPr>
          <a:xfrm>
            <a:off x="2209666" y="252734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477" name="Rectangle"/>
          <p:cNvSpPr/>
          <p:nvPr/>
        </p:nvSpPr>
        <p:spPr>
          <a:xfrm>
            <a:off x="2990250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78" name="0"/>
          <p:cNvSpPr/>
          <p:nvPr/>
        </p:nvSpPr>
        <p:spPr>
          <a:xfrm>
            <a:off x="2990250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479" name="Line"/>
          <p:cNvSpPr/>
          <p:nvPr/>
        </p:nvSpPr>
        <p:spPr>
          <a:xfrm>
            <a:off x="1765727" y="2793399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0" name="Line"/>
          <p:cNvSpPr/>
          <p:nvPr/>
        </p:nvSpPr>
        <p:spPr>
          <a:xfrm>
            <a:off x="2720221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1" name="Line"/>
          <p:cNvSpPr/>
          <p:nvPr/>
        </p:nvSpPr>
        <p:spPr>
          <a:xfrm flipV="1">
            <a:off x="2857191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2" name="Line"/>
          <p:cNvSpPr/>
          <p:nvPr/>
        </p:nvSpPr>
        <p:spPr>
          <a:xfrm>
            <a:off x="2857133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3" name="Line"/>
          <p:cNvSpPr/>
          <p:nvPr/>
        </p:nvSpPr>
        <p:spPr>
          <a:xfrm>
            <a:off x="3247425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4" name="Início"/>
          <p:cNvSpPr/>
          <p:nvPr/>
        </p:nvSpPr>
        <p:spPr>
          <a:xfrm>
            <a:off x="1065522" y="2598454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485" name="Rectangle"/>
          <p:cNvSpPr/>
          <p:nvPr/>
        </p:nvSpPr>
        <p:spPr>
          <a:xfrm>
            <a:off x="3767793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86" name="2"/>
          <p:cNvSpPr/>
          <p:nvPr/>
        </p:nvSpPr>
        <p:spPr>
          <a:xfrm>
            <a:off x="3767793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487" name="Line"/>
          <p:cNvSpPr/>
          <p:nvPr/>
        </p:nvSpPr>
        <p:spPr>
          <a:xfrm>
            <a:off x="3497764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8" name="Line"/>
          <p:cNvSpPr/>
          <p:nvPr/>
        </p:nvSpPr>
        <p:spPr>
          <a:xfrm flipV="1">
            <a:off x="3634735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9" name="Line"/>
          <p:cNvSpPr/>
          <p:nvPr/>
        </p:nvSpPr>
        <p:spPr>
          <a:xfrm>
            <a:off x="3634676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0" name="Line"/>
          <p:cNvSpPr/>
          <p:nvPr/>
        </p:nvSpPr>
        <p:spPr>
          <a:xfrm>
            <a:off x="4024968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1" name="Rectangle"/>
          <p:cNvSpPr/>
          <p:nvPr/>
        </p:nvSpPr>
        <p:spPr>
          <a:xfrm>
            <a:off x="4542647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92" name="3"/>
          <p:cNvSpPr/>
          <p:nvPr/>
        </p:nvSpPr>
        <p:spPr>
          <a:xfrm>
            <a:off x="4542647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493" name="Line"/>
          <p:cNvSpPr/>
          <p:nvPr/>
        </p:nvSpPr>
        <p:spPr>
          <a:xfrm>
            <a:off x="4272618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4" name="Line"/>
          <p:cNvSpPr/>
          <p:nvPr/>
        </p:nvSpPr>
        <p:spPr>
          <a:xfrm flipV="1">
            <a:off x="4409589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5" name="Line"/>
          <p:cNvSpPr/>
          <p:nvPr/>
        </p:nvSpPr>
        <p:spPr>
          <a:xfrm>
            <a:off x="4409531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6" name="Line"/>
          <p:cNvSpPr/>
          <p:nvPr/>
        </p:nvSpPr>
        <p:spPr>
          <a:xfrm>
            <a:off x="4799822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7" name="Rectangle"/>
          <p:cNvSpPr/>
          <p:nvPr/>
        </p:nvSpPr>
        <p:spPr>
          <a:xfrm>
            <a:off x="5317502" y="296618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498" name="35"/>
          <p:cNvSpPr/>
          <p:nvPr/>
        </p:nvSpPr>
        <p:spPr>
          <a:xfrm>
            <a:off x="5317502" y="25380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499" name="Line"/>
          <p:cNvSpPr/>
          <p:nvPr/>
        </p:nvSpPr>
        <p:spPr>
          <a:xfrm>
            <a:off x="5047472" y="3184360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0" name="Line"/>
          <p:cNvSpPr/>
          <p:nvPr/>
        </p:nvSpPr>
        <p:spPr>
          <a:xfrm flipV="1">
            <a:off x="5184443" y="232613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1" name="Line"/>
          <p:cNvSpPr/>
          <p:nvPr/>
        </p:nvSpPr>
        <p:spPr>
          <a:xfrm>
            <a:off x="5184385" y="232613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2" name="Line"/>
          <p:cNvSpPr/>
          <p:nvPr/>
        </p:nvSpPr>
        <p:spPr>
          <a:xfrm>
            <a:off x="5574677" y="232613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3" name="Rectangle"/>
          <p:cNvSpPr/>
          <p:nvPr/>
        </p:nvSpPr>
        <p:spPr>
          <a:xfrm>
            <a:off x="6092356" y="296618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04" name="99"/>
          <p:cNvSpPr/>
          <p:nvPr/>
        </p:nvSpPr>
        <p:spPr>
          <a:xfrm>
            <a:off x="6092356" y="25380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505" name="Line"/>
          <p:cNvSpPr/>
          <p:nvPr/>
        </p:nvSpPr>
        <p:spPr>
          <a:xfrm>
            <a:off x="5822327" y="318436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6" name="Line"/>
          <p:cNvSpPr/>
          <p:nvPr/>
        </p:nvSpPr>
        <p:spPr>
          <a:xfrm flipV="1">
            <a:off x="5959298" y="232613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7" name="Line"/>
          <p:cNvSpPr/>
          <p:nvPr/>
        </p:nvSpPr>
        <p:spPr>
          <a:xfrm>
            <a:off x="5959239" y="232613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8" name="Line"/>
          <p:cNvSpPr/>
          <p:nvPr/>
        </p:nvSpPr>
        <p:spPr>
          <a:xfrm>
            <a:off x="6349531" y="232613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9" name="Número de elementos :"/>
          <p:cNvSpPr txBox="1"/>
          <p:nvPr/>
        </p:nvSpPr>
        <p:spPr>
          <a:xfrm>
            <a:off x="770168" y="5190977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510" name="Rectangle"/>
          <p:cNvSpPr/>
          <p:nvPr/>
        </p:nvSpPr>
        <p:spPr>
          <a:xfrm>
            <a:off x="675632" y="4524496"/>
            <a:ext cx="2630965" cy="112715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tipo Lista"/>
          <p:cNvSpPr txBox="1"/>
          <p:nvPr/>
        </p:nvSpPr>
        <p:spPr>
          <a:xfrm>
            <a:off x="674727" y="4069148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512" name="Início"/>
          <p:cNvSpPr/>
          <p:nvPr/>
        </p:nvSpPr>
        <p:spPr>
          <a:xfrm>
            <a:off x="820364" y="466481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13" name="Rectangle"/>
          <p:cNvSpPr/>
          <p:nvPr/>
        </p:nvSpPr>
        <p:spPr>
          <a:xfrm>
            <a:off x="5113596" y="4519563"/>
            <a:ext cx="827255" cy="1116350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4" name="tipo NoLista"/>
          <p:cNvSpPr txBox="1"/>
          <p:nvPr/>
        </p:nvSpPr>
        <p:spPr>
          <a:xfrm>
            <a:off x="4911913" y="4074081"/>
            <a:ext cx="12306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NoLista</a:t>
            </a:r>
          </a:p>
        </p:txBody>
      </p:sp>
      <p:sp>
        <p:nvSpPr>
          <p:cNvPr id="515" name="Obj"/>
          <p:cNvSpPr/>
          <p:nvPr/>
        </p:nvSpPr>
        <p:spPr>
          <a:xfrm>
            <a:off x="5196853" y="4628301"/>
            <a:ext cx="660741" cy="389891"/>
          </a:xfrm>
          <a:prstGeom prst="rect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516" name="Prox"/>
          <p:cNvSpPr/>
          <p:nvPr/>
        </p:nvSpPr>
        <p:spPr>
          <a:xfrm>
            <a:off x="5196853" y="5126668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Prox</a:t>
            </a:r>
          </a:p>
        </p:txBody>
      </p:sp>
      <p:sp>
        <p:nvSpPr>
          <p:cNvPr id="517" name="Item armazenado"/>
          <p:cNvSpPr txBox="1"/>
          <p:nvPr/>
        </p:nvSpPr>
        <p:spPr>
          <a:xfrm>
            <a:off x="6017400" y="4613338"/>
            <a:ext cx="1774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Item armazenado</a:t>
            </a:r>
          </a:p>
        </p:txBody>
      </p:sp>
      <p:sp>
        <p:nvSpPr>
          <p:cNvPr id="518" name="*NoLista"/>
          <p:cNvSpPr txBox="1"/>
          <p:nvPr/>
        </p:nvSpPr>
        <p:spPr>
          <a:xfrm>
            <a:off x="5999390" y="5147438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519" name="*NoLista"/>
          <p:cNvSpPr txBox="1"/>
          <p:nvPr/>
        </p:nvSpPr>
        <p:spPr>
          <a:xfrm>
            <a:off x="1533692" y="4691802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520" name="Line"/>
          <p:cNvSpPr/>
          <p:nvPr/>
        </p:nvSpPr>
        <p:spPr>
          <a:xfrm flipH="1" flipV="1">
            <a:off x="2006802" y="2038752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1" name="Sentido…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522" name="Line"/>
          <p:cNvSpPr/>
          <p:nvPr/>
        </p:nvSpPr>
        <p:spPr>
          <a:xfrm>
            <a:off x="6597181" y="3151609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3" name="NULL"/>
          <p:cNvSpPr/>
          <p:nvPr/>
        </p:nvSpPr>
        <p:spPr>
          <a:xfrm>
            <a:off x="7087069" y="2956664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6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527" name="Rectangle"/>
          <p:cNvSpPr/>
          <p:nvPr/>
        </p:nvSpPr>
        <p:spPr>
          <a:xfrm>
            <a:off x="2209666" y="2955521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28" name="-1"/>
          <p:cNvSpPr/>
          <p:nvPr/>
        </p:nvSpPr>
        <p:spPr>
          <a:xfrm>
            <a:off x="2209666" y="252734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529" name="Rectangle"/>
          <p:cNvSpPr/>
          <p:nvPr/>
        </p:nvSpPr>
        <p:spPr>
          <a:xfrm>
            <a:off x="2990250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30" name="0"/>
          <p:cNvSpPr/>
          <p:nvPr/>
        </p:nvSpPr>
        <p:spPr>
          <a:xfrm>
            <a:off x="2990250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531" name="Line"/>
          <p:cNvSpPr/>
          <p:nvPr/>
        </p:nvSpPr>
        <p:spPr>
          <a:xfrm>
            <a:off x="1765727" y="2793399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2" name="Line"/>
          <p:cNvSpPr/>
          <p:nvPr/>
        </p:nvSpPr>
        <p:spPr>
          <a:xfrm>
            <a:off x="2720221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3" name="Line"/>
          <p:cNvSpPr/>
          <p:nvPr/>
        </p:nvSpPr>
        <p:spPr>
          <a:xfrm flipV="1">
            <a:off x="2857191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4" name="Line"/>
          <p:cNvSpPr/>
          <p:nvPr/>
        </p:nvSpPr>
        <p:spPr>
          <a:xfrm>
            <a:off x="2857133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5" name="Line"/>
          <p:cNvSpPr/>
          <p:nvPr/>
        </p:nvSpPr>
        <p:spPr>
          <a:xfrm>
            <a:off x="3247425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6" name="Início"/>
          <p:cNvSpPr/>
          <p:nvPr/>
        </p:nvSpPr>
        <p:spPr>
          <a:xfrm>
            <a:off x="1065522" y="2598454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37" name="Rectangle"/>
          <p:cNvSpPr/>
          <p:nvPr/>
        </p:nvSpPr>
        <p:spPr>
          <a:xfrm>
            <a:off x="3767793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38" name="2"/>
          <p:cNvSpPr/>
          <p:nvPr/>
        </p:nvSpPr>
        <p:spPr>
          <a:xfrm>
            <a:off x="3767793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539" name="Line"/>
          <p:cNvSpPr/>
          <p:nvPr/>
        </p:nvSpPr>
        <p:spPr>
          <a:xfrm>
            <a:off x="3497764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0" name="Line"/>
          <p:cNvSpPr/>
          <p:nvPr/>
        </p:nvSpPr>
        <p:spPr>
          <a:xfrm flipV="1">
            <a:off x="3634735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1" name="Line"/>
          <p:cNvSpPr/>
          <p:nvPr/>
        </p:nvSpPr>
        <p:spPr>
          <a:xfrm>
            <a:off x="3634676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2" name="Line"/>
          <p:cNvSpPr/>
          <p:nvPr/>
        </p:nvSpPr>
        <p:spPr>
          <a:xfrm>
            <a:off x="4024968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Rectangle"/>
          <p:cNvSpPr/>
          <p:nvPr/>
        </p:nvSpPr>
        <p:spPr>
          <a:xfrm>
            <a:off x="4542647" y="2956664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44" name="3"/>
          <p:cNvSpPr/>
          <p:nvPr/>
        </p:nvSpPr>
        <p:spPr>
          <a:xfrm>
            <a:off x="4542647" y="25284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545" name="Line"/>
          <p:cNvSpPr/>
          <p:nvPr/>
        </p:nvSpPr>
        <p:spPr>
          <a:xfrm>
            <a:off x="4272618" y="31748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6" name="Line"/>
          <p:cNvSpPr/>
          <p:nvPr/>
        </p:nvSpPr>
        <p:spPr>
          <a:xfrm flipV="1">
            <a:off x="4409589" y="23166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7" name="Line"/>
          <p:cNvSpPr/>
          <p:nvPr/>
        </p:nvSpPr>
        <p:spPr>
          <a:xfrm>
            <a:off x="4409531" y="23166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8" name="Line"/>
          <p:cNvSpPr/>
          <p:nvPr/>
        </p:nvSpPr>
        <p:spPr>
          <a:xfrm>
            <a:off x="4799822" y="23166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9" name="Rectangle"/>
          <p:cNvSpPr/>
          <p:nvPr/>
        </p:nvSpPr>
        <p:spPr>
          <a:xfrm>
            <a:off x="5317502" y="296618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50" name="35"/>
          <p:cNvSpPr/>
          <p:nvPr/>
        </p:nvSpPr>
        <p:spPr>
          <a:xfrm>
            <a:off x="5317502" y="25380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551" name="Line"/>
          <p:cNvSpPr/>
          <p:nvPr/>
        </p:nvSpPr>
        <p:spPr>
          <a:xfrm>
            <a:off x="5047472" y="3184360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2" name="Line"/>
          <p:cNvSpPr/>
          <p:nvPr/>
        </p:nvSpPr>
        <p:spPr>
          <a:xfrm flipV="1">
            <a:off x="5184443" y="232613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3" name="Line"/>
          <p:cNvSpPr/>
          <p:nvPr/>
        </p:nvSpPr>
        <p:spPr>
          <a:xfrm>
            <a:off x="5184385" y="232613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4" name="Line"/>
          <p:cNvSpPr/>
          <p:nvPr/>
        </p:nvSpPr>
        <p:spPr>
          <a:xfrm>
            <a:off x="5574677" y="232613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5" name="Rectangle"/>
          <p:cNvSpPr/>
          <p:nvPr/>
        </p:nvSpPr>
        <p:spPr>
          <a:xfrm>
            <a:off x="6092356" y="296618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56" name="99"/>
          <p:cNvSpPr/>
          <p:nvPr/>
        </p:nvSpPr>
        <p:spPr>
          <a:xfrm>
            <a:off x="6092356" y="25380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557" name="Line"/>
          <p:cNvSpPr/>
          <p:nvPr/>
        </p:nvSpPr>
        <p:spPr>
          <a:xfrm>
            <a:off x="5822327" y="318436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8" name="Line"/>
          <p:cNvSpPr/>
          <p:nvPr/>
        </p:nvSpPr>
        <p:spPr>
          <a:xfrm flipV="1">
            <a:off x="5959298" y="232613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9" name="Line"/>
          <p:cNvSpPr/>
          <p:nvPr/>
        </p:nvSpPr>
        <p:spPr>
          <a:xfrm>
            <a:off x="5959239" y="232613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0" name="Line"/>
          <p:cNvSpPr/>
          <p:nvPr/>
        </p:nvSpPr>
        <p:spPr>
          <a:xfrm>
            <a:off x="6349531" y="232613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1" name="Número de elementos :"/>
          <p:cNvSpPr txBox="1"/>
          <p:nvPr/>
        </p:nvSpPr>
        <p:spPr>
          <a:xfrm>
            <a:off x="770168" y="5190977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562" name="Rectangle"/>
          <p:cNvSpPr/>
          <p:nvPr/>
        </p:nvSpPr>
        <p:spPr>
          <a:xfrm>
            <a:off x="675632" y="4524496"/>
            <a:ext cx="2630965" cy="112715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3" name="tipo Lista"/>
          <p:cNvSpPr txBox="1"/>
          <p:nvPr/>
        </p:nvSpPr>
        <p:spPr>
          <a:xfrm>
            <a:off x="674727" y="4069148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564" name="Início"/>
          <p:cNvSpPr/>
          <p:nvPr/>
        </p:nvSpPr>
        <p:spPr>
          <a:xfrm>
            <a:off x="820364" y="466481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65" name="Rectangle"/>
          <p:cNvSpPr/>
          <p:nvPr/>
        </p:nvSpPr>
        <p:spPr>
          <a:xfrm>
            <a:off x="5113596" y="4519563"/>
            <a:ext cx="827255" cy="1116350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6" name="tipo NoLista"/>
          <p:cNvSpPr txBox="1"/>
          <p:nvPr/>
        </p:nvSpPr>
        <p:spPr>
          <a:xfrm>
            <a:off x="4911913" y="4074081"/>
            <a:ext cx="12306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NoLista</a:t>
            </a:r>
          </a:p>
        </p:txBody>
      </p:sp>
      <p:sp>
        <p:nvSpPr>
          <p:cNvPr id="567" name="Obj"/>
          <p:cNvSpPr/>
          <p:nvPr/>
        </p:nvSpPr>
        <p:spPr>
          <a:xfrm>
            <a:off x="5196853" y="4628301"/>
            <a:ext cx="660741" cy="389891"/>
          </a:xfrm>
          <a:prstGeom prst="rect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568" name="Prox"/>
          <p:cNvSpPr/>
          <p:nvPr/>
        </p:nvSpPr>
        <p:spPr>
          <a:xfrm>
            <a:off x="5196853" y="5126668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Prox</a:t>
            </a:r>
          </a:p>
        </p:txBody>
      </p:sp>
      <p:sp>
        <p:nvSpPr>
          <p:cNvPr id="569" name="Item armazenado"/>
          <p:cNvSpPr txBox="1"/>
          <p:nvPr/>
        </p:nvSpPr>
        <p:spPr>
          <a:xfrm>
            <a:off x="6017400" y="4613338"/>
            <a:ext cx="1774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Item armazenado</a:t>
            </a:r>
          </a:p>
        </p:txBody>
      </p:sp>
      <p:sp>
        <p:nvSpPr>
          <p:cNvPr id="570" name="*NoLista"/>
          <p:cNvSpPr txBox="1"/>
          <p:nvPr/>
        </p:nvSpPr>
        <p:spPr>
          <a:xfrm>
            <a:off x="5999390" y="5147438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571" name="*NoLista"/>
          <p:cNvSpPr txBox="1"/>
          <p:nvPr/>
        </p:nvSpPr>
        <p:spPr>
          <a:xfrm>
            <a:off x="1533692" y="4691802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572" name="Line"/>
          <p:cNvSpPr/>
          <p:nvPr/>
        </p:nvSpPr>
        <p:spPr>
          <a:xfrm flipH="1" flipV="1">
            <a:off x="2006802" y="2038752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3" name="Sentido…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574" name="Line"/>
          <p:cNvSpPr/>
          <p:nvPr/>
        </p:nvSpPr>
        <p:spPr>
          <a:xfrm>
            <a:off x="6597181" y="3151609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5" name="NULL"/>
          <p:cNvSpPr/>
          <p:nvPr/>
        </p:nvSpPr>
        <p:spPr>
          <a:xfrm>
            <a:off x="7087069" y="2956664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76" name="Dois tipos necessários: nó de lista (NoLista) e a lista (Lista) propricamente dita"/>
          <p:cNvSpPr/>
          <p:nvPr/>
        </p:nvSpPr>
        <p:spPr>
          <a:xfrm>
            <a:off x="2182347" y="5853830"/>
            <a:ext cx="5014002" cy="72479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Dois tipos necessários: nó de lista (</a:t>
            </a:r>
            <a:r>
              <a:rPr b="1"/>
              <a:t>NoLista</a:t>
            </a:r>
            <a:r>
              <a:t>) e a lista (</a:t>
            </a:r>
            <a:r>
              <a:rPr b="1"/>
              <a:t>Lista</a:t>
            </a:r>
            <a:r>
              <a:t>) propricamente dita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9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580" name="Diferentes implementações de lista dinâmica:"/>
          <p:cNvSpPr txBox="1"/>
          <p:nvPr>
            <p:ph type="body" sz="quarter" idx="1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lvl1pPr>
          </a:lstStyle>
          <a:p>
            <a:pPr/>
            <a:r>
              <a:t>Diferentes implementações de lista dinâmica:</a:t>
            </a:r>
          </a:p>
        </p:txBody>
      </p:sp>
      <p:sp>
        <p:nvSpPr>
          <p:cNvPr id="581" name="Double-linkage: duplamente encadeada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Double-linkage: duplamente encadeada</a:t>
            </a:r>
          </a:p>
        </p:txBody>
      </p:sp>
      <p:sp>
        <p:nvSpPr>
          <p:cNvPr id="582" name="Circulares: nó sentinela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Circulares: nó sentinela</a:t>
            </a:r>
          </a:p>
        </p:txBody>
      </p:sp>
      <p:sp>
        <p:nvSpPr>
          <p:cNvPr id="583" name="Single-linkage: singularmente encadeada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Single-linkage: singularmente encadeada</a:t>
            </a:r>
          </a:p>
        </p:txBody>
      </p:sp>
      <p:sp>
        <p:nvSpPr>
          <p:cNvPr id="584" name="A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585" name="B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586" name="C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9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590" name="Rectangle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91" name="-1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592" name="Rectangle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93" name="0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594" name="2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595" name="3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596" name="35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597" name="Rectangle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98" name="99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599" name="Rectangle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0" name="Rectangle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1" name="Rectangle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2" name="Rectangle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3" name="Rectangle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4" name="Rectangle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5" name="Rectangle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6" name="Rectangle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7" name="Rectangle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0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611" name="Rectangle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12" name="-1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613" name="Rectangle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14" name="0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615" name="Line"/>
          <p:cNvSpPr/>
          <p:nvPr/>
        </p:nvSpPr>
        <p:spPr>
          <a:xfrm>
            <a:off x="6715349" y="3118625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6" name="Line"/>
          <p:cNvSpPr/>
          <p:nvPr/>
        </p:nvSpPr>
        <p:spPr>
          <a:xfrm>
            <a:off x="1883894" y="2739852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2838388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8" name="Line"/>
          <p:cNvSpPr/>
          <p:nvPr/>
        </p:nvSpPr>
        <p:spPr>
          <a:xfrm flipV="1">
            <a:off x="2975359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9" name="Line"/>
          <p:cNvSpPr/>
          <p:nvPr/>
        </p:nvSpPr>
        <p:spPr>
          <a:xfrm>
            <a:off x="2975300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0" name="Line"/>
          <p:cNvSpPr/>
          <p:nvPr/>
        </p:nvSpPr>
        <p:spPr>
          <a:xfrm>
            <a:off x="3365592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1" name="Início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22" name="Rectangle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23" name="2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24" name="Line"/>
          <p:cNvSpPr/>
          <p:nvPr/>
        </p:nvSpPr>
        <p:spPr>
          <a:xfrm>
            <a:off x="3615931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5" name="Line"/>
          <p:cNvSpPr/>
          <p:nvPr/>
        </p:nvSpPr>
        <p:spPr>
          <a:xfrm flipV="1">
            <a:off x="3752902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6" name="Line"/>
          <p:cNvSpPr/>
          <p:nvPr/>
        </p:nvSpPr>
        <p:spPr>
          <a:xfrm>
            <a:off x="3752843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7" name="Line"/>
          <p:cNvSpPr/>
          <p:nvPr/>
        </p:nvSpPr>
        <p:spPr>
          <a:xfrm>
            <a:off x="4143135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8" name="3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629" name="Line"/>
          <p:cNvSpPr/>
          <p:nvPr/>
        </p:nvSpPr>
        <p:spPr>
          <a:xfrm>
            <a:off x="4390785" y="3121288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0" name="Line"/>
          <p:cNvSpPr/>
          <p:nvPr/>
        </p:nvSpPr>
        <p:spPr>
          <a:xfrm flipV="1">
            <a:off x="4527756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1" name="Line"/>
          <p:cNvSpPr/>
          <p:nvPr/>
        </p:nvSpPr>
        <p:spPr>
          <a:xfrm>
            <a:off x="4527698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Line"/>
          <p:cNvSpPr/>
          <p:nvPr/>
        </p:nvSpPr>
        <p:spPr>
          <a:xfrm>
            <a:off x="4917990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3" name="35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634" name="Line"/>
          <p:cNvSpPr/>
          <p:nvPr/>
        </p:nvSpPr>
        <p:spPr>
          <a:xfrm>
            <a:off x="5165640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5" name="Line"/>
          <p:cNvSpPr/>
          <p:nvPr/>
        </p:nvSpPr>
        <p:spPr>
          <a:xfrm flipV="1">
            <a:off x="5302610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5302552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5692844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39" name="99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640" name="Line"/>
          <p:cNvSpPr/>
          <p:nvPr/>
        </p:nvSpPr>
        <p:spPr>
          <a:xfrm>
            <a:off x="5940494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1" name="Line"/>
          <p:cNvSpPr/>
          <p:nvPr/>
        </p:nvSpPr>
        <p:spPr>
          <a:xfrm flipV="1">
            <a:off x="6077465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6077407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3" name="Line"/>
          <p:cNvSpPr/>
          <p:nvPr/>
        </p:nvSpPr>
        <p:spPr>
          <a:xfrm>
            <a:off x="6467699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4" name="Rectangle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5" name="Rectangle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6" name="Rectangle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7" name="Rectangle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8" name="Rectangle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9" name="Rectangle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50" name="NULL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51" name="Rectangle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52" name="Rectangle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5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656" name="Rectangle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57" name="-1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658" name="Rectangle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59" name="0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660" name="Line"/>
          <p:cNvSpPr/>
          <p:nvPr/>
        </p:nvSpPr>
        <p:spPr>
          <a:xfrm>
            <a:off x="6715349" y="3118625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1" name="Line"/>
          <p:cNvSpPr/>
          <p:nvPr/>
        </p:nvSpPr>
        <p:spPr>
          <a:xfrm>
            <a:off x="1883894" y="2739852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2" name="Line"/>
          <p:cNvSpPr/>
          <p:nvPr/>
        </p:nvSpPr>
        <p:spPr>
          <a:xfrm>
            <a:off x="2838388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Line"/>
          <p:cNvSpPr/>
          <p:nvPr/>
        </p:nvSpPr>
        <p:spPr>
          <a:xfrm flipV="1">
            <a:off x="2975359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4" name="Line"/>
          <p:cNvSpPr/>
          <p:nvPr/>
        </p:nvSpPr>
        <p:spPr>
          <a:xfrm>
            <a:off x="2975300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5" name="Line"/>
          <p:cNvSpPr/>
          <p:nvPr/>
        </p:nvSpPr>
        <p:spPr>
          <a:xfrm>
            <a:off x="3365592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6" name="Início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67" name="2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68" name="Line"/>
          <p:cNvSpPr/>
          <p:nvPr/>
        </p:nvSpPr>
        <p:spPr>
          <a:xfrm>
            <a:off x="3615931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9" name="Line"/>
          <p:cNvSpPr/>
          <p:nvPr/>
        </p:nvSpPr>
        <p:spPr>
          <a:xfrm flipV="1">
            <a:off x="3752902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Line"/>
          <p:cNvSpPr/>
          <p:nvPr/>
        </p:nvSpPr>
        <p:spPr>
          <a:xfrm>
            <a:off x="3752843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1" name="Line"/>
          <p:cNvSpPr/>
          <p:nvPr/>
        </p:nvSpPr>
        <p:spPr>
          <a:xfrm>
            <a:off x="4143135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2" name="3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673" name="Line"/>
          <p:cNvSpPr/>
          <p:nvPr/>
        </p:nvSpPr>
        <p:spPr>
          <a:xfrm>
            <a:off x="4390785" y="3121288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4" name="Line"/>
          <p:cNvSpPr/>
          <p:nvPr/>
        </p:nvSpPr>
        <p:spPr>
          <a:xfrm flipV="1">
            <a:off x="4527756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5" name="Line"/>
          <p:cNvSpPr/>
          <p:nvPr/>
        </p:nvSpPr>
        <p:spPr>
          <a:xfrm>
            <a:off x="4527698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6" name="Line"/>
          <p:cNvSpPr/>
          <p:nvPr/>
        </p:nvSpPr>
        <p:spPr>
          <a:xfrm>
            <a:off x="4917990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7" name="35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678" name="Line"/>
          <p:cNvSpPr/>
          <p:nvPr/>
        </p:nvSpPr>
        <p:spPr>
          <a:xfrm>
            <a:off x="5165640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9" name="Line"/>
          <p:cNvSpPr/>
          <p:nvPr/>
        </p:nvSpPr>
        <p:spPr>
          <a:xfrm flipV="1">
            <a:off x="5302610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0" name="Line"/>
          <p:cNvSpPr/>
          <p:nvPr/>
        </p:nvSpPr>
        <p:spPr>
          <a:xfrm>
            <a:off x="5302552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1" name="Line"/>
          <p:cNvSpPr/>
          <p:nvPr/>
        </p:nvSpPr>
        <p:spPr>
          <a:xfrm>
            <a:off x="5692844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2" name="Rectangle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83" name="99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684" name="Line"/>
          <p:cNvSpPr/>
          <p:nvPr/>
        </p:nvSpPr>
        <p:spPr>
          <a:xfrm>
            <a:off x="5940494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5" name="Line"/>
          <p:cNvSpPr/>
          <p:nvPr/>
        </p:nvSpPr>
        <p:spPr>
          <a:xfrm flipV="1">
            <a:off x="6077465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6077407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7" name="Line"/>
          <p:cNvSpPr/>
          <p:nvPr/>
        </p:nvSpPr>
        <p:spPr>
          <a:xfrm>
            <a:off x="6467699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8" name="Rectangle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89" name="Rectangle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90" name="Rectangle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91" name="Rectangle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92" name="Rectangle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93" name="NULL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94" name="Line"/>
          <p:cNvSpPr/>
          <p:nvPr/>
        </p:nvSpPr>
        <p:spPr>
          <a:xfrm flipH="1">
            <a:off x="1859914" y="3549822"/>
            <a:ext cx="4507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5" name="NULL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96" name="Line"/>
          <p:cNvSpPr/>
          <p:nvPr/>
        </p:nvSpPr>
        <p:spPr>
          <a:xfrm flipV="1">
            <a:off x="2585009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7" name="Line"/>
          <p:cNvSpPr/>
          <p:nvPr/>
        </p:nvSpPr>
        <p:spPr>
          <a:xfrm flipV="1">
            <a:off x="3365592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8" name="Line"/>
          <p:cNvSpPr/>
          <p:nvPr/>
        </p:nvSpPr>
        <p:spPr>
          <a:xfrm flipV="1">
            <a:off x="4143135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9" name="Line"/>
          <p:cNvSpPr/>
          <p:nvPr/>
        </p:nvSpPr>
        <p:spPr>
          <a:xfrm flipV="1">
            <a:off x="4917990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0" name="Line"/>
          <p:cNvSpPr/>
          <p:nvPr/>
        </p:nvSpPr>
        <p:spPr>
          <a:xfrm flipV="1">
            <a:off x="5703476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1" name="Line"/>
          <p:cNvSpPr/>
          <p:nvPr/>
        </p:nvSpPr>
        <p:spPr>
          <a:xfrm>
            <a:off x="2975300" y="353425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2" name="Line"/>
          <p:cNvSpPr/>
          <p:nvPr/>
        </p:nvSpPr>
        <p:spPr>
          <a:xfrm flipV="1">
            <a:off x="2570559" y="407409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3" name="Line"/>
          <p:cNvSpPr/>
          <p:nvPr/>
        </p:nvSpPr>
        <p:spPr>
          <a:xfrm>
            <a:off x="2975300" y="353782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3774931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5" name="Line"/>
          <p:cNvSpPr/>
          <p:nvPr/>
        </p:nvSpPr>
        <p:spPr>
          <a:xfrm flipV="1">
            <a:off x="3370190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3774931" y="3540802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4547877" y="3552484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8" name="Line"/>
          <p:cNvSpPr/>
          <p:nvPr/>
        </p:nvSpPr>
        <p:spPr>
          <a:xfrm flipV="1">
            <a:off x="4143135" y="4092321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9" name="Line"/>
          <p:cNvSpPr/>
          <p:nvPr/>
        </p:nvSpPr>
        <p:spPr>
          <a:xfrm>
            <a:off x="4547877" y="3556045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0" name="Line"/>
          <p:cNvSpPr/>
          <p:nvPr/>
        </p:nvSpPr>
        <p:spPr>
          <a:xfrm>
            <a:off x="5322731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1" name="Line"/>
          <p:cNvSpPr/>
          <p:nvPr/>
        </p:nvSpPr>
        <p:spPr>
          <a:xfrm flipV="1">
            <a:off x="4917990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2" name="Line"/>
          <p:cNvSpPr/>
          <p:nvPr/>
        </p:nvSpPr>
        <p:spPr>
          <a:xfrm>
            <a:off x="5322731" y="3540802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3" name="Line"/>
          <p:cNvSpPr/>
          <p:nvPr/>
        </p:nvSpPr>
        <p:spPr>
          <a:xfrm>
            <a:off x="6108217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4" name="Line"/>
          <p:cNvSpPr/>
          <p:nvPr/>
        </p:nvSpPr>
        <p:spPr>
          <a:xfrm flipV="1">
            <a:off x="5703476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5" name="Line"/>
          <p:cNvSpPr/>
          <p:nvPr/>
        </p:nvSpPr>
        <p:spPr>
          <a:xfrm>
            <a:off x="6108217" y="3540802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6" name="Rectangle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7" name="Rectangle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8" name="Rectangle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9" name="Rectangle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2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723" name="Rectangle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24" name="-1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725" name="Rectangle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26" name="0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727" name="Line"/>
          <p:cNvSpPr/>
          <p:nvPr/>
        </p:nvSpPr>
        <p:spPr>
          <a:xfrm>
            <a:off x="6715349" y="3118625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8" name="Line"/>
          <p:cNvSpPr/>
          <p:nvPr/>
        </p:nvSpPr>
        <p:spPr>
          <a:xfrm>
            <a:off x="1883894" y="2739852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9" name="Line"/>
          <p:cNvSpPr/>
          <p:nvPr/>
        </p:nvSpPr>
        <p:spPr>
          <a:xfrm>
            <a:off x="2838388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0" name="Line"/>
          <p:cNvSpPr/>
          <p:nvPr/>
        </p:nvSpPr>
        <p:spPr>
          <a:xfrm flipV="1">
            <a:off x="2975359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1" name="Line"/>
          <p:cNvSpPr/>
          <p:nvPr/>
        </p:nvSpPr>
        <p:spPr>
          <a:xfrm>
            <a:off x="2975300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2" name="Line"/>
          <p:cNvSpPr/>
          <p:nvPr/>
        </p:nvSpPr>
        <p:spPr>
          <a:xfrm>
            <a:off x="3365592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3" name="Início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34" name="2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735" name="Line"/>
          <p:cNvSpPr/>
          <p:nvPr/>
        </p:nvSpPr>
        <p:spPr>
          <a:xfrm>
            <a:off x="3615931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6" name="Line"/>
          <p:cNvSpPr/>
          <p:nvPr/>
        </p:nvSpPr>
        <p:spPr>
          <a:xfrm flipV="1">
            <a:off x="3752902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7" name="Line"/>
          <p:cNvSpPr/>
          <p:nvPr/>
        </p:nvSpPr>
        <p:spPr>
          <a:xfrm>
            <a:off x="3752843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4143135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9" name="3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740" name="Line"/>
          <p:cNvSpPr/>
          <p:nvPr/>
        </p:nvSpPr>
        <p:spPr>
          <a:xfrm>
            <a:off x="4390785" y="3121288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1" name="Line"/>
          <p:cNvSpPr/>
          <p:nvPr/>
        </p:nvSpPr>
        <p:spPr>
          <a:xfrm flipV="1">
            <a:off x="4527756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2" name="Line"/>
          <p:cNvSpPr/>
          <p:nvPr/>
        </p:nvSpPr>
        <p:spPr>
          <a:xfrm>
            <a:off x="4527698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3" name="Line"/>
          <p:cNvSpPr/>
          <p:nvPr/>
        </p:nvSpPr>
        <p:spPr>
          <a:xfrm>
            <a:off x="4917990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4" name="35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745" name="Line"/>
          <p:cNvSpPr/>
          <p:nvPr/>
        </p:nvSpPr>
        <p:spPr>
          <a:xfrm>
            <a:off x="5165640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6" name="Line"/>
          <p:cNvSpPr/>
          <p:nvPr/>
        </p:nvSpPr>
        <p:spPr>
          <a:xfrm flipV="1">
            <a:off x="5302610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7" name="Line"/>
          <p:cNvSpPr/>
          <p:nvPr/>
        </p:nvSpPr>
        <p:spPr>
          <a:xfrm>
            <a:off x="5302552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8" name="Line"/>
          <p:cNvSpPr/>
          <p:nvPr/>
        </p:nvSpPr>
        <p:spPr>
          <a:xfrm>
            <a:off x="5692844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9" name="Rectangle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0" name="99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751" name="Line"/>
          <p:cNvSpPr/>
          <p:nvPr/>
        </p:nvSpPr>
        <p:spPr>
          <a:xfrm>
            <a:off x="5940494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2" name="Line"/>
          <p:cNvSpPr/>
          <p:nvPr/>
        </p:nvSpPr>
        <p:spPr>
          <a:xfrm flipV="1">
            <a:off x="6077465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3" name="Line"/>
          <p:cNvSpPr/>
          <p:nvPr/>
        </p:nvSpPr>
        <p:spPr>
          <a:xfrm>
            <a:off x="6077407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6467699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5" name="Rectangle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6" name="Rectangle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7" name="Rectangle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8" name="Rectangle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9" name="Rectangle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60" name="NULL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61" name="Line"/>
          <p:cNvSpPr/>
          <p:nvPr/>
        </p:nvSpPr>
        <p:spPr>
          <a:xfrm flipH="1">
            <a:off x="1859914" y="3549822"/>
            <a:ext cx="4507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2" name="NULL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63" name="Line"/>
          <p:cNvSpPr/>
          <p:nvPr/>
        </p:nvSpPr>
        <p:spPr>
          <a:xfrm flipV="1">
            <a:off x="2585009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4" name="Line"/>
          <p:cNvSpPr/>
          <p:nvPr/>
        </p:nvSpPr>
        <p:spPr>
          <a:xfrm flipV="1">
            <a:off x="3365592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5" name="Line"/>
          <p:cNvSpPr/>
          <p:nvPr/>
        </p:nvSpPr>
        <p:spPr>
          <a:xfrm flipV="1">
            <a:off x="4143135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6" name="Line"/>
          <p:cNvSpPr/>
          <p:nvPr/>
        </p:nvSpPr>
        <p:spPr>
          <a:xfrm flipV="1">
            <a:off x="4917990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7" name="Line"/>
          <p:cNvSpPr/>
          <p:nvPr/>
        </p:nvSpPr>
        <p:spPr>
          <a:xfrm flipV="1">
            <a:off x="5703476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8" name="Line"/>
          <p:cNvSpPr/>
          <p:nvPr/>
        </p:nvSpPr>
        <p:spPr>
          <a:xfrm>
            <a:off x="2975300" y="353425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9" name="Line"/>
          <p:cNvSpPr/>
          <p:nvPr/>
        </p:nvSpPr>
        <p:spPr>
          <a:xfrm flipV="1">
            <a:off x="2570559" y="407409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0" name="Line"/>
          <p:cNvSpPr/>
          <p:nvPr/>
        </p:nvSpPr>
        <p:spPr>
          <a:xfrm>
            <a:off x="2975300" y="353782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1" name="Line"/>
          <p:cNvSpPr/>
          <p:nvPr/>
        </p:nvSpPr>
        <p:spPr>
          <a:xfrm>
            <a:off x="3774931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2" name="Line"/>
          <p:cNvSpPr/>
          <p:nvPr/>
        </p:nvSpPr>
        <p:spPr>
          <a:xfrm flipV="1">
            <a:off x="3370190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3" name="Line"/>
          <p:cNvSpPr/>
          <p:nvPr/>
        </p:nvSpPr>
        <p:spPr>
          <a:xfrm>
            <a:off x="3774931" y="3540802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4" name="Line"/>
          <p:cNvSpPr/>
          <p:nvPr/>
        </p:nvSpPr>
        <p:spPr>
          <a:xfrm>
            <a:off x="4547877" y="3552484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5" name="Line"/>
          <p:cNvSpPr/>
          <p:nvPr/>
        </p:nvSpPr>
        <p:spPr>
          <a:xfrm flipV="1">
            <a:off x="4143135" y="4092321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6" name="Line"/>
          <p:cNvSpPr/>
          <p:nvPr/>
        </p:nvSpPr>
        <p:spPr>
          <a:xfrm>
            <a:off x="4547877" y="3556045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7" name="Line"/>
          <p:cNvSpPr/>
          <p:nvPr/>
        </p:nvSpPr>
        <p:spPr>
          <a:xfrm>
            <a:off x="5322731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8" name="Line"/>
          <p:cNvSpPr/>
          <p:nvPr/>
        </p:nvSpPr>
        <p:spPr>
          <a:xfrm flipV="1">
            <a:off x="4917990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9" name="Line"/>
          <p:cNvSpPr/>
          <p:nvPr/>
        </p:nvSpPr>
        <p:spPr>
          <a:xfrm>
            <a:off x="5322731" y="3540802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0" name="Line"/>
          <p:cNvSpPr/>
          <p:nvPr/>
        </p:nvSpPr>
        <p:spPr>
          <a:xfrm>
            <a:off x="6108217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1" name="Line"/>
          <p:cNvSpPr/>
          <p:nvPr/>
        </p:nvSpPr>
        <p:spPr>
          <a:xfrm flipV="1">
            <a:off x="5703476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2" name="Line"/>
          <p:cNvSpPr/>
          <p:nvPr/>
        </p:nvSpPr>
        <p:spPr>
          <a:xfrm>
            <a:off x="6108217" y="3540802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3" name="Line"/>
          <p:cNvSpPr/>
          <p:nvPr/>
        </p:nvSpPr>
        <p:spPr>
          <a:xfrm flipH="1" flipV="1">
            <a:off x="2006802" y="2038752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4" name="Sentido…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785" name="Line"/>
          <p:cNvSpPr/>
          <p:nvPr/>
        </p:nvSpPr>
        <p:spPr>
          <a:xfrm flipH="1" flipV="1">
            <a:off x="2012002" y="4314192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6" name="Sentido…"/>
          <p:cNvSpPr txBox="1"/>
          <p:nvPr/>
        </p:nvSpPr>
        <p:spPr>
          <a:xfrm>
            <a:off x="6973678" y="4027172"/>
            <a:ext cx="14920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787" name="Rectangle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88" name="Rectangle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89" name="Rectangle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90" name="Rectangle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3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794" name="Rectangle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95" name="-1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796" name="Rectangle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97" name="0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798" name="Line"/>
          <p:cNvSpPr/>
          <p:nvPr/>
        </p:nvSpPr>
        <p:spPr>
          <a:xfrm>
            <a:off x="6715349" y="3118625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9" name="Line"/>
          <p:cNvSpPr/>
          <p:nvPr/>
        </p:nvSpPr>
        <p:spPr>
          <a:xfrm>
            <a:off x="1883894" y="2739852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0" name="Line"/>
          <p:cNvSpPr/>
          <p:nvPr/>
        </p:nvSpPr>
        <p:spPr>
          <a:xfrm>
            <a:off x="2838388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1" name="Line"/>
          <p:cNvSpPr/>
          <p:nvPr/>
        </p:nvSpPr>
        <p:spPr>
          <a:xfrm flipV="1">
            <a:off x="2975359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2" name="Line"/>
          <p:cNvSpPr/>
          <p:nvPr/>
        </p:nvSpPr>
        <p:spPr>
          <a:xfrm>
            <a:off x="2975300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3" name="Line"/>
          <p:cNvSpPr/>
          <p:nvPr/>
        </p:nvSpPr>
        <p:spPr>
          <a:xfrm>
            <a:off x="3365592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Início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05" name="2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06" name="Line"/>
          <p:cNvSpPr/>
          <p:nvPr/>
        </p:nvSpPr>
        <p:spPr>
          <a:xfrm>
            <a:off x="3615931" y="31212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7" name="Line"/>
          <p:cNvSpPr/>
          <p:nvPr/>
        </p:nvSpPr>
        <p:spPr>
          <a:xfrm flipV="1">
            <a:off x="3752902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8" name="Line"/>
          <p:cNvSpPr/>
          <p:nvPr/>
        </p:nvSpPr>
        <p:spPr>
          <a:xfrm>
            <a:off x="3752843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4143135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0" name="3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811" name="Line"/>
          <p:cNvSpPr/>
          <p:nvPr/>
        </p:nvSpPr>
        <p:spPr>
          <a:xfrm>
            <a:off x="4390785" y="3121288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2" name="Line"/>
          <p:cNvSpPr/>
          <p:nvPr/>
        </p:nvSpPr>
        <p:spPr>
          <a:xfrm flipV="1">
            <a:off x="4527756" y="22630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3" name="Line"/>
          <p:cNvSpPr/>
          <p:nvPr/>
        </p:nvSpPr>
        <p:spPr>
          <a:xfrm>
            <a:off x="4527698" y="2263064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4" name="Line"/>
          <p:cNvSpPr/>
          <p:nvPr/>
        </p:nvSpPr>
        <p:spPr>
          <a:xfrm>
            <a:off x="4917990" y="22630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5" name="35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816" name="Line"/>
          <p:cNvSpPr/>
          <p:nvPr/>
        </p:nvSpPr>
        <p:spPr>
          <a:xfrm>
            <a:off x="5165640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7" name="Line"/>
          <p:cNvSpPr/>
          <p:nvPr/>
        </p:nvSpPr>
        <p:spPr>
          <a:xfrm flipV="1">
            <a:off x="5302610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8" name="Line"/>
          <p:cNvSpPr/>
          <p:nvPr/>
        </p:nvSpPr>
        <p:spPr>
          <a:xfrm>
            <a:off x="5302552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9" name="Line"/>
          <p:cNvSpPr/>
          <p:nvPr/>
        </p:nvSpPr>
        <p:spPr>
          <a:xfrm>
            <a:off x="5692844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0" name="Rectangle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21" name="99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822" name="Line"/>
          <p:cNvSpPr/>
          <p:nvPr/>
        </p:nvSpPr>
        <p:spPr>
          <a:xfrm>
            <a:off x="5940494" y="313081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3" name="Line"/>
          <p:cNvSpPr/>
          <p:nvPr/>
        </p:nvSpPr>
        <p:spPr>
          <a:xfrm flipV="1">
            <a:off x="6077465" y="227258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4" name="Line"/>
          <p:cNvSpPr/>
          <p:nvPr/>
        </p:nvSpPr>
        <p:spPr>
          <a:xfrm>
            <a:off x="6077407" y="227258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5" name="Line"/>
          <p:cNvSpPr/>
          <p:nvPr/>
        </p:nvSpPr>
        <p:spPr>
          <a:xfrm>
            <a:off x="6467699" y="227258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6" name="Rectangle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27" name="Rectangle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28" name="Rectangle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29" name="Rectangle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30" name="Rectangle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31" name="NULL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32" name="Line"/>
          <p:cNvSpPr/>
          <p:nvPr/>
        </p:nvSpPr>
        <p:spPr>
          <a:xfrm flipH="1">
            <a:off x="1859914" y="3549822"/>
            <a:ext cx="4507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3" name="NULL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34" name="Line"/>
          <p:cNvSpPr/>
          <p:nvPr/>
        </p:nvSpPr>
        <p:spPr>
          <a:xfrm flipV="1">
            <a:off x="2585009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5" name="Line"/>
          <p:cNvSpPr/>
          <p:nvPr/>
        </p:nvSpPr>
        <p:spPr>
          <a:xfrm flipV="1">
            <a:off x="3365592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6" name="Line"/>
          <p:cNvSpPr/>
          <p:nvPr/>
        </p:nvSpPr>
        <p:spPr>
          <a:xfrm flipV="1">
            <a:off x="4143135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Line"/>
          <p:cNvSpPr/>
          <p:nvPr/>
        </p:nvSpPr>
        <p:spPr>
          <a:xfrm flipV="1">
            <a:off x="4917990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8" name="Line"/>
          <p:cNvSpPr/>
          <p:nvPr/>
        </p:nvSpPr>
        <p:spPr>
          <a:xfrm flipV="1">
            <a:off x="5703476" y="382674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9" name="Line"/>
          <p:cNvSpPr/>
          <p:nvPr/>
        </p:nvSpPr>
        <p:spPr>
          <a:xfrm>
            <a:off x="2975300" y="353425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0" name="Line"/>
          <p:cNvSpPr/>
          <p:nvPr/>
        </p:nvSpPr>
        <p:spPr>
          <a:xfrm flipV="1">
            <a:off x="2570559" y="407409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1" name="Line"/>
          <p:cNvSpPr/>
          <p:nvPr/>
        </p:nvSpPr>
        <p:spPr>
          <a:xfrm>
            <a:off x="2975300" y="353782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2" name="Line"/>
          <p:cNvSpPr/>
          <p:nvPr/>
        </p:nvSpPr>
        <p:spPr>
          <a:xfrm>
            <a:off x="3774931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3" name="Line"/>
          <p:cNvSpPr/>
          <p:nvPr/>
        </p:nvSpPr>
        <p:spPr>
          <a:xfrm flipV="1">
            <a:off x="3370190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4" name="Line"/>
          <p:cNvSpPr/>
          <p:nvPr/>
        </p:nvSpPr>
        <p:spPr>
          <a:xfrm>
            <a:off x="3774931" y="3540802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5" name="Line"/>
          <p:cNvSpPr/>
          <p:nvPr/>
        </p:nvSpPr>
        <p:spPr>
          <a:xfrm>
            <a:off x="4547877" y="3552484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6" name="Line"/>
          <p:cNvSpPr/>
          <p:nvPr/>
        </p:nvSpPr>
        <p:spPr>
          <a:xfrm flipV="1">
            <a:off x="4143135" y="4092321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7" name="Line"/>
          <p:cNvSpPr/>
          <p:nvPr/>
        </p:nvSpPr>
        <p:spPr>
          <a:xfrm>
            <a:off x="4547877" y="3556045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8" name="Line"/>
          <p:cNvSpPr/>
          <p:nvPr/>
        </p:nvSpPr>
        <p:spPr>
          <a:xfrm>
            <a:off x="5322731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9" name="Line"/>
          <p:cNvSpPr/>
          <p:nvPr/>
        </p:nvSpPr>
        <p:spPr>
          <a:xfrm flipV="1">
            <a:off x="4917990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0" name="Line"/>
          <p:cNvSpPr/>
          <p:nvPr/>
        </p:nvSpPr>
        <p:spPr>
          <a:xfrm>
            <a:off x="5322731" y="3540802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6108217" y="3537241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2" name="Line"/>
          <p:cNvSpPr/>
          <p:nvPr/>
        </p:nvSpPr>
        <p:spPr>
          <a:xfrm flipV="1">
            <a:off x="5703476" y="4077078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6108217" y="3540802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4" name="Line"/>
          <p:cNvSpPr/>
          <p:nvPr/>
        </p:nvSpPr>
        <p:spPr>
          <a:xfrm flipH="1" flipV="1">
            <a:off x="2006802" y="2038752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5" name="Sentido…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856" name="Line"/>
          <p:cNvSpPr/>
          <p:nvPr/>
        </p:nvSpPr>
        <p:spPr>
          <a:xfrm flipH="1" flipV="1">
            <a:off x="2012002" y="4314192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7" name="Sentido…"/>
          <p:cNvSpPr txBox="1"/>
          <p:nvPr/>
        </p:nvSpPr>
        <p:spPr>
          <a:xfrm>
            <a:off x="6973678" y="4027172"/>
            <a:ext cx="14920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858" name="Número de elementos :"/>
          <p:cNvSpPr txBox="1"/>
          <p:nvPr/>
        </p:nvSpPr>
        <p:spPr>
          <a:xfrm>
            <a:off x="883600" y="5804917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859" name="Rectangle"/>
          <p:cNvSpPr/>
          <p:nvPr/>
        </p:nvSpPr>
        <p:spPr>
          <a:xfrm>
            <a:off x="789065" y="5138436"/>
            <a:ext cx="2630965" cy="112715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0" name="tipo Lista"/>
          <p:cNvSpPr txBox="1"/>
          <p:nvPr/>
        </p:nvSpPr>
        <p:spPr>
          <a:xfrm>
            <a:off x="788159" y="4683088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861" name="Início"/>
          <p:cNvSpPr/>
          <p:nvPr/>
        </p:nvSpPr>
        <p:spPr>
          <a:xfrm>
            <a:off x="933796" y="52787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62" name="Rectangle"/>
          <p:cNvSpPr/>
          <p:nvPr/>
        </p:nvSpPr>
        <p:spPr>
          <a:xfrm>
            <a:off x="4942376" y="5051951"/>
            <a:ext cx="827255" cy="14009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3" name="tipo NoLista"/>
          <p:cNvSpPr txBox="1"/>
          <p:nvPr/>
        </p:nvSpPr>
        <p:spPr>
          <a:xfrm>
            <a:off x="4886458" y="4683088"/>
            <a:ext cx="12306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NoLista</a:t>
            </a:r>
          </a:p>
        </p:txBody>
      </p:sp>
      <p:sp>
        <p:nvSpPr>
          <p:cNvPr id="864" name="Obj"/>
          <p:cNvSpPr/>
          <p:nvPr/>
        </p:nvSpPr>
        <p:spPr>
          <a:xfrm>
            <a:off x="5025633" y="5110668"/>
            <a:ext cx="660741" cy="389891"/>
          </a:xfrm>
          <a:prstGeom prst="rect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865" name="Prox"/>
          <p:cNvSpPr/>
          <p:nvPr/>
        </p:nvSpPr>
        <p:spPr>
          <a:xfrm>
            <a:off x="5025633" y="5557456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Prox</a:t>
            </a:r>
          </a:p>
        </p:txBody>
      </p:sp>
      <p:sp>
        <p:nvSpPr>
          <p:cNvPr id="866" name="Item armazenado"/>
          <p:cNvSpPr txBox="1"/>
          <p:nvPr/>
        </p:nvSpPr>
        <p:spPr>
          <a:xfrm>
            <a:off x="5846180" y="5145726"/>
            <a:ext cx="1774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Item armazenado</a:t>
            </a:r>
          </a:p>
        </p:txBody>
      </p:sp>
      <p:sp>
        <p:nvSpPr>
          <p:cNvPr id="867" name="*NoLista (proximo)"/>
          <p:cNvSpPr txBox="1"/>
          <p:nvPr/>
        </p:nvSpPr>
        <p:spPr>
          <a:xfrm>
            <a:off x="5753250" y="5575391"/>
            <a:ext cx="19092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 (proximo)</a:t>
            </a:r>
          </a:p>
        </p:txBody>
      </p:sp>
      <p:sp>
        <p:nvSpPr>
          <p:cNvPr id="868" name="*NoLista"/>
          <p:cNvSpPr txBox="1"/>
          <p:nvPr/>
        </p:nvSpPr>
        <p:spPr>
          <a:xfrm>
            <a:off x="1647125" y="5305742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869" name="Ant"/>
          <p:cNvSpPr/>
          <p:nvPr/>
        </p:nvSpPr>
        <p:spPr>
          <a:xfrm>
            <a:off x="5027480" y="6016549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Ant</a:t>
            </a:r>
          </a:p>
        </p:txBody>
      </p:sp>
      <p:sp>
        <p:nvSpPr>
          <p:cNvPr id="870" name="*NoLista (anterior)"/>
          <p:cNvSpPr txBox="1"/>
          <p:nvPr/>
        </p:nvSpPr>
        <p:spPr>
          <a:xfrm>
            <a:off x="5785849" y="6045124"/>
            <a:ext cx="1853467" cy="332741"/>
          </a:xfrm>
          <a:prstGeom prst="rect">
            <a:avLst/>
          </a:prstGeom>
          <a:solidFill>
            <a:srgbClr val="FFF85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 (anterior)</a:t>
            </a:r>
          </a:p>
        </p:txBody>
      </p:sp>
      <p:sp>
        <p:nvSpPr>
          <p:cNvPr id="871" name="Rectangle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72" name="Rectangle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73" name="Rectangle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74" name="Rectangle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7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878" name="Rectangle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79" name="-1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880" name="Rectangle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81" name="0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882" name="Line"/>
          <p:cNvSpPr/>
          <p:nvPr/>
        </p:nvSpPr>
        <p:spPr>
          <a:xfrm>
            <a:off x="6715349" y="3118625"/>
            <a:ext cx="450776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3" name="Line"/>
          <p:cNvSpPr/>
          <p:nvPr/>
        </p:nvSpPr>
        <p:spPr>
          <a:xfrm>
            <a:off x="1883894" y="2739852"/>
            <a:ext cx="450777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4" name="Line"/>
          <p:cNvSpPr/>
          <p:nvPr/>
        </p:nvSpPr>
        <p:spPr>
          <a:xfrm>
            <a:off x="2838388" y="3121288"/>
            <a:ext cx="146438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5" name="Line"/>
          <p:cNvSpPr/>
          <p:nvPr/>
        </p:nvSpPr>
        <p:spPr>
          <a:xfrm flipV="1">
            <a:off x="2975359" y="2263064"/>
            <a:ext cx="398317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2975300" y="2263064"/>
            <a:ext cx="1" cy="85478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3365592" y="2263064"/>
            <a:ext cx="1" cy="22860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8" name="Início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89" name="2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90" name="Line"/>
          <p:cNvSpPr/>
          <p:nvPr/>
        </p:nvSpPr>
        <p:spPr>
          <a:xfrm>
            <a:off x="3615931" y="3121288"/>
            <a:ext cx="146438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1" name="Line"/>
          <p:cNvSpPr/>
          <p:nvPr/>
        </p:nvSpPr>
        <p:spPr>
          <a:xfrm flipV="1">
            <a:off x="3752902" y="2263064"/>
            <a:ext cx="398317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3752843" y="2263064"/>
            <a:ext cx="1" cy="85478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4143135" y="2263064"/>
            <a:ext cx="1" cy="22860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4" name="3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895" name="Line"/>
          <p:cNvSpPr/>
          <p:nvPr/>
        </p:nvSpPr>
        <p:spPr>
          <a:xfrm>
            <a:off x="4390785" y="3121288"/>
            <a:ext cx="146439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6" name="Line"/>
          <p:cNvSpPr/>
          <p:nvPr/>
        </p:nvSpPr>
        <p:spPr>
          <a:xfrm flipV="1">
            <a:off x="4527756" y="2263064"/>
            <a:ext cx="398317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4527698" y="2263064"/>
            <a:ext cx="1" cy="85478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8" name="Line"/>
          <p:cNvSpPr/>
          <p:nvPr/>
        </p:nvSpPr>
        <p:spPr>
          <a:xfrm>
            <a:off x="4917990" y="2263064"/>
            <a:ext cx="1" cy="22860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9" name="35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900" name="Line"/>
          <p:cNvSpPr/>
          <p:nvPr/>
        </p:nvSpPr>
        <p:spPr>
          <a:xfrm>
            <a:off x="5165640" y="3130813"/>
            <a:ext cx="146438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1" name="Line"/>
          <p:cNvSpPr/>
          <p:nvPr/>
        </p:nvSpPr>
        <p:spPr>
          <a:xfrm flipV="1">
            <a:off x="5302610" y="2272589"/>
            <a:ext cx="398317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2" name="Line"/>
          <p:cNvSpPr/>
          <p:nvPr/>
        </p:nvSpPr>
        <p:spPr>
          <a:xfrm>
            <a:off x="5302552" y="2272589"/>
            <a:ext cx="1" cy="85478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3" name="Line"/>
          <p:cNvSpPr/>
          <p:nvPr/>
        </p:nvSpPr>
        <p:spPr>
          <a:xfrm>
            <a:off x="5692844" y="2272589"/>
            <a:ext cx="1" cy="22860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4" name="Rectangle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05" name="99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906" name="Line"/>
          <p:cNvSpPr/>
          <p:nvPr/>
        </p:nvSpPr>
        <p:spPr>
          <a:xfrm>
            <a:off x="5940494" y="3130813"/>
            <a:ext cx="146438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7" name="Line"/>
          <p:cNvSpPr/>
          <p:nvPr/>
        </p:nvSpPr>
        <p:spPr>
          <a:xfrm flipV="1">
            <a:off x="6077465" y="2272589"/>
            <a:ext cx="398317" cy="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8" name="Line"/>
          <p:cNvSpPr/>
          <p:nvPr/>
        </p:nvSpPr>
        <p:spPr>
          <a:xfrm>
            <a:off x="6077407" y="2272589"/>
            <a:ext cx="1" cy="85478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9" name="Line"/>
          <p:cNvSpPr/>
          <p:nvPr/>
        </p:nvSpPr>
        <p:spPr>
          <a:xfrm>
            <a:off x="6467699" y="2272589"/>
            <a:ext cx="1" cy="228601"/>
          </a:xfrm>
          <a:prstGeom prst="line">
            <a:avLst/>
          </a:prstGeom>
          <a:ln w="19050">
            <a:solidFill>
              <a:srgbClr val="0000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0" name="Rectangle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1" name="Rectangle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2" name="Rectangle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3" name="Rectangle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4" name="Rectangle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5" name="NULL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16" name="Line"/>
          <p:cNvSpPr/>
          <p:nvPr/>
        </p:nvSpPr>
        <p:spPr>
          <a:xfrm flipH="1">
            <a:off x="1859914" y="3549822"/>
            <a:ext cx="450777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7" name="NULL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>
              <a:alpha val="29422"/>
            </a:srgbClr>
          </a:solidFill>
          <a:ln w="19050">
            <a:solidFill>
              <a:srgbClr val="000000">
                <a:alpha val="294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18" name="Line"/>
          <p:cNvSpPr/>
          <p:nvPr/>
        </p:nvSpPr>
        <p:spPr>
          <a:xfrm flipV="1">
            <a:off x="2585009" y="3826745"/>
            <a:ext cx="1" cy="24765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9" name="Line"/>
          <p:cNvSpPr/>
          <p:nvPr/>
        </p:nvSpPr>
        <p:spPr>
          <a:xfrm flipV="1">
            <a:off x="3365592" y="3826745"/>
            <a:ext cx="1" cy="24765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0" name="Line"/>
          <p:cNvSpPr/>
          <p:nvPr/>
        </p:nvSpPr>
        <p:spPr>
          <a:xfrm flipV="1">
            <a:off x="4143135" y="3826745"/>
            <a:ext cx="1" cy="24765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1" name="Line"/>
          <p:cNvSpPr/>
          <p:nvPr/>
        </p:nvSpPr>
        <p:spPr>
          <a:xfrm flipV="1">
            <a:off x="4917990" y="3826745"/>
            <a:ext cx="1" cy="24765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2" name="Line"/>
          <p:cNvSpPr/>
          <p:nvPr/>
        </p:nvSpPr>
        <p:spPr>
          <a:xfrm flipV="1">
            <a:off x="5703476" y="3826745"/>
            <a:ext cx="1" cy="24765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3" name="Line"/>
          <p:cNvSpPr/>
          <p:nvPr/>
        </p:nvSpPr>
        <p:spPr>
          <a:xfrm>
            <a:off x="2975300" y="3534259"/>
            <a:ext cx="1" cy="551792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4" name="Line"/>
          <p:cNvSpPr/>
          <p:nvPr/>
        </p:nvSpPr>
        <p:spPr>
          <a:xfrm flipV="1">
            <a:off x="2570559" y="4074096"/>
            <a:ext cx="398317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5" name="Line"/>
          <p:cNvSpPr/>
          <p:nvPr/>
        </p:nvSpPr>
        <p:spPr>
          <a:xfrm>
            <a:off x="2975300" y="3537820"/>
            <a:ext cx="121039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6" name="Line"/>
          <p:cNvSpPr/>
          <p:nvPr/>
        </p:nvSpPr>
        <p:spPr>
          <a:xfrm>
            <a:off x="3774931" y="3537241"/>
            <a:ext cx="1" cy="551792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7" name="Line"/>
          <p:cNvSpPr/>
          <p:nvPr/>
        </p:nvSpPr>
        <p:spPr>
          <a:xfrm flipV="1">
            <a:off x="3370190" y="4077078"/>
            <a:ext cx="398317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8" name="Line"/>
          <p:cNvSpPr/>
          <p:nvPr/>
        </p:nvSpPr>
        <p:spPr>
          <a:xfrm>
            <a:off x="3774931" y="3540802"/>
            <a:ext cx="121038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9" name="Line"/>
          <p:cNvSpPr/>
          <p:nvPr/>
        </p:nvSpPr>
        <p:spPr>
          <a:xfrm>
            <a:off x="4547877" y="3552484"/>
            <a:ext cx="1" cy="551792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0" name="Line"/>
          <p:cNvSpPr/>
          <p:nvPr/>
        </p:nvSpPr>
        <p:spPr>
          <a:xfrm flipV="1">
            <a:off x="4143135" y="4092321"/>
            <a:ext cx="398317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1" name="Line"/>
          <p:cNvSpPr/>
          <p:nvPr/>
        </p:nvSpPr>
        <p:spPr>
          <a:xfrm>
            <a:off x="4547877" y="3556045"/>
            <a:ext cx="121038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2" name="Line"/>
          <p:cNvSpPr/>
          <p:nvPr/>
        </p:nvSpPr>
        <p:spPr>
          <a:xfrm>
            <a:off x="5322731" y="3537241"/>
            <a:ext cx="1" cy="551792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3" name="Line"/>
          <p:cNvSpPr/>
          <p:nvPr/>
        </p:nvSpPr>
        <p:spPr>
          <a:xfrm flipV="1">
            <a:off x="4917990" y="4077078"/>
            <a:ext cx="398317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4" name="Line"/>
          <p:cNvSpPr/>
          <p:nvPr/>
        </p:nvSpPr>
        <p:spPr>
          <a:xfrm>
            <a:off x="5322731" y="3540802"/>
            <a:ext cx="121038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5" name="Line"/>
          <p:cNvSpPr/>
          <p:nvPr/>
        </p:nvSpPr>
        <p:spPr>
          <a:xfrm>
            <a:off x="6108217" y="3537241"/>
            <a:ext cx="1" cy="551792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6" name="Line"/>
          <p:cNvSpPr/>
          <p:nvPr/>
        </p:nvSpPr>
        <p:spPr>
          <a:xfrm flipV="1">
            <a:off x="5703476" y="4077078"/>
            <a:ext cx="398317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7" name="Line"/>
          <p:cNvSpPr/>
          <p:nvPr/>
        </p:nvSpPr>
        <p:spPr>
          <a:xfrm>
            <a:off x="6108217" y="3540802"/>
            <a:ext cx="121039" cy="1"/>
          </a:xfrm>
          <a:prstGeom prst="line">
            <a:avLst/>
          </a:prstGeom>
          <a:ln w="19050">
            <a:solidFill>
              <a:srgbClr val="FF2600">
                <a:alpha val="29422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8" name="Line"/>
          <p:cNvSpPr/>
          <p:nvPr/>
        </p:nvSpPr>
        <p:spPr>
          <a:xfrm flipH="1" flipV="1">
            <a:off x="2006802" y="2038752"/>
            <a:ext cx="4805458" cy="1"/>
          </a:xfrm>
          <a:prstGeom prst="line">
            <a:avLst/>
          </a:prstGeom>
          <a:ln w="38100">
            <a:solidFill>
              <a:srgbClr val="0433FF">
                <a:alpha val="29422"/>
              </a:srgbClr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9" name="Sentido…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940" name="Line"/>
          <p:cNvSpPr/>
          <p:nvPr/>
        </p:nvSpPr>
        <p:spPr>
          <a:xfrm flipH="1" flipV="1">
            <a:off x="2012002" y="4314192"/>
            <a:ext cx="4805458" cy="1"/>
          </a:xfrm>
          <a:prstGeom prst="line">
            <a:avLst/>
          </a:prstGeom>
          <a:ln w="38100">
            <a:solidFill>
              <a:srgbClr val="0433FF">
                <a:alpha val="29422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1" name="Sentido…"/>
          <p:cNvSpPr txBox="1"/>
          <p:nvPr/>
        </p:nvSpPr>
        <p:spPr>
          <a:xfrm>
            <a:off x="6973678" y="4027172"/>
            <a:ext cx="14920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  <p:sp>
        <p:nvSpPr>
          <p:cNvPr id="942" name="Número de elementos :"/>
          <p:cNvSpPr txBox="1"/>
          <p:nvPr/>
        </p:nvSpPr>
        <p:spPr>
          <a:xfrm>
            <a:off x="883600" y="5804917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943" name="Rectangle"/>
          <p:cNvSpPr/>
          <p:nvPr/>
        </p:nvSpPr>
        <p:spPr>
          <a:xfrm>
            <a:off x="789065" y="5138436"/>
            <a:ext cx="2630965" cy="112715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4" name="tipo Lista"/>
          <p:cNvSpPr txBox="1"/>
          <p:nvPr/>
        </p:nvSpPr>
        <p:spPr>
          <a:xfrm>
            <a:off x="788159" y="4683088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945" name="Início"/>
          <p:cNvSpPr/>
          <p:nvPr/>
        </p:nvSpPr>
        <p:spPr>
          <a:xfrm>
            <a:off x="933796" y="52787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946" name="Rectangle"/>
          <p:cNvSpPr/>
          <p:nvPr/>
        </p:nvSpPr>
        <p:spPr>
          <a:xfrm>
            <a:off x="4942376" y="5051951"/>
            <a:ext cx="827255" cy="14009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7" name="tipo NoLista"/>
          <p:cNvSpPr txBox="1"/>
          <p:nvPr/>
        </p:nvSpPr>
        <p:spPr>
          <a:xfrm>
            <a:off x="4886458" y="4683088"/>
            <a:ext cx="12306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NoLista</a:t>
            </a:r>
          </a:p>
        </p:txBody>
      </p:sp>
      <p:sp>
        <p:nvSpPr>
          <p:cNvPr id="948" name="Obj"/>
          <p:cNvSpPr/>
          <p:nvPr/>
        </p:nvSpPr>
        <p:spPr>
          <a:xfrm>
            <a:off x="5025633" y="5110668"/>
            <a:ext cx="660741" cy="389891"/>
          </a:xfrm>
          <a:prstGeom prst="rect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949" name="Prox"/>
          <p:cNvSpPr/>
          <p:nvPr/>
        </p:nvSpPr>
        <p:spPr>
          <a:xfrm>
            <a:off x="5025633" y="5557456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Prox</a:t>
            </a:r>
          </a:p>
        </p:txBody>
      </p:sp>
      <p:sp>
        <p:nvSpPr>
          <p:cNvPr id="950" name="Item armazenado"/>
          <p:cNvSpPr txBox="1"/>
          <p:nvPr/>
        </p:nvSpPr>
        <p:spPr>
          <a:xfrm>
            <a:off x="5846180" y="5145726"/>
            <a:ext cx="1774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Item armazenado</a:t>
            </a:r>
          </a:p>
        </p:txBody>
      </p:sp>
      <p:sp>
        <p:nvSpPr>
          <p:cNvPr id="951" name="*NoLista (proximo)"/>
          <p:cNvSpPr txBox="1"/>
          <p:nvPr/>
        </p:nvSpPr>
        <p:spPr>
          <a:xfrm>
            <a:off x="5753250" y="5575391"/>
            <a:ext cx="19092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 (proximo)</a:t>
            </a:r>
          </a:p>
        </p:txBody>
      </p:sp>
      <p:sp>
        <p:nvSpPr>
          <p:cNvPr id="952" name="*NoLista"/>
          <p:cNvSpPr txBox="1"/>
          <p:nvPr/>
        </p:nvSpPr>
        <p:spPr>
          <a:xfrm>
            <a:off x="1647125" y="5305742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953" name="Ant"/>
          <p:cNvSpPr/>
          <p:nvPr/>
        </p:nvSpPr>
        <p:spPr>
          <a:xfrm>
            <a:off x="5027480" y="6016549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Ant</a:t>
            </a:r>
          </a:p>
        </p:txBody>
      </p:sp>
      <p:sp>
        <p:nvSpPr>
          <p:cNvPr id="954" name="*NoLista (anterior)"/>
          <p:cNvSpPr txBox="1"/>
          <p:nvPr/>
        </p:nvSpPr>
        <p:spPr>
          <a:xfrm>
            <a:off x="5785849" y="6045124"/>
            <a:ext cx="1853467" cy="332741"/>
          </a:xfrm>
          <a:prstGeom prst="rect">
            <a:avLst/>
          </a:prstGeom>
          <a:solidFill>
            <a:srgbClr val="FFF85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 (anterior)</a:t>
            </a:r>
          </a:p>
        </p:txBody>
      </p:sp>
      <p:sp>
        <p:nvSpPr>
          <p:cNvPr id="955" name="Dois tipos necessários: nó de lista (NoLista) e a lista (Lista) propriamente dita. Mas, … NoLista agora contém dois ponteiros: um para o próximo elemento (Prox), e outro para o elemento anterior (Ant)"/>
          <p:cNvSpPr/>
          <p:nvPr/>
        </p:nvSpPr>
        <p:spPr>
          <a:xfrm>
            <a:off x="427066" y="4672844"/>
            <a:ext cx="4131917" cy="160171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Dois tipos necessários: nó de lista (</a:t>
            </a:r>
            <a:r>
              <a:rPr b="1"/>
              <a:t>NoLista</a:t>
            </a:r>
            <a:r>
              <a:t>) e a lista (</a:t>
            </a:r>
            <a:r>
              <a:rPr b="1"/>
              <a:t>Lista</a:t>
            </a:r>
            <a:r>
              <a:t>) propriamente dita. Mas, … NoLista agora contém </a:t>
            </a:r>
            <a:r>
              <a:rPr b="1"/>
              <a:t>dois</a:t>
            </a:r>
            <a:r>
              <a:t> </a:t>
            </a:r>
            <a:r>
              <a:rPr b="1"/>
              <a:t>ponteiros</a:t>
            </a:r>
            <a:r>
              <a:t>: um para o próximo elemento (</a:t>
            </a:r>
            <a:r>
              <a:rPr b="1"/>
              <a:t>Prox</a:t>
            </a:r>
            <a:r>
              <a:t>), e outro para o elemento anterior (</a:t>
            </a:r>
            <a:r>
              <a:rPr b="1"/>
              <a:t>Ant</a:t>
            </a:r>
            <a:r>
              <a:t>) </a:t>
            </a:r>
          </a:p>
        </p:txBody>
      </p:sp>
      <p:sp>
        <p:nvSpPr>
          <p:cNvPr id="956" name="Rectangle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>
              <a:alpha val="28063"/>
            </a:srgbClr>
          </a:solidFill>
          <a:ln w="19050">
            <a:solidFill>
              <a:srgbClr val="000000">
                <a:alpha val="28063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57" name="Rectangle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>
              <a:alpha val="28063"/>
            </a:srgbClr>
          </a:solidFill>
          <a:ln w="19050">
            <a:solidFill>
              <a:srgbClr val="000000">
                <a:alpha val="28063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58" name="Rectangle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>
              <a:alpha val="28063"/>
            </a:srgbClr>
          </a:solidFill>
          <a:ln w="19050">
            <a:solidFill>
              <a:srgbClr val="000000">
                <a:alpha val="28063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59" name="Rectangle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>
              <a:alpha val="28063"/>
            </a:srgbClr>
          </a:solidFill>
          <a:ln w="19050">
            <a:solidFill>
              <a:srgbClr val="000000">
                <a:alpha val="28063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2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963" name="Diferentes implementações de lista dinâmica:"/>
          <p:cNvSpPr txBox="1"/>
          <p:nvPr>
            <p:ph type="body" sz="quarter" idx="1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lvl1pPr>
          </a:lstStyle>
          <a:p>
            <a:pPr/>
            <a:r>
              <a:t>Diferentes implementações de lista dinâmica:</a:t>
            </a:r>
          </a:p>
        </p:txBody>
      </p:sp>
      <p:sp>
        <p:nvSpPr>
          <p:cNvPr id="964" name="Double-linkage: duplamente encadeada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Double-linkage: duplamente encadeada</a:t>
            </a:r>
          </a:p>
        </p:txBody>
      </p:sp>
      <p:sp>
        <p:nvSpPr>
          <p:cNvPr id="965" name="Circulares: nó sentinela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Circulares: nó sentinela</a:t>
            </a:r>
          </a:p>
        </p:txBody>
      </p:sp>
      <p:sp>
        <p:nvSpPr>
          <p:cNvPr id="966" name="Single-linkage: singularmente encadeada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/>
            </a:lvl1pPr>
          </a:lstStyle>
          <a:p>
            <a:pPr/>
            <a:r>
              <a:t>Single-linkage: singularmente encadeada</a:t>
            </a:r>
          </a:p>
        </p:txBody>
      </p:sp>
      <p:sp>
        <p:nvSpPr>
          <p:cNvPr id="967" name="A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968" name="B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969" name="C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2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973" name="Rectangle"/>
          <p:cNvSpPr/>
          <p:nvPr/>
        </p:nvSpPr>
        <p:spPr>
          <a:xfrm>
            <a:off x="2315916" y="2490196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74" name="-1"/>
          <p:cNvSpPr/>
          <p:nvPr/>
        </p:nvSpPr>
        <p:spPr>
          <a:xfrm>
            <a:off x="2315916" y="206202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975" name="Rectangle"/>
          <p:cNvSpPr/>
          <p:nvPr/>
        </p:nvSpPr>
        <p:spPr>
          <a:xfrm>
            <a:off x="3096500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76" name="0"/>
          <p:cNvSpPr/>
          <p:nvPr/>
        </p:nvSpPr>
        <p:spPr>
          <a:xfrm>
            <a:off x="3096500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977" name="Line"/>
          <p:cNvSpPr/>
          <p:nvPr/>
        </p:nvSpPr>
        <p:spPr>
          <a:xfrm>
            <a:off x="2826471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8" name="Line"/>
          <p:cNvSpPr/>
          <p:nvPr/>
        </p:nvSpPr>
        <p:spPr>
          <a:xfrm flipV="1">
            <a:off x="2963441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9" name="Line"/>
          <p:cNvSpPr/>
          <p:nvPr/>
        </p:nvSpPr>
        <p:spPr>
          <a:xfrm>
            <a:off x="2963383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0" name="Line"/>
          <p:cNvSpPr/>
          <p:nvPr/>
        </p:nvSpPr>
        <p:spPr>
          <a:xfrm>
            <a:off x="3353675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1" name="Início"/>
          <p:cNvSpPr/>
          <p:nvPr/>
        </p:nvSpPr>
        <p:spPr>
          <a:xfrm>
            <a:off x="252202" y="2133129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982" name="Rectangle"/>
          <p:cNvSpPr/>
          <p:nvPr/>
        </p:nvSpPr>
        <p:spPr>
          <a:xfrm>
            <a:off x="3874043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83" name="2"/>
          <p:cNvSpPr/>
          <p:nvPr/>
        </p:nvSpPr>
        <p:spPr>
          <a:xfrm>
            <a:off x="3874043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984" name="Line"/>
          <p:cNvSpPr/>
          <p:nvPr/>
        </p:nvSpPr>
        <p:spPr>
          <a:xfrm>
            <a:off x="3604014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5" name="Line"/>
          <p:cNvSpPr/>
          <p:nvPr/>
        </p:nvSpPr>
        <p:spPr>
          <a:xfrm flipV="1">
            <a:off x="3740985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6" name="Line"/>
          <p:cNvSpPr/>
          <p:nvPr/>
        </p:nvSpPr>
        <p:spPr>
          <a:xfrm>
            <a:off x="3740926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7" name="Line"/>
          <p:cNvSpPr/>
          <p:nvPr/>
        </p:nvSpPr>
        <p:spPr>
          <a:xfrm>
            <a:off x="4131218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8" name="Rectangle"/>
          <p:cNvSpPr/>
          <p:nvPr/>
        </p:nvSpPr>
        <p:spPr>
          <a:xfrm>
            <a:off x="4648898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89" name="3"/>
          <p:cNvSpPr/>
          <p:nvPr/>
        </p:nvSpPr>
        <p:spPr>
          <a:xfrm>
            <a:off x="4648898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990" name="Line"/>
          <p:cNvSpPr/>
          <p:nvPr/>
        </p:nvSpPr>
        <p:spPr>
          <a:xfrm>
            <a:off x="4378868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1" name="Line"/>
          <p:cNvSpPr/>
          <p:nvPr/>
        </p:nvSpPr>
        <p:spPr>
          <a:xfrm flipV="1">
            <a:off x="4515839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2" name="Line"/>
          <p:cNvSpPr/>
          <p:nvPr/>
        </p:nvSpPr>
        <p:spPr>
          <a:xfrm>
            <a:off x="4515781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3" name="Line"/>
          <p:cNvSpPr/>
          <p:nvPr/>
        </p:nvSpPr>
        <p:spPr>
          <a:xfrm>
            <a:off x="4906073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4" name="Rectangle"/>
          <p:cNvSpPr/>
          <p:nvPr/>
        </p:nvSpPr>
        <p:spPr>
          <a:xfrm>
            <a:off x="5423752" y="2500865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95" name="35"/>
          <p:cNvSpPr/>
          <p:nvPr/>
        </p:nvSpPr>
        <p:spPr>
          <a:xfrm>
            <a:off x="5423752" y="207269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996" name="Line"/>
          <p:cNvSpPr/>
          <p:nvPr/>
        </p:nvSpPr>
        <p:spPr>
          <a:xfrm>
            <a:off x="5153723" y="27190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7" name="Line"/>
          <p:cNvSpPr/>
          <p:nvPr/>
        </p:nvSpPr>
        <p:spPr>
          <a:xfrm flipV="1">
            <a:off x="5290693" y="18608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>
            <a:off x="5290635" y="18608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9" name="Line"/>
          <p:cNvSpPr/>
          <p:nvPr/>
        </p:nvSpPr>
        <p:spPr>
          <a:xfrm>
            <a:off x="5680927" y="18608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0" name="Rectangle"/>
          <p:cNvSpPr/>
          <p:nvPr/>
        </p:nvSpPr>
        <p:spPr>
          <a:xfrm>
            <a:off x="6198606" y="2500865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01" name="99"/>
          <p:cNvSpPr/>
          <p:nvPr/>
        </p:nvSpPr>
        <p:spPr>
          <a:xfrm>
            <a:off x="6198606" y="207269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1002" name="Line"/>
          <p:cNvSpPr/>
          <p:nvPr/>
        </p:nvSpPr>
        <p:spPr>
          <a:xfrm>
            <a:off x="5928577" y="27190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3" name="Line"/>
          <p:cNvSpPr/>
          <p:nvPr/>
        </p:nvSpPr>
        <p:spPr>
          <a:xfrm flipV="1">
            <a:off x="6065548" y="18608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4" name="Line"/>
          <p:cNvSpPr/>
          <p:nvPr/>
        </p:nvSpPr>
        <p:spPr>
          <a:xfrm>
            <a:off x="6065490" y="18608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5" name="Line"/>
          <p:cNvSpPr/>
          <p:nvPr/>
        </p:nvSpPr>
        <p:spPr>
          <a:xfrm>
            <a:off x="6455781" y="18608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6" name="Line"/>
          <p:cNvSpPr/>
          <p:nvPr/>
        </p:nvSpPr>
        <p:spPr>
          <a:xfrm>
            <a:off x="6703431" y="2706848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7" name="NULL"/>
          <p:cNvSpPr/>
          <p:nvPr/>
        </p:nvSpPr>
        <p:spPr>
          <a:xfrm>
            <a:off x="7193319" y="2522571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008" name="Rectangle"/>
          <p:cNvSpPr/>
          <p:nvPr/>
        </p:nvSpPr>
        <p:spPr>
          <a:xfrm>
            <a:off x="2375168" y="41724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09" name="-1"/>
          <p:cNvSpPr/>
          <p:nvPr/>
        </p:nvSpPr>
        <p:spPr>
          <a:xfrm>
            <a:off x="2375168" y="374431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1010" name="Rectangle"/>
          <p:cNvSpPr/>
          <p:nvPr/>
        </p:nvSpPr>
        <p:spPr>
          <a:xfrm>
            <a:off x="3155752" y="4173625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11" name="0"/>
          <p:cNvSpPr/>
          <p:nvPr/>
        </p:nvSpPr>
        <p:spPr>
          <a:xfrm>
            <a:off x="3155752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012" name="Line"/>
          <p:cNvSpPr/>
          <p:nvPr/>
        </p:nvSpPr>
        <p:spPr>
          <a:xfrm>
            <a:off x="6762684" y="4389134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3" name="Line"/>
          <p:cNvSpPr/>
          <p:nvPr/>
        </p:nvSpPr>
        <p:spPr>
          <a:xfrm>
            <a:off x="2885723" y="439179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4" name="Line"/>
          <p:cNvSpPr/>
          <p:nvPr/>
        </p:nvSpPr>
        <p:spPr>
          <a:xfrm flipV="1">
            <a:off x="3022694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5" name="Line"/>
          <p:cNvSpPr/>
          <p:nvPr/>
        </p:nvSpPr>
        <p:spPr>
          <a:xfrm>
            <a:off x="3022635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6" name="Line"/>
          <p:cNvSpPr/>
          <p:nvPr/>
        </p:nvSpPr>
        <p:spPr>
          <a:xfrm>
            <a:off x="3412927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7" name="Início"/>
          <p:cNvSpPr/>
          <p:nvPr/>
        </p:nvSpPr>
        <p:spPr>
          <a:xfrm>
            <a:off x="252202" y="381541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18" name="Rectangle"/>
          <p:cNvSpPr/>
          <p:nvPr/>
        </p:nvSpPr>
        <p:spPr>
          <a:xfrm>
            <a:off x="3933295" y="41724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19" name="2"/>
          <p:cNvSpPr/>
          <p:nvPr/>
        </p:nvSpPr>
        <p:spPr>
          <a:xfrm>
            <a:off x="3933295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1020" name="Line"/>
          <p:cNvSpPr/>
          <p:nvPr/>
        </p:nvSpPr>
        <p:spPr>
          <a:xfrm>
            <a:off x="3663266" y="439179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1" name="Line"/>
          <p:cNvSpPr/>
          <p:nvPr/>
        </p:nvSpPr>
        <p:spPr>
          <a:xfrm flipV="1">
            <a:off x="3800237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2" name="Line"/>
          <p:cNvSpPr/>
          <p:nvPr/>
        </p:nvSpPr>
        <p:spPr>
          <a:xfrm>
            <a:off x="3800179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3" name="Line"/>
          <p:cNvSpPr/>
          <p:nvPr/>
        </p:nvSpPr>
        <p:spPr>
          <a:xfrm>
            <a:off x="4190470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4" name="Rectangle"/>
          <p:cNvSpPr/>
          <p:nvPr/>
        </p:nvSpPr>
        <p:spPr>
          <a:xfrm>
            <a:off x="4708150" y="4173625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25" name="3"/>
          <p:cNvSpPr/>
          <p:nvPr/>
        </p:nvSpPr>
        <p:spPr>
          <a:xfrm>
            <a:off x="4708150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026" name="Line"/>
          <p:cNvSpPr/>
          <p:nvPr/>
        </p:nvSpPr>
        <p:spPr>
          <a:xfrm>
            <a:off x="4438120" y="4391796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7" name="Line"/>
          <p:cNvSpPr/>
          <p:nvPr/>
        </p:nvSpPr>
        <p:spPr>
          <a:xfrm flipV="1">
            <a:off x="4575091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8" name="Line"/>
          <p:cNvSpPr/>
          <p:nvPr/>
        </p:nvSpPr>
        <p:spPr>
          <a:xfrm>
            <a:off x="4575033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9" name="Line"/>
          <p:cNvSpPr/>
          <p:nvPr/>
        </p:nvSpPr>
        <p:spPr>
          <a:xfrm>
            <a:off x="4965325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0" name="35"/>
          <p:cNvSpPr/>
          <p:nvPr/>
        </p:nvSpPr>
        <p:spPr>
          <a:xfrm>
            <a:off x="5495704" y="37549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1031" name="Line"/>
          <p:cNvSpPr/>
          <p:nvPr/>
        </p:nvSpPr>
        <p:spPr>
          <a:xfrm>
            <a:off x="5212975" y="4401321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2" name="Line"/>
          <p:cNvSpPr/>
          <p:nvPr/>
        </p:nvSpPr>
        <p:spPr>
          <a:xfrm flipV="1">
            <a:off x="5349945" y="3543097"/>
            <a:ext cx="39831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3" name="Line"/>
          <p:cNvSpPr/>
          <p:nvPr/>
        </p:nvSpPr>
        <p:spPr>
          <a:xfrm>
            <a:off x="5349887" y="3543097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4" name="Line"/>
          <p:cNvSpPr/>
          <p:nvPr/>
        </p:nvSpPr>
        <p:spPr>
          <a:xfrm>
            <a:off x="5740179" y="354309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5" name="Rectangle"/>
          <p:cNvSpPr/>
          <p:nvPr/>
        </p:nvSpPr>
        <p:spPr>
          <a:xfrm>
            <a:off x="6257859" y="4183150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36" name="99"/>
          <p:cNvSpPr/>
          <p:nvPr/>
        </p:nvSpPr>
        <p:spPr>
          <a:xfrm>
            <a:off x="6257859" y="37549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1037" name="Line"/>
          <p:cNvSpPr/>
          <p:nvPr/>
        </p:nvSpPr>
        <p:spPr>
          <a:xfrm>
            <a:off x="5987829" y="4401321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8" name="Line"/>
          <p:cNvSpPr/>
          <p:nvPr/>
        </p:nvSpPr>
        <p:spPr>
          <a:xfrm flipV="1">
            <a:off x="6124800" y="3543097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9" name="Line"/>
          <p:cNvSpPr/>
          <p:nvPr/>
        </p:nvSpPr>
        <p:spPr>
          <a:xfrm>
            <a:off x="6124742" y="3543097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0" name="Line"/>
          <p:cNvSpPr/>
          <p:nvPr/>
        </p:nvSpPr>
        <p:spPr>
          <a:xfrm>
            <a:off x="6515034" y="354309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1" name="Rectangle"/>
          <p:cNvSpPr/>
          <p:nvPr/>
        </p:nvSpPr>
        <p:spPr>
          <a:xfrm>
            <a:off x="2375168" y="460367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42" name="Rectangle"/>
          <p:cNvSpPr/>
          <p:nvPr/>
        </p:nvSpPr>
        <p:spPr>
          <a:xfrm>
            <a:off x="3155752" y="4600376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43" name="Rectangle"/>
          <p:cNvSpPr/>
          <p:nvPr/>
        </p:nvSpPr>
        <p:spPr>
          <a:xfrm>
            <a:off x="4710839" y="46036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44" name="Rectangle"/>
          <p:cNvSpPr/>
          <p:nvPr/>
        </p:nvSpPr>
        <p:spPr>
          <a:xfrm>
            <a:off x="6257859" y="460367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45" name="Rectangle"/>
          <p:cNvSpPr/>
          <p:nvPr/>
        </p:nvSpPr>
        <p:spPr>
          <a:xfrm>
            <a:off x="3936336" y="46036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46" name="Rectangle"/>
          <p:cNvSpPr/>
          <p:nvPr/>
        </p:nvSpPr>
        <p:spPr>
          <a:xfrm>
            <a:off x="5493636" y="418869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47" name="Rectangle"/>
          <p:cNvSpPr/>
          <p:nvPr/>
        </p:nvSpPr>
        <p:spPr>
          <a:xfrm>
            <a:off x="5496676" y="4619886"/>
            <a:ext cx="508973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48" name="NULL"/>
          <p:cNvSpPr/>
          <p:nvPr/>
        </p:nvSpPr>
        <p:spPr>
          <a:xfrm>
            <a:off x="7252572" y="4194188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049" name="Line"/>
          <p:cNvSpPr/>
          <p:nvPr/>
        </p:nvSpPr>
        <p:spPr>
          <a:xfrm flipH="1">
            <a:off x="1907249" y="4820330"/>
            <a:ext cx="4507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0" name="NULL"/>
          <p:cNvSpPr/>
          <p:nvPr/>
        </p:nvSpPr>
        <p:spPr>
          <a:xfrm>
            <a:off x="1231025" y="4622083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051" name="Line"/>
          <p:cNvSpPr/>
          <p:nvPr/>
        </p:nvSpPr>
        <p:spPr>
          <a:xfrm flipV="1">
            <a:off x="2632343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2" name="Line"/>
          <p:cNvSpPr/>
          <p:nvPr/>
        </p:nvSpPr>
        <p:spPr>
          <a:xfrm flipV="1">
            <a:off x="3412927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3" name="Line"/>
          <p:cNvSpPr/>
          <p:nvPr/>
        </p:nvSpPr>
        <p:spPr>
          <a:xfrm flipV="1">
            <a:off x="4190470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4" name="Line"/>
          <p:cNvSpPr/>
          <p:nvPr/>
        </p:nvSpPr>
        <p:spPr>
          <a:xfrm flipV="1">
            <a:off x="4965325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5" name="Line"/>
          <p:cNvSpPr/>
          <p:nvPr/>
        </p:nvSpPr>
        <p:spPr>
          <a:xfrm flipV="1">
            <a:off x="5750811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6" name="Line"/>
          <p:cNvSpPr/>
          <p:nvPr/>
        </p:nvSpPr>
        <p:spPr>
          <a:xfrm>
            <a:off x="3022635" y="4804768"/>
            <a:ext cx="1" cy="55179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7" name="Line"/>
          <p:cNvSpPr/>
          <p:nvPr/>
        </p:nvSpPr>
        <p:spPr>
          <a:xfrm flipV="1">
            <a:off x="2617894" y="5344604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8" name="Line"/>
          <p:cNvSpPr/>
          <p:nvPr/>
        </p:nvSpPr>
        <p:spPr>
          <a:xfrm>
            <a:off x="3022635" y="4808328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9" name="Line"/>
          <p:cNvSpPr/>
          <p:nvPr/>
        </p:nvSpPr>
        <p:spPr>
          <a:xfrm>
            <a:off x="3822266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0" name="Line"/>
          <p:cNvSpPr/>
          <p:nvPr/>
        </p:nvSpPr>
        <p:spPr>
          <a:xfrm flipV="1">
            <a:off x="3417525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1" name="Line"/>
          <p:cNvSpPr/>
          <p:nvPr/>
        </p:nvSpPr>
        <p:spPr>
          <a:xfrm>
            <a:off x="3822266" y="4811310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2" name="Line"/>
          <p:cNvSpPr/>
          <p:nvPr/>
        </p:nvSpPr>
        <p:spPr>
          <a:xfrm>
            <a:off x="4595212" y="4822992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3" name="Line"/>
          <p:cNvSpPr/>
          <p:nvPr/>
        </p:nvSpPr>
        <p:spPr>
          <a:xfrm flipV="1">
            <a:off x="4190470" y="5362829"/>
            <a:ext cx="39831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4" name="Line"/>
          <p:cNvSpPr/>
          <p:nvPr/>
        </p:nvSpPr>
        <p:spPr>
          <a:xfrm>
            <a:off x="4595212" y="4826553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5" name="Line"/>
          <p:cNvSpPr/>
          <p:nvPr/>
        </p:nvSpPr>
        <p:spPr>
          <a:xfrm>
            <a:off x="5370066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6" name="Line"/>
          <p:cNvSpPr/>
          <p:nvPr/>
        </p:nvSpPr>
        <p:spPr>
          <a:xfrm flipV="1">
            <a:off x="4965325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7" name="Line"/>
          <p:cNvSpPr/>
          <p:nvPr/>
        </p:nvSpPr>
        <p:spPr>
          <a:xfrm>
            <a:off x="5370066" y="481131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8" name="Line"/>
          <p:cNvSpPr/>
          <p:nvPr/>
        </p:nvSpPr>
        <p:spPr>
          <a:xfrm>
            <a:off x="6155552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9" name="Line"/>
          <p:cNvSpPr/>
          <p:nvPr/>
        </p:nvSpPr>
        <p:spPr>
          <a:xfrm flipV="1">
            <a:off x="5750811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0" name="Line"/>
          <p:cNvSpPr/>
          <p:nvPr/>
        </p:nvSpPr>
        <p:spPr>
          <a:xfrm>
            <a:off x="6155552" y="481131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3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1074" name="Rectangle"/>
          <p:cNvSpPr/>
          <p:nvPr/>
        </p:nvSpPr>
        <p:spPr>
          <a:xfrm>
            <a:off x="2315916" y="2490196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75" name="-1"/>
          <p:cNvSpPr/>
          <p:nvPr/>
        </p:nvSpPr>
        <p:spPr>
          <a:xfrm>
            <a:off x="2315916" y="206202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1076" name="Rectangle"/>
          <p:cNvSpPr/>
          <p:nvPr/>
        </p:nvSpPr>
        <p:spPr>
          <a:xfrm>
            <a:off x="3096500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77" name="0"/>
          <p:cNvSpPr/>
          <p:nvPr/>
        </p:nvSpPr>
        <p:spPr>
          <a:xfrm>
            <a:off x="3096500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078" name="Line"/>
          <p:cNvSpPr/>
          <p:nvPr/>
        </p:nvSpPr>
        <p:spPr>
          <a:xfrm>
            <a:off x="842347" y="2328074"/>
            <a:ext cx="67979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9" name="Line"/>
          <p:cNvSpPr/>
          <p:nvPr/>
        </p:nvSpPr>
        <p:spPr>
          <a:xfrm>
            <a:off x="2826471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0" name="Line"/>
          <p:cNvSpPr/>
          <p:nvPr/>
        </p:nvSpPr>
        <p:spPr>
          <a:xfrm flipV="1">
            <a:off x="2963441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1" name="Line"/>
          <p:cNvSpPr/>
          <p:nvPr/>
        </p:nvSpPr>
        <p:spPr>
          <a:xfrm>
            <a:off x="2963383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2" name="Line"/>
          <p:cNvSpPr/>
          <p:nvPr/>
        </p:nvSpPr>
        <p:spPr>
          <a:xfrm>
            <a:off x="3353675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3" name="Início"/>
          <p:cNvSpPr/>
          <p:nvPr/>
        </p:nvSpPr>
        <p:spPr>
          <a:xfrm>
            <a:off x="252202" y="2133129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84" name="Rectangle"/>
          <p:cNvSpPr/>
          <p:nvPr/>
        </p:nvSpPr>
        <p:spPr>
          <a:xfrm>
            <a:off x="3874043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85" name="2"/>
          <p:cNvSpPr/>
          <p:nvPr/>
        </p:nvSpPr>
        <p:spPr>
          <a:xfrm>
            <a:off x="3874043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1086" name="Line"/>
          <p:cNvSpPr/>
          <p:nvPr/>
        </p:nvSpPr>
        <p:spPr>
          <a:xfrm>
            <a:off x="3604014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7" name="Line"/>
          <p:cNvSpPr/>
          <p:nvPr/>
        </p:nvSpPr>
        <p:spPr>
          <a:xfrm flipV="1">
            <a:off x="3740985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8" name="Line"/>
          <p:cNvSpPr/>
          <p:nvPr/>
        </p:nvSpPr>
        <p:spPr>
          <a:xfrm>
            <a:off x="3740926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9" name="Line"/>
          <p:cNvSpPr/>
          <p:nvPr/>
        </p:nvSpPr>
        <p:spPr>
          <a:xfrm>
            <a:off x="4131218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0" name="Rectangle"/>
          <p:cNvSpPr/>
          <p:nvPr/>
        </p:nvSpPr>
        <p:spPr>
          <a:xfrm>
            <a:off x="4648898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91" name="3"/>
          <p:cNvSpPr/>
          <p:nvPr/>
        </p:nvSpPr>
        <p:spPr>
          <a:xfrm>
            <a:off x="4648898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092" name="Line"/>
          <p:cNvSpPr/>
          <p:nvPr/>
        </p:nvSpPr>
        <p:spPr>
          <a:xfrm>
            <a:off x="4378868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3" name="Line"/>
          <p:cNvSpPr/>
          <p:nvPr/>
        </p:nvSpPr>
        <p:spPr>
          <a:xfrm flipV="1">
            <a:off x="4515839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4" name="Line"/>
          <p:cNvSpPr/>
          <p:nvPr/>
        </p:nvSpPr>
        <p:spPr>
          <a:xfrm>
            <a:off x="4515781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5" name="Line"/>
          <p:cNvSpPr/>
          <p:nvPr/>
        </p:nvSpPr>
        <p:spPr>
          <a:xfrm>
            <a:off x="4906073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6" name="Rectangle"/>
          <p:cNvSpPr/>
          <p:nvPr/>
        </p:nvSpPr>
        <p:spPr>
          <a:xfrm>
            <a:off x="5423752" y="2500865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97" name="35"/>
          <p:cNvSpPr/>
          <p:nvPr/>
        </p:nvSpPr>
        <p:spPr>
          <a:xfrm>
            <a:off x="5423752" y="207269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1098" name="Line"/>
          <p:cNvSpPr/>
          <p:nvPr/>
        </p:nvSpPr>
        <p:spPr>
          <a:xfrm>
            <a:off x="5153723" y="27190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9" name="Line"/>
          <p:cNvSpPr/>
          <p:nvPr/>
        </p:nvSpPr>
        <p:spPr>
          <a:xfrm flipV="1">
            <a:off x="5290693" y="18608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0" name="Line"/>
          <p:cNvSpPr/>
          <p:nvPr/>
        </p:nvSpPr>
        <p:spPr>
          <a:xfrm>
            <a:off x="5290635" y="18608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1" name="Line"/>
          <p:cNvSpPr/>
          <p:nvPr/>
        </p:nvSpPr>
        <p:spPr>
          <a:xfrm>
            <a:off x="5680927" y="18608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2" name="Rectangle"/>
          <p:cNvSpPr/>
          <p:nvPr/>
        </p:nvSpPr>
        <p:spPr>
          <a:xfrm>
            <a:off x="6198606" y="2500865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03" name="99"/>
          <p:cNvSpPr/>
          <p:nvPr/>
        </p:nvSpPr>
        <p:spPr>
          <a:xfrm>
            <a:off x="6198606" y="207269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1104" name="Line"/>
          <p:cNvSpPr/>
          <p:nvPr/>
        </p:nvSpPr>
        <p:spPr>
          <a:xfrm>
            <a:off x="5928577" y="27190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5" name="Line"/>
          <p:cNvSpPr/>
          <p:nvPr/>
        </p:nvSpPr>
        <p:spPr>
          <a:xfrm flipV="1">
            <a:off x="6065548" y="18608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6" name="Line"/>
          <p:cNvSpPr/>
          <p:nvPr/>
        </p:nvSpPr>
        <p:spPr>
          <a:xfrm>
            <a:off x="6065490" y="18608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7" name="Line"/>
          <p:cNvSpPr/>
          <p:nvPr/>
        </p:nvSpPr>
        <p:spPr>
          <a:xfrm>
            <a:off x="6455781" y="18608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8" name="Rectangle"/>
          <p:cNvSpPr/>
          <p:nvPr/>
        </p:nvSpPr>
        <p:spPr>
          <a:xfrm>
            <a:off x="2375168" y="41724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09" name="-1"/>
          <p:cNvSpPr/>
          <p:nvPr/>
        </p:nvSpPr>
        <p:spPr>
          <a:xfrm>
            <a:off x="2375168" y="374431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1110" name="Rectangle"/>
          <p:cNvSpPr/>
          <p:nvPr/>
        </p:nvSpPr>
        <p:spPr>
          <a:xfrm>
            <a:off x="3155752" y="4173625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11" name="0"/>
          <p:cNvSpPr/>
          <p:nvPr/>
        </p:nvSpPr>
        <p:spPr>
          <a:xfrm>
            <a:off x="3155752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112" name="Line"/>
          <p:cNvSpPr/>
          <p:nvPr/>
        </p:nvSpPr>
        <p:spPr>
          <a:xfrm>
            <a:off x="842347" y="4010360"/>
            <a:ext cx="67979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3" name="Line"/>
          <p:cNvSpPr/>
          <p:nvPr/>
        </p:nvSpPr>
        <p:spPr>
          <a:xfrm>
            <a:off x="2885723" y="439179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4" name="Line"/>
          <p:cNvSpPr/>
          <p:nvPr/>
        </p:nvSpPr>
        <p:spPr>
          <a:xfrm flipV="1">
            <a:off x="3022694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5" name="Line"/>
          <p:cNvSpPr/>
          <p:nvPr/>
        </p:nvSpPr>
        <p:spPr>
          <a:xfrm>
            <a:off x="3022635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6" name="Line"/>
          <p:cNvSpPr/>
          <p:nvPr/>
        </p:nvSpPr>
        <p:spPr>
          <a:xfrm>
            <a:off x="3412927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7" name="Início"/>
          <p:cNvSpPr/>
          <p:nvPr/>
        </p:nvSpPr>
        <p:spPr>
          <a:xfrm>
            <a:off x="252202" y="381541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118" name="Rectangle"/>
          <p:cNvSpPr/>
          <p:nvPr/>
        </p:nvSpPr>
        <p:spPr>
          <a:xfrm>
            <a:off x="3933295" y="41724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19" name="2"/>
          <p:cNvSpPr/>
          <p:nvPr/>
        </p:nvSpPr>
        <p:spPr>
          <a:xfrm>
            <a:off x="3933295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1120" name="Line"/>
          <p:cNvSpPr/>
          <p:nvPr/>
        </p:nvSpPr>
        <p:spPr>
          <a:xfrm>
            <a:off x="3663266" y="439179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1" name="Line"/>
          <p:cNvSpPr/>
          <p:nvPr/>
        </p:nvSpPr>
        <p:spPr>
          <a:xfrm flipV="1">
            <a:off x="3800237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2" name="Line"/>
          <p:cNvSpPr/>
          <p:nvPr/>
        </p:nvSpPr>
        <p:spPr>
          <a:xfrm>
            <a:off x="3800179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3" name="Line"/>
          <p:cNvSpPr/>
          <p:nvPr/>
        </p:nvSpPr>
        <p:spPr>
          <a:xfrm>
            <a:off x="4190470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4" name="Rectangle"/>
          <p:cNvSpPr/>
          <p:nvPr/>
        </p:nvSpPr>
        <p:spPr>
          <a:xfrm>
            <a:off x="4708150" y="4173625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25" name="3"/>
          <p:cNvSpPr/>
          <p:nvPr/>
        </p:nvSpPr>
        <p:spPr>
          <a:xfrm>
            <a:off x="4708150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126" name="Line"/>
          <p:cNvSpPr/>
          <p:nvPr/>
        </p:nvSpPr>
        <p:spPr>
          <a:xfrm>
            <a:off x="4438120" y="4391796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7" name="Line"/>
          <p:cNvSpPr/>
          <p:nvPr/>
        </p:nvSpPr>
        <p:spPr>
          <a:xfrm flipV="1">
            <a:off x="4575091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8" name="Line"/>
          <p:cNvSpPr/>
          <p:nvPr/>
        </p:nvSpPr>
        <p:spPr>
          <a:xfrm>
            <a:off x="4575033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9" name="Line"/>
          <p:cNvSpPr/>
          <p:nvPr/>
        </p:nvSpPr>
        <p:spPr>
          <a:xfrm>
            <a:off x="4965325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0" name="35"/>
          <p:cNvSpPr/>
          <p:nvPr/>
        </p:nvSpPr>
        <p:spPr>
          <a:xfrm>
            <a:off x="5483004" y="37549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1131" name="Line"/>
          <p:cNvSpPr/>
          <p:nvPr/>
        </p:nvSpPr>
        <p:spPr>
          <a:xfrm>
            <a:off x="5212975" y="4401321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2" name="Line"/>
          <p:cNvSpPr/>
          <p:nvPr/>
        </p:nvSpPr>
        <p:spPr>
          <a:xfrm flipV="1">
            <a:off x="5349945" y="3543097"/>
            <a:ext cx="39831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3" name="Line"/>
          <p:cNvSpPr/>
          <p:nvPr/>
        </p:nvSpPr>
        <p:spPr>
          <a:xfrm>
            <a:off x="5349887" y="3543097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4" name="Line"/>
          <p:cNvSpPr/>
          <p:nvPr/>
        </p:nvSpPr>
        <p:spPr>
          <a:xfrm>
            <a:off x="5740179" y="354309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5" name="Rectangle"/>
          <p:cNvSpPr/>
          <p:nvPr/>
        </p:nvSpPr>
        <p:spPr>
          <a:xfrm>
            <a:off x="6257859" y="4183150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36" name="99"/>
          <p:cNvSpPr/>
          <p:nvPr/>
        </p:nvSpPr>
        <p:spPr>
          <a:xfrm>
            <a:off x="6257859" y="37549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1137" name="Line"/>
          <p:cNvSpPr/>
          <p:nvPr/>
        </p:nvSpPr>
        <p:spPr>
          <a:xfrm>
            <a:off x="5987829" y="4401321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8" name="Line"/>
          <p:cNvSpPr/>
          <p:nvPr/>
        </p:nvSpPr>
        <p:spPr>
          <a:xfrm flipV="1">
            <a:off x="6124800" y="3543097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9" name="Line"/>
          <p:cNvSpPr/>
          <p:nvPr/>
        </p:nvSpPr>
        <p:spPr>
          <a:xfrm>
            <a:off x="6124742" y="3543097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0" name="Line"/>
          <p:cNvSpPr/>
          <p:nvPr/>
        </p:nvSpPr>
        <p:spPr>
          <a:xfrm>
            <a:off x="6515034" y="354309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1" name="Rectangle"/>
          <p:cNvSpPr/>
          <p:nvPr/>
        </p:nvSpPr>
        <p:spPr>
          <a:xfrm>
            <a:off x="2375168" y="460367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42" name="Rectangle"/>
          <p:cNvSpPr/>
          <p:nvPr/>
        </p:nvSpPr>
        <p:spPr>
          <a:xfrm>
            <a:off x="3155752" y="4600376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43" name="Rectangle"/>
          <p:cNvSpPr/>
          <p:nvPr/>
        </p:nvSpPr>
        <p:spPr>
          <a:xfrm>
            <a:off x="4710839" y="46036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44" name="Rectangle"/>
          <p:cNvSpPr/>
          <p:nvPr/>
        </p:nvSpPr>
        <p:spPr>
          <a:xfrm>
            <a:off x="6257859" y="460367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45" name="Rectangle"/>
          <p:cNvSpPr/>
          <p:nvPr/>
        </p:nvSpPr>
        <p:spPr>
          <a:xfrm>
            <a:off x="3936336" y="46036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46" name="Rectangle"/>
          <p:cNvSpPr/>
          <p:nvPr/>
        </p:nvSpPr>
        <p:spPr>
          <a:xfrm>
            <a:off x="5493636" y="418869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47" name="Rectangle"/>
          <p:cNvSpPr/>
          <p:nvPr/>
        </p:nvSpPr>
        <p:spPr>
          <a:xfrm>
            <a:off x="5496676" y="4619886"/>
            <a:ext cx="508973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48" name="Line"/>
          <p:cNvSpPr/>
          <p:nvPr/>
        </p:nvSpPr>
        <p:spPr>
          <a:xfrm flipV="1">
            <a:off x="2632343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9" name="Line"/>
          <p:cNvSpPr/>
          <p:nvPr/>
        </p:nvSpPr>
        <p:spPr>
          <a:xfrm flipV="1">
            <a:off x="3412927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0" name="Line"/>
          <p:cNvSpPr/>
          <p:nvPr/>
        </p:nvSpPr>
        <p:spPr>
          <a:xfrm flipV="1">
            <a:off x="4190470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1" name="Line"/>
          <p:cNvSpPr/>
          <p:nvPr/>
        </p:nvSpPr>
        <p:spPr>
          <a:xfrm flipV="1">
            <a:off x="4965325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2" name="Line"/>
          <p:cNvSpPr/>
          <p:nvPr/>
        </p:nvSpPr>
        <p:spPr>
          <a:xfrm flipV="1">
            <a:off x="5750811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3" name="Line"/>
          <p:cNvSpPr/>
          <p:nvPr/>
        </p:nvSpPr>
        <p:spPr>
          <a:xfrm>
            <a:off x="3022635" y="4804768"/>
            <a:ext cx="1" cy="55179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4" name="Line"/>
          <p:cNvSpPr/>
          <p:nvPr/>
        </p:nvSpPr>
        <p:spPr>
          <a:xfrm flipV="1">
            <a:off x="2617894" y="5344604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5" name="Line"/>
          <p:cNvSpPr/>
          <p:nvPr/>
        </p:nvSpPr>
        <p:spPr>
          <a:xfrm>
            <a:off x="3022635" y="4808328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6" name="Line"/>
          <p:cNvSpPr/>
          <p:nvPr/>
        </p:nvSpPr>
        <p:spPr>
          <a:xfrm>
            <a:off x="3822266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7" name="Line"/>
          <p:cNvSpPr/>
          <p:nvPr/>
        </p:nvSpPr>
        <p:spPr>
          <a:xfrm flipV="1">
            <a:off x="3417525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8" name="Line"/>
          <p:cNvSpPr/>
          <p:nvPr/>
        </p:nvSpPr>
        <p:spPr>
          <a:xfrm>
            <a:off x="3822266" y="4811310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9" name="Line"/>
          <p:cNvSpPr/>
          <p:nvPr/>
        </p:nvSpPr>
        <p:spPr>
          <a:xfrm>
            <a:off x="4595212" y="4822992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0" name="Line"/>
          <p:cNvSpPr/>
          <p:nvPr/>
        </p:nvSpPr>
        <p:spPr>
          <a:xfrm flipV="1">
            <a:off x="4190470" y="5362829"/>
            <a:ext cx="39831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1" name="Line"/>
          <p:cNvSpPr/>
          <p:nvPr/>
        </p:nvSpPr>
        <p:spPr>
          <a:xfrm>
            <a:off x="4595212" y="4826553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2" name="Line"/>
          <p:cNvSpPr/>
          <p:nvPr/>
        </p:nvSpPr>
        <p:spPr>
          <a:xfrm>
            <a:off x="5370066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3" name="Line"/>
          <p:cNvSpPr/>
          <p:nvPr/>
        </p:nvSpPr>
        <p:spPr>
          <a:xfrm flipV="1">
            <a:off x="4965325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4" name="Line"/>
          <p:cNvSpPr/>
          <p:nvPr/>
        </p:nvSpPr>
        <p:spPr>
          <a:xfrm>
            <a:off x="5370066" y="481131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5" name="Line"/>
          <p:cNvSpPr/>
          <p:nvPr/>
        </p:nvSpPr>
        <p:spPr>
          <a:xfrm>
            <a:off x="6155552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6" name="Line"/>
          <p:cNvSpPr/>
          <p:nvPr/>
        </p:nvSpPr>
        <p:spPr>
          <a:xfrm flipV="1">
            <a:off x="5750811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7" name="Line"/>
          <p:cNvSpPr/>
          <p:nvPr/>
        </p:nvSpPr>
        <p:spPr>
          <a:xfrm>
            <a:off x="6155552" y="481131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8" name="Rectangle"/>
          <p:cNvSpPr/>
          <p:nvPr/>
        </p:nvSpPr>
        <p:spPr>
          <a:xfrm>
            <a:off x="1538849" y="4170969"/>
            <a:ext cx="514351" cy="433305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69" name="#"/>
          <p:cNvSpPr/>
          <p:nvPr/>
        </p:nvSpPr>
        <p:spPr>
          <a:xfrm>
            <a:off x="1538849" y="3742798"/>
            <a:ext cx="514351" cy="433304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#</a:t>
            </a:r>
          </a:p>
        </p:txBody>
      </p:sp>
      <p:sp>
        <p:nvSpPr>
          <p:cNvPr id="1170" name="Rectangle"/>
          <p:cNvSpPr/>
          <p:nvPr/>
        </p:nvSpPr>
        <p:spPr>
          <a:xfrm>
            <a:off x="1538849" y="4602165"/>
            <a:ext cx="514351" cy="433305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71" name="Rectangle"/>
          <p:cNvSpPr/>
          <p:nvPr/>
        </p:nvSpPr>
        <p:spPr>
          <a:xfrm>
            <a:off x="1538849" y="2500865"/>
            <a:ext cx="514351" cy="433304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72" name="#"/>
          <p:cNvSpPr/>
          <p:nvPr/>
        </p:nvSpPr>
        <p:spPr>
          <a:xfrm>
            <a:off x="1538849" y="2072693"/>
            <a:ext cx="514351" cy="433305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#</a:t>
            </a:r>
          </a:p>
        </p:txBody>
      </p:sp>
      <p:sp>
        <p:nvSpPr>
          <p:cNvPr id="1173" name="Line"/>
          <p:cNvSpPr/>
          <p:nvPr/>
        </p:nvSpPr>
        <p:spPr>
          <a:xfrm>
            <a:off x="2060210" y="269732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4" name="Line"/>
          <p:cNvSpPr/>
          <p:nvPr/>
        </p:nvSpPr>
        <p:spPr>
          <a:xfrm flipV="1">
            <a:off x="2197181" y="183909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5" name="Line"/>
          <p:cNvSpPr/>
          <p:nvPr/>
        </p:nvSpPr>
        <p:spPr>
          <a:xfrm>
            <a:off x="2197122" y="183909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6" name="Line"/>
          <p:cNvSpPr/>
          <p:nvPr/>
        </p:nvSpPr>
        <p:spPr>
          <a:xfrm>
            <a:off x="2587414" y="183909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7" name="Line"/>
          <p:cNvSpPr/>
          <p:nvPr/>
        </p:nvSpPr>
        <p:spPr>
          <a:xfrm flipH="1" flipV="1">
            <a:off x="1788603" y="3121541"/>
            <a:ext cx="468523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8" name="Line"/>
          <p:cNvSpPr/>
          <p:nvPr/>
        </p:nvSpPr>
        <p:spPr>
          <a:xfrm flipV="1">
            <a:off x="1796024" y="2932076"/>
            <a:ext cx="1" cy="1877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9" name="Line"/>
          <p:cNvSpPr/>
          <p:nvPr/>
        </p:nvSpPr>
        <p:spPr>
          <a:xfrm flipV="1">
            <a:off x="6455781" y="2935438"/>
            <a:ext cx="1" cy="187744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0" name="Line"/>
          <p:cNvSpPr/>
          <p:nvPr/>
        </p:nvSpPr>
        <p:spPr>
          <a:xfrm flipV="1">
            <a:off x="1823294" y="5098887"/>
            <a:ext cx="1" cy="24765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1" name="Line"/>
          <p:cNvSpPr/>
          <p:nvPr/>
        </p:nvSpPr>
        <p:spPr>
          <a:xfrm>
            <a:off x="2225804" y="4795134"/>
            <a:ext cx="1" cy="55179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2" name="Line"/>
          <p:cNvSpPr/>
          <p:nvPr/>
        </p:nvSpPr>
        <p:spPr>
          <a:xfrm flipV="1">
            <a:off x="1821063" y="5334970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3" name="Line"/>
          <p:cNvSpPr/>
          <p:nvPr/>
        </p:nvSpPr>
        <p:spPr>
          <a:xfrm>
            <a:off x="2225804" y="4798695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4" name="Line"/>
          <p:cNvSpPr/>
          <p:nvPr/>
        </p:nvSpPr>
        <p:spPr>
          <a:xfrm>
            <a:off x="2051820" y="4379609"/>
            <a:ext cx="20131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5" name="Line"/>
          <p:cNvSpPr/>
          <p:nvPr/>
        </p:nvSpPr>
        <p:spPr>
          <a:xfrm flipV="1">
            <a:off x="2243671" y="35213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6" name="Line"/>
          <p:cNvSpPr/>
          <p:nvPr/>
        </p:nvSpPr>
        <p:spPr>
          <a:xfrm>
            <a:off x="2243612" y="35213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7" name="Line"/>
          <p:cNvSpPr/>
          <p:nvPr/>
        </p:nvSpPr>
        <p:spPr>
          <a:xfrm>
            <a:off x="2633904" y="35213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8" name="Line"/>
          <p:cNvSpPr/>
          <p:nvPr/>
        </p:nvSpPr>
        <p:spPr>
          <a:xfrm flipH="1" flipV="1">
            <a:off x="1677834" y="5638477"/>
            <a:ext cx="490676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9" name="Line"/>
          <p:cNvSpPr/>
          <p:nvPr/>
        </p:nvSpPr>
        <p:spPr>
          <a:xfrm flipV="1">
            <a:off x="1685255" y="5098887"/>
            <a:ext cx="1" cy="53786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0" name="Line"/>
          <p:cNvSpPr/>
          <p:nvPr/>
        </p:nvSpPr>
        <p:spPr>
          <a:xfrm flipV="1">
            <a:off x="6566550" y="5029824"/>
            <a:ext cx="1" cy="610294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1" name="Line"/>
          <p:cNvSpPr/>
          <p:nvPr/>
        </p:nvSpPr>
        <p:spPr>
          <a:xfrm flipH="1" flipV="1">
            <a:off x="1322158" y="3428999"/>
            <a:ext cx="5235971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2" name="Line"/>
          <p:cNvSpPr/>
          <p:nvPr/>
        </p:nvSpPr>
        <p:spPr>
          <a:xfrm flipH="1">
            <a:off x="1335528" y="3428999"/>
            <a:ext cx="1" cy="137595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3" name="Line"/>
          <p:cNvSpPr/>
          <p:nvPr/>
        </p:nvSpPr>
        <p:spPr>
          <a:xfrm>
            <a:off x="1325428" y="4820330"/>
            <a:ext cx="20131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4" name="Line"/>
          <p:cNvSpPr/>
          <p:nvPr/>
        </p:nvSpPr>
        <p:spPr>
          <a:xfrm>
            <a:off x="6566550" y="3441817"/>
            <a:ext cx="1" cy="3190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7" name="Tipos de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lista</a:t>
            </a:r>
          </a:p>
        </p:txBody>
      </p:sp>
      <p:sp>
        <p:nvSpPr>
          <p:cNvPr id="1198" name="Rectangle"/>
          <p:cNvSpPr/>
          <p:nvPr/>
        </p:nvSpPr>
        <p:spPr>
          <a:xfrm>
            <a:off x="2315916" y="2490196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199" name="-1"/>
          <p:cNvSpPr/>
          <p:nvPr/>
        </p:nvSpPr>
        <p:spPr>
          <a:xfrm>
            <a:off x="2315916" y="206202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1200" name="Rectangle"/>
          <p:cNvSpPr/>
          <p:nvPr/>
        </p:nvSpPr>
        <p:spPr>
          <a:xfrm>
            <a:off x="3096500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01" name="0"/>
          <p:cNvSpPr/>
          <p:nvPr/>
        </p:nvSpPr>
        <p:spPr>
          <a:xfrm>
            <a:off x="3096500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202" name="Line"/>
          <p:cNvSpPr/>
          <p:nvPr/>
        </p:nvSpPr>
        <p:spPr>
          <a:xfrm>
            <a:off x="2826471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3" name="Line"/>
          <p:cNvSpPr/>
          <p:nvPr/>
        </p:nvSpPr>
        <p:spPr>
          <a:xfrm flipV="1">
            <a:off x="2963441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4" name="Line"/>
          <p:cNvSpPr/>
          <p:nvPr/>
        </p:nvSpPr>
        <p:spPr>
          <a:xfrm>
            <a:off x="2963383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5" name="Line"/>
          <p:cNvSpPr/>
          <p:nvPr/>
        </p:nvSpPr>
        <p:spPr>
          <a:xfrm>
            <a:off x="3353675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6" name="Início"/>
          <p:cNvSpPr/>
          <p:nvPr/>
        </p:nvSpPr>
        <p:spPr>
          <a:xfrm>
            <a:off x="252202" y="2133129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207" name="Rectangle"/>
          <p:cNvSpPr/>
          <p:nvPr/>
        </p:nvSpPr>
        <p:spPr>
          <a:xfrm>
            <a:off x="3874043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08" name="2"/>
          <p:cNvSpPr/>
          <p:nvPr/>
        </p:nvSpPr>
        <p:spPr>
          <a:xfrm>
            <a:off x="3874043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1209" name="Line"/>
          <p:cNvSpPr/>
          <p:nvPr/>
        </p:nvSpPr>
        <p:spPr>
          <a:xfrm>
            <a:off x="3604014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0" name="Line"/>
          <p:cNvSpPr/>
          <p:nvPr/>
        </p:nvSpPr>
        <p:spPr>
          <a:xfrm flipV="1">
            <a:off x="3740985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1" name="Line"/>
          <p:cNvSpPr/>
          <p:nvPr/>
        </p:nvSpPr>
        <p:spPr>
          <a:xfrm>
            <a:off x="3740926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2" name="Line"/>
          <p:cNvSpPr/>
          <p:nvPr/>
        </p:nvSpPr>
        <p:spPr>
          <a:xfrm>
            <a:off x="4131218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3" name="Rectangle"/>
          <p:cNvSpPr/>
          <p:nvPr/>
        </p:nvSpPr>
        <p:spPr>
          <a:xfrm>
            <a:off x="4648898" y="249134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14" name="3"/>
          <p:cNvSpPr/>
          <p:nvPr/>
        </p:nvSpPr>
        <p:spPr>
          <a:xfrm>
            <a:off x="4648898" y="206316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215" name="Line"/>
          <p:cNvSpPr/>
          <p:nvPr/>
        </p:nvSpPr>
        <p:spPr>
          <a:xfrm>
            <a:off x="4378868" y="270951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6" name="Line"/>
          <p:cNvSpPr/>
          <p:nvPr/>
        </p:nvSpPr>
        <p:spPr>
          <a:xfrm flipV="1">
            <a:off x="4515839" y="1851286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7" name="Line"/>
          <p:cNvSpPr/>
          <p:nvPr/>
        </p:nvSpPr>
        <p:spPr>
          <a:xfrm>
            <a:off x="4515781" y="1851286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8" name="Line"/>
          <p:cNvSpPr/>
          <p:nvPr/>
        </p:nvSpPr>
        <p:spPr>
          <a:xfrm>
            <a:off x="4906073" y="1851286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9" name="Rectangle"/>
          <p:cNvSpPr/>
          <p:nvPr/>
        </p:nvSpPr>
        <p:spPr>
          <a:xfrm>
            <a:off x="5423752" y="2500865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20" name="35"/>
          <p:cNvSpPr/>
          <p:nvPr/>
        </p:nvSpPr>
        <p:spPr>
          <a:xfrm>
            <a:off x="5423752" y="207269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1221" name="Line"/>
          <p:cNvSpPr/>
          <p:nvPr/>
        </p:nvSpPr>
        <p:spPr>
          <a:xfrm>
            <a:off x="5153723" y="27190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2" name="Line"/>
          <p:cNvSpPr/>
          <p:nvPr/>
        </p:nvSpPr>
        <p:spPr>
          <a:xfrm flipV="1">
            <a:off x="5290693" y="18608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3" name="Line"/>
          <p:cNvSpPr/>
          <p:nvPr/>
        </p:nvSpPr>
        <p:spPr>
          <a:xfrm>
            <a:off x="5290635" y="18608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4" name="Line"/>
          <p:cNvSpPr/>
          <p:nvPr/>
        </p:nvSpPr>
        <p:spPr>
          <a:xfrm>
            <a:off x="5680927" y="18608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5" name="Rectangle"/>
          <p:cNvSpPr/>
          <p:nvPr/>
        </p:nvSpPr>
        <p:spPr>
          <a:xfrm>
            <a:off x="6198606" y="2500865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26" name="99"/>
          <p:cNvSpPr/>
          <p:nvPr/>
        </p:nvSpPr>
        <p:spPr>
          <a:xfrm>
            <a:off x="6198606" y="207269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1227" name="Line"/>
          <p:cNvSpPr/>
          <p:nvPr/>
        </p:nvSpPr>
        <p:spPr>
          <a:xfrm>
            <a:off x="5928577" y="2719035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8" name="Line"/>
          <p:cNvSpPr/>
          <p:nvPr/>
        </p:nvSpPr>
        <p:spPr>
          <a:xfrm flipV="1">
            <a:off x="6065548" y="1860811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9" name="Line"/>
          <p:cNvSpPr/>
          <p:nvPr/>
        </p:nvSpPr>
        <p:spPr>
          <a:xfrm>
            <a:off x="6065490" y="1860811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0" name="Line"/>
          <p:cNvSpPr/>
          <p:nvPr/>
        </p:nvSpPr>
        <p:spPr>
          <a:xfrm>
            <a:off x="6455781" y="1860811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1" name="Rectangle"/>
          <p:cNvSpPr/>
          <p:nvPr/>
        </p:nvSpPr>
        <p:spPr>
          <a:xfrm>
            <a:off x="2375168" y="41724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32" name="-1"/>
          <p:cNvSpPr/>
          <p:nvPr/>
        </p:nvSpPr>
        <p:spPr>
          <a:xfrm>
            <a:off x="2375168" y="374431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1233" name="Rectangle"/>
          <p:cNvSpPr/>
          <p:nvPr/>
        </p:nvSpPr>
        <p:spPr>
          <a:xfrm>
            <a:off x="3155752" y="4173625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34" name="0"/>
          <p:cNvSpPr/>
          <p:nvPr/>
        </p:nvSpPr>
        <p:spPr>
          <a:xfrm>
            <a:off x="3155752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235" name="Line"/>
          <p:cNvSpPr/>
          <p:nvPr/>
        </p:nvSpPr>
        <p:spPr>
          <a:xfrm>
            <a:off x="2885723" y="439179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6" name="Line"/>
          <p:cNvSpPr/>
          <p:nvPr/>
        </p:nvSpPr>
        <p:spPr>
          <a:xfrm flipV="1">
            <a:off x="3022694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7" name="Line"/>
          <p:cNvSpPr/>
          <p:nvPr/>
        </p:nvSpPr>
        <p:spPr>
          <a:xfrm>
            <a:off x="3022635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8" name="Line"/>
          <p:cNvSpPr/>
          <p:nvPr/>
        </p:nvSpPr>
        <p:spPr>
          <a:xfrm>
            <a:off x="3412927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9" name="Início"/>
          <p:cNvSpPr/>
          <p:nvPr/>
        </p:nvSpPr>
        <p:spPr>
          <a:xfrm>
            <a:off x="252202" y="381541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240" name="Rectangle"/>
          <p:cNvSpPr/>
          <p:nvPr/>
        </p:nvSpPr>
        <p:spPr>
          <a:xfrm>
            <a:off x="3933295" y="4172482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41" name="2"/>
          <p:cNvSpPr/>
          <p:nvPr/>
        </p:nvSpPr>
        <p:spPr>
          <a:xfrm>
            <a:off x="3933295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1242" name="Line"/>
          <p:cNvSpPr/>
          <p:nvPr/>
        </p:nvSpPr>
        <p:spPr>
          <a:xfrm>
            <a:off x="3663266" y="439179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3" name="Line"/>
          <p:cNvSpPr/>
          <p:nvPr/>
        </p:nvSpPr>
        <p:spPr>
          <a:xfrm flipV="1">
            <a:off x="3800237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4" name="Line"/>
          <p:cNvSpPr/>
          <p:nvPr/>
        </p:nvSpPr>
        <p:spPr>
          <a:xfrm>
            <a:off x="3800179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5" name="Line"/>
          <p:cNvSpPr/>
          <p:nvPr/>
        </p:nvSpPr>
        <p:spPr>
          <a:xfrm>
            <a:off x="4190470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6" name="Rectangle"/>
          <p:cNvSpPr/>
          <p:nvPr/>
        </p:nvSpPr>
        <p:spPr>
          <a:xfrm>
            <a:off x="4708150" y="4173625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47" name="3"/>
          <p:cNvSpPr/>
          <p:nvPr/>
        </p:nvSpPr>
        <p:spPr>
          <a:xfrm>
            <a:off x="4708150" y="374545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248" name="Line"/>
          <p:cNvSpPr/>
          <p:nvPr/>
        </p:nvSpPr>
        <p:spPr>
          <a:xfrm>
            <a:off x="4438120" y="4391796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9" name="Line"/>
          <p:cNvSpPr/>
          <p:nvPr/>
        </p:nvSpPr>
        <p:spPr>
          <a:xfrm flipV="1">
            <a:off x="4575091" y="35335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0" name="Line"/>
          <p:cNvSpPr/>
          <p:nvPr/>
        </p:nvSpPr>
        <p:spPr>
          <a:xfrm>
            <a:off x="4575033" y="35335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1" name="Line"/>
          <p:cNvSpPr/>
          <p:nvPr/>
        </p:nvSpPr>
        <p:spPr>
          <a:xfrm>
            <a:off x="4965325" y="35335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2" name="35"/>
          <p:cNvSpPr/>
          <p:nvPr/>
        </p:nvSpPr>
        <p:spPr>
          <a:xfrm>
            <a:off x="5483004" y="37549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1253" name="Line"/>
          <p:cNvSpPr/>
          <p:nvPr/>
        </p:nvSpPr>
        <p:spPr>
          <a:xfrm>
            <a:off x="5212975" y="4401321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4" name="Line"/>
          <p:cNvSpPr/>
          <p:nvPr/>
        </p:nvSpPr>
        <p:spPr>
          <a:xfrm flipV="1">
            <a:off x="5349945" y="3543097"/>
            <a:ext cx="39831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5" name="Line"/>
          <p:cNvSpPr/>
          <p:nvPr/>
        </p:nvSpPr>
        <p:spPr>
          <a:xfrm>
            <a:off x="5349887" y="3543097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6" name="Line"/>
          <p:cNvSpPr/>
          <p:nvPr/>
        </p:nvSpPr>
        <p:spPr>
          <a:xfrm>
            <a:off x="5740179" y="354309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7" name="Rectangle"/>
          <p:cNvSpPr/>
          <p:nvPr/>
        </p:nvSpPr>
        <p:spPr>
          <a:xfrm>
            <a:off x="6257859" y="4183150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58" name="99"/>
          <p:cNvSpPr/>
          <p:nvPr/>
        </p:nvSpPr>
        <p:spPr>
          <a:xfrm>
            <a:off x="6257859" y="37549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1259" name="Line"/>
          <p:cNvSpPr/>
          <p:nvPr/>
        </p:nvSpPr>
        <p:spPr>
          <a:xfrm>
            <a:off x="5987829" y="4401321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0" name="Line"/>
          <p:cNvSpPr/>
          <p:nvPr/>
        </p:nvSpPr>
        <p:spPr>
          <a:xfrm flipV="1">
            <a:off x="6124800" y="3543097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1" name="Line"/>
          <p:cNvSpPr/>
          <p:nvPr/>
        </p:nvSpPr>
        <p:spPr>
          <a:xfrm>
            <a:off x="6124742" y="3543097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2" name="Line"/>
          <p:cNvSpPr/>
          <p:nvPr/>
        </p:nvSpPr>
        <p:spPr>
          <a:xfrm>
            <a:off x="6515034" y="3543097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3" name="Rectangle"/>
          <p:cNvSpPr/>
          <p:nvPr/>
        </p:nvSpPr>
        <p:spPr>
          <a:xfrm>
            <a:off x="2375168" y="460367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64" name="Rectangle"/>
          <p:cNvSpPr/>
          <p:nvPr/>
        </p:nvSpPr>
        <p:spPr>
          <a:xfrm>
            <a:off x="3155752" y="4600376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65" name="Rectangle"/>
          <p:cNvSpPr/>
          <p:nvPr/>
        </p:nvSpPr>
        <p:spPr>
          <a:xfrm>
            <a:off x="4710839" y="46036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66" name="Rectangle"/>
          <p:cNvSpPr/>
          <p:nvPr/>
        </p:nvSpPr>
        <p:spPr>
          <a:xfrm>
            <a:off x="6257859" y="460367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67" name="Rectangle"/>
          <p:cNvSpPr/>
          <p:nvPr/>
        </p:nvSpPr>
        <p:spPr>
          <a:xfrm>
            <a:off x="3936336" y="4603678"/>
            <a:ext cx="508973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68" name="Rectangle"/>
          <p:cNvSpPr/>
          <p:nvPr/>
        </p:nvSpPr>
        <p:spPr>
          <a:xfrm>
            <a:off x="5493636" y="4188690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69" name="Rectangle"/>
          <p:cNvSpPr/>
          <p:nvPr/>
        </p:nvSpPr>
        <p:spPr>
          <a:xfrm>
            <a:off x="5496676" y="4619886"/>
            <a:ext cx="508973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270" name="Line"/>
          <p:cNvSpPr/>
          <p:nvPr/>
        </p:nvSpPr>
        <p:spPr>
          <a:xfrm flipV="1">
            <a:off x="2632343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1" name="Line"/>
          <p:cNvSpPr/>
          <p:nvPr/>
        </p:nvSpPr>
        <p:spPr>
          <a:xfrm flipV="1">
            <a:off x="3412927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2" name="Line"/>
          <p:cNvSpPr/>
          <p:nvPr/>
        </p:nvSpPr>
        <p:spPr>
          <a:xfrm flipV="1">
            <a:off x="4190470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3" name="Line"/>
          <p:cNvSpPr/>
          <p:nvPr/>
        </p:nvSpPr>
        <p:spPr>
          <a:xfrm flipV="1">
            <a:off x="4965325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4" name="Line"/>
          <p:cNvSpPr/>
          <p:nvPr/>
        </p:nvSpPr>
        <p:spPr>
          <a:xfrm flipV="1">
            <a:off x="5750811" y="509725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5" name="Line"/>
          <p:cNvSpPr/>
          <p:nvPr/>
        </p:nvSpPr>
        <p:spPr>
          <a:xfrm>
            <a:off x="3022635" y="4804768"/>
            <a:ext cx="1" cy="55179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6" name="Line"/>
          <p:cNvSpPr/>
          <p:nvPr/>
        </p:nvSpPr>
        <p:spPr>
          <a:xfrm flipV="1">
            <a:off x="2617894" y="5344604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7" name="Line"/>
          <p:cNvSpPr/>
          <p:nvPr/>
        </p:nvSpPr>
        <p:spPr>
          <a:xfrm>
            <a:off x="3022635" y="4808328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8" name="Line"/>
          <p:cNvSpPr/>
          <p:nvPr/>
        </p:nvSpPr>
        <p:spPr>
          <a:xfrm>
            <a:off x="3822266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9" name="Line"/>
          <p:cNvSpPr/>
          <p:nvPr/>
        </p:nvSpPr>
        <p:spPr>
          <a:xfrm flipV="1">
            <a:off x="3417525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0" name="Line"/>
          <p:cNvSpPr/>
          <p:nvPr/>
        </p:nvSpPr>
        <p:spPr>
          <a:xfrm>
            <a:off x="3822266" y="4811310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1" name="Line"/>
          <p:cNvSpPr/>
          <p:nvPr/>
        </p:nvSpPr>
        <p:spPr>
          <a:xfrm>
            <a:off x="4595212" y="4822992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2" name="Line"/>
          <p:cNvSpPr/>
          <p:nvPr/>
        </p:nvSpPr>
        <p:spPr>
          <a:xfrm flipV="1">
            <a:off x="4190470" y="5362829"/>
            <a:ext cx="39831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3" name="Line"/>
          <p:cNvSpPr/>
          <p:nvPr/>
        </p:nvSpPr>
        <p:spPr>
          <a:xfrm>
            <a:off x="4595212" y="4826553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4" name="Line"/>
          <p:cNvSpPr/>
          <p:nvPr/>
        </p:nvSpPr>
        <p:spPr>
          <a:xfrm>
            <a:off x="5370066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5" name="Line"/>
          <p:cNvSpPr/>
          <p:nvPr/>
        </p:nvSpPr>
        <p:spPr>
          <a:xfrm flipV="1">
            <a:off x="4965325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6" name="Line"/>
          <p:cNvSpPr/>
          <p:nvPr/>
        </p:nvSpPr>
        <p:spPr>
          <a:xfrm>
            <a:off x="5370066" y="481131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7" name="Line"/>
          <p:cNvSpPr/>
          <p:nvPr/>
        </p:nvSpPr>
        <p:spPr>
          <a:xfrm>
            <a:off x="6155552" y="4807749"/>
            <a:ext cx="1" cy="55179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8" name="Line"/>
          <p:cNvSpPr/>
          <p:nvPr/>
        </p:nvSpPr>
        <p:spPr>
          <a:xfrm flipV="1">
            <a:off x="5750811" y="5347586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9" name="Line"/>
          <p:cNvSpPr/>
          <p:nvPr/>
        </p:nvSpPr>
        <p:spPr>
          <a:xfrm>
            <a:off x="6155552" y="4811310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0" name="Line"/>
          <p:cNvSpPr/>
          <p:nvPr/>
        </p:nvSpPr>
        <p:spPr>
          <a:xfrm>
            <a:off x="2060210" y="269732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1" name="Line"/>
          <p:cNvSpPr/>
          <p:nvPr/>
        </p:nvSpPr>
        <p:spPr>
          <a:xfrm flipV="1">
            <a:off x="2197181" y="183909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2" name="Line"/>
          <p:cNvSpPr/>
          <p:nvPr/>
        </p:nvSpPr>
        <p:spPr>
          <a:xfrm>
            <a:off x="2197122" y="183909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3" name="Line"/>
          <p:cNvSpPr/>
          <p:nvPr/>
        </p:nvSpPr>
        <p:spPr>
          <a:xfrm>
            <a:off x="2587414" y="183909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4" name="Line"/>
          <p:cNvSpPr/>
          <p:nvPr/>
        </p:nvSpPr>
        <p:spPr>
          <a:xfrm flipV="1">
            <a:off x="6455781" y="2935438"/>
            <a:ext cx="1" cy="187744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5" name="Line"/>
          <p:cNvSpPr/>
          <p:nvPr/>
        </p:nvSpPr>
        <p:spPr>
          <a:xfrm>
            <a:off x="2225804" y="4795134"/>
            <a:ext cx="1" cy="55179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6" name="Line"/>
          <p:cNvSpPr/>
          <p:nvPr/>
        </p:nvSpPr>
        <p:spPr>
          <a:xfrm>
            <a:off x="2225804" y="4798695"/>
            <a:ext cx="1210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7" name="Line"/>
          <p:cNvSpPr/>
          <p:nvPr/>
        </p:nvSpPr>
        <p:spPr>
          <a:xfrm flipV="1">
            <a:off x="2243671" y="35213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8" name="Line"/>
          <p:cNvSpPr/>
          <p:nvPr/>
        </p:nvSpPr>
        <p:spPr>
          <a:xfrm>
            <a:off x="2243612" y="35213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9" name="Line"/>
          <p:cNvSpPr/>
          <p:nvPr/>
        </p:nvSpPr>
        <p:spPr>
          <a:xfrm>
            <a:off x="2633904" y="35213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0" name="Rectangle"/>
          <p:cNvSpPr/>
          <p:nvPr/>
        </p:nvSpPr>
        <p:spPr>
          <a:xfrm>
            <a:off x="1468144" y="1979199"/>
            <a:ext cx="655761" cy="3127797"/>
          </a:xfrm>
          <a:prstGeom prst="rect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1" name="Line"/>
          <p:cNvSpPr/>
          <p:nvPr/>
        </p:nvSpPr>
        <p:spPr>
          <a:xfrm>
            <a:off x="842347" y="2328074"/>
            <a:ext cx="67979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2" name="Line"/>
          <p:cNvSpPr/>
          <p:nvPr/>
        </p:nvSpPr>
        <p:spPr>
          <a:xfrm>
            <a:off x="842347" y="4010360"/>
            <a:ext cx="67979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3" name="Rectangle"/>
          <p:cNvSpPr/>
          <p:nvPr/>
        </p:nvSpPr>
        <p:spPr>
          <a:xfrm>
            <a:off x="1538849" y="4170969"/>
            <a:ext cx="514351" cy="433305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304" name="#"/>
          <p:cNvSpPr/>
          <p:nvPr/>
        </p:nvSpPr>
        <p:spPr>
          <a:xfrm>
            <a:off x="1538849" y="3742798"/>
            <a:ext cx="514351" cy="433304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#</a:t>
            </a:r>
          </a:p>
        </p:txBody>
      </p:sp>
      <p:sp>
        <p:nvSpPr>
          <p:cNvPr id="1305" name="Rectangle"/>
          <p:cNvSpPr/>
          <p:nvPr/>
        </p:nvSpPr>
        <p:spPr>
          <a:xfrm>
            <a:off x="1538849" y="4602165"/>
            <a:ext cx="514351" cy="433305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306" name="Rectangle"/>
          <p:cNvSpPr/>
          <p:nvPr/>
        </p:nvSpPr>
        <p:spPr>
          <a:xfrm>
            <a:off x="1538849" y="2500865"/>
            <a:ext cx="514351" cy="433304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307" name="#"/>
          <p:cNvSpPr/>
          <p:nvPr/>
        </p:nvSpPr>
        <p:spPr>
          <a:xfrm>
            <a:off x="1538849" y="2072693"/>
            <a:ext cx="514351" cy="433305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#</a:t>
            </a:r>
          </a:p>
        </p:txBody>
      </p:sp>
      <p:sp>
        <p:nvSpPr>
          <p:cNvPr id="1308" name="Line"/>
          <p:cNvSpPr/>
          <p:nvPr/>
        </p:nvSpPr>
        <p:spPr>
          <a:xfrm flipV="1">
            <a:off x="1796024" y="2932076"/>
            <a:ext cx="1" cy="1877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9" name="Line"/>
          <p:cNvSpPr/>
          <p:nvPr/>
        </p:nvSpPr>
        <p:spPr>
          <a:xfrm flipV="1">
            <a:off x="1823294" y="5098887"/>
            <a:ext cx="1" cy="24765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0" name="Line"/>
          <p:cNvSpPr/>
          <p:nvPr/>
        </p:nvSpPr>
        <p:spPr>
          <a:xfrm flipV="1">
            <a:off x="1821063" y="5334970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1" name="Line"/>
          <p:cNvSpPr/>
          <p:nvPr/>
        </p:nvSpPr>
        <p:spPr>
          <a:xfrm>
            <a:off x="2051820" y="4379609"/>
            <a:ext cx="20131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2" name="Line"/>
          <p:cNvSpPr/>
          <p:nvPr/>
        </p:nvSpPr>
        <p:spPr>
          <a:xfrm flipH="1" flipV="1">
            <a:off x="1788603" y="3121541"/>
            <a:ext cx="468523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3" name="Nó Sentinela"/>
          <p:cNvSpPr txBox="1"/>
          <p:nvPr/>
        </p:nvSpPr>
        <p:spPr>
          <a:xfrm>
            <a:off x="1139581" y="5529524"/>
            <a:ext cx="13128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Nó Sentinela</a:t>
            </a:r>
          </a:p>
        </p:txBody>
      </p:sp>
      <p:sp>
        <p:nvSpPr>
          <p:cNvPr id="1314" name="Rectangle"/>
          <p:cNvSpPr/>
          <p:nvPr/>
        </p:nvSpPr>
        <p:spPr>
          <a:xfrm>
            <a:off x="1345439" y="1731015"/>
            <a:ext cx="5579170" cy="3725764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15" name="Estrutura…"/>
          <p:cNvSpPr txBox="1"/>
          <p:nvPr/>
        </p:nvSpPr>
        <p:spPr>
          <a:xfrm>
            <a:off x="7062022" y="3234364"/>
            <a:ext cx="9386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Estrutura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circular</a:t>
            </a:r>
          </a:p>
        </p:txBody>
      </p:sp>
      <p:sp>
        <p:nvSpPr>
          <p:cNvPr id="1316" name="Line"/>
          <p:cNvSpPr/>
          <p:nvPr/>
        </p:nvSpPr>
        <p:spPr>
          <a:xfrm flipH="1" flipV="1">
            <a:off x="1322158" y="3428999"/>
            <a:ext cx="5235971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7" name="Line"/>
          <p:cNvSpPr/>
          <p:nvPr/>
        </p:nvSpPr>
        <p:spPr>
          <a:xfrm flipH="1">
            <a:off x="1335528" y="3428999"/>
            <a:ext cx="1" cy="137595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8" name="Line"/>
          <p:cNvSpPr/>
          <p:nvPr/>
        </p:nvSpPr>
        <p:spPr>
          <a:xfrm>
            <a:off x="1325428" y="4820330"/>
            <a:ext cx="20131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9" name="Line"/>
          <p:cNvSpPr/>
          <p:nvPr/>
        </p:nvSpPr>
        <p:spPr>
          <a:xfrm>
            <a:off x="6566550" y="3441817"/>
            <a:ext cx="1" cy="3190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32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32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2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32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33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32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331" name="Inserção de elementos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grpSp>
        <p:nvGrpSpPr>
          <p:cNvPr id="1334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33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335" name="Pesquisa de elementos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de elementos</a:t>
            </a:r>
          </a:p>
        </p:txBody>
      </p:sp>
      <p:sp>
        <p:nvSpPr>
          <p:cNvPr id="1336" name="Remoção de elementos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33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338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339" name="Rounded Rectangle"/>
          <p:cNvSpPr/>
          <p:nvPr/>
        </p:nvSpPr>
        <p:spPr>
          <a:xfrm>
            <a:off x="685800" y="2395198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40" name="Listas Ordenadas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Listas Ordenadas</a:t>
            </a:r>
          </a:p>
        </p:txBody>
      </p:sp>
      <p:grpSp>
        <p:nvGrpSpPr>
          <p:cNvPr id="1343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3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4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3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4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47" name="Operações gerais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0" name="Operações em List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Listas Dinâmicas</a:t>
            </a:r>
          </a:p>
        </p:txBody>
      </p:sp>
      <p:sp>
        <p:nvSpPr>
          <p:cNvPr id="1351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1352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3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1354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1355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1356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1357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1358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1359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1360" name="pesquisar (S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1361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1362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1363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1364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1365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6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1367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0" name="Operações em List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Listas Dinâmicas</a:t>
            </a:r>
          </a:p>
        </p:txBody>
      </p:sp>
      <p:sp>
        <p:nvSpPr>
          <p:cNvPr id="1371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1372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3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1374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1375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1376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>
              <a:alpha val="26487"/>
            </a:srgbClr>
          </a:solidFill>
          <a:ln w="19050">
            <a:solidFill>
              <a:srgbClr val="009051">
                <a:alpha val="2648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1377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1378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1379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1380" name="pesquisar (S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1381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1382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1383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1384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1385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6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1387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0" name="Operações gerais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7" name="Inserção de elementos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81" name="Pesquisa de elementos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de elementos</a:t>
            </a:r>
          </a:p>
        </p:txBody>
      </p:sp>
      <p:sp>
        <p:nvSpPr>
          <p:cNvPr id="182" name="Remoção de elementos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8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84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5" name="Listas Ordenadas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Listas Ordenadas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0" name="Inici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</a:t>
            </a:r>
          </a:p>
        </p:txBody>
      </p:sp>
      <p:sp>
        <p:nvSpPr>
          <p:cNvPr id="1391" name="Número de elementos :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1392" name="Rectangle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3" name="tipo Lista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1394" name="Início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395" name="*NoLista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1396" name="Single-linkage"/>
          <p:cNvSpPr txBox="1"/>
          <p:nvPr>
            <p:ph type="body" sz="quarter" idx="1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Single-linkage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9" name="Inici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</a:t>
            </a:r>
          </a:p>
        </p:txBody>
      </p:sp>
      <p:sp>
        <p:nvSpPr>
          <p:cNvPr id="1400" name="Número de elementos :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1401" name="Rectangle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2" name="tipo Lista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1403" name="Início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404" name="*NoLista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1405" name="Line"/>
          <p:cNvSpPr/>
          <p:nvPr/>
        </p:nvSpPr>
        <p:spPr>
          <a:xfrm>
            <a:off x="3009652" y="3308677"/>
            <a:ext cx="265001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6" name="NULL"/>
          <p:cNvSpPr/>
          <p:nvPr/>
        </p:nvSpPr>
        <p:spPr>
          <a:xfrm>
            <a:off x="5698778" y="311373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407" name="0"/>
          <p:cNvSpPr txBox="1"/>
          <p:nvPr/>
        </p:nvSpPr>
        <p:spPr>
          <a:xfrm>
            <a:off x="3539635" y="3652594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08" name="Single-linkage"/>
          <p:cNvSpPr txBox="1"/>
          <p:nvPr>
            <p:ph type="body" sz="quarter" idx="1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Single-linkage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1" name="Inici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</a:t>
            </a:r>
          </a:p>
        </p:txBody>
      </p:sp>
      <p:sp>
        <p:nvSpPr>
          <p:cNvPr id="1412" name="Número de elementos :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1413" name="Rectangle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14" name="tipo Lista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1415" name="Início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416" name="*NoLista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1417" name="Line"/>
          <p:cNvSpPr/>
          <p:nvPr/>
        </p:nvSpPr>
        <p:spPr>
          <a:xfrm>
            <a:off x="3009652" y="3308677"/>
            <a:ext cx="265001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8" name="NULL"/>
          <p:cNvSpPr/>
          <p:nvPr/>
        </p:nvSpPr>
        <p:spPr>
          <a:xfrm>
            <a:off x="5698778" y="311373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419" name="0"/>
          <p:cNvSpPr txBox="1"/>
          <p:nvPr/>
        </p:nvSpPr>
        <p:spPr>
          <a:xfrm>
            <a:off x="3539635" y="3652594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20" name="Retângulo 6"/>
          <p:cNvSpPr/>
          <p:nvPr/>
        </p:nvSpPr>
        <p:spPr>
          <a:xfrm>
            <a:off x="2681683" y="4761723"/>
            <a:ext cx="3780634" cy="1005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IniciaLista (L)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L.inicio = NULL;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L.tamanho = 0;</a:t>
            </a:r>
          </a:p>
        </p:txBody>
      </p:sp>
      <p:sp>
        <p:nvSpPr>
          <p:cNvPr id="1421" name="Single-linkage"/>
          <p:cNvSpPr txBox="1"/>
          <p:nvPr>
            <p:ph type="body" sz="quarter" idx="1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Single-linkage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24" name="Tamanho da Lis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Tamanho da Lista</a:t>
            </a:r>
          </a:p>
        </p:txBody>
      </p:sp>
      <p:sp>
        <p:nvSpPr>
          <p:cNvPr id="1425" name="Line"/>
          <p:cNvSpPr/>
          <p:nvPr/>
        </p:nvSpPr>
        <p:spPr>
          <a:xfrm>
            <a:off x="2251519" y="48239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26" name="Line"/>
          <p:cNvSpPr/>
          <p:nvPr/>
        </p:nvSpPr>
        <p:spPr>
          <a:xfrm>
            <a:off x="2249522" y="4819262"/>
            <a:ext cx="455039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27" name="Line"/>
          <p:cNvSpPr/>
          <p:nvPr/>
        </p:nvSpPr>
        <p:spPr>
          <a:xfrm>
            <a:off x="6798013" y="48112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28" name="Retângulo 6"/>
          <p:cNvSpPr/>
          <p:nvPr/>
        </p:nvSpPr>
        <p:spPr>
          <a:xfrm>
            <a:off x="696841" y="5249583"/>
            <a:ext cx="3324865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tamanhoLista (L)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 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L.tamanho);</a:t>
            </a:r>
          </a:p>
        </p:txBody>
      </p:sp>
      <p:sp>
        <p:nvSpPr>
          <p:cNvPr id="1429" name="Retângulo 6"/>
          <p:cNvSpPr/>
          <p:nvPr/>
        </p:nvSpPr>
        <p:spPr>
          <a:xfrm>
            <a:off x="4666588" y="5249583"/>
            <a:ext cx="4000554" cy="1005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estaVazia (L)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 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L.tamanho == 0);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i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// return(L.Inicio == NULL)</a:t>
            </a:r>
          </a:p>
        </p:txBody>
      </p:sp>
      <p:sp>
        <p:nvSpPr>
          <p:cNvPr id="1430" name="Número de elementos :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1431" name="Rectangle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32" name="tipo Lista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Lista</a:t>
            </a:r>
          </a:p>
        </p:txBody>
      </p:sp>
      <p:sp>
        <p:nvSpPr>
          <p:cNvPr id="1433" name="Início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434" name="*NoLista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*NoLista</a:t>
            </a:r>
          </a:p>
        </p:txBody>
      </p:sp>
      <p:sp>
        <p:nvSpPr>
          <p:cNvPr id="1435" name="Line"/>
          <p:cNvSpPr/>
          <p:nvPr/>
        </p:nvSpPr>
        <p:spPr>
          <a:xfrm>
            <a:off x="3009652" y="3308677"/>
            <a:ext cx="265001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36" name="NULL"/>
          <p:cNvSpPr/>
          <p:nvPr/>
        </p:nvSpPr>
        <p:spPr>
          <a:xfrm>
            <a:off x="5698778" y="311373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437" name="0"/>
          <p:cNvSpPr txBox="1"/>
          <p:nvPr/>
        </p:nvSpPr>
        <p:spPr>
          <a:xfrm>
            <a:off x="3539635" y="3652594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38" name="Line"/>
          <p:cNvSpPr/>
          <p:nvPr/>
        </p:nvSpPr>
        <p:spPr>
          <a:xfrm>
            <a:off x="3654771" y="3986679"/>
            <a:ext cx="1" cy="816144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39" name="Single-linkage"/>
          <p:cNvSpPr txBox="1"/>
          <p:nvPr>
            <p:ph type="body" sz="quarter" idx="1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Single-linkage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2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1443" name="Mãos a obra: implemente um TDA para Lista com alocação dinâmica, e as funções de manipulação.…"/>
          <p:cNvSpPr txBox="1"/>
          <p:nvPr>
            <p:ph type="body" idx="1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Mãos a obra: implemente um TDA para Lista com alocação dinâmica, e as funções de manipulação.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Quais TDAs serão necessários?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Implemente, em C, as funções para inicializar, verificar tamanho, se está vazia, e imprimir a lista.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48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4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49" name="Operações gerais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grpSp>
        <p:nvGrpSpPr>
          <p:cNvPr id="1452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4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5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4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458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4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459" name="Pesquisa de elementos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de elementos</a:t>
            </a:r>
          </a:p>
        </p:txBody>
      </p:sp>
      <p:sp>
        <p:nvSpPr>
          <p:cNvPr id="1460" name="Remoção de elementos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46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462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463" name="Rounded Rectangle"/>
          <p:cNvSpPr/>
          <p:nvPr/>
        </p:nvSpPr>
        <p:spPr>
          <a:xfrm>
            <a:off x="685800" y="295690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64" name="Listas Ordenadas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Listas Ordenadas</a:t>
            </a:r>
          </a:p>
        </p:txBody>
      </p:sp>
      <p:grpSp>
        <p:nvGrpSpPr>
          <p:cNvPr id="1467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4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7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4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71" name="Inserção de elementos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4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475" name="Algumas situações:"/>
          <p:cNvSpPr txBox="1"/>
          <p:nvPr>
            <p:ph type="body" sz="quarter" idx="1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Algumas situações: </a:t>
            </a:r>
          </a:p>
        </p:txBody>
      </p:sp>
      <p:sp>
        <p:nvSpPr>
          <p:cNvPr id="1476" name="Inserindo elemento menor do que o primeiro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menor do que o primeiro</a:t>
            </a:r>
          </a:p>
        </p:txBody>
      </p:sp>
      <p:sp>
        <p:nvSpPr>
          <p:cNvPr id="1477" name="Inserindo elemento no meio ou final da lista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no meio ou final da lista</a:t>
            </a:r>
          </a:p>
        </p:txBody>
      </p:sp>
      <p:sp>
        <p:nvSpPr>
          <p:cNvPr id="1478" name="Primeira inserção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Primeira inserção</a:t>
            </a:r>
          </a:p>
        </p:txBody>
      </p:sp>
      <p:sp>
        <p:nvSpPr>
          <p:cNvPr id="1479" name="A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480" name="B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1481" name="C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4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485" name="Algumas situações:"/>
          <p:cNvSpPr txBox="1"/>
          <p:nvPr>
            <p:ph type="body" sz="quarter" idx="1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Algumas situações: </a:t>
            </a:r>
          </a:p>
        </p:txBody>
      </p:sp>
      <p:sp>
        <p:nvSpPr>
          <p:cNvPr id="1486" name="Inserindo elemento menor do que o primeiro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menor do que o primeiro</a:t>
            </a:r>
          </a:p>
        </p:txBody>
      </p:sp>
      <p:sp>
        <p:nvSpPr>
          <p:cNvPr id="1487" name="Inserindo elemento no meio ou final da lista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no meio ou final da lista</a:t>
            </a:r>
          </a:p>
        </p:txBody>
      </p:sp>
      <p:sp>
        <p:nvSpPr>
          <p:cNvPr id="1488" name="Primeira inserção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Primeira inserção</a:t>
            </a:r>
          </a:p>
        </p:txBody>
      </p:sp>
      <p:sp>
        <p:nvSpPr>
          <p:cNvPr id="1489" name="A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490" name="B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1491" name="C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4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495" name="Número de elementos : 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1496" name="Início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497" name="NULL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498" name="Line"/>
          <p:cNvSpPr/>
          <p:nvPr/>
        </p:nvSpPr>
        <p:spPr>
          <a:xfrm>
            <a:off x="1820808" y="3136116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9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02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503" name="Rectangle"/>
          <p:cNvSpPr/>
          <p:nvPr/>
        </p:nvSpPr>
        <p:spPr>
          <a:xfrm>
            <a:off x="1975336" y="418281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04" name="5"/>
          <p:cNvSpPr/>
          <p:nvPr/>
        </p:nvSpPr>
        <p:spPr>
          <a:xfrm>
            <a:off x="1975336" y="3754642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505" name="Rectangle"/>
          <p:cNvSpPr/>
          <p:nvPr/>
        </p:nvSpPr>
        <p:spPr>
          <a:xfrm>
            <a:off x="1875802" y="3648130"/>
            <a:ext cx="713419" cy="107517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06" name="NoLista…"/>
          <p:cNvSpPr txBox="1"/>
          <p:nvPr/>
        </p:nvSpPr>
        <p:spPr>
          <a:xfrm>
            <a:off x="1823867" y="4756942"/>
            <a:ext cx="8172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507" name="Número de elementos : 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1508" name="Início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509" name="NULL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10" name="Line"/>
          <p:cNvSpPr/>
          <p:nvPr/>
        </p:nvSpPr>
        <p:spPr>
          <a:xfrm>
            <a:off x="1820808" y="3136116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11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7" name="Operações gerais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04" name="Inserção de elementos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08" name="Pesquisa de elementos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de elementos</a:t>
            </a:r>
          </a:p>
        </p:txBody>
      </p:sp>
      <p:sp>
        <p:nvSpPr>
          <p:cNvPr id="209" name="Remoção de elementos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21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11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685800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13" name="Listas Ordenadas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Listas Ordenadas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1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4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515" name="Rectangle"/>
          <p:cNvSpPr/>
          <p:nvPr/>
        </p:nvSpPr>
        <p:spPr>
          <a:xfrm>
            <a:off x="1975336" y="418281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16" name="5"/>
          <p:cNvSpPr/>
          <p:nvPr/>
        </p:nvSpPr>
        <p:spPr>
          <a:xfrm>
            <a:off x="1975336" y="3754642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517" name="Rectangle"/>
          <p:cNvSpPr/>
          <p:nvPr/>
        </p:nvSpPr>
        <p:spPr>
          <a:xfrm>
            <a:off x="1875802" y="3648130"/>
            <a:ext cx="713419" cy="107517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18" name="Número de elementos : 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1519" name="Início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520" name="NULL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21" name="Line"/>
          <p:cNvSpPr/>
          <p:nvPr/>
        </p:nvSpPr>
        <p:spPr>
          <a:xfrm>
            <a:off x="1820808" y="3136116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2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3" name="Rectangle"/>
          <p:cNvSpPr/>
          <p:nvPr/>
        </p:nvSpPr>
        <p:spPr>
          <a:xfrm>
            <a:off x="6323496" y="3377225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24" name="5"/>
          <p:cNvSpPr/>
          <p:nvPr/>
        </p:nvSpPr>
        <p:spPr>
          <a:xfrm>
            <a:off x="6323496" y="2949054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525" name="Número de elementos : 1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1526" name="Início"/>
          <p:cNvSpPr/>
          <p:nvPr/>
        </p:nvSpPr>
        <p:spPr>
          <a:xfrm>
            <a:off x="5138272" y="29490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527" name="NULL"/>
          <p:cNvSpPr/>
          <p:nvPr/>
        </p:nvSpPr>
        <p:spPr>
          <a:xfrm>
            <a:off x="7362330" y="339893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28" name="Line"/>
          <p:cNvSpPr/>
          <p:nvPr/>
        </p:nvSpPr>
        <p:spPr>
          <a:xfrm>
            <a:off x="5808537" y="3165706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9" name="Line"/>
          <p:cNvSpPr/>
          <p:nvPr/>
        </p:nvSpPr>
        <p:spPr>
          <a:xfrm>
            <a:off x="6844028" y="3597467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0" name="NoLista…"/>
          <p:cNvSpPr txBox="1"/>
          <p:nvPr/>
        </p:nvSpPr>
        <p:spPr>
          <a:xfrm>
            <a:off x="1823867" y="4756942"/>
            <a:ext cx="8172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531" name="Novo"/>
          <p:cNvSpPr txBox="1"/>
          <p:nvPr/>
        </p:nvSpPr>
        <p:spPr>
          <a:xfrm>
            <a:off x="6273658" y="3971294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532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35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536" name="Rectangle"/>
          <p:cNvSpPr/>
          <p:nvPr/>
        </p:nvSpPr>
        <p:spPr>
          <a:xfrm>
            <a:off x="1975336" y="4182814"/>
            <a:ext cx="514351" cy="433304"/>
          </a:xfrm>
          <a:prstGeom prst="rect">
            <a:avLst/>
          </a:prstGeom>
          <a:solidFill>
            <a:srgbClr val="00FDFF">
              <a:alpha val="16306"/>
            </a:srgbClr>
          </a:solidFill>
          <a:ln w="19050">
            <a:solidFill>
              <a:srgbClr val="000000">
                <a:alpha val="16306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37" name="5"/>
          <p:cNvSpPr/>
          <p:nvPr/>
        </p:nvSpPr>
        <p:spPr>
          <a:xfrm>
            <a:off x="1975336" y="3754642"/>
            <a:ext cx="514351" cy="433305"/>
          </a:xfrm>
          <a:prstGeom prst="rect">
            <a:avLst/>
          </a:prstGeom>
          <a:solidFill>
            <a:srgbClr val="00FDFF">
              <a:alpha val="16306"/>
            </a:srgbClr>
          </a:solidFill>
          <a:ln w="19050">
            <a:solidFill>
              <a:srgbClr val="000000">
                <a:alpha val="16306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538" name="Rectangle"/>
          <p:cNvSpPr/>
          <p:nvPr/>
        </p:nvSpPr>
        <p:spPr>
          <a:xfrm>
            <a:off x="1875802" y="3648130"/>
            <a:ext cx="713419" cy="1075176"/>
          </a:xfrm>
          <a:prstGeom prst="rect">
            <a:avLst/>
          </a:prstGeom>
          <a:ln w="19050">
            <a:solidFill>
              <a:srgbClr val="FF2600">
                <a:alpha val="16306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9" name="Número de elementos : 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>
                <a:alpha val="16306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1540" name="Início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>
              <a:alpha val="16306"/>
            </a:srgbClr>
          </a:solidFill>
          <a:ln w="19050">
            <a:solidFill>
              <a:srgbClr val="000000">
                <a:alpha val="16306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541" name="NULL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>
              <a:alpha val="16306"/>
            </a:srgbClr>
          </a:solidFill>
          <a:ln w="19050">
            <a:solidFill>
              <a:srgbClr val="000000">
                <a:alpha val="16306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42" name="Line"/>
          <p:cNvSpPr/>
          <p:nvPr/>
        </p:nvSpPr>
        <p:spPr>
          <a:xfrm>
            <a:off x="1820808" y="3136116"/>
            <a:ext cx="823010" cy="1"/>
          </a:xfrm>
          <a:prstGeom prst="line">
            <a:avLst/>
          </a:prstGeom>
          <a:ln w="19050">
            <a:solidFill>
              <a:srgbClr val="000000">
                <a:alpha val="16306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3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4" name="Rectangle"/>
          <p:cNvSpPr/>
          <p:nvPr/>
        </p:nvSpPr>
        <p:spPr>
          <a:xfrm>
            <a:off x="6323496" y="3377225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45" name="5"/>
          <p:cNvSpPr/>
          <p:nvPr/>
        </p:nvSpPr>
        <p:spPr>
          <a:xfrm>
            <a:off x="6323496" y="2949054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546" name="Número de elementos : 1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1547" name="Início"/>
          <p:cNvSpPr/>
          <p:nvPr/>
        </p:nvSpPr>
        <p:spPr>
          <a:xfrm>
            <a:off x="5138272" y="29490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548" name="NULL"/>
          <p:cNvSpPr/>
          <p:nvPr/>
        </p:nvSpPr>
        <p:spPr>
          <a:xfrm>
            <a:off x="7362330" y="339893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49" name="NoLista…"/>
          <p:cNvSpPr txBox="1"/>
          <p:nvPr/>
        </p:nvSpPr>
        <p:spPr>
          <a:xfrm>
            <a:off x="1823867" y="4756942"/>
            <a:ext cx="8172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550" name="Novo"/>
          <p:cNvSpPr txBox="1"/>
          <p:nvPr/>
        </p:nvSpPr>
        <p:spPr>
          <a:xfrm>
            <a:off x="6273658" y="3971294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551" name="Line"/>
          <p:cNvSpPr/>
          <p:nvPr/>
        </p:nvSpPr>
        <p:spPr>
          <a:xfrm>
            <a:off x="5808537" y="3165706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52" name="Line"/>
          <p:cNvSpPr/>
          <p:nvPr/>
        </p:nvSpPr>
        <p:spPr>
          <a:xfrm>
            <a:off x="6844028" y="3597467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53" name="Criar ponteiro Novo e alocar memória para o nó…"/>
          <p:cNvSpPr/>
          <p:nvPr/>
        </p:nvSpPr>
        <p:spPr>
          <a:xfrm>
            <a:off x="837738" y="2497785"/>
            <a:ext cx="3456774" cy="2329137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  <a:defRPr sz="2200"/>
            </a:pPr>
            <a:r>
              <a:t>Criar ponteiro </a:t>
            </a:r>
            <a:r>
              <a:rPr b="1">
                <a:solidFill>
                  <a:srgbClr val="FF2600"/>
                </a:solidFill>
              </a:rPr>
              <a:t>Novo</a:t>
            </a:r>
            <a:r>
              <a:t> e alocar memória para o nó</a:t>
            </a:r>
          </a:p>
          <a:p>
            <a:pPr marL="228600" indent="-228600">
              <a:buSzPct val="100000"/>
              <a:buAutoNum type="arabicPeriod" startAt="1"/>
              <a:defRPr sz="2200"/>
            </a:pPr>
            <a:r>
              <a:rPr b="1">
                <a:solidFill>
                  <a:srgbClr val="FF2600"/>
                </a:solidFill>
              </a:rPr>
              <a:t>Novo</a:t>
            </a:r>
            <a:r>
              <a:t> aponta para </a:t>
            </a:r>
            <a:r>
              <a:rPr b="1"/>
              <a:t>Início</a:t>
            </a:r>
            <a:endParaRPr b="1"/>
          </a:p>
          <a:p>
            <a:pPr marL="228600" indent="-228600">
              <a:buSzPct val="100000"/>
              <a:buAutoNum type="arabicPeriod" startAt="1"/>
              <a:defRPr sz="2200"/>
            </a:pPr>
            <a:r>
              <a:rPr b="1"/>
              <a:t>Início </a:t>
            </a:r>
            <a:r>
              <a:t>aponta para </a:t>
            </a:r>
            <a:r>
              <a:rPr b="1">
                <a:solidFill>
                  <a:srgbClr val="FF2600"/>
                </a:solidFill>
              </a:rPr>
              <a:t>Novo</a:t>
            </a:r>
          </a:p>
          <a:p>
            <a:pPr marL="228600" indent="-228600">
              <a:buSzPct val="100000"/>
              <a:buAutoNum type="arabicPeriod" startAt="1"/>
              <a:defRPr sz="2200"/>
            </a:pPr>
            <a:r>
              <a:t>Contador é incrementado</a:t>
            </a:r>
          </a:p>
        </p:txBody>
      </p:sp>
      <p:sp>
        <p:nvSpPr>
          <p:cNvPr id="1554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7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558" name="Algumas situações:"/>
          <p:cNvSpPr txBox="1"/>
          <p:nvPr>
            <p:ph type="body" sz="quarter" idx="1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Algumas situações: </a:t>
            </a:r>
          </a:p>
        </p:txBody>
      </p:sp>
      <p:sp>
        <p:nvSpPr>
          <p:cNvPr id="1559" name="Inserindo elemento menor do que o primeiro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menor do que o primeiro</a:t>
            </a:r>
          </a:p>
        </p:txBody>
      </p:sp>
      <p:sp>
        <p:nvSpPr>
          <p:cNvPr id="1560" name="Inserindo elemento no meio ou final da lista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no meio ou final da lista</a:t>
            </a:r>
          </a:p>
        </p:txBody>
      </p:sp>
      <p:sp>
        <p:nvSpPr>
          <p:cNvPr id="1561" name="Primeira inserção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Primeira inserção</a:t>
            </a:r>
          </a:p>
        </p:txBody>
      </p:sp>
      <p:sp>
        <p:nvSpPr>
          <p:cNvPr id="1562" name="A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563" name="B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1564" name="C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7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568" name="b) elemento menor que o primeiro (elemento = 0)"/>
          <p:cNvSpPr txBox="1"/>
          <p:nvPr>
            <p:ph type="body" sz="quarter" idx="1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elemento menor que o primeiro (elemento = 0)</a:t>
            </a:r>
          </a:p>
        </p:txBody>
      </p:sp>
      <p:sp>
        <p:nvSpPr>
          <p:cNvPr id="1569" name="Número de elementos : 1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1570" name="NULL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71" name="Line"/>
          <p:cNvSpPr/>
          <p:nvPr/>
        </p:nvSpPr>
        <p:spPr>
          <a:xfrm>
            <a:off x="2222155" y="387977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72" name="Início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573" name="Rectangle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74" name="5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575" name="Line"/>
          <p:cNvSpPr/>
          <p:nvPr/>
        </p:nvSpPr>
        <p:spPr>
          <a:xfrm>
            <a:off x="1072857" y="3429000"/>
            <a:ext cx="614027" cy="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78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579" name="b) elemento menor que o primeiro (elemento = 0)"/>
          <p:cNvSpPr txBox="1"/>
          <p:nvPr>
            <p:ph type="body" sz="quarter" idx="1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elemento menor que o primeiro (elemento = 0)</a:t>
            </a:r>
          </a:p>
        </p:txBody>
      </p:sp>
      <p:sp>
        <p:nvSpPr>
          <p:cNvPr id="1580" name="Número de elementos : 1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1581" name="NULL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82" name="Line"/>
          <p:cNvSpPr/>
          <p:nvPr/>
        </p:nvSpPr>
        <p:spPr>
          <a:xfrm>
            <a:off x="2222155" y="387977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83" name="Rectangle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84" name="5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585" name="Rectangle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86" name="0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587" name="Rectangle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8" name="NoLista…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589" name="Início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590" name="Line"/>
          <p:cNvSpPr/>
          <p:nvPr/>
        </p:nvSpPr>
        <p:spPr>
          <a:xfrm>
            <a:off x="1072857" y="3429000"/>
            <a:ext cx="614027" cy="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3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594" name="b) elemento menor que o primeiro (elemento = 0)"/>
          <p:cNvSpPr txBox="1"/>
          <p:nvPr>
            <p:ph type="body" sz="quarter" idx="1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elemento menor que o primeiro (elemento = 0)</a:t>
            </a:r>
          </a:p>
        </p:txBody>
      </p:sp>
      <p:sp>
        <p:nvSpPr>
          <p:cNvPr id="1595" name="Número de elementos : 1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1596" name="NULL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597" name="Line"/>
          <p:cNvSpPr/>
          <p:nvPr/>
        </p:nvSpPr>
        <p:spPr>
          <a:xfrm>
            <a:off x="2222155" y="387977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98" name="Rectangle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599" name="5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600" name="Rectangle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01" name="0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602" name="Rectangle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03" name="NoLista…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604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05" name="NULL"/>
          <p:cNvSpPr/>
          <p:nvPr/>
        </p:nvSpPr>
        <p:spPr>
          <a:xfrm>
            <a:off x="8089606" y="3613450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606" name="Line"/>
          <p:cNvSpPr/>
          <p:nvPr/>
        </p:nvSpPr>
        <p:spPr>
          <a:xfrm>
            <a:off x="7616818" y="3838663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07" name="Início"/>
          <p:cNvSpPr/>
          <p:nvPr/>
        </p:nvSpPr>
        <p:spPr>
          <a:xfrm>
            <a:off x="4948934" y="320385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608" name="Rectangle"/>
          <p:cNvSpPr/>
          <p:nvPr/>
        </p:nvSpPr>
        <p:spPr>
          <a:xfrm>
            <a:off x="7110629" y="361865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09" name="5"/>
          <p:cNvSpPr/>
          <p:nvPr/>
        </p:nvSpPr>
        <p:spPr>
          <a:xfrm>
            <a:off x="7110629" y="31904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610" name="Rectangle"/>
          <p:cNvSpPr/>
          <p:nvPr/>
        </p:nvSpPr>
        <p:spPr>
          <a:xfrm>
            <a:off x="6160967" y="362011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11" name="0"/>
          <p:cNvSpPr/>
          <p:nvPr/>
        </p:nvSpPr>
        <p:spPr>
          <a:xfrm>
            <a:off x="6160967" y="319194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612" name="Novo"/>
          <p:cNvSpPr txBox="1"/>
          <p:nvPr/>
        </p:nvSpPr>
        <p:spPr>
          <a:xfrm>
            <a:off x="6111129" y="4177216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613" name="Line"/>
          <p:cNvSpPr/>
          <p:nvPr/>
        </p:nvSpPr>
        <p:spPr>
          <a:xfrm>
            <a:off x="1072857" y="3429000"/>
            <a:ext cx="614027" cy="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14" name="Início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615" name="Line"/>
          <p:cNvSpPr/>
          <p:nvPr/>
        </p:nvSpPr>
        <p:spPr>
          <a:xfrm>
            <a:off x="5614387" y="3407241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16" name="Line"/>
          <p:cNvSpPr/>
          <p:nvPr/>
        </p:nvSpPr>
        <p:spPr>
          <a:xfrm>
            <a:off x="6665935" y="3838899"/>
            <a:ext cx="4540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17" name="Número de elementos : 2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0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621" name="b) elemento menor que o primeiro (elemento = 0)"/>
          <p:cNvSpPr txBox="1"/>
          <p:nvPr>
            <p:ph type="body" sz="quarter" idx="1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elemento menor que o primeiro (elemento = 0)</a:t>
            </a:r>
          </a:p>
        </p:txBody>
      </p:sp>
      <p:sp>
        <p:nvSpPr>
          <p:cNvPr id="1622" name="Número de elementos : 1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1623" name="NULL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624" name="Line"/>
          <p:cNvSpPr/>
          <p:nvPr/>
        </p:nvSpPr>
        <p:spPr>
          <a:xfrm>
            <a:off x="2222155" y="3879776"/>
            <a:ext cx="473967" cy="1"/>
          </a:xfrm>
          <a:prstGeom prst="line">
            <a:avLst/>
          </a:prstGeom>
          <a:ln w="19050">
            <a:solidFill>
              <a:srgbClr val="000000">
                <a:alpha val="2037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25" name="Rectangle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26" name="5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627" name="Rectangle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28" name="0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629" name="Rectangle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ln w="19050">
            <a:solidFill>
              <a:srgbClr val="FF2600">
                <a:alpha val="20374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0" name="NoLista…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631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32" name="NULL"/>
          <p:cNvSpPr/>
          <p:nvPr/>
        </p:nvSpPr>
        <p:spPr>
          <a:xfrm>
            <a:off x="8089606" y="3613450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633" name="Line"/>
          <p:cNvSpPr/>
          <p:nvPr/>
        </p:nvSpPr>
        <p:spPr>
          <a:xfrm>
            <a:off x="7616818" y="3838663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34" name="Início"/>
          <p:cNvSpPr/>
          <p:nvPr/>
        </p:nvSpPr>
        <p:spPr>
          <a:xfrm>
            <a:off x="4948934" y="320385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635" name="Rectangle"/>
          <p:cNvSpPr/>
          <p:nvPr/>
        </p:nvSpPr>
        <p:spPr>
          <a:xfrm>
            <a:off x="7110629" y="361865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36" name="5"/>
          <p:cNvSpPr/>
          <p:nvPr/>
        </p:nvSpPr>
        <p:spPr>
          <a:xfrm>
            <a:off x="7110629" y="31904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637" name="Rectangle"/>
          <p:cNvSpPr/>
          <p:nvPr/>
        </p:nvSpPr>
        <p:spPr>
          <a:xfrm>
            <a:off x="6160967" y="362011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38" name="0"/>
          <p:cNvSpPr/>
          <p:nvPr/>
        </p:nvSpPr>
        <p:spPr>
          <a:xfrm>
            <a:off x="6160967" y="319194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639" name="Novo"/>
          <p:cNvSpPr txBox="1"/>
          <p:nvPr/>
        </p:nvSpPr>
        <p:spPr>
          <a:xfrm>
            <a:off x="6111129" y="4177216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640" name="Line"/>
          <p:cNvSpPr/>
          <p:nvPr/>
        </p:nvSpPr>
        <p:spPr>
          <a:xfrm>
            <a:off x="1072857" y="3429000"/>
            <a:ext cx="614027" cy="0"/>
          </a:xfrm>
          <a:prstGeom prst="line">
            <a:avLst/>
          </a:prstGeom>
          <a:ln w="19050">
            <a:solidFill>
              <a:srgbClr val="000000">
                <a:alpha val="2037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41" name="Início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642" name="Line"/>
          <p:cNvSpPr/>
          <p:nvPr/>
        </p:nvSpPr>
        <p:spPr>
          <a:xfrm>
            <a:off x="5614387" y="3407241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43" name="Line"/>
          <p:cNvSpPr/>
          <p:nvPr/>
        </p:nvSpPr>
        <p:spPr>
          <a:xfrm>
            <a:off x="6665935" y="3838899"/>
            <a:ext cx="4540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44" name="Número de elementos : 2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645" name="Criar ponteiro Novo e alocar memória para o nó…"/>
          <p:cNvSpPr/>
          <p:nvPr/>
        </p:nvSpPr>
        <p:spPr>
          <a:xfrm>
            <a:off x="837738" y="2497785"/>
            <a:ext cx="3456774" cy="2329137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  <a:defRPr sz="2200"/>
            </a:pPr>
            <a:r>
              <a:t>Criar ponteiro </a:t>
            </a:r>
            <a:r>
              <a:rPr b="1">
                <a:solidFill>
                  <a:srgbClr val="FF2600"/>
                </a:solidFill>
              </a:rPr>
              <a:t>Novo</a:t>
            </a:r>
            <a:r>
              <a:t> e alocar memória para o nó</a:t>
            </a:r>
          </a:p>
          <a:p>
            <a:pPr marL="228600" indent="-228600">
              <a:buSzPct val="100000"/>
              <a:buAutoNum type="arabicPeriod" startAt="1"/>
              <a:defRPr sz="2200"/>
            </a:pPr>
            <a:r>
              <a:rPr b="1">
                <a:solidFill>
                  <a:srgbClr val="FF2600"/>
                </a:solidFill>
              </a:rPr>
              <a:t>Novo</a:t>
            </a:r>
            <a:r>
              <a:t> aponta para </a:t>
            </a:r>
            <a:r>
              <a:rPr b="1"/>
              <a:t>Início</a:t>
            </a:r>
            <a:endParaRPr b="1"/>
          </a:p>
          <a:p>
            <a:pPr marL="228600" indent="-228600">
              <a:buSzPct val="100000"/>
              <a:buAutoNum type="arabicPeriod" startAt="1"/>
              <a:defRPr sz="2200"/>
            </a:pPr>
            <a:r>
              <a:rPr b="1"/>
              <a:t>Início </a:t>
            </a:r>
            <a:r>
              <a:t>aponta para </a:t>
            </a:r>
            <a:r>
              <a:rPr b="1">
                <a:solidFill>
                  <a:srgbClr val="FF2600"/>
                </a:solidFill>
              </a:rPr>
              <a:t>Novo</a:t>
            </a:r>
          </a:p>
          <a:p>
            <a:pPr marL="228600" indent="-228600">
              <a:buSzPct val="100000"/>
              <a:buAutoNum type="arabicPeriod" startAt="1"/>
              <a:defRPr sz="2200"/>
            </a:pPr>
            <a:r>
              <a:t>Contador é incrementado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8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649" name="b) elemento menor que o primeiro (elemento = 0)"/>
          <p:cNvSpPr txBox="1"/>
          <p:nvPr>
            <p:ph type="body" sz="quarter" idx="1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elemento menor que o primeiro (elemento = 0)</a:t>
            </a:r>
          </a:p>
        </p:txBody>
      </p:sp>
      <p:sp>
        <p:nvSpPr>
          <p:cNvPr id="1650" name="Número de elementos : 1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1651" name="NULL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652" name="Line"/>
          <p:cNvSpPr/>
          <p:nvPr/>
        </p:nvSpPr>
        <p:spPr>
          <a:xfrm>
            <a:off x="2222155" y="3879776"/>
            <a:ext cx="473967" cy="1"/>
          </a:xfrm>
          <a:prstGeom prst="line">
            <a:avLst/>
          </a:prstGeom>
          <a:ln w="19050">
            <a:solidFill>
              <a:srgbClr val="000000">
                <a:alpha val="2037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53" name="Rectangle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54" name="5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655" name="Rectangle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56" name="0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657" name="Rectangle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ln w="19050">
            <a:solidFill>
              <a:srgbClr val="FF2600">
                <a:alpha val="20374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58" name="NoLista…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659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60" name="NULL"/>
          <p:cNvSpPr/>
          <p:nvPr/>
        </p:nvSpPr>
        <p:spPr>
          <a:xfrm>
            <a:off x="8089606" y="3613450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661" name="Line"/>
          <p:cNvSpPr/>
          <p:nvPr/>
        </p:nvSpPr>
        <p:spPr>
          <a:xfrm>
            <a:off x="7616818" y="3838663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62" name="Início"/>
          <p:cNvSpPr/>
          <p:nvPr/>
        </p:nvSpPr>
        <p:spPr>
          <a:xfrm>
            <a:off x="4948934" y="320385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663" name="Rectangle"/>
          <p:cNvSpPr/>
          <p:nvPr/>
        </p:nvSpPr>
        <p:spPr>
          <a:xfrm>
            <a:off x="7110629" y="361865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64" name="5"/>
          <p:cNvSpPr/>
          <p:nvPr/>
        </p:nvSpPr>
        <p:spPr>
          <a:xfrm>
            <a:off x="7110629" y="3190479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665" name="Rectangle"/>
          <p:cNvSpPr/>
          <p:nvPr/>
        </p:nvSpPr>
        <p:spPr>
          <a:xfrm>
            <a:off x="6160967" y="362011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66" name="0"/>
          <p:cNvSpPr/>
          <p:nvPr/>
        </p:nvSpPr>
        <p:spPr>
          <a:xfrm>
            <a:off x="6160967" y="319194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667" name="Novo"/>
          <p:cNvSpPr txBox="1"/>
          <p:nvPr/>
        </p:nvSpPr>
        <p:spPr>
          <a:xfrm>
            <a:off x="6111129" y="4177216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668" name="Line"/>
          <p:cNvSpPr/>
          <p:nvPr/>
        </p:nvSpPr>
        <p:spPr>
          <a:xfrm>
            <a:off x="1072857" y="3429000"/>
            <a:ext cx="614027" cy="0"/>
          </a:xfrm>
          <a:prstGeom prst="line">
            <a:avLst/>
          </a:prstGeom>
          <a:ln w="19050">
            <a:solidFill>
              <a:srgbClr val="000000">
                <a:alpha val="2037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69" name="Início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>
              <a:alpha val="20374"/>
            </a:srgbClr>
          </a:solidFill>
          <a:ln w="19050">
            <a:solidFill>
              <a:srgbClr val="000000">
                <a:alpha val="2037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670" name="Line"/>
          <p:cNvSpPr/>
          <p:nvPr/>
        </p:nvSpPr>
        <p:spPr>
          <a:xfrm>
            <a:off x="5614387" y="3407241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71" name="Line"/>
          <p:cNvSpPr/>
          <p:nvPr/>
        </p:nvSpPr>
        <p:spPr>
          <a:xfrm>
            <a:off x="6665935" y="3838899"/>
            <a:ext cx="4540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72" name="Criar ponteiro Novo e alocar memória para o nó…"/>
          <p:cNvSpPr/>
          <p:nvPr/>
        </p:nvSpPr>
        <p:spPr>
          <a:xfrm>
            <a:off x="837738" y="2497785"/>
            <a:ext cx="3456774" cy="2329137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  <a:defRPr sz="2200"/>
            </a:pPr>
            <a:r>
              <a:t>Criar ponteiro </a:t>
            </a:r>
            <a:r>
              <a:rPr b="1">
                <a:solidFill>
                  <a:srgbClr val="FF2600"/>
                </a:solidFill>
              </a:rPr>
              <a:t>Novo</a:t>
            </a:r>
            <a:r>
              <a:t> e alocar memória para o nó</a:t>
            </a:r>
          </a:p>
          <a:p>
            <a:pPr marL="228600" indent="-228600">
              <a:buSzPct val="100000"/>
              <a:buAutoNum type="arabicPeriod" startAt="1"/>
              <a:defRPr sz="2200"/>
            </a:pPr>
            <a:r>
              <a:rPr b="1">
                <a:solidFill>
                  <a:srgbClr val="FF2600"/>
                </a:solidFill>
              </a:rPr>
              <a:t>Novo</a:t>
            </a:r>
            <a:r>
              <a:t> aponta para </a:t>
            </a:r>
            <a:r>
              <a:rPr b="1"/>
              <a:t>Início</a:t>
            </a:r>
            <a:endParaRPr b="1"/>
          </a:p>
          <a:p>
            <a:pPr marL="228600" indent="-228600">
              <a:buSzPct val="100000"/>
              <a:buAutoNum type="arabicPeriod" startAt="1"/>
              <a:defRPr sz="2200"/>
            </a:pPr>
            <a:r>
              <a:rPr b="1"/>
              <a:t>Início </a:t>
            </a:r>
            <a:r>
              <a:t>aponta para </a:t>
            </a:r>
            <a:r>
              <a:rPr b="1">
                <a:solidFill>
                  <a:srgbClr val="FF2600"/>
                </a:solidFill>
              </a:rPr>
              <a:t>Novo</a:t>
            </a:r>
          </a:p>
          <a:p>
            <a:pPr marL="228600" indent="-228600">
              <a:buSzPct val="100000"/>
              <a:buAutoNum type="arabicPeriod" startAt="1"/>
              <a:defRPr sz="2200"/>
            </a:pPr>
            <a:r>
              <a:t>Contador é incrementado</a:t>
            </a:r>
          </a:p>
        </p:txBody>
      </p:sp>
      <p:sp>
        <p:nvSpPr>
          <p:cNvPr id="1673" name="Número de elementos : 2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674" name="Obs: Mesmo tratamento que fizemos quando realizamos a primeira inserção"/>
          <p:cNvSpPr/>
          <p:nvPr/>
        </p:nvSpPr>
        <p:spPr>
          <a:xfrm>
            <a:off x="1793177" y="5349875"/>
            <a:ext cx="5792342" cy="832695"/>
          </a:xfrm>
          <a:prstGeom prst="rect">
            <a:avLst/>
          </a:prstGeom>
          <a:solidFill>
            <a:srgbClr val="D4FB79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just">
              <a:defRPr sz="2200"/>
            </a:pPr>
            <a:r>
              <a:rPr b="1"/>
              <a:t>Obs</a:t>
            </a:r>
            <a:r>
              <a:t>: Mesmo tratamento que fizemos quando realizamos a primeira inserção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7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678" name="Algumas situações:"/>
          <p:cNvSpPr txBox="1"/>
          <p:nvPr>
            <p:ph type="body" sz="quarter" idx="1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Algumas situações: </a:t>
            </a:r>
          </a:p>
        </p:txBody>
      </p:sp>
      <p:sp>
        <p:nvSpPr>
          <p:cNvPr id="1679" name="Inserindo elemento menor do que o primeiro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menor do que o primeiro</a:t>
            </a:r>
          </a:p>
        </p:txBody>
      </p:sp>
      <p:sp>
        <p:nvSpPr>
          <p:cNvPr id="1680" name="Inserindo elemento no meio ou final da lista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Inserindo elemento no meio ou final da lista</a:t>
            </a:r>
          </a:p>
        </p:txBody>
      </p:sp>
      <p:sp>
        <p:nvSpPr>
          <p:cNvPr id="1681" name="Primeira inserção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500"/>
            </a:lvl1pPr>
          </a:lstStyle>
          <a:p>
            <a:pPr/>
            <a:r>
              <a:t>Primeira inserção</a:t>
            </a:r>
          </a:p>
        </p:txBody>
      </p:sp>
      <p:sp>
        <p:nvSpPr>
          <p:cNvPr id="1682" name="A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683" name="B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1684" name="C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7" name="c) elemento a ser inserido no meio ou final da lista (elemento x = 3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1742" indent="-221742" defTabSz="443484">
              <a:spcBef>
                <a:spcPts val="0"/>
              </a:spcBef>
              <a:buClrTx/>
              <a:buSzTx/>
              <a:buNone/>
              <a:defRPr sz="2328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c) elemento a ser inserido no meio ou final da lista (elemento x = 3)</a:t>
            </a:r>
          </a:p>
        </p:txBody>
      </p:sp>
      <p:sp>
        <p:nvSpPr>
          <p:cNvPr id="1688" name="NULL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689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90" name="0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691" name="Line"/>
          <p:cNvSpPr/>
          <p:nvPr/>
        </p:nvSpPr>
        <p:spPr>
          <a:xfrm>
            <a:off x="2756072" y="396581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92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93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94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695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696" name="Rectangle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697" name="5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698" name="Line"/>
          <p:cNvSpPr/>
          <p:nvPr/>
        </p:nvSpPr>
        <p:spPr>
          <a:xfrm flipV="1">
            <a:off x="2104788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99" name="Line"/>
          <p:cNvSpPr/>
          <p:nvPr/>
        </p:nvSpPr>
        <p:spPr>
          <a:xfrm>
            <a:off x="2104730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00" name="Line"/>
          <p:cNvSpPr/>
          <p:nvPr/>
        </p:nvSpPr>
        <p:spPr>
          <a:xfrm>
            <a:off x="2495022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01" name="Line"/>
          <p:cNvSpPr/>
          <p:nvPr/>
        </p:nvSpPr>
        <p:spPr>
          <a:xfrm>
            <a:off x="1970993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02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Nós de Lista"/>
          <p:cNvSpPr txBox="1"/>
          <p:nvPr>
            <p:ph type="body" sz="quarter" idx="1"/>
          </p:nvPr>
        </p:nvSpPr>
        <p:spPr>
          <a:xfrm>
            <a:off x="457200" y="1848755"/>
            <a:ext cx="8229600" cy="764255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Nós de Lista</a:t>
            </a:r>
          </a:p>
        </p:txBody>
      </p:sp>
      <p:sp>
        <p:nvSpPr>
          <p:cNvPr id="220" name="Rectangle"/>
          <p:cNvSpPr/>
          <p:nvPr/>
        </p:nvSpPr>
        <p:spPr>
          <a:xfrm>
            <a:off x="2038320" y="4384570"/>
            <a:ext cx="127000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2" name="diferentes dados"/>
          <p:cNvSpPr txBox="1"/>
          <p:nvPr/>
        </p:nvSpPr>
        <p:spPr>
          <a:xfrm>
            <a:off x="4493737" y="3596652"/>
            <a:ext cx="16456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diferentes dados</a:t>
            </a:r>
          </a:p>
        </p:txBody>
      </p:sp>
      <p:sp>
        <p:nvSpPr>
          <p:cNvPr id="223" name="Line"/>
          <p:cNvSpPr/>
          <p:nvPr/>
        </p:nvSpPr>
        <p:spPr>
          <a:xfrm>
            <a:off x="3393909" y="4613922"/>
            <a:ext cx="1023765" cy="1"/>
          </a:xfrm>
          <a:prstGeom prst="line">
            <a:avLst/>
          </a:prstGeom>
          <a:ln w="19050">
            <a:solidFill>
              <a:srgbClr val="2A9E7E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" name="ponteiro(s)* para NoLista"/>
          <p:cNvSpPr txBox="1"/>
          <p:nvPr/>
        </p:nvSpPr>
        <p:spPr>
          <a:xfrm>
            <a:off x="4493737" y="4447552"/>
            <a:ext cx="24045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ponteiro(s)* para NoLista</a:t>
            </a:r>
          </a:p>
        </p:txBody>
      </p:sp>
      <p:sp>
        <p:nvSpPr>
          <p:cNvPr id="225" name="Rectangle"/>
          <p:cNvSpPr/>
          <p:nvPr/>
        </p:nvSpPr>
        <p:spPr>
          <a:xfrm>
            <a:off x="1815481" y="2917126"/>
            <a:ext cx="1715680" cy="2154563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6" name="NoLista"/>
          <p:cNvSpPr txBox="1"/>
          <p:nvPr/>
        </p:nvSpPr>
        <p:spPr>
          <a:xfrm>
            <a:off x="2307483" y="5118331"/>
            <a:ext cx="8172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NoLista</a:t>
            </a:r>
          </a:p>
        </p:txBody>
      </p:sp>
      <p:sp>
        <p:nvSpPr>
          <p:cNvPr id="227" name="Rectangle"/>
          <p:cNvSpPr/>
          <p:nvPr/>
        </p:nvSpPr>
        <p:spPr>
          <a:xfrm>
            <a:off x="4477861" y="3129514"/>
            <a:ext cx="3085355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8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29" name="chav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chave</a:t>
            </a:r>
          </a:p>
        </p:txBody>
      </p:sp>
      <p:sp>
        <p:nvSpPr>
          <p:cNvPr id="230" name="Rectangle"/>
          <p:cNvSpPr/>
          <p:nvPr/>
        </p:nvSpPr>
        <p:spPr>
          <a:xfrm>
            <a:off x="2038320" y="3546370"/>
            <a:ext cx="127000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1" name="Rectangle"/>
          <p:cNvSpPr/>
          <p:nvPr/>
        </p:nvSpPr>
        <p:spPr>
          <a:xfrm>
            <a:off x="2038320" y="3957415"/>
            <a:ext cx="127000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2" name="Objeto"/>
          <p:cNvSpPr txBox="1"/>
          <p:nvPr/>
        </p:nvSpPr>
        <p:spPr>
          <a:xfrm>
            <a:off x="1051671" y="2907601"/>
            <a:ext cx="7442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Objeto</a:t>
            </a:r>
          </a:p>
        </p:txBody>
      </p:sp>
      <p:sp>
        <p:nvSpPr>
          <p:cNvPr id="233" name="Line"/>
          <p:cNvSpPr/>
          <p:nvPr/>
        </p:nvSpPr>
        <p:spPr>
          <a:xfrm>
            <a:off x="3393909" y="3763022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" name="List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Lista dinâmica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05" name="Rectangle"/>
          <p:cNvSpPr/>
          <p:nvPr/>
        </p:nvSpPr>
        <p:spPr>
          <a:xfrm>
            <a:off x="835375" y="532786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06" name="3"/>
          <p:cNvSpPr/>
          <p:nvPr/>
        </p:nvSpPr>
        <p:spPr>
          <a:xfrm>
            <a:off x="835375" y="489969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707" name="Rectangle"/>
          <p:cNvSpPr/>
          <p:nvPr/>
        </p:nvSpPr>
        <p:spPr>
          <a:xfrm>
            <a:off x="735842" y="4793182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08" name="NoLista…"/>
          <p:cNvSpPr txBox="1"/>
          <p:nvPr/>
        </p:nvSpPr>
        <p:spPr>
          <a:xfrm>
            <a:off x="683907" y="5871779"/>
            <a:ext cx="81728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709" name="NULL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10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11" name="0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712" name="Line"/>
          <p:cNvSpPr/>
          <p:nvPr/>
        </p:nvSpPr>
        <p:spPr>
          <a:xfrm>
            <a:off x="2756072" y="396581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13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14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15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716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717" name="Rectangle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18" name="5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719" name="Line"/>
          <p:cNvSpPr/>
          <p:nvPr/>
        </p:nvSpPr>
        <p:spPr>
          <a:xfrm flipV="1">
            <a:off x="2104788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20" name="Line"/>
          <p:cNvSpPr/>
          <p:nvPr/>
        </p:nvSpPr>
        <p:spPr>
          <a:xfrm>
            <a:off x="2104730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21" name="Line"/>
          <p:cNvSpPr/>
          <p:nvPr/>
        </p:nvSpPr>
        <p:spPr>
          <a:xfrm>
            <a:off x="2495022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22" name="Line"/>
          <p:cNvSpPr/>
          <p:nvPr/>
        </p:nvSpPr>
        <p:spPr>
          <a:xfrm>
            <a:off x="1970993" y="3927716"/>
            <a:ext cx="13716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23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cxnSp>
        <p:nvCxnSpPr>
          <p:cNvPr id="1724" name="Connection Line"/>
          <p:cNvCxnSpPr>
            <a:stCxn id="1715" idx="0"/>
            <a:endCxn id="1725" idx="0"/>
          </p:cNvCxnSpPr>
          <p:nvPr/>
        </p:nvCxnSpPr>
        <p:spPr>
          <a:xfrm>
            <a:off x="688770" y="3320807"/>
            <a:ext cx="1" cy="682054"/>
          </a:xfrm>
          <a:prstGeom prst="straightConnector1">
            <a:avLst/>
          </a:pr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</p:cxnSp>
      <p:sp>
        <p:nvSpPr>
          <p:cNvPr id="1725" name="Aux"/>
          <p:cNvSpPr/>
          <p:nvPr/>
        </p:nvSpPr>
        <p:spPr>
          <a:xfrm>
            <a:off x="391614" y="3807915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726" name="c) elemento a ser inserido no meio ou final da lista (elemento x = 3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1742" indent="-221742" defTabSz="443484">
              <a:spcBef>
                <a:spcPts val="0"/>
              </a:spcBef>
              <a:buClrTx/>
              <a:buSzTx/>
              <a:buNone/>
              <a:defRPr sz="2328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c) elemento a ser inserido no meio ou final da lista (elemento x =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9" name="Rectangle"/>
          <p:cNvSpPr/>
          <p:nvPr/>
        </p:nvSpPr>
        <p:spPr>
          <a:xfrm>
            <a:off x="835375" y="532786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30" name="3"/>
          <p:cNvSpPr/>
          <p:nvPr/>
        </p:nvSpPr>
        <p:spPr>
          <a:xfrm>
            <a:off x="835375" y="489969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731" name="Rectangle"/>
          <p:cNvSpPr/>
          <p:nvPr/>
        </p:nvSpPr>
        <p:spPr>
          <a:xfrm>
            <a:off x="735842" y="4793182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2" name="NoLista…"/>
          <p:cNvSpPr txBox="1"/>
          <p:nvPr/>
        </p:nvSpPr>
        <p:spPr>
          <a:xfrm>
            <a:off x="683907" y="5871779"/>
            <a:ext cx="81728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NoLista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(Novo)</a:t>
            </a:r>
          </a:p>
        </p:txBody>
      </p:sp>
      <p:sp>
        <p:nvSpPr>
          <p:cNvPr id="1733" name="NULL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34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35" name="0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736" name="Line"/>
          <p:cNvSpPr/>
          <p:nvPr/>
        </p:nvSpPr>
        <p:spPr>
          <a:xfrm>
            <a:off x="2756072" y="396581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37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38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39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740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741" name="Rectangle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42" name="5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743" name="Line"/>
          <p:cNvSpPr/>
          <p:nvPr/>
        </p:nvSpPr>
        <p:spPr>
          <a:xfrm flipV="1">
            <a:off x="2104788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4" name="Line"/>
          <p:cNvSpPr/>
          <p:nvPr/>
        </p:nvSpPr>
        <p:spPr>
          <a:xfrm>
            <a:off x="2104730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5" name="Line"/>
          <p:cNvSpPr/>
          <p:nvPr/>
        </p:nvSpPr>
        <p:spPr>
          <a:xfrm>
            <a:off x="2495022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6" name="Line"/>
          <p:cNvSpPr/>
          <p:nvPr/>
        </p:nvSpPr>
        <p:spPr>
          <a:xfrm>
            <a:off x="1970993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7" name="NULL"/>
          <p:cNvSpPr/>
          <p:nvPr/>
        </p:nvSpPr>
        <p:spPr>
          <a:xfrm>
            <a:off x="7898649" y="3750128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48" name="Rectangle"/>
          <p:cNvSpPr/>
          <p:nvPr/>
        </p:nvSpPr>
        <p:spPr>
          <a:xfrm>
            <a:off x="6129357" y="375868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49" name="0"/>
          <p:cNvSpPr/>
          <p:nvPr/>
        </p:nvSpPr>
        <p:spPr>
          <a:xfrm>
            <a:off x="6129357" y="33305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750" name="Line"/>
          <p:cNvSpPr/>
          <p:nvPr/>
        </p:nvSpPr>
        <p:spPr>
          <a:xfrm>
            <a:off x="7425860" y="3975341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1" name="Line"/>
          <p:cNvSpPr/>
          <p:nvPr/>
        </p:nvSpPr>
        <p:spPr>
          <a:xfrm>
            <a:off x="5620396" y="3406731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2" name="Início"/>
          <p:cNvSpPr/>
          <p:nvPr/>
        </p:nvSpPr>
        <p:spPr>
          <a:xfrm>
            <a:off x="5028189" y="313538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753" name="Rectangle"/>
          <p:cNvSpPr/>
          <p:nvPr/>
        </p:nvSpPr>
        <p:spPr>
          <a:xfrm>
            <a:off x="6919672" y="375532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54" name="5"/>
          <p:cNvSpPr/>
          <p:nvPr/>
        </p:nvSpPr>
        <p:spPr>
          <a:xfrm>
            <a:off x="6919672" y="332715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755" name="Line"/>
          <p:cNvSpPr/>
          <p:nvPr/>
        </p:nvSpPr>
        <p:spPr>
          <a:xfrm flipV="1">
            <a:off x="6774577" y="306641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6" name="Line"/>
          <p:cNvSpPr/>
          <p:nvPr/>
        </p:nvSpPr>
        <p:spPr>
          <a:xfrm>
            <a:off x="6774519" y="306641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7" name="Line"/>
          <p:cNvSpPr/>
          <p:nvPr/>
        </p:nvSpPr>
        <p:spPr>
          <a:xfrm>
            <a:off x="7164810" y="3066410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8" name="Line"/>
          <p:cNvSpPr/>
          <p:nvPr/>
        </p:nvSpPr>
        <p:spPr>
          <a:xfrm>
            <a:off x="6640782" y="3937241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9" name="Número de elementos : 2"/>
          <p:cNvSpPr txBox="1"/>
          <p:nvPr/>
        </p:nvSpPr>
        <p:spPr>
          <a:xfrm>
            <a:off x="5692339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760" name="Line"/>
          <p:cNvSpPr/>
          <p:nvPr/>
        </p:nvSpPr>
        <p:spPr>
          <a:xfrm flipV="1">
            <a:off x="6781690" y="4106903"/>
            <a:ext cx="1" cy="168246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61" name="Posição de inserção…"/>
          <p:cNvSpPr txBox="1"/>
          <p:nvPr/>
        </p:nvSpPr>
        <p:spPr>
          <a:xfrm>
            <a:off x="5796467" y="5821236"/>
            <a:ext cx="197044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Posição de inserção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(entre 0 e 5)</a:t>
            </a:r>
          </a:p>
        </p:txBody>
      </p:sp>
      <p:sp>
        <p:nvSpPr>
          <p:cNvPr id="1762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763" name="Aux"/>
          <p:cNvSpPr/>
          <p:nvPr/>
        </p:nvSpPr>
        <p:spPr>
          <a:xfrm>
            <a:off x="6082610" y="4598111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764" name="Line"/>
          <p:cNvSpPr/>
          <p:nvPr/>
        </p:nvSpPr>
        <p:spPr>
          <a:xfrm>
            <a:off x="6379765" y="423762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69" name="Connection Line"/>
          <p:cNvSpPr/>
          <p:nvPr/>
        </p:nvSpPr>
        <p:spPr>
          <a:xfrm>
            <a:off x="5333170" y="3623802"/>
            <a:ext cx="968032" cy="881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21" fill="norm" stroke="1" extrusionOk="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766" name="Connection Line"/>
          <p:cNvCxnSpPr>
            <a:stCxn id="1739" idx="0"/>
            <a:endCxn id="1767" idx="0"/>
          </p:cNvCxnSpPr>
          <p:nvPr/>
        </p:nvCxnSpPr>
        <p:spPr>
          <a:xfrm>
            <a:off x="688770" y="3320807"/>
            <a:ext cx="1" cy="682054"/>
          </a:xfrm>
          <a:prstGeom prst="straightConnector1">
            <a:avLst/>
          </a:pr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</p:cxnSp>
      <p:sp>
        <p:nvSpPr>
          <p:cNvPr id="1767" name="Aux"/>
          <p:cNvSpPr/>
          <p:nvPr/>
        </p:nvSpPr>
        <p:spPr>
          <a:xfrm>
            <a:off x="391614" y="3807915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768" name="c) elemento a ser inserido no meio ou final da lista (elemento x = 3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1742" indent="-221742" defTabSz="443484">
              <a:spcBef>
                <a:spcPts val="0"/>
              </a:spcBef>
              <a:buClrTx/>
              <a:buSzTx/>
              <a:buNone/>
              <a:defRPr sz="2328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c) elemento a ser inserido no meio ou final da lista (elemento x =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72" name="Rectangle"/>
          <p:cNvSpPr/>
          <p:nvPr/>
        </p:nvSpPr>
        <p:spPr>
          <a:xfrm>
            <a:off x="608249" y="5429278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73" name="3"/>
          <p:cNvSpPr/>
          <p:nvPr/>
        </p:nvSpPr>
        <p:spPr>
          <a:xfrm>
            <a:off x="608249" y="5001107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774" name="NULL"/>
          <p:cNvSpPr/>
          <p:nvPr/>
        </p:nvSpPr>
        <p:spPr>
          <a:xfrm>
            <a:off x="3708106" y="3760460"/>
            <a:ext cx="675199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75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76" name="0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777" name="Line"/>
          <p:cNvSpPr/>
          <p:nvPr/>
        </p:nvSpPr>
        <p:spPr>
          <a:xfrm>
            <a:off x="3433538" y="3978516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78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79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80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781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782" name="Rectangle"/>
          <p:cNvSpPr/>
          <p:nvPr/>
        </p:nvSpPr>
        <p:spPr>
          <a:xfrm>
            <a:off x="2927350" y="37585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83" name="5"/>
          <p:cNvSpPr/>
          <p:nvPr/>
        </p:nvSpPr>
        <p:spPr>
          <a:xfrm>
            <a:off x="2927350" y="33303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784" name="Line"/>
          <p:cNvSpPr/>
          <p:nvPr/>
        </p:nvSpPr>
        <p:spPr>
          <a:xfrm flipV="1">
            <a:off x="2453687" y="4342998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85" name="Posição de inserção…"/>
          <p:cNvSpPr txBox="1"/>
          <p:nvPr/>
        </p:nvSpPr>
        <p:spPr>
          <a:xfrm>
            <a:off x="1521623" y="5354162"/>
            <a:ext cx="197044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Posição de inserção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(entre 0 e 5)</a:t>
            </a:r>
          </a:p>
        </p:txBody>
      </p:sp>
      <p:sp>
        <p:nvSpPr>
          <p:cNvPr id="1786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787" name="Aux"/>
          <p:cNvSpPr/>
          <p:nvPr/>
        </p:nvSpPr>
        <p:spPr>
          <a:xfrm>
            <a:off x="1417707" y="4546947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788" name="Line"/>
          <p:cNvSpPr/>
          <p:nvPr/>
        </p:nvSpPr>
        <p:spPr>
          <a:xfrm>
            <a:off x="1714862" y="418646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92" name="Connection Line"/>
          <p:cNvSpPr/>
          <p:nvPr/>
        </p:nvSpPr>
        <p:spPr>
          <a:xfrm>
            <a:off x="668268" y="3572638"/>
            <a:ext cx="968031" cy="881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21" fill="norm" stroke="1" extrusionOk="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90" name="Novo"/>
          <p:cNvSpPr txBox="1"/>
          <p:nvPr/>
        </p:nvSpPr>
        <p:spPr>
          <a:xfrm>
            <a:off x="558412" y="5958042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791" name="c) elemento a ser inserido no meio ou final da lista (elemento x = 3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1742" indent="-221742" defTabSz="443484">
              <a:spcBef>
                <a:spcPts val="0"/>
              </a:spcBef>
              <a:buClrTx/>
              <a:buSzTx/>
              <a:buNone/>
              <a:defRPr sz="2328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c) elemento a ser inserido no meio ou final da lista (elemento x =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95" name="Rectangle"/>
          <p:cNvSpPr/>
          <p:nvPr/>
        </p:nvSpPr>
        <p:spPr>
          <a:xfrm>
            <a:off x="608249" y="5429278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96" name="3"/>
          <p:cNvSpPr/>
          <p:nvPr/>
        </p:nvSpPr>
        <p:spPr>
          <a:xfrm>
            <a:off x="608249" y="5001107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797" name="NULL"/>
          <p:cNvSpPr/>
          <p:nvPr/>
        </p:nvSpPr>
        <p:spPr>
          <a:xfrm>
            <a:off x="3708106" y="3760460"/>
            <a:ext cx="675199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98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799" name="0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800" name="Line"/>
          <p:cNvSpPr/>
          <p:nvPr/>
        </p:nvSpPr>
        <p:spPr>
          <a:xfrm>
            <a:off x="3433538" y="3978516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1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2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3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804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805" name="Rectangle"/>
          <p:cNvSpPr/>
          <p:nvPr/>
        </p:nvSpPr>
        <p:spPr>
          <a:xfrm>
            <a:off x="2927350" y="37585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06" name="5"/>
          <p:cNvSpPr/>
          <p:nvPr/>
        </p:nvSpPr>
        <p:spPr>
          <a:xfrm>
            <a:off x="2927350" y="33303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807" name="Número de elementos : 3"/>
          <p:cNvSpPr txBox="1"/>
          <p:nvPr/>
        </p:nvSpPr>
        <p:spPr>
          <a:xfrm>
            <a:off x="5694738" y="2356898"/>
            <a:ext cx="2390551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3</a:t>
            </a:r>
          </a:p>
        </p:txBody>
      </p:sp>
      <p:sp>
        <p:nvSpPr>
          <p:cNvPr id="1808" name="Line"/>
          <p:cNvSpPr/>
          <p:nvPr/>
        </p:nvSpPr>
        <p:spPr>
          <a:xfrm flipV="1">
            <a:off x="2453687" y="4342998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9" name="Posição de inserção…"/>
          <p:cNvSpPr txBox="1"/>
          <p:nvPr/>
        </p:nvSpPr>
        <p:spPr>
          <a:xfrm>
            <a:off x="1521623" y="5354162"/>
            <a:ext cx="197044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Posição de inserção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(entre 0 e 5)</a:t>
            </a:r>
          </a:p>
        </p:txBody>
      </p:sp>
      <p:sp>
        <p:nvSpPr>
          <p:cNvPr id="1810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811" name="NULL"/>
          <p:cNvSpPr/>
          <p:nvPr/>
        </p:nvSpPr>
        <p:spPr>
          <a:xfrm>
            <a:off x="8110401" y="3749513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812" name="Rectangle"/>
          <p:cNvSpPr/>
          <p:nvPr/>
        </p:nvSpPr>
        <p:spPr>
          <a:xfrm>
            <a:off x="5861864" y="37382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13" name="0"/>
          <p:cNvSpPr/>
          <p:nvPr/>
        </p:nvSpPr>
        <p:spPr>
          <a:xfrm>
            <a:off x="5861864" y="33100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814" name="Line"/>
          <p:cNvSpPr/>
          <p:nvPr/>
        </p:nvSpPr>
        <p:spPr>
          <a:xfrm>
            <a:off x="7835834" y="3967569"/>
            <a:ext cx="28857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15" name="Line"/>
          <p:cNvSpPr/>
          <p:nvPr/>
        </p:nvSpPr>
        <p:spPr>
          <a:xfrm>
            <a:off x="5352902" y="3386259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16" name="Início"/>
          <p:cNvSpPr/>
          <p:nvPr/>
        </p:nvSpPr>
        <p:spPr>
          <a:xfrm>
            <a:off x="4760695" y="3114916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817" name="Rectangle"/>
          <p:cNvSpPr/>
          <p:nvPr/>
        </p:nvSpPr>
        <p:spPr>
          <a:xfrm>
            <a:off x="7329645" y="374755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18" name="5"/>
          <p:cNvSpPr/>
          <p:nvPr/>
        </p:nvSpPr>
        <p:spPr>
          <a:xfrm>
            <a:off x="7329645" y="331938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819" name="Rectangle"/>
          <p:cNvSpPr/>
          <p:nvPr/>
        </p:nvSpPr>
        <p:spPr>
          <a:xfrm>
            <a:off x="6598246" y="373821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20" name="3"/>
          <p:cNvSpPr/>
          <p:nvPr/>
        </p:nvSpPr>
        <p:spPr>
          <a:xfrm>
            <a:off x="6598246" y="3310046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821" name="Line"/>
          <p:cNvSpPr/>
          <p:nvPr/>
        </p:nvSpPr>
        <p:spPr>
          <a:xfrm flipV="1">
            <a:off x="6511565" y="3057892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2" name="Line"/>
          <p:cNvSpPr/>
          <p:nvPr/>
        </p:nvSpPr>
        <p:spPr>
          <a:xfrm>
            <a:off x="6511507" y="3057892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3" name="Line"/>
          <p:cNvSpPr/>
          <p:nvPr/>
        </p:nvSpPr>
        <p:spPr>
          <a:xfrm>
            <a:off x="6901798" y="3057892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4" name="Line"/>
          <p:cNvSpPr/>
          <p:nvPr/>
        </p:nvSpPr>
        <p:spPr>
          <a:xfrm>
            <a:off x="6377769" y="3916023"/>
            <a:ext cx="1464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5" name="Line"/>
          <p:cNvSpPr/>
          <p:nvPr/>
        </p:nvSpPr>
        <p:spPr>
          <a:xfrm flipV="1">
            <a:off x="7256251" y="3057892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6" name="Line"/>
          <p:cNvSpPr/>
          <p:nvPr/>
        </p:nvSpPr>
        <p:spPr>
          <a:xfrm>
            <a:off x="7256193" y="3057892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7" name="Line"/>
          <p:cNvSpPr/>
          <p:nvPr/>
        </p:nvSpPr>
        <p:spPr>
          <a:xfrm>
            <a:off x="7646485" y="3057892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8" name="Line"/>
          <p:cNvSpPr/>
          <p:nvPr/>
        </p:nvSpPr>
        <p:spPr>
          <a:xfrm>
            <a:off x="7122455" y="3916023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9" name="Line"/>
          <p:cNvSpPr/>
          <p:nvPr/>
        </p:nvSpPr>
        <p:spPr>
          <a:xfrm>
            <a:off x="6119039" y="4199690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8" name="Connection Line"/>
          <p:cNvSpPr/>
          <p:nvPr/>
        </p:nvSpPr>
        <p:spPr>
          <a:xfrm>
            <a:off x="5090584" y="3539786"/>
            <a:ext cx="968031" cy="881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21" fill="norm" stroke="1" extrusionOk="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1" name="Aux"/>
          <p:cNvSpPr/>
          <p:nvPr/>
        </p:nvSpPr>
        <p:spPr>
          <a:xfrm>
            <a:off x="1417707" y="4546947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832" name="Line"/>
          <p:cNvSpPr/>
          <p:nvPr/>
        </p:nvSpPr>
        <p:spPr>
          <a:xfrm>
            <a:off x="1714862" y="418646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9" name="Connection Line"/>
          <p:cNvSpPr/>
          <p:nvPr/>
        </p:nvSpPr>
        <p:spPr>
          <a:xfrm>
            <a:off x="668268" y="3572638"/>
            <a:ext cx="968031" cy="881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21" fill="norm" stroke="1" extrusionOk="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4" name="Novo"/>
          <p:cNvSpPr txBox="1"/>
          <p:nvPr/>
        </p:nvSpPr>
        <p:spPr>
          <a:xfrm>
            <a:off x="558412" y="5958042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835" name="Novo"/>
          <p:cNvSpPr txBox="1"/>
          <p:nvPr/>
        </p:nvSpPr>
        <p:spPr>
          <a:xfrm>
            <a:off x="6554876" y="4218276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836" name="Aux"/>
          <p:cNvSpPr/>
          <p:nvPr/>
        </p:nvSpPr>
        <p:spPr>
          <a:xfrm>
            <a:off x="5821883" y="4546947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837" name="c) elemento a ser inserido no meio ou final da lista (elemento x = 3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1742" indent="-221742" defTabSz="443484">
              <a:spcBef>
                <a:spcPts val="0"/>
              </a:spcBef>
              <a:buClrTx/>
              <a:buSzTx/>
              <a:buNone/>
              <a:defRPr sz="2328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c) elemento a ser inserido no meio ou final da lista (elemento x =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2" name="Rectangle"/>
          <p:cNvSpPr/>
          <p:nvPr/>
        </p:nvSpPr>
        <p:spPr>
          <a:xfrm>
            <a:off x="608249" y="5429278"/>
            <a:ext cx="514351" cy="433304"/>
          </a:xfrm>
          <a:prstGeom prst="rect">
            <a:avLst/>
          </a:prstGeom>
          <a:solidFill>
            <a:srgbClr val="00FDFF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43" name="42"/>
          <p:cNvSpPr/>
          <p:nvPr/>
        </p:nvSpPr>
        <p:spPr>
          <a:xfrm>
            <a:off x="608249" y="5001107"/>
            <a:ext cx="514351" cy="433304"/>
          </a:xfrm>
          <a:prstGeom prst="rect">
            <a:avLst/>
          </a:prstGeom>
          <a:solidFill>
            <a:srgbClr val="00FDFF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1844" name="NULL"/>
          <p:cNvSpPr/>
          <p:nvPr/>
        </p:nvSpPr>
        <p:spPr>
          <a:xfrm>
            <a:off x="3708106" y="3760460"/>
            <a:ext cx="675199" cy="484264"/>
          </a:xfrm>
          <a:prstGeom prst="rect">
            <a:avLst/>
          </a:prstGeom>
          <a:solidFill>
            <a:srgbClr val="FFFFFF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845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46" name="0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847" name="Line"/>
          <p:cNvSpPr/>
          <p:nvPr/>
        </p:nvSpPr>
        <p:spPr>
          <a:xfrm>
            <a:off x="3433538" y="3978516"/>
            <a:ext cx="288573" cy="1"/>
          </a:xfrm>
          <a:prstGeom prst="line">
            <a:avLst/>
          </a:prstGeom>
          <a:ln w="19050">
            <a:solidFill>
              <a:srgbClr val="000000">
                <a:alpha val="26767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48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>
                <a:alpha val="26767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49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50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851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>
                <a:alpha val="2676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1852" name="Rectangle"/>
          <p:cNvSpPr/>
          <p:nvPr/>
        </p:nvSpPr>
        <p:spPr>
          <a:xfrm>
            <a:off x="2927350" y="3758503"/>
            <a:ext cx="514351" cy="433305"/>
          </a:xfrm>
          <a:prstGeom prst="rect">
            <a:avLst/>
          </a:prstGeom>
          <a:solidFill>
            <a:srgbClr val="FFFFC2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53" name="5"/>
          <p:cNvSpPr/>
          <p:nvPr/>
        </p:nvSpPr>
        <p:spPr>
          <a:xfrm>
            <a:off x="2927350" y="3330332"/>
            <a:ext cx="514351" cy="433304"/>
          </a:xfrm>
          <a:prstGeom prst="rect">
            <a:avLst/>
          </a:prstGeom>
          <a:solidFill>
            <a:srgbClr val="FFFFC2">
              <a:alpha val="26767"/>
            </a:srgbClr>
          </a:solidFill>
          <a:ln w="19050">
            <a:solidFill>
              <a:srgbClr val="000000">
                <a:alpha val="2676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854" name="Número de elementos : 3"/>
          <p:cNvSpPr txBox="1"/>
          <p:nvPr/>
        </p:nvSpPr>
        <p:spPr>
          <a:xfrm>
            <a:off x="5694738" y="2356898"/>
            <a:ext cx="2390551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3</a:t>
            </a:r>
          </a:p>
        </p:txBody>
      </p:sp>
      <p:sp>
        <p:nvSpPr>
          <p:cNvPr id="1855" name="Line"/>
          <p:cNvSpPr/>
          <p:nvPr/>
        </p:nvSpPr>
        <p:spPr>
          <a:xfrm flipV="1">
            <a:off x="2453687" y="4342998"/>
            <a:ext cx="1" cy="990601"/>
          </a:xfrm>
          <a:prstGeom prst="line">
            <a:avLst/>
          </a:prstGeom>
          <a:ln w="19050">
            <a:solidFill>
              <a:srgbClr val="FF2600">
                <a:alpha val="26767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56" name="Novo"/>
          <p:cNvSpPr txBox="1"/>
          <p:nvPr/>
        </p:nvSpPr>
        <p:spPr>
          <a:xfrm>
            <a:off x="558412" y="5958042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857" name="NULL"/>
          <p:cNvSpPr/>
          <p:nvPr/>
        </p:nvSpPr>
        <p:spPr>
          <a:xfrm>
            <a:off x="8110401" y="3749513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858" name="Rectangle"/>
          <p:cNvSpPr/>
          <p:nvPr/>
        </p:nvSpPr>
        <p:spPr>
          <a:xfrm>
            <a:off x="5861864" y="373821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59" name="0"/>
          <p:cNvSpPr/>
          <p:nvPr/>
        </p:nvSpPr>
        <p:spPr>
          <a:xfrm>
            <a:off x="5861864" y="33100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860" name="Line"/>
          <p:cNvSpPr/>
          <p:nvPr/>
        </p:nvSpPr>
        <p:spPr>
          <a:xfrm>
            <a:off x="7835834" y="3967569"/>
            <a:ext cx="28857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61" name="Line"/>
          <p:cNvSpPr/>
          <p:nvPr/>
        </p:nvSpPr>
        <p:spPr>
          <a:xfrm>
            <a:off x="5352902" y="3386259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62" name="Início"/>
          <p:cNvSpPr/>
          <p:nvPr/>
        </p:nvSpPr>
        <p:spPr>
          <a:xfrm>
            <a:off x="4760695" y="3114916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863" name="Rectangle"/>
          <p:cNvSpPr/>
          <p:nvPr/>
        </p:nvSpPr>
        <p:spPr>
          <a:xfrm>
            <a:off x="7329645" y="374755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64" name="5"/>
          <p:cNvSpPr/>
          <p:nvPr/>
        </p:nvSpPr>
        <p:spPr>
          <a:xfrm>
            <a:off x="7329645" y="331938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865" name="Rectangle"/>
          <p:cNvSpPr/>
          <p:nvPr/>
        </p:nvSpPr>
        <p:spPr>
          <a:xfrm>
            <a:off x="6598246" y="373821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866" name="3"/>
          <p:cNvSpPr/>
          <p:nvPr/>
        </p:nvSpPr>
        <p:spPr>
          <a:xfrm>
            <a:off x="6598246" y="3310046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867" name="Novo"/>
          <p:cNvSpPr txBox="1"/>
          <p:nvPr/>
        </p:nvSpPr>
        <p:spPr>
          <a:xfrm>
            <a:off x="6554876" y="4218276"/>
            <a:ext cx="614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Novo</a:t>
            </a:r>
          </a:p>
        </p:txBody>
      </p:sp>
      <p:sp>
        <p:nvSpPr>
          <p:cNvPr id="1868" name="Line"/>
          <p:cNvSpPr/>
          <p:nvPr/>
        </p:nvSpPr>
        <p:spPr>
          <a:xfrm flipV="1">
            <a:off x="6511565" y="3057892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69" name="Line"/>
          <p:cNvSpPr/>
          <p:nvPr/>
        </p:nvSpPr>
        <p:spPr>
          <a:xfrm>
            <a:off x="6511507" y="3057892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0" name="Line"/>
          <p:cNvSpPr/>
          <p:nvPr/>
        </p:nvSpPr>
        <p:spPr>
          <a:xfrm>
            <a:off x="6901798" y="3057892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1" name="Line"/>
          <p:cNvSpPr/>
          <p:nvPr/>
        </p:nvSpPr>
        <p:spPr>
          <a:xfrm>
            <a:off x="6377769" y="3916023"/>
            <a:ext cx="1464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2" name="Line"/>
          <p:cNvSpPr/>
          <p:nvPr/>
        </p:nvSpPr>
        <p:spPr>
          <a:xfrm flipV="1">
            <a:off x="7256251" y="3057892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3" name="Line"/>
          <p:cNvSpPr/>
          <p:nvPr/>
        </p:nvSpPr>
        <p:spPr>
          <a:xfrm>
            <a:off x="7256193" y="3057892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4" name="Line"/>
          <p:cNvSpPr/>
          <p:nvPr/>
        </p:nvSpPr>
        <p:spPr>
          <a:xfrm>
            <a:off x="7646485" y="3057892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5" name="Line"/>
          <p:cNvSpPr/>
          <p:nvPr/>
        </p:nvSpPr>
        <p:spPr>
          <a:xfrm>
            <a:off x="7122455" y="3916023"/>
            <a:ext cx="1210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6" name="02"/>
          <p:cNvSpPr txBox="1"/>
          <p:nvPr/>
        </p:nvSpPr>
        <p:spPr>
          <a:xfrm>
            <a:off x="129520" y="2207593"/>
            <a:ext cx="427693" cy="4343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942193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887" name="Connection Line"/>
          <p:cNvSpPr/>
          <p:nvPr/>
        </p:nvSpPr>
        <p:spPr>
          <a:xfrm>
            <a:off x="5090584" y="3539786"/>
            <a:ext cx="968031" cy="881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21" fill="norm" stroke="1" extrusionOk="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78" name="Aux"/>
          <p:cNvSpPr/>
          <p:nvPr/>
        </p:nvSpPr>
        <p:spPr>
          <a:xfrm>
            <a:off x="1417707" y="4546947"/>
            <a:ext cx="594313" cy="389891"/>
          </a:xfrm>
          <a:prstGeom prst="rect">
            <a:avLst/>
          </a:prstGeom>
          <a:solidFill>
            <a:srgbClr val="2A9E7E">
              <a:alpha val="26767"/>
            </a:srgbClr>
          </a:solidFill>
          <a:ln w="19050">
            <a:solidFill>
              <a:srgbClr val="2A9E7E">
                <a:alpha val="2676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888" name="Connection Line"/>
          <p:cNvSpPr/>
          <p:nvPr/>
        </p:nvSpPr>
        <p:spPr>
          <a:xfrm>
            <a:off x="668268" y="3572638"/>
            <a:ext cx="968031" cy="881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21" fill="norm" stroke="1" extrusionOk="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ln w="19050">
            <a:solidFill>
              <a:srgbClr val="0433FF">
                <a:alpha val="26767"/>
              </a:srgbClr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80" name="Line"/>
          <p:cNvSpPr/>
          <p:nvPr/>
        </p:nvSpPr>
        <p:spPr>
          <a:xfrm>
            <a:off x="6119039" y="4199690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1" name="Line"/>
          <p:cNvSpPr/>
          <p:nvPr/>
        </p:nvSpPr>
        <p:spPr>
          <a:xfrm>
            <a:off x="1714862" y="4186462"/>
            <a:ext cx="1" cy="319089"/>
          </a:xfrm>
          <a:prstGeom prst="line">
            <a:avLst/>
          </a:prstGeom>
          <a:ln w="19050">
            <a:solidFill>
              <a:srgbClr val="000000">
                <a:alpha val="26767"/>
              </a:srgbClr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2" name="Posição de inserção…"/>
          <p:cNvSpPr txBox="1"/>
          <p:nvPr/>
        </p:nvSpPr>
        <p:spPr>
          <a:xfrm>
            <a:off x="1521623" y="5354162"/>
            <a:ext cx="197044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Posição de inserção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(entre 0 e 5)</a:t>
            </a:r>
          </a:p>
        </p:txBody>
      </p:sp>
      <p:sp>
        <p:nvSpPr>
          <p:cNvPr id="1883" name="Aux"/>
          <p:cNvSpPr/>
          <p:nvPr/>
        </p:nvSpPr>
        <p:spPr>
          <a:xfrm>
            <a:off x="5821883" y="4546947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1884" name="Percorrer a lista, usando Aux (Ponteiro)…"/>
          <p:cNvSpPr/>
          <p:nvPr/>
        </p:nvSpPr>
        <p:spPr>
          <a:xfrm>
            <a:off x="122210" y="2119452"/>
            <a:ext cx="4261095" cy="359314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  <a:defRPr sz="2200"/>
            </a:pPr>
            <a:r>
              <a:t> Percorrer a lista, usando </a:t>
            </a:r>
            <a:r>
              <a:rPr b="1"/>
              <a:t>Aux</a:t>
            </a:r>
            <a:r>
              <a:t> (Ponteiro)</a:t>
            </a:r>
          </a:p>
          <a:p>
            <a:pPr>
              <a:defRPr sz="2200"/>
            </a:pPr>
          </a:p>
          <a:p>
            <a:pPr lvl="1" indent="330200">
              <a:defRPr sz="2200"/>
            </a:pPr>
            <a:r>
              <a:rPr b="1"/>
              <a:t>Enquanto</a:t>
            </a:r>
            <a:r>
              <a:t> ( </a:t>
            </a:r>
            <a:r>
              <a:rPr b="1"/>
              <a:t>Aux </a:t>
            </a:r>
            <a:r>
              <a:rPr sz="2000"/>
              <a:t>→proximo != NULL &amp;&amp; x &gt; </a:t>
            </a:r>
            <a:r>
              <a:rPr b="1"/>
              <a:t>Aux </a:t>
            </a:r>
            <a:r>
              <a:rPr sz="2000"/>
              <a:t>→proximo.chave)</a:t>
            </a:r>
            <a:endParaRPr sz="2000"/>
          </a:p>
          <a:p>
            <a:pPr lvl="1" indent="330200">
              <a:defRPr sz="2200"/>
            </a:pPr>
            <a:r>
              <a:rPr sz="2000"/>
              <a:t>      </a:t>
            </a:r>
            <a:r>
              <a:rPr b="1"/>
              <a:t>Aux</a:t>
            </a:r>
            <a:r>
              <a:t> = </a:t>
            </a:r>
            <a:r>
              <a:rPr b="1"/>
              <a:t>Aux →</a:t>
            </a:r>
            <a:r>
              <a:t>Proximo</a:t>
            </a:r>
          </a:p>
          <a:p>
            <a:pPr marL="228600" indent="-228600">
              <a:buSzPct val="100000"/>
              <a:buAutoNum type="arabicPeriod" startAt="2"/>
              <a:defRPr sz="2200"/>
            </a:pPr>
          </a:p>
          <a:p>
            <a:pPr marL="228600" indent="-228600">
              <a:buSzPct val="100000"/>
              <a:buAutoNum type="arabicPeriod" startAt="2"/>
              <a:defRPr sz="2200"/>
            </a:pPr>
            <a:r>
              <a:t> Próximo do </a:t>
            </a:r>
            <a:r>
              <a:rPr b="1">
                <a:solidFill>
                  <a:srgbClr val="FF2600"/>
                </a:solidFill>
              </a:rPr>
              <a:t>Novo</a:t>
            </a:r>
            <a:r>
              <a:t> recebe Próximo de </a:t>
            </a:r>
            <a:r>
              <a:rPr b="1"/>
              <a:t>Aux</a:t>
            </a:r>
            <a:endParaRPr b="1">
              <a:solidFill>
                <a:srgbClr val="FF2600"/>
              </a:solidFill>
            </a:endParaRPr>
          </a:p>
          <a:p>
            <a:pPr marL="228600" indent="-228600">
              <a:buSzPct val="100000"/>
              <a:buAutoNum type="arabicPeriod" startAt="2"/>
              <a:defRPr sz="2200"/>
            </a:pPr>
            <a:r>
              <a:rPr b="1">
                <a:solidFill>
                  <a:srgbClr val="FF2600"/>
                </a:solidFill>
              </a:rPr>
              <a:t> </a:t>
            </a:r>
            <a:r>
              <a:t>Próximo de</a:t>
            </a:r>
            <a:r>
              <a:rPr b="1">
                <a:solidFill>
                  <a:srgbClr val="FF2600"/>
                </a:solidFill>
              </a:rPr>
              <a:t> </a:t>
            </a:r>
            <a:r>
              <a:rPr b="1"/>
              <a:t>Aux</a:t>
            </a:r>
            <a:r>
              <a:rPr b="1">
                <a:solidFill>
                  <a:srgbClr val="FF2600"/>
                </a:solidFill>
              </a:rPr>
              <a:t> </a:t>
            </a:r>
            <a:r>
              <a:t>recebe</a:t>
            </a:r>
            <a:r>
              <a:rPr b="1">
                <a:solidFill>
                  <a:srgbClr val="FF2600"/>
                </a:solidFill>
              </a:rPr>
              <a:t> Novo</a:t>
            </a:r>
            <a:r>
              <a:t>  </a:t>
            </a:r>
          </a:p>
          <a:p>
            <a:pPr marL="228600" indent="-228600">
              <a:buSzPct val="100000"/>
              <a:buAutoNum type="arabicPeriod" startAt="2"/>
              <a:defRPr sz="2200"/>
            </a:pPr>
            <a:r>
              <a:t> Contador é incrementado</a:t>
            </a:r>
          </a:p>
        </p:txBody>
      </p:sp>
      <p:sp>
        <p:nvSpPr>
          <p:cNvPr id="1885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886" name="c) elemento a ser inserido no meio ou final da lista (elemento x = 3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1742" indent="-221742" defTabSz="443484">
              <a:spcBef>
                <a:spcPts val="0"/>
              </a:spcBef>
              <a:buClrTx/>
              <a:buSzTx/>
              <a:buNone/>
              <a:defRPr sz="2328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c) elemento a ser inserido no meio ou final da lista (elemento x =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91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892" name="Retângulo 6"/>
          <p:cNvSpPr/>
          <p:nvPr/>
        </p:nvSpPr>
        <p:spPr>
          <a:xfrm>
            <a:off x="799186" y="1616903"/>
            <a:ext cx="7545628" cy="4206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Insert (L, x)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Criar novo</a:t>
            </a:r>
            <a:r>
              <a:t> nó </a:t>
            </a:r>
            <a:r>
              <a:rPr>
                <a:solidFill>
                  <a:srgbClr val="FF2600"/>
                </a:solidFill>
              </a:rPr>
              <a:t>Novo </a:t>
            </a:r>
            <a:r>
              <a:rPr b="0" i="1"/>
              <a:t>//malloc</a:t>
            </a:r>
            <a:endParaRPr>
              <a:solidFill>
                <a:srgbClr val="FF2600"/>
              </a:solidFill>
            </a:endParaRPr>
          </a:p>
          <a:p>
            <a:pPr marL="213894" indent="-213894">
              <a:buClr>
                <a:srgbClr val="000000"/>
              </a:buClr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2600"/>
                </a:solidFill>
              </a:rPr>
              <a:t> Novo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.chave = x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for a primeira inserção ou x &lt; Inicio.chave: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Novo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L-&gt;primeiro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L-&gt;primeiro</a:t>
            </a:r>
            <a:r>
              <a:rPr b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FF2600"/>
                </a:solidFill>
              </a:rPr>
              <a:t>Novo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Senão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Criar ponteiro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L-&gt;primeiro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/>
              <a:t>// percorrendo a lista ordenada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Enquanto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!= NULL &amp; x &gt;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-&gt;proximo.chave)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>
                <a:solidFill>
                  <a:srgbClr val="FF2600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  <a:endParaRPr b="0" i="1"/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  <a:r>
              <a:rPr>
                <a:solidFill>
                  <a:srgbClr val="FF2600"/>
                </a:solidFill>
              </a:rPr>
              <a:t>Novo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t>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t> = </a:t>
            </a:r>
            <a:r>
              <a:rPr>
                <a:solidFill>
                  <a:srgbClr val="FF2600"/>
                </a:solidFill>
              </a:rPr>
              <a:t>Novo</a:t>
            </a:r>
          </a:p>
          <a:p>
            <a:pPr marL="203200" indent="-203200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 sz="1900">
                <a:latin typeface="Consolas"/>
                <a:ea typeface="Consolas"/>
                <a:cs typeface="Consolas"/>
                <a:sym typeface="Consolas"/>
              </a:rPr>
              <a:t> incrementa contador de elementos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95" name="Inserção (Insert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(Insert)</a:t>
            </a:r>
          </a:p>
        </p:txBody>
      </p:sp>
      <p:sp>
        <p:nvSpPr>
          <p:cNvPr id="1896" name="Obs: precisaremos de dois ponteiros do tipo NoLista…"/>
          <p:cNvSpPr txBox="1"/>
          <p:nvPr/>
        </p:nvSpPr>
        <p:spPr>
          <a:xfrm>
            <a:off x="2078460" y="5931922"/>
            <a:ext cx="4987080" cy="8343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Obs:</a:t>
            </a:r>
            <a:r>
              <a:rPr b="0">
                <a:solidFill>
                  <a:srgbClr val="000000"/>
                </a:solidFill>
              </a:rPr>
              <a:t> precisaremos de </a:t>
            </a:r>
            <a:r>
              <a:rPr>
                <a:solidFill>
                  <a:srgbClr val="000000"/>
                </a:solidFill>
              </a:rPr>
              <a:t>dois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ponteiros</a:t>
            </a:r>
            <a:r>
              <a:rPr b="0">
                <a:solidFill>
                  <a:srgbClr val="000000"/>
                </a:solidFill>
              </a:rPr>
              <a:t> do tipo NoLista</a:t>
            </a:r>
            <a:endParaRPr b="0">
              <a:solidFill>
                <a:srgbClr val="000000"/>
              </a:solidFill>
            </a:endParaRPr>
          </a:p>
          <a:p>
            <a:pPr indent="300789">
              <a:buClr>
                <a:srgbClr val="FF2600"/>
              </a:buClr>
            </a:pPr>
            <a:r>
              <a:t>- um para o novo elemento (</a:t>
            </a:r>
            <a:r>
              <a:rPr b="1">
                <a:solidFill>
                  <a:srgbClr val="FF2600"/>
                </a:solidFill>
              </a:rPr>
              <a:t>Novo</a:t>
            </a:r>
            <a:r>
              <a:t>)</a:t>
            </a:r>
          </a:p>
          <a:p>
            <a:pPr indent="300789">
              <a:buClr>
                <a:srgbClr val="FF2600"/>
              </a:buClr>
            </a:pPr>
            <a:r>
              <a:t>- um para percorrer a lista (</a:t>
            </a:r>
            <a:r>
              <a:rPr b="1">
                <a:solidFill>
                  <a:srgbClr val="0433FF"/>
                </a:solidFill>
              </a:rPr>
              <a:t>Aux</a:t>
            </a:r>
            <a:r>
              <a:t>)</a:t>
            </a:r>
          </a:p>
        </p:txBody>
      </p:sp>
      <p:sp>
        <p:nvSpPr>
          <p:cNvPr id="1897" name="Retângulo 6"/>
          <p:cNvSpPr/>
          <p:nvPr/>
        </p:nvSpPr>
        <p:spPr>
          <a:xfrm>
            <a:off x="799186" y="1616903"/>
            <a:ext cx="7545628" cy="4206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Insert (L, x)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Criar novo</a:t>
            </a:r>
            <a:r>
              <a:t> nó </a:t>
            </a:r>
            <a:r>
              <a:rPr>
                <a:solidFill>
                  <a:srgbClr val="FF2600"/>
                </a:solidFill>
              </a:rPr>
              <a:t>Novo </a:t>
            </a:r>
            <a:r>
              <a:rPr b="0" i="1"/>
              <a:t>//malloc</a:t>
            </a:r>
            <a:endParaRPr>
              <a:solidFill>
                <a:srgbClr val="FF2600"/>
              </a:solidFill>
            </a:endParaRPr>
          </a:p>
          <a:p>
            <a:pPr marL="213894" indent="-213894">
              <a:buClr>
                <a:srgbClr val="000000"/>
              </a:buClr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2600"/>
                </a:solidFill>
              </a:rPr>
              <a:t> Novo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.chave = x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for a primeira inserção ou x &lt; Inicio.chave: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Novo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L-&gt;primeiro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L-&gt;primeiro</a:t>
            </a:r>
            <a:r>
              <a:rPr b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FF2600"/>
                </a:solidFill>
              </a:rPr>
              <a:t>Novo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Senão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Criar ponteiro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L-&gt;primeiro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/>
              <a:t>// percorrendo a lista ordenada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Enquanto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!= NULL &amp; x &gt;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-&gt;proximo.chave)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>
                <a:solidFill>
                  <a:srgbClr val="FF2600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  <a:endParaRPr b="0" i="1"/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  <a:r>
              <a:rPr>
                <a:solidFill>
                  <a:srgbClr val="FF2600"/>
                </a:solidFill>
              </a:rPr>
              <a:t>Novo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t>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t> = </a:t>
            </a:r>
            <a:r>
              <a:rPr>
                <a:solidFill>
                  <a:srgbClr val="FF2600"/>
                </a:solidFill>
              </a:rPr>
              <a:t>Novo</a:t>
            </a:r>
          </a:p>
          <a:p>
            <a:pPr marL="203200" indent="-203200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 sz="1900">
                <a:latin typeface="Consolas"/>
                <a:ea typeface="Consolas"/>
                <a:cs typeface="Consolas"/>
                <a:sym typeface="Consolas"/>
              </a:rPr>
              <a:t> incrementa contador de elementos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0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  <p:sp>
        <p:nvSpPr>
          <p:cNvPr id="1901" name="Implementar a função de inserção de uma lista ordenada"/>
          <p:cNvSpPr txBox="1"/>
          <p:nvPr>
            <p:ph type="body" idx="1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</p:spPr>
        <p:txBody>
          <a:bodyPr/>
          <a:lstStyle/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Implementar a função de inserção de uma lista ordenada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0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9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907" name="Operações gerais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grpSp>
        <p:nvGrpSpPr>
          <p:cNvPr id="191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90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913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91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914" name="Remoção de elementos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91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916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917" name="Rounded Rectangle"/>
          <p:cNvSpPr/>
          <p:nvPr/>
        </p:nvSpPr>
        <p:spPr>
          <a:xfrm>
            <a:off x="685800" y="3518605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18" name="Listas Ordenadas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Listas Ordenadas</a:t>
            </a:r>
          </a:p>
        </p:txBody>
      </p:sp>
      <p:grpSp>
        <p:nvGrpSpPr>
          <p:cNvPr id="1921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91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2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2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25" name="Inserção de elementos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grpSp>
        <p:nvGrpSpPr>
          <p:cNvPr id="192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92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29" name="Pesquisa de elementos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de elementos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32" name="Procura a primeira ocorrência de um elemento…"/>
          <p:cNvSpPr txBox="1"/>
          <p:nvPr>
            <p:ph type="body" sz="quarter" idx="1"/>
          </p:nvPr>
        </p:nvSpPr>
        <p:spPr>
          <a:xfrm>
            <a:off x="457200" y="1644277"/>
            <a:ext cx="8229600" cy="1304763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Procura a primeira ocorrência de um elemento</a:t>
            </a:r>
          </a:p>
          <a:p>
            <a:pPr lvl="1" marL="630785" indent="-264072" defTabSz="457200">
              <a:spcBef>
                <a:spcPts val="0"/>
              </a:spcBef>
              <a:buSzPct val="60000"/>
              <a:buChar char="◻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 achar: ?</a:t>
            </a:r>
          </a:p>
          <a:p>
            <a:pPr lvl="1" marL="630785" indent="-264072" defTabSz="457200">
              <a:spcBef>
                <a:spcPts val="0"/>
              </a:spcBef>
              <a:buSzPct val="60000"/>
              <a:buChar char="◻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 não achar?</a:t>
            </a:r>
          </a:p>
        </p:txBody>
      </p:sp>
      <p:sp>
        <p:nvSpPr>
          <p:cNvPr id="1933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Rectangle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8" name="Rectangle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39" name="Rectangle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0" name="Rectangle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41" name="List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Lista dinâmica</a:t>
            </a:r>
          </a:p>
        </p:txBody>
      </p:sp>
      <p:sp>
        <p:nvSpPr>
          <p:cNvPr id="242" name="Rectangle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3" name="Rectangle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44" name="Rectangle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5" name="Rectangle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46" name="Rectangle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7" name="Rectangle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48" name="Rectangle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9" name="Rectangle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36" name="Procura a primeira ocorrência de um elemento…"/>
          <p:cNvSpPr txBox="1"/>
          <p:nvPr>
            <p:ph type="body" sz="quarter" idx="1"/>
          </p:nvPr>
        </p:nvSpPr>
        <p:spPr>
          <a:xfrm>
            <a:off x="457200" y="1644277"/>
            <a:ext cx="8229600" cy="1304763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Procura a primeira ocorrência de um elemento</a:t>
            </a:r>
          </a:p>
          <a:p>
            <a:pPr lvl="1" marL="630785" indent="-264072" defTabSz="457200">
              <a:spcBef>
                <a:spcPts val="0"/>
              </a:spcBef>
              <a:buSzPct val="60000"/>
              <a:buChar char="◻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 achar: ?</a:t>
            </a:r>
          </a:p>
          <a:p>
            <a:pPr lvl="1" marL="630785" indent="-264072" defTabSz="457200">
              <a:spcBef>
                <a:spcPts val="0"/>
              </a:spcBef>
              <a:buSzPct val="60000"/>
              <a:buChar char="◻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 não achar?</a:t>
            </a:r>
          </a:p>
        </p:txBody>
      </p:sp>
      <p:sp>
        <p:nvSpPr>
          <p:cNvPr id="1937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1938" name="Achou"/>
          <p:cNvSpPr/>
          <p:nvPr/>
        </p:nvSpPr>
        <p:spPr>
          <a:xfrm>
            <a:off x="1720836" y="3383642"/>
            <a:ext cx="844307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Achou</a:t>
            </a:r>
          </a:p>
        </p:txBody>
      </p:sp>
      <p:sp>
        <p:nvSpPr>
          <p:cNvPr id="1939" name="Fail"/>
          <p:cNvSpPr/>
          <p:nvPr/>
        </p:nvSpPr>
        <p:spPr>
          <a:xfrm>
            <a:off x="1720836" y="4555874"/>
            <a:ext cx="844307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Fail</a:t>
            </a:r>
          </a:p>
        </p:txBody>
      </p:sp>
      <p:sp>
        <p:nvSpPr>
          <p:cNvPr id="1940" name="NULL"/>
          <p:cNvSpPr/>
          <p:nvPr/>
        </p:nvSpPr>
        <p:spPr>
          <a:xfrm>
            <a:off x="5752026" y="4555874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941" name="Line"/>
          <p:cNvSpPr/>
          <p:nvPr/>
        </p:nvSpPr>
        <p:spPr>
          <a:xfrm>
            <a:off x="2590983" y="4750819"/>
            <a:ext cx="313520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42" name="Line"/>
          <p:cNvSpPr/>
          <p:nvPr/>
        </p:nvSpPr>
        <p:spPr>
          <a:xfrm>
            <a:off x="2590983" y="3578587"/>
            <a:ext cx="313520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43" name="5"/>
          <p:cNvSpPr/>
          <p:nvPr/>
        </p:nvSpPr>
        <p:spPr>
          <a:xfrm>
            <a:off x="5743868" y="3361935"/>
            <a:ext cx="677057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944" name="elemento"/>
          <p:cNvSpPr txBox="1"/>
          <p:nvPr/>
        </p:nvSpPr>
        <p:spPr>
          <a:xfrm>
            <a:off x="5588183" y="2943099"/>
            <a:ext cx="9884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elemento</a:t>
            </a:r>
          </a:p>
        </p:txBody>
      </p:sp>
      <p:sp>
        <p:nvSpPr>
          <p:cNvPr id="1945" name="objeto nulo"/>
          <p:cNvSpPr txBox="1"/>
          <p:nvPr/>
        </p:nvSpPr>
        <p:spPr>
          <a:xfrm>
            <a:off x="5458112" y="5095730"/>
            <a:ext cx="12485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objeto nulo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48" name="Pergunta: como implementar se eu quiser fazer a função search do tipo bool?"/>
          <p:cNvSpPr txBox="1"/>
          <p:nvPr>
            <p:ph type="body" sz="quarter" idx="1"/>
          </p:nvPr>
        </p:nvSpPr>
        <p:spPr>
          <a:xfrm>
            <a:off x="457200" y="1644277"/>
            <a:ext cx="8229600" cy="1304763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Pergunta: como implementar se eu quiser fazer a função search do tipo </a:t>
            </a:r>
            <a:r>
              <a:rPr b="1"/>
              <a:t>bool</a:t>
            </a:r>
            <a:r>
              <a:t>?</a:t>
            </a:r>
          </a:p>
        </p:txBody>
      </p:sp>
      <p:sp>
        <p:nvSpPr>
          <p:cNvPr id="1949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2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1953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1954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955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56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957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8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9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960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61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962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63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964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5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6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7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8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9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0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1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2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73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1974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75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1976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7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8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9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0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1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2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3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6" name="Search(L, 5) = ?…"/>
          <p:cNvSpPr txBox="1"/>
          <p:nvPr>
            <p:ph type="body" sz="half" idx="1"/>
          </p:nvPr>
        </p:nvSpPr>
        <p:spPr>
          <a:xfrm>
            <a:off x="457200" y="1644277"/>
            <a:ext cx="8229600" cy="1579439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 5) = ?</a:t>
            </a:r>
          </a:p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 4) = ?</a:t>
            </a:r>
          </a:p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 -2) = ?</a:t>
            </a:r>
          </a:p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 90) = ?</a:t>
            </a:r>
          </a:p>
        </p:txBody>
      </p:sp>
      <p:sp>
        <p:nvSpPr>
          <p:cNvPr id="1987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1988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1989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990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91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992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93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94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995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96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997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998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1999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0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1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2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3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4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5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6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7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08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009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10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011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2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3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4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5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6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7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8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21" name="Search(L, 5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 5) = ?</a:t>
            </a:r>
          </a:p>
        </p:txBody>
      </p:sp>
      <p:sp>
        <p:nvSpPr>
          <p:cNvPr id="2022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023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024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025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26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027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28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29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030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31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032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33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034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35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36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37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38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39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0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1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2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43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044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45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046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7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8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9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0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1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2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3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4" name="Line"/>
          <p:cNvSpPr/>
          <p:nvPr/>
        </p:nvSpPr>
        <p:spPr>
          <a:xfrm flipH="1">
            <a:off x="2066507" y="4058319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5" name="Aux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8" name="Search(L, 5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 5) = ?</a:t>
            </a:r>
          </a:p>
        </p:txBody>
      </p:sp>
      <p:sp>
        <p:nvSpPr>
          <p:cNvPr id="2059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060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061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062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63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064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65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66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067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68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069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70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071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2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3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4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5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6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7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8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9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80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081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082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083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84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85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86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87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88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89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90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91" name="Line"/>
          <p:cNvSpPr/>
          <p:nvPr/>
        </p:nvSpPr>
        <p:spPr>
          <a:xfrm>
            <a:off x="3074440" y="4549183"/>
            <a:ext cx="1" cy="453457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92" name="Aux"/>
          <p:cNvSpPr/>
          <p:nvPr/>
        </p:nvSpPr>
        <p:spPr>
          <a:xfrm>
            <a:off x="2777284" y="5065809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094" name="Connection Line"/>
          <p:cNvSpPr/>
          <p:nvPr/>
        </p:nvSpPr>
        <p:spPr>
          <a:xfrm>
            <a:off x="2085952" y="3998624"/>
            <a:ext cx="943886" cy="809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42" fill="norm" stroke="1" extrusionOk="0">
                <a:moveTo>
                  <a:pt x="0" y="0"/>
                </a:moveTo>
                <a:cubicBezTo>
                  <a:pt x="4984" y="17499"/>
                  <a:pt x="12184" y="21600"/>
                  <a:pt x="21600" y="1230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7" name="Search(L, 5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 5) = ?</a:t>
            </a:r>
          </a:p>
        </p:txBody>
      </p:sp>
      <p:sp>
        <p:nvSpPr>
          <p:cNvPr id="2098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099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100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101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02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103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04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05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106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07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108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09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110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1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2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3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4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5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6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7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18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19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120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21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122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3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4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5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6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7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8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9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30" name="Line"/>
          <p:cNvSpPr/>
          <p:nvPr/>
        </p:nvSpPr>
        <p:spPr>
          <a:xfrm>
            <a:off x="3850214" y="4539056"/>
            <a:ext cx="1" cy="6249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31" name="Aux"/>
          <p:cNvSpPr/>
          <p:nvPr/>
        </p:nvSpPr>
        <p:spPr>
          <a:xfrm>
            <a:off x="3553058" y="5061156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134" name="Connection Line"/>
          <p:cNvSpPr/>
          <p:nvPr/>
        </p:nvSpPr>
        <p:spPr>
          <a:xfrm>
            <a:off x="3142830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35" name="Connection Line"/>
          <p:cNvSpPr/>
          <p:nvPr/>
        </p:nvSpPr>
        <p:spPr>
          <a:xfrm>
            <a:off x="2075035" y="4052663"/>
            <a:ext cx="999406" cy="86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53" fill="norm" stroke="1" extrusionOk="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8" name="Search(L, 5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 5) = ?</a:t>
            </a:r>
          </a:p>
        </p:txBody>
      </p:sp>
      <p:sp>
        <p:nvSpPr>
          <p:cNvPr id="2139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140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141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142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43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144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45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46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147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48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149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50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151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2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3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4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5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6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7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8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59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60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161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62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163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4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5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6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7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8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9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70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71" name="Line"/>
          <p:cNvSpPr/>
          <p:nvPr/>
        </p:nvSpPr>
        <p:spPr>
          <a:xfrm>
            <a:off x="4586595" y="4539056"/>
            <a:ext cx="1" cy="6249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72" name="Aux"/>
          <p:cNvSpPr/>
          <p:nvPr/>
        </p:nvSpPr>
        <p:spPr>
          <a:xfrm>
            <a:off x="4289440" y="5061156"/>
            <a:ext cx="594312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176" name="Connection Line"/>
          <p:cNvSpPr/>
          <p:nvPr/>
        </p:nvSpPr>
        <p:spPr>
          <a:xfrm>
            <a:off x="3864141" y="4531521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77" name="Connection Line"/>
          <p:cNvSpPr/>
          <p:nvPr/>
        </p:nvSpPr>
        <p:spPr>
          <a:xfrm>
            <a:off x="3142830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78" name="Connection Line"/>
          <p:cNvSpPr/>
          <p:nvPr/>
        </p:nvSpPr>
        <p:spPr>
          <a:xfrm>
            <a:off x="2075035" y="4052663"/>
            <a:ext cx="999406" cy="86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53" fill="norm" stroke="1" extrusionOk="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81" name="Search(L, 5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 5) = ?</a:t>
            </a:r>
          </a:p>
        </p:txBody>
      </p:sp>
      <p:sp>
        <p:nvSpPr>
          <p:cNvPr id="2182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183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184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185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86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187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88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89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190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91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192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193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194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95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96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97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98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99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0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1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2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03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204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05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206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7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8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9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0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1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2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3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4" name="Line"/>
          <p:cNvSpPr/>
          <p:nvPr/>
        </p:nvSpPr>
        <p:spPr>
          <a:xfrm>
            <a:off x="5317995" y="4560658"/>
            <a:ext cx="1" cy="6249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5" name="Aux"/>
          <p:cNvSpPr/>
          <p:nvPr/>
        </p:nvSpPr>
        <p:spPr>
          <a:xfrm>
            <a:off x="5020839" y="508275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220" name="Connection Line"/>
          <p:cNvSpPr/>
          <p:nvPr/>
        </p:nvSpPr>
        <p:spPr>
          <a:xfrm>
            <a:off x="4596127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21" name="Connection Line"/>
          <p:cNvSpPr/>
          <p:nvPr/>
        </p:nvSpPr>
        <p:spPr>
          <a:xfrm>
            <a:off x="3864141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22" name="Connection Line"/>
          <p:cNvSpPr/>
          <p:nvPr/>
        </p:nvSpPr>
        <p:spPr>
          <a:xfrm>
            <a:off x="3142830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23" name="Connection Line"/>
          <p:cNvSpPr/>
          <p:nvPr/>
        </p:nvSpPr>
        <p:spPr>
          <a:xfrm>
            <a:off x="2075035" y="4052663"/>
            <a:ext cx="999406" cy="86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53" fill="norm" stroke="1" extrusionOk="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26" name="Search(L, 5) = Sucesso :)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 5) = </a:t>
            </a:r>
            <a:r>
              <a:rPr b="1"/>
              <a:t>Sucesso :)</a:t>
            </a:r>
          </a:p>
        </p:txBody>
      </p:sp>
      <p:sp>
        <p:nvSpPr>
          <p:cNvPr id="2227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228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229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230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31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232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33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34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235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36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00F9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237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38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239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0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1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2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3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4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5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6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7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48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249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50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251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2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3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4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5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6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7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8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9" name="Line"/>
          <p:cNvSpPr/>
          <p:nvPr/>
        </p:nvSpPr>
        <p:spPr>
          <a:xfrm>
            <a:off x="5317995" y="4560658"/>
            <a:ext cx="1" cy="6249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60" name="Aux"/>
          <p:cNvSpPr/>
          <p:nvPr/>
        </p:nvSpPr>
        <p:spPr>
          <a:xfrm>
            <a:off x="5020839" y="508275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265" name="Connection Line"/>
          <p:cNvSpPr/>
          <p:nvPr/>
        </p:nvSpPr>
        <p:spPr>
          <a:xfrm>
            <a:off x="4596127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66" name="Connection Line"/>
          <p:cNvSpPr/>
          <p:nvPr/>
        </p:nvSpPr>
        <p:spPr>
          <a:xfrm>
            <a:off x="3864141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67" name="Connection Line"/>
          <p:cNvSpPr/>
          <p:nvPr/>
        </p:nvSpPr>
        <p:spPr>
          <a:xfrm>
            <a:off x="3142830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68" name="Connection Line"/>
          <p:cNvSpPr/>
          <p:nvPr/>
        </p:nvSpPr>
        <p:spPr>
          <a:xfrm>
            <a:off x="2075035" y="4052663"/>
            <a:ext cx="999406" cy="86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53" fill="norm" stroke="1" extrusionOk="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Rectangle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53" name="Rectangle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54" name="Rectangle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55" name="Rectangle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56" name="Line"/>
          <p:cNvSpPr/>
          <p:nvPr/>
        </p:nvSpPr>
        <p:spPr>
          <a:xfrm>
            <a:off x="2819933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7" name="Line"/>
          <p:cNvSpPr/>
          <p:nvPr/>
        </p:nvSpPr>
        <p:spPr>
          <a:xfrm flipV="1">
            <a:off x="2956904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2956846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3347137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0" name="List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Lista dinâmica</a:t>
            </a:r>
          </a:p>
        </p:txBody>
      </p:sp>
      <p:sp>
        <p:nvSpPr>
          <p:cNvPr id="261" name="Rectangle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62" name="Rectangle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63" name="Line"/>
          <p:cNvSpPr/>
          <p:nvPr/>
        </p:nvSpPr>
        <p:spPr>
          <a:xfrm>
            <a:off x="3597476" y="411656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4" name="Line"/>
          <p:cNvSpPr/>
          <p:nvPr/>
        </p:nvSpPr>
        <p:spPr>
          <a:xfrm flipV="1">
            <a:off x="3734447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5" name="Line"/>
          <p:cNvSpPr/>
          <p:nvPr/>
        </p:nvSpPr>
        <p:spPr>
          <a:xfrm>
            <a:off x="3734389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4124681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Rectangle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68" name="Rectangle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69" name="Line"/>
          <p:cNvSpPr/>
          <p:nvPr/>
        </p:nvSpPr>
        <p:spPr>
          <a:xfrm>
            <a:off x="4372331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Line"/>
          <p:cNvSpPr/>
          <p:nvPr/>
        </p:nvSpPr>
        <p:spPr>
          <a:xfrm flipV="1">
            <a:off x="4509301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4509243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4899535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3" name="Rectangle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74" name="Rectangle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75" name="Line"/>
          <p:cNvSpPr/>
          <p:nvPr/>
        </p:nvSpPr>
        <p:spPr>
          <a:xfrm>
            <a:off x="5147185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6" name="Line"/>
          <p:cNvSpPr/>
          <p:nvPr/>
        </p:nvSpPr>
        <p:spPr>
          <a:xfrm flipV="1">
            <a:off x="5284156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Line"/>
          <p:cNvSpPr/>
          <p:nvPr/>
        </p:nvSpPr>
        <p:spPr>
          <a:xfrm>
            <a:off x="5284097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Line"/>
          <p:cNvSpPr/>
          <p:nvPr/>
        </p:nvSpPr>
        <p:spPr>
          <a:xfrm>
            <a:off x="5674389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9" name="Rectangle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80" name="Rectangle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200"/>
            </a:pPr>
          </a:p>
        </p:txBody>
      </p:sp>
      <p:sp>
        <p:nvSpPr>
          <p:cNvPr id="281" name="Line"/>
          <p:cNvSpPr/>
          <p:nvPr/>
        </p:nvSpPr>
        <p:spPr>
          <a:xfrm>
            <a:off x="5922040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6059010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6058952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4" name="Line"/>
          <p:cNvSpPr/>
          <p:nvPr/>
        </p:nvSpPr>
        <p:spPr>
          <a:xfrm>
            <a:off x="6449244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1865439" y="373512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6" name="Início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87" name="Line"/>
          <p:cNvSpPr/>
          <p:nvPr/>
        </p:nvSpPr>
        <p:spPr>
          <a:xfrm>
            <a:off x="6696895" y="4113901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8" name="NULL"/>
          <p:cNvSpPr/>
          <p:nvPr/>
        </p:nvSpPr>
        <p:spPr>
          <a:xfrm>
            <a:off x="7186783" y="391895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1" name="Search(L, 4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 4) = ?</a:t>
            </a:r>
          </a:p>
        </p:txBody>
      </p:sp>
      <p:sp>
        <p:nvSpPr>
          <p:cNvPr id="2272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273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274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275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76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277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8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9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280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81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282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83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284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5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6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7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8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9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0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1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2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93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294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295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296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7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8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9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0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1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2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3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4" name="Line"/>
          <p:cNvSpPr/>
          <p:nvPr/>
        </p:nvSpPr>
        <p:spPr>
          <a:xfrm flipH="1">
            <a:off x="2066507" y="4058319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5" name="Aux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08" name="Search(L, 4) = Fail !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 4) = </a:t>
            </a:r>
            <a:r>
              <a:rPr b="1">
                <a:solidFill>
                  <a:srgbClr val="FF2600"/>
                </a:solidFill>
              </a:rPr>
              <a:t>Fail !</a:t>
            </a:r>
          </a:p>
        </p:txBody>
      </p:sp>
      <p:sp>
        <p:nvSpPr>
          <p:cNvPr id="2309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310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311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312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13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314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15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16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317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18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319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20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321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2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3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4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5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6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7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8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9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30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331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32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333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4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5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6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7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8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9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0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1" name="Line"/>
          <p:cNvSpPr/>
          <p:nvPr/>
        </p:nvSpPr>
        <p:spPr>
          <a:xfrm>
            <a:off x="5317995" y="4560658"/>
            <a:ext cx="1" cy="6249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2" name="Aux"/>
          <p:cNvSpPr/>
          <p:nvPr/>
        </p:nvSpPr>
        <p:spPr>
          <a:xfrm>
            <a:off x="5020839" y="508275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347" name="Connection Line"/>
          <p:cNvSpPr/>
          <p:nvPr/>
        </p:nvSpPr>
        <p:spPr>
          <a:xfrm>
            <a:off x="4596127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48" name="Connection Line"/>
          <p:cNvSpPr/>
          <p:nvPr/>
        </p:nvSpPr>
        <p:spPr>
          <a:xfrm>
            <a:off x="3864141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49" name="Connection Line"/>
          <p:cNvSpPr/>
          <p:nvPr/>
        </p:nvSpPr>
        <p:spPr>
          <a:xfrm>
            <a:off x="3142830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50" name="Connection Line"/>
          <p:cNvSpPr/>
          <p:nvPr/>
        </p:nvSpPr>
        <p:spPr>
          <a:xfrm>
            <a:off x="2075035" y="4052663"/>
            <a:ext cx="999406" cy="86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53" fill="norm" stroke="1" extrusionOk="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53" name="Search(L,-2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Search(L,-2) = ?</a:t>
            </a:r>
          </a:p>
        </p:txBody>
      </p:sp>
      <p:sp>
        <p:nvSpPr>
          <p:cNvPr id="2354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355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356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357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58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359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0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1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362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63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364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65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366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7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8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9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0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1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2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3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4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75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376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77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378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9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0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1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2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3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4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5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6" name="Line"/>
          <p:cNvSpPr/>
          <p:nvPr/>
        </p:nvSpPr>
        <p:spPr>
          <a:xfrm flipH="1">
            <a:off x="2066507" y="4058319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7" name="Aux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0" name="Search(L,-2) = Fail !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Search(L,-2) = </a:t>
            </a:r>
            <a:r>
              <a:rPr b="1">
                <a:solidFill>
                  <a:srgbClr val="FF2600"/>
                </a:solidFill>
              </a:rPr>
              <a:t>Fail !</a:t>
            </a:r>
          </a:p>
        </p:txBody>
      </p:sp>
      <p:sp>
        <p:nvSpPr>
          <p:cNvPr id="2391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392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393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394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395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396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97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98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399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00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401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02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403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4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5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6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7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8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9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0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1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12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413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14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415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6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7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8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9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20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21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22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23" name="Line"/>
          <p:cNvSpPr/>
          <p:nvPr/>
        </p:nvSpPr>
        <p:spPr>
          <a:xfrm>
            <a:off x="3074440" y="4611720"/>
            <a:ext cx="1" cy="6249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24" name="Aux"/>
          <p:cNvSpPr/>
          <p:nvPr/>
        </p:nvSpPr>
        <p:spPr>
          <a:xfrm>
            <a:off x="2777284" y="5133820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426" name="Connection Line"/>
          <p:cNvSpPr/>
          <p:nvPr/>
        </p:nvSpPr>
        <p:spPr>
          <a:xfrm>
            <a:off x="2075035" y="4052663"/>
            <a:ext cx="999406" cy="86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53" fill="norm" stroke="1" extrusionOk="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9" name="Search(L, 90) = ?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>
            <a:lvl1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Search(L, 90) = ?</a:t>
            </a:r>
          </a:p>
        </p:txBody>
      </p:sp>
      <p:sp>
        <p:nvSpPr>
          <p:cNvPr id="2430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431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432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433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34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435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36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37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438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39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440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41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442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3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4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5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6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7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8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9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0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51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452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53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454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5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6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7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8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9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0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1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2" name="Line"/>
          <p:cNvSpPr/>
          <p:nvPr/>
        </p:nvSpPr>
        <p:spPr>
          <a:xfrm flipH="1">
            <a:off x="2066507" y="4058319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3" name="Aux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66" name="Número de elementos : 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5</a:t>
            </a:r>
          </a:p>
        </p:txBody>
      </p:sp>
      <p:sp>
        <p:nvSpPr>
          <p:cNvPr id="2467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468" name="NULL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469" name="Rectangle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70" name="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471" name="Line"/>
          <p:cNvSpPr/>
          <p:nvPr/>
        </p:nvSpPr>
        <p:spPr>
          <a:xfrm>
            <a:off x="6264018" y="4248139"/>
            <a:ext cx="288573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2" name="Line"/>
          <p:cNvSpPr/>
          <p:nvPr/>
        </p:nvSpPr>
        <p:spPr>
          <a:xfrm>
            <a:off x="2328343" y="385495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3" name="Início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2474" name="Rectangle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75" name="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476" name="Rectangle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77" name="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478" name="Line"/>
          <p:cNvSpPr/>
          <p:nvPr/>
        </p:nvSpPr>
        <p:spPr>
          <a:xfrm flipV="1">
            <a:off x="4240796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9" name="Line"/>
          <p:cNvSpPr/>
          <p:nvPr/>
        </p:nvSpPr>
        <p:spPr>
          <a:xfrm>
            <a:off x="4242681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0" name="Line"/>
          <p:cNvSpPr/>
          <p:nvPr/>
        </p:nvSpPr>
        <p:spPr>
          <a:xfrm>
            <a:off x="4632973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1" name="Line"/>
          <p:cNvSpPr/>
          <p:nvPr/>
        </p:nvSpPr>
        <p:spPr>
          <a:xfrm>
            <a:off x="4108944" y="420929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2" name="Line"/>
          <p:cNvSpPr/>
          <p:nvPr/>
        </p:nvSpPr>
        <p:spPr>
          <a:xfrm flipV="1">
            <a:off x="4985482" y="335743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3" name="Line"/>
          <p:cNvSpPr/>
          <p:nvPr/>
        </p:nvSpPr>
        <p:spPr>
          <a:xfrm>
            <a:off x="4987368" y="335116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4" name="Line"/>
          <p:cNvSpPr/>
          <p:nvPr/>
        </p:nvSpPr>
        <p:spPr>
          <a:xfrm>
            <a:off x="5377660" y="335116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5" name="Line"/>
          <p:cNvSpPr/>
          <p:nvPr/>
        </p:nvSpPr>
        <p:spPr>
          <a:xfrm>
            <a:off x="4853630" y="420929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6" name="Rectangle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87" name="-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488" name="Rectangle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489" name="2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24</a:t>
            </a:r>
          </a:p>
        </p:txBody>
      </p:sp>
      <p:sp>
        <p:nvSpPr>
          <p:cNvPr id="2490" name="Line"/>
          <p:cNvSpPr/>
          <p:nvPr/>
        </p:nvSpPr>
        <p:spPr>
          <a:xfrm flipV="1">
            <a:off x="3460212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1" name="Line"/>
          <p:cNvSpPr/>
          <p:nvPr/>
        </p:nvSpPr>
        <p:spPr>
          <a:xfrm>
            <a:off x="3462098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2" name="Line"/>
          <p:cNvSpPr/>
          <p:nvPr/>
        </p:nvSpPr>
        <p:spPr>
          <a:xfrm>
            <a:off x="3852390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3" name="Line"/>
          <p:cNvSpPr/>
          <p:nvPr/>
        </p:nvSpPr>
        <p:spPr>
          <a:xfrm>
            <a:off x="3328360" y="4204483"/>
            <a:ext cx="1210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4" name="Line"/>
          <p:cNvSpPr/>
          <p:nvPr/>
        </p:nvSpPr>
        <p:spPr>
          <a:xfrm flipV="1">
            <a:off x="5704768" y="3352620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5" name="Line"/>
          <p:cNvSpPr/>
          <p:nvPr/>
        </p:nvSpPr>
        <p:spPr>
          <a:xfrm>
            <a:off x="5706654" y="334635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6" name="Line"/>
          <p:cNvSpPr/>
          <p:nvPr/>
        </p:nvSpPr>
        <p:spPr>
          <a:xfrm>
            <a:off x="6096946" y="334635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7" name="Line"/>
          <p:cNvSpPr/>
          <p:nvPr/>
        </p:nvSpPr>
        <p:spPr>
          <a:xfrm>
            <a:off x="5572917" y="4204483"/>
            <a:ext cx="1210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8" name="Line"/>
          <p:cNvSpPr/>
          <p:nvPr/>
        </p:nvSpPr>
        <p:spPr>
          <a:xfrm>
            <a:off x="6049394" y="4564358"/>
            <a:ext cx="1" cy="62490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9" name="Aux"/>
          <p:cNvSpPr/>
          <p:nvPr/>
        </p:nvSpPr>
        <p:spPr>
          <a:xfrm>
            <a:off x="5752239" y="5086458"/>
            <a:ext cx="594313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Aux</a:t>
            </a:r>
          </a:p>
        </p:txBody>
      </p:sp>
      <p:sp>
        <p:nvSpPr>
          <p:cNvPr id="2506" name="Connection Line"/>
          <p:cNvSpPr/>
          <p:nvPr/>
        </p:nvSpPr>
        <p:spPr>
          <a:xfrm>
            <a:off x="4596127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7" name="Connection Line"/>
          <p:cNvSpPr/>
          <p:nvPr/>
        </p:nvSpPr>
        <p:spPr>
          <a:xfrm>
            <a:off x="3864141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8" name="Connection Line"/>
          <p:cNvSpPr/>
          <p:nvPr/>
        </p:nvSpPr>
        <p:spPr>
          <a:xfrm>
            <a:off x="3142830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9" name="Connection Line"/>
          <p:cNvSpPr/>
          <p:nvPr/>
        </p:nvSpPr>
        <p:spPr>
          <a:xfrm>
            <a:off x="2075035" y="4052663"/>
            <a:ext cx="999406" cy="86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53" fill="norm" stroke="1" extrusionOk="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4" name="Search(L, 90) = Fail !"/>
          <p:cNvSpPr txBox="1"/>
          <p:nvPr>
            <p:ph type="body" sz="quarter" idx="1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</p:spPr>
        <p:txBody>
          <a:bodyPr/>
          <a:lstStyle/>
          <a:p>
            <a:pPr marL="264072" indent="-264072" defTabSz="457200">
              <a:spcBef>
                <a:spcPts val="0"/>
              </a:spcBef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Search(L, 90) = </a:t>
            </a:r>
            <a:r>
              <a:rPr b="1">
                <a:solidFill>
                  <a:srgbClr val="FF2600"/>
                </a:solidFill>
              </a:rPr>
              <a:t>Fail !</a:t>
            </a:r>
          </a:p>
        </p:txBody>
      </p:sp>
      <p:sp>
        <p:nvSpPr>
          <p:cNvPr id="2510" name="Connection Line"/>
          <p:cNvSpPr/>
          <p:nvPr/>
        </p:nvSpPr>
        <p:spPr>
          <a:xfrm>
            <a:off x="5298160" y="4564358"/>
            <a:ext cx="644319" cy="32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13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514" name="Podemos fazer de várias formas"/>
          <p:cNvSpPr txBox="1"/>
          <p:nvPr>
            <p:ph type="body" sz="quarter" idx="1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</p:spPr>
        <p:txBody>
          <a:bodyPr/>
          <a:lstStyle>
            <a:lvl1pPr marL="438911" indent="-438911" defTabSz="438911">
              <a:spcBef>
                <a:spcPts val="0"/>
              </a:spcBef>
              <a:buClrTx/>
              <a:buSzPct val="100000"/>
              <a:buChar char="•"/>
              <a:defRPr sz="2304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Podemos fazer de várias formas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17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518" name="Podemos fazer de várias formas"/>
          <p:cNvSpPr txBox="1"/>
          <p:nvPr>
            <p:ph type="body" sz="quarter" idx="1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</p:spPr>
        <p:txBody>
          <a:bodyPr/>
          <a:lstStyle>
            <a:lvl1pPr marL="438911" indent="-438911" defTabSz="438911">
              <a:spcBef>
                <a:spcPts val="0"/>
              </a:spcBef>
              <a:buClrTx/>
              <a:buSzPct val="100000"/>
              <a:buChar char="•"/>
              <a:defRPr sz="2304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Podemos fazer de várias formas</a:t>
            </a:r>
          </a:p>
        </p:txBody>
      </p:sp>
      <p:sp>
        <p:nvSpPr>
          <p:cNvPr id="2519" name="Retângulo 6"/>
          <p:cNvSpPr/>
          <p:nvPr/>
        </p:nvSpPr>
        <p:spPr>
          <a:xfrm>
            <a:off x="285749" y="2230541"/>
            <a:ext cx="8572501" cy="18567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Pesquisa(L, x)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criar ponteiro 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Repetir (Aux = L-&gt;primeiro; Aux != NULL; Aux = Aux-&gt;proximo)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se Aux-&gt;x ==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>
                <a:solidFill>
                  <a:srgbClr val="942192"/>
                </a:solidFill>
              </a:rP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2" name="Retângulo 6"/>
          <p:cNvSpPr/>
          <p:nvPr/>
        </p:nvSpPr>
        <p:spPr>
          <a:xfrm>
            <a:off x="285749" y="2230541"/>
            <a:ext cx="8572501" cy="18567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Pesquisa(L, x)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criar ponteiro 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Repetir (Aux = L-&gt;primeiro; Aux != NULL; Aux = Aux-&gt;proximo)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se Aux-&gt;x ==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>
                <a:solidFill>
                  <a:srgbClr val="942192"/>
                </a:solidFill>
              </a:rP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t> </a:t>
            </a:r>
          </a:p>
        </p:txBody>
      </p:sp>
      <p:sp>
        <p:nvSpPr>
          <p:cNvPr id="2523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524" name="Podemos fazer de várias formas"/>
          <p:cNvSpPr txBox="1"/>
          <p:nvPr>
            <p:ph type="body" sz="quarter" idx="1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</p:spPr>
        <p:txBody>
          <a:bodyPr/>
          <a:lstStyle>
            <a:lvl1pPr marL="438911" indent="-438911" defTabSz="438911">
              <a:spcBef>
                <a:spcPts val="0"/>
              </a:spcBef>
              <a:buClrTx/>
              <a:buSzPct val="100000"/>
              <a:buChar char="•"/>
              <a:defRPr sz="2304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Podemos fazer de várias formas</a:t>
            </a:r>
          </a:p>
        </p:txBody>
      </p:sp>
      <p:sp>
        <p:nvSpPr>
          <p:cNvPr id="2525" name="Boa implementação?"/>
          <p:cNvSpPr txBox="1"/>
          <p:nvPr/>
        </p:nvSpPr>
        <p:spPr>
          <a:xfrm>
            <a:off x="484050" y="4116390"/>
            <a:ext cx="8072635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Boa implementação?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8" name="Retângulo 6"/>
          <p:cNvSpPr/>
          <p:nvPr/>
        </p:nvSpPr>
        <p:spPr>
          <a:xfrm>
            <a:off x="285749" y="2230541"/>
            <a:ext cx="8572501" cy="18567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Pesquisa(L, x)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criar ponteiro 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Repetir (Aux = L-&gt;primeiro; Aux != NULL; Aux = Aux-&gt;proximo)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se Aux-&gt;x ==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>
                <a:solidFill>
                  <a:srgbClr val="942192"/>
                </a:solidFill>
              </a:rP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t> </a:t>
            </a:r>
          </a:p>
        </p:txBody>
      </p:sp>
      <p:sp>
        <p:nvSpPr>
          <p:cNvPr id="2529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530" name="Podemos fazer de várias formas"/>
          <p:cNvSpPr txBox="1"/>
          <p:nvPr>
            <p:ph type="body" sz="quarter" idx="1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</p:spPr>
        <p:txBody>
          <a:bodyPr/>
          <a:lstStyle>
            <a:lvl1pPr marL="438911" indent="-438911" defTabSz="438911">
              <a:spcBef>
                <a:spcPts val="0"/>
              </a:spcBef>
              <a:buClrTx/>
              <a:buSzPct val="100000"/>
              <a:buChar char="•"/>
              <a:defRPr sz="2304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Podemos fazer de várias formas</a:t>
            </a:r>
          </a:p>
        </p:txBody>
      </p:sp>
      <p:sp>
        <p:nvSpPr>
          <p:cNvPr id="2531" name="Não, pois percorre todos os elementos no pior caso."/>
          <p:cNvSpPr txBox="1"/>
          <p:nvPr/>
        </p:nvSpPr>
        <p:spPr>
          <a:xfrm>
            <a:off x="482016" y="4512207"/>
            <a:ext cx="8076704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>
                <a:solidFill>
                  <a:srgbClr val="FF2600"/>
                </a:solidFill>
              </a:rPr>
              <a:t>Não</a:t>
            </a:r>
            <a:r>
              <a:rPr b="0"/>
              <a:t>, pois percorre todos os elementos no pior caso.</a:t>
            </a:r>
          </a:p>
        </p:txBody>
      </p:sp>
      <p:sp>
        <p:nvSpPr>
          <p:cNvPr id="2532" name="Boa implementação?"/>
          <p:cNvSpPr txBox="1"/>
          <p:nvPr/>
        </p:nvSpPr>
        <p:spPr>
          <a:xfrm>
            <a:off x="484050" y="4116390"/>
            <a:ext cx="8072635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Boa implementação?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1" name="Rectangle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92" name="-1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293" name="Rectangle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94" name="0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295" name="Line"/>
          <p:cNvSpPr/>
          <p:nvPr/>
        </p:nvSpPr>
        <p:spPr>
          <a:xfrm>
            <a:off x="1865439" y="373512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Line"/>
          <p:cNvSpPr/>
          <p:nvPr/>
        </p:nvSpPr>
        <p:spPr>
          <a:xfrm>
            <a:off x="2819933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Line"/>
          <p:cNvSpPr/>
          <p:nvPr/>
        </p:nvSpPr>
        <p:spPr>
          <a:xfrm flipV="1">
            <a:off x="2956904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2956846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9" name="Line"/>
          <p:cNvSpPr/>
          <p:nvPr/>
        </p:nvSpPr>
        <p:spPr>
          <a:xfrm>
            <a:off x="3347137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0" name="List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Lista dinâmica</a:t>
            </a:r>
          </a:p>
        </p:txBody>
      </p:sp>
      <p:sp>
        <p:nvSpPr>
          <p:cNvPr id="301" name="Início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302" name="Rectangle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03" name="2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304" name="Line"/>
          <p:cNvSpPr/>
          <p:nvPr/>
        </p:nvSpPr>
        <p:spPr>
          <a:xfrm>
            <a:off x="3597476" y="411656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5" name="Line"/>
          <p:cNvSpPr/>
          <p:nvPr/>
        </p:nvSpPr>
        <p:spPr>
          <a:xfrm flipV="1">
            <a:off x="3734447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6" name="Line"/>
          <p:cNvSpPr/>
          <p:nvPr/>
        </p:nvSpPr>
        <p:spPr>
          <a:xfrm>
            <a:off x="3734389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4124681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8" name="Rectangle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09" name="3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310" name="Line"/>
          <p:cNvSpPr/>
          <p:nvPr/>
        </p:nvSpPr>
        <p:spPr>
          <a:xfrm>
            <a:off x="4372331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1" name="Line"/>
          <p:cNvSpPr/>
          <p:nvPr/>
        </p:nvSpPr>
        <p:spPr>
          <a:xfrm flipV="1">
            <a:off x="4509301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4509243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899535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Rectangle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15" name="35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316" name="Line"/>
          <p:cNvSpPr/>
          <p:nvPr/>
        </p:nvSpPr>
        <p:spPr>
          <a:xfrm>
            <a:off x="5147185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Line"/>
          <p:cNvSpPr/>
          <p:nvPr/>
        </p:nvSpPr>
        <p:spPr>
          <a:xfrm flipV="1">
            <a:off x="5284156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5284097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5674389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21" name="99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322" name="Line"/>
          <p:cNvSpPr/>
          <p:nvPr/>
        </p:nvSpPr>
        <p:spPr>
          <a:xfrm>
            <a:off x="5922040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Line"/>
          <p:cNvSpPr/>
          <p:nvPr/>
        </p:nvSpPr>
        <p:spPr>
          <a:xfrm flipV="1">
            <a:off x="6059010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6058952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5" name="Line"/>
          <p:cNvSpPr/>
          <p:nvPr/>
        </p:nvSpPr>
        <p:spPr>
          <a:xfrm>
            <a:off x="6449244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6696895" y="4124569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7" name="NULL"/>
          <p:cNvSpPr/>
          <p:nvPr/>
        </p:nvSpPr>
        <p:spPr>
          <a:xfrm>
            <a:off x="7186783" y="3929625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5" name="Pesquisa (Searc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Pesquisa (Search)</a:t>
            </a:r>
          </a:p>
        </p:txBody>
      </p:sp>
      <p:sp>
        <p:nvSpPr>
          <p:cNvPr id="2536" name="Podemos fazer de várias formas"/>
          <p:cNvSpPr txBox="1"/>
          <p:nvPr>
            <p:ph type="body" sz="quarter" idx="1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</p:spPr>
        <p:txBody>
          <a:bodyPr/>
          <a:lstStyle>
            <a:lvl1pPr marL="438911" indent="-438911" defTabSz="438911">
              <a:spcBef>
                <a:spcPts val="0"/>
              </a:spcBef>
              <a:buClrTx/>
              <a:buSzPct val="100000"/>
              <a:buChar char="•"/>
              <a:defRPr sz="2304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Podemos fazer de várias formas</a:t>
            </a:r>
          </a:p>
        </p:txBody>
      </p:sp>
      <p:sp>
        <p:nvSpPr>
          <p:cNvPr id="2537" name="Melhor!  Evita comparações desnecessárias."/>
          <p:cNvSpPr txBox="1"/>
          <p:nvPr/>
        </p:nvSpPr>
        <p:spPr>
          <a:xfrm>
            <a:off x="1657844" y="4969641"/>
            <a:ext cx="5828312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Melhor!  Evita comparações desnecessárias.</a:t>
            </a:r>
          </a:p>
        </p:txBody>
      </p:sp>
      <p:sp>
        <p:nvSpPr>
          <p:cNvPr id="2538" name="Retângulo 6"/>
          <p:cNvSpPr/>
          <p:nvPr/>
        </p:nvSpPr>
        <p:spPr>
          <a:xfrm>
            <a:off x="520446" y="2140249"/>
            <a:ext cx="8103108" cy="2733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PesquisaMelhorada (L, x)</a:t>
            </a: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a Lista esta vazia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criar ponteiro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L-&gt;primeiro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Enquanto (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!= NULL &amp;&amp; x &gt;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-&gt;x)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-&gt;next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== NULL || </a:t>
            </a:r>
            <a:r>
              <a:rPr>
                <a:solidFill>
                  <a:srgbClr val="0433FF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-&gt;x &gt; x   </a:t>
            </a:r>
            <a:r>
              <a:rPr b="0" i="1"/>
              <a:t>// não existe elemento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>
                <a:solidFill>
                  <a:srgbClr val="942192"/>
                </a:solidFill>
              </a:rPr>
              <a:t>False;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19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>
                <a:solidFill>
                  <a:srgbClr val="942192"/>
                </a:solidFill>
              </a:rP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1" name="Exercício 0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03</a:t>
            </a:r>
          </a:p>
        </p:txBody>
      </p:sp>
      <p:sp>
        <p:nvSpPr>
          <p:cNvPr id="2542" name="Implementar a função de pesquisa de uma lista ordenada"/>
          <p:cNvSpPr txBox="1"/>
          <p:nvPr>
            <p:ph type="body" idx="1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</p:spPr>
        <p:txBody>
          <a:bodyPr/>
          <a:lstStyle/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Implementar a função de pesquisa de uma lista ordenada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4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5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548" name="Operações gerais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grpSp>
        <p:nvGrpSpPr>
          <p:cNvPr id="2551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5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55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553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554" name="Rounded Rectangle"/>
          <p:cNvSpPr/>
          <p:nvPr/>
        </p:nvSpPr>
        <p:spPr>
          <a:xfrm>
            <a:off x="685800" y="4068205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55" name="Listas Ordenadas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Listas Ordenadas</a:t>
            </a:r>
          </a:p>
        </p:txBody>
      </p:sp>
      <p:grpSp>
        <p:nvGrpSpPr>
          <p:cNvPr id="255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5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56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5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562" name="Inserção de elementos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grpSp>
        <p:nvGrpSpPr>
          <p:cNvPr id="2565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5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566" name="Pesquisa de elementos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de elementos</a:t>
            </a:r>
          </a:p>
        </p:txBody>
      </p:sp>
      <p:grpSp>
        <p:nvGrpSpPr>
          <p:cNvPr id="2569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5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570" name="Remoção de elementos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73" name="Remover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Remover (remove)</a:t>
            </a:r>
          </a:p>
        </p:txBody>
      </p:sp>
      <p:sp>
        <p:nvSpPr>
          <p:cNvPr id="2574" name="4 casos diferentes para se checar"/>
          <p:cNvSpPr txBox="1"/>
          <p:nvPr>
            <p:ph type="body" sz="quarter" idx="1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casos diferentes para se checar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77" name="Remover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Remover (remove)</a:t>
            </a:r>
          </a:p>
        </p:txBody>
      </p:sp>
      <p:sp>
        <p:nvSpPr>
          <p:cNvPr id="2578" name="Lista vazia"/>
          <p:cNvSpPr txBox="1"/>
          <p:nvPr/>
        </p:nvSpPr>
        <p:spPr>
          <a:xfrm>
            <a:off x="1194149" y="2335072"/>
            <a:ext cx="138746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 vazia</a:t>
            </a:r>
          </a:p>
        </p:txBody>
      </p:sp>
      <p:sp>
        <p:nvSpPr>
          <p:cNvPr id="2579" name="A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2580" name="4 casos diferentes para se checar"/>
          <p:cNvSpPr txBox="1"/>
          <p:nvPr>
            <p:ph type="body" sz="quarter" idx="1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casos diferentes para se checar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83" name="Remover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Remover (remove)</a:t>
            </a:r>
          </a:p>
        </p:txBody>
      </p:sp>
      <p:sp>
        <p:nvSpPr>
          <p:cNvPr id="2584" name="Elemento a ser removido é menor que o primeiro da lista"/>
          <p:cNvSpPr txBox="1"/>
          <p:nvPr/>
        </p:nvSpPr>
        <p:spPr>
          <a:xfrm>
            <a:off x="1176687" y="2896836"/>
            <a:ext cx="69626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menor que o primeiro da lista</a:t>
            </a:r>
          </a:p>
        </p:txBody>
      </p:sp>
      <p:sp>
        <p:nvSpPr>
          <p:cNvPr id="2585" name="Lista vazia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 vazia</a:t>
            </a:r>
          </a:p>
        </p:txBody>
      </p:sp>
      <p:sp>
        <p:nvSpPr>
          <p:cNvPr id="2586" name="A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2587" name="B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2588" name="4 casos diferentes para se checar"/>
          <p:cNvSpPr txBox="1"/>
          <p:nvPr>
            <p:ph type="body" sz="quarter" idx="1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casos diferentes para se checar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91" name="Remover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Remover (remove)</a:t>
            </a:r>
          </a:p>
        </p:txBody>
      </p:sp>
      <p:sp>
        <p:nvSpPr>
          <p:cNvPr id="2592" name="Elemento a ser removido é menor que o primeiro da lista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menor que o primeiro da lista</a:t>
            </a:r>
          </a:p>
        </p:txBody>
      </p:sp>
      <p:sp>
        <p:nvSpPr>
          <p:cNvPr id="2593" name="Elemento a ser removido é o primeiro"/>
          <p:cNvSpPr txBox="1"/>
          <p:nvPr/>
        </p:nvSpPr>
        <p:spPr>
          <a:xfrm>
            <a:off x="1179213" y="3463560"/>
            <a:ext cx="464791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o primeiro</a:t>
            </a:r>
          </a:p>
        </p:txBody>
      </p:sp>
      <p:sp>
        <p:nvSpPr>
          <p:cNvPr id="2594" name="Lista vazia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 vazia</a:t>
            </a:r>
          </a:p>
        </p:txBody>
      </p:sp>
      <p:sp>
        <p:nvSpPr>
          <p:cNvPr id="2595" name="A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2596" name="B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2597" name="C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  <p:sp>
        <p:nvSpPr>
          <p:cNvPr id="2598" name="4 casos diferentes para se checar"/>
          <p:cNvSpPr txBox="1"/>
          <p:nvPr>
            <p:ph type="body" sz="quarter" idx="1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casos diferentes para se checar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1" name="Remover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Remover (remove)</a:t>
            </a:r>
          </a:p>
        </p:txBody>
      </p:sp>
      <p:sp>
        <p:nvSpPr>
          <p:cNvPr id="2602" name="Elemento a ser removido é menor que o primeiro da lista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menor que o primeiro da lista</a:t>
            </a:r>
          </a:p>
        </p:txBody>
      </p:sp>
      <p:sp>
        <p:nvSpPr>
          <p:cNvPr id="2603" name="Elemento a ser removido é o primeiro"/>
          <p:cNvSpPr txBox="1"/>
          <p:nvPr/>
        </p:nvSpPr>
        <p:spPr>
          <a:xfrm>
            <a:off x="1179213" y="3463560"/>
            <a:ext cx="433785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o primeiro</a:t>
            </a:r>
          </a:p>
        </p:txBody>
      </p:sp>
      <p:sp>
        <p:nvSpPr>
          <p:cNvPr id="2604" name="Lista vazia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 vazia</a:t>
            </a:r>
          </a:p>
        </p:txBody>
      </p:sp>
      <p:sp>
        <p:nvSpPr>
          <p:cNvPr id="2605" name="A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2606" name="B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2607" name="C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  <p:sp>
        <p:nvSpPr>
          <p:cNvPr id="2608" name="Elemento a ser removido não é o primeiro (percorrer a lista)"/>
          <p:cNvSpPr txBox="1"/>
          <p:nvPr/>
        </p:nvSpPr>
        <p:spPr>
          <a:xfrm>
            <a:off x="1182137" y="4033235"/>
            <a:ext cx="732991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não é o primeiro (percorrer a lista)</a:t>
            </a:r>
          </a:p>
        </p:txBody>
      </p:sp>
      <p:sp>
        <p:nvSpPr>
          <p:cNvPr id="2609" name="D"/>
          <p:cNvSpPr/>
          <p:nvPr/>
        </p:nvSpPr>
        <p:spPr>
          <a:xfrm>
            <a:off x="672547" y="4042760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</a:t>
            </a:r>
          </a:p>
        </p:txBody>
      </p:sp>
      <p:sp>
        <p:nvSpPr>
          <p:cNvPr id="2610" name="4 casos diferentes para se checar"/>
          <p:cNvSpPr txBox="1"/>
          <p:nvPr>
            <p:ph type="body" sz="quarter" idx="1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casos diferentes para se checar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3" name="Remover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Remover (remove)</a:t>
            </a:r>
          </a:p>
        </p:txBody>
      </p:sp>
      <p:sp>
        <p:nvSpPr>
          <p:cNvPr id="2614" name="Elemento a ser removido é menor que o primeiro da lista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menor que o primeiro da lista</a:t>
            </a:r>
          </a:p>
        </p:txBody>
      </p:sp>
      <p:sp>
        <p:nvSpPr>
          <p:cNvPr id="2615" name="Elemento a ser removido é o primeiro"/>
          <p:cNvSpPr txBox="1"/>
          <p:nvPr/>
        </p:nvSpPr>
        <p:spPr>
          <a:xfrm>
            <a:off x="1179213" y="3463560"/>
            <a:ext cx="433785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o primeiro</a:t>
            </a:r>
          </a:p>
        </p:txBody>
      </p:sp>
      <p:sp>
        <p:nvSpPr>
          <p:cNvPr id="2616" name="Lista vazia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 vazia</a:t>
            </a:r>
          </a:p>
        </p:txBody>
      </p:sp>
      <p:sp>
        <p:nvSpPr>
          <p:cNvPr id="2617" name="A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2618" name="B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2619" name="C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  <p:sp>
        <p:nvSpPr>
          <p:cNvPr id="2620" name="Elemento a ser removido não é o primeiro (percorrer a lista)"/>
          <p:cNvSpPr txBox="1"/>
          <p:nvPr/>
        </p:nvSpPr>
        <p:spPr>
          <a:xfrm>
            <a:off x="1182137" y="4033235"/>
            <a:ext cx="68364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não é o primeiro (percorrer a lista)</a:t>
            </a:r>
          </a:p>
        </p:txBody>
      </p:sp>
      <p:sp>
        <p:nvSpPr>
          <p:cNvPr id="2621" name="D"/>
          <p:cNvSpPr/>
          <p:nvPr/>
        </p:nvSpPr>
        <p:spPr>
          <a:xfrm>
            <a:off x="672547" y="4042760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</a:t>
            </a:r>
          </a:p>
        </p:txBody>
      </p:sp>
      <p:sp>
        <p:nvSpPr>
          <p:cNvPr id="2622" name="elemento não está na lista depois de percorrer"/>
          <p:cNvSpPr txBox="1"/>
          <p:nvPr/>
        </p:nvSpPr>
        <p:spPr>
          <a:xfrm>
            <a:off x="1935853" y="4590574"/>
            <a:ext cx="579140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não está na lista depois de percorrer </a:t>
            </a:r>
          </a:p>
        </p:txBody>
      </p:sp>
      <p:sp>
        <p:nvSpPr>
          <p:cNvPr id="2623" name="D1"/>
          <p:cNvSpPr/>
          <p:nvPr/>
        </p:nvSpPr>
        <p:spPr>
          <a:xfrm>
            <a:off x="1426264" y="4600099"/>
            <a:ext cx="431516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D1</a:t>
            </a:r>
          </a:p>
        </p:txBody>
      </p:sp>
      <p:sp>
        <p:nvSpPr>
          <p:cNvPr id="2624" name="4 casos diferentes para se checar"/>
          <p:cNvSpPr txBox="1"/>
          <p:nvPr>
            <p:ph type="body" sz="quarter" idx="1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casos diferentes para se checar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7" name="Remover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Remover (remove)</a:t>
            </a:r>
          </a:p>
        </p:txBody>
      </p:sp>
      <p:sp>
        <p:nvSpPr>
          <p:cNvPr id="2628" name="Elemento a ser removido é menor que o primeiro da lista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menor que o primeiro da lista</a:t>
            </a:r>
          </a:p>
        </p:txBody>
      </p:sp>
      <p:sp>
        <p:nvSpPr>
          <p:cNvPr id="2629" name="Elemento a ser removido é o primeiro"/>
          <p:cNvSpPr txBox="1"/>
          <p:nvPr/>
        </p:nvSpPr>
        <p:spPr>
          <a:xfrm>
            <a:off x="1179213" y="3463560"/>
            <a:ext cx="433785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é o primeiro</a:t>
            </a:r>
          </a:p>
        </p:txBody>
      </p:sp>
      <p:sp>
        <p:nvSpPr>
          <p:cNvPr id="2630" name="Lista vazia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 vazia</a:t>
            </a:r>
          </a:p>
        </p:txBody>
      </p:sp>
      <p:sp>
        <p:nvSpPr>
          <p:cNvPr id="2631" name="A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2632" name="B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B</a:t>
            </a:r>
          </a:p>
        </p:txBody>
      </p:sp>
      <p:sp>
        <p:nvSpPr>
          <p:cNvPr id="2633" name="C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</a:t>
            </a:r>
          </a:p>
        </p:txBody>
      </p:sp>
      <p:sp>
        <p:nvSpPr>
          <p:cNvPr id="2634" name="Elemento a ser removido não é o primeiro (percorrer a lista)"/>
          <p:cNvSpPr txBox="1"/>
          <p:nvPr/>
        </p:nvSpPr>
        <p:spPr>
          <a:xfrm>
            <a:off x="1182137" y="4033235"/>
            <a:ext cx="68364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a ser removido não é o primeiro (percorrer a lista)</a:t>
            </a:r>
          </a:p>
        </p:txBody>
      </p:sp>
      <p:sp>
        <p:nvSpPr>
          <p:cNvPr id="2635" name="D"/>
          <p:cNvSpPr/>
          <p:nvPr/>
        </p:nvSpPr>
        <p:spPr>
          <a:xfrm>
            <a:off x="672547" y="4042760"/>
            <a:ext cx="431517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</a:t>
            </a:r>
          </a:p>
        </p:txBody>
      </p:sp>
      <p:sp>
        <p:nvSpPr>
          <p:cNvPr id="2636" name="elemento não está na lista depois de percorrer"/>
          <p:cNvSpPr txBox="1"/>
          <p:nvPr/>
        </p:nvSpPr>
        <p:spPr>
          <a:xfrm>
            <a:off x="1935853" y="4590574"/>
            <a:ext cx="54116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não está na lista depois de percorrer </a:t>
            </a:r>
          </a:p>
        </p:txBody>
      </p:sp>
      <p:sp>
        <p:nvSpPr>
          <p:cNvPr id="2637" name="D1"/>
          <p:cNvSpPr/>
          <p:nvPr/>
        </p:nvSpPr>
        <p:spPr>
          <a:xfrm>
            <a:off x="1426264" y="4600099"/>
            <a:ext cx="431516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D1</a:t>
            </a:r>
          </a:p>
        </p:txBody>
      </p:sp>
      <p:sp>
        <p:nvSpPr>
          <p:cNvPr id="2638" name="elemento está na lista depois de percorrer"/>
          <p:cNvSpPr txBox="1"/>
          <p:nvPr/>
        </p:nvSpPr>
        <p:spPr>
          <a:xfrm>
            <a:off x="1944320" y="5147912"/>
            <a:ext cx="5269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elemento está na lista depois de percorrer </a:t>
            </a:r>
          </a:p>
        </p:txBody>
      </p:sp>
      <p:sp>
        <p:nvSpPr>
          <p:cNvPr id="2639" name="D2"/>
          <p:cNvSpPr/>
          <p:nvPr/>
        </p:nvSpPr>
        <p:spPr>
          <a:xfrm>
            <a:off x="1434730" y="5157437"/>
            <a:ext cx="431517" cy="3517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D2</a:t>
            </a:r>
          </a:p>
        </p:txBody>
      </p:sp>
      <p:sp>
        <p:nvSpPr>
          <p:cNvPr id="2640" name="4 casos diferentes para se checar"/>
          <p:cNvSpPr txBox="1"/>
          <p:nvPr>
            <p:ph type="body" sz="quarter" idx="1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 casos diferentes para se checar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Rectangle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31" name="-1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332" name="Rectangle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33" name="0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4" name="Line"/>
          <p:cNvSpPr/>
          <p:nvPr/>
        </p:nvSpPr>
        <p:spPr>
          <a:xfrm>
            <a:off x="1865439" y="373512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2819933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6" name="Line"/>
          <p:cNvSpPr/>
          <p:nvPr/>
        </p:nvSpPr>
        <p:spPr>
          <a:xfrm flipV="1">
            <a:off x="2956904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7" name="Line"/>
          <p:cNvSpPr/>
          <p:nvPr/>
        </p:nvSpPr>
        <p:spPr>
          <a:xfrm>
            <a:off x="2956846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8" name="Line"/>
          <p:cNvSpPr/>
          <p:nvPr/>
        </p:nvSpPr>
        <p:spPr>
          <a:xfrm>
            <a:off x="3347137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9" name="List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Lista dinâmica</a:t>
            </a:r>
          </a:p>
        </p:txBody>
      </p:sp>
      <p:sp>
        <p:nvSpPr>
          <p:cNvPr id="340" name="Início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341" name="Rectangle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42" name="2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3" name="Line"/>
          <p:cNvSpPr/>
          <p:nvPr/>
        </p:nvSpPr>
        <p:spPr>
          <a:xfrm>
            <a:off x="3597476" y="411656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4" name="Line"/>
          <p:cNvSpPr/>
          <p:nvPr/>
        </p:nvSpPr>
        <p:spPr>
          <a:xfrm flipV="1">
            <a:off x="3734447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3734389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4124681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7" name="Rectangle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48" name="3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9" name="Line"/>
          <p:cNvSpPr/>
          <p:nvPr/>
        </p:nvSpPr>
        <p:spPr>
          <a:xfrm>
            <a:off x="4372331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0" name="Line"/>
          <p:cNvSpPr/>
          <p:nvPr/>
        </p:nvSpPr>
        <p:spPr>
          <a:xfrm flipV="1">
            <a:off x="4509301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1" name="Line"/>
          <p:cNvSpPr/>
          <p:nvPr/>
        </p:nvSpPr>
        <p:spPr>
          <a:xfrm>
            <a:off x="4509243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2" name="Line"/>
          <p:cNvSpPr/>
          <p:nvPr/>
        </p:nvSpPr>
        <p:spPr>
          <a:xfrm>
            <a:off x="4899535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3" name="Rectangle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54" name="35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355" name="Line"/>
          <p:cNvSpPr/>
          <p:nvPr/>
        </p:nvSpPr>
        <p:spPr>
          <a:xfrm>
            <a:off x="5147185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6" name="Line"/>
          <p:cNvSpPr/>
          <p:nvPr/>
        </p:nvSpPr>
        <p:spPr>
          <a:xfrm flipV="1">
            <a:off x="5284156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7" name="Line"/>
          <p:cNvSpPr/>
          <p:nvPr/>
        </p:nvSpPr>
        <p:spPr>
          <a:xfrm>
            <a:off x="5284097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8" name="Line"/>
          <p:cNvSpPr/>
          <p:nvPr/>
        </p:nvSpPr>
        <p:spPr>
          <a:xfrm>
            <a:off x="5674389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9" name="Rectangle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60" name="99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99</a:t>
            </a:r>
          </a:p>
        </p:txBody>
      </p:sp>
      <p:sp>
        <p:nvSpPr>
          <p:cNvPr id="361" name="Line"/>
          <p:cNvSpPr/>
          <p:nvPr/>
        </p:nvSpPr>
        <p:spPr>
          <a:xfrm>
            <a:off x="5922040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2" name="Line"/>
          <p:cNvSpPr/>
          <p:nvPr/>
        </p:nvSpPr>
        <p:spPr>
          <a:xfrm flipV="1">
            <a:off x="6059010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3" name="Line"/>
          <p:cNvSpPr/>
          <p:nvPr/>
        </p:nvSpPr>
        <p:spPr>
          <a:xfrm>
            <a:off x="6058952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4" name="Line"/>
          <p:cNvSpPr/>
          <p:nvPr/>
        </p:nvSpPr>
        <p:spPr>
          <a:xfrm>
            <a:off x="6449244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5" name="Rectangle"/>
          <p:cNvSpPr/>
          <p:nvPr/>
        </p:nvSpPr>
        <p:spPr>
          <a:xfrm>
            <a:off x="2128739" y="3341293"/>
            <a:ext cx="4761009" cy="688873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6" name="elementos ORDENADOS"/>
          <p:cNvSpPr txBox="1"/>
          <p:nvPr/>
        </p:nvSpPr>
        <p:spPr>
          <a:xfrm>
            <a:off x="3231392" y="2664230"/>
            <a:ext cx="24283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elementos ORDENADOS</a:t>
            </a:r>
          </a:p>
        </p:txBody>
      </p:sp>
      <p:sp>
        <p:nvSpPr>
          <p:cNvPr id="367" name="Line"/>
          <p:cNvSpPr/>
          <p:nvPr/>
        </p:nvSpPr>
        <p:spPr>
          <a:xfrm>
            <a:off x="6696895" y="4113901"/>
            <a:ext cx="450776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8" name="NULL"/>
          <p:cNvSpPr/>
          <p:nvPr/>
        </p:nvSpPr>
        <p:spPr>
          <a:xfrm>
            <a:off x="7186783" y="391895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3" name="Retângulo 6"/>
          <p:cNvSpPr/>
          <p:nvPr/>
        </p:nvSpPr>
        <p:spPr>
          <a:xfrm>
            <a:off x="941751" y="1676261"/>
            <a:ext cx="7260498" cy="4561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Remove (L, x)</a:t>
            </a:r>
          </a:p>
          <a:p>
            <a:pPr>
              <a:defRPr i="1">
                <a:solidFill>
                  <a:srgbClr val="9437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//casos 1 e 2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a lista está vazia OU </a:t>
            </a:r>
            <a:r>
              <a:t>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é menor do que o primeiro elemento: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t>retorna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 // NULL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x == primeiro elemento: </a:t>
            </a:r>
            <a:r>
              <a:rPr b="0" i="1">
                <a:solidFill>
                  <a:srgbClr val="9437FF"/>
                </a:solidFill>
              </a:rPr>
              <a:t>//caso 3</a:t>
            </a:r>
            <a:endParaRPr b="0">
              <a:solidFill>
                <a:srgbClr val="9437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remove o primeiro //</a:t>
            </a:r>
            <a:r>
              <a:rPr b="0" i="1"/>
              <a:t> funciona como um dequeue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decrementa o contador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t>retorna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elemento;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solidFill>
                  <a:srgbClr val="9437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// casos 4 e 5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Percorrer a lista: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achar o elemento: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   remove o elemento;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  decrementa o contador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t>retorna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elemento;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Senão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, chegou até o último elemento e ele o valor não existe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retorna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942192"/>
                </a:solidFill>
              </a:rPr>
              <a:t>False; </a:t>
            </a:r>
            <a:r>
              <a:rPr b="0" i="1"/>
              <a:t>//NULL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2644" name="Remoção (Remov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(Remove)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7" name="Exercício 0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04</a:t>
            </a:r>
          </a:p>
        </p:txBody>
      </p:sp>
      <p:sp>
        <p:nvSpPr>
          <p:cNvPr id="2648" name="Implementar a função de remoção de uma lista ordenada"/>
          <p:cNvSpPr txBox="1"/>
          <p:nvPr>
            <p:ph type="body" idx="1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</p:spPr>
        <p:txBody>
          <a:bodyPr/>
          <a:lstStyle/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Implementar a função de remoção de uma lista ordenada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1" name="Custo (O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Custo (O)</a:t>
            </a:r>
          </a:p>
          <a:p>
            <a:pPr lvl="2">
              <a:buSzPct val="60000"/>
              <a:buChar char="◻"/>
              <a:defRPr sz="2200"/>
            </a:pPr>
          </a:p>
          <a:p>
            <a:pPr lvl="2">
              <a:buSzPct val="60000"/>
              <a:buChar char="◻"/>
              <a:defRPr sz="2200"/>
            </a:pPr>
            <a:r>
              <a:t>pesquisa/busca =  </a:t>
            </a:r>
          </a:p>
          <a:p>
            <a:pPr lvl="2">
              <a:buSzPct val="60000"/>
              <a:buChar char="◻"/>
              <a:defRPr sz="2200"/>
            </a:pPr>
            <a:r>
              <a:t>inserção (ordenada) = </a:t>
            </a:r>
          </a:p>
          <a:p>
            <a:pPr lvl="2">
              <a:buSzPct val="60000"/>
              <a:buChar char="◻"/>
              <a:defRPr sz="2200"/>
            </a:pPr>
            <a:r>
              <a:t>remoção do ultimo  = </a:t>
            </a:r>
          </a:p>
          <a:p>
            <a:pPr lvl="2">
              <a:buSzPct val="60000"/>
              <a:buChar char="◻"/>
              <a:defRPr sz="2200"/>
            </a:pPr>
            <a:r>
              <a:t>remoção do primeiro = </a:t>
            </a:r>
          </a:p>
          <a:p>
            <a:pPr lvl="2">
              <a:buSzPct val="60000"/>
              <a:buChar char="◻"/>
              <a:defRPr sz="2200"/>
            </a:pPr>
            <a:r>
              <a:t>remoção de k = </a:t>
            </a:r>
          </a:p>
        </p:txBody>
      </p:sp>
      <p:sp>
        <p:nvSpPr>
          <p:cNvPr id="2652" name="Complexidade das 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Complexidade das operações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5" name="Custo (O)…"/>
          <p:cNvSpPr txBox="1"/>
          <p:nvPr>
            <p:ph type="body" idx="1"/>
          </p:nvPr>
        </p:nvSpPr>
        <p:spPr>
          <a:xfrm>
            <a:off x="457200" y="1600200"/>
            <a:ext cx="8229600" cy="3323289"/>
          </a:xfrm>
          <a:prstGeom prst="rect">
            <a:avLst/>
          </a:prstGeom>
        </p:spPr>
        <p:txBody>
          <a:bodyPr/>
          <a:lstStyle/>
          <a:p>
            <a:pPr/>
            <a:r>
              <a:t>Custo (O)</a:t>
            </a:r>
          </a:p>
          <a:p>
            <a:pPr lvl="2">
              <a:buSzPct val="60000"/>
              <a:buChar char="◻"/>
              <a:defRPr sz="2200"/>
            </a:pPr>
          </a:p>
          <a:p>
            <a:pPr lvl="2">
              <a:buSzPct val="60000"/>
              <a:buChar char="◻"/>
              <a:defRPr sz="2200"/>
            </a:pPr>
            <a:r>
              <a:t>pesquisa/busca = O(n)           // percorrer lista</a:t>
            </a:r>
          </a:p>
          <a:p>
            <a:pPr lvl="2">
              <a:buSzPct val="60000"/>
              <a:buChar char="◻"/>
              <a:defRPr sz="2200"/>
            </a:pPr>
            <a:r>
              <a:t>inserção (ordenada) = O(n)   // percorrer lista</a:t>
            </a:r>
          </a:p>
          <a:p>
            <a:pPr lvl="2">
              <a:buSzPct val="60000"/>
              <a:buChar char="◻"/>
              <a:defRPr sz="2200"/>
            </a:pPr>
            <a:r>
              <a:t>remoção do ultimo  =  O(n)    // percorrer lista</a:t>
            </a:r>
          </a:p>
          <a:p>
            <a:pPr lvl="2">
              <a:buSzPct val="60000"/>
              <a:buChar char="◻"/>
              <a:defRPr sz="2200"/>
            </a:pPr>
            <a:r>
              <a:t>remoção do primeiro = O(1)  // como na fila</a:t>
            </a:r>
          </a:p>
          <a:p>
            <a:pPr lvl="2">
              <a:buSzPct val="60000"/>
              <a:buChar char="◻"/>
              <a:defRPr sz="2200"/>
            </a:pPr>
            <a:r>
              <a:t>remoção de k = O(n)             // percorrer lista</a:t>
            </a:r>
          </a:p>
        </p:txBody>
      </p:sp>
      <p:sp>
        <p:nvSpPr>
          <p:cNvPr id="2656" name="Complexidade das 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Complexidade das operações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9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60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61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62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6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664" name="Rounded Rectangle"/>
          <p:cNvSpPr/>
          <p:nvPr/>
        </p:nvSpPr>
        <p:spPr>
          <a:xfrm>
            <a:off x="784225" y="4622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667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6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67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6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67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6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76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6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679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6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682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6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683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2684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2685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686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2687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2688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26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2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2693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2694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5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8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2699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2700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1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2702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