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  <p:sldId id="379" r:id="rId131"/>
    <p:sldId id="380" r:id="rId132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solidFill>
                <a:schemeClr val="accent1"/>
              </a:solidFill>
              <a:prstDash val="solid"/>
              <a:bevel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F2F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bevel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solidFill>
                <a:schemeClr val="accent1"/>
              </a:solidFill>
              <a:prstDash val="solid"/>
              <a:bevel/>
            </a:ln>
          </a:insideH>
          <a:insideV>
            <a:ln w="12700" cap="flat">
              <a:solidFill>
                <a:schemeClr val="accent1"/>
              </a:solidFill>
              <a:prstDash val="solid"/>
              <a:bevel/>
            </a:ln>
          </a:insideV>
        </a:tcBdr>
        <a:fill>
          <a:solidFill>
            <a:srgbClr val="EEF2F7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E5EE"/>
          </a:solidFill>
        </a:fill>
      </a:tcStyle>
    </a:wholeTbl>
    <a:band2H>
      <a:tcTxStyle b="def" i="def"/>
      <a:tcStyle>
        <a:tcBdr/>
        <a:fill>
          <a:solidFill>
            <a:srgbClr val="EEF2F7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2D7"/>
          </a:solidFill>
        </a:fill>
      </a:tcStyle>
    </a:wholeTbl>
    <a:band2H>
      <a:tcTxStyle b="def" i="def"/>
      <a:tcStyle>
        <a:tcBdr/>
        <a:fill>
          <a:solidFill>
            <a:srgbClr val="F0F1EC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DADA"/>
          </a:solidFill>
        </a:fill>
      </a:tcStyle>
    </a:wholeTbl>
    <a:band2H>
      <a:tcTxStyle b="def" i="def"/>
      <a:tcStyle>
        <a:tcBdr/>
        <a:fill>
          <a:solidFill>
            <a:srgbClr val="EEEDED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Relationship Id="rId105" Type="http://schemas.openxmlformats.org/officeDocument/2006/relationships/slide" Target="slides/slide98.xml"/><Relationship Id="rId106" Type="http://schemas.openxmlformats.org/officeDocument/2006/relationships/slide" Target="slides/slide99.xml"/><Relationship Id="rId107" Type="http://schemas.openxmlformats.org/officeDocument/2006/relationships/slide" Target="slides/slide100.xml"/><Relationship Id="rId108" Type="http://schemas.openxmlformats.org/officeDocument/2006/relationships/slide" Target="slides/slide101.xml"/><Relationship Id="rId109" Type="http://schemas.openxmlformats.org/officeDocument/2006/relationships/slide" Target="slides/slide102.xml"/><Relationship Id="rId110" Type="http://schemas.openxmlformats.org/officeDocument/2006/relationships/slide" Target="slides/slide103.xml"/><Relationship Id="rId111" Type="http://schemas.openxmlformats.org/officeDocument/2006/relationships/slide" Target="slides/slide104.xml"/><Relationship Id="rId112" Type="http://schemas.openxmlformats.org/officeDocument/2006/relationships/slide" Target="slides/slide105.xml"/><Relationship Id="rId113" Type="http://schemas.openxmlformats.org/officeDocument/2006/relationships/slide" Target="slides/slide106.xml"/><Relationship Id="rId114" Type="http://schemas.openxmlformats.org/officeDocument/2006/relationships/slide" Target="slides/slide107.xml"/><Relationship Id="rId115" Type="http://schemas.openxmlformats.org/officeDocument/2006/relationships/slide" Target="slides/slide108.xml"/><Relationship Id="rId116" Type="http://schemas.openxmlformats.org/officeDocument/2006/relationships/slide" Target="slides/slide109.xml"/><Relationship Id="rId117" Type="http://schemas.openxmlformats.org/officeDocument/2006/relationships/slide" Target="slides/slide110.xml"/><Relationship Id="rId118" Type="http://schemas.openxmlformats.org/officeDocument/2006/relationships/slide" Target="slides/slide111.xml"/><Relationship Id="rId119" Type="http://schemas.openxmlformats.org/officeDocument/2006/relationships/slide" Target="slides/slide112.xml"/><Relationship Id="rId120" Type="http://schemas.openxmlformats.org/officeDocument/2006/relationships/slide" Target="slides/slide113.xml"/><Relationship Id="rId121" Type="http://schemas.openxmlformats.org/officeDocument/2006/relationships/slide" Target="slides/slide114.xml"/><Relationship Id="rId122" Type="http://schemas.openxmlformats.org/officeDocument/2006/relationships/slide" Target="slides/slide115.xml"/><Relationship Id="rId123" Type="http://schemas.openxmlformats.org/officeDocument/2006/relationships/slide" Target="slides/slide116.xml"/><Relationship Id="rId124" Type="http://schemas.openxmlformats.org/officeDocument/2006/relationships/slide" Target="slides/slide117.xml"/><Relationship Id="rId125" Type="http://schemas.openxmlformats.org/officeDocument/2006/relationships/slide" Target="slides/slide118.xml"/><Relationship Id="rId126" Type="http://schemas.openxmlformats.org/officeDocument/2006/relationships/slide" Target="slides/slide119.xml"/><Relationship Id="rId127" Type="http://schemas.openxmlformats.org/officeDocument/2006/relationships/slide" Target="slides/slide120.xml"/><Relationship Id="rId128" Type="http://schemas.openxmlformats.org/officeDocument/2006/relationships/slide" Target="slides/slide121.xml"/><Relationship Id="rId129" Type="http://schemas.openxmlformats.org/officeDocument/2006/relationships/slide" Target="slides/slide122.xml"/><Relationship Id="rId130" Type="http://schemas.openxmlformats.org/officeDocument/2006/relationships/slide" Target="slides/slide123.xml"/><Relationship Id="rId131" Type="http://schemas.openxmlformats.org/officeDocument/2006/relationships/slide" Target="slides/slide124.xml"/><Relationship Id="rId132" Type="http://schemas.openxmlformats.org/officeDocument/2006/relationships/slide" Target="slides/slide1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7" name="Shape 1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5" name="Shape 15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"/>
          <p:cNvSpPr/>
          <p:nvPr/>
        </p:nvSpPr>
        <p:spPr>
          <a:xfrm>
            <a:off x="0" y="5970587"/>
            <a:ext cx="9144000" cy="8874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Rectangle"/>
          <p:cNvSpPr/>
          <p:nvPr/>
        </p:nvSpPr>
        <p:spPr>
          <a:xfrm>
            <a:off x="-9526" y="6053137"/>
            <a:ext cx="2249490" cy="7127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" name="Rectangle"/>
          <p:cNvSpPr/>
          <p:nvPr/>
        </p:nvSpPr>
        <p:spPr>
          <a:xfrm>
            <a:off x="2359025" y="6043612"/>
            <a:ext cx="6784975" cy="71437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2362200" y="2324100"/>
            <a:ext cx="6477000" cy="3543300"/>
          </a:xfrm>
          <a:prstGeom prst="rect">
            <a:avLst/>
          </a:prstGeom>
        </p:spPr>
        <p:txBody>
          <a:bodyPr anchor="b"/>
          <a:lstStyle>
            <a:lvl1pPr>
              <a:defRPr b="0" cap="all" sz="4400">
                <a:solidFill>
                  <a:srgbClr val="000000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2362200" y="5927873"/>
            <a:ext cx="6515100" cy="930127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8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sz="28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None/>
              <a:defRPr sz="28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None/>
              <a:defRPr sz="28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None/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xfrm>
            <a:off x="8001000" y="87629"/>
            <a:ext cx="83820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DDC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0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1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Off val="10686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2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2" name="Rectangle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3" name="Rectangle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4" name="Title Tex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xfrm>
            <a:off x="120260" y="1253489"/>
            <a:ext cx="292880" cy="28194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116" name="Body Level One…"/>
          <p:cNvSpPr txBox="1"/>
          <p:nvPr>
            <p:ph type="body" idx="1"/>
          </p:nvPr>
        </p:nvSpPr>
        <p:spPr>
          <a:xfrm>
            <a:off x="612648" y="1600200"/>
            <a:ext cx="8153401" cy="4495800"/>
          </a:xfrm>
          <a:prstGeom prst="rect">
            <a:avLst/>
          </a:prstGeom>
        </p:spPr>
        <p:txBody>
          <a:bodyPr/>
          <a:lstStyle>
            <a:lvl1pPr marL="320040" indent="-320040"/>
            <a:lvl2pPr marL="671732" indent="-30597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4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5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Off val="10686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6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>
            <a:lvl1pPr>
              <a:defRPr b="0" sz="4400">
                <a:solidFill>
                  <a:srgbClr val="775F55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Rectangle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7" name="Rectangle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8" name="Title Tex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 b="0" sz="4400">
                <a:solidFill>
                  <a:srgbClr val="775F55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xfrm>
            <a:off x="120260" y="1253489"/>
            <a:ext cx="292880" cy="28194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140" name="Body Level One…"/>
          <p:cNvSpPr txBox="1"/>
          <p:nvPr>
            <p:ph type="body" idx="1"/>
          </p:nvPr>
        </p:nvSpPr>
        <p:spPr>
          <a:xfrm>
            <a:off x="612648" y="1600200"/>
            <a:ext cx="8153401" cy="4495800"/>
          </a:xfrm>
          <a:prstGeom prst="rect">
            <a:avLst/>
          </a:prstGeom>
        </p:spPr>
        <p:txBody>
          <a:bodyPr/>
          <a:lstStyle>
            <a:lvl1pPr marL="320040" indent="-320040"/>
            <a:lvl2pPr marL="671732" indent="-30597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0" y="6107429"/>
            <a:ext cx="53340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75F55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texto em dua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8" name="Rectangle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9" name="Rectangle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 b="0" sz="4400">
                <a:solidFill>
                  <a:srgbClr val="775F55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260" y="1253489"/>
            <a:ext cx="292880" cy="28194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92" name="Body Level One…"/>
          <p:cNvSpPr txBox="1"/>
          <p:nvPr>
            <p:ph type="body" idx="1"/>
          </p:nvPr>
        </p:nvSpPr>
        <p:spPr>
          <a:xfrm>
            <a:off x="612648" y="1600200"/>
            <a:ext cx="8153401" cy="4495800"/>
          </a:xfrm>
          <a:prstGeom prst="rect">
            <a:avLst/>
          </a:prstGeom>
        </p:spPr>
        <p:txBody>
          <a:bodyPr/>
          <a:lstStyle>
            <a:lvl1pPr marL="320040" indent="-320040"/>
            <a:lvl2pPr marL="671732" indent="-30597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609600" y="0"/>
            <a:ext cx="8153400" cy="144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612775" y="1600200"/>
            <a:ext cx="81534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0" y="1130617"/>
            <a:ext cx="533400" cy="2819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754726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19088" marR="0" indent="-319088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0000"/>
        <a:buFontTx/>
        <a:buChar char="◻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1pPr>
      <a:lvl2pPr marL="671268" marR="0" indent="-30455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Tx/>
        <a:buChar char="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2pPr>
      <a:lvl3pPr marL="974034" marR="0" indent="-28823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3pPr>
      <a:lvl4pPr marL="1474469" marR="0" indent="-3314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4pPr>
      <a:lvl5pPr marL="1931670" marR="0" indent="-33147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5pPr>
      <a:lvl6pPr marL="224282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6pPr>
      <a:lvl7pPr marL="251713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7pPr>
      <a:lvl8pPr marL="279146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8pPr>
      <a:lvl9pPr marL="306577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
</file>

<file path=ppt/slides/_rels/slide1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
</file>

<file path=ppt/slides/_rels/slide1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
</file>

<file path=ppt/slides/_rels/slide1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rafaelmantovani@utfpr.edu.br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hyperlink" Target="https://creativecommons.org/licenses/by-nc-nd/4.0/deed.pt_BR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Aula 05 - Árvores Binárias…"/>
          <p:cNvSpPr txBox="1"/>
          <p:nvPr>
            <p:ph type="subTitle" idx="1"/>
          </p:nvPr>
        </p:nvSpPr>
        <p:spPr>
          <a:xfrm>
            <a:off x="914400" y="2057234"/>
            <a:ext cx="7315200" cy="3444955"/>
          </a:xfrm>
          <a:prstGeom prst="rect">
            <a:avLst/>
          </a:prstGeom>
        </p:spPr>
        <p:txBody>
          <a:bodyPr/>
          <a:lstStyle/>
          <a:p>
            <a:pPr lvl="1" algn="ctr">
              <a:defRPr b="1" sz="3200">
                <a:solidFill>
                  <a:srgbClr val="000000"/>
                </a:solidFill>
              </a:defRPr>
            </a:pPr>
          </a:p>
          <a:p>
            <a:pPr lvl="1" algn="ctr">
              <a:defRPr b="1" sz="3200">
                <a:solidFill>
                  <a:srgbClr val="000000"/>
                </a:solidFill>
              </a:defRPr>
            </a:pPr>
          </a:p>
          <a:p>
            <a:pPr lvl="1" algn="ctr">
              <a:defRPr b="1" sz="3200">
                <a:solidFill>
                  <a:srgbClr val="000000"/>
                </a:solidFill>
              </a:defRPr>
            </a:pPr>
            <a:r>
              <a:t>Aula 05 - Árvores Binárias</a:t>
            </a:r>
          </a:p>
          <a:p>
            <a:pPr lvl="1" algn="ctr">
              <a:defRPr sz="2700">
                <a:solidFill>
                  <a:srgbClr val="000000"/>
                </a:solidFill>
              </a:defRPr>
            </a:pPr>
          </a:p>
          <a:p>
            <a:pPr lvl="1" algn="ctr">
              <a:defRPr sz="2700">
                <a:solidFill>
                  <a:srgbClr val="000000"/>
                </a:solidFill>
              </a:defRPr>
            </a:pPr>
          </a:p>
          <a:p>
            <a:pPr lvl="1" algn="ctr">
              <a:defRPr sz="2700">
                <a:solidFill>
                  <a:srgbClr val="000000"/>
                </a:solidFill>
              </a:defRPr>
            </a:pPr>
            <a:r>
              <a:t>Prof. </a:t>
            </a:r>
            <a:r>
              <a:t>Rafael G. Mantovani</a:t>
            </a:r>
          </a:p>
        </p:txBody>
      </p:sp>
      <p:sp>
        <p:nvSpPr>
          <p:cNvPr id="150" name="Universidade Tecnológica Federal do Paraná (UTFPR)…"/>
          <p:cNvSpPr txBox="1"/>
          <p:nvPr/>
        </p:nvSpPr>
        <p:spPr>
          <a:xfrm>
            <a:off x="2362200" y="6096000"/>
            <a:ext cx="4418172" cy="548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600">
                <a:solidFill>
                  <a:srgbClr val="000000"/>
                </a:solidFill>
                <a:latin typeface="Tw Cen MT"/>
                <a:ea typeface="Tw Cen MT"/>
                <a:cs typeface="Tw Cen MT"/>
                <a:sym typeface="Tw Cen MT"/>
              </a:rPr>
              <a:t>Universidade Tecnológica Federal do Paraná (UTFPR)</a:t>
            </a:r>
          </a:p>
          <a:p>
            <a:pPr>
              <a:defRPr sz="1600"/>
            </a:pPr>
            <a:r>
              <a:t>Engenharia de Computação</a:t>
            </a:r>
          </a:p>
        </p:txBody>
      </p:sp>
      <p:pic>
        <p:nvPicPr>
          <p:cNvPr id="151" name="utfpr.jpeg" descr="utfpr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2169" y="5250514"/>
            <a:ext cx="1706100" cy="622727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EDCO3A…"/>
          <p:cNvSpPr txBox="1"/>
          <p:nvPr>
            <p:ph type="ctrTitle"/>
          </p:nvPr>
        </p:nvSpPr>
        <p:spPr>
          <a:xfrm>
            <a:off x="266700" y="518685"/>
            <a:ext cx="8610600" cy="1600201"/>
          </a:xfrm>
          <a:prstGeom prst="rect">
            <a:avLst/>
          </a:prstGeom>
        </p:spPr>
        <p:txBody>
          <a:bodyPr/>
          <a:lstStyle/>
          <a:p>
            <a:pPr algn="ctr">
              <a:defRPr sz="4300"/>
            </a:pPr>
            <a:r>
              <a:t>EDCO3A</a:t>
            </a:r>
          </a:p>
          <a:p>
            <a:pPr algn="ctr">
              <a:defRPr sz="4300"/>
            </a:pPr>
            <a:r>
              <a:t>E</a:t>
            </a:r>
            <a:r>
              <a:t>struturas de dados 1</a:t>
            </a:r>
          </a:p>
        </p:txBody>
      </p:sp>
      <p:sp>
        <p:nvSpPr>
          <p:cNvPr id="153" name="Apucarana - PR, Brasil"/>
          <p:cNvSpPr txBox="1"/>
          <p:nvPr/>
        </p:nvSpPr>
        <p:spPr>
          <a:xfrm>
            <a:off x="96838" y="6240780"/>
            <a:ext cx="2036762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sz="1600">
                <a:latin typeface="Tw Cen MT"/>
                <a:ea typeface="Tw Cen MT"/>
                <a:cs typeface="Tw Cen MT"/>
                <a:sym typeface="Tw Cen MT"/>
              </a:rPr>
              <a:t>Apucarana - PR, Brasil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Introdução</a:t>
            </a:r>
          </a:p>
        </p:txBody>
      </p:sp>
      <p:sp>
        <p:nvSpPr>
          <p:cNvPr id="287" name="A"/>
          <p:cNvSpPr/>
          <p:nvPr/>
        </p:nvSpPr>
        <p:spPr>
          <a:xfrm>
            <a:off x="6243505" y="2399598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88" name="B"/>
          <p:cNvSpPr/>
          <p:nvPr/>
        </p:nvSpPr>
        <p:spPr>
          <a:xfrm>
            <a:off x="5423279" y="3190896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89" name="D"/>
          <p:cNvSpPr/>
          <p:nvPr/>
        </p:nvSpPr>
        <p:spPr>
          <a:xfrm>
            <a:off x="4830893" y="413156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290" name="C"/>
          <p:cNvSpPr/>
          <p:nvPr/>
        </p:nvSpPr>
        <p:spPr>
          <a:xfrm>
            <a:off x="7076811" y="319715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291" name="G"/>
          <p:cNvSpPr/>
          <p:nvPr/>
        </p:nvSpPr>
        <p:spPr>
          <a:xfrm>
            <a:off x="5559983" y="505099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292" name="E"/>
          <p:cNvSpPr/>
          <p:nvPr/>
        </p:nvSpPr>
        <p:spPr>
          <a:xfrm>
            <a:off x="5976636" y="413156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93" name="F"/>
          <p:cNvSpPr/>
          <p:nvPr/>
        </p:nvSpPr>
        <p:spPr>
          <a:xfrm>
            <a:off x="7897037" y="413156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94" name="H"/>
          <p:cNvSpPr/>
          <p:nvPr/>
        </p:nvSpPr>
        <p:spPr>
          <a:xfrm>
            <a:off x="6415228" y="505099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295" name="I"/>
          <p:cNvSpPr/>
          <p:nvPr/>
        </p:nvSpPr>
        <p:spPr>
          <a:xfrm>
            <a:off x="7384395" y="505099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</a:t>
            </a:r>
          </a:p>
        </p:txBody>
      </p:sp>
      <p:cxnSp>
        <p:nvCxnSpPr>
          <p:cNvPr id="296" name="Connection Line"/>
          <p:cNvCxnSpPr>
            <a:stCxn id="288" idx="0"/>
            <a:endCxn id="287" idx="0"/>
          </p:cNvCxnSpPr>
          <p:nvPr/>
        </p:nvCxnSpPr>
        <p:spPr>
          <a:xfrm flipV="1">
            <a:off x="5680454" y="2637701"/>
            <a:ext cx="820227" cy="791300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297" name="Connection Line"/>
          <p:cNvCxnSpPr>
            <a:stCxn id="290" idx="0"/>
            <a:endCxn id="287" idx="0"/>
          </p:cNvCxnSpPr>
          <p:nvPr/>
        </p:nvCxnSpPr>
        <p:spPr>
          <a:xfrm flipH="1" flipV="1">
            <a:off x="6500680" y="2637701"/>
            <a:ext cx="833307" cy="79755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298" name="Connection Line"/>
          <p:cNvCxnSpPr>
            <a:stCxn id="289" idx="0"/>
            <a:endCxn id="288" idx="0"/>
          </p:cNvCxnSpPr>
          <p:nvPr/>
        </p:nvCxnSpPr>
        <p:spPr>
          <a:xfrm flipV="1">
            <a:off x="5088068" y="3429000"/>
            <a:ext cx="592387" cy="940674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299" name="Connection Line"/>
          <p:cNvCxnSpPr>
            <a:stCxn id="292" idx="0"/>
            <a:endCxn id="288" idx="0"/>
          </p:cNvCxnSpPr>
          <p:nvPr/>
        </p:nvCxnSpPr>
        <p:spPr>
          <a:xfrm flipH="1" flipV="1">
            <a:off x="5680454" y="3429000"/>
            <a:ext cx="553358" cy="940674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300" name="Connection Line"/>
          <p:cNvCxnSpPr>
            <a:stCxn id="293" idx="0"/>
            <a:endCxn id="290" idx="0"/>
          </p:cNvCxnSpPr>
          <p:nvPr/>
        </p:nvCxnSpPr>
        <p:spPr>
          <a:xfrm flipH="1" flipV="1">
            <a:off x="7333986" y="3435253"/>
            <a:ext cx="820227" cy="934421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301" name="Connection Line"/>
          <p:cNvCxnSpPr>
            <a:stCxn id="291" idx="0"/>
            <a:endCxn id="292" idx="0"/>
          </p:cNvCxnSpPr>
          <p:nvPr/>
        </p:nvCxnSpPr>
        <p:spPr>
          <a:xfrm flipV="1">
            <a:off x="5817158" y="4369673"/>
            <a:ext cx="416654" cy="919426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302" name="Connection Line"/>
          <p:cNvCxnSpPr>
            <a:stCxn id="294" idx="0"/>
            <a:endCxn id="292" idx="0"/>
          </p:cNvCxnSpPr>
          <p:nvPr/>
        </p:nvCxnSpPr>
        <p:spPr>
          <a:xfrm flipH="1" flipV="1">
            <a:off x="6233811" y="4369673"/>
            <a:ext cx="438593" cy="919426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303" name="Connection Line"/>
          <p:cNvCxnSpPr>
            <a:stCxn id="295" idx="0"/>
            <a:endCxn id="293" idx="0"/>
          </p:cNvCxnSpPr>
          <p:nvPr/>
        </p:nvCxnSpPr>
        <p:spPr>
          <a:xfrm flipV="1">
            <a:off x="7641570" y="4369673"/>
            <a:ext cx="512643" cy="919426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pic>
        <p:nvPicPr>
          <p:cNvPr id="304" name="tree.png" descr="tre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47063" y="2594069"/>
            <a:ext cx="3877803" cy="2911531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57" name="Percurso: Pos-ordem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Percurso: Pos-ordem</a:t>
            </a:r>
          </a:p>
        </p:txBody>
      </p:sp>
      <p:cxnSp>
        <p:nvCxnSpPr>
          <p:cNvPr id="2158" name="Connection Line"/>
          <p:cNvCxnSpPr>
            <a:stCxn id="2162" idx="0"/>
            <a:endCxn id="2161" idx="0"/>
          </p:cNvCxnSpPr>
          <p:nvPr/>
        </p:nvCxnSpPr>
        <p:spPr>
          <a:xfrm flipV="1">
            <a:off x="2698011" y="3789794"/>
            <a:ext cx="581961" cy="781250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2159" name="Connection Line"/>
          <p:cNvCxnSpPr>
            <a:stCxn id="2161" idx="0"/>
            <a:endCxn id="2167" idx="0"/>
          </p:cNvCxnSpPr>
          <p:nvPr/>
        </p:nvCxnSpPr>
        <p:spPr>
          <a:xfrm flipV="1">
            <a:off x="3279971" y="3082883"/>
            <a:ext cx="590887" cy="706912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2160" name="8"/>
          <p:cNvSpPr/>
          <p:nvPr/>
        </p:nvSpPr>
        <p:spPr>
          <a:xfrm>
            <a:off x="5316403" y="3551691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161" name="3"/>
          <p:cNvSpPr/>
          <p:nvPr/>
        </p:nvSpPr>
        <p:spPr>
          <a:xfrm>
            <a:off x="3022796" y="3551691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162" name="2"/>
          <p:cNvSpPr/>
          <p:nvPr/>
        </p:nvSpPr>
        <p:spPr>
          <a:xfrm>
            <a:off x="2440836" y="433294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178" name="Connection Line"/>
          <p:cNvSpPr/>
          <p:nvPr/>
        </p:nvSpPr>
        <p:spPr>
          <a:xfrm>
            <a:off x="4015016" y="2286956"/>
            <a:ext cx="406054" cy="587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179" name="Connection Line"/>
          <p:cNvSpPr/>
          <p:nvPr/>
        </p:nvSpPr>
        <p:spPr>
          <a:xfrm>
            <a:off x="4421069" y="2286956"/>
            <a:ext cx="442279" cy="592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165" name="7"/>
          <p:cNvSpPr/>
          <p:nvPr/>
        </p:nvSpPr>
        <p:spPr>
          <a:xfrm>
            <a:off x="4758232" y="284478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166" name="5"/>
          <p:cNvSpPr/>
          <p:nvPr/>
        </p:nvSpPr>
        <p:spPr>
          <a:xfrm>
            <a:off x="4163894" y="204885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167" name="4"/>
          <p:cNvSpPr/>
          <p:nvPr/>
        </p:nvSpPr>
        <p:spPr>
          <a:xfrm>
            <a:off x="3613682" y="284478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cxnSp>
        <p:nvCxnSpPr>
          <p:cNvPr id="2168" name="Connection Line"/>
          <p:cNvCxnSpPr>
            <a:stCxn id="2171" idx="0"/>
            <a:endCxn id="2160" idx="0"/>
          </p:cNvCxnSpPr>
          <p:nvPr/>
        </p:nvCxnSpPr>
        <p:spPr>
          <a:xfrm flipH="1" flipV="1">
            <a:off x="5573578" y="3789794"/>
            <a:ext cx="613710" cy="74701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2169" name="Connection Line"/>
          <p:cNvCxnSpPr>
            <a:stCxn id="2170" idx="0"/>
            <a:endCxn id="2165" idx="0"/>
          </p:cNvCxnSpPr>
          <p:nvPr/>
        </p:nvCxnSpPr>
        <p:spPr>
          <a:xfrm flipV="1">
            <a:off x="4432167" y="3082883"/>
            <a:ext cx="583241" cy="752556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2170" name="6"/>
          <p:cNvSpPr/>
          <p:nvPr/>
        </p:nvSpPr>
        <p:spPr>
          <a:xfrm>
            <a:off x="4174992" y="359733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171" name="9"/>
          <p:cNvSpPr/>
          <p:nvPr/>
        </p:nvSpPr>
        <p:spPr>
          <a:xfrm>
            <a:off x="5930112" y="4298707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9</a:t>
            </a:r>
          </a:p>
        </p:txBody>
      </p:sp>
      <p:cxnSp>
        <p:nvCxnSpPr>
          <p:cNvPr id="2172" name="Connection Line"/>
          <p:cNvCxnSpPr>
            <a:stCxn id="2160" idx="0"/>
            <a:endCxn id="2165" idx="0"/>
          </p:cNvCxnSpPr>
          <p:nvPr/>
        </p:nvCxnSpPr>
        <p:spPr>
          <a:xfrm flipH="1" flipV="1">
            <a:off x="5015407" y="3082883"/>
            <a:ext cx="558172" cy="706912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2173" name="Raiz"/>
          <p:cNvSpPr/>
          <p:nvPr/>
        </p:nvSpPr>
        <p:spPr>
          <a:xfrm>
            <a:off x="4101797" y="1274871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Raiz</a:t>
            </a:r>
          </a:p>
        </p:txBody>
      </p:sp>
      <p:sp>
        <p:nvSpPr>
          <p:cNvPr id="2174" name="Line"/>
          <p:cNvSpPr/>
          <p:nvPr/>
        </p:nvSpPr>
        <p:spPr>
          <a:xfrm>
            <a:off x="4421069" y="1720432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175" name="Pre-Ordem"/>
          <p:cNvSpPr txBox="1"/>
          <p:nvPr/>
        </p:nvSpPr>
        <p:spPr>
          <a:xfrm>
            <a:off x="6448056" y="2263922"/>
            <a:ext cx="1434361" cy="427991"/>
          </a:xfrm>
          <a:prstGeom prst="rect">
            <a:avLst/>
          </a:prstGeom>
          <a:solidFill>
            <a:srgbClr val="FFFB00">
              <a:alpha val="28609"/>
            </a:srgbClr>
          </a:solidFill>
          <a:ln w="19050">
            <a:solidFill>
              <a:srgbClr val="000000">
                <a:alpha val="28609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00"/>
            </a:lvl1pPr>
          </a:lstStyle>
          <a:p>
            <a:pPr>
              <a:defRPr b="1"/>
            </a:pPr>
            <a:r>
              <a:rPr b="0"/>
              <a:t>Pre-Ordem</a:t>
            </a:r>
          </a:p>
        </p:txBody>
      </p:sp>
      <p:sp>
        <p:nvSpPr>
          <p:cNvPr id="2176" name="Pos-Ordem"/>
          <p:cNvSpPr txBox="1"/>
          <p:nvPr/>
        </p:nvSpPr>
        <p:spPr>
          <a:xfrm>
            <a:off x="6455330" y="2868889"/>
            <a:ext cx="1419813" cy="4279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00"/>
            </a:lvl1pPr>
          </a:lstStyle>
          <a:p>
            <a:pPr>
              <a:defRPr b="1"/>
            </a:pPr>
            <a:r>
              <a:rPr b="0"/>
              <a:t>Pos-Ordem</a:t>
            </a:r>
          </a:p>
        </p:txBody>
      </p:sp>
      <p:sp>
        <p:nvSpPr>
          <p:cNvPr id="2177" name="Em-Ordem"/>
          <p:cNvSpPr txBox="1"/>
          <p:nvPr/>
        </p:nvSpPr>
        <p:spPr>
          <a:xfrm>
            <a:off x="6481359" y="3411197"/>
            <a:ext cx="1367754" cy="427991"/>
          </a:xfrm>
          <a:prstGeom prst="rect">
            <a:avLst/>
          </a:prstGeom>
          <a:solidFill>
            <a:srgbClr val="FFFB00">
              <a:alpha val="28609"/>
            </a:srgbClr>
          </a:solidFill>
          <a:ln w="19050">
            <a:solidFill>
              <a:srgbClr val="000000">
                <a:alpha val="28609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00"/>
            </a:lvl1pPr>
          </a:lstStyle>
          <a:p>
            <a:pPr>
              <a:defRPr b="1"/>
            </a:pPr>
            <a:r>
              <a:rPr b="0"/>
              <a:t>Em-Ordem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82" name="Percurso: Pos-ordem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Percurso: Pos-ordem</a:t>
            </a:r>
          </a:p>
        </p:txBody>
      </p:sp>
      <p:cxnSp>
        <p:nvCxnSpPr>
          <p:cNvPr id="2183" name="Connection Line"/>
          <p:cNvCxnSpPr>
            <a:stCxn id="2187" idx="0"/>
            <a:endCxn id="2186" idx="0"/>
          </p:cNvCxnSpPr>
          <p:nvPr/>
        </p:nvCxnSpPr>
        <p:spPr>
          <a:xfrm flipV="1">
            <a:off x="2698011" y="3789794"/>
            <a:ext cx="581961" cy="781250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2184" name="Connection Line"/>
          <p:cNvCxnSpPr>
            <a:stCxn id="2186" idx="0"/>
            <a:endCxn id="2192" idx="0"/>
          </p:cNvCxnSpPr>
          <p:nvPr/>
        </p:nvCxnSpPr>
        <p:spPr>
          <a:xfrm flipV="1">
            <a:off x="3279971" y="3082883"/>
            <a:ext cx="590887" cy="706912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2185" name="8"/>
          <p:cNvSpPr/>
          <p:nvPr/>
        </p:nvSpPr>
        <p:spPr>
          <a:xfrm>
            <a:off x="5316403" y="3551691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186" name="3"/>
          <p:cNvSpPr/>
          <p:nvPr/>
        </p:nvSpPr>
        <p:spPr>
          <a:xfrm>
            <a:off x="3022796" y="3551691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187" name="2"/>
          <p:cNvSpPr/>
          <p:nvPr/>
        </p:nvSpPr>
        <p:spPr>
          <a:xfrm>
            <a:off x="2440836" y="433294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204" name="Connection Line"/>
          <p:cNvSpPr/>
          <p:nvPr/>
        </p:nvSpPr>
        <p:spPr>
          <a:xfrm>
            <a:off x="4015016" y="2286956"/>
            <a:ext cx="406054" cy="587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205" name="Connection Line"/>
          <p:cNvSpPr/>
          <p:nvPr/>
        </p:nvSpPr>
        <p:spPr>
          <a:xfrm>
            <a:off x="4421069" y="2286956"/>
            <a:ext cx="442279" cy="592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190" name="7"/>
          <p:cNvSpPr/>
          <p:nvPr/>
        </p:nvSpPr>
        <p:spPr>
          <a:xfrm>
            <a:off x="4758232" y="284478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191" name="5"/>
          <p:cNvSpPr/>
          <p:nvPr/>
        </p:nvSpPr>
        <p:spPr>
          <a:xfrm>
            <a:off x="4163894" y="204885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192" name="4"/>
          <p:cNvSpPr/>
          <p:nvPr/>
        </p:nvSpPr>
        <p:spPr>
          <a:xfrm>
            <a:off x="3613682" y="284478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cxnSp>
        <p:nvCxnSpPr>
          <p:cNvPr id="2193" name="Connection Line"/>
          <p:cNvCxnSpPr>
            <a:stCxn id="2196" idx="0"/>
            <a:endCxn id="2185" idx="0"/>
          </p:cNvCxnSpPr>
          <p:nvPr/>
        </p:nvCxnSpPr>
        <p:spPr>
          <a:xfrm flipH="1" flipV="1">
            <a:off x="5573578" y="3789794"/>
            <a:ext cx="613710" cy="74701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2194" name="Connection Line"/>
          <p:cNvCxnSpPr>
            <a:stCxn id="2195" idx="0"/>
            <a:endCxn id="2190" idx="0"/>
          </p:cNvCxnSpPr>
          <p:nvPr/>
        </p:nvCxnSpPr>
        <p:spPr>
          <a:xfrm flipV="1">
            <a:off x="4432167" y="3082883"/>
            <a:ext cx="583241" cy="752556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2195" name="6"/>
          <p:cNvSpPr/>
          <p:nvPr/>
        </p:nvSpPr>
        <p:spPr>
          <a:xfrm>
            <a:off x="4174992" y="359733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196" name="9"/>
          <p:cNvSpPr/>
          <p:nvPr/>
        </p:nvSpPr>
        <p:spPr>
          <a:xfrm>
            <a:off x="5930112" y="4298707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9</a:t>
            </a:r>
          </a:p>
        </p:txBody>
      </p:sp>
      <p:cxnSp>
        <p:nvCxnSpPr>
          <p:cNvPr id="2197" name="Connection Line"/>
          <p:cNvCxnSpPr>
            <a:stCxn id="2185" idx="0"/>
            <a:endCxn id="2190" idx="0"/>
          </p:cNvCxnSpPr>
          <p:nvPr/>
        </p:nvCxnSpPr>
        <p:spPr>
          <a:xfrm flipH="1" flipV="1">
            <a:off x="5015407" y="3082883"/>
            <a:ext cx="558172" cy="706912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2198" name="Raiz"/>
          <p:cNvSpPr/>
          <p:nvPr/>
        </p:nvSpPr>
        <p:spPr>
          <a:xfrm>
            <a:off x="4101797" y="1274871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Raiz</a:t>
            </a:r>
          </a:p>
        </p:txBody>
      </p:sp>
      <p:sp>
        <p:nvSpPr>
          <p:cNvPr id="2199" name="Line"/>
          <p:cNvSpPr/>
          <p:nvPr/>
        </p:nvSpPr>
        <p:spPr>
          <a:xfrm>
            <a:off x="4421069" y="1720432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00" name="Retângulo 6"/>
          <p:cNvSpPr/>
          <p:nvPr/>
        </p:nvSpPr>
        <p:spPr>
          <a:xfrm>
            <a:off x="1050524" y="5357036"/>
            <a:ext cx="7042952" cy="1310641"/>
          </a:xfrm>
          <a:prstGeom prst="rect">
            <a:avLst/>
          </a:prstGeom>
          <a:solidFill>
            <a:srgbClr val="D4FB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Pos-Ordem (*arvore)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 marL="721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Pos-Ordem((*arvore)-&gt;esquerda)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 marL="721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Pos-Ordem((*arvore)-&gt;direita)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 marL="721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imprime o valor do nó corrente //</a:t>
            </a:r>
            <a:r>
              <a:rPr b="0" i="1"/>
              <a:t> (*arvore)</a:t>
            </a:r>
          </a:p>
        </p:txBody>
      </p:sp>
      <p:sp>
        <p:nvSpPr>
          <p:cNvPr id="2201" name="Pre-Ordem"/>
          <p:cNvSpPr txBox="1"/>
          <p:nvPr/>
        </p:nvSpPr>
        <p:spPr>
          <a:xfrm>
            <a:off x="6448056" y="2263922"/>
            <a:ext cx="1434361" cy="427991"/>
          </a:xfrm>
          <a:prstGeom prst="rect">
            <a:avLst/>
          </a:prstGeom>
          <a:solidFill>
            <a:srgbClr val="FFFB00">
              <a:alpha val="28609"/>
            </a:srgbClr>
          </a:solidFill>
          <a:ln w="19050">
            <a:solidFill>
              <a:srgbClr val="000000">
                <a:alpha val="28609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00"/>
            </a:lvl1pPr>
          </a:lstStyle>
          <a:p>
            <a:pPr>
              <a:defRPr b="1"/>
            </a:pPr>
            <a:r>
              <a:rPr b="0"/>
              <a:t>Pre-Ordem</a:t>
            </a:r>
          </a:p>
        </p:txBody>
      </p:sp>
      <p:sp>
        <p:nvSpPr>
          <p:cNvPr id="2202" name="Pos-Ordem"/>
          <p:cNvSpPr txBox="1"/>
          <p:nvPr/>
        </p:nvSpPr>
        <p:spPr>
          <a:xfrm>
            <a:off x="6455330" y="2868889"/>
            <a:ext cx="1419813" cy="4279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00"/>
            </a:lvl1pPr>
          </a:lstStyle>
          <a:p>
            <a:pPr>
              <a:defRPr b="1"/>
            </a:pPr>
            <a:r>
              <a:rPr b="0"/>
              <a:t>Pos-Ordem</a:t>
            </a:r>
          </a:p>
        </p:txBody>
      </p:sp>
      <p:sp>
        <p:nvSpPr>
          <p:cNvPr id="2203" name="Em-Ordem"/>
          <p:cNvSpPr txBox="1"/>
          <p:nvPr/>
        </p:nvSpPr>
        <p:spPr>
          <a:xfrm>
            <a:off x="6481359" y="3411197"/>
            <a:ext cx="1367754" cy="427991"/>
          </a:xfrm>
          <a:prstGeom prst="rect">
            <a:avLst/>
          </a:prstGeom>
          <a:solidFill>
            <a:srgbClr val="FFFB00">
              <a:alpha val="28609"/>
            </a:srgbClr>
          </a:solidFill>
          <a:ln w="19050">
            <a:solidFill>
              <a:srgbClr val="000000">
                <a:alpha val="28609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00"/>
            </a:lvl1pPr>
          </a:lstStyle>
          <a:p>
            <a:pPr>
              <a:defRPr b="1"/>
            </a:pPr>
            <a:r>
              <a:rPr b="0"/>
              <a:t>Em-Ordem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08" name="Percurso: Pos-ordem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Percurso: Pos-ordem</a:t>
            </a:r>
          </a:p>
        </p:txBody>
      </p:sp>
      <p:cxnSp>
        <p:nvCxnSpPr>
          <p:cNvPr id="2209" name="Connection Line"/>
          <p:cNvCxnSpPr>
            <a:stCxn id="2213" idx="0"/>
            <a:endCxn id="2212" idx="0"/>
          </p:cNvCxnSpPr>
          <p:nvPr/>
        </p:nvCxnSpPr>
        <p:spPr>
          <a:xfrm flipV="1">
            <a:off x="2698011" y="3789794"/>
            <a:ext cx="581961" cy="781250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2210" name="Connection Line"/>
          <p:cNvCxnSpPr>
            <a:stCxn id="2212" idx="0"/>
            <a:endCxn id="2218" idx="0"/>
          </p:cNvCxnSpPr>
          <p:nvPr/>
        </p:nvCxnSpPr>
        <p:spPr>
          <a:xfrm flipV="1">
            <a:off x="3279971" y="3082883"/>
            <a:ext cx="590887" cy="706912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2211" name="8"/>
          <p:cNvSpPr/>
          <p:nvPr/>
        </p:nvSpPr>
        <p:spPr>
          <a:xfrm>
            <a:off x="5316403" y="3551691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212" name="3"/>
          <p:cNvSpPr/>
          <p:nvPr/>
        </p:nvSpPr>
        <p:spPr>
          <a:xfrm>
            <a:off x="3022796" y="3551691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213" name="2"/>
          <p:cNvSpPr/>
          <p:nvPr/>
        </p:nvSpPr>
        <p:spPr>
          <a:xfrm>
            <a:off x="2440836" y="433294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231" name="Connection Line"/>
          <p:cNvSpPr/>
          <p:nvPr/>
        </p:nvSpPr>
        <p:spPr>
          <a:xfrm>
            <a:off x="4015016" y="2286956"/>
            <a:ext cx="406054" cy="587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232" name="Connection Line"/>
          <p:cNvSpPr/>
          <p:nvPr/>
        </p:nvSpPr>
        <p:spPr>
          <a:xfrm>
            <a:off x="4421069" y="2286956"/>
            <a:ext cx="442279" cy="592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216" name="7"/>
          <p:cNvSpPr/>
          <p:nvPr/>
        </p:nvSpPr>
        <p:spPr>
          <a:xfrm>
            <a:off x="4758232" y="284478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217" name="5"/>
          <p:cNvSpPr/>
          <p:nvPr/>
        </p:nvSpPr>
        <p:spPr>
          <a:xfrm>
            <a:off x="4163894" y="204885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218" name="4"/>
          <p:cNvSpPr/>
          <p:nvPr/>
        </p:nvSpPr>
        <p:spPr>
          <a:xfrm>
            <a:off x="3613682" y="284478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cxnSp>
        <p:nvCxnSpPr>
          <p:cNvPr id="2219" name="Connection Line"/>
          <p:cNvCxnSpPr>
            <a:stCxn id="2222" idx="0"/>
            <a:endCxn id="2211" idx="0"/>
          </p:cNvCxnSpPr>
          <p:nvPr/>
        </p:nvCxnSpPr>
        <p:spPr>
          <a:xfrm flipH="1" flipV="1">
            <a:off x="5573578" y="3789794"/>
            <a:ext cx="613710" cy="74701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2220" name="Connection Line"/>
          <p:cNvCxnSpPr>
            <a:stCxn id="2221" idx="0"/>
            <a:endCxn id="2216" idx="0"/>
          </p:cNvCxnSpPr>
          <p:nvPr/>
        </p:nvCxnSpPr>
        <p:spPr>
          <a:xfrm flipV="1">
            <a:off x="4432167" y="3082883"/>
            <a:ext cx="583241" cy="752556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2221" name="6"/>
          <p:cNvSpPr/>
          <p:nvPr/>
        </p:nvSpPr>
        <p:spPr>
          <a:xfrm>
            <a:off x="4174992" y="359733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222" name="9"/>
          <p:cNvSpPr/>
          <p:nvPr/>
        </p:nvSpPr>
        <p:spPr>
          <a:xfrm>
            <a:off x="5930112" y="4298707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9</a:t>
            </a:r>
          </a:p>
        </p:txBody>
      </p:sp>
      <p:cxnSp>
        <p:nvCxnSpPr>
          <p:cNvPr id="2223" name="Connection Line"/>
          <p:cNvCxnSpPr>
            <a:stCxn id="2211" idx="0"/>
            <a:endCxn id="2216" idx="0"/>
          </p:cNvCxnSpPr>
          <p:nvPr/>
        </p:nvCxnSpPr>
        <p:spPr>
          <a:xfrm flipH="1" flipV="1">
            <a:off x="5015407" y="3082883"/>
            <a:ext cx="558172" cy="706912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2224" name="Raiz"/>
          <p:cNvSpPr/>
          <p:nvPr/>
        </p:nvSpPr>
        <p:spPr>
          <a:xfrm>
            <a:off x="4101797" y="1274871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Raiz</a:t>
            </a:r>
          </a:p>
        </p:txBody>
      </p:sp>
      <p:sp>
        <p:nvSpPr>
          <p:cNvPr id="2225" name="Line"/>
          <p:cNvSpPr/>
          <p:nvPr/>
        </p:nvSpPr>
        <p:spPr>
          <a:xfrm>
            <a:off x="4421069" y="1720432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26" name="Percurso = {2, 3, 4, 6, 9, 8, 7, 5}"/>
          <p:cNvSpPr txBox="1"/>
          <p:nvPr/>
        </p:nvSpPr>
        <p:spPr>
          <a:xfrm>
            <a:off x="2729718" y="4946567"/>
            <a:ext cx="316568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Percurso = {2, 3, 4, 6, 9, 8, 7, 5}</a:t>
            </a:r>
          </a:p>
        </p:txBody>
      </p:sp>
      <p:sp>
        <p:nvSpPr>
          <p:cNvPr id="2227" name="Pre-Ordem"/>
          <p:cNvSpPr txBox="1"/>
          <p:nvPr/>
        </p:nvSpPr>
        <p:spPr>
          <a:xfrm>
            <a:off x="6448056" y="2263922"/>
            <a:ext cx="1434361" cy="427991"/>
          </a:xfrm>
          <a:prstGeom prst="rect">
            <a:avLst/>
          </a:prstGeom>
          <a:solidFill>
            <a:srgbClr val="FFFB00">
              <a:alpha val="28609"/>
            </a:srgbClr>
          </a:solidFill>
          <a:ln w="19050">
            <a:solidFill>
              <a:srgbClr val="000000">
                <a:alpha val="28609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00"/>
            </a:lvl1pPr>
          </a:lstStyle>
          <a:p>
            <a:pPr>
              <a:defRPr b="1"/>
            </a:pPr>
            <a:r>
              <a:rPr b="0"/>
              <a:t>Pre-Ordem</a:t>
            </a:r>
          </a:p>
        </p:txBody>
      </p:sp>
      <p:sp>
        <p:nvSpPr>
          <p:cNvPr id="2228" name="Pos-Ordem"/>
          <p:cNvSpPr txBox="1"/>
          <p:nvPr/>
        </p:nvSpPr>
        <p:spPr>
          <a:xfrm>
            <a:off x="6455330" y="2868889"/>
            <a:ext cx="1419813" cy="4279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00"/>
            </a:lvl1pPr>
          </a:lstStyle>
          <a:p>
            <a:pPr>
              <a:defRPr b="1"/>
            </a:pPr>
            <a:r>
              <a:rPr b="0"/>
              <a:t>Pos-Ordem</a:t>
            </a:r>
          </a:p>
        </p:txBody>
      </p:sp>
      <p:sp>
        <p:nvSpPr>
          <p:cNvPr id="2229" name="Em-Ordem"/>
          <p:cNvSpPr txBox="1"/>
          <p:nvPr/>
        </p:nvSpPr>
        <p:spPr>
          <a:xfrm>
            <a:off x="6481359" y="3411197"/>
            <a:ext cx="1367754" cy="427991"/>
          </a:xfrm>
          <a:prstGeom prst="rect">
            <a:avLst/>
          </a:prstGeom>
          <a:solidFill>
            <a:srgbClr val="FFFB00">
              <a:alpha val="28609"/>
            </a:srgbClr>
          </a:solidFill>
          <a:ln w="19050">
            <a:solidFill>
              <a:srgbClr val="000000">
                <a:alpha val="28609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00"/>
            </a:lvl1pPr>
          </a:lstStyle>
          <a:p>
            <a:pPr>
              <a:defRPr b="1"/>
            </a:pPr>
            <a:r>
              <a:rPr b="0"/>
              <a:t>Em-Ordem</a:t>
            </a:r>
          </a:p>
        </p:txBody>
      </p:sp>
      <p:sp>
        <p:nvSpPr>
          <p:cNvPr id="2230" name="Retângulo 6"/>
          <p:cNvSpPr/>
          <p:nvPr/>
        </p:nvSpPr>
        <p:spPr>
          <a:xfrm>
            <a:off x="1050524" y="5357036"/>
            <a:ext cx="7042952" cy="1310641"/>
          </a:xfrm>
          <a:prstGeom prst="rect">
            <a:avLst/>
          </a:prstGeom>
          <a:solidFill>
            <a:srgbClr val="D4FB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Pos-Ordem (*arvore)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 marL="721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Pos-Ordem((*arvore)-&gt;esquerda)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 marL="721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Pos-Ordem((*arvore)-&gt;direita)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 marL="721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imprime o valor do nó corrente //</a:t>
            </a:r>
            <a:r>
              <a:rPr b="0" i="1"/>
              <a:t> (*arvore)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35" name="Percurs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Percursos</a:t>
            </a:r>
          </a:p>
        </p:txBody>
      </p:sp>
      <p:cxnSp>
        <p:nvCxnSpPr>
          <p:cNvPr id="2236" name="Connection Line"/>
          <p:cNvCxnSpPr>
            <a:stCxn id="2240" idx="0"/>
            <a:endCxn id="2239" idx="0"/>
          </p:cNvCxnSpPr>
          <p:nvPr/>
        </p:nvCxnSpPr>
        <p:spPr>
          <a:xfrm flipV="1">
            <a:off x="2698011" y="3789794"/>
            <a:ext cx="581961" cy="781250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2237" name="Connection Line"/>
          <p:cNvCxnSpPr>
            <a:stCxn id="2239" idx="0"/>
            <a:endCxn id="2245" idx="0"/>
          </p:cNvCxnSpPr>
          <p:nvPr/>
        </p:nvCxnSpPr>
        <p:spPr>
          <a:xfrm flipV="1">
            <a:off x="3279971" y="3082883"/>
            <a:ext cx="590887" cy="706912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2238" name="8"/>
          <p:cNvSpPr/>
          <p:nvPr/>
        </p:nvSpPr>
        <p:spPr>
          <a:xfrm>
            <a:off x="5316403" y="3551691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239" name="3"/>
          <p:cNvSpPr/>
          <p:nvPr/>
        </p:nvSpPr>
        <p:spPr>
          <a:xfrm>
            <a:off x="3022796" y="3551691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240" name="2"/>
          <p:cNvSpPr/>
          <p:nvPr/>
        </p:nvSpPr>
        <p:spPr>
          <a:xfrm>
            <a:off x="2440836" y="433294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256" name="Connection Line"/>
          <p:cNvSpPr/>
          <p:nvPr/>
        </p:nvSpPr>
        <p:spPr>
          <a:xfrm>
            <a:off x="4015016" y="2286956"/>
            <a:ext cx="406054" cy="587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257" name="Connection Line"/>
          <p:cNvSpPr/>
          <p:nvPr/>
        </p:nvSpPr>
        <p:spPr>
          <a:xfrm>
            <a:off x="4421069" y="2286956"/>
            <a:ext cx="442279" cy="592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243" name="7"/>
          <p:cNvSpPr/>
          <p:nvPr/>
        </p:nvSpPr>
        <p:spPr>
          <a:xfrm>
            <a:off x="4758232" y="284478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244" name="5"/>
          <p:cNvSpPr/>
          <p:nvPr/>
        </p:nvSpPr>
        <p:spPr>
          <a:xfrm>
            <a:off x="4163894" y="204885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245" name="4"/>
          <p:cNvSpPr/>
          <p:nvPr/>
        </p:nvSpPr>
        <p:spPr>
          <a:xfrm>
            <a:off x="3613682" y="284478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cxnSp>
        <p:nvCxnSpPr>
          <p:cNvPr id="2246" name="Connection Line"/>
          <p:cNvCxnSpPr>
            <a:stCxn id="2249" idx="0"/>
            <a:endCxn id="2238" idx="0"/>
          </p:cNvCxnSpPr>
          <p:nvPr/>
        </p:nvCxnSpPr>
        <p:spPr>
          <a:xfrm flipH="1" flipV="1">
            <a:off x="5573578" y="3789794"/>
            <a:ext cx="613710" cy="74701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2247" name="Connection Line"/>
          <p:cNvCxnSpPr>
            <a:stCxn id="2248" idx="0"/>
            <a:endCxn id="2243" idx="0"/>
          </p:cNvCxnSpPr>
          <p:nvPr/>
        </p:nvCxnSpPr>
        <p:spPr>
          <a:xfrm flipV="1">
            <a:off x="4432167" y="3082883"/>
            <a:ext cx="583241" cy="752556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2248" name="6"/>
          <p:cNvSpPr/>
          <p:nvPr/>
        </p:nvSpPr>
        <p:spPr>
          <a:xfrm>
            <a:off x="4174992" y="359733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249" name="9"/>
          <p:cNvSpPr/>
          <p:nvPr/>
        </p:nvSpPr>
        <p:spPr>
          <a:xfrm>
            <a:off x="5930112" y="4298707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9</a:t>
            </a:r>
          </a:p>
        </p:txBody>
      </p:sp>
      <p:cxnSp>
        <p:nvCxnSpPr>
          <p:cNvPr id="2250" name="Connection Line"/>
          <p:cNvCxnSpPr>
            <a:stCxn id="2238" idx="0"/>
            <a:endCxn id="2243" idx="0"/>
          </p:cNvCxnSpPr>
          <p:nvPr/>
        </p:nvCxnSpPr>
        <p:spPr>
          <a:xfrm flipH="1" flipV="1">
            <a:off x="5015407" y="3082883"/>
            <a:ext cx="558172" cy="706912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2251" name="Raiz"/>
          <p:cNvSpPr/>
          <p:nvPr/>
        </p:nvSpPr>
        <p:spPr>
          <a:xfrm>
            <a:off x="4101797" y="1274871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Raiz</a:t>
            </a:r>
          </a:p>
        </p:txBody>
      </p:sp>
      <p:sp>
        <p:nvSpPr>
          <p:cNvPr id="2252" name="Line"/>
          <p:cNvSpPr/>
          <p:nvPr/>
        </p:nvSpPr>
        <p:spPr>
          <a:xfrm>
            <a:off x="4421069" y="1720432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53" name="Pre-Ordem"/>
          <p:cNvSpPr txBox="1"/>
          <p:nvPr/>
        </p:nvSpPr>
        <p:spPr>
          <a:xfrm>
            <a:off x="6448056" y="2263922"/>
            <a:ext cx="1434361" cy="427991"/>
          </a:xfrm>
          <a:prstGeom prst="rect">
            <a:avLst/>
          </a:prstGeom>
          <a:solidFill>
            <a:srgbClr val="FFFB00">
              <a:alpha val="25021"/>
            </a:srgbClr>
          </a:solidFill>
          <a:ln w="19050">
            <a:solidFill>
              <a:srgbClr val="000000">
                <a:alpha val="25021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00"/>
            </a:lvl1pPr>
          </a:lstStyle>
          <a:p>
            <a:pPr>
              <a:defRPr b="1"/>
            </a:pPr>
            <a:r>
              <a:rPr b="0"/>
              <a:t>Pre-Ordem</a:t>
            </a:r>
          </a:p>
        </p:txBody>
      </p:sp>
      <p:sp>
        <p:nvSpPr>
          <p:cNvPr id="2254" name="Pos-Ordem"/>
          <p:cNvSpPr txBox="1"/>
          <p:nvPr/>
        </p:nvSpPr>
        <p:spPr>
          <a:xfrm>
            <a:off x="6455330" y="2868889"/>
            <a:ext cx="1419813" cy="427991"/>
          </a:xfrm>
          <a:prstGeom prst="rect">
            <a:avLst/>
          </a:prstGeom>
          <a:solidFill>
            <a:srgbClr val="FFFB00">
              <a:alpha val="25021"/>
            </a:srgbClr>
          </a:solidFill>
          <a:ln w="19050">
            <a:solidFill>
              <a:srgbClr val="000000">
                <a:alpha val="25021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00"/>
            </a:lvl1pPr>
          </a:lstStyle>
          <a:p>
            <a:pPr>
              <a:defRPr b="1"/>
            </a:pPr>
            <a:r>
              <a:rPr b="0"/>
              <a:t>Pos-Ordem</a:t>
            </a:r>
          </a:p>
        </p:txBody>
      </p:sp>
      <p:sp>
        <p:nvSpPr>
          <p:cNvPr id="2255" name="Em-Ordem"/>
          <p:cNvSpPr txBox="1"/>
          <p:nvPr/>
        </p:nvSpPr>
        <p:spPr>
          <a:xfrm>
            <a:off x="6481359" y="3411197"/>
            <a:ext cx="1367754" cy="4279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00"/>
            </a:lvl1pPr>
          </a:lstStyle>
          <a:p>
            <a:pPr>
              <a:defRPr b="1"/>
            </a:pPr>
            <a:r>
              <a:rPr b="0"/>
              <a:t>Em-Ordem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60" name="Percurs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Percursos</a:t>
            </a:r>
          </a:p>
        </p:txBody>
      </p:sp>
      <p:cxnSp>
        <p:nvCxnSpPr>
          <p:cNvPr id="2261" name="Connection Line"/>
          <p:cNvCxnSpPr>
            <a:stCxn id="2265" idx="0"/>
            <a:endCxn id="2264" idx="0"/>
          </p:cNvCxnSpPr>
          <p:nvPr/>
        </p:nvCxnSpPr>
        <p:spPr>
          <a:xfrm flipV="1">
            <a:off x="2698011" y="3789794"/>
            <a:ext cx="581961" cy="781250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2262" name="Connection Line"/>
          <p:cNvCxnSpPr>
            <a:stCxn id="2264" idx="0"/>
            <a:endCxn id="2270" idx="0"/>
          </p:cNvCxnSpPr>
          <p:nvPr/>
        </p:nvCxnSpPr>
        <p:spPr>
          <a:xfrm flipV="1">
            <a:off x="3279971" y="3082883"/>
            <a:ext cx="590887" cy="706912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2263" name="8"/>
          <p:cNvSpPr/>
          <p:nvPr/>
        </p:nvSpPr>
        <p:spPr>
          <a:xfrm>
            <a:off x="5316403" y="3551691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264" name="3"/>
          <p:cNvSpPr/>
          <p:nvPr/>
        </p:nvSpPr>
        <p:spPr>
          <a:xfrm>
            <a:off x="3022796" y="3551691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265" name="2"/>
          <p:cNvSpPr/>
          <p:nvPr/>
        </p:nvSpPr>
        <p:spPr>
          <a:xfrm>
            <a:off x="2440836" y="433294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282" name="Connection Line"/>
          <p:cNvSpPr/>
          <p:nvPr/>
        </p:nvSpPr>
        <p:spPr>
          <a:xfrm>
            <a:off x="4015016" y="2286956"/>
            <a:ext cx="406054" cy="587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283" name="Connection Line"/>
          <p:cNvSpPr/>
          <p:nvPr/>
        </p:nvSpPr>
        <p:spPr>
          <a:xfrm>
            <a:off x="4421069" y="2286956"/>
            <a:ext cx="442279" cy="592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268" name="7"/>
          <p:cNvSpPr/>
          <p:nvPr/>
        </p:nvSpPr>
        <p:spPr>
          <a:xfrm>
            <a:off x="4758232" y="284478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269" name="5"/>
          <p:cNvSpPr/>
          <p:nvPr/>
        </p:nvSpPr>
        <p:spPr>
          <a:xfrm>
            <a:off x="4163894" y="204885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270" name="4"/>
          <p:cNvSpPr/>
          <p:nvPr/>
        </p:nvSpPr>
        <p:spPr>
          <a:xfrm>
            <a:off x="3613682" y="284478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cxnSp>
        <p:nvCxnSpPr>
          <p:cNvPr id="2271" name="Connection Line"/>
          <p:cNvCxnSpPr>
            <a:stCxn id="2274" idx="0"/>
            <a:endCxn id="2263" idx="0"/>
          </p:cNvCxnSpPr>
          <p:nvPr/>
        </p:nvCxnSpPr>
        <p:spPr>
          <a:xfrm flipH="1" flipV="1">
            <a:off x="5573578" y="3789794"/>
            <a:ext cx="613710" cy="74701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2272" name="Connection Line"/>
          <p:cNvCxnSpPr>
            <a:stCxn id="2273" idx="0"/>
            <a:endCxn id="2268" idx="0"/>
          </p:cNvCxnSpPr>
          <p:nvPr/>
        </p:nvCxnSpPr>
        <p:spPr>
          <a:xfrm flipV="1">
            <a:off x="4432167" y="3082883"/>
            <a:ext cx="583241" cy="752556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2273" name="6"/>
          <p:cNvSpPr/>
          <p:nvPr/>
        </p:nvSpPr>
        <p:spPr>
          <a:xfrm>
            <a:off x="4174992" y="359733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274" name="9"/>
          <p:cNvSpPr/>
          <p:nvPr/>
        </p:nvSpPr>
        <p:spPr>
          <a:xfrm>
            <a:off x="5930112" y="4298707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9</a:t>
            </a:r>
          </a:p>
        </p:txBody>
      </p:sp>
      <p:cxnSp>
        <p:nvCxnSpPr>
          <p:cNvPr id="2275" name="Connection Line"/>
          <p:cNvCxnSpPr>
            <a:stCxn id="2263" idx="0"/>
            <a:endCxn id="2268" idx="0"/>
          </p:cNvCxnSpPr>
          <p:nvPr/>
        </p:nvCxnSpPr>
        <p:spPr>
          <a:xfrm flipH="1" flipV="1">
            <a:off x="5015407" y="3082883"/>
            <a:ext cx="558172" cy="706912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2276" name="Raiz"/>
          <p:cNvSpPr/>
          <p:nvPr/>
        </p:nvSpPr>
        <p:spPr>
          <a:xfrm>
            <a:off x="4101797" y="1274871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Raiz</a:t>
            </a:r>
          </a:p>
        </p:txBody>
      </p:sp>
      <p:sp>
        <p:nvSpPr>
          <p:cNvPr id="2277" name="Line"/>
          <p:cNvSpPr/>
          <p:nvPr/>
        </p:nvSpPr>
        <p:spPr>
          <a:xfrm>
            <a:off x="4421069" y="1720432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78" name="Em-Ordem"/>
          <p:cNvSpPr txBox="1"/>
          <p:nvPr/>
        </p:nvSpPr>
        <p:spPr>
          <a:xfrm>
            <a:off x="6481359" y="3411197"/>
            <a:ext cx="1367754" cy="4279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00"/>
            </a:lvl1pPr>
          </a:lstStyle>
          <a:p>
            <a:pPr>
              <a:defRPr b="1"/>
            </a:pPr>
            <a:r>
              <a:rPr b="0"/>
              <a:t>Em-Ordem</a:t>
            </a:r>
          </a:p>
        </p:txBody>
      </p:sp>
      <p:sp>
        <p:nvSpPr>
          <p:cNvPr id="2279" name="Retângulo 6"/>
          <p:cNvSpPr/>
          <p:nvPr/>
        </p:nvSpPr>
        <p:spPr>
          <a:xfrm>
            <a:off x="920657" y="5315888"/>
            <a:ext cx="7302686" cy="1310641"/>
          </a:xfrm>
          <a:prstGeom prst="rect">
            <a:avLst/>
          </a:prstGeom>
          <a:solidFill>
            <a:srgbClr val="D4FB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Em-Ordem (*arvore)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 marL="721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Em-Ordem((*arvore)-&gt;esquerda)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 marL="721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imprime o valor do nó corrente //</a:t>
            </a:r>
            <a:r>
              <a:rPr b="0" i="1"/>
              <a:t> (*arvore)</a:t>
            </a:r>
            <a:endParaRPr b="0" i="1"/>
          </a:p>
          <a:p>
            <a:pPr lvl="1" marL="721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 i="1"/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Em-Ordem((*arvore)-&gt;direita)</a:t>
            </a:r>
          </a:p>
        </p:txBody>
      </p:sp>
      <p:sp>
        <p:nvSpPr>
          <p:cNvPr id="2280" name="Pre-Ordem"/>
          <p:cNvSpPr txBox="1"/>
          <p:nvPr/>
        </p:nvSpPr>
        <p:spPr>
          <a:xfrm>
            <a:off x="6448056" y="2263922"/>
            <a:ext cx="1434361" cy="427991"/>
          </a:xfrm>
          <a:prstGeom prst="rect">
            <a:avLst/>
          </a:prstGeom>
          <a:solidFill>
            <a:srgbClr val="FFFB00">
              <a:alpha val="25021"/>
            </a:srgbClr>
          </a:solidFill>
          <a:ln w="19050">
            <a:solidFill>
              <a:srgbClr val="000000">
                <a:alpha val="25021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00"/>
            </a:lvl1pPr>
          </a:lstStyle>
          <a:p>
            <a:pPr>
              <a:defRPr b="1"/>
            </a:pPr>
            <a:r>
              <a:rPr b="0"/>
              <a:t>Pre-Ordem</a:t>
            </a:r>
          </a:p>
        </p:txBody>
      </p:sp>
      <p:sp>
        <p:nvSpPr>
          <p:cNvPr id="2281" name="Pos-Ordem"/>
          <p:cNvSpPr txBox="1"/>
          <p:nvPr/>
        </p:nvSpPr>
        <p:spPr>
          <a:xfrm>
            <a:off x="6455330" y="2868889"/>
            <a:ext cx="1419813" cy="427991"/>
          </a:xfrm>
          <a:prstGeom prst="rect">
            <a:avLst/>
          </a:prstGeom>
          <a:solidFill>
            <a:srgbClr val="FFFB00">
              <a:alpha val="25021"/>
            </a:srgbClr>
          </a:solidFill>
          <a:ln w="19050">
            <a:solidFill>
              <a:srgbClr val="000000">
                <a:alpha val="25021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00"/>
            </a:lvl1pPr>
          </a:lstStyle>
          <a:p>
            <a:pPr>
              <a:defRPr b="1"/>
            </a:pPr>
            <a:r>
              <a:rPr b="0"/>
              <a:t>Pos-Ordem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86" name="Percurs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Percursos</a:t>
            </a:r>
          </a:p>
        </p:txBody>
      </p:sp>
      <p:cxnSp>
        <p:nvCxnSpPr>
          <p:cNvPr id="2287" name="Connection Line"/>
          <p:cNvCxnSpPr>
            <a:stCxn id="2291" idx="0"/>
            <a:endCxn id="2290" idx="0"/>
          </p:cNvCxnSpPr>
          <p:nvPr/>
        </p:nvCxnSpPr>
        <p:spPr>
          <a:xfrm flipV="1">
            <a:off x="2698011" y="3789794"/>
            <a:ext cx="581961" cy="781250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2288" name="Connection Line"/>
          <p:cNvCxnSpPr>
            <a:stCxn id="2290" idx="0"/>
            <a:endCxn id="2296" idx="0"/>
          </p:cNvCxnSpPr>
          <p:nvPr/>
        </p:nvCxnSpPr>
        <p:spPr>
          <a:xfrm flipV="1">
            <a:off x="3279971" y="3082883"/>
            <a:ext cx="590887" cy="706912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2289" name="8"/>
          <p:cNvSpPr/>
          <p:nvPr/>
        </p:nvSpPr>
        <p:spPr>
          <a:xfrm>
            <a:off x="5316403" y="3551691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290" name="3"/>
          <p:cNvSpPr/>
          <p:nvPr/>
        </p:nvSpPr>
        <p:spPr>
          <a:xfrm>
            <a:off x="3022796" y="3551691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291" name="2"/>
          <p:cNvSpPr/>
          <p:nvPr/>
        </p:nvSpPr>
        <p:spPr>
          <a:xfrm>
            <a:off x="2440836" y="433294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309" name="Connection Line"/>
          <p:cNvSpPr/>
          <p:nvPr/>
        </p:nvSpPr>
        <p:spPr>
          <a:xfrm>
            <a:off x="4015016" y="2286956"/>
            <a:ext cx="406054" cy="587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310" name="Connection Line"/>
          <p:cNvSpPr/>
          <p:nvPr/>
        </p:nvSpPr>
        <p:spPr>
          <a:xfrm>
            <a:off x="4421069" y="2286956"/>
            <a:ext cx="442279" cy="592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294" name="7"/>
          <p:cNvSpPr/>
          <p:nvPr/>
        </p:nvSpPr>
        <p:spPr>
          <a:xfrm>
            <a:off x="4758232" y="284478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295" name="5"/>
          <p:cNvSpPr/>
          <p:nvPr/>
        </p:nvSpPr>
        <p:spPr>
          <a:xfrm>
            <a:off x="4163894" y="204885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296" name="4"/>
          <p:cNvSpPr/>
          <p:nvPr/>
        </p:nvSpPr>
        <p:spPr>
          <a:xfrm>
            <a:off x="3613682" y="284478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cxnSp>
        <p:nvCxnSpPr>
          <p:cNvPr id="2297" name="Connection Line"/>
          <p:cNvCxnSpPr>
            <a:stCxn id="2300" idx="0"/>
            <a:endCxn id="2289" idx="0"/>
          </p:cNvCxnSpPr>
          <p:nvPr/>
        </p:nvCxnSpPr>
        <p:spPr>
          <a:xfrm flipH="1" flipV="1">
            <a:off x="5573578" y="3789794"/>
            <a:ext cx="613710" cy="74701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2298" name="Connection Line"/>
          <p:cNvCxnSpPr>
            <a:stCxn id="2299" idx="0"/>
            <a:endCxn id="2294" idx="0"/>
          </p:cNvCxnSpPr>
          <p:nvPr/>
        </p:nvCxnSpPr>
        <p:spPr>
          <a:xfrm flipV="1">
            <a:off x="4432167" y="3082883"/>
            <a:ext cx="583241" cy="752556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2299" name="6"/>
          <p:cNvSpPr/>
          <p:nvPr/>
        </p:nvSpPr>
        <p:spPr>
          <a:xfrm>
            <a:off x="4174992" y="359733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300" name="9"/>
          <p:cNvSpPr/>
          <p:nvPr/>
        </p:nvSpPr>
        <p:spPr>
          <a:xfrm>
            <a:off x="5930112" y="4298707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9</a:t>
            </a:r>
          </a:p>
        </p:txBody>
      </p:sp>
      <p:cxnSp>
        <p:nvCxnSpPr>
          <p:cNvPr id="2301" name="Connection Line"/>
          <p:cNvCxnSpPr>
            <a:stCxn id="2289" idx="0"/>
            <a:endCxn id="2294" idx="0"/>
          </p:cNvCxnSpPr>
          <p:nvPr/>
        </p:nvCxnSpPr>
        <p:spPr>
          <a:xfrm flipH="1" flipV="1">
            <a:off x="5015407" y="3082883"/>
            <a:ext cx="558172" cy="706912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2302" name="Raiz"/>
          <p:cNvSpPr/>
          <p:nvPr/>
        </p:nvSpPr>
        <p:spPr>
          <a:xfrm>
            <a:off x="4101797" y="1274871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Raiz</a:t>
            </a:r>
          </a:p>
        </p:txBody>
      </p:sp>
      <p:sp>
        <p:nvSpPr>
          <p:cNvPr id="2303" name="Line"/>
          <p:cNvSpPr/>
          <p:nvPr/>
        </p:nvSpPr>
        <p:spPr>
          <a:xfrm>
            <a:off x="4421069" y="1720432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04" name="Em-Ordem"/>
          <p:cNvSpPr txBox="1"/>
          <p:nvPr/>
        </p:nvSpPr>
        <p:spPr>
          <a:xfrm>
            <a:off x="6481359" y="3411197"/>
            <a:ext cx="1367754" cy="4279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00"/>
            </a:lvl1pPr>
          </a:lstStyle>
          <a:p>
            <a:pPr>
              <a:defRPr b="1"/>
            </a:pPr>
            <a:r>
              <a:rPr b="0"/>
              <a:t>Em-Ordem</a:t>
            </a:r>
          </a:p>
        </p:txBody>
      </p:sp>
      <p:sp>
        <p:nvSpPr>
          <p:cNvPr id="2305" name="Percurso = {2, 3, 4, 5, 6, 7, 8, 9}"/>
          <p:cNvSpPr txBox="1"/>
          <p:nvPr/>
        </p:nvSpPr>
        <p:spPr>
          <a:xfrm>
            <a:off x="2729718" y="4946567"/>
            <a:ext cx="316568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Percurso = {2, 3, 4, 5, 6, 7, 8, 9}</a:t>
            </a:r>
          </a:p>
        </p:txBody>
      </p:sp>
      <p:sp>
        <p:nvSpPr>
          <p:cNvPr id="2306" name="Pre-Ordem"/>
          <p:cNvSpPr txBox="1"/>
          <p:nvPr/>
        </p:nvSpPr>
        <p:spPr>
          <a:xfrm>
            <a:off x="6448056" y="2263922"/>
            <a:ext cx="1434361" cy="427991"/>
          </a:xfrm>
          <a:prstGeom prst="rect">
            <a:avLst/>
          </a:prstGeom>
          <a:solidFill>
            <a:srgbClr val="FFFB00">
              <a:alpha val="25021"/>
            </a:srgbClr>
          </a:solidFill>
          <a:ln w="19050">
            <a:solidFill>
              <a:srgbClr val="000000">
                <a:alpha val="25021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00"/>
            </a:lvl1pPr>
          </a:lstStyle>
          <a:p>
            <a:pPr>
              <a:defRPr b="1"/>
            </a:pPr>
            <a:r>
              <a:rPr b="0"/>
              <a:t>Pre-Ordem</a:t>
            </a:r>
          </a:p>
        </p:txBody>
      </p:sp>
      <p:sp>
        <p:nvSpPr>
          <p:cNvPr id="2307" name="Pos-Ordem"/>
          <p:cNvSpPr txBox="1"/>
          <p:nvPr/>
        </p:nvSpPr>
        <p:spPr>
          <a:xfrm>
            <a:off x="6455330" y="2868889"/>
            <a:ext cx="1419813" cy="427991"/>
          </a:xfrm>
          <a:prstGeom prst="rect">
            <a:avLst/>
          </a:prstGeom>
          <a:solidFill>
            <a:srgbClr val="FFFB00">
              <a:alpha val="25021"/>
            </a:srgbClr>
          </a:solidFill>
          <a:ln w="19050">
            <a:solidFill>
              <a:srgbClr val="000000">
                <a:alpha val="25021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00"/>
            </a:lvl1pPr>
          </a:lstStyle>
          <a:p>
            <a:pPr>
              <a:defRPr b="1"/>
            </a:pPr>
            <a:r>
              <a:rPr b="0"/>
              <a:t>Pos-Ordem</a:t>
            </a:r>
          </a:p>
        </p:txBody>
      </p:sp>
      <p:sp>
        <p:nvSpPr>
          <p:cNvPr id="2308" name="Retângulo 6"/>
          <p:cNvSpPr/>
          <p:nvPr/>
        </p:nvSpPr>
        <p:spPr>
          <a:xfrm>
            <a:off x="920657" y="5329604"/>
            <a:ext cx="7302686" cy="1310641"/>
          </a:xfrm>
          <a:prstGeom prst="rect">
            <a:avLst/>
          </a:prstGeom>
          <a:solidFill>
            <a:srgbClr val="D4FB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Em-Ordem (*arvore)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 marL="721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Em-Ordem((*arvore)-&gt;esquerda)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 marL="721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imprime o valor do nó corrente //</a:t>
            </a:r>
            <a:r>
              <a:rPr b="0" i="1"/>
              <a:t> (*arvore)</a:t>
            </a:r>
            <a:endParaRPr b="0" i="1"/>
          </a:p>
          <a:p>
            <a:pPr lvl="1" marL="721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 i="1"/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Em-Ordem((*arvore)-&gt;direita)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13" name="Consultas / Pesquis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Consultas / Pesquisa</a:t>
            </a:r>
          </a:p>
        </p:txBody>
      </p:sp>
      <p:sp>
        <p:nvSpPr>
          <p:cNvPr id="2314" name="Recebe o ponteiro da raiz (*arvore) e uma chave de consulta chave (int)…"/>
          <p:cNvSpPr txBox="1"/>
          <p:nvPr>
            <p:ph type="body" idx="1"/>
          </p:nvPr>
        </p:nvSpPr>
        <p:spPr>
          <a:xfrm>
            <a:off x="457200" y="1828635"/>
            <a:ext cx="8229600" cy="4381737"/>
          </a:xfrm>
          <a:prstGeom prst="rect">
            <a:avLst/>
          </a:prstGeom>
        </p:spPr>
        <p:txBody>
          <a:bodyPr/>
          <a:lstStyle/>
          <a:p>
            <a:pPr marL="331469" indent="-331469">
              <a:defRPr sz="2300"/>
            </a:pPr>
            <a:r>
              <a:t>Recebe o ponteiro da raiz (*arvore) e uma chave de consulta chave (int)</a:t>
            </a:r>
          </a:p>
          <a:p>
            <a:pPr lvl="3" marL="1511300" indent="-368300">
              <a:defRPr sz="2300"/>
            </a:pPr>
            <a:r>
              <a:t>se existir = TRUE</a:t>
            </a:r>
          </a:p>
          <a:p>
            <a:pPr lvl="3" marL="1511300" indent="-368300">
              <a:defRPr sz="2300"/>
            </a:pPr>
            <a:r>
              <a:t>se não existir = FALSE</a:t>
            </a:r>
          </a:p>
          <a:p>
            <a:pPr lvl="3" marL="1511300" indent="-368300">
              <a:defRPr sz="2300"/>
            </a:pPr>
          </a:p>
          <a:p>
            <a:pPr marL="368299" indent="-368299">
              <a:defRPr sz="2300"/>
            </a:pPr>
            <a:r>
              <a:t>acessar raiz</a:t>
            </a:r>
          </a:p>
          <a:p>
            <a:pPr lvl="3" marL="1511300" indent="-368300">
              <a:defRPr sz="2300"/>
            </a:pPr>
            <a:r>
              <a:t>percorrer a arvore usando a propriedade de busca</a:t>
            </a:r>
          </a:p>
          <a:p>
            <a:pPr lvl="3" marL="1511300" indent="-368300">
              <a:defRPr sz="2300"/>
            </a:pPr>
            <a:r>
              <a:t>encontrar a posição do elemento no arranjo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17" name="Consultas / Pesquis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Consultas / Pesquisa</a:t>
            </a:r>
          </a:p>
        </p:txBody>
      </p:sp>
      <p:cxnSp>
        <p:nvCxnSpPr>
          <p:cNvPr id="2318" name="Connection Line"/>
          <p:cNvCxnSpPr>
            <a:stCxn id="2322" idx="0"/>
            <a:endCxn id="2321" idx="0"/>
          </p:cNvCxnSpPr>
          <p:nvPr/>
        </p:nvCxnSpPr>
        <p:spPr>
          <a:xfrm flipV="1">
            <a:off x="2640956" y="4222429"/>
            <a:ext cx="581961" cy="781250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2319" name="Connection Line"/>
          <p:cNvCxnSpPr>
            <a:stCxn id="2321" idx="0"/>
            <a:endCxn id="2327" idx="0"/>
          </p:cNvCxnSpPr>
          <p:nvPr/>
        </p:nvCxnSpPr>
        <p:spPr>
          <a:xfrm flipV="1">
            <a:off x="3222916" y="3515518"/>
            <a:ext cx="590887" cy="706912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2320" name="28"/>
          <p:cNvSpPr/>
          <p:nvPr/>
        </p:nvSpPr>
        <p:spPr>
          <a:xfrm>
            <a:off x="5259348" y="398432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2321" name="8"/>
          <p:cNvSpPr/>
          <p:nvPr/>
        </p:nvSpPr>
        <p:spPr>
          <a:xfrm>
            <a:off x="2965741" y="398432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322" name="2"/>
          <p:cNvSpPr/>
          <p:nvPr/>
        </p:nvSpPr>
        <p:spPr>
          <a:xfrm>
            <a:off x="2383781" y="4765574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333" name="Connection Line"/>
          <p:cNvSpPr/>
          <p:nvPr/>
        </p:nvSpPr>
        <p:spPr>
          <a:xfrm>
            <a:off x="3957961" y="2719590"/>
            <a:ext cx="406054" cy="587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334" name="Connection Line"/>
          <p:cNvSpPr/>
          <p:nvPr/>
        </p:nvSpPr>
        <p:spPr>
          <a:xfrm>
            <a:off x="4364014" y="2719590"/>
            <a:ext cx="442279" cy="592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325" name="27"/>
          <p:cNvSpPr/>
          <p:nvPr/>
        </p:nvSpPr>
        <p:spPr>
          <a:xfrm>
            <a:off x="4701177" y="327741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27</a:t>
            </a:r>
          </a:p>
        </p:txBody>
      </p:sp>
      <p:sp>
        <p:nvSpPr>
          <p:cNvPr id="2326" name="15"/>
          <p:cNvSpPr/>
          <p:nvPr/>
        </p:nvSpPr>
        <p:spPr>
          <a:xfrm>
            <a:off x="4106839" y="2481487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2327" name="10"/>
          <p:cNvSpPr/>
          <p:nvPr/>
        </p:nvSpPr>
        <p:spPr>
          <a:xfrm>
            <a:off x="3556627" y="327741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10</a:t>
            </a:r>
          </a:p>
        </p:txBody>
      </p:sp>
      <p:cxnSp>
        <p:nvCxnSpPr>
          <p:cNvPr id="2328" name="Connection Line"/>
          <p:cNvCxnSpPr>
            <a:stCxn id="2331" idx="0"/>
            <a:endCxn id="2320" idx="0"/>
          </p:cNvCxnSpPr>
          <p:nvPr/>
        </p:nvCxnSpPr>
        <p:spPr>
          <a:xfrm flipH="1" flipV="1">
            <a:off x="5516523" y="4222429"/>
            <a:ext cx="613710" cy="74701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2329" name="Connection Line"/>
          <p:cNvCxnSpPr>
            <a:stCxn id="2330" idx="0"/>
            <a:endCxn id="2325" idx="0"/>
          </p:cNvCxnSpPr>
          <p:nvPr/>
        </p:nvCxnSpPr>
        <p:spPr>
          <a:xfrm flipV="1">
            <a:off x="4375112" y="3515518"/>
            <a:ext cx="583241" cy="752556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2330" name="26"/>
          <p:cNvSpPr/>
          <p:nvPr/>
        </p:nvSpPr>
        <p:spPr>
          <a:xfrm>
            <a:off x="4117937" y="4029969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26</a:t>
            </a:r>
          </a:p>
        </p:txBody>
      </p:sp>
      <p:sp>
        <p:nvSpPr>
          <p:cNvPr id="2331" name="30"/>
          <p:cNvSpPr/>
          <p:nvPr/>
        </p:nvSpPr>
        <p:spPr>
          <a:xfrm>
            <a:off x="5873057" y="4731341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30</a:t>
            </a:r>
          </a:p>
        </p:txBody>
      </p:sp>
      <p:cxnSp>
        <p:nvCxnSpPr>
          <p:cNvPr id="2332" name="Connection Line"/>
          <p:cNvCxnSpPr>
            <a:stCxn id="2320" idx="0"/>
            <a:endCxn id="2325" idx="0"/>
          </p:cNvCxnSpPr>
          <p:nvPr/>
        </p:nvCxnSpPr>
        <p:spPr>
          <a:xfrm flipH="1" flipV="1">
            <a:off x="4958352" y="3515518"/>
            <a:ext cx="558172" cy="706912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</p:spTree>
  </p:cSld>
  <p:clrMapOvr>
    <a:masterClrMapping/>
  </p:clrMapOvr>
  <p:transition xmlns:p14="http://schemas.microsoft.com/office/powerpoint/2010/main" spd="med" advClick="1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37" name="Consultas / Pesquis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Consultas / Pesquisa</a:t>
            </a:r>
          </a:p>
        </p:txBody>
      </p:sp>
      <p:cxnSp>
        <p:nvCxnSpPr>
          <p:cNvPr id="2338" name="Connection Line"/>
          <p:cNvCxnSpPr>
            <a:stCxn id="2342" idx="0"/>
            <a:endCxn id="2341" idx="0"/>
          </p:cNvCxnSpPr>
          <p:nvPr/>
        </p:nvCxnSpPr>
        <p:spPr>
          <a:xfrm flipV="1">
            <a:off x="2640956" y="4222429"/>
            <a:ext cx="581961" cy="781250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2339" name="Connection Line"/>
          <p:cNvCxnSpPr>
            <a:stCxn id="2341" idx="0"/>
            <a:endCxn id="2347" idx="0"/>
          </p:cNvCxnSpPr>
          <p:nvPr/>
        </p:nvCxnSpPr>
        <p:spPr>
          <a:xfrm flipV="1">
            <a:off x="3222916" y="3515518"/>
            <a:ext cx="590887" cy="706912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2340" name="28"/>
          <p:cNvSpPr/>
          <p:nvPr/>
        </p:nvSpPr>
        <p:spPr>
          <a:xfrm>
            <a:off x="5259348" y="398432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2341" name="8"/>
          <p:cNvSpPr/>
          <p:nvPr/>
        </p:nvSpPr>
        <p:spPr>
          <a:xfrm>
            <a:off x="2965741" y="398432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342" name="2"/>
          <p:cNvSpPr/>
          <p:nvPr/>
        </p:nvSpPr>
        <p:spPr>
          <a:xfrm>
            <a:off x="2383781" y="4765574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355" name="Connection Line"/>
          <p:cNvSpPr/>
          <p:nvPr/>
        </p:nvSpPr>
        <p:spPr>
          <a:xfrm>
            <a:off x="3957961" y="2719590"/>
            <a:ext cx="406054" cy="587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356" name="Connection Line"/>
          <p:cNvSpPr/>
          <p:nvPr/>
        </p:nvSpPr>
        <p:spPr>
          <a:xfrm>
            <a:off x="4364014" y="2719590"/>
            <a:ext cx="442279" cy="592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345" name="27"/>
          <p:cNvSpPr/>
          <p:nvPr/>
        </p:nvSpPr>
        <p:spPr>
          <a:xfrm>
            <a:off x="4701177" y="327741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27</a:t>
            </a:r>
          </a:p>
        </p:txBody>
      </p:sp>
      <p:sp>
        <p:nvSpPr>
          <p:cNvPr id="2346" name="15"/>
          <p:cNvSpPr/>
          <p:nvPr/>
        </p:nvSpPr>
        <p:spPr>
          <a:xfrm>
            <a:off x="4106839" y="2481487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2347" name="10"/>
          <p:cNvSpPr/>
          <p:nvPr/>
        </p:nvSpPr>
        <p:spPr>
          <a:xfrm>
            <a:off x="3556627" y="327741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10</a:t>
            </a:r>
          </a:p>
        </p:txBody>
      </p:sp>
      <p:cxnSp>
        <p:nvCxnSpPr>
          <p:cNvPr id="2348" name="Connection Line"/>
          <p:cNvCxnSpPr>
            <a:stCxn id="2351" idx="0"/>
            <a:endCxn id="2340" idx="0"/>
          </p:cNvCxnSpPr>
          <p:nvPr/>
        </p:nvCxnSpPr>
        <p:spPr>
          <a:xfrm flipH="1" flipV="1">
            <a:off x="5516523" y="4222429"/>
            <a:ext cx="613710" cy="74701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2349" name="Connection Line"/>
          <p:cNvCxnSpPr>
            <a:stCxn id="2350" idx="0"/>
            <a:endCxn id="2345" idx="0"/>
          </p:cNvCxnSpPr>
          <p:nvPr/>
        </p:nvCxnSpPr>
        <p:spPr>
          <a:xfrm flipV="1">
            <a:off x="4375112" y="3515518"/>
            <a:ext cx="583241" cy="752556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2350" name="26"/>
          <p:cNvSpPr/>
          <p:nvPr/>
        </p:nvSpPr>
        <p:spPr>
          <a:xfrm>
            <a:off x="4117937" y="4029969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26</a:t>
            </a:r>
          </a:p>
        </p:txBody>
      </p:sp>
      <p:sp>
        <p:nvSpPr>
          <p:cNvPr id="2351" name="30"/>
          <p:cNvSpPr/>
          <p:nvPr/>
        </p:nvSpPr>
        <p:spPr>
          <a:xfrm>
            <a:off x="5873057" y="4731341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30</a:t>
            </a:r>
          </a:p>
        </p:txBody>
      </p:sp>
      <p:cxnSp>
        <p:nvCxnSpPr>
          <p:cNvPr id="2352" name="Connection Line"/>
          <p:cNvCxnSpPr>
            <a:stCxn id="2340" idx="0"/>
            <a:endCxn id="2345" idx="0"/>
          </p:cNvCxnSpPr>
          <p:nvPr/>
        </p:nvCxnSpPr>
        <p:spPr>
          <a:xfrm flipH="1" flipV="1">
            <a:off x="4958352" y="3515518"/>
            <a:ext cx="558172" cy="706912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2353" name="Procurar x = 8"/>
          <p:cNvSpPr txBox="1"/>
          <p:nvPr/>
        </p:nvSpPr>
        <p:spPr>
          <a:xfrm>
            <a:off x="575195" y="2249489"/>
            <a:ext cx="1837567" cy="4279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300"/>
            </a:pPr>
            <a:r>
              <a:rPr b="0"/>
              <a:t>Procurar x = </a:t>
            </a:r>
            <a:r>
              <a:t>8</a:t>
            </a:r>
          </a:p>
        </p:txBody>
      </p:sp>
      <p:sp>
        <p:nvSpPr>
          <p:cNvPr id="2354" name="Line"/>
          <p:cNvSpPr/>
          <p:nvPr/>
        </p:nvSpPr>
        <p:spPr>
          <a:xfrm>
            <a:off x="4364014" y="1956031"/>
            <a:ext cx="1" cy="44704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59" name="Consultas / Pesquis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Consultas / Pesquisa</a:t>
            </a:r>
          </a:p>
        </p:txBody>
      </p:sp>
      <p:cxnSp>
        <p:nvCxnSpPr>
          <p:cNvPr id="2360" name="Connection Line"/>
          <p:cNvCxnSpPr>
            <a:stCxn id="2364" idx="0"/>
            <a:endCxn id="2363" idx="0"/>
          </p:cNvCxnSpPr>
          <p:nvPr/>
        </p:nvCxnSpPr>
        <p:spPr>
          <a:xfrm flipV="1">
            <a:off x="2640956" y="4222429"/>
            <a:ext cx="581961" cy="781250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2361" name="Connection Line"/>
          <p:cNvCxnSpPr>
            <a:stCxn id="2363" idx="0"/>
            <a:endCxn id="2369" idx="0"/>
          </p:cNvCxnSpPr>
          <p:nvPr/>
        </p:nvCxnSpPr>
        <p:spPr>
          <a:xfrm flipV="1">
            <a:off x="3222916" y="3515518"/>
            <a:ext cx="590887" cy="706912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2362" name="28"/>
          <p:cNvSpPr/>
          <p:nvPr/>
        </p:nvSpPr>
        <p:spPr>
          <a:xfrm>
            <a:off x="5259348" y="398432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2363" name="8"/>
          <p:cNvSpPr/>
          <p:nvPr/>
        </p:nvSpPr>
        <p:spPr>
          <a:xfrm>
            <a:off x="2965741" y="398432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364" name="2"/>
          <p:cNvSpPr/>
          <p:nvPr/>
        </p:nvSpPr>
        <p:spPr>
          <a:xfrm>
            <a:off x="2383781" y="4765574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378" name="Connection Line"/>
          <p:cNvSpPr/>
          <p:nvPr/>
        </p:nvSpPr>
        <p:spPr>
          <a:xfrm>
            <a:off x="3957961" y="2719590"/>
            <a:ext cx="406054" cy="587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379" name="Connection Line"/>
          <p:cNvSpPr/>
          <p:nvPr/>
        </p:nvSpPr>
        <p:spPr>
          <a:xfrm>
            <a:off x="4364014" y="2719590"/>
            <a:ext cx="442279" cy="592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367" name="27"/>
          <p:cNvSpPr/>
          <p:nvPr/>
        </p:nvSpPr>
        <p:spPr>
          <a:xfrm>
            <a:off x="4701177" y="327741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27</a:t>
            </a:r>
          </a:p>
        </p:txBody>
      </p:sp>
      <p:sp>
        <p:nvSpPr>
          <p:cNvPr id="2368" name="15"/>
          <p:cNvSpPr/>
          <p:nvPr/>
        </p:nvSpPr>
        <p:spPr>
          <a:xfrm>
            <a:off x="4106839" y="2481487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2369" name="10"/>
          <p:cNvSpPr/>
          <p:nvPr/>
        </p:nvSpPr>
        <p:spPr>
          <a:xfrm>
            <a:off x="3556627" y="327741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10</a:t>
            </a:r>
          </a:p>
        </p:txBody>
      </p:sp>
      <p:cxnSp>
        <p:nvCxnSpPr>
          <p:cNvPr id="2370" name="Connection Line"/>
          <p:cNvCxnSpPr>
            <a:stCxn id="2373" idx="0"/>
            <a:endCxn id="2362" idx="0"/>
          </p:cNvCxnSpPr>
          <p:nvPr/>
        </p:nvCxnSpPr>
        <p:spPr>
          <a:xfrm flipH="1" flipV="1">
            <a:off x="5516523" y="4222429"/>
            <a:ext cx="613710" cy="74701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2371" name="Connection Line"/>
          <p:cNvCxnSpPr>
            <a:stCxn id="2372" idx="0"/>
            <a:endCxn id="2367" idx="0"/>
          </p:cNvCxnSpPr>
          <p:nvPr/>
        </p:nvCxnSpPr>
        <p:spPr>
          <a:xfrm flipV="1">
            <a:off x="4375112" y="3515518"/>
            <a:ext cx="583241" cy="752556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2372" name="26"/>
          <p:cNvSpPr/>
          <p:nvPr/>
        </p:nvSpPr>
        <p:spPr>
          <a:xfrm>
            <a:off x="4117937" y="4029969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26</a:t>
            </a:r>
          </a:p>
        </p:txBody>
      </p:sp>
      <p:sp>
        <p:nvSpPr>
          <p:cNvPr id="2373" name="30"/>
          <p:cNvSpPr/>
          <p:nvPr/>
        </p:nvSpPr>
        <p:spPr>
          <a:xfrm>
            <a:off x="5873057" y="4731341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30</a:t>
            </a:r>
          </a:p>
        </p:txBody>
      </p:sp>
      <p:cxnSp>
        <p:nvCxnSpPr>
          <p:cNvPr id="2374" name="Connection Line"/>
          <p:cNvCxnSpPr>
            <a:stCxn id="2362" idx="0"/>
            <a:endCxn id="2367" idx="0"/>
          </p:cNvCxnSpPr>
          <p:nvPr/>
        </p:nvCxnSpPr>
        <p:spPr>
          <a:xfrm flipH="1" flipV="1">
            <a:off x="4958352" y="3515518"/>
            <a:ext cx="558172" cy="706912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2375" name="Procurar x = 8"/>
          <p:cNvSpPr txBox="1"/>
          <p:nvPr/>
        </p:nvSpPr>
        <p:spPr>
          <a:xfrm>
            <a:off x="575195" y="2249489"/>
            <a:ext cx="1837567" cy="4279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300"/>
            </a:pPr>
            <a:r>
              <a:rPr b="0"/>
              <a:t>Procurar x = </a:t>
            </a:r>
            <a:r>
              <a:t>8</a:t>
            </a:r>
          </a:p>
        </p:txBody>
      </p:sp>
      <p:sp>
        <p:nvSpPr>
          <p:cNvPr id="2376" name="Line"/>
          <p:cNvSpPr/>
          <p:nvPr/>
        </p:nvSpPr>
        <p:spPr>
          <a:xfrm>
            <a:off x="4364014" y="1956031"/>
            <a:ext cx="1" cy="44704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77" name="8 &lt; 15"/>
          <p:cNvSpPr txBox="1"/>
          <p:nvPr/>
        </p:nvSpPr>
        <p:spPr>
          <a:xfrm>
            <a:off x="3072396" y="2553220"/>
            <a:ext cx="7422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8 &lt; 15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Introdução</a:t>
            </a:r>
          </a:p>
        </p:txBody>
      </p:sp>
      <p:sp>
        <p:nvSpPr>
          <p:cNvPr id="308" name="A"/>
          <p:cNvSpPr/>
          <p:nvPr/>
        </p:nvSpPr>
        <p:spPr>
          <a:xfrm>
            <a:off x="6243505" y="2399598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309" name="B"/>
          <p:cNvSpPr/>
          <p:nvPr/>
        </p:nvSpPr>
        <p:spPr>
          <a:xfrm>
            <a:off x="5423279" y="3190896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10" name="D"/>
          <p:cNvSpPr/>
          <p:nvPr/>
        </p:nvSpPr>
        <p:spPr>
          <a:xfrm>
            <a:off x="4830893" y="413156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311" name="C"/>
          <p:cNvSpPr/>
          <p:nvPr/>
        </p:nvSpPr>
        <p:spPr>
          <a:xfrm>
            <a:off x="7076811" y="319715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312" name="G"/>
          <p:cNvSpPr/>
          <p:nvPr/>
        </p:nvSpPr>
        <p:spPr>
          <a:xfrm>
            <a:off x="5559983" y="505099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313" name="E"/>
          <p:cNvSpPr/>
          <p:nvPr/>
        </p:nvSpPr>
        <p:spPr>
          <a:xfrm>
            <a:off x="5976636" y="413156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314" name="F"/>
          <p:cNvSpPr/>
          <p:nvPr/>
        </p:nvSpPr>
        <p:spPr>
          <a:xfrm>
            <a:off x="7897037" y="413156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315" name="H"/>
          <p:cNvSpPr/>
          <p:nvPr/>
        </p:nvSpPr>
        <p:spPr>
          <a:xfrm>
            <a:off x="6415228" y="505099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316" name="I"/>
          <p:cNvSpPr/>
          <p:nvPr/>
        </p:nvSpPr>
        <p:spPr>
          <a:xfrm>
            <a:off x="7384395" y="505099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</a:t>
            </a:r>
          </a:p>
        </p:txBody>
      </p:sp>
      <p:cxnSp>
        <p:nvCxnSpPr>
          <p:cNvPr id="317" name="Connection Line"/>
          <p:cNvCxnSpPr>
            <a:stCxn id="309" idx="0"/>
            <a:endCxn id="308" idx="0"/>
          </p:cNvCxnSpPr>
          <p:nvPr/>
        </p:nvCxnSpPr>
        <p:spPr>
          <a:xfrm flipV="1">
            <a:off x="5680454" y="2637701"/>
            <a:ext cx="820227" cy="791300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318" name="Connection Line"/>
          <p:cNvCxnSpPr>
            <a:stCxn id="311" idx="0"/>
            <a:endCxn id="308" idx="0"/>
          </p:cNvCxnSpPr>
          <p:nvPr/>
        </p:nvCxnSpPr>
        <p:spPr>
          <a:xfrm flipH="1" flipV="1">
            <a:off x="6500680" y="2637701"/>
            <a:ext cx="833307" cy="79755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319" name="Connection Line"/>
          <p:cNvCxnSpPr>
            <a:stCxn id="310" idx="0"/>
            <a:endCxn id="309" idx="0"/>
          </p:cNvCxnSpPr>
          <p:nvPr/>
        </p:nvCxnSpPr>
        <p:spPr>
          <a:xfrm flipV="1">
            <a:off x="5088068" y="3429000"/>
            <a:ext cx="592387" cy="940674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320" name="Connection Line"/>
          <p:cNvCxnSpPr>
            <a:stCxn id="313" idx="0"/>
            <a:endCxn id="309" idx="0"/>
          </p:cNvCxnSpPr>
          <p:nvPr/>
        </p:nvCxnSpPr>
        <p:spPr>
          <a:xfrm flipH="1" flipV="1">
            <a:off x="5680454" y="3429000"/>
            <a:ext cx="553358" cy="940674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321" name="Connection Line"/>
          <p:cNvCxnSpPr>
            <a:stCxn id="314" idx="0"/>
            <a:endCxn id="311" idx="0"/>
          </p:cNvCxnSpPr>
          <p:nvPr/>
        </p:nvCxnSpPr>
        <p:spPr>
          <a:xfrm flipH="1" flipV="1">
            <a:off x="7333986" y="3435253"/>
            <a:ext cx="820227" cy="934421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322" name="Connection Line"/>
          <p:cNvCxnSpPr>
            <a:stCxn id="312" idx="0"/>
            <a:endCxn id="313" idx="0"/>
          </p:cNvCxnSpPr>
          <p:nvPr/>
        </p:nvCxnSpPr>
        <p:spPr>
          <a:xfrm flipV="1">
            <a:off x="5817158" y="4369673"/>
            <a:ext cx="416654" cy="919426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323" name="Connection Line"/>
          <p:cNvCxnSpPr>
            <a:stCxn id="315" idx="0"/>
            <a:endCxn id="313" idx="0"/>
          </p:cNvCxnSpPr>
          <p:nvPr/>
        </p:nvCxnSpPr>
        <p:spPr>
          <a:xfrm flipH="1" flipV="1">
            <a:off x="6233811" y="4369673"/>
            <a:ext cx="438593" cy="919426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324" name="Connection Line"/>
          <p:cNvCxnSpPr>
            <a:stCxn id="316" idx="0"/>
            <a:endCxn id="314" idx="0"/>
          </p:cNvCxnSpPr>
          <p:nvPr/>
        </p:nvCxnSpPr>
        <p:spPr>
          <a:xfrm flipV="1">
            <a:off x="7641570" y="4369673"/>
            <a:ext cx="512643" cy="919426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325" name="Raíz"/>
          <p:cNvSpPr txBox="1"/>
          <p:nvPr/>
        </p:nvSpPr>
        <p:spPr>
          <a:xfrm>
            <a:off x="7251117" y="2471331"/>
            <a:ext cx="52015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Raíz</a:t>
            </a:r>
          </a:p>
        </p:txBody>
      </p:sp>
      <p:pic>
        <p:nvPicPr>
          <p:cNvPr id="326" name="tree.png" descr="tre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47063" y="2594069"/>
            <a:ext cx="3877803" cy="2911531"/>
          </a:xfrm>
          <a:prstGeom prst="rect">
            <a:avLst/>
          </a:prstGeom>
          <a:ln w="12700">
            <a:miter lim="400000"/>
          </a:ln>
        </p:spPr>
      </p:pic>
      <p:sp>
        <p:nvSpPr>
          <p:cNvPr id="327" name="Rectangle"/>
          <p:cNvSpPr/>
          <p:nvPr/>
        </p:nvSpPr>
        <p:spPr>
          <a:xfrm>
            <a:off x="390786" y="2513459"/>
            <a:ext cx="4399811" cy="248485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8" name="Oval"/>
          <p:cNvSpPr/>
          <p:nvPr/>
        </p:nvSpPr>
        <p:spPr>
          <a:xfrm>
            <a:off x="6131787" y="2301151"/>
            <a:ext cx="759095" cy="673101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9" name="→"/>
          <p:cNvSpPr txBox="1"/>
          <p:nvPr/>
        </p:nvSpPr>
        <p:spPr>
          <a:xfrm>
            <a:off x="5205922" y="2383602"/>
            <a:ext cx="51054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200">
                <a:solidFill>
                  <a:srgbClr val="FF2600"/>
                </a:solidFill>
              </a:defRPr>
            </a:lvl1pPr>
          </a:lstStyle>
          <a:p>
            <a:pPr/>
            <a:r>
              <a:t>→</a:t>
            </a:r>
          </a:p>
        </p:txBody>
      </p:sp>
      <p:sp>
        <p:nvSpPr>
          <p:cNvPr id="330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82" name="Consultas / Pesquis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Consultas / Pesquisa</a:t>
            </a:r>
          </a:p>
        </p:txBody>
      </p:sp>
      <p:cxnSp>
        <p:nvCxnSpPr>
          <p:cNvPr id="2383" name="Connection Line"/>
          <p:cNvCxnSpPr>
            <a:stCxn id="2387" idx="0"/>
            <a:endCxn id="2386" idx="0"/>
          </p:cNvCxnSpPr>
          <p:nvPr/>
        </p:nvCxnSpPr>
        <p:spPr>
          <a:xfrm flipV="1">
            <a:off x="2640956" y="4222429"/>
            <a:ext cx="581961" cy="781250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2384" name="Connection Line"/>
          <p:cNvCxnSpPr>
            <a:stCxn id="2386" idx="0"/>
            <a:endCxn id="2392" idx="0"/>
          </p:cNvCxnSpPr>
          <p:nvPr/>
        </p:nvCxnSpPr>
        <p:spPr>
          <a:xfrm flipV="1">
            <a:off x="3222916" y="3515518"/>
            <a:ext cx="590887" cy="706912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2385" name="28"/>
          <p:cNvSpPr/>
          <p:nvPr/>
        </p:nvSpPr>
        <p:spPr>
          <a:xfrm>
            <a:off x="5259348" y="398432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2386" name="8"/>
          <p:cNvSpPr/>
          <p:nvPr/>
        </p:nvSpPr>
        <p:spPr>
          <a:xfrm>
            <a:off x="2965741" y="398432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387" name="2"/>
          <p:cNvSpPr/>
          <p:nvPr/>
        </p:nvSpPr>
        <p:spPr>
          <a:xfrm>
            <a:off x="2383781" y="4765574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401" name="Connection Line"/>
          <p:cNvSpPr/>
          <p:nvPr/>
        </p:nvSpPr>
        <p:spPr>
          <a:xfrm>
            <a:off x="3957961" y="2719590"/>
            <a:ext cx="406054" cy="587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FF26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402" name="Connection Line"/>
          <p:cNvSpPr/>
          <p:nvPr/>
        </p:nvSpPr>
        <p:spPr>
          <a:xfrm>
            <a:off x="4364014" y="2719590"/>
            <a:ext cx="442279" cy="592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390" name="27"/>
          <p:cNvSpPr/>
          <p:nvPr/>
        </p:nvSpPr>
        <p:spPr>
          <a:xfrm>
            <a:off x="4701177" y="327741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27</a:t>
            </a:r>
          </a:p>
        </p:txBody>
      </p:sp>
      <p:sp>
        <p:nvSpPr>
          <p:cNvPr id="2391" name="15"/>
          <p:cNvSpPr/>
          <p:nvPr/>
        </p:nvSpPr>
        <p:spPr>
          <a:xfrm>
            <a:off x="4106839" y="2481487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2392" name="10"/>
          <p:cNvSpPr/>
          <p:nvPr/>
        </p:nvSpPr>
        <p:spPr>
          <a:xfrm>
            <a:off x="3556627" y="3277415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10</a:t>
            </a:r>
          </a:p>
        </p:txBody>
      </p:sp>
      <p:cxnSp>
        <p:nvCxnSpPr>
          <p:cNvPr id="2393" name="Connection Line"/>
          <p:cNvCxnSpPr>
            <a:stCxn id="2396" idx="0"/>
            <a:endCxn id="2385" idx="0"/>
          </p:cNvCxnSpPr>
          <p:nvPr/>
        </p:nvCxnSpPr>
        <p:spPr>
          <a:xfrm flipH="1" flipV="1">
            <a:off x="5516523" y="4222429"/>
            <a:ext cx="613710" cy="74701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2394" name="Connection Line"/>
          <p:cNvCxnSpPr>
            <a:stCxn id="2395" idx="0"/>
            <a:endCxn id="2390" idx="0"/>
          </p:cNvCxnSpPr>
          <p:nvPr/>
        </p:nvCxnSpPr>
        <p:spPr>
          <a:xfrm flipV="1">
            <a:off x="4375112" y="3515518"/>
            <a:ext cx="583241" cy="752556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2395" name="26"/>
          <p:cNvSpPr/>
          <p:nvPr/>
        </p:nvSpPr>
        <p:spPr>
          <a:xfrm>
            <a:off x="4117937" y="4029969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26</a:t>
            </a:r>
          </a:p>
        </p:txBody>
      </p:sp>
      <p:sp>
        <p:nvSpPr>
          <p:cNvPr id="2396" name="30"/>
          <p:cNvSpPr/>
          <p:nvPr/>
        </p:nvSpPr>
        <p:spPr>
          <a:xfrm>
            <a:off x="5873057" y="4731341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30</a:t>
            </a:r>
          </a:p>
        </p:txBody>
      </p:sp>
      <p:cxnSp>
        <p:nvCxnSpPr>
          <p:cNvPr id="2397" name="Connection Line"/>
          <p:cNvCxnSpPr>
            <a:stCxn id="2385" idx="0"/>
            <a:endCxn id="2390" idx="0"/>
          </p:cNvCxnSpPr>
          <p:nvPr/>
        </p:nvCxnSpPr>
        <p:spPr>
          <a:xfrm flipH="1" flipV="1">
            <a:off x="4958352" y="3515518"/>
            <a:ext cx="558172" cy="706912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2398" name="Procurar x = 8"/>
          <p:cNvSpPr txBox="1"/>
          <p:nvPr/>
        </p:nvSpPr>
        <p:spPr>
          <a:xfrm>
            <a:off x="575195" y="2249489"/>
            <a:ext cx="1837567" cy="4279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300"/>
            </a:pPr>
            <a:r>
              <a:rPr b="0"/>
              <a:t>Procurar x = </a:t>
            </a:r>
            <a:r>
              <a:t>8</a:t>
            </a:r>
          </a:p>
        </p:txBody>
      </p:sp>
      <p:sp>
        <p:nvSpPr>
          <p:cNvPr id="2399" name="Line"/>
          <p:cNvSpPr/>
          <p:nvPr/>
        </p:nvSpPr>
        <p:spPr>
          <a:xfrm>
            <a:off x="4364014" y="1956031"/>
            <a:ext cx="1" cy="44704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00" name="8 &lt; 15"/>
          <p:cNvSpPr txBox="1"/>
          <p:nvPr/>
        </p:nvSpPr>
        <p:spPr>
          <a:xfrm>
            <a:off x="3072396" y="2553220"/>
            <a:ext cx="7422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8 &lt; 15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405" name="Consultas / Pesquis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Consultas / Pesquisa</a:t>
            </a:r>
          </a:p>
        </p:txBody>
      </p:sp>
      <p:cxnSp>
        <p:nvCxnSpPr>
          <p:cNvPr id="2406" name="Connection Line"/>
          <p:cNvCxnSpPr>
            <a:stCxn id="2410" idx="0"/>
            <a:endCxn id="2409" idx="0"/>
          </p:cNvCxnSpPr>
          <p:nvPr/>
        </p:nvCxnSpPr>
        <p:spPr>
          <a:xfrm flipV="1">
            <a:off x="2640956" y="4222429"/>
            <a:ext cx="581961" cy="781250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2407" name="Connection Line"/>
          <p:cNvCxnSpPr>
            <a:stCxn id="2409" idx="0"/>
            <a:endCxn id="2415" idx="0"/>
          </p:cNvCxnSpPr>
          <p:nvPr/>
        </p:nvCxnSpPr>
        <p:spPr>
          <a:xfrm flipV="1">
            <a:off x="3222916" y="3515518"/>
            <a:ext cx="590887" cy="706912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2408" name="28"/>
          <p:cNvSpPr/>
          <p:nvPr/>
        </p:nvSpPr>
        <p:spPr>
          <a:xfrm>
            <a:off x="5259348" y="398432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2409" name="8"/>
          <p:cNvSpPr/>
          <p:nvPr/>
        </p:nvSpPr>
        <p:spPr>
          <a:xfrm>
            <a:off x="2965741" y="398432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410" name="2"/>
          <p:cNvSpPr/>
          <p:nvPr/>
        </p:nvSpPr>
        <p:spPr>
          <a:xfrm>
            <a:off x="2383781" y="4765574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425" name="Connection Line"/>
          <p:cNvSpPr/>
          <p:nvPr/>
        </p:nvSpPr>
        <p:spPr>
          <a:xfrm>
            <a:off x="3957961" y="2719590"/>
            <a:ext cx="406054" cy="587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FF26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426" name="Connection Line"/>
          <p:cNvSpPr/>
          <p:nvPr/>
        </p:nvSpPr>
        <p:spPr>
          <a:xfrm>
            <a:off x="4364014" y="2719590"/>
            <a:ext cx="442279" cy="592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413" name="27"/>
          <p:cNvSpPr/>
          <p:nvPr/>
        </p:nvSpPr>
        <p:spPr>
          <a:xfrm>
            <a:off x="4701177" y="327741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27</a:t>
            </a:r>
          </a:p>
        </p:txBody>
      </p:sp>
      <p:sp>
        <p:nvSpPr>
          <p:cNvPr id="2414" name="15"/>
          <p:cNvSpPr/>
          <p:nvPr/>
        </p:nvSpPr>
        <p:spPr>
          <a:xfrm>
            <a:off x="4106839" y="2481487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2415" name="10"/>
          <p:cNvSpPr/>
          <p:nvPr/>
        </p:nvSpPr>
        <p:spPr>
          <a:xfrm>
            <a:off x="3556627" y="3277415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10</a:t>
            </a:r>
          </a:p>
        </p:txBody>
      </p:sp>
      <p:cxnSp>
        <p:nvCxnSpPr>
          <p:cNvPr id="2416" name="Connection Line"/>
          <p:cNvCxnSpPr>
            <a:stCxn id="2419" idx="0"/>
            <a:endCxn id="2408" idx="0"/>
          </p:cNvCxnSpPr>
          <p:nvPr/>
        </p:nvCxnSpPr>
        <p:spPr>
          <a:xfrm flipH="1" flipV="1">
            <a:off x="5516523" y="4222429"/>
            <a:ext cx="613710" cy="74701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2417" name="Connection Line"/>
          <p:cNvCxnSpPr>
            <a:stCxn id="2418" idx="0"/>
            <a:endCxn id="2413" idx="0"/>
          </p:cNvCxnSpPr>
          <p:nvPr/>
        </p:nvCxnSpPr>
        <p:spPr>
          <a:xfrm flipV="1">
            <a:off x="4375112" y="3515518"/>
            <a:ext cx="583241" cy="752556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2418" name="26"/>
          <p:cNvSpPr/>
          <p:nvPr/>
        </p:nvSpPr>
        <p:spPr>
          <a:xfrm>
            <a:off x="4117937" y="4029969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26</a:t>
            </a:r>
          </a:p>
        </p:txBody>
      </p:sp>
      <p:sp>
        <p:nvSpPr>
          <p:cNvPr id="2419" name="30"/>
          <p:cNvSpPr/>
          <p:nvPr/>
        </p:nvSpPr>
        <p:spPr>
          <a:xfrm>
            <a:off x="5873057" y="4731341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30</a:t>
            </a:r>
          </a:p>
        </p:txBody>
      </p:sp>
      <p:cxnSp>
        <p:nvCxnSpPr>
          <p:cNvPr id="2420" name="Connection Line"/>
          <p:cNvCxnSpPr>
            <a:stCxn id="2408" idx="0"/>
            <a:endCxn id="2413" idx="0"/>
          </p:cNvCxnSpPr>
          <p:nvPr/>
        </p:nvCxnSpPr>
        <p:spPr>
          <a:xfrm flipH="1" flipV="1">
            <a:off x="4958352" y="3515518"/>
            <a:ext cx="558172" cy="706912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2421" name="Procurar x = 8"/>
          <p:cNvSpPr txBox="1"/>
          <p:nvPr/>
        </p:nvSpPr>
        <p:spPr>
          <a:xfrm>
            <a:off x="575195" y="2249489"/>
            <a:ext cx="1837567" cy="4279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300"/>
            </a:pPr>
            <a:r>
              <a:rPr b="0"/>
              <a:t>Procurar x = </a:t>
            </a:r>
            <a:r>
              <a:t>8</a:t>
            </a:r>
          </a:p>
        </p:txBody>
      </p:sp>
      <p:sp>
        <p:nvSpPr>
          <p:cNvPr id="2422" name="Line"/>
          <p:cNvSpPr/>
          <p:nvPr/>
        </p:nvSpPr>
        <p:spPr>
          <a:xfrm>
            <a:off x="4364014" y="1956031"/>
            <a:ext cx="1" cy="44704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23" name="8 &lt; 15"/>
          <p:cNvSpPr txBox="1"/>
          <p:nvPr/>
        </p:nvSpPr>
        <p:spPr>
          <a:xfrm>
            <a:off x="3072396" y="2553220"/>
            <a:ext cx="7422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8 &lt; 15</a:t>
            </a:r>
          </a:p>
        </p:txBody>
      </p:sp>
      <p:sp>
        <p:nvSpPr>
          <p:cNvPr id="2424" name="8 &lt; 10"/>
          <p:cNvSpPr txBox="1"/>
          <p:nvPr/>
        </p:nvSpPr>
        <p:spPr>
          <a:xfrm>
            <a:off x="2651669" y="3262629"/>
            <a:ext cx="7422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8 &lt; 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429" name="Consultas / Pesquis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Consultas / Pesquisa</a:t>
            </a:r>
          </a:p>
        </p:txBody>
      </p:sp>
      <p:cxnSp>
        <p:nvCxnSpPr>
          <p:cNvPr id="2430" name="Connection Line"/>
          <p:cNvCxnSpPr>
            <a:stCxn id="2434" idx="0"/>
            <a:endCxn id="2433" idx="0"/>
          </p:cNvCxnSpPr>
          <p:nvPr/>
        </p:nvCxnSpPr>
        <p:spPr>
          <a:xfrm flipV="1">
            <a:off x="2640956" y="4222429"/>
            <a:ext cx="581961" cy="781250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2431" name="Connection Line"/>
          <p:cNvCxnSpPr>
            <a:stCxn id="2433" idx="0"/>
            <a:endCxn id="2439" idx="0"/>
          </p:cNvCxnSpPr>
          <p:nvPr/>
        </p:nvCxnSpPr>
        <p:spPr>
          <a:xfrm flipV="1">
            <a:off x="3222916" y="3515518"/>
            <a:ext cx="590887" cy="706912"/>
          </a:xfrm>
          <a:prstGeom prst="straightConnector1">
            <a:avLst/>
          </a:prstGeom>
          <a:ln w="19050">
            <a:solidFill>
              <a:srgbClr val="FF2600"/>
            </a:solidFill>
            <a:miter lim="400000"/>
          </a:ln>
        </p:spPr>
      </p:cxnSp>
      <p:sp>
        <p:nvSpPr>
          <p:cNvPr id="2432" name="28"/>
          <p:cNvSpPr/>
          <p:nvPr/>
        </p:nvSpPr>
        <p:spPr>
          <a:xfrm>
            <a:off x="5259348" y="398432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2433" name="8"/>
          <p:cNvSpPr/>
          <p:nvPr/>
        </p:nvSpPr>
        <p:spPr>
          <a:xfrm>
            <a:off x="2965741" y="3984325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434" name="2"/>
          <p:cNvSpPr/>
          <p:nvPr/>
        </p:nvSpPr>
        <p:spPr>
          <a:xfrm>
            <a:off x="2383781" y="4765574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451" name="Connection Line"/>
          <p:cNvSpPr/>
          <p:nvPr/>
        </p:nvSpPr>
        <p:spPr>
          <a:xfrm>
            <a:off x="3957961" y="2719590"/>
            <a:ext cx="406054" cy="587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FF26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452" name="Connection Line"/>
          <p:cNvSpPr/>
          <p:nvPr/>
        </p:nvSpPr>
        <p:spPr>
          <a:xfrm>
            <a:off x="4364014" y="2719590"/>
            <a:ext cx="442279" cy="592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437" name="27"/>
          <p:cNvSpPr/>
          <p:nvPr/>
        </p:nvSpPr>
        <p:spPr>
          <a:xfrm>
            <a:off x="4701177" y="327741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27</a:t>
            </a:r>
          </a:p>
        </p:txBody>
      </p:sp>
      <p:sp>
        <p:nvSpPr>
          <p:cNvPr id="2438" name="15"/>
          <p:cNvSpPr/>
          <p:nvPr/>
        </p:nvSpPr>
        <p:spPr>
          <a:xfrm>
            <a:off x="4106839" y="2481487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2439" name="10"/>
          <p:cNvSpPr/>
          <p:nvPr/>
        </p:nvSpPr>
        <p:spPr>
          <a:xfrm>
            <a:off x="3556627" y="3277415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10</a:t>
            </a:r>
          </a:p>
        </p:txBody>
      </p:sp>
      <p:cxnSp>
        <p:nvCxnSpPr>
          <p:cNvPr id="2440" name="Connection Line"/>
          <p:cNvCxnSpPr>
            <a:stCxn id="2443" idx="0"/>
            <a:endCxn id="2432" idx="0"/>
          </p:cNvCxnSpPr>
          <p:nvPr/>
        </p:nvCxnSpPr>
        <p:spPr>
          <a:xfrm flipH="1" flipV="1">
            <a:off x="5516523" y="4222429"/>
            <a:ext cx="613710" cy="74701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2441" name="Connection Line"/>
          <p:cNvCxnSpPr>
            <a:stCxn id="2442" idx="0"/>
            <a:endCxn id="2437" idx="0"/>
          </p:cNvCxnSpPr>
          <p:nvPr/>
        </p:nvCxnSpPr>
        <p:spPr>
          <a:xfrm flipV="1">
            <a:off x="4375112" y="3515518"/>
            <a:ext cx="583241" cy="752556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2442" name="26"/>
          <p:cNvSpPr/>
          <p:nvPr/>
        </p:nvSpPr>
        <p:spPr>
          <a:xfrm>
            <a:off x="4117937" y="4029969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26</a:t>
            </a:r>
          </a:p>
        </p:txBody>
      </p:sp>
      <p:sp>
        <p:nvSpPr>
          <p:cNvPr id="2443" name="30"/>
          <p:cNvSpPr/>
          <p:nvPr/>
        </p:nvSpPr>
        <p:spPr>
          <a:xfrm>
            <a:off x="5873057" y="4731341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30</a:t>
            </a:r>
          </a:p>
        </p:txBody>
      </p:sp>
      <p:cxnSp>
        <p:nvCxnSpPr>
          <p:cNvPr id="2444" name="Connection Line"/>
          <p:cNvCxnSpPr>
            <a:stCxn id="2432" idx="0"/>
            <a:endCxn id="2437" idx="0"/>
          </p:cNvCxnSpPr>
          <p:nvPr/>
        </p:nvCxnSpPr>
        <p:spPr>
          <a:xfrm flipH="1" flipV="1">
            <a:off x="4958352" y="3515518"/>
            <a:ext cx="558172" cy="706912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2445" name="Procurar x = 8"/>
          <p:cNvSpPr txBox="1"/>
          <p:nvPr/>
        </p:nvSpPr>
        <p:spPr>
          <a:xfrm>
            <a:off x="575195" y="2249489"/>
            <a:ext cx="1837567" cy="4279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300"/>
            </a:pPr>
            <a:r>
              <a:rPr b="0"/>
              <a:t>Procurar x = </a:t>
            </a:r>
            <a:r>
              <a:t>8</a:t>
            </a:r>
          </a:p>
        </p:txBody>
      </p:sp>
      <p:sp>
        <p:nvSpPr>
          <p:cNvPr id="2446" name="Line"/>
          <p:cNvSpPr/>
          <p:nvPr/>
        </p:nvSpPr>
        <p:spPr>
          <a:xfrm>
            <a:off x="4364014" y="1956031"/>
            <a:ext cx="1" cy="44704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47" name="8 &lt; 15"/>
          <p:cNvSpPr txBox="1"/>
          <p:nvPr/>
        </p:nvSpPr>
        <p:spPr>
          <a:xfrm>
            <a:off x="3072396" y="2553220"/>
            <a:ext cx="7422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8 &lt; 15</a:t>
            </a:r>
          </a:p>
        </p:txBody>
      </p:sp>
      <p:sp>
        <p:nvSpPr>
          <p:cNvPr id="2448" name="8 &lt; 10"/>
          <p:cNvSpPr txBox="1"/>
          <p:nvPr/>
        </p:nvSpPr>
        <p:spPr>
          <a:xfrm>
            <a:off x="2651669" y="3262629"/>
            <a:ext cx="74227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8 &lt; 10</a:t>
            </a:r>
          </a:p>
        </p:txBody>
      </p:sp>
      <p:sp>
        <p:nvSpPr>
          <p:cNvPr id="2449" name="8 = 8"/>
          <p:cNvSpPr txBox="1"/>
          <p:nvPr/>
        </p:nvSpPr>
        <p:spPr>
          <a:xfrm>
            <a:off x="2102462" y="4056059"/>
            <a:ext cx="62094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8 = 8</a:t>
            </a:r>
          </a:p>
        </p:txBody>
      </p:sp>
      <p:sp>
        <p:nvSpPr>
          <p:cNvPr id="2450" name="Oval"/>
          <p:cNvSpPr/>
          <p:nvPr/>
        </p:nvSpPr>
        <p:spPr>
          <a:xfrm>
            <a:off x="2819628" y="3851583"/>
            <a:ext cx="806577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455" name="Consultas / Pesquis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Consultas / Pesquisa</a:t>
            </a:r>
          </a:p>
        </p:txBody>
      </p:sp>
      <p:cxnSp>
        <p:nvCxnSpPr>
          <p:cNvPr id="2456" name="Connection Line"/>
          <p:cNvCxnSpPr>
            <a:stCxn id="2460" idx="0"/>
            <a:endCxn id="2459" idx="0"/>
          </p:cNvCxnSpPr>
          <p:nvPr/>
        </p:nvCxnSpPr>
        <p:spPr>
          <a:xfrm flipV="1">
            <a:off x="2640956" y="4222429"/>
            <a:ext cx="581961" cy="781250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2457" name="Connection Line"/>
          <p:cNvCxnSpPr>
            <a:stCxn id="2459" idx="0"/>
            <a:endCxn id="2465" idx="0"/>
          </p:cNvCxnSpPr>
          <p:nvPr/>
        </p:nvCxnSpPr>
        <p:spPr>
          <a:xfrm flipV="1">
            <a:off x="3222916" y="3515518"/>
            <a:ext cx="590887" cy="706912"/>
          </a:xfrm>
          <a:prstGeom prst="straightConnector1">
            <a:avLst/>
          </a:prstGeom>
          <a:ln w="19050">
            <a:solidFill>
              <a:srgbClr val="000000"/>
            </a:solidFill>
            <a:miter lim="400000"/>
          </a:ln>
        </p:spPr>
      </p:cxnSp>
      <p:sp>
        <p:nvSpPr>
          <p:cNvPr id="2458" name="28"/>
          <p:cNvSpPr/>
          <p:nvPr/>
        </p:nvSpPr>
        <p:spPr>
          <a:xfrm>
            <a:off x="5259348" y="398432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2459" name="8"/>
          <p:cNvSpPr/>
          <p:nvPr/>
        </p:nvSpPr>
        <p:spPr>
          <a:xfrm>
            <a:off x="2965741" y="3984325"/>
            <a:ext cx="514351" cy="476208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460" name="2"/>
          <p:cNvSpPr/>
          <p:nvPr/>
        </p:nvSpPr>
        <p:spPr>
          <a:xfrm>
            <a:off x="2383781" y="4765574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478" name="Connection Line"/>
          <p:cNvSpPr/>
          <p:nvPr/>
        </p:nvSpPr>
        <p:spPr>
          <a:xfrm>
            <a:off x="3957961" y="2719590"/>
            <a:ext cx="406054" cy="587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479" name="Connection Line"/>
          <p:cNvSpPr/>
          <p:nvPr/>
        </p:nvSpPr>
        <p:spPr>
          <a:xfrm>
            <a:off x="4364014" y="2719590"/>
            <a:ext cx="442279" cy="592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463" name="27"/>
          <p:cNvSpPr/>
          <p:nvPr/>
        </p:nvSpPr>
        <p:spPr>
          <a:xfrm>
            <a:off x="4701177" y="327741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27</a:t>
            </a:r>
          </a:p>
        </p:txBody>
      </p:sp>
      <p:sp>
        <p:nvSpPr>
          <p:cNvPr id="2464" name="15"/>
          <p:cNvSpPr/>
          <p:nvPr/>
        </p:nvSpPr>
        <p:spPr>
          <a:xfrm>
            <a:off x="4106839" y="2481487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2465" name="10"/>
          <p:cNvSpPr/>
          <p:nvPr/>
        </p:nvSpPr>
        <p:spPr>
          <a:xfrm>
            <a:off x="3556627" y="327741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10</a:t>
            </a:r>
          </a:p>
        </p:txBody>
      </p:sp>
      <p:cxnSp>
        <p:nvCxnSpPr>
          <p:cNvPr id="2466" name="Connection Line"/>
          <p:cNvCxnSpPr>
            <a:stCxn id="2469" idx="0"/>
            <a:endCxn id="2458" idx="0"/>
          </p:cNvCxnSpPr>
          <p:nvPr/>
        </p:nvCxnSpPr>
        <p:spPr>
          <a:xfrm flipH="1" flipV="1">
            <a:off x="5516523" y="4222429"/>
            <a:ext cx="613710" cy="74701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2467" name="Connection Line"/>
          <p:cNvCxnSpPr>
            <a:stCxn id="2468" idx="0"/>
            <a:endCxn id="2463" idx="0"/>
          </p:cNvCxnSpPr>
          <p:nvPr/>
        </p:nvCxnSpPr>
        <p:spPr>
          <a:xfrm flipV="1">
            <a:off x="4375112" y="3515518"/>
            <a:ext cx="583241" cy="752556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2468" name="26"/>
          <p:cNvSpPr/>
          <p:nvPr/>
        </p:nvSpPr>
        <p:spPr>
          <a:xfrm>
            <a:off x="4117937" y="4029969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26</a:t>
            </a:r>
          </a:p>
        </p:txBody>
      </p:sp>
      <p:sp>
        <p:nvSpPr>
          <p:cNvPr id="2469" name="30"/>
          <p:cNvSpPr/>
          <p:nvPr/>
        </p:nvSpPr>
        <p:spPr>
          <a:xfrm>
            <a:off x="5873057" y="4731341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30</a:t>
            </a:r>
          </a:p>
        </p:txBody>
      </p:sp>
      <p:cxnSp>
        <p:nvCxnSpPr>
          <p:cNvPr id="2470" name="Connection Line"/>
          <p:cNvCxnSpPr>
            <a:stCxn id="2458" idx="0"/>
            <a:endCxn id="2463" idx="0"/>
          </p:cNvCxnSpPr>
          <p:nvPr/>
        </p:nvCxnSpPr>
        <p:spPr>
          <a:xfrm flipH="1" flipV="1">
            <a:off x="4958352" y="3515518"/>
            <a:ext cx="558172" cy="706912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2471" name="Procurar x = 8"/>
          <p:cNvSpPr txBox="1"/>
          <p:nvPr/>
        </p:nvSpPr>
        <p:spPr>
          <a:xfrm>
            <a:off x="575195" y="2249489"/>
            <a:ext cx="1837567" cy="4279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300"/>
            </a:pPr>
            <a:r>
              <a:rPr b="0"/>
              <a:t>Procurar x = </a:t>
            </a:r>
            <a:r>
              <a:t>8</a:t>
            </a:r>
          </a:p>
        </p:txBody>
      </p:sp>
      <p:sp>
        <p:nvSpPr>
          <p:cNvPr id="2472" name="Line"/>
          <p:cNvSpPr/>
          <p:nvPr/>
        </p:nvSpPr>
        <p:spPr>
          <a:xfrm>
            <a:off x="4364014" y="1956031"/>
            <a:ext cx="1" cy="44704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73" name="8 = 8"/>
          <p:cNvSpPr txBox="1"/>
          <p:nvPr/>
        </p:nvSpPr>
        <p:spPr>
          <a:xfrm>
            <a:off x="2102462" y="4056059"/>
            <a:ext cx="62094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8 = 8</a:t>
            </a:r>
          </a:p>
        </p:txBody>
      </p:sp>
      <p:sp>
        <p:nvSpPr>
          <p:cNvPr id="2474" name="Oval"/>
          <p:cNvSpPr/>
          <p:nvPr/>
        </p:nvSpPr>
        <p:spPr>
          <a:xfrm>
            <a:off x="2819628" y="3851583"/>
            <a:ext cx="806577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75" name="Resultado: TRUE :)"/>
          <p:cNvSpPr txBox="1"/>
          <p:nvPr/>
        </p:nvSpPr>
        <p:spPr>
          <a:xfrm>
            <a:off x="572289" y="2946219"/>
            <a:ext cx="1926225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FF2600"/>
                </a:solidFill>
              </a:defRPr>
            </a:pPr>
            <a:r>
              <a:rPr b="0" sz="2100">
                <a:solidFill>
                  <a:srgbClr val="000000"/>
                </a:solidFill>
              </a:rPr>
              <a:t>Resultado:</a:t>
            </a:r>
            <a:r>
              <a:t> </a:t>
            </a:r>
            <a:r>
              <a:rPr>
                <a:solidFill>
                  <a:srgbClr val="0433FF"/>
                </a:solidFill>
              </a:rPr>
              <a:t>TRUE :)</a:t>
            </a:r>
          </a:p>
        </p:txBody>
      </p:sp>
      <p:sp>
        <p:nvSpPr>
          <p:cNvPr id="2476" name="Line"/>
          <p:cNvSpPr/>
          <p:nvPr/>
        </p:nvSpPr>
        <p:spPr>
          <a:xfrm flipH="1">
            <a:off x="3779569" y="2807594"/>
            <a:ext cx="242047" cy="381386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77" name="Line"/>
          <p:cNvSpPr/>
          <p:nvPr/>
        </p:nvSpPr>
        <p:spPr>
          <a:xfrm flipH="1">
            <a:off x="3210499" y="3573609"/>
            <a:ext cx="242047" cy="381386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482" name="Consultas / Pesquis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Consultas / Pesquisa</a:t>
            </a:r>
          </a:p>
        </p:txBody>
      </p:sp>
      <p:cxnSp>
        <p:nvCxnSpPr>
          <p:cNvPr id="2483" name="Connection Line"/>
          <p:cNvCxnSpPr>
            <a:stCxn id="2487" idx="0"/>
            <a:endCxn id="2486" idx="0"/>
          </p:cNvCxnSpPr>
          <p:nvPr/>
        </p:nvCxnSpPr>
        <p:spPr>
          <a:xfrm flipV="1">
            <a:off x="2640956" y="4222429"/>
            <a:ext cx="581961" cy="781250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2484" name="Connection Line"/>
          <p:cNvCxnSpPr>
            <a:stCxn id="2486" idx="0"/>
            <a:endCxn id="2492" idx="0"/>
          </p:cNvCxnSpPr>
          <p:nvPr/>
        </p:nvCxnSpPr>
        <p:spPr>
          <a:xfrm flipV="1">
            <a:off x="3222916" y="3515518"/>
            <a:ext cx="590887" cy="706912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2485" name="28"/>
          <p:cNvSpPr/>
          <p:nvPr/>
        </p:nvSpPr>
        <p:spPr>
          <a:xfrm>
            <a:off x="5259348" y="398432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2486" name="8"/>
          <p:cNvSpPr/>
          <p:nvPr/>
        </p:nvSpPr>
        <p:spPr>
          <a:xfrm>
            <a:off x="2965741" y="398432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487" name="2"/>
          <p:cNvSpPr/>
          <p:nvPr/>
        </p:nvSpPr>
        <p:spPr>
          <a:xfrm>
            <a:off x="2383781" y="4765574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500" name="Connection Line"/>
          <p:cNvSpPr/>
          <p:nvPr/>
        </p:nvSpPr>
        <p:spPr>
          <a:xfrm>
            <a:off x="3957961" y="2719590"/>
            <a:ext cx="406054" cy="587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501" name="Connection Line"/>
          <p:cNvSpPr/>
          <p:nvPr/>
        </p:nvSpPr>
        <p:spPr>
          <a:xfrm>
            <a:off x="4364014" y="2719590"/>
            <a:ext cx="442279" cy="592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490" name="27"/>
          <p:cNvSpPr/>
          <p:nvPr/>
        </p:nvSpPr>
        <p:spPr>
          <a:xfrm>
            <a:off x="4701177" y="327741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27</a:t>
            </a:r>
          </a:p>
        </p:txBody>
      </p:sp>
      <p:sp>
        <p:nvSpPr>
          <p:cNvPr id="2491" name="15"/>
          <p:cNvSpPr/>
          <p:nvPr/>
        </p:nvSpPr>
        <p:spPr>
          <a:xfrm>
            <a:off x="4106839" y="2481487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2492" name="10"/>
          <p:cNvSpPr/>
          <p:nvPr/>
        </p:nvSpPr>
        <p:spPr>
          <a:xfrm>
            <a:off x="3556627" y="327741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10</a:t>
            </a:r>
          </a:p>
        </p:txBody>
      </p:sp>
      <p:cxnSp>
        <p:nvCxnSpPr>
          <p:cNvPr id="2493" name="Connection Line"/>
          <p:cNvCxnSpPr>
            <a:stCxn id="2496" idx="0"/>
            <a:endCxn id="2485" idx="0"/>
          </p:cNvCxnSpPr>
          <p:nvPr/>
        </p:nvCxnSpPr>
        <p:spPr>
          <a:xfrm flipH="1" flipV="1">
            <a:off x="5516523" y="4222429"/>
            <a:ext cx="613710" cy="74701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2494" name="Connection Line"/>
          <p:cNvCxnSpPr>
            <a:stCxn id="2495" idx="0"/>
            <a:endCxn id="2490" idx="0"/>
          </p:cNvCxnSpPr>
          <p:nvPr/>
        </p:nvCxnSpPr>
        <p:spPr>
          <a:xfrm flipV="1">
            <a:off x="4375112" y="3515518"/>
            <a:ext cx="583241" cy="752556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2495" name="26"/>
          <p:cNvSpPr/>
          <p:nvPr/>
        </p:nvSpPr>
        <p:spPr>
          <a:xfrm>
            <a:off x="4117937" y="4029969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26</a:t>
            </a:r>
          </a:p>
        </p:txBody>
      </p:sp>
      <p:sp>
        <p:nvSpPr>
          <p:cNvPr id="2496" name="30"/>
          <p:cNvSpPr/>
          <p:nvPr/>
        </p:nvSpPr>
        <p:spPr>
          <a:xfrm>
            <a:off x="5873057" y="4731341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30</a:t>
            </a:r>
          </a:p>
        </p:txBody>
      </p:sp>
      <p:cxnSp>
        <p:nvCxnSpPr>
          <p:cNvPr id="2497" name="Connection Line"/>
          <p:cNvCxnSpPr>
            <a:stCxn id="2485" idx="0"/>
            <a:endCxn id="2490" idx="0"/>
          </p:cNvCxnSpPr>
          <p:nvPr/>
        </p:nvCxnSpPr>
        <p:spPr>
          <a:xfrm flipH="1" flipV="1">
            <a:off x="4958352" y="3515518"/>
            <a:ext cx="558172" cy="706912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2498" name="Procurar x =1"/>
          <p:cNvSpPr txBox="1"/>
          <p:nvPr/>
        </p:nvSpPr>
        <p:spPr>
          <a:xfrm>
            <a:off x="615487" y="2249489"/>
            <a:ext cx="1756983" cy="4279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300"/>
            </a:pPr>
            <a:r>
              <a:rPr b="0"/>
              <a:t>Procurar x =</a:t>
            </a:r>
            <a:r>
              <a:t>1</a:t>
            </a:r>
          </a:p>
        </p:txBody>
      </p:sp>
      <p:sp>
        <p:nvSpPr>
          <p:cNvPr id="2499" name="Line"/>
          <p:cNvSpPr/>
          <p:nvPr/>
        </p:nvSpPr>
        <p:spPr>
          <a:xfrm>
            <a:off x="4364014" y="1956031"/>
            <a:ext cx="1" cy="44704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04" name="Consultas / Pesquis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Consultas / Pesquisa</a:t>
            </a:r>
          </a:p>
        </p:txBody>
      </p:sp>
      <p:cxnSp>
        <p:nvCxnSpPr>
          <p:cNvPr id="2505" name="Connection Line"/>
          <p:cNvCxnSpPr>
            <a:stCxn id="2509" idx="0"/>
            <a:endCxn id="2508" idx="0"/>
          </p:cNvCxnSpPr>
          <p:nvPr/>
        </p:nvCxnSpPr>
        <p:spPr>
          <a:xfrm flipV="1">
            <a:off x="2640956" y="4222429"/>
            <a:ext cx="581961" cy="781250"/>
          </a:xfrm>
          <a:prstGeom prst="straightConnector1">
            <a:avLst/>
          </a:prstGeom>
          <a:ln w="19050">
            <a:solidFill>
              <a:srgbClr val="FF2600"/>
            </a:solidFill>
            <a:miter lim="400000"/>
          </a:ln>
        </p:spPr>
      </p:cxnSp>
      <p:cxnSp>
        <p:nvCxnSpPr>
          <p:cNvPr id="2506" name="Connection Line"/>
          <p:cNvCxnSpPr>
            <a:stCxn id="2508" idx="0"/>
            <a:endCxn id="2514" idx="0"/>
          </p:cNvCxnSpPr>
          <p:nvPr/>
        </p:nvCxnSpPr>
        <p:spPr>
          <a:xfrm flipV="1">
            <a:off x="3222916" y="3515518"/>
            <a:ext cx="590887" cy="706912"/>
          </a:xfrm>
          <a:prstGeom prst="straightConnector1">
            <a:avLst/>
          </a:prstGeom>
          <a:ln w="19050">
            <a:solidFill>
              <a:srgbClr val="FF2600"/>
            </a:solidFill>
            <a:miter lim="400000"/>
          </a:ln>
        </p:spPr>
      </p:cxnSp>
      <p:sp>
        <p:nvSpPr>
          <p:cNvPr id="2507" name="28"/>
          <p:cNvSpPr/>
          <p:nvPr/>
        </p:nvSpPr>
        <p:spPr>
          <a:xfrm>
            <a:off x="5259348" y="398432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2508" name="8"/>
          <p:cNvSpPr/>
          <p:nvPr/>
        </p:nvSpPr>
        <p:spPr>
          <a:xfrm>
            <a:off x="2965741" y="3984325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509" name="2"/>
          <p:cNvSpPr/>
          <p:nvPr/>
        </p:nvSpPr>
        <p:spPr>
          <a:xfrm>
            <a:off x="2383781" y="4765574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533" name="Connection Line"/>
          <p:cNvSpPr/>
          <p:nvPr/>
        </p:nvSpPr>
        <p:spPr>
          <a:xfrm>
            <a:off x="3957961" y="2719590"/>
            <a:ext cx="406054" cy="587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FF26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534" name="Connection Line"/>
          <p:cNvSpPr/>
          <p:nvPr/>
        </p:nvSpPr>
        <p:spPr>
          <a:xfrm>
            <a:off x="4364014" y="2719590"/>
            <a:ext cx="442279" cy="592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512" name="27"/>
          <p:cNvSpPr/>
          <p:nvPr/>
        </p:nvSpPr>
        <p:spPr>
          <a:xfrm>
            <a:off x="4701177" y="327741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27</a:t>
            </a:r>
          </a:p>
        </p:txBody>
      </p:sp>
      <p:sp>
        <p:nvSpPr>
          <p:cNvPr id="2513" name="15"/>
          <p:cNvSpPr/>
          <p:nvPr/>
        </p:nvSpPr>
        <p:spPr>
          <a:xfrm>
            <a:off x="4106839" y="2481487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2514" name="10"/>
          <p:cNvSpPr/>
          <p:nvPr/>
        </p:nvSpPr>
        <p:spPr>
          <a:xfrm>
            <a:off x="3556627" y="3277415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10</a:t>
            </a:r>
          </a:p>
        </p:txBody>
      </p:sp>
      <p:cxnSp>
        <p:nvCxnSpPr>
          <p:cNvPr id="2515" name="Connection Line"/>
          <p:cNvCxnSpPr>
            <a:stCxn id="2518" idx="0"/>
            <a:endCxn id="2507" idx="0"/>
          </p:cNvCxnSpPr>
          <p:nvPr/>
        </p:nvCxnSpPr>
        <p:spPr>
          <a:xfrm flipH="1" flipV="1">
            <a:off x="5516523" y="4222429"/>
            <a:ext cx="613710" cy="74701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2516" name="Connection Line"/>
          <p:cNvCxnSpPr>
            <a:stCxn id="2517" idx="0"/>
            <a:endCxn id="2512" idx="0"/>
          </p:cNvCxnSpPr>
          <p:nvPr/>
        </p:nvCxnSpPr>
        <p:spPr>
          <a:xfrm flipV="1">
            <a:off x="4375112" y="3515518"/>
            <a:ext cx="583241" cy="752556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2517" name="26"/>
          <p:cNvSpPr/>
          <p:nvPr/>
        </p:nvSpPr>
        <p:spPr>
          <a:xfrm>
            <a:off x="4117937" y="4029969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26</a:t>
            </a:r>
          </a:p>
        </p:txBody>
      </p:sp>
      <p:sp>
        <p:nvSpPr>
          <p:cNvPr id="2518" name="30"/>
          <p:cNvSpPr/>
          <p:nvPr/>
        </p:nvSpPr>
        <p:spPr>
          <a:xfrm>
            <a:off x="5873057" y="4731341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30</a:t>
            </a:r>
          </a:p>
        </p:txBody>
      </p:sp>
      <p:cxnSp>
        <p:nvCxnSpPr>
          <p:cNvPr id="2519" name="Connection Line"/>
          <p:cNvCxnSpPr>
            <a:stCxn id="2507" idx="0"/>
            <a:endCxn id="2512" idx="0"/>
          </p:cNvCxnSpPr>
          <p:nvPr/>
        </p:nvCxnSpPr>
        <p:spPr>
          <a:xfrm flipH="1" flipV="1">
            <a:off x="4958352" y="3515518"/>
            <a:ext cx="558172" cy="706912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2520" name="Line"/>
          <p:cNvSpPr/>
          <p:nvPr/>
        </p:nvSpPr>
        <p:spPr>
          <a:xfrm>
            <a:off x="4364014" y="1956031"/>
            <a:ext cx="1" cy="44704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521" name="Line"/>
          <p:cNvSpPr/>
          <p:nvPr/>
        </p:nvSpPr>
        <p:spPr>
          <a:xfrm flipH="1">
            <a:off x="3779569" y="2807594"/>
            <a:ext cx="242047" cy="381386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522" name="Line"/>
          <p:cNvSpPr/>
          <p:nvPr/>
        </p:nvSpPr>
        <p:spPr>
          <a:xfrm flipH="1">
            <a:off x="3233321" y="3573609"/>
            <a:ext cx="242047" cy="381386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523" name="Line"/>
          <p:cNvSpPr/>
          <p:nvPr/>
        </p:nvSpPr>
        <p:spPr>
          <a:xfrm flipH="1">
            <a:off x="2639950" y="4326734"/>
            <a:ext cx="242047" cy="381385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524" name="Line"/>
          <p:cNvSpPr/>
          <p:nvPr/>
        </p:nvSpPr>
        <p:spPr>
          <a:xfrm flipV="1">
            <a:off x="2230383" y="5164123"/>
            <a:ext cx="291273" cy="291273"/>
          </a:xfrm>
          <a:prstGeom prst="line">
            <a:avLst/>
          </a:prstGeom>
          <a:ln w="19050">
            <a:solidFill>
              <a:srgbClr val="FF2600"/>
            </a:solidFill>
            <a:miter lim="400000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525" name="NULL"/>
          <p:cNvSpPr/>
          <p:nvPr/>
        </p:nvSpPr>
        <p:spPr>
          <a:xfrm>
            <a:off x="1984595" y="5402948"/>
            <a:ext cx="514351" cy="3136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300"/>
            </a:lvl1pPr>
          </a:lstStyle>
          <a:p>
            <a:pPr/>
            <a:r>
              <a:t>NULL</a:t>
            </a:r>
          </a:p>
        </p:txBody>
      </p:sp>
      <p:sp>
        <p:nvSpPr>
          <p:cNvPr id="2526" name="Oval"/>
          <p:cNvSpPr/>
          <p:nvPr/>
        </p:nvSpPr>
        <p:spPr>
          <a:xfrm>
            <a:off x="1838482" y="5188948"/>
            <a:ext cx="806577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27" name="Resultado: False :/"/>
          <p:cNvSpPr txBox="1"/>
          <p:nvPr/>
        </p:nvSpPr>
        <p:spPr>
          <a:xfrm>
            <a:off x="572289" y="2946219"/>
            <a:ext cx="1946540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FF2600"/>
                </a:solidFill>
              </a:defRPr>
            </a:pPr>
            <a:r>
              <a:rPr b="0" sz="2100">
                <a:solidFill>
                  <a:srgbClr val="000000"/>
                </a:solidFill>
              </a:rPr>
              <a:t>Resultado:</a:t>
            </a:r>
            <a:r>
              <a:t> False :/</a:t>
            </a:r>
          </a:p>
        </p:txBody>
      </p:sp>
      <p:sp>
        <p:nvSpPr>
          <p:cNvPr id="2528" name="Procurar x =1"/>
          <p:cNvSpPr txBox="1"/>
          <p:nvPr/>
        </p:nvSpPr>
        <p:spPr>
          <a:xfrm>
            <a:off x="615487" y="2249489"/>
            <a:ext cx="1756983" cy="4279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300"/>
            </a:pPr>
            <a:r>
              <a:rPr b="0"/>
              <a:t>Procurar x =</a:t>
            </a:r>
            <a:r>
              <a:t>1</a:t>
            </a:r>
          </a:p>
        </p:txBody>
      </p:sp>
      <p:sp>
        <p:nvSpPr>
          <p:cNvPr id="2529" name="1 &lt; 15"/>
          <p:cNvSpPr txBox="1"/>
          <p:nvPr/>
        </p:nvSpPr>
        <p:spPr>
          <a:xfrm>
            <a:off x="3291343" y="2553220"/>
            <a:ext cx="74227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1 &lt; 15</a:t>
            </a:r>
          </a:p>
        </p:txBody>
      </p:sp>
      <p:sp>
        <p:nvSpPr>
          <p:cNvPr id="2530" name="1 &lt; 10"/>
          <p:cNvSpPr txBox="1"/>
          <p:nvPr/>
        </p:nvSpPr>
        <p:spPr>
          <a:xfrm>
            <a:off x="2741131" y="3262629"/>
            <a:ext cx="74227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1 &lt; 10</a:t>
            </a:r>
          </a:p>
        </p:txBody>
      </p:sp>
      <p:sp>
        <p:nvSpPr>
          <p:cNvPr id="2531" name="1 &lt; 8"/>
          <p:cNvSpPr txBox="1"/>
          <p:nvPr/>
        </p:nvSpPr>
        <p:spPr>
          <a:xfrm>
            <a:off x="2147760" y="4009339"/>
            <a:ext cx="62094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1 &lt; 8</a:t>
            </a:r>
          </a:p>
        </p:txBody>
      </p:sp>
      <p:sp>
        <p:nvSpPr>
          <p:cNvPr id="2532" name="1 &lt; 2"/>
          <p:cNvSpPr txBox="1"/>
          <p:nvPr/>
        </p:nvSpPr>
        <p:spPr>
          <a:xfrm>
            <a:off x="1661052" y="4760751"/>
            <a:ext cx="62094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1 &lt;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37" name="Consultas / Pesquis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Consultas / Pesquisa</a:t>
            </a:r>
          </a:p>
        </p:txBody>
      </p:sp>
      <p:cxnSp>
        <p:nvCxnSpPr>
          <p:cNvPr id="2538" name="Connection Line"/>
          <p:cNvCxnSpPr>
            <a:stCxn id="2542" idx="0"/>
            <a:endCxn id="2541" idx="0"/>
          </p:cNvCxnSpPr>
          <p:nvPr/>
        </p:nvCxnSpPr>
        <p:spPr>
          <a:xfrm flipV="1">
            <a:off x="2640956" y="4222429"/>
            <a:ext cx="581961" cy="781250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2539" name="Connection Line"/>
          <p:cNvCxnSpPr>
            <a:stCxn id="2541" idx="0"/>
            <a:endCxn id="2547" idx="0"/>
          </p:cNvCxnSpPr>
          <p:nvPr/>
        </p:nvCxnSpPr>
        <p:spPr>
          <a:xfrm flipV="1">
            <a:off x="3222916" y="3515518"/>
            <a:ext cx="590887" cy="706912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2540" name="28"/>
          <p:cNvSpPr/>
          <p:nvPr/>
        </p:nvSpPr>
        <p:spPr>
          <a:xfrm>
            <a:off x="5259348" y="398432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2541" name="8"/>
          <p:cNvSpPr/>
          <p:nvPr/>
        </p:nvSpPr>
        <p:spPr>
          <a:xfrm>
            <a:off x="2965741" y="398432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542" name="2"/>
          <p:cNvSpPr/>
          <p:nvPr/>
        </p:nvSpPr>
        <p:spPr>
          <a:xfrm>
            <a:off x="2383781" y="4765574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555" name="Connection Line"/>
          <p:cNvSpPr/>
          <p:nvPr/>
        </p:nvSpPr>
        <p:spPr>
          <a:xfrm>
            <a:off x="3957961" y="2719590"/>
            <a:ext cx="406054" cy="587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556" name="Connection Line"/>
          <p:cNvSpPr/>
          <p:nvPr/>
        </p:nvSpPr>
        <p:spPr>
          <a:xfrm>
            <a:off x="4364014" y="2719590"/>
            <a:ext cx="442279" cy="592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545" name="27"/>
          <p:cNvSpPr/>
          <p:nvPr/>
        </p:nvSpPr>
        <p:spPr>
          <a:xfrm>
            <a:off x="4701177" y="327741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27</a:t>
            </a:r>
          </a:p>
        </p:txBody>
      </p:sp>
      <p:sp>
        <p:nvSpPr>
          <p:cNvPr id="2546" name="15"/>
          <p:cNvSpPr/>
          <p:nvPr/>
        </p:nvSpPr>
        <p:spPr>
          <a:xfrm>
            <a:off x="4106839" y="2481487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2547" name="10"/>
          <p:cNvSpPr/>
          <p:nvPr/>
        </p:nvSpPr>
        <p:spPr>
          <a:xfrm>
            <a:off x="3556627" y="327741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10</a:t>
            </a:r>
          </a:p>
        </p:txBody>
      </p:sp>
      <p:cxnSp>
        <p:nvCxnSpPr>
          <p:cNvPr id="2548" name="Connection Line"/>
          <p:cNvCxnSpPr>
            <a:stCxn id="2551" idx="0"/>
            <a:endCxn id="2540" idx="0"/>
          </p:cNvCxnSpPr>
          <p:nvPr/>
        </p:nvCxnSpPr>
        <p:spPr>
          <a:xfrm flipH="1" flipV="1">
            <a:off x="5516523" y="4222429"/>
            <a:ext cx="613710" cy="74701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2549" name="Connection Line"/>
          <p:cNvCxnSpPr>
            <a:stCxn id="2550" idx="0"/>
            <a:endCxn id="2545" idx="0"/>
          </p:cNvCxnSpPr>
          <p:nvPr/>
        </p:nvCxnSpPr>
        <p:spPr>
          <a:xfrm flipV="1">
            <a:off x="4375112" y="3515518"/>
            <a:ext cx="583241" cy="752556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2550" name="26"/>
          <p:cNvSpPr/>
          <p:nvPr/>
        </p:nvSpPr>
        <p:spPr>
          <a:xfrm>
            <a:off x="4117937" y="4029969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26</a:t>
            </a:r>
          </a:p>
        </p:txBody>
      </p:sp>
      <p:sp>
        <p:nvSpPr>
          <p:cNvPr id="2551" name="30"/>
          <p:cNvSpPr/>
          <p:nvPr/>
        </p:nvSpPr>
        <p:spPr>
          <a:xfrm>
            <a:off x="5873057" y="4731341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30</a:t>
            </a:r>
          </a:p>
        </p:txBody>
      </p:sp>
      <p:cxnSp>
        <p:nvCxnSpPr>
          <p:cNvPr id="2552" name="Connection Line"/>
          <p:cNvCxnSpPr>
            <a:stCxn id="2540" idx="0"/>
            <a:endCxn id="2545" idx="0"/>
          </p:cNvCxnSpPr>
          <p:nvPr/>
        </p:nvCxnSpPr>
        <p:spPr>
          <a:xfrm flipH="1" flipV="1">
            <a:off x="4958352" y="3515518"/>
            <a:ext cx="558172" cy="706912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2553" name="Procurar x = 26"/>
          <p:cNvSpPr txBox="1"/>
          <p:nvPr/>
        </p:nvSpPr>
        <p:spPr>
          <a:xfrm>
            <a:off x="497677" y="2249489"/>
            <a:ext cx="1992603" cy="4279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300"/>
            </a:pPr>
            <a:r>
              <a:rPr b="0"/>
              <a:t>Procurar x = </a:t>
            </a:r>
            <a:r>
              <a:t>26</a:t>
            </a:r>
          </a:p>
        </p:txBody>
      </p:sp>
      <p:sp>
        <p:nvSpPr>
          <p:cNvPr id="2554" name="Line"/>
          <p:cNvSpPr/>
          <p:nvPr/>
        </p:nvSpPr>
        <p:spPr>
          <a:xfrm>
            <a:off x="4364014" y="1956031"/>
            <a:ext cx="1" cy="44704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59" name="Consultas / Pesquis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Consultas / Pesquisa</a:t>
            </a:r>
          </a:p>
        </p:txBody>
      </p:sp>
      <p:cxnSp>
        <p:nvCxnSpPr>
          <p:cNvPr id="2560" name="Connection Line"/>
          <p:cNvCxnSpPr>
            <a:stCxn id="2564" idx="0"/>
            <a:endCxn id="2563" idx="0"/>
          </p:cNvCxnSpPr>
          <p:nvPr/>
        </p:nvCxnSpPr>
        <p:spPr>
          <a:xfrm flipV="1">
            <a:off x="2640956" y="4222429"/>
            <a:ext cx="581961" cy="781250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2561" name="Connection Line"/>
          <p:cNvCxnSpPr>
            <a:stCxn id="2563" idx="0"/>
            <a:endCxn id="2569" idx="0"/>
          </p:cNvCxnSpPr>
          <p:nvPr/>
        </p:nvCxnSpPr>
        <p:spPr>
          <a:xfrm flipV="1">
            <a:off x="3222916" y="3515518"/>
            <a:ext cx="590887" cy="706912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2562" name="28"/>
          <p:cNvSpPr/>
          <p:nvPr/>
        </p:nvSpPr>
        <p:spPr>
          <a:xfrm>
            <a:off x="5259348" y="398432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2563" name="8"/>
          <p:cNvSpPr/>
          <p:nvPr/>
        </p:nvSpPr>
        <p:spPr>
          <a:xfrm>
            <a:off x="2965741" y="398432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564" name="2"/>
          <p:cNvSpPr/>
          <p:nvPr/>
        </p:nvSpPr>
        <p:spPr>
          <a:xfrm>
            <a:off x="2383781" y="4765574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583" name="Connection Line"/>
          <p:cNvSpPr/>
          <p:nvPr/>
        </p:nvSpPr>
        <p:spPr>
          <a:xfrm>
            <a:off x="3957961" y="2719590"/>
            <a:ext cx="406054" cy="587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584" name="Connection Line"/>
          <p:cNvSpPr/>
          <p:nvPr/>
        </p:nvSpPr>
        <p:spPr>
          <a:xfrm>
            <a:off x="4364014" y="2719590"/>
            <a:ext cx="442279" cy="592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26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567" name="27"/>
          <p:cNvSpPr/>
          <p:nvPr/>
        </p:nvSpPr>
        <p:spPr>
          <a:xfrm>
            <a:off x="4701177" y="3277415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27</a:t>
            </a:r>
          </a:p>
        </p:txBody>
      </p:sp>
      <p:sp>
        <p:nvSpPr>
          <p:cNvPr id="2568" name="15"/>
          <p:cNvSpPr/>
          <p:nvPr/>
        </p:nvSpPr>
        <p:spPr>
          <a:xfrm>
            <a:off x="4106839" y="2481487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2569" name="10"/>
          <p:cNvSpPr/>
          <p:nvPr/>
        </p:nvSpPr>
        <p:spPr>
          <a:xfrm>
            <a:off x="3556627" y="327741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10</a:t>
            </a:r>
          </a:p>
        </p:txBody>
      </p:sp>
      <p:cxnSp>
        <p:nvCxnSpPr>
          <p:cNvPr id="2570" name="Connection Line"/>
          <p:cNvCxnSpPr>
            <a:stCxn id="2573" idx="0"/>
            <a:endCxn id="2562" idx="0"/>
          </p:cNvCxnSpPr>
          <p:nvPr/>
        </p:nvCxnSpPr>
        <p:spPr>
          <a:xfrm flipH="1" flipV="1">
            <a:off x="5516523" y="4222429"/>
            <a:ext cx="613710" cy="74701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2571" name="Connection Line"/>
          <p:cNvCxnSpPr>
            <a:stCxn id="2572" idx="0"/>
            <a:endCxn id="2567" idx="0"/>
          </p:cNvCxnSpPr>
          <p:nvPr/>
        </p:nvCxnSpPr>
        <p:spPr>
          <a:xfrm flipV="1">
            <a:off x="4375112" y="3515518"/>
            <a:ext cx="583241" cy="752556"/>
          </a:xfrm>
          <a:prstGeom prst="straightConnector1">
            <a:avLst/>
          </a:prstGeom>
          <a:ln w="19050">
            <a:solidFill>
              <a:srgbClr val="FF2600"/>
            </a:solidFill>
            <a:miter lim="400000"/>
          </a:ln>
        </p:spPr>
      </p:cxnSp>
      <p:sp>
        <p:nvSpPr>
          <p:cNvPr id="2572" name="26"/>
          <p:cNvSpPr/>
          <p:nvPr/>
        </p:nvSpPr>
        <p:spPr>
          <a:xfrm>
            <a:off x="4117937" y="4029969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26</a:t>
            </a:r>
          </a:p>
        </p:txBody>
      </p:sp>
      <p:sp>
        <p:nvSpPr>
          <p:cNvPr id="2573" name="30"/>
          <p:cNvSpPr/>
          <p:nvPr/>
        </p:nvSpPr>
        <p:spPr>
          <a:xfrm>
            <a:off x="5873057" y="4731341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30</a:t>
            </a:r>
          </a:p>
        </p:txBody>
      </p:sp>
      <p:cxnSp>
        <p:nvCxnSpPr>
          <p:cNvPr id="2574" name="Connection Line"/>
          <p:cNvCxnSpPr>
            <a:stCxn id="2562" idx="0"/>
            <a:endCxn id="2567" idx="0"/>
          </p:cNvCxnSpPr>
          <p:nvPr/>
        </p:nvCxnSpPr>
        <p:spPr>
          <a:xfrm flipH="1" flipV="1">
            <a:off x="4958352" y="3515518"/>
            <a:ext cx="558172" cy="706912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2575" name="Procurar x = 26"/>
          <p:cNvSpPr txBox="1"/>
          <p:nvPr/>
        </p:nvSpPr>
        <p:spPr>
          <a:xfrm>
            <a:off x="497677" y="2249489"/>
            <a:ext cx="1992603" cy="4279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300"/>
            </a:pPr>
            <a:r>
              <a:rPr b="0"/>
              <a:t>Procurar x = </a:t>
            </a:r>
            <a:r>
              <a:t>26</a:t>
            </a:r>
          </a:p>
        </p:txBody>
      </p:sp>
      <p:sp>
        <p:nvSpPr>
          <p:cNvPr id="2576" name="Line"/>
          <p:cNvSpPr/>
          <p:nvPr/>
        </p:nvSpPr>
        <p:spPr>
          <a:xfrm>
            <a:off x="4364014" y="1956031"/>
            <a:ext cx="1" cy="44704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577" name="Oval"/>
          <p:cNvSpPr/>
          <p:nvPr/>
        </p:nvSpPr>
        <p:spPr>
          <a:xfrm>
            <a:off x="3960726" y="3897226"/>
            <a:ext cx="806577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78" name="Line"/>
          <p:cNvSpPr/>
          <p:nvPr/>
        </p:nvSpPr>
        <p:spPr>
          <a:xfrm>
            <a:off x="4714466" y="2842753"/>
            <a:ext cx="312354" cy="312354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579" name="26 &gt; 15"/>
          <p:cNvSpPr txBox="1"/>
          <p:nvPr/>
        </p:nvSpPr>
        <p:spPr>
          <a:xfrm>
            <a:off x="4726642" y="2471962"/>
            <a:ext cx="86361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26 &gt; 15</a:t>
            </a:r>
          </a:p>
        </p:txBody>
      </p:sp>
      <p:sp>
        <p:nvSpPr>
          <p:cNvPr id="2580" name="26 &lt; 27"/>
          <p:cNvSpPr txBox="1"/>
          <p:nvPr/>
        </p:nvSpPr>
        <p:spPr>
          <a:xfrm>
            <a:off x="5298670" y="3262629"/>
            <a:ext cx="86361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26 &lt; 27</a:t>
            </a:r>
          </a:p>
        </p:txBody>
      </p:sp>
      <p:sp>
        <p:nvSpPr>
          <p:cNvPr id="2581" name="26 = 26"/>
          <p:cNvSpPr txBox="1"/>
          <p:nvPr/>
        </p:nvSpPr>
        <p:spPr>
          <a:xfrm>
            <a:off x="3953789" y="4771924"/>
            <a:ext cx="86361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26 = 26</a:t>
            </a:r>
          </a:p>
        </p:txBody>
      </p:sp>
      <p:sp>
        <p:nvSpPr>
          <p:cNvPr id="2582" name="Line"/>
          <p:cNvSpPr/>
          <p:nvPr/>
        </p:nvSpPr>
        <p:spPr>
          <a:xfrm flipH="1">
            <a:off x="4707731" y="3882666"/>
            <a:ext cx="312353" cy="312354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87" name="Consultas / Pesquis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Consultas / Pesquisa</a:t>
            </a:r>
          </a:p>
        </p:txBody>
      </p:sp>
      <p:cxnSp>
        <p:nvCxnSpPr>
          <p:cNvPr id="2588" name="Connection Line"/>
          <p:cNvCxnSpPr>
            <a:stCxn id="2592" idx="0"/>
            <a:endCxn id="2591" idx="0"/>
          </p:cNvCxnSpPr>
          <p:nvPr/>
        </p:nvCxnSpPr>
        <p:spPr>
          <a:xfrm flipV="1">
            <a:off x="2640956" y="4222429"/>
            <a:ext cx="581961" cy="781250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2589" name="Connection Line"/>
          <p:cNvCxnSpPr>
            <a:stCxn id="2591" idx="0"/>
            <a:endCxn id="2597" idx="0"/>
          </p:cNvCxnSpPr>
          <p:nvPr/>
        </p:nvCxnSpPr>
        <p:spPr>
          <a:xfrm flipV="1">
            <a:off x="3222916" y="3515518"/>
            <a:ext cx="590887" cy="706912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2590" name="28"/>
          <p:cNvSpPr/>
          <p:nvPr/>
        </p:nvSpPr>
        <p:spPr>
          <a:xfrm>
            <a:off x="5259348" y="398432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2591" name="8"/>
          <p:cNvSpPr/>
          <p:nvPr/>
        </p:nvSpPr>
        <p:spPr>
          <a:xfrm>
            <a:off x="2965741" y="398432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592" name="2"/>
          <p:cNvSpPr/>
          <p:nvPr/>
        </p:nvSpPr>
        <p:spPr>
          <a:xfrm>
            <a:off x="2383781" y="4765574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608" name="Connection Line"/>
          <p:cNvSpPr/>
          <p:nvPr/>
        </p:nvSpPr>
        <p:spPr>
          <a:xfrm>
            <a:off x="3957961" y="2719590"/>
            <a:ext cx="406054" cy="587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609" name="Connection Line"/>
          <p:cNvSpPr/>
          <p:nvPr/>
        </p:nvSpPr>
        <p:spPr>
          <a:xfrm>
            <a:off x="4364014" y="2719590"/>
            <a:ext cx="442279" cy="592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595" name="27"/>
          <p:cNvSpPr/>
          <p:nvPr/>
        </p:nvSpPr>
        <p:spPr>
          <a:xfrm>
            <a:off x="4701177" y="327741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27</a:t>
            </a:r>
          </a:p>
        </p:txBody>
      </p:sp>
      <p:sp>
        <p:nvSpPr>
          <p:cNvPr id="2596" name="15"/>
          <p:cNvSpPr/>
          <p:nvPr/>
        </p:nvSpPr>
        <p:spPr>
          <a:xfrm>
            <a:off x="4106839" y="2481487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2597" name="10"/>
          <p:cNvSpPr/>
          <p:nvPr/>
        </p:nvSpPr>
        <p:spPr>
          <a:xfrm>
            <a:off x="3556627" y="327741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10</a:t>
            </a:r>
          </a:p>
        </p:txBody>
      </p:sp>
      <p:cxnSp>
        <p:nvCxnSpPr>
          <p:cNvPr id="2598" name="Connection Line"/>
          <p:cNvCxnSpPr>
            <a:stCxn id="2601" idx="0"/>
            <a:endCxn id="2590" idx="0"/>
          </p:cNvCxnSpPr>
          <p:nvPr/>
        </p:nvCxnSpPr>
        <p:spPr>
          <a:xfrm flipH="1" flipV="1">
            <a:off x="5516523" y="4222429"/>
            <a:ext cx="613710" cy="74701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2599" name="Connection Line"/>
          <p:cNvCxnSpPr>
            <a:stCxn id="2600" idx="0"/>
            <a:endCxn id="2595" idx="0"/>
          </p:cNvCxnSpPr>
          <p:nvPr/>
        </p:nvCxnSpPr>
        <p:spPr>
          <a:xfrm flipV="1">
            <a:off x="4375112" y="3515518"/>
            <a:ext cx="583241" cy="752556"/>
          </a:xfrm>
          <a:prstGeom prst="straightConnector1">
            <a:avLst/>
          </a:prstGeom>
          <a:ln w="19050">
            <a:solidFill>
              <a:srgbClr val="000000"/>
            </a:solidFill>
            <a:miter lim="400000"/>
          </a:ln>
        </p:spPr>
      </p:cxnSp>
      <p:sp>
        <p:nvSpPr>
          <p:cNvPr id="2600" name="26"/>
          <p:cNvSpPr/>
          <p:nvPr/>
        </p:nvSpPr>
        <p:spPr>
          <a:xfrm>
            <a:off x="4117937" y="4029969"/>
            <a:ext cx="514351" cy="476208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26</a:t>
            </a:r>
          </a:p>
        </p:txBody>
      </p:sp>
      <p:sp>
        <p:nvSpPr>
          <p:cNvPr id="2601" name="30"/>
          <p:cNvSpPr/>
          <p:nvPr/>
        </p:nvSpPr>
        <p:spPr>
          <a:xfrm>
            <a:off x="5873057" y="4731341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30</a:t>
            </a:r>
          </a:p>
        </p:txBody>
      </p:sp>
      <p:cxnSp>
        <p:nvCxnSpPr>
          <p:cNvPr id="2602" name="Connection Line"/>
          <p:cNvCxnSpPr>
            <a:stCxn id="2590" idx="0"/>
            <a:endCxn id="2595" idx="0"/>
          </p:cNvCxnSpPr>
          <p:nvPr/>
        </p:nvCxnSpPr>
        <p:spPr>
          <a:xfrm flipH="1" flipV="1">
            <a:off x="4958352" y="3515518"/>
            <a:ext cx="558172" cy="706912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2603" name="Procurar x = 26"/>
          <p:cNvSpPr txBox="1"/>
          <p:nvPr/>
        </p:nvSpPr>
        <p:spPr>
          <a:xfrm>
            <a:off x="497677" y="2249489"/>
            <a:ext cx="1992603" cy="4279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300"/>
            </a:pPr>
            <a:r>
              <a:rPr b="0"/>
              <a:t>Procurar x = </a:t>
            </a:r>
            <a:r>
              <a:t>26</a:t>
            </a:r>
          </a:p>
        </p:txBody>
      </p:sp>
      <p:sp>
        <p:nvSpPr>
          <p:cNvPr id="2604" name="Line"/>
          <p:cNvSpPr/>
          <p:nvPr/>
        </p:nvSpPr>
        <p:spPr>
          <a:xfrm>
            <a:off x="4364014" y="1956031"/>
            <a:ext cx="1" cy="44704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605" name="Oval"/>
          <p:cNvSpPr/>
          <p:nvPr/>
        </p:nvSpPr>
        <p:spPr>
          <a:xfrm>
            <a:off x="3960726" y="3897226"/>
            <a:ext cx="806577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06" name="26 = 26"/>
          <p:cNvSpPr txBox="1"/>
          <p:nvPr/>
        </p:nvSpPr>
        <p:spPr>
          <a:xfrm>
            <a:off x="3953789" y="4771924"/>
            <a:ext cx="86361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26 = 26</a:t>
            </a:r>
          </a:p>
        </p:txBody>
      </p:sp>
      <p:sp>
        <p:nvSpPr>
          <p:cNvPr id="2607" name="Resultado: TRUE :)"/>
          <p:cNvSpPr txBox="1"/>
          <p:nvPr/>
        </p:nvSpPr>
        <p:spPr>
          <a:xfrm>
            <a:off x="572289" y="2946219"/>
            <a:ext cx="1926225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FF2600"/>
                </a:solidFill>
              </a:defRPr>
            </a:pPr>
            <a:r>
              <a:rPr b="0" sz="2100">
                <a:solidFill>
                  <a:srgbClr val="000000"/>
                </a:solidFill>
              </a:rPr>
              <a:t>Resultado:</a:t>
            </a:r>
            <a:r>
              <a:t> </a:t>
            </a:r>
            <a:r>
              <a:rPr>
                <a:solidFill>
                  <a:srgbClr val="0433FF"/>
                </a:solidFill>
              </a:rPr>
              <a:t>TRUE :)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12" name="Consultas / Pesquis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Consultas / Pesquisa</a:t>
            </a:r>
          </a:p>
        </p:txBody>
      </p:sp>
      <p:sp>
        <p:nvSpPr>
          <p:cNvPr id="2613" name="Recebe o ponteiro da raiz (*arvore) e uma chave de consulta chave (int)…"/>
          <p:cNvSpPr txBox="1"/>
          <p:nvPr>
            <p:ph type="body" sz="half" idx="1"/>
          </p:nvPr>
        </p:nvSpPr>
        <p:spPr>
          <a:xfrm>
            <a:off x="457200" y="1570037"/>
            <a:ext cx="8229600" cy="1591960"/>
          </a:xfrm>
          <a:prstGeom prst="rect">
            <a:avLst/>
          </a:prstGeom>
        </p:spPr>
        <p:txBody>
          <a:bodyPr/>
          <a:lstStyle/>
          <a:p>
            <a:pPr marL="331469" indent="-331469">
              <a:defRPr sz="2300"/>
            </a:pPr>
            <a:r>
              <a:t>Recebe o ponteiro da raiz (*arvore) e uma chave de consulta chave (int)</a:t>
            </a:r>
          </a:p>
          <a:p>
            <a:pPr lvl="3" marL="1511300" indent="-368300">
              <a:defRPr sz="2300"/>
            </a:pPr>
            <a:r>
              <a:t>se existir = </a:t>
            </a:r>
            <a:r>
              <a:rPr>
                <a:solidFill>
                  <a:srgbClr val="0433FF"/>
                </a:solidFill>
              </a:rPr>
              <a:t>TRUE</a:t>
            </a:r>
          </a:p>
          <a:p>
            <a:pPr lvl="3" marL="1511300" indent="-368300">
              <a:defRPr sz="2300"/>
            </a:pPr>
            <a:r>
              <a:t>se não existir = </a:t>
            </a:r>
            <a:r>
              <a:rPr>
                <a:solidFill>
                  <a:srgbClr val="FF2600"/>
                </a:solidFill>
              </a:rPr>
              <a:t>FALSE</a:t>
            </a:r>
          </a:p>
        </p:txBody>
      </p:sp>
      <p:sp>
        <p:nvSpPr>
          <p:cNvPr id="2614" name="CaixaDeTexto 5"/>
          <p:cNvSpPr txBox="1"/>
          <p:nvPr/>
        </p:nvSpPr>
        <p:spPr>
          <a:xfrm>
            <a:off x="908299" y="3368607"/>
            <a:ext cx="6003644" cy="3139441"/>
          </a:xfrm>
          <a:prstGeom prst="rect">
            <a:avLst/>
          </a:prstGeom>
          <a:solidFill>
            <a:srgbClr val="FFF2C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700">
                <a:latin typeface="+mj-lt"/>
                <a:ea typeface="+mj-ea"/>
                <a:cs typeface="+mj-cs"/>
                <a:sym typeface="Helvetica"/>
              </a:defRPr>
            </a:pPr>
            <a:r>
              <a:t>bool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procurar(</a:t>
            </a:r>
            <a:r>
              <a:rPr>
                <a:solidFill>
                  <a:srgbClr val="4472C4"/>
                </a:solidFill>
              </a:rPr>
              <a:t>PtrArvore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*arvore, </a:t>
            </a:r>
            <a:r>
              <a:t>int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chave, </a:t>
            </a:r>
            <a:r>
              <a:rPr>
                <a:solidFill>
                  <a:srgbClr val="4472C4"/>
                </a:solidFill>
              </a:rPr>
              <a:t>Objeto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*ret) {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  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 // não achou o elemento</a:t>
            </a:r>
            <a:endParaRPr i="1">
              <a:latin typeface="+mj-lt"/>
              <a:ea typeface="+mj-ea"/>
              <a:cs typeface="+mj-cs"/>
              <a:sym typeface="Helvetica"/>
            </a:endParaRPr>
          </a:p>
          <a:p>
            <a:pPr lvl="1"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se</a:t>
            </a:r>
            <a:r>
              <a:t> (*arvore ==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NULL</a:t>
            </a:r>
            <a:r>
              <a:t>)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return</a:t>
            </a:r>
            <a:r>
              <a:t> (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false</a:t>
            </a:r>
            <a:r>
              <a:t>)</a:t>
            </a:r>
          </a:p>
          <a:p>
            <a:pPr lvl="1">
              <a:defRPr sz="17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lvl="1">
              <a:defRPr i="1" sz="1700">
                <a:latin typeface="+mj-lt"/>
                <a:ea typeface="+mj-ea"/>
                <a:cs typeface="+mj-cs"/>
                <a:sym typeface="Helvetica"/>
              </a:defRPr>
            </a:pPr>
            <a:r>
              <a:t>// achou o elemento</a:t>
            </a:r>
          </a:p>
          <a:p>
            <a:pPr lvl="1"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se</a:t>
            </a:r>
            <a:r>
              <a:t> ((*arvore)-&gt;elemento.chave == chave)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return</a:t>
            </a:r>
            <a:r>
              <a:t> (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true</a:t>
            </a:r>
            <a:r>
              <a:t>)</a:t>
            </a:r>
          </a:p>
          <a:p>
            <a:pPr lvl="1">
              <a:defRPr sz="17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lvl="1"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se</a:t>
            </a:r>
            <a:r>
              <a:t> (chave &lt; (*arvore)-&gt;elemento.chave)</a:t>
            </a:r>
          </a:p>
          <a:p>
            <a:pPr lvl="1"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   procurar na subárvore esquerda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// (*arvore)-&gt;esquerda</a:t>
            </a:r>
            <a:endParaRPr i="1">
              <a:latin typeface="+mj-lt"/>
              <a:ea typeface="+mj-ea"/>
              <a:cs typeface="+mj-cs"/>
              <a:sym typeface="Helvetica"/>
            </a:endParaRPr>
          </a:p>
          <a:p>
            <a:pPr lvl="1"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senão</a:t>
            </a:r>
            <a:r>
              <a:t> // chave &gt; (*arvore)-&gt;elemento.chave</a:t>
            </a:r>
          </a:p>
          <a:p>
            <a:pPr lvl="1"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   procurar na subárvore direita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// (*arvore)-&gt;direita</a:t>
            </a:r>
          </a:p>
          <a:p>
            <a:pPr>
              <a:defRPr b="1" sz="1700">
                <a:latin typeface="+mj-lt"/>
                <a:ea typeface="+mj-ea"/>
                <a:cs typeface="+mj-cs"/>
                <a:sym typeface="Helvetica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Introdução</a:t>
            </a:r>
          </a:p>
        </p:txBody>
      </p:sp>
      <p:sp>
        <p:nvSpPr>
          <p:cNvPr id="333" name="B"/>
          <p:cNvSpPr/>
          <p:nvPr/>
        </p:nvSpPr>
        <p:spPr>
          <a:xfrm>
            <a:off x="5423279" y="3190896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34" name="D"/>
          <p:cNvSpPr/>
          <p:nvPr/>
        </p:nvSpPr>
        <p:spPr>
          <a:xfrm>
            <a:off x="4830893" y="413156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335" name="C"/>
          <p:cNvSpPr/>
          <p:nvPr/>
        </p:nvSpPr>
        <p:spPr>
          <a:xfrm>
            <a:off x="7076811" y="319715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336" name="G"/>
          <p:cNvSpPr/>
          <p:nvPr/>
        </p:nvSpPr>
        <p:spPr>
          <a:xfrm>
            <a:off x="5559983" y="505099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337" name="E"/>
          <p:cNvSpPr/>
          <p:nvPr/>
        </p:nvSpPr>
        <p:spPr>
          <a:xfrm>
            <a:off x="5976636" y="413156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338" name="F"/>
          <p:cNvSpPr/>
          <p:nvPr/>
        </p:nvSpPr>
        <p:spPr>
          <a:xfrm>
            <a:off x="7897037" y="413156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339" name="H"/>
          <p:cNvSpPr/>
          <p:nvPr/>
        </p:nvSpPr>
        <p:spPr>
          <a:xfrm>
            <a:off x="6415228" y="505099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340" name="I"/>
          <p:cNvSpPr/>
          <p:nvPr/>
        </p:nvSpPr>
        <p:spPr>
          <a:xfrm>
            <a:off x="7384395" y="505099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357" name="Connection Line"/>
          <p:cNvSpPr/>
          <p:nvPr/>
        </p:nvSpPr>
        <p:spPr>
          <a:xfrm>
            <a:off x="5865517" y="2637701"/>
            <a:ext cx="635164" cy="6127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358" name="Connection Line"/>
          <p:cNvSpPr/>
          <p:nvPr/>
        </p:nvSpPr>
        <p:spPr>
          <a:xfrm>
            <a:off x="6500680" y="2637701"/>
            <a:ext cx="647481" cy="619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cxnSp>
        <p:nvCxnSpPr>
          <p:cNvPr id="343" name="Connection Line"/>
          <p:cNvCxnSpPr>
            <a:stCxn id="334" idx="0"/>
            <a:endCxn id="333" idx="0"/>
          </p:cNvCxnSpPr>
          <p:nvPr/>
        </p:nvCxnSpPr>
        <p:spPr>
          <a:xfrm flipV="1">
            <a:off x="5088068" y="3429000"/>
            <a:ext cx="592387" cy="940674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344" name="Connection Line"/>
          <p:cNvCxnSpPr>
            <a:stCxn id="337" idx="0"/>
            <a:endCxn id="333" idx="0"/>
          </p:cNvCxnSpPr>
          <p:nvPr/>
        </p:nvCxnSpPr>
        <p:spPr>
          <a:xfrm flipH="1" flipV="1">
            <a:off x="5680454" y="3429000"/>
            <a:ext cx="553358" cy="940674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345" name="Connection Line"/>
          <p:cNvCxnSpPr>
            <a:stCxn id="338" idx="0"/>
            <a:endCxn id="335" idx="0"/>
          </p:cNvCxnSpPr>
          <p:nvPr/>
        </p:nvCxnSpPr>
        <p:spPr>
          <a:xfrm flipH="1" flipV="1">
            <a:off x="7333986" y="3435253"/>
            <a:ext cx="820227" cy="934421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346" name="Connection Line"/>
          <p:cNvCxnSpPr>
            <a:stCxn id="336" idx="0"/>
            <a:endCxn id="337" idx="0"/>
          </p:cNvCxnSpPr>
          <p:nvPr/>
        </p:nvCxnSpPr>
        <p:spPr>
          <a:xfrm flipV="1">
            <a:off x="5817158" y="4369673"/>
            <a:ext cx="416654" cy="919426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347" name="Connection Line"/>
          <p:cNvCxnSpPr>
            <a:stCxn id="339" idx="0"/>
            <a:endCxn id="337" idx="0"/>
          </p:cNvCxnSpPr>
          <p:nvPr/>
        </p:nvCxnSpPr>
        <p:spPr>
          <a:xfrm flipH="1" flipV="1">
            <a:off x="6233811" y="4369673"/>
            <a:ext cx="438593" cy="919426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348" name="Connection Line"/>
          <p:cNvCxnSpPr>
            <a:stCxn id="340" idx="0"/>
            <a:endCxn id="338" idx="0"/>
          </p:cNvCxnSpPr>
          <p:nvPr/>
        </p:nvCxnSpPr>
        <p:spPr>
          <a:xfrm flipV="1">
            <a:off x="7641570" y="4369673"/>
            <a:ext cx="512643" cy="919426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349" name="Raíz"/>
          <p:cNvSpPr txBox="1"/>
          <p:nvPr/>
        </p:nvSpPr>
        <p:spPr>
          <a:xfrm>
            <a:off x="7251117" y="2471331"/>
            <a:ext cx="52015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Raíz</a:t>
            </a:r>
          </a:p>
        </p:txBody>
      </p:sp>
      <p:pic>
        <p:nvPicPr>
          <p:cNvPr id="350" name="tree.png" descr="tre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47063" y="2594069"/>
            <a:ext cx="3877803" cy="2911531"/>
          </a:xfrm>
          <a:prstGeom prst="rect">
            <a:avLst/>
          </a:prstGeom>
          <a:ln w="12700">
            <a:miter lim="400000"/>
          </a:ln>
        </p:spPr>
      </p:pic>
      <p:sp>
        <p:nvSpPr>
          <p:cNvPr id="351" name="Raíz: topo…"/>
          <p:cNvSpPr/>
          <p:nvPr/>
        </p:nvSpPr>
        <p:spPr>
          <a:xfrm>
            <a:off x="5114933" y="3141857"/>
            <a:ext cx="2771494" cy="851452"/>
          </a:xfrm>
          <a:prstGeom prst="rect">
            <a:avLst/>
          </a:prstGeom>
          <a:solidFill>
            <a:srgbClr val="FFFFC2"/>
          </a:solidFill>
          <a:ln w="25400">
            <a:solidFill>
              <a:srgbClr val="FF9300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marL="198054" indent="-198054">
              <a:buClr>
                <a:srgbClr val="000000"/>
              </a:buClr>
              <a:buSzPct val="90000"/>
              <a:buChar char="•"/>
              <a:defRPr b="1" sz="2200"/>
            </a:pPr>
            <a:r>
              <a:t>Raíz: </a:t>
            </a:r>
            <a:r>
              <a:rPr b="0"/>
              <a:t>topo</a:t>
            </a:r>
          </a:p>
          <a:p>
            <a:pPr lvl="1" marL="555747" indent="-189034">
              <a:buClr>
                <a:schemeClr val="accent2"/>
              </a:buClr>
              <a:buSzPct val="60000"/>
              <a:buChar char="✦"/>
              <a:defRPr sz="2200"/>
            </a:pPr>
            <a:r>
              <a:t>primeiro elemento</a:t>
            </a:r>
          </a:p>
        </p:txBody>
      </p:sp>
      <p:sp>
        <p:nvSpPr>
          <p:cNvPr id="352" name="Rectangle"/>
          <p:cNvSpPr/>
          <p:nvPr/>
        </p:nvSpPr>
        <p:spPr>
          <a:xfrm>
            <a:off x="390786" y="2513459"/>
            <a:ext cx="4399811" cy="248485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3" name="Oval"/>
          <p:cNvSpPr/>
          <p:nvPr/>
        </p:nvSpPr>
        <p:spPr>
          <a:xfrm>
            <a:off x="6131787" y="2301151"/>
            <a:ext cx="759095" cy="673101"/>
          </a:xfrm>
          <a:prstGeom prst="ellipse">
            <a:avLst/>
          </a:prstGeom>
          <a:solidFill>
            <a:srgbClr val="FFFB00"/>
          </a:solidFill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4" name="→"/>
          <p:cNvSpPr txBox="1"/>
          <p:nvPr/>
        </p:nvSpPr>
        <p:spPr>
          <a:xfrm>
            <a:off x="5205922" y="2383602"/>
            <a:ext cx="51054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200">
                <a:solidFill>
                  <a:srgbClr val="FF2600"/>
                </a:solidFill>
              </a:defRPr>
            </a:lvl1pPr>
          </a:lstStyle>
          <a:p>
            <a:pPr/>
            <a:r>
              <a:t>→</a:t>
            </a:r>
          </a:p>
        </p:txBody>
      </p:sp>
      <p:sp>
        <p:nvSpPr>
          <p:cNvPr id="355" name="A"/>
          <p:cNvSpPr/>
          <p:nvPr/>
        </p:nvSpPr>
        <p:spPr>
          <a:xfrm>
            <a:off x="6243505" y="2399598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35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17" name="Consultas / Pesquis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Consultas / Pesquisa</a:t>
            </a:r>
          </a:p>
        </p:txBody>
      </p:sp>
      <p:sp>
        <p:nvSpPr>
          <p:cNvPr id="2618" name="Recebe o ponteiro da raiz (*arvore) e uma chave de consulta chave (int)…"/>
          <p:cNvSpPr txBox="1"/>
          <p:nvPr>
            <p:ph type="body" sz="half" idx="1"/>
          </p:nvPr>
        </p:nvSpPr>
        <p:spPr>
          <a:xfrm>
            <a:off x="457200" y="1570037"/>
            <a:ext cx="8229600" cy="1591960"/>
          </a:xfrm>
          <a:prstGeom prst="rect">
            <a:avLst/>
          </a:prstGeom>
        </p:spPr>
        <p:txBody>
          <a:bodyPr/>
          <a:lstStyle/>
          <a:p>
            <a:pPr marL="331469" indent="-331469">
              <a:defRPr sz="2300"/>
            </a:pPr>
            <a:r>
              <a:t>Recebe o ponteiro da raiz (*arvore) e uma chave de consulta chave (int)</a:t>
            </a:r>
          </a:p>
          <a:p>
            <a:pPr lvl="3" marL="1511300" indent="-368300">
              <a:defRPr sz="2300"/>
            </a:pPr>
            <a:r>
              <a:t>se existir = TRUE</a:t>
            </a:r>
          </a:p>
          <a:p>
            <a:pPr lvl="3" marL="1511300" indent="-368300">
              <a:defRPr sz="2300"/>
            </a:pPr>
            <a:r>
              <a:t>se não existir = FALSE</a:t>
            </a:r>
          </a:p>
        </p:txBody>
      </p:sp>
      <p:sp>
        <p:nvSpPr>
          <p:cNvPr id="2619" name="CaixaDeTexto 5"/>
          <p:cNvSpPr txBox="1"/>
          <p:nvPr/>
        </p:nvSpPr>
        <p:spPr>
          <a:xfrm>
            <a:off x="908299" y="3368607"/>
            <a:ext cx="6363548" cy="3139441"/>
          </a:xfrm>
          <a:prstGeom prst="rect">
            <a:avLst/>
          </a:prstGeom>
          <a:solidFill>
            <a:srgbClr val="FFF2C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700">
                <a:latin typeface="+mj-lt"/>
                <a:ea typeface="+mj-ea"/>
                <a:cs typeface="+mj-cs"/>
                <a:sym typeface="Helvetica"/>
              </a:defRPr>
            </a:pPr>
            <a:r>
              <a:t>bool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procurar(</a:t>
            </a:r>
            <a:r>
              <a:rPr>
                <a:solidFill>
                  <a:srgbClr val="4472C4"/>
                </a:solidFill>
              </a:rPr>
              <a:t>PtrArvore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*arvore, </a:t>
            </a:r>
            <a:r>
              <a:t>int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chave, </a:t>
            </a:r>
            <a:r>
              <a:rPr>
                <a:solidFill>
                  <a:srgbClr val="4472C4"/>
                </a:solidFill>
              </a:rPr>
              <a:t>Objeto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*ret) {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  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 // não achou o elemento</a:t>
            </a:r>
            <a:endParaRPr i="1">
              <a:latin typeface="+mj-lt"/>
              <a:ea typeface="+mj-ea"/>
              <a:cs typeface="+mj-cs"/>
              <a:sym typeface="Helvetica"/>
            </a:endParaRPr>
          </a:p>
          <a:p>
            <a:pPr lvl="1"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se</a:t>
            </a:r>
            <a:r>
              <a:t> (*arvore ==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NULL</a:t>
            </a:r>
            <a:r>
              <a:t>)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return</a:t>
            </a:r>
            <a:r>
              <a:t> (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false</a:t>
            </a:r>
            <a:r>
              <a:t>)</a:t>
            </a:r>
          </a:p>
          <a:p>
            <a:pPr lvl="1">
              <a:defRPr sz="17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lvl="1">
              <a:defRPr i="1" sz="1700">
                <a:latin typeface="+mj-lt"/>
                <a:ea typeface="+mj-ea"/>
                <a:cs typeface="+mj-cs"/>
                <a:sym typeface="Helvetica"/>
              </a:defRPr>
            </a:pPr>
            <a:r>
              <a:t>// achou o elemento</a:t>
            </a:r>
          </a:p>
          <a:p>
            <a:pPr lvl="1"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se</a:t>
            </a:r>
            <a:r>
              <a:t> ((*arvore)-&gt;elemento.chave == chave)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return</a:t>
            </a:r>
            <a:r>
              <a:t> (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true</a:t>
            </a:r>
            <a:r>
              <a:t>)</a:t>
            </a:r>
          </a:p>
          <a:p>
            <a:pPr lvl="1">
              <a:defRPr sz="17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lvl="1"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se</a:t>
            </a:r>
            <a:r>
              <a:t> (chave &lt; (*arvore)-&gt;elemento.chave)</a:t>
            </a:r>
          </a:p>
          <a:p>
            <a:pPr lvl="1"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   procurar na subárvore esquerda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// (*arvore)-&gt;esquerda      </a:t>
            </a:r>
            <a:endParaRPr i="1">
              <a:latin typeface="+mj-lt"/>
              <a:ea typeface="+mj-ea"/>
              <a:cs typeface="+mj-cs"/>
              <a:sym typeface="Helvetica"/>
            </a:endParaRPr>
          </a:p>
          <a:p>
            <a:pPr lvl="1"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senão</a:t>
            </a:r>
            <a:r>
              <a:t> // chave &gt; (*arvore)-&gt;elemento.chave</a:t>
            </a:r>
          </a:p>
          <a:p>
            <a:pPr lvl="1"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   procurar na subárvore direita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// (*arvore)-&gt;direita</a:t>
            </a:r>
          </a:p>
          <a:p>
            <a:pPr>
              <a:defRPr b="1" sz="1700">
                <a:latin typeface="+mj-lt"/>
                <a:ea typeface="+mj-ea"/>
                <a:cs typeface="+mj-cs"/>
                <a:sym typeface="Helvetica"/>
              </a:defRPr>
            </a:pPr>
            <a:r>
              <a:t>}</a:t>
            </a:r>
          </a:p>
        </p:txBody>
      </p:sp>
      <p:sp>
        <p:nvSpPr>
          <p:cNvPr id="2620" name="Rectangle"/>
          <p:cNvSpPr/>
          <p:nvPr/>
        </p:nvSpPr>
        <p:spPr>
          <a:xfrm>
            <a:off x="1255647" y="5105272"/>
            <a:ext cx="5872085" cy="1171365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21" name="Recursão"/>
          <p:cNvSpPr txBox="1"/>
          <p:nvPr/>
        </p:nvSpPr>
        <p:spPr>
          <a:xfrm>
            <a:off x="145479" y="5524584"/>
            <a:ext cx="196260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Recursão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24" name="Exercício 06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Exercício 06</a:t>
            </a:r>
          </a:p>
        </p:txBody>
      </p:sp>
      <p:sp>
        <p:nvSpPr>
          <p:cNvPr id="2625" name="Implementar a função de busca/pesquisa/consulta para árvores binárias."/>
          <p:cNvSpPr txBox="1"/>
          <p:nvPr>
            <p:ph type="body" idx="1"/>
          </p:nvPr>
        </p:nvSpPr>
        <p:spPr>
          <a:xfrm>
            <a:off x="217967" y="1759688"/>
            <a:ext cx="8229601" cy="4525964"/>
          </a:xfrm>
          <a:prstGeom prst="rect">
            <a:avLst/>
          </a:prstGeom>
        </p:spPr>
        <p:txBody>
          <a:bodyPr/>
          <a:lstStyle/>
          <a:p>
            <a:pPr lvl="1">
              <a:buSzPct val="60000"/>
              <a:buChar char="◻"/>
              <a:defRPr sz="2300"/>
            </a:pPr>
            <a:r>
              <a:t>Implementar a função de busca/pesquisa/consulta para árvores binárias.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2630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262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29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633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263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32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2634" name="Árvores Binárias"/>
          <p:cNvSpPr txBox="1"/>
          <p:nvPr/>
        </p:nvSpPr>
        <p:spPr>
          <a:xfrm>
            <a:off x="1345584" y="2501851"/>
            <a:ext cx="21356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Árvores Binárias</a:t>
            </a:r>
          </a:p>
        </p:txBody>
      </p:sp>
      <p:grpSp>
        <p:nvGrpSpPr>
          <p:cNvPr id="2637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263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36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2640" name="Group"/>
          <p:cNvGrpSpPr/>
          <p:nvPr/>
        </p:nvGrpSpPr>
        <p:grpSpPr>
          <a:xfrm>
            <a:off x="876300" y="4155948"/>
            <a:ext cx="366713" cy="373791"/>
            <a:chOff x="0" y="0"/>
            <a:chExt cx="366712" cy="373790"/>
          </a:xfrm>
        </p:grpSpPr>
        <p:sp>
          <p:nvSpPr>
            <p:cNvPr id="263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39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2641" name="Propriedades e Definições"/>
          <p:cNvSpPr txBox="1"/>
          <p:nvPr/>
        </p:nvSpPr>
        <p:spPr>
          <a:xfrm>
            <a:off x="1350425" y="3049538"/>
            <a:ext cx="3292956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Propriedades e Definições</a:t>
            </a:r>
          </a:p>
        </p:txBody>
      </p:sp>
      <p:sp>
        <p:nvSpPr>
          <p:cNvPr id="2642" name="Inserção em Árvores Binárias"/>
          <p:cNvSpPr txBox="1"/>
          <p:nvPr/>
        </p:nvSpPr>
        <p:spPr>
          <a:xfrm>
            <a:off x="1361598" y="3616283"/>
            <a:ext cx="368871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Inserção em Árvores Binárias</a:t>
            </a:r>
          </a:p>
        </p:txBody>
      </p:sp>
      <p:sp>
        <p:nvSpPr>
          <p:cNvPr id="2643" name="Pesquisa em Árvores Binárias"/>
          <p:cNvSpPr txBox="1"/>
          <p:nvPr/>
        </p:nvSpPr>
        <p:spPr>
          <a:xfrm>
            <a:off x="1361598" y="4164047"/>
            <a:ext cx="3759284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Pesquisa em Árvores Binárias</a:t>
            </a:r>
          </a:p>
        </p:txBody>
      </p:sp>
      <p:sp>
        <p:nvSpPr>
          <p:cNvPr id="2644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2645" name="Introdução"/>
          <p:cNvSpPr txBox="1"/>
          <p:nvPr/>
        </p:nvSpPr>
        <p:spPr>
          <a:xfrm>
            <a:off x="1343058" y="1935127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2648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264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47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2649" name="Rounded Rectangle"/>
          <p:cNvSpPr/>
          <p:nvPr/>
        </p:nvSpPr>
        <p:spPr>
          <a:xfrm>
            <a:off x="803148" y="4626044"/>
            <a:ext cx="7772401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2652" name="Group"/>
          <p:cNvGrpSpPr/>
          <p:nvPr/>
        </p:nvGrpSpPr>
        <p:grpSpPr>
          <a:xfrm>
            <a:off x="880455" y="4722595"/>
            <a:ext cx="366714" cy="373791"/>
            <a:chOff x="0" y="0"/>
            <a:chExt cx="366712" cy="373790"/>
          </a:xfrm>
        </p:grpSpPr>
        <p:sp>
          <p:nvSpPr>
            <p:cNvPr id="265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51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2653" name="Referências"/>
          <p:cNvSpPr txBox="1"/>
          <p:nvPr/>
        </p:nvSpPr>
        <p:spPr>
          <a:xfrm>
            <a:off x="1366727" y="4722595"/>
            <a:ext cx="15428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Referências sugerid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Referências sugeridas</a:t>
            </a:r>
          </a:p>
        </p:txBody>
      </p:sp>
      <p:sp>
        <p:nvSpPr>
          <p:cNvPr id="265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57" name="[Cormen et al, 2018]"/>
          <p:cNvSpPr txBox="1"/>
          <p:nvPr/>
        </p:nvSpPr>
        <p:spPr>
          <a:xfrm>
            <a:off x="1661631" y="5578758"/>
            <a:ext cx="202435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[Cormen et al, 2018]</a:t>
            </a:r>
          </a:p>
        </p:txBody>
      </p:sp>
      <p:sp>
        <p:nvSpPr>
          <p:cNvPr id="2658" name="[Tenenbaum et al, 1995]"/>
          <p:cNvSpPr txBox="1"/>
          <p:nvPr/>
        </p:nvSpPr>
        <p:spPr>
          <a:xfrm>
            <a:off x="4962093" y="5669143"/>
            <a:ext cx="233991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[Tenenbaum et al, 1995]</a:t>
            </a:r>
          </a:p>
        </p:txBody>
      </p:sp>
      <p:pic>
        <p:nvPicPr>
          <p:cNvPr id="2659" name="cormen.jpg" descr="corme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2482" y="2176631"/>
            <a:ext cx="2422657" cy="3421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0" name="tenembaum.jpeg" descr="tenembaum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20720" y="2171967"/>
            <a:ext cx="2422657" cy="34311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63" name="[Ziviani, 2010]"/>
          <p:cNvSpPr txBox="1"/>
          <p:nvPr/>
        </p:nvSpPr>
        <p:spPr>
          <a:xfrm>
            <a:off x="1821195" y="5714336"/>
            <a:ext cx="143678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[Ziviani, 2010]</a:t>
            </a:r>
          </a:p>
        </p:txBody>
      </p:sp>
      <p:sp>
        <p:nvSpPr>
          <p:cNvPr id="2664" name="[Drozdek, 2017]"/>
          <p:cNvSpPr txBox="1"/>
          <p:nvPr/>
        </p:nvSpPr>
        <p:spPr>
          <a:xfrm>
            <a:off x="5245769" y="5714336"/>
            <a:ext cx="160812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[Drozdek, 2017]</a:t>
            </a:r>
          </a:p>
        </p:txBody>
      </p:sp>
      <p:pic>
        <p:nvPicPr>
          <p:cNvPr id="2665" name="ziviani.jpeg" descr="ziviani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0694" y="1902083"/>
            <a:ext cx="2551051" cy="37316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6" name="drozdek.jpeg" descr="drozdek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74305" y="1909483"/>
            <a:ext cx="2551051" cy="3716853"/>
          </a:xfrm>
          <a:prstGeom prst="rect">
            <a:avLst/>
          </a:prstGeom>
          <a:ln w="12700">
            <a:miter lim="400000"/>
          </a:ln>
        </p:spPr>
      </p:pic>
      <p:sp>
        <p:nvSpPr>
          <p:cNvPr id="2667" name="Referências sugerida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Referências sugeridas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9" name="Perguntas?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 sz="5200"/>
            </a:pPr>
            <a:r>
              <a:t>Perguntas?</a:t>
            </a:r>
          </a:p>
          <a:p>
            <a:pPr marL="0" indent="0" algn="ctr">
              <a:buClrTx/>
              <a:buSzTx/>
              <a:buNone/>
            </a:pPr>
          </a:p>
          <a:p>
            <a:pPr marL="0" indent="0" algn="ctr">
              <a:buClrTx/>
              <a:buSzTx/>
              <a:buNone/>
            </a:pPr>
          </a:p>
          <a:p>
            <a:pPr marL="0" indent="0" algn="ctr">
              <a:buClrTx/>
              <a:buSzTx/>
              <a:buNone/>
            </a:pPr>
            <a:r>
              <a:t>Prof. Rafael G. </a:t>
            </a:r>
            <a:r>
              <a:rPr b="1"/>
              <a:t>Mantovani</a:t>
            </a:r>
          </a:p>
          <a:p>
            <a:pPr marL="0" indent="0" algn="ctr">
              <a:buClrTx/>
              <a:buSzTx/>
              <a:buNone/>
              <a:defRPr>
                <a:solidFill>
                  <a:srgbClr val="0433FF"/>
                </a:solidFill>
              </a:defRPr>
            </a:pPr>
            <a:r>
              <a:rPr u="sng"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rPr>
              <a:t>rafaelmantovani@utfpr.edu.br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Introdução</a:t>
            </a:r>
          </a:p>
        </p:txBody>
      </p:sp>
      <p:pic>
        <p:nvPicPr>
          <p:cNvPr id="361" name="tree.png" descr="tre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47063" y="2594069"/>
            <a:ext cx="3877803" cy="2911531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A"/>
          <p:cNvSpPr/>
          <p:nvPr/>
        </p:nvSpPr>
        <p:spPr>
          <a:xfrm>
            <a:off x="6243505" y="2399598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363" name="B"/>
          <p:cNvSpPr/>
          <p:nvPr/>
        </p:nvSpPr>
        <p:spPr>
          <a:xfrm>
            <a:off x="5423279" y="3190896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64" name="D"/>
          <p:cNvSpPr/>
          <p:nvPr/>
        </p:nvSpPr>
        <p:spPr>
          <a:xfrm>
            <a:off x="4830893" y="413156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365" name="C"/>
          <p:cNvSpPr/>
          <p:nvPr/>
        </p:nvSpPr>
        <p:spPr>
          <a:xfrm>
            <a:off x="7076811" y="319715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366" name="G"/>
          <p:cNvSpPr/>
          <p:nvPr/>
        </p:nvSpPr>
        <p:spPr>
          <a:xfrm>
            <a:off x="5559983" y="505099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367" name="E"/>
          <p:cNvSpPr/>
          <p:nvPr/>
        </p:nvSpPr>
        <p:spPr>
          <a:xfrm>
            <a:off x="5976636" y="413156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368" name="F"/>
          <p:cNvSpPr/>
          <p:nvPr/>
        </p:nvSpPr>
        <p:spPr>
          <a:xfrm>
            <a:off x="7897037" y="413156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369" name="H"/>
          <p:cNvSpPr/>
          <p:nvPr/>
        </p:nvSpPr>
        <p:spPr>
          <a:xfrm>
            <a:off x="6415228" y="505099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370" name="I"/>
          <p:cNvSpPr/>
          <p:nvPr/>
        </p:nvSpPr>
        <p:spPr>
          <a:xfrm>
            <a:off x="7384395" y="505099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</a:t>
            </a:r>
          </a:p>
        </p:txBody>
      </p:sp>
      <p:cxnSp>
        <p:nvCxnSpPr>
          <p:cNvPr id="371" name="Connection Line"/>
          <p:cNvCxnSpPr>
            <a:stCxn id="363" idx="0"/>
            <a:endCxn id="362" idx="0"/>
          </p:cNvCxnSpPr>
          <p:nvPr/>
        </p:nvCxnSpPr>
        <p:spPr>
          <a:xfrm flipV="1">
            <a:off x="5680454" y="2637701"/>
            <a:ext cx="820227" cy="791300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372" name="Connection Line"/>
          <p:cNvCxnSpPr>
            <a:stCxn id="365" idx="0"/>
            <a:endCxn id="362" idx="0"/>
          </p:cNvCxnSpPr>
          <p:nvPr/>
        </p:nvCxnSpPr>
        <p:spPr>
          <a:xfrm flipH="1" flipV="1">
            <a:off x="6500680" y="2637701"/>
            <a:ext cx="833307" cy="79755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373" name="Connection Line"/>
          <p:cNvCxnSpPr>
            <a:stCxn id="364" idx="0"/>
            <a:endCxn id="363" idx="0"/>
          </p:cNvCxnSpPr>
          <p:nvPr/>
        </p:nvCxnSpPr>
        <p:spPr>
          <a:xfrm flipV="1">
            <a:off x="5088068" y="3429000"/>
            <a:ext cx="592387" cy="940674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374" name="Connection Line"/>
          <p:cNvCxnSpPr>
            <a:stCxn id="367" idx="0"/>
            <a:endCxn id="363" idx="0"/>
          </p:cNvCxnSpPr>
          <p:nvPr/>
        </p:nvCxnSpPr>
        <p:spPr>
          <a:xfrm flipH="1" flipV="1">
            <a:off x="5680454" y="3429000"/>
            <a:ext cx="553358" cy="940674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375" name="Connection Line"/>
          <p:cNvCxnSpPr>
            <a:stCxn id="368" idx="0"/>
            <a:endCxn id="365" idx="0"/>
          </p:cNvCxnSpPr>
          <p:nvPr/>
        </p:nvCxnSpPr>
        <p:spPr>
          <a:xfrm flipH="1" flipV="1">
            <a:off x="7333986" y="3435253"/>
            <a:ext cx="820227" cy="934421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376" name="Connection Line"/>
          <p:cNvCxnSpPr>
            <a:stCxn id="366" idx="0"/>
            <a:endCxn id="367" idx="0"/>
          </p:cNvCxnSpPr>
          <p:nvPr/>
        </p:nvCxnSpPr>
        <p:spPr>
          <a:xfrm flipV="1">
            <a:off x="5817158" y="4369673"/>
            <a:ext cx="416654" cy="919426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377" name="Connection Line"/>
          <p:cNvCxnSpPr>
            <a:stCxn id="369" idx="0"/>
            <a:endCxn id="367" idx="0"/>
          </p:cNvCxnSpPr>
          <p:nvPr/>
        </p:nvCxnSpPr>
        <p:spPr>
          <a:xfrm flipH="1" flipV="1">
            <a:off x="6233811" y="4369673"/>
            <a:ext cx="438593" cy="919426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378" name="Connection Line"/>
          <p:cNvCxnSpPr>
            <a:stCxn id="370" idx="0"/>
            <a:endCxn id="368" idx="0"/>
          </p:cNvCxnSpPr>
          <p:nvPr/>
        </p:nvCxnSpPr>
        <p:spPr>
          <a:xfrm flipV="1">
            <a:off x="7641570" y="4369673"/>
            <a:ext cx="512643" cy="919426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379" name="Rectangle"/>
          <p:cNvSpPr/>
          <p:nvPr/>
        </p:nvSpPr>
        <p:spPr>
          <a:xfrm>
            <a:off x="428693" y="4610011"/>
            <a:ext cx="4114543" cy="971551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0" name="Folhas"/>
          <p:cNvSpPr txBox="1"/>
          <p:nvPr/>
        </p:nvSpPr>
        <p:spPr>
          <a:xfrm>
            <a:off x="4208451" y="5846975"/>
            <a:ext cx="86553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>
                <a:solidFill>
                  <a:srgbClr val="FF2600"/>
                </a:solidFill>
              </a:defRPr>
            </a:lvl1pPr>
          </a:lstStyle>
          <a:p>
            <a:pPr/>
            <a:r>
              <a:t>Folhas</a:t>
            </a:r>
          </a:p>
        </p:txBody>
      </p:sp>
      <p:sp>
        <p:nvSpPr>
          <p:cNvPr id="381" name="Oval"/>
          <p:cNvSpPr/>
          <p:nvPr/>
        </p:nvSpPr>
        <p:spPr>
          <a:xfrm>
            <a:off x="4708521" y="4033123"/>
            <a:ext cx="759095" cy="673101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2" name="Oval"/>
          <p:cNvSpPr/>
          <p:nvPr/>
        </p:nvSpPr>
        <p:spPr>
          <a:xfrm>
            <a:off x="6292856" y="4952548"/>
            <a:ext cx="759096" cy="673101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3" name="Oval"/>
          <p:cNvSpPr/>
          <p:nvPr/>
        </p:nvSpPr>
        <p:spPr>
          <a:xfrm>
            <a:off x="7270474" y="4952548"/>
            <a:ext cx="759095" cy="673101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85" name="Oval"/>
          <p:cNvSpPr/>
          <p:nvPr/>
        </p:nvSpPr>
        <p:spPr>
          <a:xfrm>
            <a:off x="5437959" y="4957943"/>
            <a:ext cx="759096" cy="673101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Introdução</a:t>
            </a:r>
          </a:p>
        </p:txBody>
      </p:sp>
      <p:pic>
        <p:nvPicPr>
          <p:cNvPr id="388" name="tree.png" descr="tre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47063" y="2594069"/>
            <a:ext cx="3877803" cy="2911531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A"/>
          <p:cNvSpPr/>
          <p:nvPr/>
        </p:nvSpPr>
        <p:spPr>
          <a:xfrm>
            <a:off x="6243505" y="2399598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390" name="B"/>
          <p:cNvSpPr/>
          <p:nvPr/>
        </p:nvSpPr>
        <p:spPr>
          <a:xfrm>
            <a:off x="5423279" y="3190896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91" name="D"/>
          <p:cNvSpPr/>
          <p:nvPr/>
        </p:nvSpPr>
        <p:spPr>
          <a:xfrm>
            <a:off x="4830893" y="413156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392" name="C"/>
          <p:cNvSpPr/>
          <p:nvPr/>
        </p:nvSpPr>
        <p:spPr>
          <a:xfrm>
            <a:off x="7076811" y="319715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393" name="E"/>
          <p:cNvSpPr/>
          <p:nvPr/>
        </p:nvSpPr>
        <p:spPr>
          <a:xfrm>
            <a:off x="5976636" y="413156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394" name="F"/>
          <p:cNvSpPr/>
          <p:nvPr/>
        </p:nvSpPr>
        <p:spPr>
          <a:xfrm>
            <a:off x="7897037" y="413156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</a:t>
            </a:r>
          </a:p>
        </p:txBody>
      </p:sp>
      <p:cxnSp>
        <p:nvCxnSpPr>
          <p:cNvPr id="395" name="Connection Line"/>
          <p:cNvCxnSpPr>
            <a:stCxn id="390" idx="0"/>
            <a:endCxn id="389" idx="0"/>
          </p:cNvCxnSpPr>
          <p:nvPr/>
        </p:nvCxnSpPr>
        <p:spPr>
          <a:xfrm flipV="1">
            <a:off x="5680454" y="2637701"/>
            <a:ext cx="820227" cy="791300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396" name="Connection Line"/>
          <p:cNvCxnSpPr>
            <a:stCxn id="392" idx="0"/>
            <a:endCxn id="389" idx="0"/>
          </p:cNvCxnSpPr>
          <p:nvPr/>
        </p:nvCxnSpPr>
        <p:spPr>
          <a:xfrm flipH="1" flipV="1">
            <a:off x="6500680" y="2637701"/>
            <a:ext cx="833307" cy="79755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397" name="Connection Line"/>
          <p:cNvCxnSpPr>
            <a:stCxn id="391" idx="0"/>
            <a:endCxn id="390" idx="0"/>
          </p:cNvCxnSpPr>
          <p:nvPr/>
        </p:nvCxnSpPr>
        <p:spPr>
          <a:xfrm flipV="1">
            <a:off x="5088068" y="3429000"/>
            <a:ext cx="592387" cy="940674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398" name="Connection Line"/>
          <p:cNvCxnSpPr>
            <a:stCxn id="393" idx="0"/>
            <a:endCxn id="390" idx="0"/>
          </p:cNvCxnSpPr>
          <p:nvPr/>
        </p:nvCxnSpPr>
        <p:spPr>
          <a:xfrm flipH="1" flipV="1">
            <a:off x="5680454" y="3429000"/>
            <a:ext cx="553358" cy="940674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399" name="Connection Line"/>
          <p:cNvCxnSpPr>
            <a:stCxn id="394" idx="0"/>
            <a:endCxn id="392" idx="0"/>
          </p:cNvCxnSpPr>
          <p:nvPr/>
        </p:nvCxnSpPr>
        <p:spPr>
          <a:xfrm flipH="1" flipV="1">
            <a:off x="7333986" y="3435253"/>
            <a:ext cx="820227" cy="934421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416" name="Connection Line"/>
          <p:cNvSpPr/>
          <p:nvPr/>
        </p:nvSpPr>
        <p:spPr>
          <a:xfrm>
            <a:off x="5817158" y="4597800"/>
            <a:ext cx="313274" cy="691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417" name="Connection Line"/>
          <p:cNvSpPr/>
          <p:nvPr/>
        </p:nvSpPr>
        <p:spPr>
          <a:xfrm>
            <a:off x="6341763" y="4595974"/>
            <a:ext cx="330642" cy="693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418" name="Connection Line"/>
          <p:cNvSpPr/>
          <p:nvPr/>
        </p:nvSpPr>
        <p:spPr>
          <a:xfrm>
            <a:off x="7641570" y="4589509"/>
            <a:ext cx="390069" cy="699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403" name="Rectangle"/>
          <p:cNvSpPr/>
          <p:nvPr/>
        </p:nvSpPr>
        <p:spPr>
          <a:xfrm>
            <a:off x="428693" y="4610011"/>
            <a:ext cx="4114543" cy="971551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4" name="Folhas"/>
          <p:cNvSpPr txBox="1"/>
          <p:nvPr/>
        </p:nvSpPr>
        <p:spPr>
          <a:xfrm>
            <a:off x="4208451" y="5846975"/>
            <a:ext cx="865533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>
                <a:solidFill>
                  <a:srgbClr val="FF2600"/>
                </a:solidFill>
              </a:defRPr>
            </a:lvl1pPr>
          </a:lstStyle>
          <a:p>
            <a:pPr/>
            <a:r>
              <a:t>Folhas</a:t>
            </a:r>
          </a:p>
        </p:txBody>
      </p:sp>
      <p:sp>
        <p:nvSpPr>
          <p:cNvPr id="405" name="Oval"/>
          <p:cNvSpPr/>
          <p:nvPr/>
        </p:nvSpPr>
        <p:spPr>
          <a:xfrm>
            <a:off x="5437611" y="4952548"/>
            <a:ext cx="759095" cy="673101"/>
          </a:xfrm>
          <a:prstGeom prst="ellipse">
            <a:avLst/>
          </a:prstGeom>
          <a:solidFill>
            <a:srgbClr val="FFFB00"/>
          </a:solidFill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6" name="Oval"/>
          <p:cNvSpPr/>
          <p:nvPr/>
        </p:nvSpPr>
        <p:spPr>
          <a:xfrm>
            <a:off x="6292856" y="4952548"/>
            <a:ext cx="759096" cy="673101"/>
          </a:xfrm>
          <a:prstGeom prst="ellipse">
            <a:avLst/>
          </a:prstGeom>
          <a:solidFill>
            <a:srgbClr val="FFFB00"/>
          </a:solidFill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7" name="Oval"/>
          <p:cNvSpPr/>
          <p:nvPr/>
        </p:nvSpPr>
        <p:spPr>
          <a:xfrm>
            <a:off x="7270474" y="4952548"/>
            <a:ext cx="759095" cy="673101"/>
          </a:xfrm>
          <a:prstGeom prst="ellipse">
            <a:avLst/>
          </a:prstGeom>
          <a:solidFill>
            <a:srgbClr val="FFFB00"/>
          </a:solidFill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8" name="Folhas: base…"/>
          <p:cNvSpPr/>
          <p:nvPr/>
        </p:nvSpPr>
        <p:spPr>
          <a:xfrm>
            <a:off x="1626411" y="3261367"/>
            <a:ext cx="3027725" cy="1239690"/>
          </a:xfrm>
          <a:prstGeom prst="rect">
            <a:avLst/>
          </a:prstGeom>
          <a:solidFill>
            <a:srgbClr val="FFFFC2"/>
          </a:solidFill>
          <a:ln w="25400">
            <a:solidFill>
              <a:srgbClr val="FF9300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marL="198054" indent="-198054">
              <a:buClr>
                <a:srgbClr val="000000"/>
              </a:buClr>
              <a:buSzPct val="90000"/>
              <a:buChar char="•"/>
              <a:defRPr b="1" sz="2200"/>
            </a:pPr>
            <a:r>
              <a:t>Folhas: </a:t>
            </a:r>
            <a:r>
              <a:rPr b="0"/>
              <a:t>base</a:t>
            </a:r>
          </a:p>
          <a:p>
            <a:pPr lvl="1" marL="555747" indent="-189034">
              <a:buClr>
                <a:schemeClr val="accent2"/>
              </a:buClr>
              <a:buSzPct val="60000"/>
              <a:buChar char="✦"/>
              <a:defRPr sz="2200"/>
            </a:pPr>
            <a:r>
              <a:t>nós terminais</a:t>
            </a:r>
          </a:p>
          <a:p>
            <a:pPr lvl="1" marL="555747" indent="-189034">
              <a:buClr>
                <a:schemeClr val="accent2"/>
              </a:buClr>
              <a:buSzPct val="60000"/>
              <a:buChar char="✦"/>
              <a:defRPr sz="2200"/>
            </a:pPr>
            <a:r>
              <a:t>filhos vazios (NULL)</a:t>
            </a:r>
          </a:p>
        </p:txBody>
      </p:sp>
      <p:sp>
        <p:nvSpPr>
          <p:cNvPr id="409" name="G"/>
          <p:cNvSpPr/>
          <p:nvPr/>
        </p:nvSpPr>
        <p:spPr>
          <a:xfrm>
            <a:off x="5559983" y="505099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410" name="H"/>
          <p:cNvSpPr/>
          <p:nvPr/>
        </p:nvSpPr>
        <p:spPr>
          <a:xfrm>
            <a:off x="6415228" y="505099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411" name="I"/>
          <p:cNvSpPr/>
          <p:nvPr/>
        </p:nvSpPr>
        <p:spPr>
          <a:xfrm>
            <a:off x="7384395" y="505099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412" name="→"/>
          <p:cNvSpPr txBox="1"/>
          <p:nvPr/>
        </p:nvSpPr>
        <p:spPr>
          <a:xfrm>
            <a:off x="4671205" y="5002078"/>
            <a:ext cx="51054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200">
                <a:solidFill>
                  <a:srgbClr val="FF2600"/>
                </a:solidFill>
              </a:defRPr>
            </a:lvl1pPr>
          </a:lstStyle>
          <a:p>
            <a:pPr/>
            <a:r>
              <a:t>→</a:t>
            </a:r>
          </a:p>
        </p:txBody>
      </p:sp>
      <p:sp>
        <p:nvSpPr>
          <p:cNvPr id="41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14" name="Oval"/>
          <p:cNvSpPr/>
          <p:nvPr/>
        </p:nvSpPr>
        <p:spPr>
          <a:xfrm>
            <a:off x="4708521" y="4033123"/>
            <a:ext cx="759095" cy="673101"/>
          </a:xfrm>
          <a:prstGeom prst="ellipse">
            <a:avLst/>
          </a:prstGeom>
          <a:solidFill>
            <a:srgbClr val="FFFB00"/>
          </a:solidFill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5" name="D"/>
          <p:cNvSpPr/>
          <p:nvPr/>
        </p:nvSpPr>
        <p:spPr>
          <a:xfrm>
            <a:off x="4830893" y="4124528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21" name="Árvor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Árvores</a:t>
            </a:r>
          </a:p>
        </p:txBody>
      </p:sp>
      <p:sp>
        <p:nvSpPr>
          <p:cNvPr id="422" name="A"/>
          <p:cNvSpPr/>
          <p:nvPr/>
        </p:nvSpPr>
        <p:spPr>
          <a:xfrm>
            <a:off x="2051239" y="2205933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423" name="B"/>
          <p:cNvSpPr/>
          <p:nvPr/>
        </p:nvSpPr>
        <p:spPr>
          <a:xfrm>
            <a:off x="1231013" y="299723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424" name="D"/>
          <p:cNvSpPr/>
          <p:nvPr/>
        </p:nvSpPr>
        <p:spPr>
          <a:xfrm>
            <a:off x="638627" y="393790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425" name="C"/>
          <p:cNvSpPr/>
          <p:nvPr/>
        </p:nvSpPr>
        <p:spPr>
          <a:xfrm>
            <a:off x="2884545" y="300348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426" name="E"/>
          <p:cNvSpPr/>
          <p:nvPr/>
        </p:nvSpPr>
        <p:spPr>
          <a:xfrm>
            <a:off x="1784370" y="393790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427" name="F"/>
          <p:cNvSpPr/>
          <p:nvPr/>
        </p:nvSpPr>
        <p:spPr>
          <a:xfrm>
            <a:off x="3704771" y="393790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</a:t>
            </a:r>
          </a:p>
        </p:txBody>
      </p:sp>
      <p:cxnSp>
        <p:nvCxnSpPr>
          <p:cNvPr id="428" name="Connection Line"/>
          <p:cNvCxnSpPr>
            <a:stCxn id="423" idx="0"/>
            <a:endCxn id="422" idx="0"/>
          </p:cNvCxnSpPr>
          <p:nvPr/>
        </p:nvCxnSpPr>
        <p:spPr>
          <a:xfrm flipV="1">
            <a:off x="1488188" y="2444037"/>
            <a:ext cx="820227" cy="79129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429" name="Connection Line"/>
          <p:cNvCxnSpPr>
            <a:stCxn id="425" idx="0"/>
            <a:endCxn id="422" idx="0"/>
          </p:cNvCxnSpPr>
          <p:nvPr/>
        </p:nvCxnSpPr>
        <p:spPr>
          <a:xfrm flipH="1" flipV="1">
            <a:off x="2308414" y="2444037"/>
            <a:ext cx="833307" cy="79755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430" name="Connection Line"/>
          <p:cNvCxnSpPr>
            <a:stCxn id="424" idx="0"/>
            <a:endCxn id="423" idx="0"/>
          </p:cNvCxnSpPr>
          <p:nvPr/>
        </p:nvCxnSpPr>
        <p:spPr>
          <a:xfrm flipV="1">
            <a:off x="895802" y="3235335"/>
            <a:ext cx="592387" cy="940674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431" name="Connection Line"/>
          <p:cNvCxnSpPr>
            <a:stCxn id="426" idx="0"/>
            <a:endCxn id="423" idx="0"/>
          </p:cNvCxnSpPr>
          <p:nvPr/>
        </p:nvCxnSpPr>
        <p:spPr>
          <a:xfrm flipH="1" flipV="1">
            <a:off x="1488188" y="3235335"/>
            <a:ext cx="553358" cy="940674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432" name="Connection Line"/>
          <p:cNvCxnSpPr>
            <a:stCxn id="427" idx="0"/>
            <a:endCxn id="425" idx="0"/>
          </p:cNvCxnSpPr>
          <p:nvPr/>
        </p:nvCxnSpPr>
        <p:spPr>
          <a:xfrm flipH="1" flipV="1">
            <a:off x="3141720" y="3241589"/>
            <a:ext cx="820227" cy="934420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439" name="Connection Line"/>
          <p:cNvSpPr/>
          <p:nvPr/>
        </p:nvSpPr>
        <p:spPr>
          <a:xfrm>
            <a:off x="1624892" y="4404136"/>
            <a:ext cx="313274" cy="691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440" name="Connection Line"/>
          <p:cNvSpPr/>
          <p:nvPr/>
        </p:nvSpPr>
        <p:spPr>
          <a:xfrm>
            <a:off x="2149497" y="4402310"/>
            <a:ext cx="330642" cy="693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441" name="Connection Line"/>
          <p:cNvSpPr/>
          <p:nvPr/>
        </p:nvSpPr>
        <p:spPr>
          <a:xfrm>
            <a:off x="3449304" y="4395845"/>
            <a:ext cx="390070" cy="699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436" name="G"/>
          <p:cNvSpPr/>
          <p:nvPr/>
        </p:nvSpPr>
        <p:spPr>
          <a:xfrm>
            <a:off x="1367717" y="485733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437" name="H"/>
          <p:cNvSpPr/>
          <p:nvPr/>
        </p:nvSpPr>
        <p:spPr>
          <a:xfrm>
            <a:off x="2222963" y="485733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438" name="I"/>
          <p:cNvSpPr/>
          <p:nvPr/>
        </p:nvSpPr>
        <p:spPr>
          <a:xfrm>
            <a:off x="3192129" y="485733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44" name="Árvor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Árvores</a:t>
            </a:r>
          </a:p>
        </p:txBody>
      </p:sp>
      <p:sp>
        <p:nvSpPr>
          <p:cNvPr id="445" name="A"/>
          <p:cNvSpPr/>
          <p:nvPr/>
        </p:nvSpPr>
        <p:spPr>
          <a:xfrm>
            <a:off x="2051239" y="2205933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446" name="B"/>
          <p:cNvSpPr/>
          <p:nvPr/>
        </p:nvSpPr>
        <p:spPr>
          <a:xfrm>
            <a:off x="1231013" y="299723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447" name="D"/>
          <p:cNvSpPr/>
          <p:nvPr/>
        </p:nvSpPr>
        <p:spPr>
          <a:xfrm>
            <a:off x="638627" y="393790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448" name="C"/>
          <p:cNvSpPr/>
          <p:nvPr/>
        </p:nvSpPr>
        <p:spPr>
          <a:xfrm>
            <a:off x="2884545" y="300348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449" name="E"/>
          <p:cNvSpPr/>
          <p:nvPr/>
        </p:nvSpPr>
        <p:spPr>
          <a:xfrm>
            <a:off x="1784370" y="393790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450" name="F"/>
          <p:cNvSpPr/>
          <p:nvPr/>
        </p:nvSpPr>
        <p:spPr>
          <a:xfrm>
            <a:off x="3704771" y="393790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</a:t>
            </a:r>
          </a:p>
        </p:txBody>
      </p:sp>
      <p:cxnSp>
        <p:nvCxnSpPr>
          <p:cNvPr id="451" name="Connection Line"/>
          <p:cNvCxnSpPr>
            <a:stCxn id="446" idx="0"/>
            <a:endCxn id="445" idx="0"/>
          </p:cNvCxnSpPr>
          <p:nvPr/>
        </p:nvCxnSpPr>
        <p:spPr>
          <a:xfrm flipV="1">
            <a:off x="1488188" y="2444037"/>
            <a:ext cx="820227" cy="79129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452" name="Connection Line"/>
          <p:cNvCxnSpPr>
            <a:stCxn id="448" idx="0"/>
            <a:endCxn id="445" idx="0"/>
          </p:cNvCxnSpPr>
          <p:nvPr/>
        </p:nvCxnSpPr>
        <p:spPr>
          <a:xfrm flipH="1" flipV="1">
            <a:off x="2308414" y="2444037"/>
            <a:ext cx="833307" cy="79755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453" name="Connection Line"/>
          <p:cNvCxnSpPr>
            <a:stCxn id="447" idx="0"/>
            <a:endCxn id="446" idx="0"/>
          </p:cNvCxnSpPr>
          <p:nvPr/>
        </p:nvCxnSpPr>
        <p:spPr>
          <a:xfrm flipV="1">
            <a:off x="895802" y="3235335"/>
            <a:ext cx="592387" cy="940674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454" name="Connection Line"/>
          <p:cNvCxnSpPr>
            <a:stCxn id="449" idx="0"/>
            <a:endCxn id="446" idx="0"/>
          </p:cNvCxnSpPr>
          <p:nvPr/>
        </p:nvCxnSpPr>
        <p:spPr>
          <a:xfrm flipH="1" flipV="1">
            <a:off x="1488188" y="3235335"/>
            <a:ext cx="553358" cy="940674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455" name="Connection Line"/>
          <p:cNvCxnSpPr>
            <a:stCxn id="450" idx="0"/>
            <a:endCxn id="448" idx="0"/>
          </p:cNvCxnSpPr>
          <p:nvPr/>
        </p:nvCxnSpPr>
        <p:spPr>
          <a:xfrm flipH="1" flipV="1">
            <a:off x="3141720" y="3241589"/>
            <a:ext cx="820227" cy="934420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463" name="Connection Line"/>
          <p:cNvSpPr/>
          <p:nvPr/>
        </p:nvSpPr>
        <p:spPr>
          <a:xfrm>
            <a:off x="1624892" y="4404136"/>
            <a:ext cx="313274" cy="691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464" name="Connection Line"/>
          <p:cNvSpPr/>
          <p:nvPr/>
        </p:nvSpPr>
        <p:spPr>
          <a:xfrm>
            <a:off x="2149497" y="4402310"/>
            <a:ext cx="330642" cy="693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465" name="Connection Line"/>
          <p:cNvSpPr/>
          <p:nvPr/>
        </p:nvSpPr>
        <p:spPr>
          <a:xfrm>
            <a:off x="3449304" y="4395845"/>
            <a:ext cx="390070" cy="699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459" name="G"/>
          <p:cNvSpPr/>
          <p:nvPr/>
        </p:nvSpPr>
        <p:spPr>
          <a:xfrm>
            <a:off x="1367717" y="485733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460" name="H"/>
          <p:cNvSpPr/>
          <p:nvPr/>
        </p:nvSpPr>
        <p:spPr>
          <a:xfrm>
            <a:off x="2222963" y="485733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461" name="I"/>
          <p:cNvSpPr/>
          <p:nvPr/>
        </p:nvSpPr>
        <p:spPr>
          <a:xfrm>
            <a:off x="3192129" y="485733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462" name="Árvores: alto volume de buscas…"/>
          <p:cNvSpPr/>
          <p:nvPr/>
        </p:nvSpPr>
        <p:spPr>
          <a:xfrm>
            <a:off x="4541252" y="2622612"/>
            <a:ext cx="4049137" cy="2828312"/>
          </a:xfrm>
          <a:prstGeom prst="rect">
            <a:avLst/>
          </a:prstGeom>
          <a:solidFill>
            <a:srgbClr val="FFFFC2"/>
          </a:solidFill>
          <a:ln w="25400">
            <a:solidFill>
              <a:srgbClr val="FF9300"/>
            </a:solidFill>
            <a:prstDash val="sysDot"/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marL="198054" indent="-198054">
              <a:buClr>
                <a:srgbClr val="000000"/>
              </a:buClr>
              <a:buSzPct val="90000"/>
              <a:buChar char="•"/>
              <a:defRPr b="1" sz="2200"/>
            </a:pPr>
            <a:r>
              <a:t>Árvores: </a:t>
            </a:r>
            <a:r>
              <a:rPr b="0"/>
              <a:t>alto volume de buscas</a:t>
            </a:r>
          </a:p>
          <a:p>
            <a:pPr lvl="1" marL="555747" indent="-189034">
              <a:buClr>
                <a:schemeClr val="accent2"/>
              </a:buClr>
              <a:buSzPct val="60000"/>
              <a:buChar char="✦"/>
              <a:defRPr sz="2200"/>
            </a:pPr>
            <a:r>
              <a:t>Dicionários</a:t>
            </a:r>
          </a:p>
          <a:p>
            <a:pPr lvl="1" marL="555747" indent="-189034">
              <a:buClr>
                <a:schemeClr val="accent2"/>
              </a:buClr>
              <a:buSzPct val="60000"/>
              <a:buChar char="✦"/>
              <a:defRPr sz="2200"/>
            </a:pPr>
            <a:r>
              <a:t>Filas de prioridades (Heaps)</a:t>
            </a:r>
          </a:p>
          <a:p>
            <a:pPr lvl="1" marL="555747" indent="-189034">
              <a:buClr>
                <a:schemeClr val="accent2"/>
              </a:buClr>
              <a:buSzPct val="60000"/>
              <a:buChar char="✦"/>
              <a:defRPr sz="2200"/>
            </a:pPr>
            <a:r>
              <a:t>Operações custam tempo proporcional à forma da árvore</a:t>
            </a:r>
          </a:p>
          <a:p>
            <a:pPr lvl="1" marL="555747" indent="-189034">
              <a:buClr>
                <a:schemeClr val="accent2"/>
              </a:buClr>
              <a:buSzPct val="60000"/>
              <a:buChar char="✦"/>
              <a:defRPr sz="2200"/>
            </a:pPr>
            <a:r>
              <a:t>Árvore completa (n nós)</a:t>
            </a:r>
          </a:p>
          <a:p>
            <a:pPr lvl="2" marL="874834" indent="-189034">
              <a:buClr>
                <a:schemeClr val="accent2"/>
              </a:buClr>
              <a:buSzPct val="60000"/>
              <a:buChar char="✦"/>
              <a:defRPr sz="2200"/>
            </a:pPr>
            <a:r>
              <a:t>O(log 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68" name="Exemplos de árvor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Exemplos de árvores</a:t>
            </a:r>
          </a:p>
        </p:txBody>
      </p:sp>
      <p:sp>
        <p:nvSpPr>
          <p:cNvPr id="469" name="Oval"/>
          <p:cNvSpPr/>
          <p:nvPr/>
        </p:nvSpPr>
        <p:spPr>
          <a:xfrm>
            <a:off x="7071695" y="248530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70" name="Oval"/>
          <p:cNvSpPr/>
          <p:nvPr/>
        </p:nvSpPr>
        <p:spPr>
          <a:xfrm>
            <a:off x="6767538" y="3317787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71" name="Oval"/>
          <p:cNvSpPr/>
          <p:nvPr/>
        </p:nvSpPr>
        <p:spPr>
          <a:xfrm>
            <a:off x="6516913" y="4149404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72" name="Oval"/>
          <p:cNvSpPr/>
          <p:nvPr/>
        </p:nvSpPr>
        <p:spPr>
          <a:xfrm>
            <a:off x="6232113" y="498102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73" name="(a)…"/>
          <p:cNvSpPr txBox="1"/>
          <p:nvPr/>
        </p:nvSpPr>
        <p:spPr>
          <a:xfrm>
            <a:off x="759468" y="5713740"/>
            <a:ext cx="1276944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(a)</a:t>
            </a:r>
          </a:p>
          <a:p>
            <a:pPr algn="ctr"/>
            <a:r>
              <a:t>árvore vazia</a:t>
            </a:r>
          </a:p>
        </p:txBody>
      </p:sp>
      <p:sp>
        <p:nvSpPr>
          <p:cNvPr id="474" name="(b)"/>
          <p:cNvSpPr txBox="1"/>
          <p:nvPr/>
        </p:nvSpPr>
        <p:spPr>
          <a:xfrm>
            <a:off x="4394914" y="5713740"/>
            <a:ext cx="35417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(b)</a:t>
            </a:r>
          </a:p>
        </p:txBody>
      </p:sp>
      <p:sp>
        <p:nvSpPr>
          <p:cNvPr id="475" name="(c)"/>
          <p:cNvSpPr txBox="1"/>
          <p:nvPr/>
        </p:nvSpPr>
        <p:spPr>
          <a:xfrm>
            <a:off x="7233834" y="5713740"/>
            <a:ext cx="31599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(c)</a:t>
            </a:r>
          </a:p>
        </p:txBody>
      </p:sp>
      <p:cxnSp>
        <p:nvCxnSpPr>
          <p:cNvPr id="476" name="Connection Line"/>
          <p:cNvCxnSpPr>
            <a:stCxn id="470" idx="0"/>
            <a:endCxn id="469" idx="0"/>
          </p:cNvCxnSpPr>
          <p:nvPr/>
        </p:nvCxnSpPr>
        <p:spPr>
          <a:xfrm flipV="1">
            <a:off x="7024713" y="2723413"/>
            <a:ext cx="304158" cy="832478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477" name="Connection Line"/>
          <p:cNvCxnSpPr>
            <a:stCxn id="471" idx="0"/>
            <a:endCxn id="470" idx="0"/>
          </p:cNvCxnSpPr>
          <p:nvPr/>
        </p:nvCxnSpPr>
        <p:spPr>
          <a:xfrm flipV="1">
            <a:off x="6774088" y="3555890"/>
            <a:ext cx="250626" cy="83161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478" name="Connection Line"/>
          <p:cNvCxnSpPr>
            <a:stCxn id="472" idx="0"/>
            <a:endCxn id="471" idx="0"/>
          </p:cNvCxnSpPr>
          <p:nvPr/>
        </p:nvCxnSpPr>
        <p:spPr>
          <a:xfrm flipV="1">
            <a:off x="6489288" y="4387508"/>
            <a:ext cx="284801" cy="83161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479" name="Oval"/>
          <p:cNvSpPr/>
          <p:nvPr/>
        </p:nvSpPr>
        <p:spPr>
          <a:xfrm>
            <a:off x="4314825" y="3881262"/>
            <a:ext cx="514350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82" name="Exemplos de árvor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Exemplos de árvores</a:t>
            </a:r>
          </a:p>
        </p:txBody>
      </p:sp>
      <p:sp>
        <p:nvSpPr>
          <p:cNvPr id="483" name="(d)"/>
          <p:cNvSpPr txBox="1"/>
          <p:nvPr/>
        </p:nvSpPr>
        <p:spPr>
          <a:xfrm>
            <a:off x="1654551" y="5577975"/>
            <a:ext cx="354172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(d)</a:t>
            </a:r>
          </a:p>
        </p:txBody>
      </p:sp>
      <p:sp>
        <p:nvSpPr>
          <p:cNvPr id="484" name="(e)"/>
          <p:cNvSpPr txBox="1"/>
          <p:nvPr/>
        </p:nvSpPr>
        <p:spPr>
          <a:xfrm>
            <a:off x="6226982" y="5698625"/>
            <a:ext cx="34234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(e)</a:t>
            </a:r>
          </a:p>
        </p:txBody>
      </p:sp>
      <p:sp>
        <p:nvSpPr>
          <p:cNvPr id="485" name="Oval"/>
          <p:cNvSpPr/>
          <p:nvPr/>
        </p:nvSpPr>
        <p:spPr>
          <a:xfrm>
            <a:off x="6140977" y="2137328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86" name="Oval"/>
          <p:cNvSpPr/>
          <p:nvPr/>
        </p:nvSpPr>
        <p:spPr>
          <a:xfrm>
            <a:off x="5309358" y="3018545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87" name="Oval"/>
          <p:cNvSpPr/>
          <p:nvPr/>
        </p:nvSpPr>
        <p:spPr>
          <a:xfrm>
            <a:off x="5309358" y="386930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88" name="Oval"/>
          <p:cNvSpPr/>
          <p:nvPr/>
        </p:nvSpPr>
        <p:spPr>
          <a:xfrm>
            <a:off x="4728365" y="478872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89" name="Oval"/>
          <p:cNvSpPr/>
          <p:nvPr/>
        </p:nvSpPr>
        <p:spPr>
          <a:xfrm>
            <a:off x="6974282" y="293488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90" name="Oval"/>
          <p:cNvSpPr/>
          <p:nvPr/>
        </p:nvSpPr>
        <p:spPr>
          <a:xfrm>
            <a:off x="5693260" y="478872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91" name="Oval"/>
          <p:cNvSpPr/>
          <p:nvPr/>
        </p:nvSpPr>
        <p:spPr>
          <a:xfrm>
            <a:off x="6154056" y="386930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92" name="Oval"/>
          <p:cNvSpPr/>
          <p:nvPr/>
        </p:nvSpPr>
        <p:spPr>
          <a:xfrm>
            <a:off x="6974282" y="386930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93" name="Oval"/>
          <p:cNvSpPr/>
          <p:nvPr/>
        </p:nvSpPr>
        <p:spPr>
          <a:xfrm>
            <a:off x="7794508" y="386930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94" name="Oval"/>
          <p:cNvSpPr/>
          <p:nvPr/>
        </p:nvSpPr>
        <p:spPr>
          <a:xfrm>
            <a:off x="6551933" y="478872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95" name="Oval"/>
          <p:cNvSpPr/>
          <p:nvPr/>
        </p:nvSpPr>
        <p:spPr>
          <a:xfrm>
            <a:off x="7498315" y="478872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96" name="Oval"/>
          <p:cNvSpPr/>
          <p:nvPr/>
        </p:nvSpPr>
        <p:spPr>
          <a:xfrm>
            <a:off x="1574461" y="3321639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97" name="Oval"/>
          <p:cNvSpPr/>
          <p:nvPr/>
        </p:nvSpPr>
        <p:spPr>
          <a:xfrm>
            <a:off x="1574461" y="4416961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98" name="Oval"/>
          <p:cNvSpPr/>
          <p:nvPr/>
        </p:nvSpPr>
        <p:spPr>
          <a:xfrm>
            <a:off x="799803" y="4416961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99" name="Oval"/>
          <p:cNvSpPr/>
          <p:nvPr/>
        </p:nvSpPr>
        <p:spPr>
          <a:xfrm>
            <a:off x="2349119" y="4416961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cxnSp>
        <p:nvCxnSpPr>
          <p:cNvPr id="500" name="Connection Line"/>
          <p:cNvCxnSpPr>
            <a:stCxn id="498" idx="0"/>
            <a:endCxn id="496" idx="0"/>
          </p:cNvCxnSpPr>
          <p:nvPr/>
        </p:nvCxnSpPr>
        <p:spPr>
          <a:xfrm flipV="1">
            <a:off x="1056978" y="3559742"/>
            <a:ext cx="774659" cy="109532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501" name="Connection Line"/>
          <p:cNvCxnSpPr>
            <a:stCxn id="497" idx="0"/>
            <a:endCxn id="496" idx="0"/>
          </p:cNvCxnSpPr>
          <p:nvPr/>
        </p:nvCxnSpPr>
        <p:spPr>
          <a:xfrm flipV="1">
            <a:off x="1831636" y="3559742"/>
            <a:ext cx="1" cy="109532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502" name="Connection Line"/>
          <p:cNvCxnSpPr>
            <a:stCxn id="499" idx="0"/>
            <a:endCxn id="496" idx="0"/>
          </p:cNvCxnSpPr>
          <p:nvPr/>
        </p:nvCxnSpPr>
        <p:spPr>
          <a:xfrm flipH="1" flipV="1">
            <a:off x="1831636" y="3559742"/>
            <a:ext cx="774659" cy="109532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503" name="Connection Line"/>
          <p:cNvCxnSpPr>
            <a:stCxn id="486" idx="0"/>
            <a:endCxn id="485" idx="0"/>
          </p:cNvCxnSpPr>
          <p:nvPr/>
        </p:nvCxnSpPr>
        <p:spPr>
          <a:xfrm flipV="1">
            <a:off x="5566533" y="2375432"/>
            <a:ext cx="831620" cy="881218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504" name="Connection Line"/>
          <p:cNvCxnSpPr>
            <a:stCxn id="489" idx="0"/>
            <a:endCxn id="485" idx="0"/>
          </p:cNvCxnSpPr>
          <p:nvPr/>
        </p:nvCxnSpPr>
        <p:spPr>
          <a:xfrm flipH="1" flipV="1">
            <a:off x="6398152" y="2375432"/>
            <a:ext cx="833306" cy="79755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505" name="Connection Line"/>
          <p:cNvCxnSpPr>
            <a:stCxn id="487" idx="0"/>
            <a:endCxn id="486" idx="0"/>
          </p:cNvCxnSpPr>
          <p:nvPr/>
        </p:nvCxnSpPr>
        <p:spPr>
          <a:xfrm flipV="1">
            <a:off x="5566533" y="3256649"/>
            <a:ext cx="1" cy="850755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506" name="Connection Line"/>
          <p:cNvCxnSpPr>
            <a:stCxn id="491" idx="0"/>
            <a:endCxn id="489" idx="0"/>
          </p:cNvCxnSpPr>
          <p:nvPr/>
        </p:nvCxnSpPr>
        <p:spPr>
          <a:xfrm flipV="1">
            <a:off x="6411231" y="3172984"/>
            <a:ext cx="820227" cy="934420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507" name="Connection Line"/>
          <p:cNvCxnSpPr>
            <a:stCxn id="492" idx="0"/>
            <a:endCxn id="489" idx="0"/>
          </p:cNvCxnSpPr>
          <p:nvPr/>
        </p:nvCxnSpPr>
        <p:spPr>
          <a:xfrm flipV="1">
            <a:off x="7231457" y="3172984"/>
            <a:ext cx="1" cy="934420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508" name="Connection Line"/>
          <p:cNvCxnSpPr>
            <a:stCxn id="493" idx="0"/>
            <a:endCxn id="489" idx="0"/>
          </p:cNvCxnSpPr>
          <p:nvPr/>
        </p:nvCxnSpPr>
        <p:spPr>
          <a:xfrm flipH="1" flipV="1">
            <a:off x="7231457" y="3172984"/>
            <a:ext cx="820227" cy="934420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509" name="Connection Line"/>
          <p:cNvCxnSpPr>
            <a:stCxn id="488" idx="0"/>
            <a:endCxn id="487" idx="0"/>
          </p:cNvCxnSpPr>
          <p:nvPr/>
        </p:nvCxnSpPr>
        <p:spPr>
          <a:xfrm flipV="1">
            <a:off x="4985540" y="4107403"/>
            <a:ext cx="580994" cy="919427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510" name="Connection Line"/>
          <p:cNvCxnSpPr>
            <a:stCxn id="490" idx="0"/>
            <a:endCxn id="487" idx="0"/>
          </p:cNvCxnSpPr>
          <p:nvPr/>
        </p:nvCxnSpPr>
        <p:spPr>
          <a:xfrm flipH="1" flipV="1">
            <a:off x="5566533" y="4107403"/>
            <a:ext cx="383903" cy="919427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511" name="Connection Line"/>
          <p:cNvCxnSpPr>
            <a:stCxn id="494" idx="0"/>
            <a:endCxn id="492" idx="0"/>
          </p:cNvCxnSpPr>
          <p:nvPr/>
        </p:nvCxnSpPr>
        <p:spPr>
          <a:xfrm flipV="1">
            <a:off x="6809108" y="4107403"/>
            <a:ext cx="422350" cy="919427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512" name="Connection Line"/>
          <p:cNvCxnSpPr>
            <a:stCxn id="495" idx="0"/>
            <a:endCxn id="492" idx="0"/>
          </p:cNvCxnSpPr>
          <p:nvPr/>
        </p:nvCxnSpPr>
        <p:spPr>
          <a:xfrm flipH="1" flipV="1">
            <a:off x="7231457" y="4107403"/>
            <a:ext cx="524034" cy="919427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517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51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16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520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51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19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523" name="Group"/>
          <p:cNvGrpSpPr/>
          <p:nvPr/>
        </p:nvGrpSpPr>
        <p:grpSpPr>
          <a:xfrm>
            <a:off x="876300" y="4155948"/>
            <a:ext cx="366713" cy="373791"/>
            <a:chOff x="0" y="0"/>
            <a:chExt cx="366712" cy="373790"/>
          </a:xfrm>
        </p:grpSpPr>
        <p:sp>
          <p:nvSpPr>
            <p:cNvPr id="52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22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524" name="Propriedades e Definições"/>
          <p:cNvSpPr txBox="1"/>
          <p:nvPr/>
        </p:nvSpPr>
        <p:spPr>
          <a:xfrm>
            <a:off x="1350425" y="3049538"/>
            <a:ext cx="3292956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Propriedades e Definições</a:t>
            </a:r>
          </a:p>
        </p:txBody>
      </p:sp>
      <p:grpSp>
        <p:nvGrpSpPr>
          <p:cNvPr id="527" name="Group"/>
          <p:cNvGrpSpPr/>
          <p:nvPr/>
        </p:nvGrpSpPr>
        <p:grpSpPr>
          <a:xfrm>
            <a:off x="880455" y="4722595"/>
            <a:ext cx="366714" cy="373791"/>
            <a:chOff x="0" y="0"/>
            <a:chExt cx="366712" cy="373790"/>
          </a:xfrm>
        </p:grpSpPr>
        <p:sp>
          <p:nvSpPr>
            <p:cNvPr id="52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26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528" name="Inserção em Árvores Binárias"/>
          <p:cNvSpPr txBox="1"/>
          <p:nvPr/>
        </p:nvSpPr>
        <p:spPr>
          <a:xfrm>
            <a:off x="1361598" y="3616283"/>
            <a:ext cx="368871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Inserção em Árvores Binárias</a:t>
            </a:r>
          </a:p>
        </p:txBody>
      </p:sp>
      <p:sp>
        <p:nvSpPr>
          <p:cNvPr id="529" name="Pesquisa em Árvores Binárias"/>
          <p:cNvSpPr txBox="1"/>
          <p:nvPr/>
        </p:nvSpPr>
        <p:spPr>
          <a:xfrm>
            <a:off x="1361598" y="4164047"/>
            <a:ext cx="3759284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Pesquisa em Árvores Binárias</a:t>
            </a:r>
          </a:p>
        </p:txBody>
      </p:sp>
      <p:sp>
        <p:nvSpPr>
          <p:cNvPr id="530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531" name="Referências"/>
          <p:cNvSpPr txBox="1"/>
          <p:nvPr/>
        </p:nvSpPr>
        <p:spPr>
          <a:xfrm>
            <a:off x="1366727" y="4722595"/>
            <a:ext cx="15428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532" name="Introdução"/>
          <p:cNvSpPr txBox="1"/>
          <p:nvPr/>
        </p:nvSpPr>
        <p:spPr>
          <a:xfrm>
            <a:off x="1343058" y="1935127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535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53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34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536" name="Rounded Rectangle"/>
          <p:cNvSpPr/>
          <p:nvPr/>
        </p:nvSpPr>
        <p:spPr>
          <a:xfrm>
            <a:off x="777748" y="2395198"/>
            <a:ext cx="7772401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539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53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38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540" name="Árvores Binárias"/>
          <p:cNvSpPr txBox="1"/>
          <p:nvPr/>
        </p:nvSpPr>
        <p:spPr>
          <a:xfrm>
            <a:off x="1345584" y="2501851"/>
            <a:ext cx="21356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Árvores Binárias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Licenç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Licença</a:t>
            </a:r>
          </a:p>
        </p:txBody>
      </p:sp>
      <p:sp>
        <p:nvSpPr>
          <p:cNvPr id="15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9" name="Este trabalho está licenciado com uma Licença CC BY-NC-ND 4.0:"/>
          <p:cNvSpPr txBox="1"/>
          <p:nvPr/>
        </p:nvSpPr>
        <p:spPr>
          <a:xfrm>
            <a:off x="1422712" y="1964723"/>
            <a:ext cx="6533272" cy="377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86968">
              <a:spcBef>
                <a:spcPts val="600"/>
              </a:spcBef>
              <a:defRPr sz="1940"/>
            </a:lvl1pPr>
          </a:lstStyle>
          <a:p>
            <a:pPr/>
            <a:r>
              <a:t>Este trabalho está licenciado com uma Licença CC BY-NC-ND 4.0:</a:t>
            </a:r>
          </a:p>
        </p:txBody>
      </p:sp>
      <p:pic>
        <p:nvPicPr>
          <p:cNvPr id="160" name="creative.png" descr="creativ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41072" y="2639093"/>
            <a:ext cx="2496552" cy="981551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maiores informações:…"/>
          <p:cNvSpPr txBox="1"/>
          <p:nvPr/>
        </p:nvSpPr>
        <p:spPr>
          <a:xfrm>
            <a:off x="1169987" y="3685949"/>
            <a:ext cx="6804026" cy="1451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>
              <a:spcBef>
                <a:spcPts val="700"/>
              </a:spcBef>
              <a:defRPr sz="2000"/>
            </a:pPr>
            <a:r>
              <a:t>maiores informações:</a:t>
            </a:r>
          </a:p>
          <a:p>
            <a:pPr algn="ctr">
              <a:spcBef>
                <a:spcPts val="700"/>
              </a:spcBef>
              <a:defRPr sz="2000">
                <a:solidFill>
                  <a:srgbClr val="0433FF"/>
                </a:solidFill>
              </a:defRPr>
            </a:pPr>
            <a:r>
              <a:rPr u="sng">
                <a:uFill>
                  <a:solidFill>
                    <a:srgbClr val="FF7915"/>
                  </a:solidFill>
                </a:uFill>
                <a:hlinkClick r:id="rId3" invalidUrl="" action="" tgtFrame="" tooltip="" history="1" highlightClick="0" endSnd="0"/>
              </a:rPr>
              <a:t>https://creativecommons.org/licenses/by-nc-nd/4.0/deed.pt_BR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43" name="Árvore Binári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Árvore Binária</a:t>
            </a:r>
          </a:p>
        </p:txBody>
      </p:sp>
      <p:sp>
        <p:nvSpPr>
          <p:cNvPr id="544" name="Oval"/>
          <p:cNvSpPr/>
          <p:nvPr/>
        </p:nvSpPr>
        <p:spPr>
          <a:xfrm>
            <a:off x="4223688" y="2734371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545" name="Oval"/>
          <p:cNvSpPr/>
          <p:nvPr/>
        </p:nvSpPr>
        <p:spPr>
          <a:xfrm>
            <a:off x="3449030" y="3829693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546" name="Oval"/>
          <p:cNvSpPr/>
          <p:nvPr/>
        </p:nvSpPr>
        <p:spPr>
          <a:xfrm>
            <a:off x="4998346" y="3829693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cxnSp>
        <p:nvCxnSpPr>
          <p:cNvPr id="547" name="Connection Line"/>
          <p:cNvCxnSpPr>
            <a:stCxn id="545" idx="0"/>
            <a:endCxn id="544" idx="0"/>
          </p:cNvCxnSpPr>
          <p:nvPr/>
        </p:nvCxnSpPr>
        <p:spPr>
          <a:xfrm flipV="1">
            <a:off x="3706205" y="2972475"/>
            <a:ext cx="774659" cy="109532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548" name="Connection Line"/>
          <p:cNvCxnSpPr>
            <a:stCxn id="546" idx="0"/>
            <a:endCxn id="544" idx="0"/>
          </p:cNvCxnSpPr>
          <p:nvPr/>
        </p:nvCxnSpPr>
        <p:spPr>
          <a:xfrm flipH="1" flipV="1">
            <a:off x="4480863" y="2972475"/>
            <a:ext cx="774659" cy="109532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557" name="Connection Line"/>
          <p:cNvSpPr/>
          <p:nvPr/>
        </p:nvSpPr>
        <p:spPr>
          <a:xfrm>
            <a:off x="3328234" y="4274745"/>
            <a:ext cx="231438" cy="3268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558" name="Connection Line"/>
          <p:cNvSpPr/>
          <p:nvPr/>
        </p:nvSpPr>
        <p:spPr>
          <a:xfrm>
            <a:off x="3834243" y="4284958"/>
            <a:ext cx="180896" cy="306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559" name="Connection Line"/>
          <p:cNvSpPr/>
          <p:nvPr/>
        </p:nvSpPr>
        <p:spPr>
          <a:xfrm>
            <a:off x="4983994" y="4290360"/>
            <a:ext cx="154856" cy="295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560" name="Connection Line"/>
          <p:cNvSpPr/>
          <p:nvPr/>
        </p:nvSpPr>
        <p:spPr>
          <a:xfrm>
            <a:off x="5396828" y="4277822"/>
            <a:ext cx="215598" cy="3204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553" name="…"/>
          <p:cNvSpPr txBox="1"/>
          <p:nvPr/>
        </p:nvSpPr>
        <p:spPr>
          <a:xfrm>
            <a:off x="3078352" y="4725750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…</a:t>
            </a:r>
          </a:p>
        </p:txBody>
      </p:sp>
      <p:sp>
        <p:nvSpPr>
          <p:cNvPr id="554" name="…"/>
          <p:cNvSpPr txBox="1"/>
          <p:nvPr/>
        </p:nvSpPr>
        <p:spPr>
          <a:xfrm>
            <a:off x="3933598" y="4725750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…</a:t>
            </a:r>
          </a:p>
        </p:txBody>
      </p:sp>
      <p:sp>
        <p:nvSpPr>
          <p:cNvPr id="555" name="…"/>
          <p:cNvSpPr txBox="1"/>
          <p:nvPr/>
        </p:nvSpPr>
        <p:spPr>
          <a:xfrm>
            <a:off x="4788844" y="4708573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…</a:t>
            </a:r>
          </a:p>
        </p:txBody>
      </p:sp>
      <p:sp>
        <p:nvSpPr>
          <p:cNvPr id="556" name="…"/>
          <p:cNvSpPr txBox="1"/>
          <p:nvPr/>
        </p:nvSpPr>
        <p:spPr>
          <a:xfrm>
            <a:off x="5527638" y="4708573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63" name="Árvore Binári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Árvore Binária</a:t>
            </a:r>
          </a:p>
        </p:txBody>
      </p:sp>
      <p:sp>
        <p:nvSpPr>
          <p:cNvPr id="564" name="Oval"/>
          <p:cNvSpPr/>
          <p:nvPr/>
        </p:nvSpPr>
        <p:spPr>
          <a:xfrm>
            <a:off x="4223688" y="2734371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565" name="Oval"/>
          <p:cNvSpPr/>
          <p:nvPr/>
        </p:nvSpPr>
        <p:spPr>
          <a:xfrm>
            <a:off x="3449030" y="3829693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566" name="Oval"/>
          <p:cNvSpPr/>
          <p:nvPr/>
        </p:nvSpPr>
        <p:spPr>
          <a:xfrm>
            <a:off x="4998346" y="3829693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cxnSp>
        <p:nvCxnSpPr>
          <p:cNvPr id="567" name="Connection Line"/>
          <p:cNvCxnSpPr>
            <a:stCxn id="565" idx="0"/>
            <a:endCxn id="564" idx="0"/>
          </p:cNvCxnSpPr>
          <p:nvPr/>
        </p:nvCxnSpPr>
        <p:spPr>
          <a:xfrm flipV="1">
            <a:off x="3706205" y="2972475"/>
            <a:ext cx="774659" cy="109532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568" name="Connection Line"/>
          <p:cNvCxnSpPr>
            <a:stCxn id="566" idx="0"/>
            <a:endCxn id="564" idx="0"/>
          </p:cNvCxnSpPr>
          <p:nvPr/>
        </p:nvCxnSpPr>
        <p:spPr>
          <a:xfrm flipH="1" flipV="1">
            <a:off x="4480863" y="2972475"/>
            <a:ext cx="774659" cy="109532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580" name="Connection Line"/>
          <p:cNvSpPr/>
          <p:nvPr/>
        </p:nvSpPr>
        <p:spPr>
          <a:xfrm>
            <a:off x="3328234" y="4274745"/>
            <a:ext cx="231438" cy="3268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581" name="Connection Line"/>
          <p:cNvSpPr/>
          <p:nvPr/>
        </p:nvSpPr>
        <p:spPr>
          <a:xfrm>
            <a:off x="3834243" y="4284958"/>
            <a:ext cx="180896" cy="306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582" name="Connection Line"/>
          <p:cNvSpPr/>
          <p:nvPr/>
        </p:nvSpPr>
        <p:spPr>
          <a:xfrm>
            <a:off x="4983994" y="4290360"/>
            <a:ext cx="154856" cy="295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583" name="Connection Line"/>
          <p:cNvSpPr/>
          <p:nvPr/>
        </p:nvSpPr>
        <p:spPr>
          <a:xfrm>
            <a:off x="5396828" y="4277822"/>
            <a:ext cx="215598" cy="3204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573" name="…"/>
          <p:cNvSpPr txBox="1"/>
          <p:nvPr/>
        </p:nvSpPr>
        <p:spPr>
          <a:xfrm>
            <a:off x="3078352" y="4725750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…</a:t>
            </a:r>
          </a:p>
        </p:txBody>
      </p:sp>
      <p:sp>
        <p:nvSpPr>
          <p:cNvPr id="574" name="…"/>
          <p:cNvSpPr txBox="1"/>
          <p:nvPr/>
        </p:nvSpPr>
        <p:spPr>
          <a:xfrm>
            <a:off x="3933598" y="4725750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…</a:t>
            </a:r>
          </a:p>
        </p:txBody>
      </p:sp>
      <p:sp>
        <p:nvSpPr>
          <p:cNvPr id="575" name="…"/>
          <p:cNvSpPr txBox="1"/>
          <p:nvPr/>
        </p:nvSpPr>
        <p:spPr>
          <a:xfrm>
            <a:off x="4788844" y="4708573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…</a:t>
            </a:r>
          </a:p>
        </p:txBody>
      </p:sp>
      <p:sp>
        <p:nvSpPr>
          <p:cNvPr id="576" name="…"/>
          <p:cNvSpPr txBox="1"/>
          <p:nvPr/>
        </p:nvSpPr>
        <p:spPr>
          <a:xfrm>
            <a:off x="5527638" y="4708573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…</a:t>
            </a:r>
          </a:p>
        </p:txBody>
      </p:sp>
      <p:sp>
        <p:nvSpPr>
          <p:cNvPr id="577" name="Rectangle"/>
          <p:cNvSpPr/>
          <p:nvPr/>
        </p:nvSpPr>
        <p:spPr>
          <a:xfrm>
            <a:off x="3230694" y="3734823"/>
            <a:ext cx="2500339" cy="665949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78" name="até 2 filhos"/>
          <p:cNvSpPr txBox="1"/>
          <p:nvPr/>
        </p:nvSpPr>
        <p:spPr>
          <a:xfrm>
            <a:off x="5899313" y="3901427"/>
            <a:ext cx="112569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até 2 filhos</a:t>
            </a:r>
          </a:p>
        </p:txBody>
      </p:sp>
      <p:sp>
        <p:nvSpPr>
          <p:cNvPr id="579" name="Binária"/>
          <p:cNvSpPr txBox="1"/>
          <p:nvPr/>
        </p:nvSpPr>
        <p:spPr>
          <a:xfrm>
            <a:off x="2284193" y="3901427"/>
            <a:ext cx="77822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Binária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86" name="Árvore Binári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Árvore Binária</a:t>
            </a:r>
          </a:p>
        </p:txBody>
      </p:sp>
      <p:sp>
        <p:nvSpPr>
          <p:cNvPr id="587" name="Oval"/>
          <p:cNvSpPr/>
          <p:nvPr/>
        </p:nvSpPr>
        <p:spPr>
          <a:xfrm>
            <a:off x="4223688" y="2734371"/>
            <a:ext cx="514351" cy="476208"/>
          </a:xfrm>
          <a:prstGeom prst="ellipse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588" name="Oval"/>
          <p:cNvSpPr/>
          <p:nvPr/>
        </p:nvSpPr>
        <p:spPr>
          <a:xfrm>
            <a:off x="3449030" y="3829693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589" name="Oval"/>
          <p:cNvSpPr/>
          <p:nvPr/>
        </p:nvSpPr>
        <p:spPr>
          <a:xfrm>
            <a:off x="4998346" y="3829693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cxnSp>
        <p:nvCxnSpPr>
          <p:cNvPr id="590" name="Connection Line"/>
          <p:cNvCxnSpPr>
            <a:stCxn id="588" idx="0"/>
            <a:endCxn id="587" idx="0"/>
          </p:cNvCxnSpPr>
          <p:nvPr/>
        </p:nvCxnSpPr>
        <p:spPr>
          <a:xfrm flipV="1">
            <a:off x="3706205" y="2972475"/>
            <a:ext cx="774659" cy="109532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591" name="Connection Line"/>
          <p:cNvCxnSpPr>
            <a:stCxn id="589" idx="0"/>
            <a:endCxn id="587" idx="0"/>
          </p:cNvCxnSpPr>
          <p:nvPr/>
        </p:nvCxnSpPr>
        <p:spPr>
          <a:xfrm flipH="1" flipV="1">
            <a:off x="4480863" y="2972475"/>
            <a:ext cx="774659" cy="109532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600" name="Connection Line"/>
          <p:cNvSpPr/>
          <p:nvPr/>
        </p:nvSpPr>
        <p:spPr>
          <a:xfrm>
            <a:off x="3328234" y="4274745"/>
            <a:ext cx="231438" cy="3268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601" name="Connection Line"/>
          <p:cNvSpPr/>
          <p:nvPr/>
        </p:nvSpPr>
        <p:spPr>
          <a:xfrm>
            <a:off x="3834243" y="4284958"/>
            <a:ext cx="180896" cy="306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602" name="Connection Line"/>
          <p:cNvSpPr/>
          <p:nvPr/>
        </p:nvSpPr>
        <p:spPr>
          <a:xfrm>
            <a:off x="4983994" y="4290360"/>
            <a:ext cx="154856" cy="295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603" name="Connection Line"/>
          <p:cNvSpPr/>
          <p:nvPr/>
        </p:nvSpPr>
        <p:spPr>
          <a:xfrm>
            <a:off x="5396828" y="4277822"/>
            <a:ext cx="215598" cy="3204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596" name="…"/>
          <p:cNvSpPr txBox="1"/>
          <p:nvPr/>
        </p:nvSpPr>
        <p:spPr>
          <a:xfrm>
            <a:off x="3078352" y="4725750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…</a:t>
            </a:r>
          </a:p>
        </p:txBody>
      </p:sp>
      <p:sp>
        <p:nvSpPr>
          <p:cNvPr id="597" name="…"/>
          <p:cNvSpPr txBox="1"/>
          <p:nvPr/>
        </p:nvSpPr>
        <p:spPr>
          <a:xfrm>
            <a:off x="3933598" y="4725750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…</a:t>
            </a:r>
          </a:p>
        </p:txBody>
      </p:sp>
      <p:sp>
        <p:nvSpPr>
          <p:cNvPr id="598" name="…"/>
          <p:cNvSpPr txBox="1"/>
          <p:nvPr/>
        </p:nvSpPr>
        <p:spPr>
          <a:xfrm>
            <a:off x="4788844" y="4708573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…</a:t>
            </a:r>
          </a:p>
        </p:txBody>
      </p:sp>
      <p:sp>
        <p:nvSpPr>
          <p:cNvPr id="599" name="…"/>
          <p:cNvSpPr txBox="1"/>
          <p:nvPr/>
        </p:nvSpPr>
        <p:spPr>
          <a:xfrm>
            <a:off x="5527638" y="4708573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06" name="Árvore Binári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Árvore Binária</a:t>
            </a:r>
          </a:p>
        </p:txBody>
      </p:sp>
      <p:sp>
        <p:nvSpPr>
          <p:cNvPr id="607" name="Oval"/>
          <p:cNvSpPr/>
          <p:nvPr/>
        </p:nvSpPr>
        <p:spPr>
          <a:xfrm>
            <a:off x="4223688" y="2734371"/>
            <a:ext cx="514351" cy="476208"/>
          </a:xfrm>
          <a:prstGeom prst="ellipse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608" name="Oval"/>
          <p:cNvSpPr/>
          <p:nvPr/>
        </p:nvSpPr>
        <p:spPr>
          <a:xfrm>
            <a:off x="3449030" y="3829693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609" name="Oval"/>
          <p:cNvSpPr/>
          <p:nvPr/>
        </p:nvSpPr>
        <p:spPr>
          <a:xfrm>
            <a:off x="4998346" y="3829693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cxnSp>
        <p:nvCxnSpPr>
          <p:cNvPr id="610" name="Connection Line"/>
          <p:cNvCxnSpPr>
            <a:stCxn id="608" idx="0"/>
            <a:endCxn id="607" idx="0"/>
          </p:cNvCxnSpPr>
          <p:nvPr/>
        </p:nvCxnSpPr>
        <p:spPr>
          <a:xfrm flipV="1">
            <a:off x="3706205" y="2972475"/>
            <a:ext cx="774659" cy="109532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611" name="Connection Line"/>
          <p:cNvCxnSpPr>
            <a:stCxn id="609" idx="0"/>
            <a:endCxn id="607" idx="0"/>
          </p:cNvCxnSpPr>
          <p:nvPr/>
        </p:nvCxnSpPr>
        <p:spPr>
          <a:xfrm flipH="1" flipV="1">
            <a:off x="4480863" y="2972475"/>
            <a:ext cx="774659" cy="109532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624" name="Connection Line"/>
          <p:cNvSpPr/>
          <p:nvPr/>
        </p:nvSpPr>
        <p:spPr>
          <a:xfrm>
            <a:off x="3328234" y="4274745"/>
            <a:ext cx="231438" cy="3268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625" name="Connection Line"/>
          <p:cNvSpPr/>
          <p:nvPr/>
        </p:nvSpPr>
        <p:spPr>
          <a:xfrm>
            <a:off x="3834243" y="4284958"/>
            <a:ext cx="180896" cy="306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626" name="Connection Line"/>
          <p:cNvSpPr/>
          <p:nvPr/>
        </p:nvSpPr>
        <p:spPr>
          <a:xfrm>
            <a:off x="4983994" y="4290360"/>
            <a:ext cx="154856" cy="295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627" name="Connection Line"/>
          <p:cNvSpPr/>
          <p:nvPr/>
        </p:nvSpPr>
        <p:spPr>
          <a:xfrm>
            <a:off x="5396828" y="4277822"/>
            <a:ext cx="215598" cy="3204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616" name="NoArvore"/>
          <p:cNvSpPr txBox="1"/>
          <p:nvPr/>
        </p:nvSpPr>
        <p:spPr>
          <a:xfrm>
            <a:off x="5106133" y="2806105"/>
            <a:ext cx="103986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NoArvore</a:t>
            </a:r>
          </a:p>
        </p:txBody>
      </p:sp>
      <p:sp>
        <p:nvSpPr>
          <p:cNvPr id="617" name="Rectangle"/>
          <p:cNvSpPr/>
          <p:nvPr/>
        </p:nvSpPr>
        <p:spPr>
          <a:xfrm>
            <a:off x="6174918" y="2783998"/>
            <a:ext cx="692552" cy="376954"/>
          </a:xfrm>
          <a:prstGeom prst="rect">
            <a:avLst/>
          </a:prstGeom>
          <a:solidFill>
            <a:srgbClr val="FFFB00"/>
          </a:solidFill>
          <a:ln w="19050">
            <a:solidFill>
              <a:srgbClr val="FFFB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18" name="(struct)"/>
          <p:cNvSpPr txBox="1"/>
          <p:nvPr/>
        </p:nvSpPr>
        <p:spPr>
          <a:xfrm>
            <a:off x="6172769" y="2806105"/>
            <a:ext cx="69684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(struct)</a:t>
            </a:r>
          </a:p>
        </p:txBody>
      </p:sp>
      <p:sp>
        <p:nvSpPr>
          <p:cNvPr id="619" name="…"/>
          <p:cNvSpPr txBox="1"/>
          <p:nvPr/>
        </p:nvSpPr>
        <p:spPr>
          <a:xfrm>
            <a:off x="3078352" y="4725750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…</a:t>
            </a:r>
          </a:p>
        </p:txBody>
      </p:sp>
      <p:sp>
        <p:nvSpPr>
          <p:cNvPr id="620" name="…"/>
          <p:cNvSpPr txBox="1"/>
          <p:nvPr/>
        </p:nvSpPr>
        <p:spPr>
          <a:xfrm>
            <a:off x="3933598" y="4725750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…</a:t>
            </a:r>
          </a:p>
        </p:txBody>
      </p:sp>
      <p:sp>
        <p:nvSpPr>
          <p:cNvPr id="621" name="…"/>
          <p:cNvSpPr txBox="1"/>
          <p:nvPr/>
        </p:nvSpPr>
        <p:spPr>
          <a:xfrm>
            <a:off x="4788844" y="4708573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…</a:t>
            </a:r>
          </a:p>
        </p:txBody>
      </p:sp>
      <p:sp>
        <p:nvSpPr>
          <p:cNvPr id="622" name="…"/>
          <p:cNvSpPr txBox="1"/>
          <p:nvPr/>
        </p:nvSpPr>
        <p:spPr>
          <a:xfrm>
            <a:off x="5527638" y="4708573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…</a:t>
            </a:r>
          </a:p>
        </p:txBody>
      </p:sp>
      <p:sp>
        <p:nvSpPr>
          <p:cNvPr id="623" name="Oval"/>
          <p:cNvSpPr/>
          <p:nvPr/>
        </p:nvSpPr>
        <p:spPr>
          <a:xfrm>
            <a:off x="4077575" y="2593040"/>
            <a:ext cx="806577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30" name="Árvore Binári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Árvore Binária</a:t>
            </a:r>
          </a:p>
        </p:txBody>
      </p:sp>
      <p:sp>
        <p:nvSpPr>
          <p:cNvPr id="631" name="Oval"/>
          <p:cNvSpPr/>
          <p:nvPr/>
        </p:nvSpPr>
        <p:spPr>
          <a:xfrm>
            <a:off x="4223688" y="2734371"/>
            <a:ext cx="514351" cy="476208"/>
          </a:xfrm>
          <a:prstGeom prst="ellipse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632" name="Oval"/>
          <p:cNvSpPr/>
          <p:nvPr/>
        </p:nvSpPr>
        <p:spPr>
          <a:xfrm>
            <a:off x="3449030" y="3829693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633" name="Oval"/>
          <p:cNvSpPr/>
          <p:nvPr/>
        </p:nvSpPr>
        <p:spPr>
          <a:xfrm>
            <a:off x="4998346" y="3829693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cxnSp>
        <p:nvCxnSpPr>
          <p:cNvPr id="634" name="Connection Line"/>
          <p:cNvCxnSpPr>
            <a:stCxn id="632" idx="0"/>
            <a:endCxn id="631" idx="0"/>
          </p:cNvCxnSpPr>
          <p:nvPr/>
        </p:nvCxnSpPr>
        <p:spPr>
          <a:xfrm flipV="1">
            <a:off x="3706205" y="2972475"/>
            <a:ext cx="774659" cy="109532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635" name="Connection Line"/>
          <p:cNvCxnSpPr>
            <a:stCxn id="633" idx="0"/>
            <a:endCxn id="631" idx="0"/>
          </p:cNvCxnSpPr>
          <p:nvPr/>
        </p:nvCxnSpPr>
        <p:spPr>
          <a:xfrm flipH="1" flipV="1">
            <a:off x="4480863" y="2972475"/>
            <a:ext cx="774659" cy="109532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649" name="Connection Line"/>
          <p:cNvSpPr/>
          <p:nvPr/>
        </p:nvSpPr>
        <p:spPr>
          <a:xfrm>
            <a:off x="3328234" y="4274745"/>
            <a:ext cx="231438" cy="3268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650" name="Connection Line"/>
          <p:cNvSpPr/>
          <p:nvPr/>
        </p:nvSpPr>
        <p:spPr>
          <a:xfrm>
            <a:off x="3834243" y="4284958"/>
            <a:ext cx="180896" cy="306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651" name="Connection Line"/>
          <p:cNvSpPr/>
          <p:nvPr/>
        </p:nvSpPr>
        <p:spPr>
          <a:xfrm>
            <a:off x="4983994" y="4290360"/>
            <a:ext cx="154856" cy="295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652" name="Connection Line"/>
          <p:cNvSpPr/>
          <p:nvPr/>
        </p:nvSpPr>
        <p:spPr>
          <a:xfrm>
            <a:off x="5396828" y="4277822"/>
            <a:ext cx="215598" cy="3204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640" name="NoArvore"/>
          <p:cNvSpPr txBox="1"/>
          <p:nvPr/>
        </p:nvSpPr>
        <p:spPr>
          <a:xfrm>
            <a:off x="5106133" y="2806105"/>
            <a:ext cx="103986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NoArvore</a:t>
            </a:r>
          </a:p>
        </p:txBody>
      </p:sp>
      <p:sp>
        <p:nvSpPr>
          <p:cNvPr id="641" name="Rectangle"/>
          <p:cNvSpPr/>
          <p:nvPr/>
        </p:nvSpPr>
        <p:spPr>
          <a:xfrm>
            <a:off x="6174918" y="2783998"/>
            <a:ext cx="692552" cy="376954"/>
          </a:xfrm>
          <a:prstGeom prst="rect">
            <a:avLst/>
          </a:prstGeom>
          <a:solidFill>
            <a:srgbClr val="FFFB00"/>
          </a:solidFill>
          <a:ln w="19050">
            <a:solidFill>
              <a:srgbClr val="FFFB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42" name="(struct)"/>
          <p:cNvSpPr txBox="1"/>
          <p:nvPr/>
        </p:nvSpPr>
        <p:spPr>
          <a:xfrm>
            <a:off x="6172769" y="2806105"/>
            <a:ext cx="69684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(struct)</a:t>
            </a:r>
          </a:p>
        </p:txBody>
      </p:sp>
      <p:sp>
        <p:nvSpPr>
          <p:cNvPr id="643" name="…"/>
          <p:cNvSpPr txBox="1"/>
          <p:nvPr/>
        </p:nvSpPr>
        <p:spPr>
          <a:xfrm>
            <a:off x="3078352" y="4725750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…</a:t>
            </a:r>
          </a:p>
        </p:txBody>
      </p:sp>
      <p:sp>
        <p:nvSpPr>
          <p:cNvPr id="644" name="…"/>
          <p:cNvSpPr txBox="1"/>
          <p:nvPr/>
        </p:nvSpPr>
        <p:spPr>
          <a:xfrm>
            <a:off x="3933598" y="4725750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…</a:t>
            </a:r>
          </a:p>
        </p:txBody>
      </p:sp>
      <p:sp>
        <p:nvSpPr>
          <p:cNvPr id="645" name="…"/>
          <p:cNvSpPr txBox="1"/>
          <p:nvPr/>
        </p:nvSpPr>
        <p:spPr>
          <a:xfrm>
            <a:off x="4788844" y="4708573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…</a:t>
            </a:r>
          </a:p>
        </p:txBody>
      </p:sp>
      <p:sp>
        <p:nvSpPr>
          <p:cNvPr id="646" name="…"/>
          <p:cNvSpPr txBox="1"/>
          <p:nvPr/>
        </p:nvSpPr>
        <p:spPr>
          <a:xfrm>
            <a:off x="5527638" y="4708573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…</a:t>
            </a:r>
          </a:p>
        </p:txBody>
      </p:sp>
      <p:sp>
        <p:nvSpPr>
          <p:cNvPr id="647" name="Oval"/>
          <p:cNvSpPr/>
          <p:nvPr/>
        </p:nvSpPr>
        <p:spPr>
          <a:xfrm>
            <a:off x="4077575" y="2593040"/>
            <a:ext cx="806577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48" name="Filho…"/>
          <p:cNvSpPr txBox="1"/>
          <p:nvPr/>
        </p:nvSpPr>
        <p:spPr>
          <a:xfrm>
            <a:off x="2318369" y="3878643"/>
            <a:ext cx="97690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Filho 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esquerdo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55" name="Árvore Binári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Árvore Binária</a:t>
            </a:r>
          </a:p>
        </p:txBody>
      </p:sp>
      <p:sp>
        <p:nvSpPr>
          <p:cNvPr id="656" name="Oval"/>
          <p:cNvSpPr/>
          <p:nvPr/>
        </p:nvSpPr>
        <p:spPr>
          <a:xfrm>
            <a:off x="4223688" y="2734371"/>
            <a:ext cx="514351" cy="476208"/>
          </a:xfrm>
          <a:prstGeom prst="ellipse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657" name="Oval"/>
          <p:cNvSpPr/>
          <p:nvPr/>
        </p:nvSpPr>
        <p:spPr>
          <a:xfrm>
            <a:off x="3449030" y="3829693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658" name="Oval"/>
          <p:cNvSpPr/>
          <p:nvPr/>
        </p:nvSpPr>
        <p:spPr>
          <a:xfrm>
            <a:off x="4998346" y="3829693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cxnSp>
        <p:nvCxnSpPr>
          <p:cNvPr id="659" name="Connection Line"/>
          <p:cNvCxnSpPr>
            <a:stCxn id="657" idx="0"/>
            <a:endCxn id="656" idx="0"/>
          </p:cNvCxnSpPr>
          <p:nvPr/>
        </p:nvCxnSpPr>
        <p:spPr>
          <a:xfrm flipV="1">
            <a:off x="3706205" y="2972475"/>
            <a:ext cx="774659" cy="109532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660" name="Connection Line"/>
          <p:cNvCxnSpPr>
            <a:stCxn id="658" idx="0"/>
            <a:endCxn id="656" idx="0"/>
          </p:cNvCxnSpPr>
          <p:nvPr/>
        </p:nvCxnSpPr>
        <p:spPr>
          <a:xfrm flipH="1" flipV="1">
            <a:off x="4480863" y="2972475"/>
            <a:ext cx="774659" cy="109532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675" name="Connection Line"/>
          <p:cNvSpPr/>
          <p:nvPr/>
        </p:nvSpPr>
        <p:spPr>
          <a:xfrm>
            <a:off x="3328234" y="4274745"/>
            <a:ext cx="231438" cy="3268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676" name="Connection Line"/>
          <p:cNvSpPr/>
          <p:nvPr/>
        </p:nvSpPr>
        <p:spPr>
          <a:xfrm>
            <a:off x="3834243" y="4284958"/>
            <a:ext cx="180896" cy="306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677" name="Connection Line"/>
          <p:cNvSpPr/>
          <p:nvPr/>
        </p:nvSpPr>
        <p:spPr>
          <a:xfrm>
            <a:off x="4983994" y="4290360"/>
            <a:ext cx="154856" cy="295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678" name="Connection Line"/>
          <p:cNvSpPr/>
          <p:nvPr/>
        </p:nvSpPr>
        <p:spPr>
          <a:xfrm>
            <a:off x="5396828" y="4277822"/>
            <a:ext cx="215598" cy="3204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665" name="NoArvore"/>
          <p:cNvSpPr txBox="1"/>
          <p:nvPr/>
        </p:nvSpPr>
        <p:spPr>
          <a:xfrm>
            <a:off x="5106133" y="2806105"/>
            <a:ext cx="103986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NoArvore</a:t>
            </a:r>
          </a:p>
        </p:txBody>
      </p:sp>
      <p:sp>
        <p:nvSpPr>
          <p:cNvPr id="666" name="Rectangle"/>
          <p:cNvSpPr/>
          <p:nvPr/>
        </p:nvSpPr>
        <p:spPr>
          <a:xfrm>
            <a:off x="6174918" y="2783998"/>
            <a:ext cx="692552" cy="376954"/>
          </a:xfrm>
          <a:prstGeom prst="rect">
            <a:avLst/>
          </a:prstGeom>
          <a:solidFill>
            <a:srgbClr val="FFFB00"/>
          </a:solidFill>
          <a:ln w="19050">
            <a:solidFill>
              <a:srgbClr val="FFFB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67" name="(struct)"/>
          <p:cNvSpPr txBox="1"/>
          <p:nvPr/>
        </p:nvSpPr>
        <p:spPr>
          <a:xfrm>
            <a:off x="6172769" y="2806105"/>
            <a:ext cx="69684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(struct)</a:t>
            </a:r>
          </a:p>
        </p:txBody>
      </p:sp>
      <p:sp>
        <p:nvSpPr>
          <p:cNvPr id="668" name="…"/>
          <p:cNvSpPr txBox="1"/>
          <p:nvPr/>
        </p:nvSpPr>
        <p:spPr>
          <a:xfrm>
            <a:off x="3078352" y="4725750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…</a:t>
            </a:r>
          </a:p>
        </p:txBody>
      </p:sp>
      <p:sp>
        <p:nvSpPr>
          <p:cNvPr id="669" name="…"/>
          <p:cNvSpPr txBox="1"/>
          <p:nvPr/>
        </p:nvSpPr>
        <p:spPr>
          <a:xfrm>
            <a:off x="3933598" y="4725750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…</a:t>
            </a:r>
          </a:p>
        </p:txBody>
      </p:sp>
      <p:sp>
        <p:nvSpPr>
          <p:cNvPr id="670" name="…"/>
          <p:cNvSpPr txBox="1"/>
          <p:nvPr/>
        </p:nvSpPr>
        <p:spPr>
          <a:xfrm>
            <a:off x="4788844" y="4708573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…</a:t>
            </a:r>
          </a:p>
        </p:txBody>
      </p:sp>
      <p:sp>
        <p:nvSpPr>
          <p:cNvPr id="671" name="…"/>
          <p:cNvSpPr txBox="1"/>
          <p:nvPr/>
        </p:nvSpPr>
        <p:spPr>
          <a:xfrm>
            <a:off x="5527638" y="4708573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…</a:t>
            </a:r>
          </a:p>
        </p:txBody>
      </p:sp>
      <p:sp>
        <p:nvSpPr>
          <p:cNvPr id="672" name="Oval"/>
          <p:cNvSpPr/>
          <p:nvPr/>
        </p:nvSpPr>
        <p:spPr>
          <a:xfrm>
            <a:off x="4077575" y="2593040"/>
            <a:ext cx="806577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73" name="Filho…"/>
          <p:cNvSpPr txBox="1"/>
          <p:nvPr/>
        </p:nvSpPr>
        <p:spPr>
          <a:xfrm>
            <a:off x="2318369" y="3878643"/>
            <a:ext cx="97690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Filho 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esquerdo</a:t>
            </a:r>
          </a:p>
        </p:txBody>
      </p:sp>
      <p:sp>
        <p:nvSpPr>
          <p:cNvPr id="674" name="Filho…"/>
          <p:cNvSpPr txBox="1"/>
          <p:nvPr/>
        </p:nvSpPr>
        <p:spPr>
          <a:xfrm>
            <a:off x="5880533" y="3878643"/>
            <a:ext cx="71057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Filho 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direito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81" name="Árvore Binári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Árvore Binária</a:t>
            </a:r>
          </a:p>
        </p:txBody>
      </p:sp>
      <p:sp>
        <p:nvSpPr>
          <p:cNvPr id="682" name="Oval"/>
          <p:cNvSpPr/>
          <p:nvPr/>
        </p:nvSpPr>
        <p:spPr>
          <a:xfrm>
            <a:off x="1660482" y="2404002"/>
            <a:ext cx="514351" cy="476208"/>
          </a:xfrm>
          <a:prstGeom prst="ellipse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683" name="Oval"/>
          <p:cNvSpPr/>
          <p:nvPr/>
        </p:nvSpPr>
        <p:spPr>
          <a:xfrm>
            <a:off x="885825" y="3499325"/>
            <a:ext cx="514350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684" name="Oval"/>
          <p:cNvSpPr/>
          <p:nvPr/>
        </p:nvSpPr>
        <p:spPr>
          <a:xfrm>
            <a:off x="2435140" y="349932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cxnSp>
        <p:nvCxnSpPr>
          <p:cNvPr id="685" name="Connection Line"/>
          <p:cNvCxnSpPr>
            <a:stCxn id="683" idx="0"/>
            <a:endCxn id="682" idx="0"/>
          </p:cNvCxnSpPr>
          <p:nvPr/>
        </p:nvCxnSpPr>
        <p:spPr>
          <a:xfrm flipV="1">
            <a:off x="1143000" y="2642106"/>
            <a:ext cx="774658" cy="109532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686" name="Connection Line"/>
          <p:cNvCxnSpPr>
            <a:stCxn id="684" idx="0"/>
            <a:endCxn id="682" idx="0"/>
          </p:cNvCxnSpPr>
          <p:nvPr/>
        </p:nvCxnSpPr>
        <p:spPr>
          <a:xfrm flipH="1" flipV="1">
            <a:off x="1917657" y="2642106"/>
            <a:ext cx="774659" cy="109532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700" name="Connection Line"/>
          <p:cNvSpPr/>
          <p:nvPr/>
        </p:nvSpPr>
        <p:spPr>
          <a:xfrm>
            <a:off x="765028" y="3944377"/>
            <a:ext cx="231438" cy="3268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701" name="Connection Line"/>
          <p:cNvSpPr/>
          <p:nvPr/>
        </p:nvSpPr>
        <p:spPr>
          <a:xfrm>
            <a:off x="1271037" y="3954589"/>
            <a:ext cx="180896" cy="306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702" name="Connection Line"/>
          <p:cNvSpPr/>
          <p:nvPr/>
        </p:nvSpPr>
        <p:spPr>
          <a:xfrm>
            <a:off x="2420788" y="3959992"/>
            <a:ext cx="154856" cy="295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703" name="Connection Line"/>
          <p:cNvSpPr/>
          <p:nvPr/>
        </p:nvSpPr>
        <p:spPr>
          <a:xfrm>
            <a:off x="2833623" y="3947454"/>
            <a:ext cx="215597" cy="3204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691" name="NoArvore"/>
          <p:cNvSpPr txBox="1"/>
          <p:nvPr/>
        </p:nvSpPr>
        <p:spPr>
          <a:xfrm>
            <a:off x="1479207" y="1794575"/>
            <a:ext cx="103986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NoArvore</a:t>
            </a:r>
          </a:p>
        </p:txBody>
      </p:sp>
      <p:sp>
        <p:nvSpPr>
          <p:cNvPr id="692" name="Retângulo 6"/>
          <p:cNvSpPr/>
          <p:nvPr/>
        </p:nvSpPr>
        <p:spPr>
          <a:xfrm>
            <a:off x="3974931" y="2528684"/>
            <a:ext cx="4397539" cy="1920241"/>
          </a:xfrm>
          <a:prstGeom prst="rect">
            <a:avLst/>
          </a:prstGeom>
          <a:solidFill>
            <a:srgbClr val="D4FB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NoArvore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inteiro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chave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/* … */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NoArvore* filho à direita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NoArvore* filho à esquerda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NoArvore* pai [opcional]</a:t>
            </a:r>
          </a:p>
        </p:txBody>
      </p:sp>
      <p:sp>
        <p:nvSpPr>
          <p:cNvPr id="693" name="…"/>
          <p:cNvSpPr txBox="1"/>
          <p:nvPr/>
        </p:nvSpPr>
        <p:spPr>
          <a:xfrm>
            <a:off x="526644" y="4315637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…</a:t>
            </a:r>
          </a:p>
        </p:txBody>
      </p:sp>
      <p:sp>
        <p:nvSpPr>
          <p:cNvPr id="694" name="…"/>
          <p:cNvSpPr txBox="1"/>
          <p:nvPr/>
        </p:nvSpPr>
        <p:spPr>
          <a:xfrm>
            <a:off x="1381890" y="4315637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…</a:t>
            </a:r>
          </a:p>
        </p:txBody>
      </p:sp>
      <p:sp>
        <p:nvSpPr>
          <p:cNvPr id="695" name="…"/>
          <p:cNvSpPr txBox="1"/>
          <p:nvPr/>
        </p:nvSpPr>
        <p:spPr>
          <a:xfrm>
            <a:off x="2237136" y="4298460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…</a:t>
            </a:r>
          </a:p>
        </p:txBody>
      </p:sp>
      <p:sp>
        <p:nvSpPr>
          <p:cNvPr id="696" name="…"/>
          <p:cNvSpPr txBox="1"/>
          <p:nvPr/>
        </p:nvSpPr>
        <p:spPr>
          <a:xfrm>
            <a:off x="2975930" y="4298460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…</a:t>
            </a:r>
          </a:p>
        </p:txBody>
      </p:sp>
      <p:sp>
        <p:nvSpPr>
          <p:cNvPr id="697" name="Oval"/>
          <p:cNvSpPr/>
          <p:nvPr/>
        </p:nvSpPr>
        <p:spPr>
          <a:xfrm>
            <a:off x="1514369" y="2271260"/>
            <a:ext cx="806577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98" name="Filho…"/>
          <p:cNvSpPr txBox="1"/>
          <p:nvPr/>
        </p:nvSpPr>
        <p:spPr>
          <a:xfrm>
            <a:off x="85532" y="2887537"/>
            <a:ext cx="97690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Filho 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esquerdo</a:t>
            </a:r>
          </a:p>
        </p:txBody>
      </p:sp>
      <p:sp>
        <p:nvSpPr>
          <p:cNvPr id="699" name="Filho…"/>
          <p:cNvSpPr txBox="1"/>
          <p:nvPr/>
        </p:nvSpPr>
        <p:spPr>
          <a:xfrm>
            <a:off x="2724356" y="2887537"/>
            <a:ext cx="71057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Filho 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direito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06" name="Árvore Binári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Árvore Binária</a:t>
            </a:r>
          </a:p>
        </p:txBody>
      </p:sp>
      <p:sp>
        <p:nvSpPr>
          <p:cNvPr id="707" name="Oval"/>
          <p:cNvSpPr/>
          <p:nvPr/>
        </p:nvSpPr>
        <p:spPr>
          <a:xfrm>
            <a:off x="1797187" y="3531813"/>
            <a:ext cx="514351" cy="476208"/>
          </a:xfrm>
          <a:prstGeom prst="ellipse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708" name="NoArvore"/>
          <p:cNvSpPr txBox="1"/>
          <p:nvPr/>
        </p:nvSpPr>
        <p:spPr>
          <a:xfrm>
            <a:off x="1534432" y="3036528"/>
            <a:ext cx="103986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NoArvore</a:t>
            </a:r>
          </a:p>
        </p:txBody>
      </p:sp>
      <p:sp>
        <p:nvSpPr>
          <p:cNvPr id="709" name="Rectangle"/>
          <p:cNvSpPr/>
          <p:nvPr/>
        </p:nvSpPr>
        <p:spPr>
          <a:xfrm>
            <a:off x="5511810" y="3851681"/>
            <a:ext cx="514351" cy="433305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710" name="Rectangle"/>
          <p:cNvSpPr/>
          <p:nvPr/>
        </p:nvSpPr>
        <p:spPr>
          <a:xfrm>
            <a:off x="6014747" y="3851681"/>
            <a:ext cx="514351" cy="433305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711" name="999"/>
          <p:cNvSpPr/>
          <p:nvPr/>
        </p:nvSpPr>
        <p:spPr>
          <a:xfrm>
            <a:off x="5511810" y="3412118"/>
            <a:ext cx="1020811" cy="433304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2200"/>
            </a:lvl1pPr>
          </a:lstStyle>
          <a:p>
            <a:pPr/>
            <a:r>
              <a:t>999</a:t>
            </a:r>
          </a:p>
        </p:txBody>
      </p:sp>
      <p:sp>
        <p:nvSpPr>
          <p:cNvPr id="712" name="Rectangle"/>
          <p:cNvSpPr/>
          <p:nvPr/>
        </p:nvSpPr>
        <p:spPr>
          <a:xfrm>
            <a:off x="5511810" y="2986246"/>
            <a:ext cx="1020811" cy="433304"/>
          </a:xfrm>
          <a:prstGeom prst="rect">
            <a:avLst/>
          </a:prstGeom>
          <a:solidFill>
            <a:srgbClr val="2A9E7E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 b="1" sz="2400"/>
            </a:pPr>
          </a:p>
        </p:txBody>
      </p:sp>
      <p:sp>
        <p:nvSpPr>
          <p:cNvPr id="713" name="Pai (Ponteiro*)"/>
          <p:cNvSpPr txBox="1"/>
          <p:nvPr/>
        </p:nvSpPr>
        <p:spPr>
          <a:xfrm>
            <a:off x="7194416" y="3036528"/>
            <a:ext cx="139760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Pai (Ponteiro*)</a:t>
            </a:r>
          </a:p>
        </p:txBody>
      </p:sp>
      <p:sp>
        <p:nvSpPr>
          <p:cNvPr id="714" name="Direita (Ponteiro*)"/>
          <p:cNvSpPr txBox="1"/>
          <p:nvPr/>
        </p:nvSpPr>
        <p:spPr>
          <a:xfrm>
            <a:off x="7126921" y="3901963"/>
            <a:ext cx="173760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Direita (Ponteiro*)</a:t>
            </a:r>
          </a:p>
        </p:txBody>
      </p:sp>
      <p:sp>
        <p:nvSpPr>
          <p:cNvPr id="715" name="(Ponteiro*)  Esquerda"/>
          <p:cNvSpPr txBox="1"/>
          <p:nvPr/>
        </p:nvSpPr>
        <p:spPr>
          <a:xfrm>
            <a:off x="2897150" y="3901963"/>
            <a:ext cx="202904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(Ponteiro*)  Esquerda</a:t>
            </a:r>
          </a:p>
        </p:txBody>
      </p:sp>
      <p:sp>
        <p:nvSpPr>
          <p:cNvPr id="716" name="Chave (int)"/>
          <p:cNvSpPr txBox="1"/>
          <p:nvPr/>
        </p:nvSpPr>
        <p:spPr>
          <a:xfrm>
            <a:off x="7148241" y="3462399"/>
            <a:ext cx="107747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Chave (int)</a:t>
            </a:r>
          </a:p>
        </p:txBody>
      </p:sp>
      <p:sp>
        <p:nvSpPr>
          <p:cNvPr id="717" name="Line"/>
          <p:cNvSpPr/>
          <p:nvPr/>
        </p:nvSpPr>
        <p:spPr>
          <a:xfrm flipH="1">
            <a:off x="5026041" y="4068333"/>
            <a:ext cx="733684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18" name="Line"/>
          <p:cNvSpPr/>
          <p:nvPr/>
        </p:nvSpPr>
        <p:spPr>
          <a:xfrm>
            <a:off x="6264440" y="4068333"/>
            <a:ext cx="733684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19" name="Line"/>
          <p:cNvSpPr/>
          <p:nvPr/>
        </p:nvSpPr>
        <p:spPr>
          <a:xfrm>
            <a:off x="6264440" y="3189205"/>
            <a:ext cx="733684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20" name="Line"/>
          <p:cNvSpPr/>
          <p:nvPr/>
        </p:nvSpPr>
        <p:spPr>
          <a:xfrm>
            <a:off x="6464723" y="3628769"/>
            <a:ext cx="533401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21" name="Rectangle"/>
          <p:cNvSpPr/>
          <p:nvPr/>
        </p:nvSpPr>
        <p:spPr>
          <a:xfrm>
            <a:off x="5304821" y="2778344"/>
            <a:ext cx="1434788" cy="1700852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22" name="Struct"/>
          <p:cNvSpPr txBox="1"/>
          <p:nvPr/>
        </p:nvSpPr>
        <p:spPr>
          <a:xfrm>
            <a:off x="5713751" y="2382074"/>
            <a:ext cx="61692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Struct</a:t>
            </a:r>
          </a:p>
        </p:txBody>
      </p:sp>
      <p:sp>
        <p:nvSpPr>
          <p:cNvPr id="723" name="Abstração"/>
          <p:cNvSpPr txBox="1"/>
          <p:nvPr/>
        </p:nvSpPr>
        <p:spPr>
          <a:xfrm>
            <a:off x="1536943" y="5106902"/>
            <a:ext cx="103483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Abstração</a:t>
            </a:r>
          </a:p>
        </p:txBody>
      </p:sp>
      <p:sp>
        <p:nvSpPr>
          <p:cNvPr id="724" name="Tipo Abstrato…"/>
          <p:cNvSpPr txBox="1"/>
          <p:nvPr/>
        </p:nvSpPr>
        <p:spPr>
          <a:xfrm>
            <a:off x="5353996" y="4986252"/>
            <a:ext cx="133643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FF2600"/>
                </a:solidFill>
              </a:defRPr>
            </a:pPr>
            <a:r>
              <a:t>Tipo Abstrato</a:t>
            </a:r>
          </a:p>
          <a:p>
            <a:pPr algn="ctr">
              <a:defRPr>
                <a:solidFill>
                  <a:srgbClr val="FF2600"/>
                </a:solidFill>
              </a:defRPr>
            </a:pPr>
            <a:r>
              <a:t>de Dados</a:t>
            </a:r>
          </a:p>
        </p:txBody>
      </p:sp>
      <p:sp>
        <p:nvSpPr>
          <p:cNvPr id="725" name="Oval"/>
          <p:cNvSpPr/>
          <p:nvPr/>
        </p:nvSpPr>
        <p:spPr>
          <a:xfrm>
            <a:off x="1651074" y="3399070"/>
            <a:ext cx="806576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28" name="Árvore Binári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Árvore Binária</a:t>
            </a:r>
          </a:p>
        </p:txBody>
      </p:sp>
      <p:sp>
        <p:nvSpPr>
          <p:cNvPr id="729" name="A"/>
          <p:cNvSpPr/>
          <p:nvPr/>
        </p:nvSpPr>
        <p:spPr>
          <a:xfrm>
            <a:off x="4257232" y="197784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730" name="B"/>
          <p:cNvSpPr/>
          <p:nvPr/>
        </p:nvSpPr>
        <p:spPr>
          <a:xfrm>
            <a:off x="2901581" y="292288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731" name="D"/>
          <p:cNvSpPr/>
          <p:nvPr/>
        </p:nvSpPr>
        <p:spPr>
          <a:xfrm>
            <a:off x="2138315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732" name="C"/>
          <p:cNvSpPr/>
          <p:nvPr/>
        </p:nvSpPr>
        <p:spPr>
          <a:xfrm>
            <a:off x="5679023" y="292288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733" name="E"/>
          <p:cNvSpPr/>
          <p:nvPr/>
        </p:nvSpPr>
        <p:spPr>
          <a:xfrm>
            <a:off x="3710836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734" name="G"/>
          <p:cNvSpPr/>
          <p:nvPr/>
        </p:nvSpPr>
        <p:spPr>
          <a:xfrm>
            <a:off x="6491335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735" name="F"/>
          <p:cNvSpPr/>
          <p:nvPr/>
        </p:nvSpPr>
        <p:spPr>
          <a:xfrm>
            <a:off x="5009949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736" name="H"/>
          <p:cNvSpPr/>
          <p:nvPr/>
        </p:nvSpPr>
        <p:spPr>
          <a:xfrm>
            <a:off x="5679023" y="526719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H</a:t>
            </a:r>
          </a:p>
        </p:txBody>
      </p:sp>
      <p:cxnSp>
        <p:nvCxnSpPr>
          <p:cNvPr id="737" name="Connection Line"/>
          <p:cNvCxnSpPr>
            <a:stCxn id="730" idx="0"/>
            <a:endCxn id="729" idx="0"/>
          </p:cNvCxnSpPr>
          <p:nvPr/>
        </p:nvCxnSpPr>
        <p:spPr>
          <a:xfrm flipV="1">
            <a:off x="3158756" y="2215943"/>
            <a:ext cx="1355652" cy="9450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738" name="Connection Line"/>
          <p:cNvCxnSpPr>
            <a:stCxn id="732" idx="0"/>
            <a:endCxn id="729" idx="0"/>
          </p:cNvCxnSpPr>
          <p:nvPr/>
        </p:nvCxnSpPr>
        <p:spPr>
          <a:xfrm flipH="1" flipV="1">
            <a:off x="4514407" y="2215943"/>
            <a:ext cx="1421792" cy="9450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739" name="Connection Line"/>
          <p:cNvCxnSpPr>
            <a:stCxn id="731" idx="0"/>
            <a:endCxn id="730" idx="0"/>
          </p:cNvCxnSpPr>
          <p:nvPr/>
        </p:nvCxnSpPr>
        <p:spPr>
          <a:xfrm flipV="1">
            <a:off x="2395490" y="3160985"/>
            <a:ext cx="763267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740" name="Connection Line"/>
          <p:cNvCxnSpPr>
            <a:stCxn id="735" idx="0"/>
            <a:endCxn id="732" idx="0"/>
          </p:cNvCxnSpPr>
          <p:nvPr/>
        </p:nvCxnSpPr>
        <p:spPr>
          <a:xfrm flipV="1">
            <a:off x="5267124" y="3160985"/>
            <a:ext cx="669075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741" name="Connection Line"/>
          <p:cNvCxnSpPr>
            <a:stCxn id="734" idx="0"/>
            <a:endCxn id="732" idx="0"/>
          </p:cNvCxnSpPr>
          <p:nvPr/>
        </p:nvCxnSpPr>
        <p:spPr>
          <a:xfrm flipH="1" flipV="1">
            <a:off x="5936198" y="3160985"/>
            <a:ext cx="812313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742" name="Connection Line"/>
          <p:cNvCxnSpPr>
            <a:stCxn id="733" idx="0"/>
            <a:endCxn id="730" idx="0"/>
          </p:cNvCxnSpPr>
          <p:nvPr/>
        </p:nvCxnSpPr>
        <p:spPr>
          <a:xfrm flipH="1" flipV="1">
            <a:off x="3158756" y="3160985"/>
            <a:ext cx="809256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743" name="Connection Line"/>
          <p:cNvCxnSpPr>
            <a:stCxn id="736" idx="0"/>
            <a:endCxn id="735" idx="0"/>
          </p:cNvCxnSpPr>
          <p:nvPr/>
        </p:nvCxnSpPr>
        <p:spPr>
          <a:xfrm flipH="1" flipV="1">
            <a:off x="5267124" y="4434443"/>
            <a:ext cx="669075" cy="1070852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46" name="Árvore Binári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Árvore Binária</a:t>
            </a:r>
          </a:p>
        </p:txBody>
      </p:sp>
      <p:sp>
        <p:nvSpPr>
          <p:cNvPr id="747" name="A"/>
          <p:cNvSpPr/>
          <p:nvPr/>
        </p:nvSpPr>
        <p:spPr>
          <a:xfrm>
            <a:off x="4257232" y="1977840"/>
            <a:ext cx="514351" cy="476208"/>
          </a:xfrm>
          <a:prstGeom prst="ellipse">
            <a:avLst/>
          </a:prstGeom>
          <a:solidFill>
            <a:srgbClr val="FFF85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A</a:t>
            </a:r>
          </a:p>
        </p:txBody>
      </p:sp>
      <p:sp>
        <p:nvSpPr>
          <p:cNvPr id="748" name="B"/>
          <p:cNvSpPr/>
          <p:nvPr/>
        </p:nvSpPr>
        <p:spPr>
          <a:xfrm>
            <a:off x="2901581" y="292288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749" name="D"/>
          <p:cNvSpPr/>
          <p:nvPr/>
        </p:nvSpPr>
        <p:spPr>
          <a:xfrm>
            <a:off x="2138315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750" name="C"/>
          <p:cNvSpPr/>
          <p:nvPr/>
        </p:nvSpPr>
        <p:spPr>
          <a:xfrm>
            <a:off x="5679023" y="292288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751" name="E"/>
          <p:cNvSpPr/>
          <p:nvPr/>
        </p:nvSpPr>
        <p:spPr>
          <a:xfrm>
            <a:off x="3710836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752" name="G"/>
          <p:cNvSpPr/>
          <p:nvPr/>
        </p:nvSpPr>
        <p:spPr>
          <a:xfrm>
            <a:off x="6491335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753" name="F"/>
          <p:cNvSpPr/>
          <p:nvPr/>
        </p:nvSpPr>
        <p:spPr>
          <a:xfrm>
            <a:off x="5009949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754" name="H"/>
          <p:cNvSpPr/>
          <p:nvPr/>
        </p:nvSpPr>
        <p:spPr>
          <a:xfrm>
            <a:off x="5679023" y="526719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H</a:t>
            </a:r>
          </a:p>
        </p:txBody>
      </p:sp>
      <p:cxnSp>
        <p:nvCxnSpPr>
          <p:cNvPr id="755" name="Connection Line"/>
          <p:cNvCxnSpPr>
            <a:stCxn id="748" idx="0"/>
            <a:endCxn id="747" idx="0"/>
          </p:cNvCxnSpPr>
          <p:nvPr/>
        </p:nvCxnSpPr>
        <p:spPr>
          <a:xfrm flipV="1">
            <a:off x="3158756" y="2215943"/>
            <a:ext cx="1355652" cy="9450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756" name="Connection Line"/>
          <p:cNvCxnSpPr>
            <a:stCxn id="750" idx="0"/>
            <a:endCxn id="747" idx="0"/>
          </p:cNvCxnSpPr>
          <p:nvPr/>
        </p:nvCxnSpPr>
        <p:spPr>
          <a:xfrm flipH="1" flipV="1">
            <a:off x="4514407" y="2215943"/>
            <a:ext cx="1421792" cy="9450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757" name="Connection Line"/>
          <p:cNvCxnSpPr>
            <a:stCxn id="749" idx="0"/>
            <a:endCxn id="748" idx="0"/>
          </p:cNvCxnSpPr>
          <p:nvPr/>
        </p:nvCxnSpPr>
        <p:spPr>
          <a:xfrm flipV="1">
            <a:off x="2395490" y="3160985"/>
            <a:ext cx="763267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758" name="Connection Line"/>
          <p:cNvCxnSpPr>
            <a:stCxn id="753" idx="0"/>
            <a:endCxn id="750" idx="0"/>
          </p:cNvCxnSpPr>
          <p:nvPr/>
        </p:nvCxnSpPr>
        <p:spPr>
          <a:xfrm flipV="1">
            <a:off x="5267124" y="3160985"/>
            <a:ext cx="669075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759" name="Connection Line"/>
          <p:cNvCxnSpPr>
            <a:stCxn id="752" idx="0"/>
            <a:endCxn id="750" idx="0"/>
          </p:cNvCxnSpPr>
          <p:nvPr/>
        </p:nvCxnSpPr>
        <p:spPr>
          <a:xfrm flipH="1" flipV="1">
            <a:off x="5936198" y="3160985"/>
            <a:ext cx="812313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760" name="Connection Line"/>
          <p:cNvCxnSpPr>
            <a:stCxn id="751" idx="0"/>
            <a:endCxn id="748" idx="0"/>
          </p:cNvCxnSpPr>
          <p:nvPr/>
        </p:nvCxnSpPr>
        <p:spPr>
          <a:xfrm flipH="1" flipV="1">
            <a:off x="3158756" y="3160985"/>
            <a:ext cx="809256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761" name="Connection Line"/>
          <p:cNvCxnSpPr>
            <a:stCxn id="754" idx="0"/>
            <a:endCxn id="753" idx="0"/>
          </p:cNvCxnSpPr>
          <p:nvPr/>
        </p:nvCxnSpPr>
        <p:spPr>
          <a:xfrm flipH="1" flipV="1">
            <a:off x="5267124" y="4434443"/>
            <a:ext cx="669075" cy="1070852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66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16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5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69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16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8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70" name="Árvores Binárias"/>
          <p:cNvSpPr txBox="1"/>
          <p:nvPr/>
        </p:nvSpPr>
        <p:spPr>
          <a:xfrm>
            <a:off x="1345584" y="2501851"/>
            <a:ext cx="21356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Árvores Binárias</a:t>
            </a:r>
          </a:p>
        </p:txBody>
      </p:sp>
      <p:grpSp>
        <p:nvGrpSpPr>
          <p:cNvPr id="173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17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2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76" name="Group"/>
          <p:cNvGrpSpPr/>
          <p:nvPr/>
        </p:nvGrpSpPr>
        <p:grpSpPr>
          <a:xfrm>
            <a:off x="876300" y="4155948"/>
            <a:ext cx="366713" cy="373791"/>
            <a:chOff x="0" y="0"/>
            <a:chExt cx="366712" cy="373790"/>
          </a:xfrm>
        </p:grpSpPr>
        <p:sp>
          <p:nvSpPr>
            <p:cNvPr id="17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5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177" name="Propriedades e Definições"/>
          <p:cNvSpPr txBox="1"/>
          <p:nvPr/>
        </p:nvSpPr>
        <p:spPr>
          <a:xfrm>
            <a:off x="1350425" y="3049538"/>
            <a:ext cx="3292956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Propriedades e Definições</a:t>
            </a:r>
          </a:p>
        </p:txBody>
      </p:sp>
      <p:grpSp>
        <p:nvGrpSpPr>
          <p:cNvPr id="180" name="Group"/>
          <p:cNvGrpSpPr/>
          <p:nvPr/>
        </p:nvGrpSpPr>
        <p:grpSpPr>
          <a:xfrm>
            <a:off x="880455" y="4722595"/>
            <a:ext cx="366714" cy="373791"/>
            <a:chOff x="0" y="0"/>
            <a:chExt cx="366712" cy="373790"/>
          </a:xfrm>
        </p:grpSpPr>
        <p:sp>
          <p:nvSpPr>
            <p:cNvPr id="17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9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181" name="Inserção em Árvores Binárias"/>
          <p:cNvSpPr txBox="1"/>
          <p:nvPr/>
        </p:nvSpPr>
        <p:spPr>
          <a:xfrm>
            <a:off x="1361598" y="3616283"/>
            <a:ext cx="368871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Inserção em Árvores Binárias</a:t>
            </a:r>
          </a:p>
        </p:txBody>
      </p:sp>
      <p:sp>
        <p:nvSpPr>
          <p:cNvPr id="182" name="Pesquisa em Árvores Binárias"/>
          <p:cNvSpPr txBox="1"/>
          <p:nvPr/>
        </p:nvSpPr>
        <p:spPr>
          <a:xfrm>
            <a:off x="1361598" y="4164047"/>
            <a:ext cx="3759284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Pesquisa em Árvores Binárias</a:t>
            </a:r>
          </a:p>
        </p:txBody>
      </p:sp>
      <p:sp>
        <p:nvSpPr>
          <p:cNvPr id="183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184" name="Referências"/>
          <p:cNvSpPr txBox="1"/>
          <p:nvPr/>
        </p:nvSpPr>
        <p:spPr>
          <a:xfrm>
            <a:off x="1366727" y="4722595"/>
            <a:ext cx="15428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185" name="Introdução"/>
          <p:cNvSpPr txBox="1"/>
          <p:nvPr/>
        </p:nvSpPr>
        <p:spPr>
          <a:xfrm>
            <a:off x="1343058" y="1935127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188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18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7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64" name="Árvore Binári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Árvore Binária</a:t>
            </a:r>
          </a:p>
        </p:txBody>
      </p:sp>
      <p:sp>
        <p:nvSpPr>
          <p:cNvPr id="765" name="Raíz"/>
          <p:cNvSpPr txBox="1"/>
          <p:nvPr/>
        </p:nvSpPr>
        <p:spPr>
          <a:xfrm>
            <a:off x="3514693" y="1935653"/>
            <a:ext cx="52015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Raíz</a:t>
            </a:r>
          </a:p>
        </p:txBody>
      </p:sp>
      <p:sp>
        <p:nvSpPr>
          <p:cNvPr id="766" name="Oval"/>
          <p:cNvSpPr/>
          <p:nvPr/>
        </p:nvSpPr>
        <p:spPr>
          <a:xfrm>
            <a:off x="4111119" y="1845097"/>
            <a:ext cx="806577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67" name="A"/>
          <p:cNvSpPr/>
          <p:nvPr/>
        </p:nvSpPr>
        <p:spPr>
          <a:xfrm>
            <a:off x="4257232" y="1977840"/>
            <a:ext cx="514351" cy="476208"/>
          </a:xfrm>
          <a:prstGeom prst="ellipse">
            <a:avLst/>
          </a:prstGeom>
          <a:solidFill>
            <a:srgbClr val="FFF85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A</a:t>
            </a:r>
          </a:p>
        </p:txBody>
      </p:sp>
      <p:sp>
        <p:nvSpPr>
          <p:cNvPr id="768" name="B"/>
          <p:cNvSpPr/>
          <p:nvPr/>
        </p:nvSpPr>
        <p:spPr>
          <a:xfrm>
            <a:off x="2901581" y="292288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769" name="D"/>
          <p:cNvSpPr/>
          <p:nvPr/>
        </p:nvSpPr>
        <p:spPr>
          <a:xfrm>
            <a:off x="2138315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770" name="C"/>
          <p:cNvSpPr/>
          <p:nvPr/>
        </p:nvSpPr>
        <p:spPr>
          <a:xfrm>
            <a:off x="5679023" y="292288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771" name="E"/>
          <p:cNvSpPr/>
          <p:nvPr/>
        </p:nvSpPr>
        <p:spPr>
          <a:xfrm>
            <a:off x="3710836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772" name="G"/>
          <p:cNvSpPr/>
          <p:nvPr/>
        </p:nvSpPr>
        <p:spPr>
          <a:xfrm>
            <a:off x="6491335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773" name="F"/>
          <p:cNvSpPr/>
          <p:nvPr/>
        </p:nvSpPr>
        <p:spPr>
          <a:xfrm>
            <a:off x="5009949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774" name="H"/>
          <p:cNvSpPr/>
          <p:nvPr/>
        </p:nvSpPr>
        <p:spPr>
          <a:xfrm>
            <a:off x="5679023" y="526719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H</a:t>
            </a:r>
          </a:p>
        </p:txBody>
      </p:sp>
      <p:cxnSp>
        <p:nvCxnSpPr>
          <p:cNvPr id="775" name="Connection Line"/>
          <p:cNvCxnSpPr>
            <a:stCxn id="768" idx="0"/>
            <a:endCxn id="767" idx="0"/>
          </p:cNvCxnSpPr>
          <p:nvPr/>
        </p:nvCxnSpPr>
        <p:spPr>
          <a:xfrm flipV="1">
            <a:off x="3158756" y="2215943"/>
            <a:ext cx="1355652" cy="9450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776" name="Connection Line"/>
          <p:cNvCxnSpPr>
            <a:stCxn id="770" idx="0"/>
            <a:endCxn id="767" idx="0"/>
          </p:cNvCxnSpPr>
          <p:nvPr/>
        </p:nvCxnSpPr>
        <p:spPr>
          <a:xfrm flipH="1" flipV="1">
            <a:off x="4514407" y="2215943"/>
            <a:ext cx="1421792" cy="9450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777" name="Connection Line"/>
          <p:cNvCxnSpPr>
            <a:stCxn id="769" idx="0"/>
            <a:endCxn id="768" idx="0"/>
          </p:cNvCxnSpPr>
          <p:nvPr/>
        </p:nvCxnSpPr>
        <p:spPr>
          <a:xfrm flipV="1">
            <a:off x="2395490" y="3160985"/>
            <a:ext cx="763267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778" name="Connection Line"/>
          <p:cNvCxnSpPr>
            <a:stCxn id="773" idx="0"/>
            <a:endCxn id="770" idx="0"/>
          </p:cNvCxnSpPr>
          <p:nvPr/>
        </p:nvCxnSpPr>
        <p:spPr>
          <a:xfrm flipV="1">
            <a:off x="5267124" y="3160985"/>
            <a:ext cx="669075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779" name="Connection Line"/>
          <p:cNvCxnSpPr>
            <a:stCxn id="772" idx="0"/>
            <a:endCxn id="770" idx="0"/>
          </p:cNvCxnSpPr>
          <p:nvPr/>
        </p:nvCxnSpPr>
        <p:spPr>
          <a:xfrm flipH="1" flipV="1">
            <a:off x="5936198" y="3160985"/>
            <a:ext cx="812313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780" name="Connection Line"/>
          <p:cNvCxnSpPr>
            <a:stCxn id="771" idx="0"/>
            <a:endCxn id="768" idx="0"/>
          </p:cNvCxnSpPr>
          <p:nvPr/>
        </p:nvCxnSpPr>
        <p:spPr>
          <a:xfrm flipH="1" flipV="1">
            <a:off x="3158756" y="3160985"/>
            <a:ext cx="809256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781" name="Connection Line"/>
          <p:cNvCxnSpPr>
            <a:stCxn id="774" idx="0"/>
            <a:endCxn id="773" idx="0"/>
          </p:cNvCxnSpPr>
          <p:nvPr/>
        </p:nvCxnSpPr>
        <p:spPr>
          <a:xfrm flipH="1" flipV="1">
            <a:off x="5267124" y="4434443"/>
            <a:ext cx="669075" cy="1070852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84" name="Árvore Binári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Árvore Binária</a:t>
            </a:r>
          </a:p>
        </p:txBody>
      </p:sp>
      <p:sp>
        <p:nvSpPr>
          <p:cNvPr id="785" name="A"/>
          <p:cNvSpPr/>
          <p:nvPr/>
        </p:nvSpPr>
        <p:spPr>
          <a:xfrm>
            <a:off x="4257232" y="1977840"/>
            <a:ext cx="514351" cy="476208"/>
          </a:xfrm>
          <a:prstGeom prst="ellipse">
            <a:avLst/>
          </a:prstGeom>
          <a:solidFill>
            <a:srgbClr val="FFF85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A</a:t>
            </a:r>
          </a:p>
        </p:txBody>
      </p:sp>
      <p:sp>
        <p:nvSpPr>
          <p:cNvPr id="786" name="B"/>
          <p:cNvSpPr/>
          <p:nvPr/>
        </p:nvSpPr>
        <p:spPr>
          <a:xfrm>
            <a:off x="2901581" y="292288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787" name="D"/>
          <p:cNvSpPr/>
          <p:nvPr/>
        </p:nvSpPr>
        <p:spPr>
          <a:xfrm>
            <a:off x="2138315" y="4196339"/>
            <a:ext cx="514351" cy="476209"/>
          </a:xfrm>
          <a:prstGeom prst="ellipse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788" name="C"/>
          <p:cNvSpPr/>
          <p:nvPr/>
        </p:nvSpPr>
        <p:spPr>
          <a:xfrm>
            <a:off x="5679023" y="292288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789" name="E"/>
          <p:cNvSpPr/>
          <p:nvPr/>
        </p:nvSpPr>
        <p:spPr>
          <a:xfrm>
            <a:off x="3710836" y="4196339"/>
            <a:ext cx="514351" cy="476209"/>
          </a:xfrm>
          <a:prstGeom prst="ellipse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790" name="G"/>
          <p:cNvSpPr/>
          <p:nvPr/>
        </p:nvSpPr>
        <p:spPr>
          <a:xfrm>
            <a:off x="6491335" y="4196339"/>
            <a:ext cx="514351" cy="476209"/>
          </a:xfrm>
          <a:prstGeom prst="ellipse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791" name="F"/>
          <p:cNvSpPr/>
          <p:nvPr/>
        </p:nvSpPr>
        <p:spPr>
          <a:xfrm>
            <a:off x="5009949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792" name="H"/>
          <p:cNvSpPr/>
          <p:nvPr/>
        </p:nvSpPr>
        <p:spPr>
          <a:xfrm>
            <a:off x="5679023" y="5267190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H</a:t>
            </a:r>
          </a:p>
        </p:txBody>
      </p:sp>
      <p:cxnSp>
        <p:nvCxnSpPr>
          <p:cNvPr id="793" name="Connection Line"/>
          <p:cNvCxnSpPr>
            <a:stCxn id="786" idx="0"/>
            <a:endCxn id="785" idx="0"/>
          </p:cNvCxnSpPr>
          <p:nvPr/>
        </p:nvCxnSpPr>
        <p:spPr>
          <a:xfrm flipV="1">
            <a:off x="3158756" y="2215943"/>
            <a:ext cx="1355652" cy="9450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794" name="Connection Line"/>
          <p:cNvCxnSpPr>
            <a:stCxn id="788" idx="0"/>
            <a:endCxn id="785" idx="0"/>
          </p:cNvCxnSpPr>
          <p:nvPr/>
        </p:nvCxnSpPr>
        <p:spPr>
          <a:xfrm flipH="1" flipV="1">
            <a:off x="4514407" y="2215943"/>
            <a:ext cx="1421792" cy="9450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795" name="Connection Line"/>
          <p:cNvCxnSpPr>
            <a:stCxn id="787" idx="0"/>
            <a:endCxn id="786" idx="0"/>
          </p:cNvCxnSpPr>
          <p:nvPr/>
        </p:nvCxnSpPr>
        <p:spPr>
          <a:xfrm flipV="1">
            <a:off x="2395490" y="3160985"/>
            <a:ext cx="763267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796" name="Connection Line"/>
          <p:cNvCxnSpPr>
            <a:stCxn id="791" idx="0"/>
            <a:endCxn id="788" idx="0"/>
          </p:cNvCxnSpPr>
          <p:nvPr/>
        </p:nvCxnSpPr>
        <p:spPr>
          <a:xfrm flipV="1">
            <a:off x="5267124" y="3160985"/>
            <a:ext cx="669075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797" name="Connection Line"/>
          <p:cNvCxnSpPr>
            <a:stCxn id="790" idx="0"/>
            <a:endCxn id="788" idx="0"/>
          </p:cNvCxnSpPr>
          <p:nvPr/>
        </p:nvCxnSpPr>
        <p:spPr>
          <a:xfrm flipH="1" flipV="1">
            <a:off x="5936198" y="3160985"/>
            <a:ext cx="812313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798" name="Connection Line"/>
          <p:cNvCxnSpPr>
            <a:stCxn id="789" idx="0"/>
            <a:endCxn id="786" idx="0"/>
          </p:cNvCxnSpPr>
          <p:nvPr/>
        </p:nvCxnSpPr>
        <p:spPr>
          <a:xfrm flipH="1" flipV="1">
            <a:off x="3158756" y="3160985"/>
            <a:ext cx="809256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799" name="Connection Line"/>
          <p:cNvCxnSpPr>
            <a:stCxn id="792" idx="0"/>
            <a:endCxn id="791" idx="0"/>
          </p:cNvCxnSpPr>
          <p:nvPr/>
        </p:nvCxnSpPr>
        <p:spPr>
          <a:xfrm flipH="1" flipV="1">
            <a:off x="5267124" y="4434443"/>
            <a:ext cx="669075" cy="1070852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800" name="Folhas"/>
          <p:cNvSpPr txBox="1"/>
          <p:nvPr/>
        </p:nvSpPr>
        <p:spPr>
          <a:xfrm>
            <a:off x="7298797" y="4268073"/>
            <a:ext cx="72709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Folhas</a:t>
            </a:r>
          </a:p>
        </p:txBody>
      </p:sp>
      <p:sp>
        <p:nvSpPr>
          <p:cNvPr id="801" name="Oval"/>
          <p:cNvSpPr/>
          <p:nvPr/>
        </p:nvSpPr>
        <p:spPr>
          <a:xfrm>
            <a:off x="3564723" y="4063597"/>
            <a:ext cx="806577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02" name="Oval"/>
          <p:cNvSpPr/>
          <p:nvPr/>
        </p:nvSpPr>
        <p:spPr>
          <a:xfrm>
            <a:off x="1992202" y="4063597"/>
            <a:ext cx="806577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03" name="Oval"/>
          <p:cNvSpPr/>
          <p:nvPr/>
        </p:nvSpPr>
        <p:spPr>
          <a:xfrm>
            <a:off x="5532910" y="5134447"/>
            <a:ext cx="806577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04" name="Oval"/>
          <p:cNvSpPr/>
          <p:nvPr/>
        </p:nvSpPr>
        <p:spPr>
          <a:xfrm>
            <a:off x="6345221" y="4063597"/>
            <a:ext cx="806577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05" name="Raíz"/>
          <p:cNvSpPr txBox="1"/>
          <p:nvPr/>
        </p:nvSpPr>
        <p:spPr>
          <a:xfrm>
            <a:off x="3560261" y="1947045"/>
            <a:ext cx="52015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Raíz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08" name="Árvore Binári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Árvore Binária</a:t>
            </a:r>
          </a:p>
        </p:txBody>
      </p:sp>
      <p:sp>
        <p:nvSpPr>
          <p:cNvPr id="846" name="Connection Line"/>
          <p:cNvSpPr/>
          <p:nvPr/>
        </p:nvSpPr>
        <p:spPr>
          <a:xfrm>
            <a:off x="3158755" y="2215943"/>
            <a:ext cx="1355653" cy="945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847" name="Connection Line"/>
          <p:cNvSpPr/>
          <p:nvPr/>
        </p:nvSpPr>
        <p:spPr>
          <a:xfrm>
            <a:off x="4514407" y="2215943"/>
            <a:ext cx="1421792" cy="945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848" name="Connection Line"/>
          <p:cNvSpPr/>
          <p:nvPr/>
        </p:nvSpPr>
        <p:spPr>
          <a:xfrm>
            <a:off x="2395490" y="3160985"/>
            <a:ext cx="763267" cy="1273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849" name="Connection Line"/>
          <p:cNvSpPr/>
          <p:nvPr/>
        </p:nvSpPr>
        <p:spPr>
          <a:xfrm>
            <a:off x="5267124" y="3160985"/>
            <a:ext cx="669075" cy="1273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850" name="Connection Line"/>
          <p:cNvSpPr/>
          <p:nvPr/>
        </p:nvSpPr>
        <p:spPr>
          <a:xfrm>
            <a:off x="5936198" y="3160985"/>
            <a:ext cx="812313" cy="1273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851" name="Connection Line"/>
          <p:cNvSpPr/>
          <p:nvPr/>
        </p:nvSpPr>
        <p:spPr>
          <a:xfrm>
            <a:off x="3158756" y="3160985"/>
            <a:ext cx="809256" cy="1273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852" name="Connection Line"/>
          <p:cNvSpPr/>
          <p:nvPr/>
        </p:nvSpPr>
        <p:spPr>
          <a:xfrm>
            <a:off x="5267124" y="4434443"/>
            <a:ext cx="669075" cy="1070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816" name="Folhas"/>
          <p:cNvSpPr txBox="1"/>
          <p:nvPr/>
        </p:nvSpPr>
        <p:spPr>
          <a:xfrm>
            <a:off x="7298797" y="4268073"/>
            <a:ext cx="72709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Folhas</a:t>
            </a:r>
          </a:p>
        </p:txBody>
      </p:sp>
      <p:sp>
        <p:nvSpPr>
          <p:cNvPr id="817" name="Oval"/>
          <p:cNvSpPr/>
          <p:nvPr/>
        </p:nvSpPr>
        <p:spPr>
          <a:xfrm>
            <a:off x="3564723" y="4063597"/>
            <a:ext cx="806577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18" name="Oval"/>
          <p:cNvSpPr/>
          <p:nvPr/>
        </p:nvSpPr>
        <p:spPr>
          <a:xfrm>
            <a:off x="1992202" y="4063597"/>
            <a:ext cx="806577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19" name="Oval"/>
          <p:cNvSpPr/>
          <p:nvPr/>
        </p:nvSpPr>
        <p:spPr>
          <a:xfrm>
            <a:off x="5532910" y="5134447"/>
            <a:ext cx="806577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20" name="Oval"/>
          <p:cNvSpPr/>
          <p:nvPr/>
        </p:nvSpPr>
        <p:spPr>
          <a:xfrm>
            <a:off x="6345221" y="4063597"/>
            <a:ext cx="806577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21" name="NULL"/>
          <p:cNvSpPr/>
          <p:nvPr/>
        </p:nvSpPr>
        <p:spPr>
          <a:xfrm>
            <a:off x="1562443" y="5310349"/>
            <a:ext cx="660741" cy="3898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822" name="NULL"/>
          <p:cNvSpPr/>
          <p:nvPr/>
        </p:nvSpPr>
        <p:spPr>
          <a:xfrm>
            <a:off x="2345171" y="5310349"/>
            <a:ext cx="660741" cy="3898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823" name="NULL"/>
          <p:cNvSpPr/>
          <p:nvPr/>
        </p:nvSpPr>
        <p:spPr>
          <a:xfrm>
            <a:off x="3264604" y="5310349"/>
            <a:ext cx="660741" cy="3898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824" name="NULL"/>
          <p:cNvSpPr/>
          <p:nvPr/>
        </p:nvSpPr>
        <p:spPr>
          <a:xfrm>
            <a:off x="4012097" y="5310349"/>
            <a:ext cx="660741" cy="3898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825" name="NULL"/>
          <p:cNvSpPr/>
          <p:nvPr/>
        </p:nvSpPr>
        <p:spPr>
          <a:xfrm>
            <a:off x="5261530" y="6293086"/>
            <a:ext cx="660741" cy="3898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826" name="NULL"/>
          <p:cNvSpPr/>
          <p:nvPr/>
        </p:nvSpPr>
        <p:spPr>
          <a:xfrm>
            <a:off x="6002012" y="6293086"/>
            <a:ext cx="660741" cy="3898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827" name="NULL"/>
          <p:cNvSpPr/>
          <p:nvPr/>
        </p:nvSpPr>
        <p:spPr>
          <a:xfrm>
            <a:off x="6406905" y="5287872"/>
            <a:ext cx="660741" cy="3898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828" name="NULL"/>
          <p:cNvSpPr/>
          <p:nvPr/>
        </p:nvSpPr>
        <p:spPr>
          <a:xfrm>
            <a:off x="7135063" y="5287872"/>
            <a:ext cx="660741" cy="3898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853" name="Connection Line"/>
          <p:cNvSpPr/>
          <p:nvPr/>
        </p:nvSpPr>
        <p:spPr>
          <a:xfrm>
            <a:off x="2395490" y="4434443"/>
            <a:ext cx="226579" cy="866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854" name="Connection Line"/>
          <p:cNvSpPr/>
          <p:nvPr/>
        </p:nvSpPr>
        <p:spPr>
          <a:xfrm>
            <a:off x="1988795" y="4434443"/>
            <a:ext cx="406695" cy="866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855" name="Connection Line"/>
          <p:cNvSpPr/>
          <p:nvPr/>
        </p:nvSpPr>
        <p:spPr>
          <a:xfrm>
            <a:off x="3666203" y="4434443"/>
            <a:ext cx="301809" cy="866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856" name="Connection Line"/>
          <p:cNvSpPr/>
          <p:nvPr/>
        </p:nvSpPr>
        <p:spPr>
          <a:xfrm>
            <a:off x="3968011" y="4434443"/>
            <a:ext cx="302958" cy="866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857" name="Connection Line"/>
          <p:cNvSpPr/>
          <p:nvPr/>
        </p:nvSpPr>
        <p:spPr>
          <a:xfrm>
            <a:off x="5663535" y="5505294"/>
            <a:ext cx="272664" cy="778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858" name="Connection Line"/>
          <p:cNvSpPr/>
          <p:nvPr/>
        </p:nvSpPr>
        <p:spPr>
          <a:xfrm>
            <a:off x="5936198" y="5505294"/>
            <a:ext cx="313754" cy="778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859" name="Connection Line"/>
          <p:cNvSpPr/>
          <p:nvPr/>
        </p:nvSpPr>
        <p:spPr>
          <a:xfrm>
            <a:off x="6739466" y="4434443"/>
            <a:ext cx="9045" cy="8439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860" name="Connection Line"/>
          <p:cNvSpPr/>
          <p:nvPr/>
        </p:nvSpPr>
        <p:spPr>
          <a:xfrm>
            <a:off x="6748510" y="4434443"/>
            <a:ext cx="577099" cy="8439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837" name="Raíz"/>
          <p:cNvSpPr txBox="1"/>
          <p:nvPr/>
        </p:nvSpPr>
        <p:spPr>
          <a:xfrm>
            <a:off x="3560261" y="1947045"/>
            <a:ext cx="52015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Raíz</a:t>
            </a:r>
          </a:p>
        </p:txBody>
      </p:sp>
      <p:sp>
        <p:nvSpPr>
          <p:cNvPr id="838" name="A"/>
          <p:cNvSpPr/>
          <p:nvPr/>
        </p:nvSpPr>
        <p:spPr>
          <a:xfrm>
            <a:off x="4257232" y="1977840"/>
            <a:ext cx="514351" cy="476208"/>
          </a:xfrm>
          <a:prstGeom prst="ellipse">
            <a:avLst/>
          </a:prstGeom>
          <a:solidFill>
            <a:srgbClr val="FFF85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A</a:t>
            </a:r>
          </a:p>
        </p:txBody>
      </p:sp>
      <p:sp>
        <p:nvSpPr>
          <p:cNvPr id="839" name="B"/>
          <p:cNvSpPr/>
          <p:nvPr/>
        </p:nvSpPr>
        <p:spPr>
          <a:xfrm>
            <a:off x="2901581" y="292288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840" name="D"/>
          <p:cNvSpPr/>
          <p:nvPr/>
        </p:nvSpPr>
        <p:spPr>
          <a:xfrm>
            <a:off x="2138315" y="4196339"/>
            <a:ext cx="514351" cy="476209"/>
          </a:xfrm>
          <a:prstGeom prst="ellipse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841" name="C"/>
          <p:cNvSpPr/>
          <p:nvPr/>
        </p:nvSpPr>
        <p:spPr>
          <a:xfrm>
            <a:off x="5679023" y="292288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842" name="E"/>
          <p:cNvSpPr/>
          <p:nvPr/>
        </p:nvSpPr>
        <p:spPr>
          <a:xfrm>
            <a:off x="3710836" y="4196339"/>
            <a:ext cx="514351" cy="476209"/>
          </a:xfrm>
          <a:prstGeom prst="ellipse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843" name="G"/>
          <p:cNvSpPr/>
          <p:nvPr/>
        </p:nvSpPr>
        <p:spPr>
          <a:xfrm>
            <a:off x="6491335" y="4196339"/>
            <a:ext cx="514351" cy="476209"/>
          </a:xfrm>
          <a:prstGeom prst="ellipse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844" name="F"/>
          <p:cNvSpPr/>
          <p:nvPr/>
        </p:nvSpPr>
        <p:spPr>
          <a:xfrm>
            <a:off x="5009949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845" name="H"/>
          <p:cNvSpPr/>
          <p:nvPr/>
        </p:nvSpPr>
        <p:spPr>
          <a:xfrm>
            <a:off x="5679023" y="5267190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63" name="Árvore Binári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Árvore Binária</a:t>
            </a:r>
          </a:p>
        </p:txBody>
      </p:sp>
      <p:sp>
        <p:nvSpPr>
          <p:cNvPr id="903" name="Connection Line"/>
          <p:cNvSpPr/>
          <p:nvPr/>
        </p:nvSpPr>
        <p:spPr>
          <a:xfrm>
            <a:off x="3158755" y="2215943"/>
            <a:ext cx="1355653" cy="945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904" name="Connection Line"/>
          <p:cNvSpPr/>
          <p:nvPr/>
        </p:nvSpPr>
        <p:spPr>
          <a:xfrm>
            <a:off x="4514407" y="2215943"/>
            <a:ext cx="1421792" cy="9450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905" name="Connection Line"/>
          <p:cNvSpPr/>
          <p:nvPr/>
        </p:nvSpPr>
        <p:spPr>
          <a:xfrm>
            <a:off x="2395490" y="3160985"/>
            <a:ext cx="763267" cy="1273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906" name="Connection Line"/>
          <p:cNvSpPr/>
          <p:nvPr/>
        </p:nvSpPr>
        <p:spPr>
          <a:xfrm>
            <a:off x="5267124" y="3160985"/>
            <a:ext cx="669075" cy="1273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907" name="Connection Line"/>
          <p:cNvSpPr/>
          <p:nvPr/>
        </p:nvSpPr>
        <p:spPr>
          <a:xfrm>
            <a:off x="5936198" y="3160985"/>
            <a:ext cx="812313" cy="1273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908" name="Connection Line"/>
          <p:cNvSpPr/>
          <p:nvPr/>
        </p:nvSpPr>
        <p:spPr>
          <a:xfrm>
            <a:off x="3158756" y="3160985"/>
            <a:ext cx="809256" cy="1273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909" name="Connection Line"/>
          <p:cNvSpPr/>
          <p:nvPr/>
        </p:nvSpPr>
        <p:spPr>
          <a:xfrm>
            <a:off x="5267124" y="4434443"/>
            <a:ext cx="669075" cy="1070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871" name="Folhas"/>
          <p:cNvSpPr txBox="1"/>
          <p:nvPr/>
        </p:nvSpPr>
        <p:spPr>
          <a:xfrm>
            <a:off x="7298797" y="4268073"/>
            <a:ext cx="72709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Folhas</a:t>
            </a:r>
          </a:p>
        </p:txBody>
      </p:sp>
      <p:sp>
        <p:nvSpPr>
          <p:cNvPr id="872" name="Oval"/>
          <p:cNvSpPr/>
          <p:nvPr/>
        </p:nvSpPr>
        <p:spPr>
          <a:xfrm>
            <a:off x="3564723" y="4063597"/>
            <a:ext cx="806577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73" name="Oval"/>
          <p:cNvSpPr/>
          <p:nvPr/>
        </p:nvSpPr>
        <p:spPr>
          <a:xfrm>
            <a:off x="1992202" y="4063597"/>
            <a:ext cx="806577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74" name="Oval"/>
          <p:cNvSpPr/>
          <p:nvPr/>
        </p:nvSpPr>
        <p:spPr>
          <a:xfrm>
            <a:off x="5532910" y="5134447"/>
            <a:ext cx="806577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75" name="Oval"/>
          <p:cNvSpPr/>
          <p:nvPr/>
        </p:nvSpPr>
        <p:spPr>
          <a:xfrm>
            <a:off x="6345221" y="4063597"/>
            <a:ext cx="806577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76" name="NULL"/>
          <p:cNvSpPr/>
          <p:nvPr/>
        </p:nvSpPr>
        <p:spPr>
          <a:xfrm>
            <a:off x="1562443" y="5310349"/>
            <a:ext cx="660741" cy="3898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877" name="NULL"/>
          <p:cNvSpPr/>
          <p:nvPr/>
        </p:nvSpPr>
        <p:spPr>
          <a:xfrm>
            <a:off x="2345171" y="5310349"/>
            <a:ext cx="660741" cy="3898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878" name="NULL"/>
          <p:cNvSpPr/>
          <p:nvPr/>
        </p:nvSpPr>
        <p:spPr>
          <a:xfrm>
            <a:off x="3264604" y="5310349"/>
            <a:ext cx="660741" cy="3898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879" name="NULL"/>
          <p:cNvSpPr/>
          <p:nvPr/>
        </p:nvSpPr>
        <p:spPr>
          <a:xfrm>
            <a:off x="4012097" y="5310349"/>
            <a:ext cx="660741" cy="3898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880" name="NULL"/>
          <p:cNvSpPr/>
          <p:nvPr/>
        </p:nvSpPr>
        <p:spPr>
          <a:xfrm>
            <a:off x="5261530" y="6293086"/>
            <a:ext cx="660741" cy="3898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881" name="NULL"/>
          <p:cNvSpPr/>
          <p:nvPr/>
        </p:nvSpPr>
        <p:spPr>
          <a:xfrm>
            <a:off x="6002012" y="6293086"/>
            <a:ext cx="660741" cy="3898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882" name="NULL"/>
          <p:cNvSpPr/>
          <p:nvPr/>
        </p:nvSpPr>
        <p:spPr>
          <a:xfrm>
            <a:off x="6406905" y="5287872"/>
            <a:ext cx="660741" cy="3898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883" name="NULL"/>
          <p:cNvSpPr/>
          <p:nvPr/>
        </p:nvSpPr>
        <p:spPr>
          <a:xfrm>
            <a:off x="7135063" y="5287872"/>
            <a:ext cx="660741" cy="3898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910" name="Connection Line"/>
          <p:cNvSpPr/>
          <p:nvPr/>
        </p:nvSpPr>
        <p:spPr>
          <a:xfrm>
            <a:off x="2395490" y="4434443"/>
            <a:ext cx="226579" cy="866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911" name="Connection Line"/>
          <p:cNvSpPr/>
          <p:nvPr/>
        </p:nvSpPr>
        <p:spPr>
          <a:xfrm>
            <a:off x="1988795" y="4434443"/>
            <a:ext cx="406695" cy="866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912" name="Connection Line"/>
          <p:cNvSpPr/>
          <p:nvPr/>
        </p:nvSpPr>
        <p:spPr>
          <a:xfrm>
            <a:off x="3666203" y="4434443"/>
            <a:ext cx="301809" cy="866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913" name="Connection Line"/>
          <p:cNvSpPr/>
          <p:nvPr/>
        </p:nvSpPr>
        <p:spPr>
          <a:xfrm>
            <a:off x="3968011" y="4434443"/>
            <a:ext cx="302958" cy="866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914" name="Connection Line"/>
          <p:cNvSpPr/>
          <p:nvPr/>
        </p:nvSpPr>
        <p:spPr>
          <a:xfrm>
            <a:off x="5663535" y="5505294"/>
            <a:ext cx="272664" cy="778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915" name="Connection Line"/>
          <p:cNvSpPr/>
          <p:nvPr/>
        </p:nvSpPr>
        <p:spPr>
          <a:xfrm>
            <a:off x="5936198" y="5505294"/>
            <a:ext cx="313754" cy="778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916" name="Connection Line"/>
          <p:cNvSpPr/>
          <p:nvPr/>
        </p:nvSpPr>
        <p:spPr>
          <a:xfrm>
            <a:off x="6739466" y="4434443"/>
            <a:ext cx="9044" cy="8439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917" name="Connection Line"/>
          <p:cNvSpPr/>
          <p:nvPr/>
        </p:nvSpPr>
        <p:spPr>
          <a:xfrm>
            <a:off x="6748510" y="4434443"/>
            <a:ext cx="577099" cy="8439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892" name="NULL"/>
          <p:cNvSpPr/>
          <p:nvPr/>
        </p:nvSpPr>
        <p:spPr>
          <a:xfrm>
            <a:off x="5122852" y="1707912"/>
            <a:ext cx="660741" cy="3898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918" name="Connection Line"/>
          <p:cNvSpPr/>
          <p:nvPr/>
        </p:nvSpPr>
        <p:spPr>
          <a:xfrm>
            <a:off x="4514407" y="2016209"/>
            <a:ext cx="598921" cy="1997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894" name="Raíz"/>
          <p:cNvSpPr txBox="1"/>
          <p:nvPr/>
        </p:nvSpPr>
        <p:spPr>
          <a:xfrm>
            <a:off x="3560261" y="1947045"/>
            <a:ext cx="52015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Raíz</a:t>
            </a:r>
          </a:p>
        </p:txBody>
      </p:sp>
      <p:sp>
        <p:nvSpPr>
          <p:cNvPr id="895" name="A"/>
          <p:cNvSpPr/>
          <p:nvPr/>
        </p:nvSpPr>
        <p:spPr>
          <a:xfrm>
            <a:off x="4257232" y="1977840"/>
            <a:ext cx="514351" cy="476208"/>
          </a:xfrm>
          <a:prstGeom prst="ellipse">
            <a:avLst/>
          </a:prstGeom>
          <a:solidFill>
            <a:srgbClr val="FFF85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A</a:t>
            </a:r>
          </a:p>
        </p:txBody>
      </p:sp>
      <p:sp>
        <p:nvSpPr>
          <p:cNvPr id="896" name="B"/>
          <p:cNvSpPr/>
          <p:nvPr/>
        </p:nvSpPr>
        <p:spPr>
          <a:xfrm>
            <a:off x="2901581" y="292288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897" name="D"/>
          <p:cNvSpPr/>
          <p:nvPr/>
        </p:nvSpPr>
        <p:spPr>
          <a:xfrm>
            <a:off x="2138315" y="4196339"/>
            <a:ext cx="514351" cy="476209"/>
          </a:xfrm>
          <a:prstGeom prst="ellipse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898" name="C"/>
          <p:cNvSpPr/>
          <p:nvPr/>
        </p:nvSpPr>
        <p:spPr>
          <a:xfrm>
            <a:off x="5679023" y="292288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899" name="E"/>
          <p:cNvSpPr/>
          <p:nvPr/>
        </p:nvSpPr>
        <p:spPr>
          <a:xfrm>
            <a:off x="3710836" y="4196339"/>
            <a:ext cx="514351" cy="476209"/>
          </a:xfrm>
          <a:prstGeom prst="ellipse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900" name="G"/>
          <p:cNvSpPr/>
          <p:nvPr/>
        </p:nvSpPr>
        <p:spPr>
          <a:xfrm>
            <a:off x="6491335" y="4196339"/>
            <a:ext cx="514351" cy="476209"/>
          </a:xfrm>
          <a:prstGeom prst="ellipse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901" name="F"/>
          <p:cNvSpPr/>
          <p:nvPr/>
        </p:nvSpPr>
        <p:spPr>
          <a:xfrm>
            <a:off x="5009949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902" name="H"/>
          <p:cNvSpPr/>
          <p:nvPr/>
        </p:nvSpPr>
        <p:spPr>
          <a:xfrm>
            <a:off x="5679023" y="5267190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21" name="Árvore Binári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Árvore Binária</a:t>
            </a:r>
          </a:p>
        </p:txBody>
      </p:sp>
      <p:sp>
        <p:nvSpPr>
          <p:cNvPr id="922" name="A"/>
          <p:cNvSpPr/>
          <p:nvPr/>
        </p:nvSpPr>
        <p:spPr>
          <a:xfrm>
            <a:off x="4257232" y="1977840"/>
            <a:ext cx="514351" cy="476208"/>
          </a:xfrm>
          <a:prstGeom prst="ellipse">
            <a:avLst/>
          </a:prstGeom>
          <a:solidFill>
            <a:srgbClr val="FFF85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A</a:t>
            </a:r>
          </a:p>
        </p:txBody>
      </p:sp>
      <p:sp>
        <p:nvSpPr>
          <p:cNvPr id="923" name="B"/>
          <p:cNvSpPr/>
          <p:nvPr/>
        </p:nvSpPr>
        <p:spPr>
          <a:xfrm>
            <a:off x="2901581" y="292288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924" name="D"/>
          <p:cNvSpPr/>
          <p:nvPr/>
        </p:nvSpPr>
        <p:spPr>
          <a:xfrm>
            <a:off x="2138315" y="4196339"/>
            <a:ext cx="514351" cy="476209"/>
          </a:xfrm>
          <a:prstGeom prst="ellipse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925" name="C"/>
          <p:cNvSpPr/>
          <p:nvPr/>
        </p:nvSpPr>
        <p:spPr>
          <a:xfrm>
            <a:off x="5679023" y="292288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926" name="E"/>
          <p:cNvSpPr/>
          <p:nvPr/>
        </p:nvSpPr>
        <p:spPr>
          <a:xfrm>
            <a:off x="3710836" y="4196339"/>
            <a:ext cx="514351" cy="476209"/>
          </a:xfrm>
          <a:prstGeom prst="ellipse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927" name="G"/>
          <p:cNvSpPr/>
          <p:nvPr/>
        </p:nvSpPr>
        <p:spPr>
          <a:xfrm>
            <a:off x="6491335" y="4196339"/>
            <a:ext cx="514351" cy="476209"/>
          </a:xfrm>
          <a:prstGeom prst="ellipse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928" name="F"/>
          <p:cNvSpPr/>
          <p:nvPr/>
        </p:nvSpPr>
        <p:spPr>
          <a:xfrm>
            <a:off x="5009949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929" name="H"/>
          <p:cNvSpPr/>
          <p:nvPr/>
        </p:nvSpPr>
        <p:spPr>
          <a:xfrm>
            <a:off x="5679023" y="5267190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H</a:t>
            </a:r>
          </a:p>
        </p:txBody>
      </p:sp>
      <p:cxnSp>
        <p:nvCxnSpPr>
          <p:cNvPr id="930" name="Connection Line"/>
          <p:cNvCxnSpPr>
            <a:stCxn id="923" idx="0"/>
            <a:endCxn id="922" idx="0"/>
          </p:cNvCxnSpPr>
          <p:nvPr/>
        </p:nvCxnSpPr>
        <p:spPr>
          <a:xfrm flipV="1">
            <a:off x="3158756" y="2215943"/>
            <a:ext cx="1355652" cy="9450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931" name="Connection Line"/>
          <p:cNvCxnSpPr>
            <a:stCxn id="925" idx="0"/>
            <a:endCxn id="922" idx="0"/>
          </p:cNvCxnSpPr>
          <p:nvPr/>
        </p:nvCxnSpPr>
        <p:spPr>
          <a:xfrm flipH="1" flipV="1">
            <a:off x="4514407" y="2215943"/>
            <a:ext cx="1421792" cy="9450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932" name="Connection Line"/>
          <p:cNvCxnSpPr>
            <a:stCxn id="924" idx="0"/>
            <a:endCxn id="923" idx="0"/>
          </p:cNvCxnSpPr>
          <p:nvPr/>
        </p:nvCxnSpPr>
        <p:spPr>
          <a:xfrm flipV="1">
            <a:off x="2395490" y="3160985"/>
            <a:ext cx="763267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933" name="Connection Line"/>
          <p:cNvCxnSpPr>
            <a:stCxn id="928" idx="0"/>
            <a:endCxn id="925" idx="0"/>
          </p:cNvCxnSpPr>
          <p:nvPr/>
        </p:nvCxnSpPr>
        <p:spPr>
          <a:xfrm flipV="1">
            <a:off x="5267124" y="3160985"/>
            <a:ext cx="669075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934" name="Connection Line"/>
          <p:cNvCxnSpPr>
            <a:stCxn id="927" idx="0"/>
            <a:endCxn id="925" idx="0"/>
          </p:cNvCxnSpPr>
          <p:nvPr/>
        </p:nvCxnSpPr>
        <p:spPr>
          <a:xfrm flipH="1" flipV="1">
            <a:off x="5936198" y="3160985"/>
            <a:ext cx="812313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935" name="Connection Line"/>
          <p:cNvCxnSpPr>
            <a:stCxn id="926" idx="0"/>
            <a:endCxn id="923" idx="0"/>
          </p:cNvCxnSpPr>
          <p:nvPr/>
        </p:nvCxnSpPr>
        <p:spPr>
          <a:xfrm flipH="1" flipV="1">
            <a:off x="3158756" y="3160985"/>
            <a:ext cx="809256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936" name="Connection Line"/>
          <p:cNvCxnSpPr>
            <a:stCxn id="929" idx="0"/>
            <a:endCxn id="928" idx="0"/>
          </p:cNvCxnSpPr>
          <p:nvPr/>
        </p:nvCxnSpPr>
        <p:spPr>
          <a:xfrm flipH="1" flipV="1">
            <a:off x="5267124" y="4434443"/>
            <a:ext cx="669075" cy="1070852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937" name="Folhas"/>
          <p:cNvSpPr txBox="1"/>
          <p:nvPr/>
        </p:nvSpPr>
        <p:spPr>
          <a:xfrm>
            <a:off x="7298797" y="4268073"/>
            <a:ext cx="72709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Folhas</a:t>
            </a:r>
          </a:p>
        </p:txBody>
      </p:sp>
      <p:sp>
        <p:nvSpPr>
          <p:cNvPr id="938" name="Oval"/>
          <p:cNvSpPr/>
          <p:nvPr/>
        </p:nvSpPr>
        <p:spPr>
          <a:xfrm>
            <a:off x="3564723" y="4063597"/>
            <a:ext cx="806577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39" name="Oval"/>
          <p:cNvSpPr/>
          <p:nvPr/>
        </p:nvSpPr>
        <p:spPr>
          <a:xfrm>
            <a:off x="1992202" y="4063597"/>
            <a:ext cx="806577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40" name="Oval"/>
          <p:cNvSpPr/>
          <p:nvPr/>
        </p:nvSpPr>
        <p:spPr>
          <a:xfrm>
            <a:off x="5532910" y="5134447"/>
            <a:ext cx="806577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41" name="Oval"/>
          <p:cNvSpPr/>
          <p:nvPr/>
        </p:nvSpPr>
        <p:spPr>
          <a:xfrm>
            <a:off x="6345221" y="4063597"/>
            <a:ext cx="806577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42" name="Raíz"/>
          <p:cNvSpPr txBox="1"/>
          <p:nvPr/>
        </p:nvSpPr>
        <p:spPr>
          <a:xfrm>
            <a:off x="3560261" y="1947045"/>
            <a:ext cx="52015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Raíz</a:t>
            </a:r>
          </a:p>
        </p:txBody>
      </p:sp>
      <p:sp>
        <p:nvSpPr>
          <p:cNvPr id="943" name="Line"/>
          <p:cNvSpPr/>
          <p:nvPr/>
        </p:nvSpPr>
        <p:spPr>
          <a:xfrm flipV="1">
            <a:off x="1370393" y="2811756"/>
            <a:ext cx="1" cy="2795971"/>
          </a:xfrm>
          <a:prstGeom prst="line">
            <a:avLst/>
          </a:prstGeom>
          <a:ln w="38100">
            <a:solidFill>
              <a:srgbClr val="0433FF"/>
            </a:solidFill>
            <a:prstDash val="sysDot"/>
            <a:miter lim="400000"/>
            <a:head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44" name="Sentido…"/>
          <p:cNvSpPr txBox="1"/>
          <p:nvPr/>
        </p:nvSpPr>
        <p:spPr>
          <a:xfrm>
            <a:off x="624374" y="2116277"/>
            <a:ext cx="149203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0433FF"/>
                </a:solidFill>
              </a:defRPr>
            </a:pPr>
            <a:r>
              <a:t>Sentido </a:t>
            </a:r>
          </a:p>
          <a:p>
            <a:pPr algn="ctr">
              <a:defRPr b="1">
                <a:solidFill>
                  <a:srgbClr val="0433FF"/>
                </a:solidFill>
              </a:defRPr>
            </a:pPr>
            <a:r>
              <a:t>encadeamento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949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94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48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950" name="Árvores Binárias"/>
          <p:cNvSpPr txBox="1"/>
          <p:nvPr/>
        </p:nvSpPr>
        <p:spPr>
          <a:xfrm>
            <a:off x="1345584" y="2501851"/>
            <a:ext cx="21356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Árvores Binárias</a:t>
            </a:r>
          </a:p>
        </p:txBody>
      </p:sp>
      <p:grpSp>
        <p:nvGrpSpPr>
          <p:cNvPr id="953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95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52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956" name="Group"/>
          <p:cNvGrpSpPr/>
          <p:nvPr/>
        </p:nvGrpSpPr>
        <p:grpSpPr>
          <a:xfrm>
            <a:off x="876300" y="4155948"/>
            <a:ext cx="366713" cy="373791"/>
            <a:chOff x="0" y="0"/>
            <a:chExt cx="366712" cy="373790"/>
          </a:xfrm>
        </p:grpSpPr>
        <p:sp>
          <p:nvSpPr>
            <p:cNvPr id="95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55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959" name="Group"/>
          <p:cNvGrpSpPr/>
          <p:nvPr/>
        </p:nvGrpSpPr>
        <p:grpSpPr>
          <a:xfrm>
            <a:off x="880455" y="4722595"/>
            <a:ext cx="366714" cy="373791"/>
            <a:chOff x="0" y="0"/>
            <a:chExt cx="366712" cy="373790"/>
          </a:xfrm>
        </p:grpSpPr>
        <p:sp>
          <p:nvSpPr>
            <p:cNvPr id="95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58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960" name="Inserção em Árvores Binárias"/>
          <p:cNvSpPr txBox="1"/>
          <p:nvPr/>
        </p:nvSpPr>
        <p:spPr>
          <a:xfrm>
            <a:off x="1361598" y="3616283"/>
            <a:ext cx="368871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Inserção em Árvores Binárias</a:t>
            </a:r>
          </a:p>
        </p:txBody>
      </p:sp>
      <p:sp>
        <p:nvSpPr>
          <p:cNvPr id="961" name="Pesquisa em Árvores Binárias"/>
          <p:cNvSpPr txBox="1"/>
          <p:nvPr/>
        </p:nvSpPr>
        <p:spPr>
          <a:xfrm>
            <a:off x="1361598" y="4164047"/>
            <a:ext cx="3759284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Pesquisa em Árvores Binárias</a:t>
            </a:r>
          </a:p>
        </p:txBody>
      </p:sp>
      <p:sp>
        <p:nvSpPr>
          <p:cNvPr id="962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963" name="Referências"/>
          <p:cNvSpPr txBox="1"/>
          <p:nvPr/>
        </p:nvSpPr>
        <p:spPr>
          <a:xfrm>
            <a:off x="1366727" y="4722595"/>
            <a:ext cx="15428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964" name="Introdução"/>
          <p:cNvSpPr txBox="1"/>
          <p:nvPr/>
        </p:nvSpPr>
        <p:spPr>
          <a:xfrm>
            <a:off x="1343058" y="1935127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967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96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66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968" name="Rounded Rectangle"/>
          <p:cNvSpPr/>
          <p:nvPr/>
        </p:nvSpPr>
        <p:spPr>
          <a:xfrm>
            <a:off x="803148" y="2961845"/>
            <a:ext cx="7772401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971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96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70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972" name="Propriedades e Definições"/>
          <p:cNvSpPr txBox="1"/>
          <p:nvPr/>
        </p:nvSpPr>
        <p:spPr>
          <a:xfrm>
            <a:off x="1350425" y="3049538"/>
            <a:ext cx="3292956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Propriedades e Definições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75" name="Sub-árvor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Sub-árvores</a:t>
            </a:r>
          </a:p>
        </p:txBody>
      </p:sp>
      <p:sp>
        <p:nvSpPr>
          <p:cNvPr id="976" name="Oval"/>
          <p:cNvSpPr/>
          <p:nvPr/>
        </p:nvSpPr>
        <p:spPr>
          <a:xfrm>
            <a:off x="4257232" y="1977840"/>
            <a:ext cx="514351" cy="476208"/>
          </a:xfrm>
          <a:prstGeom prst="ellipse">
            <a:avLst/>
          </a:prstGeom>
          <a:solidFill>
            <a:srgbClr val="FFF857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857"/>
                </a:solidFill>
              </a:defRPr>
            </a:pPr>
          </a:p>
        </p:txBody>
      </p:sp>
      <p:sp>
        <p:nvSpPr>
          <p:cNvPr id="977" name="Oval"/>
          <p:cNvSpPr/>
          <p:nvPr/>
        </p:nvSpPr>
        <p:spPr>
          <a:xfrm>
            <a:off x="2901581" y="292288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978" name="Oval"/>
          <p:cNvSpPr/>
          <p:nvPr/>
        </p:nvSpPr>
        <p:spPr>
          <a:xfrm>
            <a:off x="2138315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979" name="Oval"/>
          <p:cNvSpPr/>
          <p:nvPr/>
        </p:nvSpPr>
        <p:spPr>
          <a:xfrm>
            <a:off x="5679023" y="292288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980" name="Oval"/>
          <p:cNvSpPr/>
          <p:nvPr/>
        </p:nvSpPr>
        <p:spPr>
          <a:xfrm>
            <a:off x="3710836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981" name="Oval"/>
          <p:cNvSpPr/>
          <p:nvPr/>
        </p:nvSpPr>
        <p:spPr>
          <a:xfrm>
            <a:off x="6491335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982" name="Oval"/>
          <p:cNvSpPr/>
          <p:nvPr/>
        </p:nvSpPr>
        <p:spPr>
          <a:xfrm>
            <a:off x="5009949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983" name="Oval"/>
          <p:cNvSpPr/>
          <p:nvPr/>
        </p:nvSpPr>
        <p:spPr>
          <a:xfrm>
            <a:off x="5679023" y="526719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cxnSp>
        <p:nvCxnSpPr>
          <p:cNvPr id="984" name="Connection Line"/>
          <p:cNvCxnSpPr>
            <a:stCxn id="977" idx="0"/>
            <a:endCxn id="976" idx="0"/>
          </p:cNvCxnSpPr>
          <p:nvPr/>
        </p:nvCxnSpPr>
        <p:spPr>
          <a:xfrm flipV="1">
            <a:off x="3158756" y="2215943"/>
            <a:ext cx="1355652" cy="9450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985" name="Connection Line"/>
          <p:cNvCxnSpPr>
            <a:stCxn id="979" idx="0"/>
            <a:endCxn id="976" idx="0"/>
          </p:cNvCxnSpPr>
          <p:nvPr/>
        </p:nvCxnSpPr>
        <p:spPr>
          <a:xfrm flipH="1" flipV="1">
            <a:off x="4514407" y="2215943"/>
            <a:ext cx="1421792" cy="9450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986" name="Connection Line"/>
          <p:cNvCxnSpPr>
            <a:stCxn id="978" idx="0"/>
            <a:endCxn id="977" idx="0"/>
          </p:cNvCxnSpPr>
          <p:nvPr/>
        </p:nvCxnSpPr>
        <p:spPr>
          <a:xfrm flipV="1">
            <a:off x="2395490" y="3160985"/>
            <a:ext cx="763267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987" name="Connection Line"/>
          <p:cNvCxnSpPr>
            <a:stCxn id="982" idx="0"/>
            <a:endCxn id="979" idx="0"/>
          </p:cNvCxnSpPr>
          <p:nvPr/>
        </p:nvCxnSpPr>
        <p:spPr>
          <a:xfrm flipV="1">
            <a:off x="5267124" y="3160985"/>
            <a:ext cx="669075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988" name="Connection Line"/>
          <p:cNvCxnSpPr>
            <a:stCxn id="981" idx="0"/>
            <a:endCxn id="979" idx="0"/>
          </p:cNvCxnSpPr>
          <p:nvPr/>
        </p:nvCxnSpPr>
        <p:spPr>
          <a:xfrm flipH="1" flipV="1">
            <a:off x="5936198" y="3160985"/>
            <a:ext cx="812313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989" name="Connection Line"/>
          <p:cNvCxnSpPr>
            <a:stCxn id="980" idx="0"/>
            <a:endCxn id="977" idx="0"/>
          </p:cNvCxnSpPr>
          <p:nvPr/>
        </p:nvCxnSpPr>
        <p:spPr>
          <a:xfrm flipH="1" flipV="1">
            <a:off x="3158756" y="3160985"/>
            <a:ext cx="809256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990" name="Connection Line"/>
          <p:cNvCxnSpPr>
            <a:stCxn id="983" idx="0"/>
            <a:endCxn id="982" idx="0"/>
          </p:cNvCxnSpPr>
          <p:nvPr/>
        </p:nvCxnSpPr>
        <p:spPr>
          <a:xfrm flipH="1" flipV="1">
            <a:off x="5267124" y="4434443"/>
            <a:ext cx="669075" cy="1070852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991" name="Raíz"/>
          <p:cNvSpPr txBox="1"/>
          <p:nvPr/>
        </p:nvSpPr>
        <p:spPr>
          <a:xfrm>
            <a:off x="3560261" y="1947045"/>
            <a:ext cx="52015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Raíz</a:t>
            </a:r>
          </a:p>
        </p:txBody>
      </p:sp>
      <p:sp>
        <p:nvSpPr>
          <p:cNvPr id="992" name="Retângulo 6"/>
          <p:cNvSpPr/>
          <p:nvPr/>
        </p:nvSpPr>
        <p:spPr>
          <a:xfrm>
            <a:off x="1456376" y="2925491"/>
            <a:ext cx="6821798" cy="1005841"/>
          </a:xfrm>
          <a:prstGeom prst="rect">
            <a:avLst/>
          </a:prstGeom>
          <a:solidFill>
            <a:srgbClr val="D4FB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Para qualquer nó X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x-&gt;esquerda é a raiz da subárvore esquerda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x-&gt;direita é a raiz da subárvore direita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95" name="Sub-árvor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Sub-árvores</a:t>
            </a:r>
          </a:p>
        </p:txBody>
      </p:sp>
      <p:sp>
        <p:nvSpPr>
          <p:cNvPr id="996" name="Oval"/>
          <p:cNvSpPr/>
          <p:nvPr/>
        </p:nvSpPr>
        <p:spPr>
          <a:xfrm>
            <a:off x="4257232" y="1977840"/>
            <a:ext cx="514351" cy="476208"/>
          </a:xfrm>
          <a:prstGeom prst="ellipse">
            <a:avLst/>
          </a:prstGeom>
          <a:solidFill>
            <a:srgbClr val="FFF857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857"/>
                </a:solidFill>
              </a:defRPr>
            </a:pPr>
          </a:p>
        </p:txBody>
      </p:sp>
      <p:sp>
        <p:nvSpPr>
          <p:cNvPr id="997" name="Oval"/>
          <p:cNvSpPr/>
          <p:nvPr/>
        </p:nvSpPr>
        <p:spPr>
          <a:xfrm>
            <a:off x="2901581" y="292288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998" name="Oval"/>
          <p:cNvSpPr/>
          <p:nvPr/>
        </p:nvSpPr>
        <p:spPr>
          <a:xfrm>
            <a:off x="2138315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999" name="Oval"/>
          <p:cNvSpPr/>
          <p:nvPr/>
        </p:nvSpPr>
        <p:spPr>
          <a:xfrm>
            <a:off x="5679023" y="292288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000" name="Oval"/>
          <p:cNvSpPr/>
          <p:nvPr/>
        </p:nvSpPr>
        <p:spPr>
          <a:xfrm>
            <a:off x="3710836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001" name="Oval"/>
          <p:cNvSpPr/>
          <p:nvPr/>
        </p:nvSpPr>
        <p:spPr>
          <a:xfrm>
            <a:off x="6491335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002" name="Oval"/>
          <p:cNvSpPr/>
          <p:nvPr/>
        </p:nvSpPr>
        <p:spPr>
          <a:xfrm>
            <a:off x="5009949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003" name="Oval"/>
          <p:cNvSpPr/>
          <p:nvPr/>
        </p:nvSpPr>
        <p:spPr>
          <a:xfrm>
            <a:off x="5679023" y="526719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cxnSp>
        <p:nvCxnSpPr>
          <p:cNvPr id="1004" name="Connection Line"/>
          <p:cNvCxnSpPr>
            <a:stCxn id="997" idx="0"/>
            <a:endCxn id="996" idx="0"/>
          </p:cNvCxnSpPr>
          <p:nvPr/>
        </p:nvCxnSpPr>
        <p:spPr>
          <a:xfrm flipV="1">
            <a:off x="3158756" y="2215943"/>
            <a:ext cx="1355652" cy="9450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005" name="Connection Line"/>
          <p:cNvCxnSpPr>
            <a:stCxn id="999" idx="0"/>
            <a:endCxn id="996" idx="0"/>
          </p:cNvCxnSpPr>
          <p:nvPr/>
        </p:nvCxnSpPr>
        <p:spPr>
          <a:xfrm flipH="1" flipV="1">
            <a:off x="4514407" y="2215943"/>
            <a:ext cx="1421792" cy="9450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006" name="Connection Line"/>
          <p:cNvCxnSpPr>
            <a:stCxn id="998" idx="0"/>
            <a:endCxn id="997" idx="0"/>
          </p:cNvCxnSpPr>
          <p:nvPr/>
        </p:nvCxnSpPr>
        <p:spPr>
          <a:xfrm flipV="1">
            <a:off x="2395490" y="3160985"/>
            <a:ext cx="763267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007" name="Connection Line"/>
          <p:cNvCxnSpPr>
            <a:stCxn id="1002" idx="0"/>
            <a:endCxn id="999" idx="0"/>
          </p:cNvCxnSpPr>
          <p:nvPr/>
        </p:nvCxnSpPr>
        <p:spPr>
          <a:xfrm flipV="1">
            <a:off x="5267124" y="3160985"/>
            <a:ext cx="669075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008" name="Connection Line"/>
          <p:cNvCxnSpPr>
            <a:stCxn id="1001" idx="0"/>
            <a:endCxn id="999" idx="0"/>
          </p:cNvCxnSpPr>
          <p:nvPr/>
        </p:nvCxnSpPr>
        <p:spPr>
          <a:xfrm flipH="1" flipV="1">
            <a:off x="5936198" y="3160985"/>
            <a:ext cx="812313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009" name="Connection Line"/>
          <p:cNvCxnSpPr>
            <a:stCxn id="1000" idx="0"/>
            <a:endCxn id="997" idx="0"/>
          </p:cNvCxnSpPr>
          <p:nvPr/>
        </p:nvCxnSpPr>
        <p:spPr>
          <a:xfrm flipH="1" flipV="1">
            <a:off x="3158756" y="3160985"/>
            <a:ext cx="809256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010" name="Connection Line"/>
          <p:cNvCxnSpPr>
            <a:stCxn id="1003" idx="0"/>
            <a:endCxn id="1002" idx="0"/>
          </p:cNvCxnSpPr>
          <p:nvPr/>
        </p:nvCxnSpPr>
        <p:spPr>
          <a:xfrm flipH="1" flipV="1">
            <a:off x="5267124" y="4434443"/>
            <a:ext cx="669075" cy="1070852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011" name="Raíz"/>
          <p:cNvSpPr txBox="1"/>
          <p:nvPr/>
        </p:nvSpPr>
        <p:spPr>
          <a:xfrm>
            <a:off x="3560261" y="1947045"/>
            <a:ext cx="52015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Raíz</a:t>
            </a:r>
          </a:p>
        </p:txBody>
      </p:sp>
      <p:sp>
        <p:nvSpPr>
          <p:cNvPr id="1012" name="Triangle"/>
          <p:cNvSpPr/>
          <p:nvPr/>
        </p:nvSpPr>
        <p:spPr>
          <a:xfrm>
            <a:off x="1434393" y="2417257"/>
            <a:ext cx="3559709" cy="2648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13" name="Sub-árvore…"/>
          <p:cNvSpPr txBox="1"/>
          <p:nvPr/>
        </p:nvSpPr>
        <p:spPr>
          <a:xfrm>
            <a:off x="2640404" y="5102771"/>
            <a:ext cx="114768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Sub-árvore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esquerda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16" name="Oval"/>
          <p:cNvSpPr/>
          <p:nvPr/>
        </p:nvSpPr>
        <p:spPr>
          <a:xfrm>
            <a:off x="4257232" y="1977840"/>
            <a:ext cx="514351" cy="476208"/>
          </a:xfrm>
          <a:prstGeom prst="ellipse">
            <a:avLst/>
          </a:prstGeom>
          <a:solidFill>
            <a:srgbClr val="FFF857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857"/>
                </a:solidFill>
              </a:defRPr>
            </a:pPr>
          </a:p>
        </p:txBody>
      </p:sp>
      <p:sp>
        <p:nvSpPr>
          <p:cNvPr id="1017" name="Oval"/>
          <p:cNvSpPr/>
          <p:nvPr/>
        </p:nvSpPr>
        <p:spPr>
          <a:xfrm>
            <a:off x="2901581" y="292288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018" name="Oval"/>
          <p:cNvSpPr/>
          <p:nvPr/>
        </p:nvSpPr>
        <p:spPr>
          <a:xfrm>
            <a:off x="2138315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019" name="Oval"/>
          <p:cNvSpPr/>
          <p:nvPr/>
        </p:nvSpPr>
        <p:spPr>
          <a:xfrm>
            <a:off x="5679023" y="292288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020" name="Oval"/>
          <p:cNvSpPr/>
          <p:nvPr/>
        </p:nvSpPr>
        <p:spPr>
          <a:xfrm>
            <a:off x="3710836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021" name="Oval"/>
          <p:cNvSpPr/>
          <p:nvPr/>
        </p:nvSpPr>
        <p:spPr>
          <a:xfrm>
            <a:off x="6491335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022" name="Oval"/>
          <p:cNvSpPr/>
          <p:nvPr/>
        </p:nvSpPr>
        <p:spPr>
          <a:xfrm>
            <a:off x="5009949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023" name="Oval"/>
          <p:cNvSpPr/>
          <p:nvPr/>
        </p:nvSpPr>
        <p:spPr>
          <a:xfrm>
            <a:off x="5679023" y="526719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cxnSp>
        <p:nvCxnSpPr>
          <p:cNvPr id="1024" name="Connection Line"/>
          <p:cNvCxnSpPr>
            <a:stCxn id="1017" idx="0"/>
            <a:endCxn id="1016" idx="0"/>
          </p:cNvCxnSpPr>
          <p:nvPr/>
        </p:nvCxnSpPr>
        <p:spPr>
          <a:xfrm flipV="1">
            <a:off x="3158756" y="2215943"/>
            <a:ext cx="1355652" cy="9450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025" name="Connection Line"/>
          <p:cNvCxnSpPr>
            <a:stCxn id="1019" idx="0"/>
            <a:endCxn id="1016" idx="0"/>
          </p:cNvCxnSpPr>
          <p:nvPr/>
        </p:nvCxnSpPr>
        <p:spPr>
          <a:xfrm flipH="1" flipV="1">
            <a:off x="4514407" y="2215943"/>
            <a:ext cx="1421792" cy="9450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026" name="Connection Line"/>
          <p:cNvCxnSpPr>
            <a:stCxn id="1018" idx="0"/>
            <a:endCxn id="1017" idx="0"/>
          </p:cNvCxnSpPr>
          <p:nvPr/>
        </p:nvCxnSpPr>
        <p:spPr>
          <a:xfrm flipV="1">
            <a:off x="2395490" y="3160985"/>
            <a:ext cx="763267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027" name="Connection Line"/>
          <p:cNvCxnSpPr>
            <a:stCxn id="1022" idx="0"/>
            <a:endCxn id="1019" idx="0"/>
          </p:cNvCxnSpPr>
          <p:nvPr/>
        </p:nvCxnSpPr>
        <p:spPr>
          <a:xfrm flipV="1">
            <a:off x="5267124" y="3160985"/>
            <a:ext cx="669075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028" name="Connection Line"/>
          <p:cNvCxnSpPr>
            <a:stCxn id="1021" idx="0"/>
            <a:endCxn id="1019" idx="0"/>
          </p:cNvCxnSpPr>
          <p:nvPr/>
        </p:nvCxnSpPr>
        <p:spPr>
          <a:xfrm flipH="1" flipV="1">
            <a:off x="5936198" y="3160985"/>
            <a:ext cx="812313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029" name="Connection Line"/>
          <p:cNvCxnSpPr>
            <a:stCxn id="1020" idx="0"/>
            <a:endCxn id="1017" idx="0"/>
          </p:cNvCxnSpPr>
          <p:nvPr/>
        </p:nvCxnSpPr>
        <p:spPr>
          <a:xfrm flipH="1" flipV="1">
            <a:off x="3158756" y="3160985"/>
            <a:ext cx="809256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030" name="Connection Line"/>
          <p:cNvCxnSpPr>
            <a:stCxn id="1023" idx="0"/>
            <a:endCxn id="1022" idx="0"/>
          </p:cNvCxnSpPr>
          <p:nvPr/>
        </p:nvCxnSpPr>
        <p:spPr>
          <a:xfrm flipH="1" flipV="1">
            <a:off x="5267124" y="4434443"/>
            <a:ext cx="669075" cy="1070852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031" name="Raíz"/>
          <p:cNvSpPr txBox="1"/>
          <p:nvPr/>
        </p:nvSpPr>
        <p:spPr>
          <a:xfrm>
            <a:off x="3560261" y="1947045"/>
            <a:ext cx="52015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Raíz</a:t>
            </a:r>
          </a:p>
        </p:txBody>
      </p:sp>
      <p:sp>
        <p:nvSpPr>
          <p:cNvPr id="1032" name="Triangle"/>
          <p:cNvSpPr/>
          <p:nvPr/>
        </p:nvSpPr>
        <p:spPr>
          <a:xfrm>
            <a:off x="4169672" y="2440041"/>
            <a:ext cx="3662193" cy="3372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33" name="Sub-árvore…"/>
          <p:cNvSpPr txBox="1"/>
          <p:nvPr/>
        </p:nvSpPr>
        <p:spPr>
          <a:xfrm>
            <a:off x="7106079" y="3655984"/>
            <a:ext cx="114768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Sub-árvore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direita</a:t>
            </a:r>
          </a:p>
        </p:txBody>
      </p:sp>
      <p:sp>
        <p:nvSpPr>
          <p:cNvPr id="1034" name="Sub-árvor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Sub-árvores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37" name="Oval"/>
          <p:cNvSpPr/>
          <p:nvPr/>
        </p:nvSpPr>
        <p:spPr>
          <a:xfrm>
            <a:off x="4257232" y="1977840"/>
            <a:ext cx="514351" cy="476208"/>
          </a:xfrm>
          <a:prstGeom prst="ellipse">
            <a:avLst/>
          </a:prstGeom>
          <a:solidFill>
            <a:srgbClr val="FFF857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857"/>
                </a:solidFill>
              </a:defRPr>
            </a:pPr>
          </a:p>
        </p:txBody>
      </p:sp>
      <p:sp>
        <p:nvSpPr>
          <p:cNvPr id="1038" name="Oval"/>
          <p:cNvSpPr/>
          <p:nvPr/>
        </p:nvSpPr>
        <p:spPr>
          <a:xfrm>
            <a:off x="2901581" y="292288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039" name="Oval"/>
          <p:cNvSpPr/>
          <p:nvPr/>
        </p:nvSpPr>
        <p:spPr>
          <a:xfrm>
            <a:off x="2138315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040" name="Oval"/>
          <p:cNvSpPr/>
          <p:nvPr/>
        </p:nvSpPr>
        <p:spPr>
          <a:xfrm>
            <a:off x="5679023" y="292288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041" name="Oval"/>
          <p:cNvSpPr/>
          <p:nvPr/>
        </p:nvSpPr>
        <p:spPr>
          <a:xfrm>
            <a:off x="3710836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042" name="Oval"/>
          <p:cNvSpPr/>
          <p:nvPr/>
        </p:nvSpPr>
        <p:spPr>
          <a:xfrm>
            <a:off x="6491335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043" name="Oval"/>
          <p:cNvSpPr/>
          <p:nvPr/>
        </p:nvSpPr>
        <p:spPr>
          <a:xfrm>
            <a:off x="5009949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044" name="Oval"/>
          <p:cNvSpPr/>
          <p:nvPr/>
        </p:nvSpPr>
        <p:spPr>
          <a:xfrm>
            <a:off x="5679023" y="526719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cxnSp>
        <p:nvCxnSpPr>
          <p:cNvPr id="1045" name="Connection Line"/>
          <p:cNvCxnSpPr>
            <a:stCxn id="1038" idx="0"/>
            <a:endCxn id="1037" idx="0"/>
          </p:cNvCxnSpPr>
          <p:nvPr/>
        </p:nvCxnSpPr>
        <p:spPr>
          <a:xfrm flipV="1">
            <a:off x="3158756" y="2215943"/>
            <a:ext cx="1355652" cy="9450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046" name="Connection Line"/>
          <p:cNvCxnSpPr>
            <a:stCxn id="1040" idx="0"/>
            <a:endCxn id="1037" idx="0"/>
          </p:cNvCxnSpPr>
          <p:nvPr/>
        </p:nvCxnSpPr>
        <p:spPr>
          <a:xfrm flipH="1" flipV="1">
            <a:off x="4514407" y="2215943"/>
            <a:ext cx="1421792" cy="9450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047" name="Connection Line"/>
          <p:cNvCxnSpPr>
            <a:stCxn id="1039" idx="0"/>
            <a:endCxn id="1038" idx="0"/>
          </p:cNvCxnSpPr>
          <p:nvPr/>
        </p:nvCxnSpPr>
        <p:spPr>
          <a:xfrm flipV="1">
            <a:off x="2395490" y="3160985"/>
            <a:ext cx="763267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048" name="Connection Line"/>
          <p:cNvCxnSpPr>
            <a:stCxn id="1043" idx="0"/>
            <a:endCxn id="1040" idx="0"/>
          </p:cNvCxnSpPr>
          <p:nvPr/>
        </p:nvCxnSpPr>
        <p:spPr>
          <a:xfrm flipV="1">
            <a:off x="5267124" y="3160985"/>
            <a:ext cx="669075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049" name="Connection Line"/>
          <p:cNvCxnSpPr>
            <a:stCxn id="1042" idx="0"/>
            <a:endCxn id="1040" idx="0"/>
          </p:cNvCxnSpPr>
          <p:nvPr/>
        </p:nvCxnSpPr>
        <p:spPr>
          <a:xfrm flipH="1" flipV="1">
            <a:off x="5936198" y="3160985"/>
            <a:ext cx="812313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050" name="Connection Line"/>
          <p:cNvCxnSpPr>
            <a:stCxn id="1041" idx="0"/>
            <a:endCxn id="1038" idx="0"/>
          </p:cNvCxnSpPr>
          <p:nvPr/>
        </p:nvCxnSpPr>
        <p:spPr>
          <a:xfrm flipH="1" flipV="1">
            <a:off x="3158756" y="3160985"/>
            <a:ext cx="809256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051" name="Connection Line"/>
          <p:cNvCxnSpPr>
            <a:stCxn id="1044" idx="0"/>
            <a:endCxn id="1043" idx="0"/>
          </p:cNvCxnSpPr>
          <p:nvPr/>
        </p:nvCxnSpPr>
        <p:spPr>
          <a:xfrm flipH="1" flipV="1">
            <a:off x="5267124" y="4434443"/>
            <a:ext cx="669075" cy="1070852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052" name="Raíz"/>
          <p:cNvSpPr txBox="1"/>
          <p:nvPr/>
        </p:nvSpPr>
        <p:spPr>
          <a:xfrm>
            <a:off x="3560261" y="1947045"/>
            <a:ext cx="52015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Raíz</a:t>
            </a:r>
          </a:p>
        </p:txBody>
      </p:sp>
      <p:sp>
        <p:nvSpPr>
          <p:cNvPr id="1053" name="Triangle"/>
          <p:cNvSpPr/>
          <p:nvPr/>
        </p:nvSpPr>
        <p:spPr>
          <a:xfrm>
            <a:off x="4169672" y="2440041"/>
            <a:ext cx="3662193" cy="3372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54" name="Sub-árvore…"/>
          <p:cNvSpPr txBox="1"/>
          <p:nvPr/>
        </p:nvSpPr>
        <p:spPr>
          <a:xfrm>
            <a:off x="7106079" y="3655984"/>
            <a:ext cx="114768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Sub-árvore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direita</a:t>
            </a:r>
          </a:p>
        </p:txBody>
      </p:sp>
      <p:sp>
        <p:nvSpPr>
          <p:cNvPr id="1055" name="Triangle"/>
          <p:cNvSpPr/>
          <p:nvPr/>
        </p:nvSpPr>
        <p:spPr>
          <a:xfrm>
            <a:off x="1434393" y="2417257"/>
            <a:ext cx="3559709" cy="2648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56" name="Sub-árvore…"/>
          <p:cNvSpPr txBox="1"/>
          <p:nvPr/>
        </p:nvSpPr>
        <p:spPr>
          <a:xfrm>
            <a:off x="2640404" y="5102771"/>
            <a:ext cx="114768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Sub-árvore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esquerda</a:t>
            </a:r>
          </a:p>
        </p:txBody>
      </p:sp>
      <p:sp>
        <p:nvSpPr>
          <p:cNvPr id="1057" name="Sub-árvor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Sub-árvores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93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19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2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96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19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5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97" name="Árvores Binárias"/>
          <p:cNvSpPr txBox="1"/>
          <p:nvPr/>
        </p:nvSpPr>
        <p:spPr>
          <a:xfrm>
            <a:off x="1345584" y="2501851"/>
            <a:ext cx="21356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Árvores Binárias</a:t>
            </a:r>
          </a:p>
        </p:txBody>
      </p:sp>
      <p:grpSp>
        <p:nvGrpSpPr>
          <p:cNvPr id="200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19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9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203" name="Group"/>
          <p:cNvGrpSpPr/>
          <p:nvPr/>
        </p:nvGrpSpPr>
        <p:grpSpPr>
          <a:xfrm>
            <a:off x="876300" y="4155948"/>
            <a:ext cx="366713" cy="373791"/>
            <a:chOff x="0" y="0"/>
            <a:chExt cx="366712" cy="373790"/>
          </a:xfrm>
        </p:grpSpPr>
        <p:sp>
          <p:nvSpPr>
            <p:cNvPr id="20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2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204" name="Propriedades e Definições"/>
          <p:cNvSpPr txBox="1"/>
          <p:nvPr/>
        </p:nvSpPr>
        <p:spPr>
          <a:xfrm>
            <a:off x="1350425" y="3049538"/>
            <a:ext cx="3292956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Propriedades e Definições</a:t>
            </a:r>
          </a:p>
        </p:txBody>
      </p:sp>
      <p:grpSp>
        <p:nvGrpSpPr>
          <p:cNvPr id="207" name="Group"/>
          <p:cNvGrpSpPr/>
          <p:nvPr/>
        </p:nvGrpSpPr>
        <p:grpSpPr>
          <a:xfrm>
            <a:off x="880455" y="4722595"/>
            <a:ext cx="366714" cy="373791"/>
            <a:chOff x="0" y="0"/>
            <a:chExt cx="366712" cy="373790"/>
          </a:xfrm>
        </p:grpSpPr>
        <p:sp>
          <p:nvSpPr>
            <p:cNvPr id="20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6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208" name="Inserção em Árvores Binárias"/>
          <p:cNvSpPr txBox="1"/>
          <p:nvPr/>
        </p:nvSpPr>
        <p:spPr>
          <a:xfrm>
            <a:off x="1361598" y="3616283"/>
            <a:ext cx="368871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Inserção em Árvores Binárias</a:t>
            </a:r>
          </a:p>
        </p:txBody>
      </p:sp>
      <p:sp>
        <p:nvSpPr>
          <p:cNvPr id="209" name="Pesquisa em Árvores Binárias"/>
          <p:cNvSpPr txBox="1"/>
          <p:nvPr/>
        </p:nvSpPr>
        <p:spPr>
          <a:xfrm>
            <a:off x="1361598" y="4164047"/>
            <a:ext cx="3759284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Pesquisa em Árvores Binárias</a:t>
            </a:r>
          </a:p>
        </p:txBody>
      </p:sp>
      <p:sp>
        <p:nvSpPr>
          <p:cNvPr id="210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211" name="Referências"/>
          <p:cNvSpPr txBox="1"/>
          <p:nvPr/>
        </p:nvSpPr>
        <p:spPr>
          <a:xfrm>
            <a:off x="1366727" y="4722595"/>
            <a:ext cx="15428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212" name="Rounded Rectangle"/>
          <p:cNvSpPr/>
          <p:nvPr/>
        </p:nvSpPr>
        <p:spPr>
          <a:xfrm>
            <a:off x="723900" y="1828800"/>
            <a:ext cx="7772400" cy="549275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213" name="Introdução"/>
          <p:cNvSpPr txBox="1"/>
          <p:nvPr/>
        </p:nvSpPr>
        <p:spPr>
          <a:xfrm>
            <a:off x="1343058" y="1935127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216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21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5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60" name="Oval"/>
          <p:cNvSpPr/>
          <p:nvPr/>
        </p:nvSpPr>
        <p:spPr>
          <a:xfrm>
            <a:off x="4257232" y="1977840"/>
            <a:ext cx="514351" cy="476208"/>
          </a:xfrm>
          <a:prstGeom prst="ellipse">
            <a:avLst/>
          </a:prstGeom>
          <a:solidFill>
            <a:srgbClr val="FFF857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857"/>
                </a:solidFill>
              </a:defRPr>
            </a:pPr>
          </a:p>
        </p:txBody>
      </p:sp>
      <p:sp>
        <p:nvSpPr>
          <p:cNvPr id="1061" name="Oval"/>
          <p:cNvSpPr/>
          <p:nvPr/>
        </p:nvSpPr>
        <p:spPr>
          <a:xfrm>
            <a:off x="2901581" y="2922882"/>
            <a:ext cx="514351" cy="476208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433FF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433FF"/>
                </a:solidFill>
              </a:defRPr>
            </a:pPr>
          </a:p>
        </p:txBody>
      </p:sp>
      <p:sp>
        <p:nvSpPr>
          <p:cNvPr id="1062" name="Oval"/>
          <p:cNvSpPr/>
          <p:nvPr/>
        </p:nvSpPr>
        <p:spPr>
          <a:xfrm>
            <a:off x="2138315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063" name="Oval"/>
          <p:cNvSpPr/>
          <p:nvPr/>
        </p:nvSpPr>
        <p:spPr>
          <a:xfrm>
            <a:off x="5679023" y="292288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064" name="Oval"/>
          <p:cNvSpPr/>
          <p:nvPr/>
        </p:nvSpPr>
        <p:spPr>
          <a:xfrm>
            <a:off x="3710836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065" name="Oval"/>
          <p:cNvSpPr/>
          <p:nvPr/>
        </p:nvSpPr>
        <p:spPr>
          <a:xfrm>
            <a:off x="6491335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066" name="Oval"/>
          <p:cNvSpPr/>
          <p:nvPr/>
        </p:nvSpPr>
        <p:spPr>
          <a:xfrm>
            <a:off x="5009949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067" name="Oval"/>
          <p:cNvSpPr/>
          <p:nvPr/>
        </p:nvSpPr>
        <p:spPr>
          <a:xfrm>
            <a:off x="5679023" y="526719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cxnSp>
        <p:nvCxnSpPr>
          <p:cNvPr id="1068" name="Connection Line"/>
          <p:cNvCxnSpPr>
            <a:stCxn id="1061" idx="0"/>
            <a:endCxn id="1060" idx="0"/>
          </p:cNvCxnSpPr>
          <p:nvPr/>
        </p:nvCxnSpPr>
        <p:spPr>
          <a:xfrm flipV="1">
            <a:off x="3158756" y="2215943"/>
            <a:ext cx="1355652" cy="9450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069" name="Connection Line"/>
          <p:cNvCxnSpPr>
            <a:stCxn id="1063" idx="0"/>
            <a:endCxn id="1060" idx="0"/>
          </p:cNvCxnSpPr>
          <p:nvPr/>
        </p:nvCxnSpPr>
        <p:spPr>
          <a:xfrm flipH="1" flipV="1">
            <a:off x="4514407" y="2215943"/>
            <a:ext cx="1421792" cy="9450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070" name="Connection Line"/>
          <p:cNvCxnSpPr>
            <a:stCxn id="1062" idx="0"/>
            <a:endCxn id="1061" idx="0"/>
          </p:cNvCxnSpPr>
          <p:nvPr/>
        </p:nvCxnSpPr>
        <p:spPr>
          <a:xfrm flipV="1">
            <a:off x="2395490" y="3160985"/>
            <a:ext cx="763267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071" name="Connection Line"/>
          <p:cNvCxnSpPr>
            <a:stCxn id="1066" idx="0"/>
            <a:endCxn id="1063" idx="0"/>
          </p:cNvCxnSpPr>
          <p:nvPr/>
        </p:nvCxnSpPr>
        <p:spPr>
          <a:xfrm flipV="1">
            <a:off x="5267124" y="3160985"/>
            <a:ext cx="669075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072" name="Connection Line"/>
          <p:cNvCxnSpPr>
            <a:stCxn id="1065" idx="0"/>
            <a:endCxn id="1063" idx="0"/>
          </p:cNvCxnSpPr>
          <p:nvPr/>
        </p:nvCxnSpPr>
        <p:spPr>
          <a:xfrm flipH="1" flipV="1">
            <a:off x="5936198" y="3160985"/>
            <a:ext cx="812313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073" name="Connection Line"/>
          <p:cNvCxnSpPr>
            <a:stCxn id="1064" idx="0"/>
            <a:endCxn id="1061" idx="0"/>
          </p:cNvCxnSpPr>
          <p:nvPr/>
        </p:nvCxnSpPr>
        <p:spPr>
          <a:xfrm flipH="1" flipV="1">
            <a:off x="3158756" y="3160985"/>
            <a:ext cx="809256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074" name="Connection Line"/>
          <p:cNvCxnSpPr>
            <a:stCxn id="1067" idx="0"/>
            <a:endCxn id="1066" idx="0"/>
          </p:cNvCxnSpPr>
          <p:nvPr/>
        </p:nvCxnSpPr>
        <p:spPr>
          <a:xfrm flipH="1" flipV="1">
            <a:off x="5267124" y="4434443"/>
            <a:ext cx="669075" cy="1070852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075" name="Raíz"/>
          <p:cNvSpPr txBox="1"/>
          <p:nvPr/>
        </p:nvSpPr>
        <p:spPr>
          <a:xfrm>
            <a:off x="3560261" y="1947045"/>
            <a:ext cx="52015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Raíz</a:t>
            </a:r>
          </a:p>
        </p:txBody>
      </p:sp>
      <p:sp>
        <p:nvSpPr>
          <p:cNvPr id="1076" name="Sub-árvor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Sub-árvores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79" name="Oval"/>
          <p:cNvSpPr/>
          <p:nvPr/>
        </p:nvSpPr>
        <p:spPr>
          <a:xfrm>
            <a:off x="4257232" y="1977840"/>
            <a:ext cx="514351" cy="476208"/>
          </a:xfrm>
          <a:prstGeom prst="ellipse">
            <a:avLst/>
          </a:prstGeom>
          <a:solidFill>
            <a:srgbClr val="FFF857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857"/>
                </a:solidFill>
              </a:defRPr>
            </a:pPr>
          </a:p>
        </p:txBody>
      </p:sp>
      <p:sp>
        <p:nvSpPr>
          <p:cNvPr id="1080" name="Oval"/>
          <p:cNvSpPr/>
          <p:nvPr/>
        </p:nvSpPr>
        <p:spPr>
          <a:xfrm>
            <a:off x="2901581" y="2922882"/>
            <a:ext cx="514351" cy="476208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433FF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433FF"/>
                </a:solidFill>
              </a:defRPr>
            </a:pPr>
          </a:p>
        </p:txBody>
      </p:sp>
      <p:sp>
        <p:nvSpPr>
          <p:cNvPr id="1081" name="Oval"/>
          <p:cNvSpPr/>
          <p:nvPr/>
        </p:nvSpPr>
        <p:spPr>
          <a:xfrm>
            <a:off x="2138315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082" name="Oval"/>
          <p:cNvSpPr/>
          <p:nvPr/>
        </p:nvSpPr>
        <p:spPr>
          <a:xfrm>
            <a:off x="5679023" y="292288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083" name="Oval"/>
          <p:cNvSpPr/>
          <p:nvPr/>
        </p:nvSpPr>
        <p:spPr>
          <a:xfrm>
            <a:off x="3710836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084" name="Oval"/>
          <p:cNvSpPr/>
          <p:nvPr/>
        </p:nvSpPr>
        <p:spPr>
          <a:xfrm>
            <a:off x="6491335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085" name="Oval"/>
          <p:cNvSpPr/>
          <p:nvPr/>
        </p:nvSpPr>
        <p:spPr>
          <a:xfrm>
            <a:off x="5009949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086" name="Oval"/>
          <p:cNvSpPr/>
          <p:nvPr/>
        </p:nvSpPr>
        <p:spPr>
          <a:xfrm>
            <a:off x="5679023" y="526719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cxnSp>
        <p:nvCxnSpPr>
          <p:cNvPr id="1087" name="Connection Line"/>
          <p:cNvCxnSpPr>
            <a:stCxn id="1080" idx="0"/>
            <a:endCxn id="1079" idx="0"/>
          </p:cNvCxnSpPr>
          <p:nvPr/>
        </p:nvCxnSpPr>
        <p:spPr>
          <a:xfrm flipV="1">
            <a:off x="3158756" y="2215943"/>
            <a:ext cx="1355652" cy="9450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088" name="Connection Line"/>
          <p:cNvCxnSpPr>
            <a:stCxn id="1082" idx="0"/>
            <a:endCxn id="1079" idx="0"/>
          </p:cNvCxnSpPr>
          <p:nvPr/>
        </p:nvCxnSpPr>
        <p:spPr>
          <a:xfrm flipH="1" flipV="1">
            <a:off x="4514407" y="2215943"/>
            <a:ext cx="1421792" cy="9450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089" name="Connection Line"/>
          <p:cNvCxnSpPr>
            <a:stCxn id="1081" idx="0"/>
            <a:endCxn id="1080" idx="0"/>
          </p:cNvCxnSpPr>
          <p:nvPr/>
        </p:nvCxnSpPr>
        <p:spPr>
          <a:xfrm flipV="1">
            <a:off x="2395490" y="3160985"/>
            <a:ext cx="763267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090" name="Connection Line"/>
          <p:cNvCxnSpPr>
            <a:stCxn id="1085" idx="0"/>
            <a:endCxn id="1082" idx="0"/>
          </p:cNvCxnSpPr>
          <p:nvPr/>
        </p:nvCxnSpPr>
        <p:spPr>
          <a:xfrm flipV="1">
            <a:off x="5267124" y="3160985"/>
            <a:ext cx="669075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091" name="Connection Line"/>
          <p:cNvCxnSpPr>
            <a:stCxn id="1084" idx="0"/>
            <a:endCxn id="1082" idx="0"/>
          </p:cNvCxnSpPr>
          <p:nvPr/>
        </p:nvCxnSpPr>
        <p:spPr>
          <a:xfrm flipH="1" flipV="1">
            <a:off x="5936198" y="3160985"/>
            <a:ext cx="812313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092" name="Connection Line"/>
          <p:cNvCxnSpPr>
            <a:stCxn id="1083" idx="0"/>
            <a:endCxn id="1080" idx="0"/>
          </p:cNvCxnSpPr>
          <p:nvPr/>
        </p:nvCxnSpPr>
        <p:spPr>
          <a:xfrm flipH="1" flipV="1">
            <a:off x="3158756" y="3160985"/>
            <a:ext cx="809256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093" name="Connection Line"/>
          <p:cNvCxnSpPr>
            <a:stCxn id="1086" idx="0"/>
            <a:endCxn id="1085" idx="0"/>
          </p:cNvCxnSpPr>
          <p:nvPr/>
        </p:nvCxnSpPr>
        <p:spPr>
          <a:xfrm flipH="1" flipV="1">
            <a:off x="5267124" y="4434443"/>
            <a:ext cx="669075" cy="1070852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094" name="Raíz"/>
          <p:cNvSpPr txBox="1"/>
          <p:nvPr/>
        </p:nvSpPr>
        <p:spPr>
          <a:xfrm>
            <a:off x="3560261" y="1947045"/>
            <a:ext cx="52015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Raíz</a:t>
            </a:r>
          </a:p>
        </p:txBody>
      </p:sp>
      <p:sp>
        <p:nvSpPr>
          <p:cNvPr id="1095" name="Triangle"/>
          <p:cNvSpPr/>
          <p:nvPr/>
        </p:nvSpPr>
        <p:spPr>
          <a:xfrm>
            <a:off x="3379935" y="3835758"/>
            <a:ext cx="1176154" cy="9796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96" name="Sub-árvore…"/>
          <p:cNvSpPr txBox="1"/>
          <p:nvPr/>
        </p:nvSpPr>
        <p:spPr>
          <a:xfrm>
            <a:off x="3394168" y="4947283"/>
            <a:ext cx="114768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0433FF"/>
                </a:solidFill>
              </a:defRPr>
            </a:pPr>
            <a:r>
              <a:t>Sub-árvore</a:t>
            </a:r>
          </a:p>
          <a:p>
            <a:pPr algn="ctr">
              <a:defRPr b="1">
                <a:solidFill>
                  <a:srgbClr val="0433FF"/>
                </a:solidFill>
              </a:defRPr>
            </a:pPr>
            <a:r>
              <a:t>direita</a:t>
            </a:r>
          </a:p>
        </p:txBody>
      </p:sp>
      <p:sp>
        <p:nvSpPr>
          <p:cNvPr id="1097" name="Triangle"/>
          <p:cNvSpPr/>
          <p:nvPr/>
        </p:nvSpPr>
        <p:spPr>
          <a:xfrm>
            <a:off x="1740287" y="3830593"/>
            <a:ext cx="1262480" cy="9805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98" name="Sub-árvore…"/>
          <p:cNvSpPr txBox="1"/>
          <p:nvPr/>
        </p:nvSpPr>
        <p:spPr>
          <a:xfrm>
            <a:off x="1603730" y="4947283"/>
            <a:ext cx="114768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0433FF"/>
                </a:solidFill>
              </a:defRPr>
            </a:pPr>
            <a:r>
              <a:t>Sub-árvore</a:t>
            </a:r>
          </a:p>
          <a:p>
            <a:pPr algn="ctr">
              <a:defRPr b="1">
                <a:solidFill>
                  <a:srgbClr val="0433FF"/>
                </a:solidFill>
              </a:defRPr>
            </a:pPr>
            <a:r>
              <a:t>esquerda</a:t>
            </a:r>
          </a:p>
        </p:txBody>
      </p:sp>
      <p:sp>
        <p:nvSpPr>
          <p:cNvPr id="1099" name="Sub-árvor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Sub-árvores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02" name="Oval"/>
          <p:cNvSpPr/>
          <p:nvPr/>
        </p:nvSpPr>
        <p:spPr>
          <a:xfrm>
            <a:off x="4257232" y="1977840"/>
            <a:ext cx="514351" cy="476208"/>
          </a:xfrm>
          <a:prstGeom prst="ellipse">
            <a:avLst/>
          </a:prstGeom>
          <a:solidFill>
            <a:srgbClr val="FFF857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857"/>
                </a:solidFill>
              </a:defRPr>
            </a:pPr>
          </a:p>
        </p:txBody>
      </p:sp>
      <p:sp>
        <p:nvSpPr>
          <p:cNvPr id="1103" name="Oval"/>
          <p:cNvSpPr/>
          <p:nvPr/>
        </p:nvSpPr>
        <p:spPr>
          <a:xfrm>
            <a:off x="2901581" y="2922882"/>
            <a:ext cx="514351" cy="476208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433FF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433FF"/>
                </a:solidFill>
              </a:defRPr>
            </a:pPr>
          </a:p>
        </p:txBody>
      </p:sp>
      <p:sp>
        <p:nvSpPr>
          <p:cNvPr id="1104" name="Oval"/>
          <p:cNvSpPr/>
          <p:nvPr/>
        </p:nvSpPr>
        <p:spPr>
          <a:xfrm>
            <a:off x="2138315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105" name="Oval"/>
          <p:cNvSpPr/>
          <p:nvPr/>
        </p:nvSpPr>
        <p:spPr>
          <a:xfrm>
            <a:off x="5679023" y="292288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106" name="Oval"/>
          <p:cNvSpPr/>
          <p:nvPr/>
        </p:nvSpPr>
        <p:spPr>
          <a:xfrm>
            <a:off x="3710836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107" name="Oval"/>
          <p:cNvSpPr/>
          <p:nvPr/>
        </p:nvSpPr>
        <p:spPr>
          <a:xfrm>
            <a:off x="6491335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108" name="Oval"/>
          <p:cNvSpPr/>
          <p:nvPr/>
        </p:nvSpPr>
        <p:spPr>
          <a:xfrm>
            <a:off x="5009949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109" name="Oval"/>
          <p:cNvSpPr/>
          <p:nvPr/>
        </p:nvSpPr>
        <p:spPr>
          <a:xfrm>
            <a:off x="5679023" y="526719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cxnSp>
        <p:nvCxnSpPr>
          <p:cNvPr id="1110" name="Connection Line"/>
          <p:cNvCxnSpPr>
            <a:stCxn id="1103" idx="0"/>
            <a:endCxn id="1102" idx="0"/>
          </p:cNvCxnSpPr>
          <p:nvPr/>
        </p:nvCxnSpPr>
        <p:spPr>
          <a:xfrm flipV="1">
            <a:off x="3158756" y="2215943"/>
            <a:ext cx="1355652" cy="9450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111" name="Connection Line"/>
          <p:cNvCxnSpPr>
            <a:stCxn id="1105" idx="0"/>
            <a:endCxn id="1102" idx="0"/>
          </p:cNvCxnSpPr>
          <p:nvPr/>
        </p:nvCxnSpPr>
        <p:spPr>
          <a:xfrm flipH="1" flipV="1">
            <a:off x="4514407" y="2215943"/>
            <a:ext cx="1421792" cy="9450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112" name="Connection Line"/>
          <p:cNvCxnSpPr>
            <a:stCxn id="1104" idx="0"/>
            <a:endCxn id="1103" idx="0"/>
          </p:cNvCxnSpPr>
          <p:nvPr/>
        </p:nvCxnSpPr>
        <p:spPr>
          <a:xfrm flipV="1">
            <a:off x="2395490" y="3160985"/>
            <a:ext cx="763267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113" name="Connection Line"/>
          <p:cNvCxnSpPr>
            <a:stCxn id="1108" idx="0"/>
            <a:endCxn id="1105" idx="0"/>
          </p:cNvCxnSpPr>
          <p:nvPr/>
        </p:nvCxnSpPr>
        <p:spPr>
          <a:xfrm flipV="1">
            <a:off x="5267124" y="3160985"/>
            <a:ext cx="669075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114" name="Connection Line"/>
          <p:cNvCxnSpPr>
            <a:stCxn id="1107" idx="0"/>
            <a:endCxn id="1105" idx="0"/>
          </p:cNvCxnSpPr>
          <p:nvPr/>
        </p:nvCxnSpPr>
        <p:spPr>
          <a:xfrm flipH="1" flipV="1">
            <a:off x="5936198" y="3160985"/>
            <a:ext cx="812313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115" name="Connection Line"/>
          <p:cNvCxnSpPr>
            <a:stCxn id="1106" idx="0"/>
            <a:endCxn id="1103" idx="0"/>
          </p:cNvCxnSpPr>
          <p:nvPr/>
        </p:nvCxnSpPr>
        <p:spPr>
          <a:xfrm flipH="1" flipV="1">
            <a:off x="3158756" y="3160985"/>
            <a:ext cx="809256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116" name="Connection Line"/>
          <p:cNvCxnSpPr>
            <a:stCxn id="1109" idx="0"/>
            <a:endCxn id="1108" idx="0"/>
          </p:cNvCxnSpPr>
          <p:nvPr/>
        </p:nvCxnSpPr>
        <p:spPr>
          <a:xfrm flipH="1" flipV="1">
            <a:off x="5267124" y="4434443"/>
            <a:ext cx="669075" cy="1070852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117" name="Raíz"/>
          <p:cNvSpPr txBox="1"/>
          <p:nvPr/>
        </p:nvSpPr>
        <p:spPr>
          <a:xfrm>
            <a:off x="3560261" y="1947045"/>
            <a:ext cx="52015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Raíz</a:t>
            </a:r>
          </a:p>
        </p:txBody>
      </p:sp>
      <p:sp>
        <p:nvSpPr>
          <p:cNvPr id="1118" name="Triangle"/>
          <p:cNvSpPr/>
          <p:nvPr/>
        </p:nvSpPr>
        <p:spPr>
          <a:xfrm>
            <a:off x="3379935" y="3835758"/>
            <a:ext cx="1176154" cy="9796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19" name="Sub-árvore…"/>
          <p:cNvSpPr txBox="1"/>
          <p:nvPr/>
        </p:nvSpPr>
        <p:spPr>
          <a:xfrm>
            <a:off x="3394168" y="4947283"/>
            <a:ext cx="114768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0433FF"/>
                </a:solidFill>
              </a:defRPr>
            </a:pPr>
            <a:r>
              <a:t>Sub-árvore</a:t>
            </a:r>
          </a:p>
          <a:p>
            <a:pPr algn="ctr">
              <a:defRPr b="1">
                <a:solidFill>
                  <a:srgbClr val="0433FF"/>
                </a:solidFill>
              </a:defRPr>
            </a:pPr>
            <a:r>
              <a:t>direita</a:t>
            </a:r>
          </a:p>
        </p:txBody>
      </p:sp>
      <p:sp>
        <p:nvSpPr>
          <p:cNvPr id="1120" name="Triangle"/>
          <p:cNvSpPr/>
          <p:nvPr/>
        </p:nvSpPr>
        <p:spPr>
          <a:xfrm>
            <a:off x="1740287" y="3830593"/>
            <a:ext cx="1262480" cy="9805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21" name="Sub-árvore…"/>
          <p:cNvSpPr txBox="1"/>
          <p:nvPr/>
        </p:nvSpPr>
        <p:spPr>
          <a:xfrm>
            <a:off x="1603730" y="4947283"/>
            <a:ext cx="114768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0433FF"/>
                </a:solidFill>
              </a:defRPr>
            </a:pPr>
            <a:r>
              <a:t>Sub-árvore</a:t>
            </a:r>
          </a:p>
          <a:p>
            <a:pPr algn="ctr">
              <a:defRPr b="1">
                <a:solidFill>
                  <a:srgbClr val="0433FF"/>
                </a:solidFill>
              </a:defRPr>
            </a:pPr>
            <a:r>
              <a:t>esquerda</a:t>
            </a:r>
          </a:p>
        </p:txBody>
      </p:sp>
      <p:sp>
        <p:nvSpPr>
          <p:cNvPr id="1122" name="Sub-árvor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Sub-árvores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25" name="Oval"/>
          <p:cNvSpPr/>
          <p:nvPr/>
        </p:nvSpPr>
        <p:spPr>
          <a:xfrm>
            <a:off x="4257232" y="1977840"/>
            <a:ext cx="514351" cy="476208"/>
          </a:xfrm>
          <a:prstGeom prst="ellipse">
            <a:avLst/>
          </a:prstGeom>
          <a:solidFill>
            <a:srgbClr val="FFF857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857"/>
                </a:solidFill>
              </a:defRPr>
            </a:pPr>
          </a:p>
        </p:txBody>
      </p:sp>
      <p:sp>
        <p:nvSpPr>
          <p:cNvPr id="1126" name="Oval"/>
          <p:cNvSpPr/>
          <p:nvPr/>
        </p:nvSpPr>
        <p:spPr>
          <a:xfrm>
            <a:off x="2901581" y="292288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433FF"/>
                </a:solidFill>
              </a:defRPr>
            </a:pPr>
          </a:p>
        </p:txBody>
      </p:sp>
      <p:sp>
        <p:nvSpPr>
          <p:cNvPr id="1127" name="Oval"/>
          <p:cNvSpPr/>
          <p:nvPr/>
        </p:nvSpPr>
        <p:spPr>
          <a:xfrm>
            <a:off x="2138315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128" name="Oval"/>
          <p:cNvSpPr/>
          <p:nvPr/>
        </p:nvSpPr>
        <p:spPr>
          <a:xfrm>
            <a:off x="5679023" y="292288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129" name="Oval"/>
          <p:cNvSpPr/>
          <p:nvPr/>
        </p:nvSpPr>
        <p:spPr>
          <a:xfrm>
            <a:off x="3710836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130" name="Oval"/>
          <p:cNvSpPr/>
          <p:nvPr/>
        </p:nvSpPr>
        <p:spPr>
          <a:xfrm>
            <a:off x="6491335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131" name="Oval"/>
          <p:cNvSpPr/>
          <p:nvPr/>
        </p:nvSpPr>
        <p:spPr>
          <a:xfrm>
            <a:off x="5009949" y="4196339"/>
            <a:ext cx="514351" cy="476209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433FF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132" name="Oval"/>
          <p:cNvSpPr/>
          <p:nvPr/>
        </p:nvSpPr>
        <p:spPr>
          <a:xfrm>
            <a:off x="5679023" y="526719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cxnSp>
        <p:nvCxnSpPr>
          <p:cNvPr id="1133" name="Connection Line"/>
          <p:cNvCxnSpPr>
            <a:stCxn id="1126" idx="0"/>
            <a:endCxn id="1125" idx="0"/>
          </p:cNvCxnSpPr>
          <p:nvPr/>
        </p:nvCxnSpPr>
        <p:spPr>
          <a:xfrm flipV="1">
            <a:off x="3158756" y="2215943"/>
            <a:ext cx="1355652" cy="9450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134" name="Connection Line"/>
          <p:cNvCxnSpPr>
            <a:stCxn id="1128" idx="0"/>
            <a:endCxn id="1125" idx="0"/>
          </p:cNvCxnSpPr>
          <p:nvPr/>
        </p:nvCxnSpPr>
        <p:spPr>
          <a:xfrm flipH="1" flipV="1">
            <a:off x="4514407" y="2215943"/>
            <a:ext cx="1421792" cy="9450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135" name="Connection Line"/>
          <p:cNvCxnSpPr>
            <a:stCxn id="1127" idx="0"/>
            <a:endCxn id="1126" idx="0"/>
          </p:cNvCxnSpPr>
          <p:nvPr/>
        </p:nvCxnSpPr>
        <p:spPr>
          <a:xfrm flipV="1">
            <a:off x="2395490" y="3160985"/>
            <a:ext cx="763267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136" name="Connection Line"/>
          <p:cNvCxnSpPr>
            <a:stCxn id="1131" idx="0"/>
            <a:endCxn id="1128" idx="0"/>
          </p:cNvCxnSpPr>
          <p:nvPr/>
        </p:nvCxnSpPr>
        <p:spPr>
          <a:xfrm flipV="1">
            <a:off x="5267124" y="3160985"/>
            <a:ext cx="669075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137" name="Connection Line"/>
          <p:cNvCxnSpPr>
            <a:stCxn id="1130" idx="0"/>
            <a:endCxn id="1128" idx="0"/>
          </p:cNvCxnSpPr>
          <p:nvPr/>
        </p:nvCxnSpPr>
        <p:spPr>
          <a:xfrm flipH="1" flipV="1">
            <a:off x="5936198" y="3160985"/>
            <a:ext cx="812313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138" name="Connection Line"/>
          <p:cNvCxnSpPr>
            <a:stCxn id="1129" idx="0"/>
            <a:endCxn id="1126" idx="0"/>
          </p:cNvCxnSpPr>
          <p:nvPr/>
        </p:nvCxnSpPr>
        <p:spPr>
          <a:xfrm flipH="1" flipV="1">
            <a:off x="3158756" y="3160985"/>
            <a:ext cx="809256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139" name="Connection Line"/>
          <p:cNvCxnSpPr>
            <a:stCxn id="1132" idx="0"/>
            <a:endCxn id="1131" idx="0"/>
          </p:cNvCxnSpPr>
          <p:nvPr/>
        </p:nvCxnSpPr>
        <p:spPr>
          <a:xfrm flipH="1" flipV="1">
            <a:off x="5267124" y="4434443"/>
            <a:ext cx="669075" cy="1070852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140" name="Raíz"/>
          <p:cNvSpPr txBox="1"/>
          <p:nvPr/>
        </p:nvSpPr>
        <p:spPr>
          <a:xfrm>
            <a:off x="3560261" y="1947045"/>
            <a:ext cx="52015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Raíz</a:t>
            </a:r>
          </a:p>
        </p:txBody>
      </p:sp>
      <p:sp>
        <p:nvSpPr>
          <p:cNvPr id="1141" name="Triangle"/>
          <p:cNvSpPr/>
          <p:nvPr/>
        </p:nvSpPr>
        <p:spPr>
          <a:xfrm>
            <a:off x="5348122" y="4876172"/>
            <a:ext cx="1176154" cy="9796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42" name="Sub-árvore…"/>
          <p:cNvSpPr txBox="1"/>
          <p:nvPr/>
        </p:nvSpPr>
        <p:spPr>
          <a:xfrm>
            <a:off x="5456125" y="6040918"/>
            <a:ext cx="114768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0433FF"/>
                </a:solidFill>
              </a:defRPr>
            </a:pPr>
            <a:r>
              <a:t>Sub-árvore</a:t>
            </a:r>
          </a:p>
          <a:p>
            <a:pPr algn="ctr">
              <a:defRPr b="1">
                <a:solidFill>
                  <a:srgbClr val="0433FF"/>
                </a:solidFill>
              </a:defRPr>
            </a:pPr>
            <a:r>
              <a:t>direita</a:t>
            </a:r>
          </a:p>
        </p:txBody>
      </p:sp>
      <p:sp>
        <p:nvSpPr>
          <p:cNvPr id="1143" name="Triangle"/>
          <p:cNvSpPr/>
          <p:nvPr/>
        </p:nvSpPr>
        <p:spPr>
          <a:xfrm>
            <a:off x="4058108" y="4875251"/>
            <a:ext cx="1262480" cy="980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44" name="Sub-árvore…"/>
          <p:cNvSpPr txBox="1"/>
          <p:nvPr/>
        </p:nvSpPr>
        <p:spPr>
          <a:xfrm>
            <a:off x="3998157" y="6040918"/>
            <a:ext cx="114768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0433FF"/>
                </a:solidFill>
              </a:defRPr>
            </a:pPr>
            <a:r>
              <a:t>Sub-árvore</a:t>
            </a:r>
          </a:p>
          <a:p>
            <a:pPr algn="ctr">
              <a:defRPr b="1">
                <a:solidFill>
                  <a:srgbClr val="0433FF"/>
                </a:solidFill>
              </a:defRPr>
            </a:pPr>
            <a:r>
              <a:t>esquerda</a:t>
            </a:r>
          </a:p>
        </p:txBody>
      </p:sp>
      <p:sp>
        <p:nvSpPr>
          <p:cNvPr id="1145" name="NULL"/>
          <p:cNvSpPr/>
          <p:nvPr/>
        </p:nvSpPr>
        <p:spPr>
          <a:xfrm>
            <a:off x="4358978" y="5310349"/>
            <a:ext cx="660741" cy="3898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cxnSp>
        <p:nvCxnSpPr>
          <p:cNvPr id="1146" name="Connection Line"/>
          <p:cNvCxnSpPr>
            <a:stCxn id="1145" idx="0"/>
            <a:endCxn id="1131" idx="0"/>
          </p:cNvCxnSpPr>
          <p:nvPr/>
        </p:nvCxnSpPr>
        <p:spPr>
          <a:xfrm flipV="1">
            <a:off x="4689348" y="4434443"/>
            <a:ext cx="577777" cy="1070852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147" name="Sub-árvor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Sub-árvores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50" name="Oval"/>
          <p:cNvSpPr/>
          <p:nvPr/>
        </p:nvSpPr>
        <p:spPr>
          <a:xfrm>
            <a:off x="4257232" y="1977840"/>
            <a:ext cx="514351" cy="476208"/>
          </a:xfrm>
          <a:prstGeom prst="ellipse">
            <a:avLst/>
          </a:prstGeom>
          <a:solidFill>
            <a:srgbClr val="FFF857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857"/>
                </a:solidFill>
              </a:defRPr>
            </a:pPr>
          </a:p>
        </p:txBody>
      </p:sp>
      <p:sp>
        <p:nvSpPr>
          <p:cNvPr id="1151" name="Oval"/>
          <p:cNvSpPr/>
          <p:nvPr/>
        </p:nvSpPr>
        <p:spPr>
          <a:xfrm>
            <a:off x="2901581" y="292288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433FF"/>
                </a:solidFill>
              </a:defRPr>
            </a:pPr>
          </a:p>
        </p:txBody>
      </p:sp>
      <p:sp>
        <p:nvSpPr>
          <p:cNvPr id="1152" name="Oval"/>
          <p:cNvSpPr/>
          <p:nvPr/>
        </p:nvSpPr>
        <p:spPr>
          <a:xfrm>
            <a:off x="2138315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153" name="Oval"/>
          <p:cNvSpPr/>
          <p:nvPr/>
        </p:nvSpPr>
        <p:spPr>
          <a:xfrm>
            <a:off x="5679023" y="292288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154" name="Oval"/>
          <p:cNvSpPr/>
          <p:nvPr/>
        </p:nvSpPr>
        <p:spPr>
          <a:xfrm>
            <a:off x="3710836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155" name="Oval"/>
          <p:cNvSpPr/>
          <p:nvPr/>
        </p:nvSpPr>
        <p:spPr>
          <a:xfrm>
            <a:off x="6491335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156" name="Oval"/>
          <p:cNvSpPr/>
          <p:nvPr/>
        </p:nvSpPr>
        <p:spPr>
          <a:xfrm>
            <a:off x="5009949" y="4196339"/>
            <a:ext cx="514351" cy="476209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433FF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157" name="Oval"/>
          <p:cNvSpPr/>
          <p:nvPr/>
        </p:nvSpPr>
        <p:spPr>
          <a:xfrm>
            <a:off x="5679023" y="526719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cxnSp>
        <p:nvCxnSpPr>
          <p:cNvPr id="1158" name="Connection Line"/>
          <p:cNvCxnSpPr>
            <a:stCxn id="1151" idx="0"/>
            <a:endCxn id="1150" idx="0"/>
          </p:cNvCxnSpPr>
          <p:nvPr/>
        </p:nvCxnSpPr>
        <p:spPr>
          <a:xfrm flipV="1">
            <a:off x="3158756" y="2215943"/>
            <a:ext cx="1355652" cy="9450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159" name="Connection Line"/>
          <p:cNvCxnSpPr>
            <a:stCxn id="1153" idx="0"/>
            <a:endCxn id="1150" idx="0"/>
          </p:cNvCxnSpPr>
          <p:nvPr/>
        </p:nvCxnSpPr>
        <p:spPr>
          <a:xfrm flipH="1" flipV="1">
            <a:off x="4514407" y="2215943"/>
            <a:ext cx="1421792" cy="9450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160" name="Connection Line"/>
          <p:cNvCxnSpPr>
            <a:stCxn id="1152" idx="0"/>
            <a:endCxn id="1151" idx="0"/>
          </p:cNvCxnSpPr>
          <p:nvPr/>
        </p:nvCxnSpPr>
        <p:spPr>
          <a:xfrm flipV="1">
            <a:off x="2395490" y="3160985"/>
            <a:ext cx="763267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161" name="Connection Line"/>
          <p:cNvCxnSpPr>
            <a:stCxn id="1156" idx="0"/>
            <a:endCxn id="1153" idx="0"/>
          </p:cNvCxnSpPr>
          <p:nvPr/>
        </p:nvCxnSpPr>
        <p:spPr>
          <a:xfrm flipV="1">
            <a:off x="5267124" y="3160985"/>
            <a:ext cx="669075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162" name="Connection Line"/>
          <p:cNvCxnSpPr>
            <a:stCxn id="1155" idx="0"/>
            <a:endCxn id="1153" idx="0"/>
          </p:cNvCxnSpPr>
          <p:nvPr/>
        </p:nvCxnSpPr>
        <p:spPr>
          <a:xfrm flipH="1" flipV="1">
            <a:off x="5936198" y="3160985"/>
            <a:ext cx="812313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163" name="Connection Line"/>
          <p:cNvCxnSpPr>
            <a:stCxn id="1154" idx="0"/>
            <a:endCxn id="1151" idx="0"/>
          </p:cNvCxnSpPr>
          <p:nvPr/>
        </p:nvCxnSpPr>
        <p:spPr>
          <a:xfrm flipH="1" flipV="1">
            <a:off x="3158756" y="3160985"/>
            <a:ext cx="809256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164" name="Connection Line"/>
          <p:cNvCxnSpPr>
            <a:stCxn id="1157" idx="0"/>
            <a:endCxn id="1156" idx="0"/>
          </p:cNvCxnSpPr>
          <p:nvPr/>
        </p:nvCxnSpPr>
        <p:spPr>
          <a:xfrm flipH="1" flipV="1">
            <a:off x="5267124" y="4434443"/>
            <a:ext cx="669075" cy="1070852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165" name="Raíz"/>
          <p:cNvSpPr txBox="1"/>
          <p:nvPr/>
        </p:nvSpPr>
        <p:spPr>
          <a:xfrm>
            <a:off x="3560261" y="1947045"/>
            <a:ext cx="52015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Raíz</a:t>
            </a:r>
          </a:p>
        </p:txBody>
      </p:sp>
      <p:sp>
        <p:nvSpPr>
          <p:cNvPr id="1166" name="Triangle"/>
          <p:cNvSpPr/>
          <p:nvPr/>
        </p:nvSpPr>
        <p:spPr>
          <a:xfrm>
            <a:off x="5348122" y="4876172"/>
            <a:ext cx="1176154" cy="9796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67" name="Sub-árvore…"/>
          <p:cNvSpPr txBox="1"/>
          <p:nvPr/>
        </p:nvSpPr>
        <p:spPr>
          <a:xfrm>
            <a:off x="5456125" y="6040918"/>
            <a:ext cx="1147687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0433FF"/>
                </a:solidFill>
              </a:defRPr>
            </a:pPr>
            <a:r>
              <a:t>Sub-árvore</a:t>
            </a:r>
          </a:p>
          <a:p>
            <a:pPr algn="ctr">
              <a:defRPr b="1">
                <a:solidFill>
                  <a:srgbClr val="0433FF"/>
                </a:solidFill>
              </a:defRPr>
            </a:pPr>
            <a:r>
              <a:t>direita</a:t>
            </a:r>
          </a:p>
        </p:txBody>
      </p:sp>
      <p:sp>
        <p:nvSpPr>
          <p:cNvPr id="1168" name="Triangle"/>
          <p:cNvSpPr/>
          <p:nvPr/>
        </p:nvSpPr>
        <p:spPr>
          <a:xfrm>
            <a:off x="4058108" y="4875251"/>
            <a:ext cx="1262480" cy="980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69" name="Sub-árvore…"/>
          <p:cNvSpPr txBox="1"/>
          <p:nvPr/>
        </p:nvSpPr>
        <p:spPr>
          <a:xfrm>
            <a:off x="3998157" y="6040918"/>
            <a:ext cx="114768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0433FF"/>
                </a:solidFill>
              </a:defRPr>
            </a:pPr>
            <a:r>
              <a:t>Sub-árvore</a:t>
            </a:r>
          </a:p>
          <a:p>
            <a:pPr algn="ctr">
              <a:defRPr b="1">
                <a:solidFill>
                  <a:srgbClr val="0433FF"/>
                </a:solidFill>
              </a:defRPr>
            </a:pPr>
            <a:r>
              <a:t>esquerda</a:t>
            </a:r>
          </a:p>
        </p:txBody>
      </p:sp>
      <p:sp>
        <p:nvSpPr>
          <p:cNvPr id="1170" name="NULL"/>
          <p:cNvSpPr/>
          <p:nvPr/>
        </p:nvSpPr>
        <p:spPr>
          <a:xfrm>
            <a:off x="4358978" y="5310349"/>
            <a:ext cx="660741" cy="3898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cxnSp>
        <p:nvCxnSpPr>
          <p:cNvPr id="1171" name="Connection Line"/>
          <p:cNvCxnSpPr>
            <a:stCxn id="1170" idx="0"/>
            <a:endCxn id="1156" idx="0"/>
          </p:cNvCxnSpPr>
          <p:nvPr/>
        </p:nvCxnSpPr>
        <p:spPr>
          <a:xfrm flipV="1">
            <a:off x="4689348" y="4434443"/>
            <a:ext cx="577777" cy="1070852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172" name="Sub-árvor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Sub-árvores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75" name="Caminh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Caminho</a:t>
            </a:r>
          </a:p>
        </p:txBody>
      </p:sp>
      <p:sp>
        <p:nvSpPr>
          <p:cNvPr id="1176" name="Oval"/>
          <p:cNvSpPr/>
          <p:nvPr/>
        </p:nvSpPr>
        <p:spPr>
          <a:xfrm>
            <a:off x="4257232" y="197784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857"/>
                </a:solidFill>
              </a:defRPr>
            </a:pPr>
          </a:p>
        </p:txBody>
      </p:sp>
      <p:sp>
        <p:nvSpPr>
          <p:cNvPr id="1177" name="B"/>
          <p:cNvSpPr/>
          <p:nvPr/>
        </p:nvSpPr>
        <p:spPr>
          <a:xfrm>
            <a:off x="2901581" y="292288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178" name="D"/>
          <p:cNvSpPr/>
          <p:nvPr/>
        </p:nvSpPr>
        <p:spPr>
          <a:xfrm>
            <a:off x="2138315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179" name="C"/>
          <p:cNvSpPr/>
          <p:nvPr/>
        </p:nvSpPr>
        <p:spPr>
          <a:xfrm>
            <a:off x="5679023" y="292288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180" name="E"/>
          <p:cNvSpPr/>
          <p:nvPr/>
        </p:nvSpPr>
        <p:spPr>
          <a:xfrm>
            <a:off x="3710836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181" name="G"/>
          <p:cNvSpPr/>
          <p:nvPr/>
        </p:nvSpPr>
        <p:spPr>
          <a:xfrm>
            <a:off x="6491335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1182" name="F"/>
          <p:cNvSpPr/>
          <p:nvPr/>
        </p:nvSpPr>
        <p:spPr>
          <a:xfrm>
            <a:off x="5009949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183" name="H"/>
          <p:cNvSpPr/>
          <p:nvPr/>
        </p:nvSpPr>
        <p:spPr>
          <a:xfrm>
            <a:off x="5679023" y="5267190"/>
            <a:ext cx="514351" cy="476208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H</a:t>
            </a:r>
          </a:p>
        </p:txBody>
      </p:sp>
      <p:cxnSp>
        <p:nvCxnSpPr>
          <p:cNvPr id="1184" name="Connection Line"/>
          <p:cNvCxnSpPr>
            <a:stCxn id="1177" idx="0"/>
            <a:endCxn id="1176" idx="0"/>
          </p:cNvCxnSpPr>
          <p:nvPr/>
        </p:nvCxnSpPr>
        <p:spPr>
          <a:xfrm flipV="1">
            <a:off x="3158756" y="2215943"/>
            <a:ext cx="1355652" cy="9450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185" name="Connection Line"/>
          <p:cNvCxnSpPr>
            <a:stCxn id="1179" idx="0"/>
            <a:endCxn id="1176" idx="0"/>
          </p:cNvCxnSpPr>
          <p:nvPr/>
        </p:nvCxnSpPr>
        <p:spPr>
          <a:xfrm flipH="1" flipV="1">
            <a:off x="4514407" y="2215943"/>
            <a:ext cx="1421792" cy="9450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186" name="Connection Line"/>
          <p:cNvCxnSpPr>
            <a:stCxn id="1178" idx="0"/>
            <a:endCxn id="1177" idx="0"/>
          </p:cNvCxnSpPr>
          <p:nvPr/>
        </p:nvCxnSpPr>
        <p:spPr>
          <a:xfrm flipV="1">
            <a:off x="2395490" y="3160985"/>
            <a:ext cx="763267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187" name="Connection Line"/>
          <p:cNvCxnSpPr>
            <a:stCxn id="1182" idx="0"/>
            <a:endCxn id="1179" idx="0"/>
          </p:cNvCxnSpPr>
          <p:nvPr/>
        </p:nvCxnSpPr>
        <p:spPr>
          <a:xfrm flipV="1">
            <a:off x="5267124" y="3160985"/>
            <a:ext cx="669075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188" name="Connection Line"/>
          <p:cNvCxnSpPr>
            <a:stCxn id="1181" idx="0"/>
            <a:endCxn id="1179" idx="0"/>
          </p:cNvCxnSpPr>
          <p:nvPr/>
        </p:nvCxnSpPr>
        <p:spPr>
          <a:xfrm flipH="1" flipV="1">
            <a:off x="5936198" y="3160985"/>
            <a:ext cx="812313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189" name="Connection Line"/>
          <p:cNvCxnSpPr>
            <a:stCxn id="1180" idx="0"/>
            <a:endCxn id="1177" idx="0"/>
          </p:cNvCxnSpPr>
          <p:nvPr/>
        </p:nvCxnSpPr>
        <p:spPr>
          <a:xfrm flipH="1" flipV="1">
            <a:off x="3158756" y="3160985"/>
            <a:ext cx="809256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190" name="Connection Line"/>
          <p:cNvCxnSpPr>
            <a:stCxn id="1183" idx="0"/>
            <a:endCxn id="1182" idx="0"/>
          </p:cNvCxnSpPr>
          <p:nvPr/>
        </p:nvCxnSpPr>
        <p:spPr>
          <a:xfrm flipH="1" flipV="1">
            <a:off x="5267124" y="4434443"/>
            <a:ext cx="669075" cy="1070852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191" name="Raíz"/>
          <p:cNvSpPr txBox="1"/>
          <p:nvPr/>
        </p:nvSpPr>
        <p:spPr>
          <a:xfrm>
            <a:off x="3560261" y="1947045"/>
            <a:ext cx="52015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Raíz</a:t>
            </a:r>
          </a:p>
        </p:txBody>
      </p:sp>
      <p:sp>
        <p:nvSpPr>
          <p:cNvPr id="1192" name="A"/>
          <p:cNvSpPr/>
          <p:nvPr/>
        </p:nvSpPr>
        <p:spPr>
          <a:xfrm>
            <a:off x="4257232" y="1977840"/>
            <a:ext cx="514351" cy="476208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193" name="Oval"/>
          <p:cNvSpPr/>
          <p:nvPr/>
        </p:nvSpPr>
        <p:spPr>
          <a:xfrm>
            <a:off x="4111119" y="1845097"/>
            <a:ext cx="806577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94" name="Oval"/>
          <p:cNvSpPr/>
          <p:nvPr/>
        </p:nvSpPr>
        <p:spPr>
          <a:xfrm>
            <a:off x="5532910" y="5134447"/>
            <a:ext cx="806577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97" name="Caminh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Caminho</a:t>
            </a:r>
          </a:p>
        </p:txBody>
      </p:sp>
      <p:sp>
        <p:nvSpPr>
          <p:cNvPr id="1198" name="Oval"/>
          <p:cNvSpPr/>
          <p:nvPr/>
        </p:nvSpPr>
        <p:spPr>
          <a:xfrm>
            <a:off x="4257232" y="197784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857"/>
                </a:solidFill>
              </a:defRPr>
            </a:pPr>
          </a:p>
        </p:txBody>
      </p:sp>
      <p:sp>
        <p:nvSpPr>
          <p:cNvPr id="1199" name="H"/>
          <p:cNvSpPr/>
          <p:nvPr/>
        </p:nvSpPr>
        <p:spPr>
          <a:xfrm>
            <a:off x="5679023" y="526719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216" name="Connection Line"/>
          <p:cNvSpPr/>
          <p:nvPr/>
        </p:nvSpPr>
        <p:spPr>
          <a:xfrm>
            <a:off x="3158755" y="2364737"/>
            <a:ext cx="1142209" cy="7962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1217" name="Connection Line"/>
          <p:cNvSpPr/>
          <p:nvPr/>
        </p:nvSpPr>
        <p:spPr>
          <a:xfrm>
            <a:off x="4731433" y="2360197"/>
            <a:ext cx="1204766" cy="8007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1218" name="Connection Line"/>
          <p:cNvSpPr/>
          <p:nvPr/>
        </p:nvSpPr>
        <p:spPr>
          <a:xfrm>
            <a:off x="2395490" y="3160985"/>
            <a:ext cx="763267" cy="1273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1219" name="Connection Line"/>
          <p:cNvSpPr/>
          <p:nvPr/>
        </p:nvSpPr>
        <p:spPr>
          <a:xfrm>
            <a:off x="5267124" y="3160985"/>
            <a:ext cx="669075" cy="1273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1220" name="Connection Line"/>
          <p:cNvSpPr/>
          <p:nvPr/>
        </p:nvSpPr>
        <p:spPr>
          <a:xfrm>
            <a:off x="5936198" y="3160985"/>
            <a:ext cx="812313" cy="1273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1221" name="Connection Line"/>
          <p:cNvSpPr/>
          <p:nvPr/>
        </p:nvSpPr>
        <p:spPr>
          <a:xfrm>
            <a:off x="3158756" y="3160985"/>
            <a:ext cx="809256" cy="1273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1222" name="Connection Line"/>
          <p:cNvSpPr/>
          <p:nvPr/>
        </p:nvSpPr>
        <p:spPr>
          <a:xfrm>
            <a:off x="5267124" y="4434443"/>
            <a:ext cx="535150" cy="856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1207" name="Raíz"/>
          <p:cNvSpPr txBox="1"/>
          <p:nvPr/>
        </p:nvSpPr>
        <p:spPr>
          <a:xfrm>
            <a:off x="3560261" y="1947045"/>
            <a:ext cx="52015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Raíz</a:t>
            </a:r>
          </a:p>
        </p:txBody>
      </p:sp>
      <p:sp>
        <p:nvSpPr>
          <p:cNvPr id="1208" name="Line"/>
          <p:cNvSpPr/>
          <p:nvPr/>
        </p:nvSpPr>
        <p:spPr>
          <a:xfrm>
            <a:off x="4514407" y="1606217"/>
            <a:ext cx="1" cy="319090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09" name="B"/>
          <p:cNvSpPr/>
          <p:nvPr/>
        </p:nvSpPr>
        <p:spPr>
          <a:xfrm>
            <a:off x="2901581" y="292288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210" name="D"/>
          <p:cNvSpPr/>
          <p:nvPr/>
        </p:nvSpPr>
        <p:spPr>
          <a:xfrm>
            <a:off x="2138315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211" name="C"/>
          <p:cNvSpPr/>
          <p:nvPr/>
        </p:nvSpPr>
        <p:spPr>
          <a:xfrm>
            <a:off x="5679023" y="292288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212" name="E"/>
          <p:cNvSpPr/>
          <p:nvPr/>
        </p:nvSpPr>
        <p:spPr>
          <a:xfrm>
            <a:off x="3710836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213" name="G"/>
          <p:cNvSpPr/>
          <p:nvPr/>
        </p:nvSpPr>
        <p:spPr>
          <a:xfrm>
            <a:off x="6491335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1214" name="F"/>
          <p:cNvSpPr/>
          <p:nvPr/>
        </p:nvSpPr>
        <p:spPr>
          <a:xfrm>
            <a:off x="5009949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215" name="A"/>
          <p:cNvSpPr/>
          <p:nvPr/>
        </p:nvSpPr>
        <p:spPr>
          <a:xfrm>
            <a:off x="4257232" y="1977840"/>
            <a:ext cx="514351" cy="476208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25" name="Caminh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Caminho</a:t>
            </a:r>
          </a:p>
        </p:txBody>
      </p:sp>
      <p:sp>
        <p:nvSpPr>
          <p:cNvPr id="1226" name="Oval"/>
          <p:cNvSpPr/>
          <p:nvPr/>
        </p:nvSpPr>
        <p:spPr>
          <a:xfrm>
            <a:off x="4257232" y="197784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857"/>
                </a:solidFill>
              </a:defRPr>
            </a:pPr>
          </a:p>
        </p:txBody>
      </p:sp>
      <p:sp>
        <p:nvSpPr>
          <p:cNvPr id="1227" name="C"/>
          <p:cNvSpPr/>
          <p:nvPr/>
        </p:nvSpPr>
        <p:spPr>
          <a:xfrm>
            <a:off x="5679023" y="2922882"/>
            <a:ext cx="514351" cy="476208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245" name="Connection Line"/>
          <p:cNvSpPr/>
          <p:nvPr/>
        </p:nvSpPr>
        <p:spPr>
          <a:xfrm>
            <a:off x="3158755" y="2364737"/>
            <a:ext cx="1142209" cy="7962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cxnSp>
        <p:nvCxnSpPr>
          <p:cNvPr id="1229" name="Connection Line"/>
          <p:cNvCxnSpPr>
            <a:stCxn id="1227" idx="0"/>
            <a:endCxn id="1226" idx="0"/>
          </p:cNvCxnSpPr>
          <p:nvPr/>
        </p:nvCxnSpPr>
        <p:spPr>
          <a:xfrm flipH="1" flipV="1">
            <a:off x="4514407" y="2215943"/>
            <a:ext cx="1421792" cy="945043"/>
          </a:xfrm>
          <a:prstGeom prst="straightConnector1">
            <a:avLst/>
          </a:prstGeom>
          <a:ln w="19050">
            <a:solidFill>
              <a:srgbClr val="0433FF"/>
            </a:solidFill>
            <a:bevel/>
          </a:ln>
        </p:spPr>
      </p:cxnSp>
      <p:sp>
        <p:nvSpPr>
          <p:cNvPr id="1246" name="Connection Line"/>
          <p:cNvSpPr/>
          <p:nvPr/>
        </p:nvSpPr>
        <p:spPr>
          <a:xfrm>
            <a:off x="2395490" y="3160985"/>
            <a:ext cx="763267" cy="1273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1247" name="Connection Line"/>
          <p:cNvSpPr/>
          <p:nvPr/>
        </p:nvSpPr>
        <p:spPr>
          <a:xfrm>
            <a:off x="5267124" y="3383454"/>
            <a:ext cx="552190" cy="1050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1248" name="Connection Line"/>
          <p:cNvSpPr/>
          <p:nvPr/>
        </p:nvSpPr>
        <p:spPr>
          <a:xfrm>
            <a:off x="6072096" y="3374033"/>
            <a:ext cx="676415" cy="10604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1249" name="Connection Line"/>
          <p:cNvSpPr/>
          <p:nvPr/>
        </p:nvSpPr>
        <p:spPr>
          <a:xfrm>
            <a:off x="3158756" y="3160985"/>
            <a:ext cx="809256" cy="1273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1250" name="Connection Line"/>
          <p:cNvSpPr/>
          <p:nvPr/>
        </p:nvSpPr>
        <p:spPr>
          <a:xfrm>
            <a:off x="5267124" y="4434443"/>
            <a:ext cx="669075" cy="1070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1235" name="Raíz"/>
          <p:cNvSpPr txBox="1"/>
          <p:nvPr/>
        </p:nvSpPr>
        <p:spPr>
          <a:xfrm>
            <a:off x="3560261" y="1947045"/>
            <a:ext cx="52015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Raíz</a:t>
            </a:r>
          </a:p>
        </p:txBody>
      </p:sp>
      <p:sp>
        <p:nvSpPr>
          <p:cNvPr id="1236" name="A"/>
          <p:cNvSpPr/>
          <p:nvPr/>
        </p:nvSpPr>
        <p:spPr>
          <a:xfrm>
            <a:off x="4257232" y="1977840"/>
            <a:ext cx="514351" cy="476208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237" name="Line"/>
          <p:cNvSpPr/>
          <p:nvPr/>
        </p:nvSpPr>
        <p:spPr>
          <a:xfrm>
            <a:off x="4953074" y="2295071"/>
            <a:ext cx="633143" cy="487177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38" name="Line"/>
          <p:cNvSpPr/>
          <p:nvPr/>
        </p:nvSpPr>
        <p:spPr>
          <a:xfrm>
            <a:off x="4514407" y="1606217"/>
            <a:ext cx="1" cy="319090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39" name="H"/>
          <p:cNvSpPr/>
          <p:nvPr/>
        </p:nvSpPr>
        <p:spPr>
          <a:xfrm>
            <a:off x="5679023" y="526719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240" name="B"/>
          <p:cNvSpPr/>
          <p:nvPr/>
        </p:nvSpPr>
        <p:spPr>
          <a:xfrm>
            <a:off x="2901581" y="292288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241" name="D"/>
          <p:cNvSpPr/>
          <p:nvPr/>
        </p:nvSpPr>
        <p:spPr>
          <a:xfrm>
            <a:off x="2138315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242" name="E"/>
          <p:cNvSpPr/>
          <p:nvPr/>
        </p:nvSpPr>
        <p:spPr>
          <a:xfrm>
            <a:off x="3710836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243" name="G"/>
          <p:cNvSpPr/>
          <p:nvPr/>
        </p:nvSpPr>
        <p:spPr>
          <a:xfrm>
            <a:off x="6491335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1244" name="F"/>
          <p:cNvSpPr/>
          <p:nvPr/>
        </p:nvSpPr>
        <p:spPr>
          <a:xfrm>
            <a:off x="5009949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53" name="Caminh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Caminho</a:t>
            </a:r>
          </a:p>
        </p:txBody>
      </p:sp>
      <p:sp>
        <p:nvSpPr>
          <p:cNvPr id="1254" name="Oval"/>
          <p:cNvSpPr/>
          <p:nvPr/>
        </p:nvSpPr>
        <p:spPr>
          <a:xfrm>
            <a:off x="4257232" y="197784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857"/>
                </a:solidFill>
              </a:defRPr>
            </a:pPr>
          </a:p>
        </p:txBody>
      </p:sp>
      <p:sp>
        <p:nvSpPr>
          <p:cNvPr id="1255" name="C"/>
          <p:cNvSpPr/>
          <p:nvPr/>
        </p:nvSpPr>
        <p:spPr>
          <a:xfrm>
            <a:off x="5679023" y="2922882"/>
            <a:ext cx="514351" cy="476208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256" name="F"/>
          <p:cNvSpPr/>
          <p:nvPr/>
        </p:nvSpPr>
        <p:spPr>
          <a:xfrm>
            <a:off x="5009949" y="4196339"/>
            <a:ext cx="514351" cy="476209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274" name="Connection Line"/>
          <p:cNvSpPr/>
          <p:nvPr/>
        </p:nvSpPr>
        <p:spPr>
          <a:xfrm>
            <a:off x="3158755" y="2364737"/>
            <a:ext cx="1142209" cy="7962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cxnSp>
        <p:nvCxnSpPr>
          <p:cNvPr id="1258" name="Connection Line"/>
          <p:cNvCxnSpPr>
            <a:stCxn id="1255" idx="0"/>
            <a:endCxn id="1254" idx="0"/>
          </p:cNvCxnSpPr>
          <p:nvPr/>
        </p:nvCxnSpPr>
        <p:spPr>
          <a:xfrm flipH="1" flipV="1">
            <a:off x="4514407" y="2215943"/>
            <a:ext cx="1421792" cy="945043"/>
          </a:xfrm>
          <a:prstGeom prst="straightConnector1">
            <a:avLst/>
          </a:prstGeom>
          <a:ln w="19050">
            <a:solidFill>
              <a:srgbClr val="0433FF"/>
            </a:solidFill>
            <a:bevel/>
          </a:ln>
        </p:spPr>
      </p:cxnSp>
      <p:sp>
        <p:nvSpPr>
          <p:cNvPr id="1275" name="Connection Line"/>
          <p:cNvSpPr/>
          <p:nvPr/>
        </p:nvSpPr>
        <p:spPr>
          <a:xfrm>
            <a:off x="2395490" y="3160985"/>
            <a:ext cx="763267" cy="1273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cxnSp>
        <p:nvCxnSpPr>
          <p:cNvPr id="1260" name="Connection Line"/>
          <p:cNvCxnSpPr>
            <a:stCxn id="1256" idx="0"/>
            <a:endCxn id="1255" idx="0"/>
          </p:cNvCxnSpPr>
          <p:nvPr/>
        </p:nvCxnSpPr>
        <p:spPr>
          <a:xfrm flipV="1">
            <a:off x="5267124" y="3160985"/>
            <a:ext cx="669075" cy="1273459"/>
          </a:xfrm>
          <a:prstGeom prst="straightConnector1">
            <a:avLst/>
          </a:prstGeom>
          <a:ln w="19050">
            <a:solidFill>
              <a:srgbClr val="0433FF"/>
            </a:solidFill>
            <a:bevel/>
          </a:ln>
        </p:spPr>
      </p:cxnSp>
      <p:sp>
        <p:nvSpPr>
          <p:cNvPr id="1276" name="Connection Line"/>
          <p:cNvSpPr/>
          <p:nvPr/>
        </p:nvSpPr>
        <p:spPr>
          <a:xfrm>
            <a:off x="6072096" y="3374033"/>
            <a:ext cx="676415" cy="10604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1277" name="Connection Line"/>
          <p:cNvSpPr/>
          <p:nvPr/>
        </p:nvSpPr>
        <p:spPr>
          <a:xfrm>
            <a:off x="3158756" y="3160985"/>
            <a:ext cx="809256" cy="1273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1278" name="Connection Line"/>
          <p:cNvSpPr/>
          <p:nvPr/>
        </p:nvSpPr>
        <p:spPr>
          <a:xfrm>
            <a:off x="5400939" y="4648613"/>
            <a:ext cx="535260" cy="8566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1264" name="Raíz"/>
          <p:cNvSpPr txBox="1"/>
          <p:nvPr/>
        </p:nvSpPr>
        <p:spPr>
          <a:xfrm>
            <a:off x="3560261" y="1947045"/>
            <a:ext cx="52015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Raíz</a:t>
            </a:r>
          </a:p>
        </p:txBody>
      </p:sp>
      <p:sp>
        <p:nvSpPr>
          <p:cNvPr id="1265" name="A"/>
          <p:cNvSpPr/>
          <p:nvPr/>
        </p:nvSpPr>
        <p:spPr>
          <a:xfrm>
            <a:off x="4257232" y="1977840"/>
            <a:ext cx="514351" cy="476208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266" name="Line"/>
          <p:cNvSpPr/>
          <p:nvPr/>
        </p:nvSpPr>
        <p:spPr>
          <a:xfrm>
            <a:off x="4514407" y="1606217"/>
            <a:ext cx="1" cy="319090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67" name="Line"/>
          <p:cNvSpPr/>
          <p:nvPr/>
        </p:nvSpPr>
        <p:spPr>
          <a:xfrm>
            <a:off x="4953074" y="2295071"/>
            <a:ext cx="633143" cy="487177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68" name="Line"/>
          <p:cNvSpPr/>
          <p:nvPr/>
        </p:nvSpPr>
        <p:spPr>
          <a:xfrm flipH="1">
            <a:off x="5270446" y="3431510"/>
            <a:ext cx="345694" cy="668327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69" name="H"/>
          <p:cNvSpPr/>
          <p:nvPr/>
        </p:nvSpPr>
        <p:spPr>
          <a:xfrm>
            <a:off x="5679023" y="526719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270" name="B"/>
          <p:cNvSpPr/>
          <p:nvPr/>
        </p:nvSpPr>
        <p:spPr>
          <a:xfrm>
            <a:off x="2901581" y="292288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271" name="D"/>
          <p:cNvSpPr/>
          <p:nvPr/>
        </p:nvSpPr>
        <p:spPr>
          <a:xfrm>
            <a:off x="2138315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272" name="E"/>
          <p:cNvSpPr/>
          <p:nvPr/>
        </p:nvSpPr>
        <p:spPr>
          <a:xfrm>
            <a:off x="3710836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273" name="G"/>
          <p:cNvSpPr/>
          <p:nvPr/>
        </p:nvSpPr>
        <p:spPr>
          <a:xfrm>
            <a:off x="6491335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81" name="Caminh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Caminho</a:t>
            </a:r>
          </a:p>
        </p:txBody>
      </p:sp>
      <p:sp>
        <p:nvSpPr>
          <p:cNvPr id="1282" name="Oval"/>
          <p:cNvSpPr/>
          <p:nvPr/>
        </p:nvSpPr>
        <p:spPr>
          <a:xfrm>
            <a:off x="4257232" y="197784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857"/>
                </a:solidFill>
              </a:defRPr>
            </a:pPr>
          </a:p>
        </p:txBody>
      </p:sp>
      <p:sp>
        <p:nvSpPr>
          <p:cNvPr id="1283" name="C"/>
          <p:cNvSpPr/>
          <p:nvPr/>
        </p:nvSpPr>
        <p:spPr>
          <a:xfrm>
            <a:off x="5679023" y="2922882"/>
            <a:ext cx="514351" cy="476208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284" name="F"/>
          <p:cNvSpPr/>
          <p:nvPr/>
        </p:nvSpPr>
        <p:spPr>
          <a:xfrm>
            <a:off x="5009949" y="4196339"/>
            <a:ext cx="514351" cy="476209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303" name="Connection Line"/>
          <p:cNvSpPr/>
          <p:nvPr/>
        </p:nvSpPr>
        <p:spPr>
          <a:xfrm>
            <a:off x="3158755" y="2364737"/>
            <a:ext cx="1142209" cy="7962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cxnSp>
        <p:nvCxnSpPr>
          <p:cNvPr id="1286" name="Connection Line"/>
          <p:cNvCxnSpPr>
            <a:stCxn id="1283" idx="0"/>
            <a:endCxn id="1282" idx="0"/>
          </p:cNvCxnSpPr>
          <p:nvPr/>
        </p:nvCxnSpPr>
        <p:spPr>
          <a:xfrm flipH="1" flipV="1">
            <a:off x="4514407" y="2215943"/>
            <a:ext cx="1421792" cy="945043"/>
          </a:xfrm>
          <a:prstGeom prst="straightConnector1">
            <a:avLst/>
          </a:prstGeom>
          <a:ln w="19050">
            <a:solidFill>
              <a:srgbClr val="0433FF"/>
            </a:solidFill>
            <a:bevel/>
          </a:ln>
        </p:spPr>
      </p:cxnSp>
      <p:sp>
        <p:nvSpPr>
          <p:cNvPr id="1304" name="Connection Line"/>
          <p:cNvSpPr/>
          <p:nvPr/>
        </p:nvSpPr>
        <p:spPr>
          <a:xfrm>
            <a:off x="2395490" y="3160985"/>
            <a:ext cx="763267" cy="1273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cxnSp>
        <p:nvCxnSpPr>
          <p:cNvPr id="1288" name="Connection Line"/>
          <p:cNvCxnSpPr>
            <a:stCxn id="1284" idx="0"/>
            <a:endCxn id="1283" idx="0"/>
          </p:cNvCxnSpPr>
          <p:nvPr/>
        </p:nvCxnSpPr>
        <p:spPr>
          <a:xfrm flipV="1">
            <a:off x="5267124" y="3160985"/>
            <a:ext cx="669075" cy="1273459"/>
          </a:xfrm>
          <a:prstGeom prst="straightConnector1">
            <a:avLst/>
          </a:prstGeom>
          <a:ln w="19050">
            <a:solidFill>
              <a:srgbClr val="0433FF"/>
            </a:solidFill>
            <a:bevel/>
          </a:ln>
        </p:spPr>
      </p:cxnSp>
      <p:sp>
        <p:nvSpPr>
          <p:cNvPr id="1305" name="Connection Line"/>
          <p:cNvSpPr/>
          <p:nvPr/>
        </p:nvSpPr>
        <p:spPr>
          <a:xfrm>
            <a:off x="6072096" y="3374033"/>
            <a:ext cx="676415" cy="10604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1306" name="Connection Line"/>
          <p:cNvSpPr/>
          <p:nvPr/>
        </p:nvSpPr>
        <p:spPr>
          <a:xfrm>
            <a:off x="3158756" y="3160985"/>
            <a:ext cx="809256" cy="1273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1307" name="Connection Line"/>
          <p:cNvSpPr/>
          <p:nvPr/>
        </p:nvSpPr>
        <p:spPr>
          <a:xfrm>
            <a:off x="5400939" y="4648613"/>
            <a:ext cx="535260" cy="8566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433FF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1292" name="Raíz"/>
          <p:cNvSpPr txBox="1"/>
          <p:nvPr/>
        </p:nvSpPr>
        <p:spPr>
          <a:xfrm>
            <a:off x="3560261" y="1947045"/>
            <a:ext cx="52015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Raíz</a:t>
            </a:r>
          </a:p>
        </p:txBody>
      </p:sp>
      <p:sp>
        <p:nvSpPr>
          <p:cNvPr id="1293" name="A"/>
          <p:cNvSpPr/>
          <p:nvPr/>
        </p:nvSpPr>
        <p:spPr>
          <a:xfrm>
            <a:off x="4257232" y="1977840"/>
            <a:ext cx="514351" cy="476208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294" name="Line"/>
          <p:cNvSpPr/>
          <p:nvPr/>
        </p:nvSpPr>
        <p:spPr>
          <a:xfrm>
            <a:off x="4514407" y="1606217"/>
            <a:ext cx="1" cy="319090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95" name="Line"/>
          <p:cNvSpPr/>
          <p:nvPr/>
        </p:nvSpPr>
        <p:spPr>
          <a:xfrm>
            <a:off x="4953074" y="2295071"/>
            <a:ext cx="633143" cy="487177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96" name="Line"/>
          <p:cNvSpPr/>
          <p:nvPr/>
        </p:nvSpPr>
        <p:spPr>
          <a:xfrm flipH="1">
            <a:off x="5270446" y="3431510"/>
            <a:ext cx="345694" cy="668327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297" name="H"/>
          <p:cNvSpPr/>
          <p:nvPr/>
        </p:nvSpPr>
        <p:spPr>
          <a:xfrm>
            <a:off x="5679023" y="5267190"/>
            <a:ext cx="514351" cy="476208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298" name="B"/>
          <p:cNvSpPr/>
          <p:nvPr/>
        </p:nvSpPr>
        <p:spPr>
          <a:xfrm>
            <a:off x="2901581" y="292288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299" name="D"/>
          <p:cNvSpPr/>
          <p:nvPr/>
        </p:nvSpPr>
        <p:spPr>
          <a:xfrm>
            <a:off x="2138315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300" name="E"/>
          <p:cNvSpPr/>
          <p:nvPr/>
        </p:nvSpPr>
        <p:spPr>
          <a:xfrm>
            <a:off x="3710836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301" name="G"/>
          <p:cNvSpPr/>
          <p:nvPr/>
        </p:nvSpPr>
        <p:spPr>
          <a:xfrm>
            <a:off x="6491335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1302" name="Line"/>
          <p:cNvSpPr/>
          <p:nvPr/>
        </p:nvSpPr>
        <p:spPr>
          <a:xfrm>
            <a:off x="5287595" y="4775749"/>
            <a:ext cx="327895" cy="515922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9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Introdução</a:t>
            </a:r>
          </a:p>
        </p:txBody>
      </p:sp>
      <p:pic>
        <p:nvPicPr>
          <p:cNvPr id="220" name="problem.jpg" descr="problem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79325" y="3059666"/>
            <a:ext cx="1220046" cy="1220047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Problema"/>
          <p:cNvSpPr txBox="1"/>
          <p:nvPr/>
        </p:nvSpPr>
        <p:spPr>
          <a:xfrm>
            <a:off x="4106036" y="4296578"/>
            <a:ext cx="116662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Problema</a:t>
            </a:r>
          </a:p>
        </p:txBody>
      </p:sp>
      <p:pic>
        <p:nvPicPr>
          <p:cNvPr id="222" name="stack_1.jpg" descr="stack_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649" y="1814408"/>
            <a:ext cx="1220047" cy="849826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Pilhas"/>
          <p:cNvSpPr txBox="1"/>
          <p:nvPr/>
        </p:nvSpPr>
        <p:spPr>
          <a:xfrm>
            <a:off x="1922913" y="2122945"/>
            <a:ext cx="73592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Pilhas</a:t>
            </a:r>
          </a:p>
        </p:txBody>
      </p:sp>
      <p:pic>
        <p:nvPicPr>
          <p:cNvPr id="224" name="queue.png" descr="queu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4746" y="3722333"/>
            <a:ext cx="1341193" cy="598883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Filas"/>
          <p:cNvSpPr txBox="1"/>
          <p:nvPr/>
        </p:nvSpPr>
        <p:spPr>
          <a:xfrm>
            <a:off x="1992762" y="3823654"/>
            <a:ext cx="596229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Filas</a:t>
            </a:r>
          </a:p>
        </p:txBody>
      </p:sp>
      <p:pic>
        <p:nvPicPr>
          <p:cNvPr id="226" name="grafos.png" descr="grafos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573817" y="3482512"/>
            <a:ext cx="1078524" cy="1078524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Grafos"/>
          <p:cNvSpPr txBox="1"/>
          <p:nvPr/>
        </p:nvSpPr>
        <p:spPr>
          <a:xfrm>
            <a:off x="6535984" y="3823654"/>
            <a:ext cx="88422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Grafos</a:t>
            </a:r>
          </a:p>
        </p:txBody>
      </p:sp>
      <p:pic>
        <p:nvPicPr>
          <p:cNvPr id="228" name="array.png" descr="array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801997" y="1917878"/>
            <a:ext cx="642886" cy="642886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Vetores"/>
          <p:cNvSpPr txBox="1"/>
          <p:nvPr/>
        </p:nvSpPr>
        <p:spPr>
          <a:xfrm>
            <a:off x="6509586" y="2041200"/>
            <a:ext cx="93702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Vetores</a:t>
            </a:r>
          </a:p>
        </p:txBody>
      </p:sp>
      <p:sp>
        <p:nvSpPr>
          <p:cNvPr id="230" name="Etc"/>
          <p:cNvSpPr txBox="1"/>
          <p:nvPr/>
        </p:nvSpPr>
        <p:spPr>
          <a:xfrm>
            <a:off x="6773229" y="5523971"/>
            <a:ext cx="40973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Etc</a:t>
            </a:r>
          </a:p>
        </p:txBody>
      </p:sp>
      <p:pic>
        <p:nvPicPr>
          <p:cNvPr id="231" name="etc.png" descr="etc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688166" y="5297178"/>
            <a:ext cx="849826" cy="849826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Line"/>
          <p:cNvSpPr/>
          <p:nvPr/>
        </p:nvSpPr>
        <p:spPr>
          <a:xfrm>
            <a:off x="2681367" y="2455836"/>
            <a:ext cx="1161264" cy="767647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3" name="Line"/>
          <p:cNvSpPr/>
          <p:nvPr/>
        </p:nvSpPr>
        <p:spPr>
          <a:xfrm>
            <a:off x="2703210" y="3980515"/>
            <a:ext cx="1166625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4" name="Line"/>
          <p:cNvSpPr/>
          <p:nvPr/>
        </p:nvSpPr>
        <p:spPr>
          <a:xfrm flipV="1">
            <a:off x="2904718" y="4757549"/>
            <a:ext cx="877489" cy="877488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5" name="Line"/>
          <p:cNvSpPr/>
          <p:nvPr/>
        </p:nvSpPr>
        <p:spPr>
          <a:xfrm flipH="1">
            <a:off x="5536782" y="2321741"/>
            <a:ext cx="876055" cy="876056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6" name="Line"/>
          <p:cNvSpPr/>
          <p:nvPr/>
        </p:nvSpPr>
        <p:spPr>
          <a:xfrm flipH="1">
            <a:off x="5536065" y="3980515"/>
            <a:ext cx="884223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7" name="Line"/>
          <p:cNvSpPr/>
          <p:nvPr/>
        </p:nvSpPr>
        <p:spPr>
          <a:xfrm flipH="1" flipV="1">
            <a:off x="5478070" y="4622436"/>
            <a:ext cx="1071789" cy="1071789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238" name="question.png" descr="question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239634" y="4621451"/>
            <a:ext cx="899428" cy="8994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tree.png" descr="tree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51133" y="5149760"/>
            <a:ext cx="884224" cy="884223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Árvores"/>
          <p:cNvSpPr txBox="1"/>
          <p:nvPr/>
        </p:nvSpPr>
        <p:spPr>
          <a:xfrm>
            <a:off x="1811180" y="5393751"/>
            <a:ext cx="95939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Árvores</a:t>
            </a:r>
          </a:p>
        </p:txBody>
      </p:sp>
      <p:sp>
        <p:nvSpPr>
          <p:cNvPr id="241" name="Text"/>
          <p:cNvSpPr txBox="1"/>
          <p:nvPr/>
        </p:nvSpPr>
        <p:spPr>
          <a:xfrm>
            <a:off x="8301656" y="6302611"/>
            <a:ext cx="53340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20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10" name="Caminh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Caminho</a:t>
            </a:r>
          </a:p>
        </p:txBody>
      </p:sp>
      <p:sp>
        <p:nvSpPr>
          <p:cNvPr id="1311" name="Oval"/>
          <p:cNvSpPr/>
          <p:nvPr/>
        </p:nvSpPr>
        <p:spPr>
          <a:xfrm>
            <a:off x="4257232" y="197784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857"/>
                </a:solidFill>
              </a:defRPr>
            </a:pPr>
          </a:p>
        </p:txBody>
      </p:sp>
      <p:sp>
        <p:nvSpPr>
          <p:cNvPr id="1312" name="Oval"/>
          <p:cNvSpPr/>
          <p:nvPr/>
        </p:nvSpPr>
        <p:spPr>
          <a:xfrm>
            <a:off x="2901581" y="292288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313" name="Oval"/>
          <p:cNvSpPr/>
          <p:nvPr/>
        </p:nvSpPr>
        <p:spPr>
          <a:xfrm>
            <a:off x="2138315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314" name="Oval"/>
          <p:cNvSpPr/>
          <p:nvPr/>
        </p:nvSpPr>
        <p:spPr>
          <a:xfrm>
            <a:off x="3710836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cxnSp>
        <p:nvCxnSpPr>
          <p:cNvPr id="1315" name="Connection Line"/>
          <p:cNvCxnSpPr>
            <a:stCxn id="1312" idx="0"/>
            <a:endCxn id="1311" idx="0"/>
          </p:cNvCxnSpPr>
          <p:nvPr/>
        </p:nvCxnSpPr>
        <p:spPr>
          <a:xfrm flipV="1">
            <a:off x="3158756" y="2215943"/>
            <a:ext cx="1355652" cy="9450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333" name="Connection Line"/>
          <p:cNvSpPr/>
          <p:nvPr/>
        </p:nvSpPr>
        <p:spPr>
          <a:xfrm>
            <a:off x="4731433" y="2360197"/>
            <a:ext cx="1204766" cy="8007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433FF"/>
            </a:solidFill>
            <a:bevel/>
          </a:ln>
        </p:spPr>
        <p:txBody>
          <a:bodyPr/>
          <a:lstStyle/>
          <a:p>
            <a:pPr/>
          </a:p>
        </p:txBody>
      </p:sp>
      <p:cxnSp>
        <p:nvCxnSpPr>
          <p:cNvPr id="1317" name="Connection Line"/>
          <p:cNvCxnSpPr>
            <a:stCxn id="1313" idx="0"/>
            <a:endCxn id="1312" idx="0"/>
          </p:cNvCxnSpPr>
          <p:nvPr/>
        </p:nvCxnSpPr>
        <p:spPr>
          <a:xfrm flipV="1">
            <a:off x="2395490" y="3160985"/>
            <a:ext cx="763267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334" name="Connection Line"/>
          <p:cNvSpPr/>
          <p:nvPr/>
        </p:nvSpPr>
        <p:spPr>
          <a:xfrm>
            <a:off x="5267124" y="3160985"/>
            <a:ext cx="669075" cy="1273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433FF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1335" name="Connection Line"/>
          <p:cNvSpPr/>
          <p:nvPr/>
        </p:nvSpPr>
        <p:spPr>
          <a:xfrm>
            <a:off x="5936198" y="3160985"/>
            <a:ext cx="812313" cy="1273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cxnSp>
        <p:nvCxnSpPr>
          <p:cNvPr id="1320" name="Connection Line"/>
          <p:cNvCxnSpPr>
            <a:stCxn id="1314" idx="0"/>
            <a:endCxn id="1312" idx="0"/>
          </p:cNvCxnSpPr>
          <p:nvPr/>
        </p:nvCxnSpPr>
        <p:spPr>
          <a:xfrm flipH="1" flipV="1">
            <a:off x="3158756" y="3160985"/>
            <a:ext cx="809256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336" name="Connection Line"/>
          <p:cNvSpPr/>
          <p:nvPr/>
        </p:nvSpPr>
        <p:spPr>
          <a:xfrm>
            <a:off x="5267124" y="4434443"/>
            <a:ext cx="669075" cy="1070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433FF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1322" name="Raíz"/>
          <p:cNvSpPr txBox="1"/>
          <p:nvPr/>
        </p:nvSpPr>
        <p:spPr>
          <a:xfrm>
            <a:off x="3560261" y="1947045"/>
            <a:ext cx="52015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Raíz</a:t>
            </a:r>
          </a:p>
        </p:txBody>
      </p:sp>
      <p:sp>
        <p:nvSpPr>
          <p:cNvPr id="1323" name="Line"/>
          <p:cNvSpPr/>
          <p:nvPr/>
        </p:nvSpPr>
        <p:spPr>
          <a:xfrm>
            <a:off x="4514407" y="1606217"/>
            <a:ext cx="1" cy="319090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24" name="Line"/>
          <p:cNvSpPr/>
          <p:nvPr/>
        </p:nvSpPr>
        <p:spPr>
          <a:xfrm>
            <a:off x="4953074" y="2295071"/>
            <a:ext cx="633143" cy="487177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25" name="Line"/>
          <p:cNvSpPr/>
          <p:nvPr/>
        </p:nvSpPr>
        <p:spPr>
          <a:xfrm flipH="1">
            <a:off x="5270446" y="3431510"/>
            <a:ext cx="345694" cy="668327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26" name="Line"/>
          <p:cNvSpPr/>
          <p:nvPr/>
        </p:nvSpPr>
        <p:spPr>
          <a:xfrm>
            <a:off x="5287595" y="4775749"/>
            <a:ext cx="327895" cy="515922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27" name="Retângulo 6"/>
          <p:cNvSpPr/>
          <p:nvPr/>
        </p:nvSpPr>
        <p:spPr>
          <a:xfrm>
            <a:off x="1413967" y="2703007"/>
            <a:ext cx="2820745" cy="2529841"/>
          </a:xfrm>
          <a:prstGeom prst="rect">
            <a:avLst/>
          </a:prstGeom>
          <a:solidFill>
            <a:srgbClr val="D4FB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Caminho</a:t>
            </a:r>
          </a:p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Raiz (A)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Direita</a:t>
            </a: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(C)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Esquerda</a:t>
            </a: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(F)</a:t>
            </a:r>
          </a:p>
          <a:p>
            <a:pPr marL="213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Direita</a:t>
            </a: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(H)</a:t>
            </a:r>
          </a:p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C = {A, C, F, H}</a:t>
            </a:r>
          </a:p>
        </p:txBody>
      </p:sp>
      <p:sp>
        <p:nvSpPr>
          <p:cNvPr id="1328" name="C"/>
          <p:cNvSpPr/>
          <p:nvPr/>
        </p:nvSpPr>
        <p:spPr>
          <a:xfrm>
            <a:off x="5679023" y="2922882"/>
            <a:ext cx="514351" cy="476208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329" name="F"/>
          <p:cNvSpPr/>
          <p:nvPr/>
        </p:nvSpPr>
        <p:spPr>
          <a:xfrm>
            <a:off x="5009949" y="4196339"/>
            <a:ext cx="514351" cy="476209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330" name="A"/>
          <p:cNvSpPr/>
          <p:nvPr/>
        </p:nvSpPr>
        <p:spPr>
          <a:xfrm>
            <a:off x="4257232" y="1977840"/>
            <a:ext cx="514351" cy="476208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331" name="H"/>
          <p:cNvSpPr/>
          <p:nvPr/>
        </p:nvSpPr>
        <p:spPr>
          <a:xfrm>
            <a:off x="5679023" y="5267190"/>
            <a:ext cx="514351" cy="476208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332" name="G"/>
          <p:cNvSpPr/>
          <p:nvPr/>
        </p:nvSpPr>
        <p:spPr>
          <a:xfrm>
            <a:off x="6491335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39" name="Altur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Altura</a:t>
            </a:r>
          </a:p>
        </p:txBody>
      </p:sp>
      <p:sp>
        <p:nvSpPr>
          <p:cNvPr id="1340" name="Oval"/>
          <p:cNvSpPr/>
          <p:nvPr/>
        </p:nvSpPr>
        <p:spPr>
          <a:xfrm>
            <a:off x="4257232" y="1977840"/>
            <a:ext cx="514351" cy="476208"/>
          </a:xfrm>
          <a:prstGeom prst="ellipse">
            <a:avLst/>
          </a:prstGeom>
          <a:solidFill>
            <a:srgbClr val="FFF857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857"/>
                </a:solidFill>
              </a:defRPr>
            </a:pPr>
          </a:p>
        </p:txBody>
      </p:sp>
      <p:sp>
        <p:nvSpPr>
          <p:cNvPr id="1341" name="Oval"/>
          <p:cNvSpPr/>
          <p:nvPr/>
        </p:nvSpPr>
        <p:spPr>
          <a:xfrm>
            <a:off x="2901581" y="292288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342" name="Oval"/>
          <p:cNvSpPr/>
          <p:nvPr/>
        </p:nvSpPr>
        <p:spPr>
          <a:xfrm>
            <a:off x="2138315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343" name="Oval"/>
          <p:cNvSpPr/>
          <p:nvPr/>
        </p:nvSpPr>
        <p:spPr>
          <a:xfrm>
            <a:off x="5679023" y="292288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344" name="Oval"/>
          <p:cNvSpPr/>
          <p:nvPr/>
        </p:nvSpPr>
        <p:spPr>
          <a:xfrm>
            <a:off x="3710836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345" name="Oval"/>
          <p:cNvSpPr/>
          <p:nvPr/>
        </p:nvSpPr>
        <p:spPr>
          <a:xfrm>
            <a:off x="6491335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346" name="Oval"/>
          <p:cNvSpPr/>
          <p:nvPr/>
        </p:nvSpPr>
        <p:spPr>
          <a:xfrm>
            <a:off x="5009949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347" name="Oval"/>
          <p:cNvSpPr/>
          <p:nvPr/>
        </p:nvSpPr>
        <p:spPr>
          <a:xfrm>
            <a:off x="5679023" y="526719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cxnSp>
        <p:nvCxnSpPr>
          <p:cNvPr id="1348" name="Connection Line"/>
          <p:cNvCxnSpPr>
            <a:stCxn id="1341" idx="0"/>
            <a:endCxn id="1340" idx="0"/>
          </p:cNvCxnSpPr>
          <p:nvPr/>
        </p:nvCxnSpPr>
        <p:spPr>
          <a:xfrm flipV="1">
            <a:off x="3158756" y="2215943"/>
            <a:ext cx="1355652" cy="9450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349" name="Connection Line"/>
          <p:cNvCxnSpPr>
            <a:stCxn id="1343" idx="0"/>
            <a:endCxn id="1340" idx="0"/>
          </p:cNvCxnSpPr>
          <p:nvPr/>
        </p:nvCxnSpPr>
        <p:spPr>
          <a:xfrm flipH="1" flipV="1">
            <a:off x="4514407" y="2215943"/>
            <a:ext cx="1421792" cy="9450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350" name="Connection Line"/>
          <p:cNvCxnSpPr>
            <a:stCxn id="1342" idx="0"/>
            <a:endCxn id="1341" idx="0"/>
          </p:cNvCxnSpPr>
          <p:nvPr/>
        </p:nvCxnSpPr>
        <p:spPr>
          <a:xfrm flipV="1">
            <a:off x="2395490" y="3160985"/>
            <a:ext cx="763267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351" name="Connection Line"/>
          <p:cNvCxnSpPr>
            <a:stCxn id="1346" idx="0"/>
            <a:endCxn id="1343" idx="0"/>
          </p:cNvCxnSpPr>
          <p:nvPr/>
        </p:nvCxnSpPr>
        <p:spPr>
          <a:xfrm flipV="1">
            <a:off x="5267124" y="3160985"/>
            <a:ext cx="669075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352" name="Connection Line"/>
          <p:cNvCxnSpPr>
            <a:stCxn id="1345" idx="0"/>
            <a:endCxn id="1343" idx="0"/>
          </p:cNvCxnSpPr>
          <p:nvPr/>
        </p:nvCxnSpPr>
        <p:spPr>
          <a:xfrm flipH="1" flipV="1">
            <a:off x="5936198" y="3160985"/>
            <a:ext cx="812313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353" name="Connection Line"/>
          <p:cNvCxnSpPr>
            <a:stCxn id="1344" idx="0"/>
            <a:endCxn id="1341" idx="0"/>
          </p:cNvCxnSpPr>
          <p:nvPr/>
        </p:nvCxnSpPr>
        <p:spPr>
          <a:xfrm flipH="1" flipV="1">
            <a:off x="3158756" y="3160985"/>
            <a:ext cx="809256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354" name="Connection Line"/>
          <p:cNvCxnSpPr>
            <a:stCxn id="1347" idx="0"/>
            <a:endCxn id="1346" idx="0"/>
          </p:cNvCxnSpPr>
          <p:nvPr/>
        </p:nvCxnSpPr>
        <p:spPr>
          <a:xfrm flipH="1" flipV="1">
            <a:off x="5267124" y="4434443"/>
            <a:ext cx="669075" cy="1070852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355" name="Raíz"/>
          <p:cNvSpPr txBox="1"/>
          <p:nvPr/>
        </p:nvSpPr>
        <p:spPr>
          <a:xfrm>
            <a:off x="3560261" y="1947045"/>
            <a:ext cx="52015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Raíz</a:t>
            </a:r>
          </a:p>
        </p:txBody>
      </p:sp>
      <p:sp>
        <p:nvSpPr>
          <p:cNvPr id="1356" name="Retângulo 6"/>
          <p:cNvSpPr/>
          <p:nvPr/>
        </p:nvSpPr>
        <p:spPr>
          <a:xfrm>
            <a:off x="1161101" y="2712532"/>
            <a:ext cx="6821798" cy="19392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1. Altura de um nó X</a:t>
            </a:r>
          </a:p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*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é a distância do caminho entre x e o seu descendente mais afastado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2. </a:t>
            </a:r>
            <a:r>
              <a:t>Altura de uma árvore</a:t>
            </a:r>
          </a:p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*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é a altura da raíz da árvore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59" name="Altur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Altura</a:t>
            </a:r>
          </a:p>
        </p:txBody>
      </p:sp>
      <p:sp>
        <p:nvSpPr>
          <p:cNvPr id="1360" name="A"/>
          <p:cNvSpPr/>
          <p:nvPr/>
        </p:nvSpPr>
        <p:spPr>
          <a:xfrm>
            <a:off x="4257232" y="1977840"/>
            <a:ext cx="514351" cy="476208"/>
          </a:xfrm>
          <a:prstGeom prst="ellipse">
            <a:avLst/>
          </a:prstGeom>
          <a:solidFill>
            <a:srgbClr val="FFF85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A</a:t>
            </a:r>
          </a:p>
        </p:txBody>
      </p:sp>
      <p:sp>
        <p:nvSpPr>
          <p:cNvPr id="1361" name="B"/>
          <p:cNvSpPr/>
          <p:nvPr/>
        </p:nvSpPr>
        <p:spPr>
          <a:xfrm>
            <a:off x="2901581" y="292288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362" name="D"/>
          <p:cNvSpPr/>
          <p:nvPr/>
        </p:nvSpPr>
        <p:spPr>
          <a:xfrm>
            <a:off x="2138315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363" name="C"/>
          <p:cNvSpPr/>
          <p:nvPr/>
        </p:nvSpPr>
        <p:spPr>
          <a:xfrm>
            <a:off x="5679023" y="292288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364" name="E"/>
          <p:cNvSpPr/>
          <p:nvPr/>
        </p:nvSpPr>
        <p:spPr>
          <a:xfrm>
            <a:off x="3710836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365" name="G"/>
          <p:cNvSpPr/>
          <p:nvPr/>
        </p:nvSpPr>
        <p:spPr>
          <a:xfrm>
            <a:off x="6491335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1366" name="F"/>
          <p:cNvSpPr/>
          <p:nvPr/>
        </p:nvSpPr>
        <p:spPr>
          <a:xfrm>
            <a:off x="5009949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367" name="H"/>
          <p:cNvSpPr/>
          <p:nvPr/>
        </p:nvSpPr>
        <p:spPr>
          <a:xfrm>
            <a:off x="5679023" y="526719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H</a:t>
            </a:r>
          </a:p>
        </p:txBody>
      </p:sp>
      <p:cxnSp>
        <p:nvCxnSpPr>
          <p:cNvPr id="1368" name="Connection Line"/>
          <p:cNvCxnSpPr>
            <a:stCxn id="1361" idx="0"/>
            <a:endCxn id="1360" idx="0"/>
          </p:cNvCxnSpPr>
          <p:nvPr/>
        </p:nvCxnSpPr>
        <p:spPr>
          <a:xfrm flipV="1">
            <a:off x="3158756" y="2215943"/>
            <a:ext cx="1355652" cy="9450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369" name="Connection Line"/>
          <p:cNvCxnSpPr>
            <a:stCxn id="1363" idx="0"/>
            <a:endCxn id="1360" idx="0"/>
          </p:cNvCxnSpPr>
          <p:nvPr/>
        </p:nvCxnSpPr>
        <p:spPr>
          <a:xfrm flipH="1" flipV="1">
            <a:off x="4514407" y="2215943"/>
            <a:ext cx="1421792" cy="9450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370" name="Connection Line"/>
          <p:cNvCxnSpPr>
            <a:stCxn id="1362" idx="0"/>
            <a:endCxn id="1361" idx="0"/>
          </p:cNvCxnSpPr>
          <p:nvPr/>
        </p:nvCxnSpPr>
        <p:spPr>
          <a:xfrm flipV="1">
            <a:off x="2395490" y="3160985"/>
            <a:ext cx="763267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371" name="Connection Line"/>
          <p:cNvCxnSpPr>
            <a:stCxn id="1366" idx="0"/>
            <a:endCxn id="1363" idx="0"/>
          </p:cNvCxnSpPr>
          <p:nvPr/>
        </p:nvCxnSpPr>
        <p:spPr>
          <a:xfrm flipV="1">
            <a:off x="5267124" y="3160985"/>
            <a:ext cx="669075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372" name="Connection Line"/>
          <p:cNvCxnSpPr>
            <a:stCxn id="1365" idx="0"/>
            <a:endCxn id="1363" idx="0"/>
          </p:cNvCxnSpPr>
          <p:nvPr/>
        </p:nvCxnSpPr>
        <p:spPr>
          <a:xfrm flipH="1" flipV="1">
            <a:off x="5936198" y="3160985"/>
            <a:ext cx="812313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373" name="Connection Line"/>
          <p:cNvCxnSpPr>
            <a:stCxn id="1364" idx="0"/>
            <a:endCxn id="1361" idx="0"/>
          </p:cNvCxnSpPr>
          <p:nvPr/>
        </p:nvCxnSpPr>
        <p:spPr>
          <a:xfrm flipH="1" flipV="1">
            <a:off x="3158756" y="3160985"/>
            <a:ext cx="809256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374" name="Connection Line"/>
          <p:cNvCxnSpPr>
            <a:stCxn id="1367" idx="0"/>
            <a:endCxn id="1366" idx="0"/>
          </p:cNvCxnSpPr>
          <p:nvPr/>
        </p:nvCxnSpPr>
        <p:spPr>
          <a:xfrm flipH="1" flipV="1">
            <a:off x="5267124" y="4434443"/>
            <a:ext cx="669075" cy="1070852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375" name="Raíz"/>
          <p:cNvSpPr txBox="1"/>
          <p:nvPr/>
        </p:nvSpPr>
        <p:spPr>
          <a:xfrm>
            <a:off x="3560261" y="1947045"/>
            <a:ext cx="52015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Raíz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78" name="Altur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Altura</a:t>
            </a:r>
          </a:p>
        </p:txBody>
      </p:sp>
      <p:sp>
        <p:nvSpPr>
          <p:cNvPr id="1379" name="A"/>
          <p:cNvSpPr/>
          <p:nvPr/>
        </p:nvSpPr>
        <p:spPr>
          <a:xfrm>
            <a:off x="4257232" y="1977840"/>
            <a:ext cx="514351" cy="476208"/>
          </a:xfrm>
          <a:prstGeom prst="ellipse">
            <a:avLst/>
          </a:prstGeom>
          <a:solidFill>
            <a:srgbClr val="FFF85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A</a:t>
            </a:r>
          </a:p>
        </p:txBody>
      </p:sp>
      <p:sp>
        <p:nvSpPr>
          <p:cNvPr id="1380" name="B"/>
          <p:cNvSpPr/>
          <p:nvPr/>
        </p:nvSpPr>
        <p:spPr>
          <a:xfrm>
            <a:off x="2901581" y="292288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381" name="D"/>
          <p:cNvSpPr/>
          <p:nvPr/>
        </p:nvSpPr>
        <p:spPr>
          <a:xfrm>
            <a:off x="2138315" y="4196339"/>
            <a:ext cx="514351" cy="476209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382" name="C"/>
          <p:cNvSpPr/>
          <p:nvPr/>
        </p:nvSpPr>
        <p:spPr>
          <a:xfrm>
            <a:off x="5679023" y="292288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383" name="E"/>
          <p:cNvSpPr/>
          <p:nvPr/>
        </p:nvSpPr>
        <p:spPr>
          <a:xfrm>
            <a:off x="3710836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384" name="G"/>
          <p:cNvSpPr/>
          <p:nvPr/>
        </p:nvSpPr>
        <p:spPr>
          <a:xfrm>
            <a:off x="6491335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1385" name="F"/>
          <p:cNvSpPr/>
          <p:nvPr/>
        </p:nvSpPr>
        <p:spPr>
          <a:xfrm>
            <a:off x="5009949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386" name="H"/>
          <p:cNvSpPr/>
          <p:nvPr/>
        </p:nvSpPr>
        <p:spPr>
          <a:xfrm>
            <a:off x="5679023" y="526719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H</a:t>
            </a:r>
          </a:p>
        </p:txBody>
      </p:sp>
      <p:cxnSp>
        <p:nvCxnSpPr>
          <p:cNvPr id="1387" name="Connection Line"/>
          <p:cNvCxnSpPr>
            <a:stCxn id="1380" idx="0"/>
            <a:endCxn id="1379" idx="0"/>
          </p:cNvCxnSpPr>
          <p:nvPr/>
        </p:nvCxnSpPr>
        <p:spPr>
          <a:xfrm flipV="1">
            <a:off x="3158756" y="2215943"/>
            <a:ext cx="1355652" cy="9450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388" name="Connection Line"/>
          <p:cNvCxnSpPr>
            <a:stCxn id="1382" idx="0"/>
            <a:endCxn id="1379" idx="0"/>
          </p:cNvCxnSpPr>
          <p:nvPr/>
        </p:nvCxnSpPr>
        <p:spPr>
          <a:xfrm flipH="1" flipV="1">
            <a:off x="4514407" y="2215943"/>
            <a:ext cx="1421792" cy="9450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389" name="Connection Line"/>
          <p:cNvCxnSpPr>
            <a:stCxn id="1381" idx="0"/>
            <a:endCxn id="1380" idx="0"/>
          </p:cNvCxnSpPr>
          <p:nvPr/>
        </p:nvCxnSpPr>
        <p:spPr>
          <a:xfrm flipV="1">
            <a:off x="2395490" y="3160985"/>
            <a:ext cx="763267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390" name="Connection Line"/>
          <p:cNvCxnSpPr>
            <a:stCxn id="1385" idx="0"/>
            <a:endCxn id="1382" idx="0"/>
          </p:cNvCxnSpPr>
          <p:nvPr/>
        </p:nvCxnSpPr>
        <p:spPr>
          <a:xfrm flipV="1">
            <a:off x="5267124" y="3160985"/>
            <a:ext cx="669075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391" name="Connection Line"/>
          <p:cNvCxnSpPr>
            <a:stCxn id="1384" idx="0"/>
            <a:endCxn id="1382" idx="0"/>
          </p:cNvCxnSpPr>
          <p:nvPr/>
        </p:nvCxnSpPr>
        <p:spPr>
          <a:xfrm flipH="1" flipV="1">
            <a:off x="5936198" y="3160985"/>
            <a:ext cx="812313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392" name="Connection Line"/>
          <p:cNvCxnSpPr>
            <a:stCxn id="1383" idx="0"/>
            <a:endCxn id="1380" idx="0"/>
          </p:cNvCxnSpPr>
          <p:nvPr/>
        </p:nvCxnSpPr>
        <p:spPr>
          <a:xfrm flipH="1" flipV="1">
            <a:off x="3158756" y="3160985"/>
            <a:ext cx="809256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393" name="Connection Line"/>
          <p:cNvCxnSpPr>
            <a:stCxn id="1386" idx="0"/>
            <a:endCxn id="1385" idx="0"/>
          </p:cNvCxnSpPr>
          <p:nvPr/>
        </p:nvCxnSpPr>
        <p:spPr>
          <a:xfrm flipH="1" flipV="1">
            <a:off x="5267124" y="4434443"/>
            <a:ext cx="669075" cy="1070852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394" name="Raíz"/>
          <p:cNvSpPr txBox="1"/>
          <p:nvPr/>
        </p:nvSpPr>
        <p:spPr>
          <a:xfrm>
            <a:off x="3560261" y="1947045"/>
            <a:ext cx="52015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Raíz</a:t>
            </a:r>
          </a:p>
        </p:txBody>
      </p:sp>
      <p:sp>
        <p:nvSpPr>
          <p:cNvPr id="1395" name="altura(D) = 0"/>
          <p:cNvSpPr txBox="1"/>
          <p:nvPr/>
        </p:nvSpPr>
        <p:spPr>
          <a:xfrm>
            <a:off x="1723978" y="4804321"/>
            <a:ext cx="134302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altura(D) = 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98" name="Altur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Altura</a:t>
            </a:r>
          </a:p>
        </p:txBody>
      </p:sp>
      <p:sp>
        <p:nvSpPr>
          <p:cNvPr id="1399" name="A"/>
          <p:cNvSpPr/>
          <p:nvPr/>
        </p:nvSpPr>
        <p:spPr>
          <a:xfrm>
            <a:off x="4257232" y="1977840"/>
            <a:ext cx="514351" cy="476208"/>
          </a:xfrm>
          <a:prstGeom prst="ellipse">
            <a:avLst/>
          </a:prstGeom>
          <a:solidFill>
            <a:srgbClr val="FFF85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A</a:t>
            </a:r>
          </a:p>
        </p:txBody>
      </p:sp>
      <p:sp>
        <p:nvSpPr>
          <p:cNvPr id="1400" name="B"/>
          <p:cNvSpPr/>
          <p:nvPr/>
        </p:nvSpPr>
        <p:spPr>
          <a:xfrm>
            <a:off x="2901581" y="2922882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401" name="D"/>
          <p:cNvSpPr/>
          <p:nvPr/>
        </p:nvSpPr>
        <p:spPr>
          <a:xfrm>
            <a:off x="2138315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402" name="C"/>
          <p:cNvSpPr/>
          <p:nvPr/>
        </p:nvSpPr>
        <p:spPr>
          <a:xfrm>
            <a:off x="5679023" y="292288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403" name="E"/>
          <p:cNvSpPr/>
          <p:nvPr/>
        </p:nvSpPr>
        <p:spPr>
          <a:xfrm>
            <a:off x="3710836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404" name="G"/>
          <p:cNvSpPr/>
          <p:nvPr/>
        </p:nvSpPr>
        <p:spPr>
          <a:xfrm>
            <a:off x="6491335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1405" name="F"/>
          <p:cNvSpPr/>
          <p:nvPr/>
        </p:nvSpPr>
        <p:spPr>
          <a:xfrm>
            <a:off x="5009949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406" name="H"/>
          <p:cNvSpPr/>
          <p:nvPr/>
        </p:nvSpPr>
        <p:spPr>
          <a:xfrm>
            <a:off x="5679023" y="526719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H</a:t>
            </a:r>
          </a:p>
        </p:txBody>
      </p:sp>
      <p:cxnSp>
        <p:nvCxnSpPr>
          <p:cNvPr id="1407" name="Connection Line"/>
          <p:cNvCxnSpPr>
            <a:stCxn id="1400" idx="0"/>
            <a:endCxn id="1399" idx="0"/>
          </p:cNvCxnSpPr>
          <p:nvPr/>
        </p:nvCxnSpPr>
        <p:spPr>
          <a:xfrm flipV="1">
            <a:off x="3158756" y="2215943"/>
            <a:ext cx="1355652" cy="9450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408" name="Connection Line"/>
          <p:cNvCxnSpPr>
            <a:stCxn id="1402" idx="0"/>
            <a:endCxn id="1399" idx="0"/>
          </p:cNvCxnSpPr>
          <p:nvPr/>
        </p:nvCxnSpPr>
        <p:spPr>
          <a:xfrm flipH="1" flipV="1">
            <a:off x="4514407" y="2215943"/>
            <a:ext cx="1421792" cy="9450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409" name="Connection Line"/>
          <p:cNvCxnSpPr>
            <a:stCxn id="1401" idx="0"/>
            <a:endCxn id="1400" idx="0"/>
          </p:cNvCxnSpPr>
          <p:nvPr/>
        </p:nvCxnSpPr>
        <p:spPr>
          <a:xfrm flipV="1">
            <a:off x="2395490" y="3160985"/>
            <a:ext cx="763267" cy="1273459"/>
          </a:xfrm>
          <a:prstGeom prst="straightConnector1">
            <a:avLst/>
          </a:prstGeom>
          <a:ln w="19050">
            <a:solidFill>
              <a:srgbClr val="FF2600"/>
            </a:solidFill>
            <a:bevel/>
          </a:ln>
        </p:spPr>
      </p:cxnSp>
      <p:cxnSp>
        <p:nvCxnSpPr>
          <p:cNvPr id="1410" name="Connection Line"/>
          <p:cNvCxnSpPr>
            <a:stCxn id="1405" idx="0"/>
            <a:endCxn id="1402" idx="0"/>
          </p:cNvCxnSpPr>
          <p:nvPr/>
        </p:nvCxnSpPr>
        <p:spPr>
          <a:xfrm flipV="1">
            <a:off x="5267124" y="3160985"/>
            <a:ext cx="669075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411" name="Connection Line"/>
          <p:cNvCxnSpPr>
            <a:stCxn id="1404" idx="0"/>
            <a:endCxn id="1402" idx="0"/>
          </p:cNvCxnSpPr>
          <p:nvPr/>
        </p:nvCxnSpPr>
        <p:spPr>
          <a:xfrm flipH="1" flipV="1">
            <a:off x="5936198" y="3160985"/>
            <a:ext cx="812313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412" name="Connection Line"/>
          <p:cNvCxnSpPr>
            <a:stCxn id="1403" idx="0"/>
            <a:endCxn id="1400" idx="0"/>
          </p:cNvCxnSpPr>
          <p:nvPr/>
        </p:nvCxnSpPr>
        <p:spPr>
          <a:xfrm flipH="1" flipV="1">
            <a:off x="3158756" y="3160985"/>
            <a:ext cx="809256" cy="1273459"/>
          </a:xfrm>
          <a:prstGeom prst="straightConnector1">
            <a:avLst/>
          </a:prstGeom>
          <a:ln w="19050">
            <a:solidFill>
              <a:srgbClr val="FF2600"/>
            </a:solidFill>
            <a:bevel/>
          </a:ln>
        </p:spPr>
      </p:cxnSp>
      <p:cxnSp>
        <p:nvCxnSpPr>
          <p:cNvPr id="1413" name="Connection Line"/>
          <p:cNvCxnSpPr>
            <a:stCxn id="1406" idx="0"/>
            <a:endCxn id="1405" idx="0"/>
          </p:cNvCxnSpPr>
          <p:nvPr/>
        </p:nvCxnSpPr>
        <p:spPr>
          <a:xfrm flipH="1" flipV="1">
            <a:off x="5267124" y="4434443"/>
            <a:ext cx="669075" cy="1070852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414" name="Raíz"/>
          <p:cNvSpPr txBox="1"/>
          <p:nvPr/>
        </p:nvSpPr>
        <p:spPr>
          <a:xfrm>
            <a:off x="3560261" y="1947045"/>
            <a:ext cx="52015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Raíz</a:t>
            </a:r>
          </a:p>
        </p:txBody>
      </p:sp>
      <p:sp>
        <p:nvSpPr>
          <p:cNvPr id="1415" name="altura(B) = 1"/>
          <p:cNvSpPr txBox="1"/>
          <p:nvPr/>
        </p:nvSpPr>
        <p:spPr>
          <a:xfrm>
            <a:off x="1439785" y="2994615"/>
            <a:ext cx="131902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altura(B) =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18" name="Altur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Altura</a:t>
            </a:r>
          </a:p>
        </p:txBody>
      </p:sp>
      <p:sp>
        <p:nvSpPr>
          <p:cNvPr id="1419" name="A"/>
          <p:cNvSpPr/>
          <p:nvPr/>
        </p:nvSpPr>
        <p:spPr>
          <a:xfrm>
            <a:off x="4257232" y="1977840"/>
            <a:ext cx="514351" cy="476208"/>
          </a:xfrm>
          <a:prstGeom prst="ellipse">
            <a:avLst/>
          </a:prstGeom>
          <a:solidFill>
            <a:srgbClr val="FFF85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A</a:t>
            </a:r>
          </a:p>
        </p:txBody>
      </p:sp>
      <p:sp>
        <p:nvSpPr>
          <p:cNvPr id="1420" name="B"/>
          <p:cNvSpPr/>
          <p:nvPr/>
        </p:nvSpPr>
        <p:spPr>
          <a:xfrm>
            <a:off x="2901581" y="292288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421" name="D"/>
          <p:cNvSpPr/>
          <p:nvPr/>
        </p:nvSpPr>
        <p:spPr>
          <a:xfrm>
            <a:off x="2138315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422" name="C"/>
          <p:cNvSpPr/>
          <p:nvPr/>
        </p:nvSpPr>
        <p:spPr>
          <a:xfrm>
            <a:off x="5679023" y="2922882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423" name="E"/>
          <p:cNvSpPr/>
          <p:nvPr/>
        </p:nvSpPr>
        <p:spPr>
          <a:xfrm>
            <a:off x="3710836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424" name="G"/>
          <p:cNvSpPr/>
          <p:nvPr/>
        </p:nvSpPr>
        <p:spPr>
          <a:xfrm>
            <a:off x="6491335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1425" name="F"/>
          <p:cNvSpPr/>
          <p:nvPr/>
        </p:nvSpPr>
        <p:spPr>
          <a:xfrm>
            <a:off x="5009949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426" name="H"/>
          <p:cNvSpPr/>
          <p:nvPr/>
        </p:nvSpPr>
        <p:spPr>
          <a:xfrm>
            <a:off x="5679023" y="526719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H</a:t>
            </a:r>
          </a:p>
        </p:txBody>
      </p:sp>
      <p:cxnSp>
        <p:nvCxnSpPr>
          <p:cNvPr id="1427" name="Connection Line"/>
          <p:cNvCxnSpPr>
            <a:stCxn id="1420" idx="0"/>
            <a:endCxn id="1419" idx="0"/>
          </p:cNvCxnSpPr>
          <p:nvPr/>
        </p:nvCxnSpPr>
        <p:spPr>
          <a:xfrm flipV="1">
            <a:off x="3158756" y="2215943"/>
            <a:ext cx="1355652" cy="9450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428" name="Connection Line"/>
          <p:cNvCxnSpPr>
            <a:stCxn id="1422" idx="0"/>
            <a:endCxn id="1419" idx="0"/>
          </p:cNvCxnSpPr>
          <p:nvPr/>
        </p:nvCxnSpPr>
        <p:spPr>
          <a:xfrm flipH="1" flipV="1">
            <a:off x="4514407" y="2215943"/>
            <a:ext cx="1421792" cy="9450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429" name="Connection Line"/>
          <p:cNvCxnSpPr>
            <a:stCxn id="1421" idx="0"/>
            <a:endCxn id="1420" idx="0"/>
          </p:cNvCxnSpPr>
          <p:nvPr/>
        </p:nvCxnSpPr>
        <p:spPr>
          <a:xfrm flipV="1">
            <a:off x="2395490" y="3160985"/>
            <a:ext cx="763267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430" name="Connection Line"/>
          <p:cNvCxnSpPr>
            <a:stCxn id="1425" idx="0"/>
            <a:endCxn id="1422" idx="0"/>
          </p:cNvCxnSpPr>
          <p:nvPr/>
        </p:nvCxnSpPr>
        <p:spPr>
          <a:xfrm flipV="1">
            <a:off x="5267124" y="3160985"/>
            <a:ext cx="669075" cy="1273459"/>
          </a:xfrm>
          <a:prstGeom prst="straightConnector1">
            <a:avLst/>
          </a:prstGeom>
          <a:ln w="19050">
            <a:solidFill>
              <a:srgbClr val="FF2600"/>
            </a:solidFill>
            <a:bevel/>
          </a:ln>
        </p:spPr>
      </p:cxnSp>
      <p:cxnSp>
        <p:nvCxnSpPr>
          <p:cNvPr id="1431" name="Connection Line"/>
          <p:cNvCxnSpPr>
            <a:stCxn id="1424" idx="0"/>
            <a:endCxn id="1422" idx="0"/>
          </p:cNvCxnSpPr>
          <p:nvPr/>
        </p:nvCxnSpPr>
        <p:spPr>
          <a:xfrm flipH="1" flipV="1">
            <a:off x="5936198" y="3160985"/>
            <a:ext cx="812313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432" name="Connection Line"/>
          <p:cNvCxnSpPr>
            <a:stCxn id="1423" idx="0"/>
            <a:endCxn id="1420" idx="0"/>
          </p:cNvCxnSpPr>
          <p:nvPr/>
        </p:nvCxnSpPr>
        <p:spPr>
          <a:xfrm flipH="1" flipV="1">
            <a:off x="3158756" y="3160985"/>
            <a:ext cx="809256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433" name="Connection Line"/>
          <p:cNvCxnSpPr>
            <a:stCxn id="1426" idx="0"/>
            <a:endCxn id="1425" idx="0"/>
          </p:cNvCxnSpPr>
          <p:nvPr/>
        </p:nvCxnSpPr>
        <p:spPr>
          <a:xfrm flipH="1" flipV="1">
            <a:off x="5267124" y="4434443"/>
            <a:ext cx="669075" cy="1070852"/>
          </a:xfrm>
          <a:prstGeom prst="straightConnector1">
            <a:avLst/>
          </a:prstGeom>
          <a:ln w="19050">
            <a:solidFill>
              <a:srgbClr val="FF2600"/>
            </a:solidFill>
            <a:bevel/>
          </a:ln>
        </p:spPr>
      </p:cxnSp>
      <p:sp>
        <p:nvSpPr>
          <p:cNvPr id="1434" name="Raíz"/>
          <p:cNvSpPr txBox="1"/>
          <p:nvPr/>
        </p:nvSpPr>
        <p:spPr>
          <a:xfrm>
            <a:off x="3560261" y="1947045"/>
            <a:ext cx="52015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Raíz</a:t>
            </a:r>
          </a:p>
        </p:txBody>
      </p:sp>
      <p:sp>
        <p:nvSpPr>
          <p:cNvPr id="1435" name="altura(C) = 2"/>
          <p:cNvSpPr txBox="1"/>
          <p:nvPr/>
        </p:nvSpPr>
        <p:spPr>
          <a:xfrm>
            <a:off x="6503153" y="2994615"/>
            <a:ext cx="133119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altura(C) =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38" name="Altur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Altura</a:t>
            </a:r>
          </a:p>
        </p:txBody>
      </p:sp>
      <p:sp>
        <p:nvSpPr>
          <p:cNvPr id="1439" name="A"/>
          <p:cNvSpPr/>
          <p:nvPr/>
        </p:nvSpPr>
        <p:spPr>
          <a:xfrm>
            <a:off x="4257232" y="1977840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440" name="B"/>
          <p:cNvSpPr/>
          <p:nvPr/>
        </p:nvSpPr>
        <p:spPr>
          <a:xfrm>
            <a:off x="2901581" y="292288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441" name="D"/>
          <p:cNvSpPr/>
          <p:nvPr/>
        </p:nvSpPr>
        <p:spPr>
          <a:xfrm>
            <a:off x="2138315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442" name="C"/>
          <p:cNvSpPr/>
          <p:nvPr/>
        </p:nvSpPr>
        <p:spPr>
          <a:xfrm>
            <a:off x="5679023" y="292288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443" name="E"/>
          <p:cNvSpPr/>
          <p:nvPr/>
        </p:nvSpPr>
        <p:spPr>
          <a:xfrm>
            <a:off x="3710836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444" name="G"/>
          <p:cNvSpPr/>
          <p:nvPr/>
        </p:nvSpPr>
        <p:spPr>
          <a:xfrm>
            <a:off x="6491335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1445" name="F"/>
          <p:cNvSpPr/>
          <p:nvPr/>
        </p:nvSpPr>
        <p:spPr>
          <a:xfrm>
            <a:off x="5009949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446" name="H"/>
          <p:cNvSpPr/>
          <p:nvPr/>
        </p:nvSpPr>
        <p:spPr>
          <a:xfrm>
            <a:off x="5679023" y="526719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H</a:t>
            </a:r>
          </a:p>
        </p:txBody>
      </p:sp>
      <p:cxnSp>
        <p:nvCxnSpPr>
          <p:cNvPr id="1447" name="Connection Line"/>
          <p:cNvCxnSpPr>
            <a:stCxn id="1440" idx="0"/>
            <a:endCxn id="1439" idx="0"/>
          </p:cNvCxnSpPr>
          <p:nvPr/>
        </p:nvCxnSpPr>
        <p:spPr>
          <a:xfrm flipV="1">
            <a:off x="3158756" y="2215943"/>
            <a:ext cx="1355652" cy="9450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448" name="Connection Line"/>
          <p:cNvCxnSpPr>
            <a:stCxn id="1442" idx="0"/>
            <a:endCxn id="1439" idx="0"/>
          </p:cNvCxnSpPr>
          <p:nvPr/>
        </p:nvCxnSpPr>
        <p:spPr>
          <a:xfrm flipH="1" flipV="1">
            <a:off x="4514407" y="2215943"/>
            <a:ext cx="1421792" cy="945043"/>
          </a:xfrm>
          <a:prstGeom prst="straightConnector1">
            <a:avLst/>
          </a:prstGeom>
          <a:ln w="19050">
            <a:solidFill>
              <a:srgbClr val="FF2600"/>
            </a:solidFill>
            <a:bevel/>
          </a:ln>
        </p:spPr>
      </p:cxnSp>
      <p:cxnSp>
        <p:nvCxnSpPr>
          <p:cNvPr id="1449" name="Connection Line"/>
          <p:cNvCxnSpPr>
            <a:stCxn id="1441" idx="0"/>
            <a:endCxn id="1440" idx="0"/>
          </p:cNvCxnSpPr>
          <p:nvPr/>
        </p:nvCxnSpPr>
        <p:spPr>
          <a:xfrm flipV="1">
            <a:off x="2395490" y="3160985"/>
            <a:ext cx="763267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450" name="Connection Line"/>
          <p:cNvCxnSpPr>
            <a:stCxn id="1445" idx="0"/>
            <a:endCxn id="1442" idx="0"/>
          </p:cNvCxnSpPr>
          <p:nvPr/>
        </p:nvCxnSpPr>
        <p:spPr>
          <a:xfrm flipV="1">
            <a:off x="5267124" y="3160985"/>
            <a:ext cx="669075" cy="1273459"/>
          </a:xfrm>
          <a:prstGeom prst="straightConnector1">
            <a:avLst/>
          </a:prstGeom>
          <a:ln w="19050">
            <a:solidFill>
              <a:srgbClr val="FF2600"/>
            </a:solidFill>
            <a:bevel/>
          </a:ln>
        </p:spPr>
      </p:cxnSp>
      <p:cxnSp>
        <p:nvCxnSpPr>
          <p:cNvPr id="1451" name="Connection Line"/>
          <p:cNvCxnSpPr>
            <a:stCxn id="1444" idx="0"/>
            <a:endCxn id="1442" idx="0"/>
          </p:cNvCxnSpPr>
          <p:nvPr/>
        </p:nvCxnSpPr>
        <p:spPr>
          <a:xfrm flipH="1" flipV="1">
            <a:off x="5936198" y="3160985"/>
            <a:ext cx="812313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452" name="Connection Line"/>
          <p:cNvCxnSpPr>
            <a:stCxn id="1443" idx="0"/>
            <a:endCxn id="1440" idx="0"/>
          </p:cNvCxnSpPr>
          <p:nvPr/>
        </p:nvCxnSpPr>
        <p:spPr>
          <a:xfrm flipH="1" flipV="1">
            <a:off x="3158756" y="3160985"/>
            <a:ext cx="809256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453" name="Connection Line"/>
          <p:cNvCxnSpPr>
            <a:stCxn id="1446" idx="0"/>
            <a:endCxn id="1445" idx="0"/>
          </p:cNvCxnSpPr>
          <p:nvPr/>
        </p:nvCxnSpPr>
        <p:spPr>
          <a:xfrm flipH="1" flipV="1">
            <a:off x="5267124" y="4434443"/>
            <a:ext cx="669075" cy="1070852"/>
          </a:xfrm>
          <a:prstGeom prst="straightConnector1">
            <a:avLst/>
          </a:prstGeom>
          <a:ln w="19050">
            <a:solidFill>
              <a:srgbClr val="FF2600"/>
            </a:solidFill>
            <a:bevel/>
          </a:ln>
        </p:spPr>
      </p:cxnSp>
      <p:sp>
        <p:nvSpPr>
          <p:cNvPr id="1454" name="Raíz"/>
          <p:cNvSpPr txBox="1"/>
          <p:nvPr/>
        </p:nvSpPr>
        <p:spPr>
          <a:xfrm>
            <a:off x="3560261" y="1947045"/>
            <a:ext cx="52015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Raíz</a:t>
            </a:r>
          </a:p>
        </p:txBody>
      </p:sp>
      <p:sp>
        <p:nvSpPr>
          <p:cNvPr id="1455" name="altura(A) = 3"/>
          <p:cNvSpPr txBox="1"/>
          <p:nvPr/>
        </p:nvSpPr>
        <p:spPr>
          <a:xfrm>
            <a:off x="5130066" y="1947045"/>
            <a:ext cx="135519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altura(A) =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58" name="Exercício 01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Exercício 01</a:t>
            </a:r>
          </a:p>
        </p:txBody>
      </p:sp>
      <p:sp>
        <p:nvSpPr>
          <p:cNvPr id="1459" name="Desenhe uma árvore binária quem com 17 nós tenha a menor altura possível.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 sz="2300"/>
            </a:pPr>
          </a:p>
          <a:p>
            <a:pPr>
              <a:defRPr sz="2300"/>
            </a:pPr>
            <a:r>
              <a:t>Desenhe uma árvore binária quem com 17 nós tenha a menor altura possível.</a:t>
            </a:r>
          </a:p>
          <a:p>
            <a:pPr>
              <a:defRPr sz="2300"/>
            </a:pPr>
          </a:p>
          <a:p>
            <a:pPr>
              <a:defRPr sz="2300"/>
            </a:pPr>
            <a:r>
              <a:t>Repita com a maior altura possível.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62" name="Árvores binárias de busc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Árvores binárias de busca</a:t>
            </a:r>
          </a:p>
        </p:txBody>
      </p:sp>
      <p:sp>
        <p:nvSpPr>
          <p:cNvPr id="1463" name="Propriedade…"/>
          <p:cNvSpPr txBox="1"/>
          <p:nvPr>
            <p:ph type="body" idx="1"/>
          </p:nvPr>
        </p:nvSpPr>
        <p:spPr>
          <a:xfrm>
            <a:off x="457200" y="1869870"/>
            <a:ext cx="8229600" cy="3118260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Propriedade</a:t>
            </a:r>
          </a:p>
          <a:p>
            <a:pPr lvl="1">
              <a:buSzPct val="60000"/>
              <a:buChar char="◻"/>
              <a:defRPr b="1"/>
            </a:pPr>
          </a:p>
          <a:p>
            <a:pPr lvl="1" marL="698182" indent="-331469">
              <a:buSzPct val="60000"/>
              <a:buChar char="◻"/>
              <a:defRPr sz="2200"/>
            </a:pPr>
            <a:r>
              <a:t>Dados: nós de árvore X e Y</a:t>
            </a:r>
          </a:p>
          <a:p>
            <a:pPr lvl="2" marL="1017269" indent="-331469">
              <a:buSzPct val="60000"/>
              <a:buChar char="◻"/>
              <a:defRPr sz="2200"/>
            </a:pPr>
            <a:r>
              <a:t>Se Y é um nó da subárvore esquerda de X, </a:t>
            </a:r>
          </a:p>
          <a:p>
            <a:pPr lvl="3">
              <a:defRPr sz="2200"/>
            </a:pPr>
            <a:r>
              <a:t>então Y.chave ≤ X.chave.</a:t>
            </a:r>
          </a:p>
          <a:p>
            <a:pPr lvl="2" marL="1017269" indent="-331469">
              <a:buSzPct val="60000"/>
              <a:buChar char="◻"/>
              <a:defRPr sz="2200"/>
            </a:pPr>
            <a:r>
              <a:t>Se Y é um nó da subárvore direita de X, </a:t>
            </a:r>
          </a:p>
          <a:p>
            <a:pPr lvl="3">
              <a:defRPr sz="2200"/>
            </a:pPr>
            <a:r>
              <a:t>então Y.chave &gt; X.chave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66" name="Árvores binárias de busc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Árvores binárias de busca</a:t>
            </a:r>
          </a:p>
        </p:txBody>
      </p:sp>
      <p:sp>
        <p:nvSpPr>
          <p:cNvPr id="1467" name="Oval"/>
          <p:cNvSpPr/>
          <p:nvPr/>
        </p:nvSpPr>
        <p:spPr>
          <a:xfrm>
            <a:off x="6315550" y="318119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468" name="Oval"/>
          <p:cNvSpPr/>
          <p:nvPr/>
        </p:nvSpPr>
        <p:spPr>
          <a:xfrm>
            <a:off x="7105871" y="4263434"/>
            <a:ext cx="514351" cy="476208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433FF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469" name="X"/>
          <p:cNvSpPr txBox="1"/>
          <p:nvPr/>
        </p:nvSpPr>
        <p:spPr>
          <a:xfrm>
            <a:off x="6003812" y="3252925"/>
            <a:ext cx="24924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X</a:t>
            </a:r>
          </a:p>
        </p:txBody>
      </p:sp>
      <p:sp>
        <p:nvSpPr>
          <p:cNvPr id="1470" name="Y"/>
          <p:cNvSpPr txBox="1"/>
          <p:nvPr/>
        </p:nvSpPr>
        <p:spPr>
          <a:xfrm>
            <a:off x="7745587" y="4335167"/>
            <a:ext cx="23741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Y</a:t>
            </a:r>
          </a:p>
        </p:txBody>
      </p:sp>
      <p:sp>
        <p:nvSpPr>
          <p:cNvPr id="1483" name="Connection Line"/>
          <p:cNvSpPr/>
          <p:nvPr/>
        </p:nvSpPr>
        <p:spPr>
          <a:xfrm>
            <a:off x="5772180" y="3623546"/>
            <a:ext cx="649639" cy="879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cxnSp>
        <p:nvCxnSpPr>
          <p:cNvPr id="1472" name="Connection Line"/>
          <p:cNvCxnSpPr>
            <a:stCxn id="1468" idx="0"/>
            <a:endCxn id="1467" idx="0"/>
          </p:cNvCxnSpPr>
          <p:nvPr/>
        </p:nvCxnSpPr>
        <p:spPr>
          <a:xfrm flipH="1" flipV="1">
            <a:off x="6572725" y="3419295"/>
            <a:ext cx="790322" cy="1082243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1473" name="Triangle"/>
          <p:cNvSpPr/>
          <p:nvPr/>
        </p:nvSpPr>
        <p:spPr>
          <a:xfrm>
            <a:off x="5175728" y="4567097"/>
            <a:ext cx="1176154" cy="9796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FDFF"/>
          </a:solidFill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74" name="Se y.chave &gt; x.chave"/>
          <p:cNvSpPr txBox="1"/>
          <p:nvPr>
            <p:ph type="body" sz="quarter" idx="1"/>
          </p:nvPr>
        </p:nvSpPr>
        <p:spPr>
          <a:xfrm>
            <a:off x="4920427" y="2389439"/>
            <a:ext cx="3304596" cy="495258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lvl="1" marL="0" indent="366712">
              <a:spcBef>
                <a:spcPts val="0"/>
              </a:spcBef>
              <a:buSzTx/>
              <a:buFont typeface="Wingdings"/>
              <a:buNone/>
              <a:defRPr sz="2200"/>
            </a:pPr>
            <a:r>
              <a:t>Se y.chave &gt; x.chave</a:t>
            </a:r>
          </a:p>
        </p:txBody>
      </p:sp>
      <p:sp>
        <p:nvSpPr>
          <p:cNvPr id="1475" name="Oval"/>
          <p:cNvSpPr/>
          <p:nvPr/>
        </p:nvSpPr>
        <p:spPr>
          <a:xfrm>
            <a:off x="2282772" y="318119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476" name="Oval"/>
          <p:cNvSpPr/>
          <p:nvPr/>
        </p:nvSpPr>
        <p:spPr>
          <a:xfrm>
            <a:off x="1455426" y="4297610"/>
            <a:ext cx="514351" cy="476208"/>
          </a:xfrm>
          <a:prstGeom prst="ellipse">
            <a:avLst/>
          </a:prstGeom>
          <a:solidFill>
            <a:srgbClr val="0433FF"/>
          </a:solidFill>
          <a:ln w="19050">
            <a:solidFill>
              <a:srgbClr val="0433FF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477" name="X"/>
          <p:cNvSpPr txBox="1"/>
          <p:nvPr/>
        </p:nvSpPr>
        <p:spPr>
          <a:xfrm>
            <a:off x="1971034" y="3252925"/>
            <a:ext cx="24924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X</a:t>
            </a:r>
          </a:p>
        </p:txBody>
      </p:sp>
      <p:sp>
        <p:nvSpPr>
          <p:cNvPr id="1478" name="Y"/>
          <p:cNvSpPr txBox="1"/>
          <p:nvPr/>
        </p:nvSpPr>
        <p:spPr>
          <a:xfrm>
            <a:off x="1160996" y="4369344"/>
            <a:ext cx="23741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Y</a:t>
            </a:r>
          </a:p>
        </p:txBody>
      </p:sp>
      <p:sp>
        <p:nvSpPr>
          <p:cNvPr id="1479" name="Triangle"/>
          <p:cNvSpPr/>
          <p:nvPr/>
        </p:nvSpPr>
        <p:spPr>
          <a:xfrm>
            <a:off x="2749227" y="4567097"/>
            <a:ext cx="1176154" cy="9796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FDFF"/>
          </a:solidFill>
          <a:ln w="19050">
            <a:solidFill>
              <a:srgbClr val="0433FF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cxnSp>
        <p:nvCxnSpPr>
          <p:cNvPr id="1480" name="Connection Line"/>
          <p:cNvCxnSpPr>
            <a:stCxn id="1476" idx="0"/>
            <a:endCxn id="1475" idx="0"/>
          </p:cNvCxnSpPr>
          <p:nvPr/>
        </p:nvCxnSpPr>
        <p:spPr>
          <a:xfrm flipV="1">
            <a:off x="1712601" y="3419295"/>
            <a:ext cx="827347" cy="1116420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1484" name="Connection Line"/>
          <p:cNvSpPr/>
          <p:nvPr/>
        </p:nvSpPr>
        <p:spPr>
          <a:xfrm>
            <a:off x="2689425" y="3624440"/>
            <a:ext cx="632314" cy="8677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482" name="Se y.chave ≤ x.chave"/>
          <p:cNvSpPr txBox="1"/>
          <p:nvPr/>
        </p:nvSpPr>
        <p:spPr>
          <a:xfrm>
            <a:off x="559728" y="2389439"/>
            <a:ext cx="3304597" cy="495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1" indent="366712">
              <a:spcBef>
                <a:spcPts val="700"/>
              </a:spcBef>
              <a:buClr>
                <a:schemeClr val="accent2"/>
              </a:buClr>
              <a:buFont typeface="Wingdings"/>
              <a:defRPr sz="2200"/>
            </a:pPr>
            <a:r>
              <a:t>Se y.chave ≤ x.chave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Introdução</a:t>
            </a:r>
          </a:p>
        </p:txBody>
      </p:sp>
      <p:pic>
        <p:nvPicPr>
          <p:cNvPr id="244" name="problem.jpg" descr="problem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79325" y="3059666"/>
            <a:ext cx="1220046" cy="1220047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Problema"/>
          <p:cNvSpPr txBox="1"/>
          <p:nvPr/>
        </p:nvSpPr>
        <p:spPr>
          <a:xfrm>
            <a:off x="4106036" y="4296578"/>
            <a:ext cx="116662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Problema</a:t>
            </a:r>
          </a:p>
        </p:txBody>
      </p:sp>
      <p:pic>
        <p:nvPicPr>
          <p:cNvPr id="246" name="stack_1.jpg" descr="stack_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649" y="1814408"/>
            <a:ext cx="1220047" cy="849826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Pilhas"/>
          <p:cNvSpPr txBox="1"/>
          <p:nvPr/>
        </p:nvSpPr>
        <p:spPr>
          <a:xfrm>
            <a:off x="1922913" y="2122945"/>
            <a:ext cx="73592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Pilhas</a:t>
            </a:r>
          </a:p>
        </p:txBody>
      </p:sp>
      <p:pic>
        <p:nvPicPr>
          <p:cNvPr id="248" name="queue.png" descr="queu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4746" y="3722333"/>
            <a:ext cx="1341193" cy="598883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Filas"/>
          <p:cNvSpPr txBox="1"/>
          <p:nvPr/>
        </p:nvSpPr>
        <p:spPr>
          <a:xfrm>
            <a:off x="1992762" y="3823654"/>
            <a:ext cx="596229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Filas</a:t>
            </a:r>
          </a:p>
        </p:txBody>
      </p:sp>
      <p:pic>
        <p:nvPicPr>
          <p:cNvPr id="250" name="grafos.png" descr="grafos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573817" y="3482512"/>
            <a:ext cx="1078524" cy="1078524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Grafos"/>
          <p:cNvSpPr txBox="1"/>
          <p:nvPr/>
        </p:nvSpPr>
        <p:spPr>
          <a:xfrm>
            <a:off x="6535984" y="3823654"/>
            <a:ext cx="88422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Grafos</a:t>
            </a:r>
          </a:p>
        </p:txBody>
      </p:sp>
      <p:pic>
        <p:nvPicPr>
          <p:cNvPr id="252" name="array.png" descr="array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801997" y="1917878"/>
            <a:ext cx="642886" cy="642886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Vetores"/>
          <p:cNvSpPr txBox="1"/>
          <p:nvPr/>
        </p:nvSpPr>
        <p:spPr>
          <a:xfrm>
            <a:off x="6509586" y="2041200"/>
            <a:ext cx="93702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Vetores</a:t>
            </a:r>
          </a:p>
        </p:txBody>
      </p:sp>
      <p:sp>
        <p:nvSpPr>
          <p:cNvPr id="254" name="Etc"/>
          <p:cNvSpPr txBox="1"/>
          <p:nvPr/>
        </p:nvSpPr>
        <p:spPr>
          <a:xfrm>
            <a:off x="6773229" y="5523971"/>
            <a:ext cx="40973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/>
            <a:r>
              <a:t>Etc</a:t>
            </a:r>
          </a:p>
        </p:txBody>
      </p:sp>
      <p:pic>
        <p:nvPicPr>
          <p:cNvPr id="255" name="etc.png" descr="etc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688166" y="5297178"/>
            <a:ext cx="849826" cy="849826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Line"/>
          <p:cNvSpPr/>
          <p:nvPr/>
        </p:nvSpPr>
        <p:spPr>
          <a:xfrm>
            <a:off x="2681367" y="2455836"/>
            <a:ext cx="1161264" cy="767647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57" name="Line"/>
          <p:cNvSpPr/>
          <p:nvPr/>
        </p:nvSpPr>
        <p:spPr>
          <a:xfrm>
            <a:off x="2703210" y="3980515"/>
            <a:ext cx="1166625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58" name="Line"/>
          <p:cNvSpPr/>
          <p:nvPr/>
        </p:nvSpPr>
        <p:spPr>
          <a:xfrm flipV="1">
            <a:off x="2904718" y="4757549"/>
            <a:ext cx="877489" cy="877488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59" name="Line"/>
          <p:cNvSpPr/>
          <p:nvPr/>
        </p:nvSpPr>
        <p:spPr>
          <a:xfrm flipH="1">
            <a:off x="5536782" y="2321741"/>
            <a:ext cx="876055" cy="876056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60" name="Line"/>
          <p:cNvSpPr/>
          <p:nvPr/>
        </p:nvSpPr>
        <p:spPr>
          <a:xfrm flipH="1">
            <a:off x="5536065" y="3980515"/>
            <a:ext cx="884223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61" name="Line"/>
          <p:cNvSpPr/>
          <p:nvPr/>
        </p:nvSpPr>
        <p:spPr>
          <a:xfrm flipH="1" flipV="1">
            <a:off x="5478070" y="4622436"/>
            <a:ext cx="1071789" cy="1071789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262" name="question.png" descr="question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239634" y="4621451"/>
            <a:ext cx="899428" cy="899428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Árvores"/>
          <p:cNvSpPr txBox="1"/>
          <p:nvPr/>
        </p:nvSpPr>
        <p:spPr>
          <a:xfrm>
            <a:off x="1811180" y="5393751"/>
            <a:ext cx="102651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200">
                <a:solidFill>
                  <a:srgbClr val="FF2600"/>
                </a:solidFill>
              </a:defRPr>
            </a:lvl1pPr>
          </a:lstStyle>
          <a:p>
            <a:pPr/>
            <a:r>
              <a:t>Árvores</a:t>
            </a:r>
          </a:p>
        </p:txBody>
      </p:sp>
      <p:sp>
        <p:nvSpPr>
          <p:cNvPr id="264" name="Oval"/>
          <p:cNvSpPr/>
          <p:nvPr/>
        </p:nvSpPr>
        <p:spPr>
          <a:xfrm>
            <a:off x="314873" y="4956871"/>
            <a:ext cx="1380939" cy="1270001"/>
          </a:xfrm>
          <a:prstGeom prst="ellipse">
            <a:avLst/>
          </a:prstGeom>
          <a:solidFill>
            <a:srgbClr val="FFFB00"/>
          </a:solidFill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265" name="tree.png" descr="tree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51133" y="5149760"/>
            <a:ext cx="884224" cy="884223"/>
          </a:xfrm>
          <a:prstGeom prst="rect">
            <a:avLst/>
          </a:prstGeom>
          <a:ln w="12700">
            <a:miter lim="400000"/>
          </a:ln>
        </p:spPr>
      </p:pic>
      <p:sp>
        <p:nvSpPr>
          <p:cNvPr id="266" name="Line"/>
          <p:cNvSpPr/>
          <p:nvPr/>
        </p:nvSpPr>
        <p:spPr>
          <a:xfrm flipV="1">
            <a:off x="1895109" y="1886427"/>
            <a:ext cx="791536" cy="791536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67" name="Line"/>
          <p:cNvSpPr/>
          <p:nvPr/>
        </p:nvSpPr>
        <p:spPr>
          <a:xfrm flipV="1">
            <a:off x="1867577" y="3643456"/>
            <a:ext cx="756637" cy="756637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68" name="Line"/>
          <p:cNvSpPr/>
          <p:nvPr/>
        </p:nvSpPr>
        <p:spPr>
          <a:xfrm flipV="1">
            <a:off x="6626675" y="1886427"/>
            <a:ext cx="705788" cy="705788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69" name="Line"/>
          <p:cNvSpPr/>
          <p:nvPr/>
        </p:nvSpPr>
        <p:spPr>
          <a:xfrm>
            <a:off x="1900858" y="1934328"/>
            <a:ext cx="708734" cy="708735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70" name="Line"/>
          <p:cNvSpPr/>
          <p:nvPr/>
        </p:nvSpPr>
        <p:spPr>
          <a:xfrm>
            <a:off x="6623729" y="1918618"/>
            <a:ext cx="708734" cy="708734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71" name="Line"/>
          <p:cNvSpPr/>
          <p:nvPr/>
        </p:nvSpPr>
        <p:spPr>
          <a:xfrm>
            <a:off x="1873522" y="3667407"/>
            <a:ext cx="708734" cy="708734"/>
          </a:xfrm>
          <a:prstGeom prst="line">
            <a:avLst/>
          </a:prstGeom>
          <a:ln w="19050">
            <a:solidFill>
              <a:srgbClr val="FF26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7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87" name="Exempl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Exemplo</a:t>
            </a:r>
          </a:p>
        </p:txBody>
      </p:sp>
      <p:sp>
        <p:nvSpPr>
          <p:cNvPr id="1488" name="10"/>
          <p:cNvSpPr/>
          <p:nvPr/>
        </p:nvSpPr>
        <p:spPr>
          <a:xfrm>
            <a:off x="4257232" y="1977840"/>
            <a:ext cx="514351" cy="476208"/>
          </a:xfrm>
          <a:prstGeom prst="ellipse">
            <a:avLst/>
          </a:prstGeom>
          <a:solidFill>
            <a:srgbClr val="FFF85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10</a:t>
            </a:r>
          </a:p>
        </p:txBody>
      </p:sp>
      <p:sp>
        <p:nvSpPr>
          <p:cNvPr id="1489" name="7"/>
          <p:cNvSpPr/>
          <p:nvPr/>
        </p:nvSpPr>
        <p:spPr>
          <a:xfrm>
            <a:off x="2901581" y="292288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490" name="5"/>
          <p:cNvSpPr/>
          <p:nvPr/>
        </p:nvSpPr>
        <p:spPr>
          <a:xfrm>
            <a:off x="2138315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491" name="16"/>
          <p:cNvSpPr/>
          <p:nvPr/>
        </p:nvSpPr>
        <p:spPr>
          <a:xfrm>
            <a:off x="5679023" y="292288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1492" name="8"/>
          <p:cNvSpPr/>
          <p:nvPr/>
        </p:nvSpPr>
        <p:spPr>
          <a:xfrm>
            <a:off x="3710836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493" name="20"/>
          <p:cNvSpPr/>
          <p:nvPr/>
        </p:nvSpPr>
        <p:spPr>
          <a:xfrm>
            <a:off x="6491335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20</a:t>
            </a:r>
          </a:p>
        </p:txBody>
      </p:sp>
      <p:sp>
        <p:nvSpPr>
          <p:cNvPr id="1494" name="14"/>
          <p:cNvSpPr/>
          <p:nvPr/>
        </p:nvSpPr>
        <p:spPr>
          <a:xfrm>
            <a:off x="5009949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1495" name="15"/>
          <p:cNvSpPr/>
          <p:nvPr/>
        </p:nvSpPr>
        <p:spPr>
          <a:xfrm>
            <a:off x="5679023" y="526719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15</a:t>
            </a:r>
          </a:p>
        </p:txBody>
      </p:sp>
      <p:cxnSp>
        <p:nvCxnSpPr>
          <p:cNvPr id="1496" name="Connection Line"/>
          <p:cNvCxnSpPr>
            <a:stCxn id="1489" idx="0"/>
            <a:endCxn id="1488" idx="0"/>
          </p:cNvCxnSpPr>
          <p:nvPr/>
        </p:nvCxnSpPr>
        <p:spPr>
          <a:xfrm flipV="1">
            <a:off x="3158756" y="2215943"/>
            <a:ext cx="1355652" cy="9450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497" name="Connection Line"/>
          <p:cNvCxnSpPr>
            <a:stCxn id="1491" idx="0"/>
            <a:endCxn id="1488" idx="0"/>
          </p:cNvCxnSpPr>
          <p:nvPr/>
        </p:nvCxnSpPr>
        <p:spPr>
          <a:xfrm flipH="1" flipV="1">
            <a:off x="4514407" y="2215943"/>
            <a:ext cx="1421792" cy="9450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498" name="Connection Line"/>
          <p:cNvCxnSpPr>
            <a:stCxn id="1490" idx="0"/>
            <a:endCxn id="1489" idx="0"/>
          </p:cNvCxnSpPr>
          <p:nvPr/>
        </p:nvCxnSpPr>
        <p:spPr>
          <a:xfrm flipV="1">
            <a:off x="2395490" y="3160985"/>
            <a:ext cx="763267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499" name="Connection Line"/>
          <p:cNvCxnSpPr>
            <a:stCxn id="1494" idx="0"/>
            <a:endCxn id="1491" idx="0"/>
          </p:cNvCxnSpPr>
          <p:nvPr/>
        </p:nvCxnSpPr>
        <p:spPr>
          <a:xfrm flipV="1">
            <a:off x="5267124" y="3160985"/>
            <a:ext cx="669075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500" name="Connection Line"/>
          <p:cNvCxnSpPr>
            <a:stCxn id="1493" idx="0"/>
            <a:endCxn id="1491" idx="0"/>
          </p:cNvCxnSpPr>
          <p:nvPr/>
        </p:nvCxnSpPr>
        <p:spPr>
          <a:xfrm flipH="1" flipV="1">
            <a:off x="5936198" y="3160985"/>
            <a:ext cx="812313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501" name="Connection Line"/>
          <p:cNvCxnSpPr>
            <a:stCxn id="1492" idx="0"/>
            <a:endCxn id="1489" idx="0"/>
          </p:cNvCxnSpPr>
          <p:nvPr/>
        </p:nvCxnSpPr>
        <p:spPr>
          <a:xfrm flipH="1" flipV="1">
            <a:off x="3158756" y="3160985"/>
            <a:ext cx="809256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502" name="Connection Line"/>
          <p:cNvCxnSpPr>
            <a:stCxn id="1495" idx="0"/>
            <a:endCxn id="1494" idx="0"/>
          </p:cNvCxnSpPr>
          <p:nvPr/>
        </p:nvCxnSpPr>
        <p:spPr>
          <a:xfrm flipH="1" flipV="1">
            <a:off x="5267124" y="4434443"/>
            <a:ext cx="669075" cy="1070852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05" name="10"/>
          <p:cNvSpPr/>
          <p:nvPr/>
        </p:nvSpPr>
        <p:spPr>
          <a:xfrm>
            <a:off x="4257232" y="1977840"/>
            <a:ext cx="514351" cy="476208"/>
          </a:xfrm>
          <a:prstGeom prst="ellipse">
            <a:avLst/>
          </a:prstGeom>
          <a:solidFill>
            <a:srgbClr val="FFF85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10</a:t>
            </a:r>
          </a:p>
        </p:txBody>
      </p:sp>
      <p:sp>
        <p:nvSpPr>
          <p:cNvPr id="1506" name="7"/>
          <p:cNvSpPr/>
          <p:nvPr/>
        </p:nvSpPr>
        <p:spPr>
          <a:xfrm>
            <a:off x="2901581" y="292288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507" name="5"/>
          <p:cNvSpPr/>
          <p:nvPr/>
        </p:nvSpPr>
        <p:spPr>
          <a:xfrm>
            <a:off x="2138315" y="4196339"/>
            <a:ext cx="514351" cy="476209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508" name="16"/>
          <p:cNvSpPr/>
          <p:nvPr/>
        </p:nvSpPr>
        <p:spPr>
          <a:xfrm>
            <a:off x="5679023" y="292288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1509" name="8"/>
          <p:cNvSpPr/>
          <p:nvPr/>
        </p:nvSpPr>
        <p:spPr>
          <a:xfrm>
            <a:off x="3710836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510" name="20"/>
          <p:cNvSpPr/>
          <p:nvPr/>
        </p:nvSpPr>
        <p:spPr>
          <a:xfrm>
            <a:off x="6491335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20</a:t>
            </a:r>
          </a:p>
        </p:txBody>
      </p:sp>
      <p:sp>
        <p:nvSpPr>
          <p:cNvPr id="1511" name="14"/>
          <p:cNvSpPr/>
          <p:nvPr/>
        </p:nvSpPr>
        <p:spPr>
          <a:xfrm>
            <a:off x="5009949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1512" name="15"/>
          <p:cNvSpPr/>
          <p:nvPr/>
        </p:nvSpPr>
        <p:spPr>
          <a:xfrm>
            <a:off x="5679023" y="526719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15</a:t>
            </a:r>
          </a:p>
        </p:txBody>
      </p:sp>
      <p:cxnSp>
        <p:nvCxnSpPr>
          <p:cNvPr id="1513" name="Connection Line"/>
          <p:cNvCxnSpPr>
            <a:stCxn id="1506" idx="0"/>
            <a:endCxn id="1505" idx="0"/>
          </p:cNvCxnSpPr>
          <p:nvPr/>
        </p:nvCxnSpPr>
        <p:spPr>
          <a:xfrm flipV="1">
            <a:off x="3158756" y="2215943"/>
            <a:ext cx="1355652" cy="945043"/>
          </a:xfrm>
          <a:prstGeom prst="straightConnector1">
            <a:avLst/>
          </a:prstGeom>
          <a:ln w="19050">
            <a:solidFill>
              <a:srgbClr val="FF2600"/>
            </a:solidFill>
            <a:bevel/>
          </a:ln>
        </p:spPr>
      </p:cxnSp>
      <p:cxnSp>
        <p:nvCxnSpPr>
          <p:cNvPr id="1514" name="Connection Line"/>
          <p:cNvCxnSpPr>
            <a:stCxn id="1508" idx="0"/>
            <a:endCxn id="1505" idx="0"/>
          </p:cNvCxnSpPr>
          <p:nvPr/>
        </p:nvCxnSpPr>
        <p:spPr>
          <a:xfrm flipH="1" flipV="1">
            <a:off x="4514407" y="2215943"/>
            <a:ext cx="1421792" cy="9450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515" name="Connection Line"/>
          <p:cNvCxnSpPr>
            <a:stCxn id="1507" idx="0"/>
            <a:endCxn id="1506" idx="0"/>
          </p:cNvCxnSpPr>
          <p:nvPr/>
        </p:nvCxnSpPr>
        <p:spPr>
          <a:xfrm flipV="1">
            <a:off x="2395490" y="3160985"/>
            <a:ext cx="763267" cy="1273459"/>
          </a:xfrm>
          <a:prstGeom prst="straightConnector1">
            <a:avLst/>
          </a:prstGeom>
          <a:ln w="19050">
            <a:solidFill>
              <a:srgbClr val="FF2600"/>
            </a:solidFill>
            <a:bevel/>
          </a:ln>
        </p:spPr>
      </p:cxnSp>
      <p:cxnSp>
        <p:nvCxnSpPr>
          <p:cNvPr id="1516" name="Connection Line"/>
          <p:cNvCxnSpPr>
            <a:stCxn id="1511" idx="0"/>
            <a:endCxn id="1508" idx="0"/>
          </p:cNvCxnSpPr>
          <p:nvPr/>
        </p:nvCxnSpPr>
        <p:spPr>
          <a:xfrm flipV="1">
            <a:off x="5267124" y="3160985"/>
            <a:ext cx="669075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517" name="Connection Line"/>
          <p:cNvCxnSpPr>
            <a:stCxn id="1510" idx="0"/>
            <a:endCxn id="1508" idx="0"/>
          </p:cNvCxnSpPr>
          <p:nvPr/>
        </p:nvCxnSpPr>
        <p:spPr>
          <a:xfrm flipH="1" flipV="1">
            <a:off x="5936198" y="3160985"/>
            <a:ext cx="812313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518" name="Connection Line"/>
          <p:cNvCxnSpPr>
            <a:stCxn id="1509" idx="0"/>
            <a:endCxn id="1506" idx="0"/>
          </p:cNvCxnSpPr>
          <p:nvPr/>
        </p:nvCxnSpPr>
        <p:spPr>
          <a:xfrm flipH="1" flipV="1">
            <a:off x="3158756" y="3160985"/>
            <a:ext cx="809256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519" name="Connection Line"/>
          <p:cNvCxnSpPr>
            <a:stCxn id="1512" idx="0"/>
            <a:endCxn id="1511" idx="0"/>
          </p:cNvCxnSpPr>
          <p:nvPr/>
        </p:nvCxnSpPr>
        <p:spPr>
          <a:xfrm flipH="1" flipV="1">
            <a:off x="5267124" y="4434443"/>
            <a:ext cx="669075" cy="1070852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520" name="Oval"/>
          <p:cNvSpPr/>
          <p:nvPr/>
        </p:nvSpPr>
        <p:spPr>
          <a:xfrm>
            <a:off x="1992202" y="4063597"/>
            <a:ext cx="806577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21" name="5 &lt; 7"/>
          <p:cNvSpPr txBox="1"/>
          <p:nvPr/>
        </p:nvSpPr>
        <p:spPr>
          <a:xfrm>
            <a:off x="2077984" y="3467686"/>
            <a:ext cx="62094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5 &lt; 7</a:t>
            </a:r>
          </a:p>
        </p:txBody>
      </p:sp>
      <p:sp>
        <p:nvSpPr>
          <p:cNvPr id="1522" name="5 &lt; 10"/>
          <p:cNvSpPr txBox="1"/>
          <p:nvPr/>
        </p:nvSpPr>
        <p:spPr>
          <a:xfrm>
            <a:off x="3207483" y="2307387"/>
            <a:ext cx="74227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5 &lt; 10</a:t>
            </a:r>
          </a:p>
        </p:txBody>
      </p:sp>
      <p:sp>
        <p:nvSpPr>
          <p:cNvPr id="1523" name="Exempl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Exemplo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26" name="10"/>
          <p:cNvSpPr/>
          <p:nvPr/>
        </p:nvSpPr>
        <p:spPr>
          <a:xfrm>
            <a:off x="4257232" y="1977840"/>
            <a:ext cx="514351" cy="476208"/>
          </a:xfrm>
          <a:prstGeom prst="ellipse">
            <a:avLst/>
          </a:prstGeom>
          <a:solidFill>
            <a:srgbClr val="FFF85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10</a:t>
            </a:r>
          </a:p>
        </p:txBody>
      </p:sp>
      <p:sp>
        <p:nvSpPr>
          <p:cNvPr id="1527" name="7"/>
          <p:cNvSpPr/>
          <p:nvPr/>
        </p:nvSpPr>
        <p:spPr>
          <a:xfrm>
            <a:off x="2901581" y="292288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528" name="5"/>
          <p:cNvSpPr/>
          <p:nvPr/>
        </p:nvSpPr>
        <p:spPr>
          <a:xfrm>
            <a:off x="2138315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529" name="16"/>
          <p:cNvSpPr/>
          <p:nvPr/>
        </p:nvSpPr>
        <p:spPr>
          <a:xfrm>
            <a:off x="5679023" y="292288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1530" name="8"/>
          <p:cNvSpPr/>
          <p:nvPr/>
        </p:nvSpPr>
        <p:spPr>
          <a:xfrm>
            <a:off x="3710836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531" name="20"/>
          <p:cNvSpPr/>
          <p:nvPr/>
        </p:nvSpPr>
        <p:spPr>
          <a:xfrm>
            <a:off x="6491335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20</a:t>
            </a:r>
          </a:p>
        </p:txBody>
      </p:sp>
      <p:sp>
        <p:nvSpPr>
          <p:cNvPr id="1532" name="14"/>
          <p:cNvSpPr/>
          <p:nvPr/>
        </p:nvSpPr>
        <p:spPr>
          <a:xfrm>
            <a:off x="5009949" y="4196339"/>
            <a:ext cx="514351" cy="476209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1533" name="15"/>
          <p:cNvSpPr/>
          <p:nvPr/>
        </p:nvSpPr>
        <p:spPr>
          <a:xfrm>
            <a:off x="5679023" y="526719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15</a:t>
            </a:r>
          </a:p>
        </p:txBody>
      </p:sp>
      <p:cxnSp>
        <p:nvCxnSpPr>
          <p:cNvPr id="1534" name="Connection Line"/>
          <p:cNvCxnSpPr>
            <a:stCxn id="1527" idx="0"/>
            <a:endCxn id="1526" idx="0"/>
          </p:cNvCxnSpPr>
          <p:nvPr/>
        </p:nvCxnSpPr>
        <p:spPr>
          <a:xfrm flipV="1">
            <a:off x="3158756" y="2215943"/>
            <a:ext cx="1355652" cy="9450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535" name="Connection Line"/>
          <p:cNvCxnSpPr>
            <a:stCxn id="1529" idx="0"/>
            <a:endCxn id="1526" idx="0"/>
          </p:cNvCxnSpPr>
          <p:nvPr/>
        </p:nvCxnSpPr>
        <p:spPr>
          <a:xfrm flipH="1" flipV="1">
            <a:off x="4514407" y="2215943"/>
            <a:ext cx="1421792" cy="945043"/>
          </a:xfrm>
          <a:prstGeom prst="straightConnector1">
            <a:avLst/>
          </a:prstGeom>
          <a:ln w="19050">
            <a:solidFill>
              <a:srgbClr val="FF2600"/>
            </a:solidFill>
            <a:bevel/>
          </a:ln>
        </p:spPr>
      </p:cxnSp>
      <p:cxnSp>
        <p:nvCxnSpPr>
          <p:cNvPr id="1536" name="Connection Line"/>
          <p:cNvCxnSpPr>
            <a:stCxn id="1528" idx="0"/>
            <a:endCxn id="1527" idx="0"/>
          </p:cNvCxnSpPr>
          <p:nvPr/>
        </p:nvCxnSpPr>
        <p:spPr>
          <a:xfrm flipV="1">
            <a:off x="2395490" y="3160985"/>
            <a:ext cx="763267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537" name="Connection Line"/>
          <p:cNvCxnSpPr>
            <a:stCxn id="1532" idx="0"/>
            <a:endCxn id="1529" idx="0"/>
          </p:cNvCxnSpPr>
          <p:nvPr/>
        </p:nvCxnSpPr>
        <p:spPr>
          <a:xfrm flipV="1">
            <a:off x="5267124" y="3160985"/>
            <a:ext cx="669075" cy="1273459"/>
          </a:xfrm>
          <a:prstGeom prst="straightConnector1">
            <a:avLst/>
          </a:prstGeom>
          <a:ln w="19050">
            <a:solidFill>
              <a:srgbClr val="FF2600"/>
            </a:solidFill>
            <a:bevel/>
          </a:ln>
        </p:spPr>
      </p:cxnSp>
      <p:cxnSp>
        <p:nvCxnSpPr>
          <p:cNvPr id="1538" name="Connection Line"/>
          <p:cNvCxnSpPr>
            <a:stCxn id="1531" idx="0"/>
            <a:endCxn id="1529" idx="0"/>
          </p:cNvCxnSpPr>
          <p:nvPr/>
        </p:nvCxnSpPr>
        <p:spPr>
          <a:xfrm flipH="1" flipV="1">
            <a:off x="5936198" y="3160985"/>
            <a:ext cx="812313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539" name="Connection Line"/>
          <p:cNvCxnSpPr>
            <a:stCxn id="1530" idx="0"/>
            <a:endCxn id="1527" idx="0"/>
          </p:cNvCxnSpPr>
          <p:nvPr/>
        </p:nvCxnSpPr>
        <p:spPr>
          <a:xfrm flipH="1" flipV="1">
            <a:off x="3158756" y="3160985"/>
            <a:ext cx="809256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540" name="Connection Line"/>
          <p:cNvCxnSpPr>
            <a:stCxn id="1533" idx="0"/>
            <a:endCxn id="1532" idx="0"/>
          </p:cNvCxnSpPr>
          <p:nvPr/>
        </p:nvCxnSpPr>
        <p:spPr>
          <a:xfrm flipH="1" flipV="1">
            <a:off x="5267124" y="4434443"/>
            <a:ext cx="669075" cy="1070852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541" name="Oval"/>
          <p:cNvSpPr/>
          <p:nvPr/>
        </p:nvSpPr>
        <p:spPr>
          <a:xfrm>
            <a:off x="4863836" y="4063597"/>
            <a:ext cx="806577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42" name="14 &gt; 10"/>
          <p:cNvSpPr txBox="1"/>
          <p:nvPr/>
        </p:nvSpPr>
        <p:spPr>
          <a:xfrm>
            <a:off x="5051304" y="2168995"/>
            <a:ext cx="86361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14 &gt; 10</a:t>
            </a:r>
          </a:p>
        </p:txBody>
      </p:sp>
      <p:sp>
        <p:nvSpPr>
          <p:cNvPr id="1543" name="14 &lt; 16"/>
          <p:cNvSpPr txBox="1"/>
          <p:nvPr/>
        </p:nvSpPr>
        <p:spPr>
          <a:xfrm>
            <a:off x="4751595" y="3542667"/>
            <a:ext cx="86361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14 &lt; 16</a:t>
            </a:r>
          </a:p>
        </p:txBody>
      </p:sp>
      <p:sp>
        <p:nvSpPr>
          <p:cNvPr id="1544" name="Exempl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Exemplo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47" name="Exempl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Exemplo</a:t>
            </a:r>
          </a:p>
        </p:txBody>
      </p:sp>
      <p:sp>
        <p:nvSpPr>
          <p:cNvPr id="1548" name="10"/>
          <p:cNvSpPr/>
          <p:nvPr/>
        </p:nvSpPr>
        <p:spPr>
          <a:xfrm>
            <a:off x="4257232" y="1977840"/>
            <a:ext cx="514351" cy="476208"/>
          </a:xfrm>
          <a:prstGeom prst="ellipse">
            <a:avLst/>
          </a:prstGeom>
          <a:solidFill>
            <a:srgbClr val="FFF85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10</a:t>
            </a:r>
          </a:p>
        </p:txBody>
      </p:sp>
      <p:sp>
        <p:nvSpPr>
          <p:cNvPr id="1549" name="7"/>
          <p:cNvSpPr/>
          <p:nvPr/>
        </p:nvSpPr>
        <p:spPr>
          <a:xfrm>
            <a:off x="2901581" y="292288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550" name="5"/>
          <p:cNvSpPr/>
          <p:nvPr/>
        </p:nvSpPr>
        <p:spPr>
          <a:xfrm>
            <a:off x="2138315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551" name="16"/>
          <p:cNvSpPr/>
          <p:nvPr/>
        </p:nvSpPr>
        <p:spPr>
          <a:xfrm>
            <a:off x="5679023" y="292288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1552" name="8"/>
          <p:cNvSpPr/>
          <p:nvPr/>
        </p:nvSpPr>
        <p:spPr>
          <a:xfrm>
            <a:off x="3710836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553" name="20"/>
          <p:cNvSpPr/>
          <p:nvPr/>
        </p:nvSpPr>
        <p:spPr>
          <a:xfrm>
            <a:off x="6491335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20</a:t>
            </a:r>
          </a:p>
        </p:txBody>
      </p:sp>
      <p:sp>
        <p:nvSpPr>
          <p:cNvPr id="1554" name="14"/>
          <p:cNvSpPr/>
          <p:nvPr/>
        </p:nvSpPr>
        <p:spPr>
          <a:xfrm>
            <a:off x="5009949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1555" name="15"/>
          <p:cNvSpPr/>
          <p:nvPr/>
        </p:nvSpPr>
        <p:spPr>
          <a:xfrm>
            <a:off x="5679023" y="5267190"/>
            <a:ext cx="514351" cy="476208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15</a:t>
            </a:r>
          </a:p>
        </p:txBody>
      </p:sp>
      <p:cxnSp>
        <p:nvCxnSpPr>
          <p:cNvPr id="1556" name="Connection Line"/>
          <p:cNvCxnSpPr>
            <a:stCxn id="1549" idx="0"/>
            <a:endCxn id="1548" idx="0"/>
          </p:cNvCxnSpPr>
          <p:nvPr/>
        </p:nvCxnSpPr>
        <p:spPr>
          <a:xfrm flipV="1">
            <a:off x="3158756" y="2215943"/>
            <a:ext cx="1355652" cy="9450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557" name="Connection Line"/>
          <p:cNvCxnSpPr>
            <a:stCxn id="1551" idx="0"/>
            <a:endCxn id="1548" idx="0"/>
          </p:cNvCxnSpPr>
          <p:nvPr/>
        </p:nvCxnSpPr>
        <p:spPr>
          <a:xfrm flipH="1" flipV="1">
            <a:off x="4514407" y="2215943"/>
            <a:ext cx="1421792" cy="945043"/>
          </a:xfrm>
          <a:prstGeom prst="straightConnector1">
            <a:avLst/>
          </a:prstGeom>
          <a:ln w="19050">
            <a:solidFill>
              <a:srgbClr val="FF2600"/>
            </a:solidFill>
            <a:bevel/>
          </a:ln>
        </p:spPr>
      </p:cxnSp>
      <p:cxnSp>
        <p:nvCxnSpPr>
          <p:cNvPr id="1558" name="Connection Line"/>
          <p:cNvCxnSpPr>
            <a:stCxn id="1550" idx="0"/>
            <a:endCxn id="1549" idx="0"/>
          </p:cNvCxnSpPr>
          <p:nvPr/>
        </p:nvCxnSpPr>
        <p:spPr>
          <a:xfrm flipV="1">
            <a:off x="2395490" y="3160985"/>
            <a:ext cx="763267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559" name="Connection Line"/>
          <p:cNvCxnSpPr>
            <a:stCxn id="1554" idx="0"/>
            <a:endCxn id="1551" idx="0"/>
          </p:cNvCxnSpPr>
          <p:nvPr/>
        </p:nvCxnSpPr>
        <p:spPr>
          <a:xfrm flipV="1">
            <a:off x="5267124" y="3160985"/>
            <a:ext cx="669075" cy="1273459"/>
          </a:xfrm>
          <a:prstGeom prst="straightConnector1">
            <a:avLst/>
          </a:prstGeom>
          <a:ln w="19050">
            <a:solidFill>
              <a:srgbClr val="FF2600"/>
            </a:solidFill>
            <a:bevel/>
          </a:ln>
        </p:spPr>
      </p:cxnSp>
      <p:cxnSp>
        <p:nvCxnSpPr>
          <p:cNvPr id="1560" name="Connection Line"/>
          <p:cNvCxnSpPr>
            <a:stCxn id="1553" idx="0"/>
            <a:endCxn id="1551" idx="0"/>
          </p:cNvCxnSpPr>
          <p:nvPr/>
        </p:nvCxnSpPr>
        <p:spPr>
          <a:xfrm flipH="1" flipV="1">
            <a:off x="5936198" y="3160985"/>
            <a:ext cx="812313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561" name="Connection Line"/>
          <p:cNvCxnSpPr>
            <a:stCxn id="1552" idx="0"/>
            <a:endCxn id="1549" idx="0"/>
          </p:cNvCxnSpPr>
          <p:nvPr/>
        </p:nvCxnSpPr>
        <p:spPr>
          <a:xfrm flipH="1" flipV="1">
            <a:off x="3158756" y="3160985"/>
            <a:ext cx="809256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562" name="Connection Line"/>
          <p:cNvCxnSpPr>
            <a:stCxn id="1555" idx="0"/>
            <a:endCxn id="1554" idx="0"/>
          </p:cNvCxnSpPr>
          <p:nvPr/>
        </p:nvCxnSpPr>
        <p:spPr>
          <a:xfrm flipH="1" flipV="1">
            <a:off x="5267124" y="4434443"/>
            <a:ext cx="669075" cy="1070852"/>
          </a:xfrm>
          <a:prstGeom prst="straightConnector1">
            <a:avLst/>
          </a:prstGeom>
          <a:ln w="19050">
            <a:solidFill>
              <a:srgbClr val="FF2600"/>
            </a:solidFill>
            <a:bevel/>
          </a:ln>
        </p:spPr>
      </p:cxnSp>
      <p:sp>
        <p:nvSpPr>
          <p:cNvPr id="1563" name="Oval"/>
          <p:cNvSpPr/>
          <p:nvPr/>
        </p:nvSpPr>
        <p:spPr>
          <a:xfrm>
            <a:off x="5532910" y="5134447"/>
            <a:ext cx="806577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64" name="15 &gt; 10"/>
          <p:cNvSpPr txBox="1"/>
          <p:nvPr/>
        </p:nvSpPr>
        <p:spPr>
          <a:xfrm>
            <a:off x="5096871" y="2282915"/>
            <a:ext cx="86361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15 &gt; 10</a:t>
            </a:r>
          </a:p>
        </p:txBody>
      </p:sp>
      <p:sp>
        <p:nvSpPr>
          <p:cNvPr id="1565" name="15 &lt; 16"/>
          <p:cNvSpPr txBox="1"/>
          <p:nvPr/>
        </p:nvSpPr>
        <p:spPr>
          <a:xfrm>
            <a:off x="4732327" y="3490470"/>
            <a:ext cx="86361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15 &lt; 16</a:t>
            </a:r>
          </a:p>
        </p:txBody>
      </p:sp>
      <p:sp>
        <p:nvSpPr>
          <p:cNvPr id="1566" name="15 &gt; 14"/>
          <p:cNvSpPr txBox="1"/>
          <p:nvPr/>
        </p:nvSpPr>
        <p:spPr>
          <a:xfrm>
            <a:off x="4732327" y="4952636"/>
            <a:ext cx="86361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15 &gt; 14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69" name="Exempl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Exemplo</a:t>
            </a:r>
          </a:p>
        </p:txBody>
      </p:sp>
      <p:sp>
        <p:nvSpPr>
          <p:cNvPr id="1570" name="10"/>
          <p:cNvSpPr/>
          <p:nvPr/>
        </p:nvSpPr>
        <p:spPr>
          <a:xfrm>
            <a:off x="4257232" y="1977840"/>
            <a:ext cx="514351" cy="476208"/>
          </a:xfrm>
          <a:prstGeom prst="ellipse">
            <a:avLst/>
          </a:prstGeom>
          <a:solidFill>
            <a:srgbClr val="FFF85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10</a:t>
            </a:r>
          </a:p>
        </p:txBody>
      </p:sp>
      <p:sp>
        <p:nvSpPr>
          <p:cNvPr id="1571" name="7"/>
          <p:cNvSpPr/>
          <p:nvPr/>
        </p:nvSpPr>
        <p:spPr>
          <a:xfrm>
            <a:off x="2901581" y="292288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572" name="5"/>
          <p:cNvSpPr/>
          <p:nvPr/>
        </p:nvSpPr>
        <p:spPr>
          <a:xfrm>
            <a:off x="2138315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573" name="16"/>
          <p:cNvSpPr/>
          <p:nvPr/>
        </p:nvSpPr>
        <p:spPr>
          <a:xfrm>
            <a:off x="5679023" y="292288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1574" name="8"/>
          <p:cNvSpPr/>
          <p:nvPr/>
        </p:nvSpPr>
        <p:spPr>
          <a:xfrm>
            <a:off x="3710836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575" name="20"/>
          <p:cNvSpPr/>
          <p:nvPr/>
        </p:nvSpPr>
        <p:spPr>
          <a:xfrm>
            <a:off x="6491335" y="4196339"/>
            <a:ext cx="514351" cy="476209"/>
          </a:xfrm>
          <a:prstGeom prst="ellipse">
            <a:avLst/>
          </a:prstGeom>
          <a:solidFill>
            <a:srgbClr val="FF26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20</a:t>
            </a:r>
          </a:p>
        </p:txBody>
      </p:sp>
      <p:sp>
        <p:nvSpPr>
          <p:cNvPr id="1576" name="14"/>
          <p:cNvSpPr/>
          <p:nvPr/>
        </p:nvSpPr>
        <p:spPr>
          <a:xfrm>
            <a:off x="5009949" y="4196339"/>
            <a:ext cx="514351" cy="476209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1577" name="15"/>
          <p:cNvSpPr/>
          <p:nvPr/>
        </p:nvSpPr>
        <p:spPr>
          <a:xfrm>
            <a:off x="5679023" y="526719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15</a:t>
            </a:r>
          </a:p>
        </p:txBody>
      </p:sp>
      <p:cxnSp>
        <p:nvCxnSpPr>
          <p:cNvPr id="1578" name="Connection Line"/>
          <p:cNvCxnSpPr>
            <a:stCxn id="1571" idx="0"/>
            <a:endCxn id="1570" idx="0"/>
          </p:cNvCxnSpPr>
          <p:nvPr/>
        </p:nvCxnSpPr>
        <p:spPr>
          <a:xfrm flipV="1">
            <a:off x="3158756" y="2215943"/>
            <a:ext cx="1355652" cy="945043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579" name="Connection Line"/>
          <p:cNvCxnSpPr>
            <a:stCxn id="1573" idx="0"/>
            <a:endCxn id="1570" idx="0"/>
          </p:cNvCxnSpPr>
          <p:nvPr/>
        </p:nvCxnSpPr>
        <p:spPr>
          <a:xfrm flipH="1" flipV="1">
            <a:off x="4514407" y="2215943"/>
            <a:ext cx="1421792" cy="945043"/>
          </a:xfrm>
          <a:prstGeom prst="straightConnector1">
            <a:avLst/>
          </a:prstGeom>
          <a:ln w="19050">
            <a:solidFill>
              <a:srgbClr val="FF2600"/>
            </a:solidFill>
            <a:bevel/>
          </a:ln>
        </p:spPr>
      </p:cxnSp>
      <p:cxnSp>
        <p:nvCxnSpPr>
          <p:cNvPr id="1580" name="Connection Line"/>
          <p:cNvCxnSpPr>
            <a:stCxn id="1572" idx="0"/>
            <a:endCxn id="1571" idx="0"/>
          </p:cNvCxnSpPr>
          <p:nvPr/>
        </p:nvCxnSpPr>
        <p:spPr>
          <a:xfrm flipV="1">
            <a:off x="2395490" y="3160985"/>
            <a:ext cx="763267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581" name="Connection Line"/>
          <p:cNvCxnSpPr>
            <a:stCxn id="1576" idx="0"/>
            <a:endCxn id="1573" idx="0"/>
          </p:cNvCxnSpPr>
          <p:nvPr/>
        </p:nvCxnSpPr>
        <p:spPr>
          <a:xfrm flipV="1">
            <a:off x="5267124" y="3160985"/>
            <a:ext cx="669075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582" name="Connection Line"/>
          <p:cNvCxnSpPr>
            <a:stCxn id="1575" idx="0"/>
            <a:endCxn id="1573" idx="0"/>
          </p:cNvCxnSpPr>
          <p:nvPr/>
        </p:nvCxnSpPr>
        <p:spPr>
          <a:xfrm flipH="1" flipV="1">
            <a:off x="5936198" y="3160985"/>
            <a:ext cx="812313" cy="1273459"/>
          </a:xfrm>
          <a:prstGeom prst="straightConnector1">
            <a:avLst/>
          </a:prstGeom>
          <a:ln w="19050">
            <a:solidFill>
              <a:srgbClr val="FF2600"/>
            </a:solidFill>
            <a:bevel/>
          </a:ln>
        </p:spPr>
      </p:cxnSp>
      <p:cxnSp>
        <p:nvCxnSpPr>
          <p:cNvPr id="1583" name="Connection Line"/>
          <p:cNvCxnSpPr>
            <a:stCxn id="1574" idx="0"/>
            <a:endCxn id="1571" idx="0"/>
          </p:cNvCxnSpPr>
          <p:nvPr/>
        </p:nvCxnSpPr>
        <p:spPr>
          <a:xfrm flipH="1" flipV="1">
            <a:off x="3158756" y="3160985"/>
            <a:ext cx="809256" cy="1273459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584" name="Connection Line"/>
          <p:cNvCxnSpPr>
            <a:stCxn id="1577" idx="0"/>
            <a:endCxn id="1576" idx="0"/>
          </p:cNvCxnSpPr>
          <p:nvPr/>
        </p:nvCxnSpPr>
        <p:spPr>
          <a:xfrm flipH="1" flipV="1">
            <a:off x="5267124" y="4434443"/>
            <a:ext cx="669075" cy="1070852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585" name="Oval"/>
          <p:cNvSpPr/>
          <p:nvPr/>
        </p:nvSpPr>
        <p:spPr>
          <a:xfrm>
            <a:off x="6345221" y="4063597"/>
            <a:ext cx="806577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86" name="20 &gt; 10"/>
          <p:cNvSpPr txBox="1"/>
          <p:nvPr/>
        </p:nvSpPr>
        <p:spPr>
          <a:xfrm>
            <a:off x="5096871" y="2248739"/>
            <a:ext cx="86361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20 &gt; 10</a:t>
            </a:r>
          </a:p>
        </p:txBody>
      </p:sp>
      <p:sp>
        <p:nvSpPr>
          <p:cNvPr id="1587" name="20 &gt; 16"/>
          <p:cNvSpPr txBox="1"/>
          <p:nvPr/>
        </p:nvSpPr>
        <p:spPr>
          <a:xfrm>
            <a:off x="6397250" y="3412413"/>
            <a:ext cx="86361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20 &gt; 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90" name="Exercício 02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Exercício 02</a:t>
            </a:r>
          </a:p>
        </p:txBody>
      </p:sp>
      <p:sp>
        <p:nvSpPr>
          <p:cNvPr id="1591" name="Gerar sequências aleatórias de números e montar as respectivas árvores."/>
          <p:cNvSpPr txBox="1"/>
          <p:nvPr>
            <p:ph type="body" idx="1"/>
          </p:nvPr>
        </p:nvSpPr>
        <p:spPr>
          <a:xfrm>
            <a:off x="217967" y="1759688"/>
            <a:ext cx="8229601" cy="4525964"/>
          </a:xfrm>
          <a:prstGeom prst="rect">
            <a:avLst/>
          </a:prstGeom>
        </p:spPr>
        <p:txBody>
          <a:bodyPr/>
          <a:lstStyle/>
          <a:p>
            <a:pPr lvl="1">
              <a:buSzPct val="60000"/>
              <a:buChar char="◻"/>
              <a:defRPr sz="2300"/>
            </a:pPr>
            <a:r>
              <a:t>Gerar sequências aleatórias de números e montar as respectivas árvores.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94" name="Exercício 03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Exercício 03</a:t>
            </a:r>
          </a:p>
        </p:txBody>
      </p:sp>
      <p:sp>
        <p:nvSpPr>
          <p:cNvPr id="1595" name="Trace arvores binárias de busca de alturas 2, 3, 4, 5 e 6 para o conjunto de dados…"/>
          <p:cNvSpPr txBox="1"/>
          <p:nvPr>
            <p:ph type="body" sz="quarter" idx="1"/>
          </p:nvPr>
        </p:nvSpPr>
        <p:spPr>
          <a:xfrm>
            <a:off x="297711" y="1907784"/>
            <a:ext cx="8229601" cy="1341403"/>
          </a:xfrm>
          <a:prstGeom prst="rect">
            <a:avLst/>
          </a:prstGeom>
        </p:spPr>
        <p:txBody>
          <a:bodyPr/>
          <a:lstStyle/>
          <a:p>
            <a:pPr lvl="1">
              <a:buSzPct val="60000"/>
              <a:buChar char="◻"/>
              <a:defRPr sz="2300"/>
            </a:pPr>
            <a:r>
              <a:t>Trace arvores binárias de busca de alturas 2, 3, 4, 5 e 6 para o conjunto de dados </a:t>
            </a:r>
          </a:p>
          <a:p>
            <a:pPr lvl="3" marL="1447555" indent="-304555">
              <a:defRPr sz="2300"/>
            </a:pPr>
            <a:r>
              <a:t>C = {1, 4, 5, 10, 16, 17, 21}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600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159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99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603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160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02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604" name="Árvores Binárias"/>
          <p:cNvSpPr txBox="1"/>
          <p:nvPr/>
        </p:nvSpPr>
        <p:spPr>
          <a:xfrm>
            <a:off x="1345584" y="2501851"/>
            <a:ext cx="21356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Árvores Binárias</a:t>
            </a:r>
          </a:p>
        </p:txBody>
      </p:sp>
      <p:grpSp>
        <p:nvGrpSpPr>
          <p:cNvPr id="1607" name="Group"/>
          <p:cNvGrpSpPr/>
          <p:nvPr/>
        </p:nvGrpSpPr>
        <p:grpSpPr>
          <a:xfrm>
            <a:off x="876300" y="4155948"/>
            <a:ext cx="366713" cy="373791"/>
            <a:chOff x="0" y="0"/>
            <a:chExt cx="366712" cy="373790"/>
          </a:xfrm>
        </p:grpSpPr>
        <p:sp>
          <p:nvSpPr>
            <p:cNvPr id="160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06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1608" name="Propriedades e Definições"/>
          <p:cNvSpPr txBox="1"/>
          <p:nvPr/>
        </p:nvSpPr>
        <p:spPr>
          <a:xfrm>
            <a:off x="1350425" y="3049538"/>
            <a:ext cx="3292956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Propriedades e Definições</a:t>
            </a:r>
          </a:p>
        </p:txBody>
      </p:sp>
      <p:grpSp>
        <p:nvGrpSpPr>
          <p:cNvPr id="1611" name="Group"/>
          <p:cNvGrpSpPr/>
          <p:nvPr/>
        </p:nvGrpSpPr>
        <p:grpSpPr>
          <a:xfrm>
            <a:off x="880455" y="4722595"/>
            <a:ext cx="366714" cy="373791"/>
            <a:chOff x="0" y="0"/>
            <a:chExt cx="366712" cy="373790"/>
          </a:xfrm>
        </p:grpSpPr>
        <p:sp>
          <p:nvSpPr>
            <p:cNvPr id="160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10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1612" name="Pesquisa em Árvores Binárias"/>
          <p:cNvSpPr txBox="1"/>
          <p:nvPr/>
        </p:nvSpPr>
        <p:spPr>
          <a:xfrm>
            <a:off x="1361598" y="4164047"/>
            <a:ext cx="3759284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Pesquisa em Árvores Binárias</a:t>
            </a:r>
          </a:p>
        </p:txBody>
      </p:sp>
      <p:sp>
        <p:nvSpPr>
          <p:cNvPr id="1613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1614" name="Referências"/>
          <p:cNvSpPr txBox="1"/>
          <p:nvPr/>
        </p:nvSpPr>
        <p:spPr>
          <a:xfrm>
            <a:off x="1366727" y="4722595"/>
            <a:ext cx="15428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1615" name="Introdução"/>
          <p:cNvSpPr txBox="1"/>
          <p:nvPr/>
        </p:nvSpPr>
        <p:spPr>
          <a:xfrm>
            <a:off x="1343058" y="1935127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1618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161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17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619" name="Rounded Rectangle"/>
          <p:cNvSpPr/>
          <p:nvPr/>
        </p:nvSpPr>
        <p:spPr>
          <a:xfrm>
            <a:off x="803148" y="3515025"/>
            <a:ext cx="7772401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1622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162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21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623" name="Inserção em Árvores Binárias"/>
          <p:cNvSpPr txBox="1"/>
          <p:nvPr/>
        </p:nvSpPr>
        <p:spPr>
          <a:xfrm>
            <a:off x="1361598" y="3616283"/>
            <a:ext cx="368871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Inserção em Árvores Binárias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26" name="Operações em Árvor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Operações em Árvores</a:t>
            </a:r>
          </a:p>
        </p:txBody>
      </p:sp>
      <p:sp>
        <p:nvSpPr>
          <p:cNvPr id="1627" name="Dada uma estrutura S, chave k, elemento x:"/>
          <p:cNvSpPr txBox="1"/>
          <p:nvPr>
            <p:ph type="body" sz="quarter" idx="1"/>
          </p:nvPr>
        </p:nvSpPr>
        <p:spPr>
          <a:xfrm>
            <a:off x="290791" y="1637826"/>
            <a:ext cx="8229601" cy="571631"/>
          </a:xfrm>
          <a:prstGeom prst="rect">
            <a:avLst/>
          </a:prstGeom>
        </p:spPr>
        <p:txBody>
          <a:bodyPr/>
          <a:lstStyle/>
          <a:p>
            <a:pPr marL="228600" indent="-228600" defTabSz="457200">
              <a:spcBef>
                <a:spcPts val="0"/>
              </a:spcBef>
              <a:buClrTx/>
              <a:buSzTx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Dada uma estrutura </a:t>
            </a:r>
            <a:r>
              <a:rPr b="1"/>
              <a:t>S</a:t>
            </a:r>
            <a:r>
              <a:t>, chave </a:t>
            </a:r>
            <a:r>
              <a:rPr b="1"/>
              <a:t>k</a:t>
            </a:r>
            <a:r>
              <a:t>, elemento </a:t>
            </a:r>
            <a:r>
              <a:rPr b="1"/>
              <a:t>x</a:t>
            </a:r>
            <a:r>
              <a:t>:</a:t>
            </a:r>
          </a:p>
        </p:txBody>
      </p:sp>
      <p:sp>
        <p:nvSpPr>
          <p:cNvPr id="1628" name="Rectangle"/>
          <p:cNvSpPr/>
          <p:nvPr/>
        </p:nvSpPr>
        <p:spPr>
          <a:xfrm>
            <a:off x="4928928" y="2273300"/>
            <a:ext cx="2381846" cy="3400703"/>
          </a:xfrm>
          <a:prstGeom prst="rect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29" name="maximo (S)"/>
          <p:cNvSpPr/>
          <p:nvPr/>
        </p:nvSpPr>
        <p:spPr>
          <a:xfrm>
            <a:off x="5099326" y="3343252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maximo (S) </a:t>
            </a:r>
          </a:p>
        </p:txBody>
      </p:sp>
      <p:sp>
        <p:nvSpPr>
          <p:cNvPr id="1630" name="minimo (S)"/>
          <p:cNvSpPr/>
          <p:nvPr/>
        </p:nvSpPr>
        <p:spPr>
          <a:xfrm>
            <a:off x="5099326" y="3797756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minimo (S) </a:t>
            </a:r>
          </a:p>
        </p:txBody>
      </p:sp>
      <p:sp>
        <p:nvSpPr>
          <p:cNvPr id="1631" name="estaVazia (S)"/>
          <p:cNvSpPr/>
          <p:nvPr/>
        </p:nvSpPr>
        <p:spPr>
          <a:xfrm>
            <a:off x="5099326" y="2441592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estaVazia (S) </a:t>
            </a:r>
          </a:p>
        </p:txBody>
      </p:sp>
      <p:sp>
        <p:nvSpPr>
          <p:cNvPr id="1632" name="estaCheia (S)"/>
          <p:cNvSpPr/>
          <p:nvPr/>
        </p:nvSpPr>
        <p:spPr>
          <a:xfrm>
            <a:off x="5099326" y="2888748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estaCheia (S) </a:t>
            </a:r>
          </a:p>
        </p:txBody>
      </p:sp>
      <p:sp>
        <p:nvSpPr>
          <p:cNvPr id="1633" name="tamanho (S)"/>
          <p:cNvSpPr/>
          <p:nvPr/>
        </p:nvSpPr>
        <p:spPr>
          <a:xfrm>
            <a:off x="5099326" y="4261345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tamanho (S) </a:t>
            </a:r>
          </a:p>
        </p:txBody>
      </p:sp>
      <p:sp>
        <p:nvSpPr>
          <p:cNvPr id="1634" name="proximo (S, x)"/>
          <p:cNvSpPr/>
          <p:nvPr/>
        </p:nvSpPr>
        <p:spPr>
          <a:xfrm>
            <a:off x="5099326" y="4706763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proximo (S, x) </a:t>
            </a:r>
          </a:p>
        </p:txBody>
      </p:sp>
      <p:sp>
        <p:nvSpPr>
          <p:cNvPr id="1635" name="anterior (S, x)"/>
          <p:cNvSpPr/>
          <p:nvPr/>
        </p:nvSpPr>
        <p:spPr>
          <a:xfrm>
            <a:off x="5099326" y="5155657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anterior (S, x) </a:t>
            </a:r>
          </a:p>
        </p:txBody>
      </p:sp>
      <p:sp>
        <p:nvSpPr>
          <p:cNvPr id="1636" name="pesquisar (S, k)"/>
          <p:cNvSpPr/>
          <p:nvPr/>
        </p:nvSpPr>
        <p:spPr>
          <a:xfrm>
            <a:off x="1716914" y="4296832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pesquisar (S, k) </a:t>
            </a:r>
          </a:p>
        </p:txBody>
      </p:sp>
      <p:sp>
        <p:nvSpPr>
          <p:cNvPr id="1637" name="inserir (S, k)"/>
          <p:cNvSpPr/>
          <p:nvPr/>
        </p:nvSpPr>
        <p:spPr>
          <a:xfrm>
            <a:off x="1716914" y="3297214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inserir (S, k) </a:t>
            </a:r>
          </a:p>
        </p:txBody>
      </p:sp>
      <p:sp>
        <p:nvSpPr>
          <p:cNvPr id="1638" name="remover (S, k)"/>
          <p:cNvSpPr/>
          <p:nvPr/>
        </p:nvSpPr>
        <p:spPr>
          <a:xfrm>
            <a:off x="1716914" y="3797756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remover (S, k) </a:t>
            </a:r>
          </a:p>
        </p:txBody>
      </p:sp>
      <p:sp>
        <p:nvSpPr>
          <p:cNvPr id="1639" name="iniciar (S)"/>
          <p:cNvSpPr/>
          <p:nvPr/>
        </p:nvSpPr>
        <p:spPr>
          <a:xfrm>
            <a:off x="1716914" y="2784865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iniciar (S) </a:t>
            </a:r>
          </a:p>
        </p:txBody>
      </p:sp>
      <p:sp>
        <p:nvSpPr>
          <p:cNvPr id="1640" name="destruir (S)"/>
          <p:cNvSpPr/>
          <p:nvPr/>
        </p:nvSpPr>
        <p:spPr>
          <a:xfrm>
            <a:off x="1716914" y="4795909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destruir (S) </a:t>
            </a:r>
          </a:p>
        </p:txBody>
      </p:sp>
      <p:sp>
        <p:nvSpPr>
          <p:cNvPr id="1641" name="Rectangle"/>
          <p:cNvSpPr/>
          <p:nvPr/>
        </p:nvSpPr>
        <p:spPr>
          <a:xfrm>
            <a:off x="1573557" y="2637607"/>
            <a:ext cx="2002395" cy="2672088"/>
          </a:xfrm>
          <a:prstGeom prst="rect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42" name="Operações de…"/>
          <p:cNvSpPr txBox="1"/>
          <p:nvPr/>
        </p:nvSpPr>
        <p:spPr>
          <a:xfrm>
            <a:off x="1838837" y="5737846"/>
            <a:ext cx="1471835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/>
            </a:pPr>
            <a:r>
              <a:t>Operações de </a:t>
            </a:r>
          </a:p>
          <a:p>
            <a:pPr algn="ctr">
              <a:defRPr b="1"/>
            </a:pPr>
            <a:r>
              <a:t>modificação</a:t>
            </a:r>
          </a:p>
        </p:txBody>
      </p:sp>
      <p:sp>
        <p:nvSpPr>
          <p:cNvPr id="1643" name="Operações adicionais…"/>
          <p:cNvSpPr txBox="1"/>
          <p:nvPr/>
        </p:nvSpPr>
        <p:spPr>
          <a:xfrm>
            <a:off x="5012682" y="5819095"/>
            <a:ext cx="221433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/>
            </a:pPr>
            <a:r>
              <a:t>Operações adicionais </a:t>
            </a:r>
          </a:p>
          <a:p>
            <a:pPr algn="ctr">
              <a:defRPr b="1"/>
            </a:pPr>
            <a:r>
              <a:t>de consulta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46" name="Operações em Árvore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Operações em Árvores</a:t>
            </a:r>
          </a:p>
        </p:txBody>
      </p:sp>
      <p:sp>
        <p:nvSpPr>
          <p:cNvPr id="1647" name="Dada uma estrutura S, chave k, elemento x:"/>
          <p:cNvSpPr txBox="1"/>
          <p:nvPr>
            <p:ph type="body" sz="quarter" idx="1"/>
          </p:nvPr>
        </p:nvSpPr>
        <p:spPr>
          <a:xfrm>
            <a:off x="290791" y="1637826"/>
            <a:ext cx="8229601" cy="571631"/>
          </a:xfrm>
          <a:prstGeom prst="rect">
            <a:avLst/>
          </a:prstGeom>
        </p:spPr>
        <p:txBody>
          <a:bodyPr/>
          <a:lstStyle/>
          <a:p>
            <a:pPr marL="228600" indent="-228600" defTabSz="457200">
              <a:spcBef>
                <a:spcPts val="0"/>
              </a:spcBef>
              <a:buClrTx/>
              <a:buSzTx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pPr>
            <a:r>
              <a:t>Dada uma estrutura </a:t>
            </a:r>
            <a:r>
              <a:rPr b="1"/>
              <a:t>S</a:t>
            </a:r>
            <a:r>
              <a:t>, chave </a:t>
            </a:r>
            <a:r>
              <a:rPr b="1"/>
              <a:t>k</a:t>
            </a:r>
            <a:r>
              <a:t>, elemento </a:t>
            </a:r>
            <a:r>
              <a:rPr b="1"/>
              <a:t>x</a:t>
            </a:r>
            <a:r>
              <a:t>:</a:t>
            </a:r>
          </a:p>
        </p:txBody>
      </p:sp>
      <p:sp>
        <p:nvSpPr>
          <p:cNvPr id="1648" name="Rectangle"/>
          <p:cNvSpPr/>
          <p:nvPr/>
        </p:nvSpPr>
        <p:spPr>
          <a:xfrm>
            <a:off x="3433054" y="2302644"/>
            <a:ext cx="2381845" cy="3400703"/>
          </a:xfrm>
          <a:prstGeom prst="rect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49" name="maximo (S)"/>
          <p:cNvSpPr/>
          <p:nvPr/>
        </p:nvSpPr>
        <p:spPr>
          <a:xfrm>
            <a:off x="3603451" y="3372596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maximo (S) </a:t>
            </a:r>
          </a:p>
        </p:txBody>
      </p:sp>
      <p:sp>
        <p:nvSpPr>
          <p:cNvPr id="1650" name="minimo (S)"/>
          <p:cNvSpPr/>
          <p:nvPr/>
        </p:nvSpPr>
        <p:spPr>
          <a:xfrm>
            <a:off x="3603451" y="3827100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minimo (S) </a:t>
            </a:r>
          </a:p>
        </p:txBody>
      </p:sp>
      <p:sp>
        <p:nvSpPr>
          <p:cNvPr id="1651" name="estaVazia (S)"/>
          <p:cNvSpPr/>
          <p:nvPr/>
        </p:nvSpPr>
        <p:spPr>
          <a:xfrm>
            <a:off x="3603451" y="2470937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estaVazia (S) </a:t>
            </a:r>
          </a:p>
        </p:txBody>
      </p:sp>
      <p:sp>
        <p:nvSpPr>
          <p:cNvPr id="1652" name="estaCheia (S)"/>
          <p:cNvSpPr/>
          <p:nvPr/>
        </p:nvSpPr>
        <p:spPr>
          <a:xfrm>
            <a:off x="3603451" y="2918093"/>
            <a:ext cx="2041050" cy="351791"/>
          </a:xfrm>
          <a:prstGeom prst="rect">
            <a:avLst/>
          </a:prstGeom>
          <a:solidFill>
            <a:srgbClr val="FFFFC2">
              <a:alpha val="24853"/>
            </a:srgbClr>
          </a:solidFill>
          <a:ln w="19050">
            <a:solidFill>
              <a:srgbClr val="009051">
                <a:alpha val="24853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estaCheia (S) </a:t>
            </a:r>
          </a:p>
        </p:txBody>
      </p:sp>
      <p:sp>
        <p:nvSpPr>
          <p:cNvPr id="1653" name="tamanho (S)"/>
          <p:cNvSpPr/>
          <p:nvPr/>
        </p:nvSpPr>
        <p:spPr>
          <a:xfrm>
            <a:off x="3603451" y="4290689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tamanho (S) </a:t>
            </a:r>
          </a:p>
        </p:txBody>
      </p:sp>
      <p:sp>
        <p:nvSpPr>
          <p:cNvPr id="1654" name="proximo (S, x)"/>
          <p:cNvSpPr/>
          <p:nvPr/>
        </p:nvSpPr>
        <p:spPr>
          <a:xfrm>
            <a:off x="3603451" y="4736107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proximo (S, x) </a:t>
            </a:r>
          </a:p>
        </p:txBody>
      </p:sp>
      <p:sp>
        <p:nvSpPr>
          <p:cNvPr id="1655" name="anterior (S, x)"/>
          <p:cNvSpPr/>
          <p:nvPr/>
        </p:nvSpPr>
        <p:spPr>
          <a:xfrm>
            <a:off x="3603451" y="5185001"/>
            <a:ext cx="2041050" cy="3517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9051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09051"/>
                </a:solidFill>
              </a:defRPr>
            </a:lvl1pPr>
          </a:lstStyle>
          <a:p>
            <a:pPr/>
            <a:r>
              <a:t>anterior (S, x) </a:t>
            </a:r>
          </a:p>
        </p:txBody>
      </p:sp>
      <p:sp>
        <p:nvSpPr>
          <p:cNvPr id="1656" name="pesquisar (S, k)"/>
          <p:cNvSpPr/>
          <p:nvPr/>
        </p:nvSpPr>
        <p:spPr>
          <a:xfrm>
            <a:off x="770510" y="4326177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pesquisar (S, k) </a:t>
            </a:r>
          </a:p>
        </p:txBody>
      </p:sp>
      <p:sp>
        <p:nvSpPr>
          <p:cNvPr id="1657" name="inserir (S, k)"/>
          <p:cNvSpPr/>
          <p:nvPr/>
        </p:nvSpPr>
        <p:spPr>
          <a:xfrm>
            <a:off x="770510" y="3326558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inserir (S, k) </a:t>
            </a:r>
          </a:p>
        </p:txBody>
      </p:sp>
      <p:sp>
        <p:nvSpPr>
          <p:cNvPr id="1658" name="remover (S, k)"/>
          <p:cNvSpPr/>
          <p:nvPr/>
        </p:nvSpPr>
        <p:spPr>
          <a:xfrm>
            <a:off x="770510" y="3827100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remover (S, k) </a:t>
            </a:r>
          </a:p>
        </p:txBody>
      </p:sp>
      <p:sp>
        <p:nvSpPr>
          <p:cNvPr id="1659" name="iniciar (S)"/>
          <p:cNvSpPr/>
          <p:nvPr/>
        </p:nvSpPr>
        <p:spPr>
          <a:xfrm>
            <a:off x="770510" y="2814210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iniciar (S) </a:t>
            </a:r>
          </a:p>
        </p:txBody>
      </p:sp>
      <p:sp>
        <p:nvSpPr>
          <p:cNvPr id="1660" name="destruir (S)"/>
          <p:cNvSpPr/>
          <p:nvPr/>
        </p:nvSpPr>
        <p:spPr>
          <a:xfrm>
            <a:off x="770510" y="4825253"/>
            <a:ext cx="1715681" cy="351791"/>
          </a:xfrm>
          <a:prstGeom prst="rect">
            <a:avLst/>
          </a:prstGeom>
          <a:solidFill>
            <a:srgbClr val="95D8FF"/>
          </a:solidFill>
          <a:ln w="19050">
            <a:solidFill>
              <a:srgbClr val="0433FF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0433FF"/>
                </a:solidFill>
              </a:defRPr>
            </a:lvl1pPr>
          </a:lstStyle>
          <a:p>
            <a:pPr/>
            <a:r>
              <a:t>destruir (S) </a:t>
            </a:r>
          </a:p>
        </p:txBody>
      </p:sp>
      <p:sp>
        <p:nvSpPr>
          <p:cNvPr id="1661" name="Rectangle"/>
          <p:cNvSpPr/>
          <p:nvPr/>
        </p:nvSpPr>
        <p:spPr>
          <a:xfrm>
            <a:off x="627153" y="2666952"/>
            <a:ext cx="2002395" cy="2672088"/>
          </a:xfrm>
          <a:prstGeom prst="rect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62" name="Operações de…"/>
          <p:cNvSpPr txBox="1"/>
          <p:nvPr/>
        </p:nvSpPr>
        <p:spPr>
          <a:xfrm>
            <a:off x="892433" y="5767190"/>
            <a:ext cx="1471835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/>
            </a:pPr>
            <a:r>
              <a:t>Operações de </a:t>
            </a:r>
          </a:p>
          <a:p>
            <a:pPr algn="ctr">
              <a:defRPr b="1"/>
            </a:pPr>
            <a:r>
              <a:t>modificação</a:t>
            </a:r>
          </a:p>
        </p:txBody>
      </p:sp>
      <p:sp>
        <p:nvSpPr>
          <p:cNvPr id="1663" name="Operações adicionais…"/>
          <p:cNvSpPr txBox="1"/>
          <p:nvPr/>
        </p:nvSpPr>
        <p:spPr>
          <a:xfrm>
            <a:off x="3516807" y="5848439"/>
            <a:ext cx="221433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/>
            </a:pPr>
            <a:r>
              <a:t>Operações adicionais </a:t>
            </a:r>
          </a:p>
          <a:p>
            <a:pPr algn="ctr">
              <a:defRPr b="1"/>
            </a:pPr>
            <a:r>
              <a:t>de consulta</a:t>
            </a:r>
          </a:p>
        </p:txBody>
      </p:sp>
      <p:sp>
        <p:nvSpPr>
          <p:cNvPr id="1664" name="emOrdem (S)"/>
          <p:cNvSpPr/>
          <p:nvPr/>
        </p:nvSpPr>
        <p:spPr>
          <a:xfrm>
            <a:off x="6761761" y="3214295"/>
            <a:ext cx="1715681" cy="351791"/>
          </a:xfrm>
          <a:prstGeom prst="rect">
            <a:avLst/>
          </a:prstGeom>
          <a:solidFill>
            <a:srgbClr val="FFC1B6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emOrdem (S) </a:t>
            </a:r>
          </a:p>
        </p:txBody>
      </p:sp>
      <p:sp>
        <p:nvSpPr>
          <p:cNvPr id="1665" name="Rectangle"/>
          <p:cNvSpPr/>
          <p:nvPr/>
        </p:nvSpPr>
        <p:spPr>
          <a:xfrm>
            <a:off x="6618404" y="3080586"/>
            <a:ext cx="2002395" cy="1695603"/>
          </a:xfrm>
          <a:prstGeom prst="rect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66" name="Percursos em…"/>
          <p:cNvSpPr txBox="1"/>
          <p:nvPr/>
        </p:nvSpPr>
        <p:spPr>
          <a:xfrm>
            <a:off x="6937901" y="5848439"/>
            <a:ext cx="135039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/>
            </a:pPr>
            <a:r>
              <a:t>Percursos em</a:t>
            </a:r>
          </a:p>
          <a:p>
            <a:pPr algn="ctr">
              <a:defRPr b="1"/>
            </a:pPr>
            <a:r>
              <a:t>árvores</a:t>
            </a:r>
          </a:p>
        </p:txBody>
      </p:sp>
      <p:sp>
        <p:nvSpPr>
          <p:cNvPr id="1667" name="preOrdem (S)"/>
          <p:cNvSpPr/>
          <p:nvPr/>
        </p:nvSpPr>
        <p:spPr>
          <a:xfrm>
            <a:off x="6755256" y="3752492"/>
            <a:ext cx="1715681" cy="351791"/>
          </a:xfrm>
          <a:prstGeom prst="rect">
            <a:avLst/>
          </a:prstGeom>
          <a:solidFill>
            <a:srgbClr val="FFC1B6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preOrdem (S) </a:t>
            </a:r>
          </a:p>
        </p:txBody>
      </p:sp>
      <p:sp>
        <p:nvSpPr>
          <p:cNvPr id="1668" name="posOrdem (S)"/>
          <p:cNvSpPr/>
          <p:nvPr/>
        </p:nvSpPr>
        <p:spPr>
          <a:xfrm>
            <a:off x="6755256" y="4290689"/>
            <a:ext cx="1715681" cy="351791"/>
          </a:xfrm>
          <a:prstGeom prst="rect">
            <a:avLst/>
          </a:prstGeom>
          <a:solidFill>
            <a:srgbClr val="FFC1B6"/>
          </a:solidFill>
          <a:ln w="19050">
            <a:solidFill>
              <a:srgbClr val="FF26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posOrdem (S)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Introdução</a:t>
            </a:r>
          </a:p>
        </p:txBody>
      </p:sp>
      <p:pic>
        <p:nvPicPr>
          <p:cNvPr id="275" name="tree.png" descr="tre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6777" y="1844218"/>
            <a:ext cx="6090446" cy="4572827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71" name="Tipos de Árvore Binári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Tipos de Árvore Binária</a:t>
            </a:r>
          </a:p>
        </p:txBody>
      </p:sp>
      <p:sp>
        <p:nvSpPr>
          <p:cNvPr id="1672" name="Arvore Binária"/>
          <p:cNvSpPr txBox="1"/>
          <p:nvPr/>
        </p:nvSpPr>
        <p:spPr>
          <a:xfrm>
            <a:off x="1245172" y="6001426"/>
            <a:ext cx="14961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Arvore Binária</a:t>
            </a:r>
          </a:p>
        </p:txBody>
      </p:sp>
      <p:sp>
        <p:nvSpPr>
          <p:cNvPr id="1673" name="Raiz"/>
          <p:cNvSpPr/>
          <p:nvPr/>
        </p:nvSpPr>
        <p:spPr>
          <a:xfrm>
            <a:off x="933796" y="5278754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Raiz</a:t>
            </a:r>
          </a:p>
        </p:txBody>
      </p:sp>
      <p:sp>
        <p:nvSpPr>
          <p:cNvPr id="1674" name="Rectangle"/>
          <p:cNvSpPr/>
          <p:nvPr/>
        </p:nvSpPr>
        <p:spPr>
          <a:xfrm>
            <a:off x="4942376" y="5051951"/>
            <a:ext cx="827255" cy="1400901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75" name="tipo NoArvore"/>
          <p:cNvSpPr txBox="1"/>
          <p:nvPr/>
        </p:nvSpPr>
        <p:spPr>
          <a:xfrm>
            <a:off x="4629407" y="4685820"/>
            <a:ext cx="145319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/>
            </a:pPr>
            <a:r>
              <a:rPr b="0"/>
              <a:t>tipo</a:t>
            </a:r>
            <a:r>
              <a:t> NoArvore</a:t>
            </a:r>
          </a:p>
        </p:txBody>
      </p:sp>
      <p:sp>
        <p:nvSpPr>
          <p:cNvPr id="1676" name="Obj"/>
          <p:cNvSpPr/>
          <p:nvPr/>
        </p:nvSpPr>
        <p:spPr>
          <a:xfrm>
            <a:off x="5025633" y="5110668"/>
            <a:ext cx="660741" cy="389891"/>
          </a:xfrm>
          <a:prstGeom prst="rect">
            <a:avLst/>
          </a:prstGeom>
          <a:solidFill>
            <a:srgbClr val="94219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Obj</a:t>
            </a:r>
          </a:p>
        </p:txBody>
      </p:sp>
      <p:sp>
        <p:nvSpPr>
          <p:cNvPr id="1677" name="Dir"/>
          <p:cNvSpPr/>
          <p:nvPr/>
        </p:nvSpPr>
        <p:spPr>
          <a:xfrm>
            <a:off x="5025633" y="5557456"/>
            <a:ext cx="660741" cy="389891"/>
          </a:xfrm>
          <a:prstGeom prst="rect">
            <a:avLst/>
          </a:prstGeom>
          <a:solidFill>
            <a:srgbClr val="2A9E7E"/>
          </a:solidFill>
          <a:ln w="19050">
            <a:solidFill>
              <a:srgbClr val="2A9E7E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Dir</a:t>
            </a:r>
          </a:p>
        </p:txBody>
      </p:sp>
      <p:sp>
        <p:nvSpPr>
          <p:cNvPr id="1678" name="Elemento armazenado"/>
          <p:cNvSpPr txBox="1"/>
          <p:nvPr/>
        </p:nvSpPr>
        <p:spPr>
          <a:xfrm>
            <a:off x="5953372" y="5189708"/>
            <a:ext cx="223588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Elemento armazenado</a:t>
            </a:r>
          </a:p>
        </p:txBody>
      </p:sp>
      <p:sp>
        <p:nvSpPr>
          <p:cNvPr id="1679" name="*NoArvore (direita)"/>
          <p:cNvSpPr txBox="1"/>
          <p:nvPr/>
        </p:nvSpPr>
        <p:spPr>
          <a:xfrm>
            <a:off x="5850866" y="5608365"/>
            <a:ext cx="194711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*NoArvore (direita)</a:t>
            </a:r>
          </a:p>
        </p:txBody>
      </p:sp>
      <p:sp>
        <p:nvSpPr>
          <p:cNvPr id="1680" name="*NoArvore"/>
          <p:cNvSpPr txBox="1"/>
          <p:nvPr/>
        </p:nvSpPr>
        <p:spPr>
          <a:xfrm>
            <a:off x="1740895" y="5307329"/>
            <a:ext cx="113741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*NoArvore</a:t>
            </a:r>
          </a:p>
        </p:txBody>
      </p:sp>
      <p:sp>
        <p:nvSpPr>
          <p:cNvPr id="1681" name="Esq"/>
          <p:cNvSpPr/>
          <p:nvPr/>
        </p:nvSpPr>
        <p:spPr>
          <a:xfrm>
            <a:off x="5027480" y="6016549"/>
            <a:ext cx="660741" cy="389891"/>
          </a:xfrm>
          <a:prstGeom prst="rect">
            <a:avLst/>
          </a:prstGeom>
          <a:solidFill>
            <a:srgbClr val="2A9E7E"/>
          </a:solidFill>
          <a:ln w="19050">
            <a:solidFill>
              <a:srgbClr val="2A9E7E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Esq</a:t>
            </a:r>
          </a:p>
        </p:txBody>
      </p:sp>
      <p:sp>
        <p:nvSpPr>
          <p:cNvPr id="1682" name="*NoArvore (esquerda)"/>
          <p:cNvSpPr txBox="1"/>
          <p:nvPr/>
        </p:nvSpPr>
        <p:spPr>
          <a:xfrm>
            <a:off x="5842987" y="6026336"/>
            <a:ext cx="221344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*NoArvore (esquerda)</a:t>
            </a:r>
          </a:p>
        </p:txBody>
      </p:sp>
      <p:sp>
        <p:nvSpPr>
          <p:cNvPr id="1683" name="Oval"/>
          <p:cNvSpPr/>
          <p:nvPr/>
        </p:nvSpPr>
        <p:spPr>
          <a:xfrm>
            <a:off x="4200904" y="2331149"/>
            <a:ext cx="514351" cy="476208"/>
          </a:xfrm>
          <a:prstGeom prst="ellipse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684" name="Oval"/>
          <p:cNvSpPr/>
          <p:nvPr/>
        </p:nvSpPr>
        <p:spPr>
          <a:xfrm>
            <a:off x="3426247" y="3426471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685" name="Oval"/>
          <p:cNvSpPr/>
          <p:nvPr/>
        </p:nvSpPr>
        <p:spPr>
          <a:xfrm>
            <a:off x="4975562" y="3426471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/>
          </a:p>
        </p:txBody>
      </p:sp>
      <p:cxnSp>
        <p:nvCxnSpPr>
          <p:cNvPr id="1686" name="Connection Line"/>
          <p:cNvCxnSpPr>
            <a:stCxn id="1684" idx="0"/>
            <a:endCxn id="1683" idx="0"/>
          </p:cNvCxnSpPr>
          <p:nvPr/>
        </p:nvCxnSpPr>
        <p:spPr>
          <a:xfrm flipV="1">
            <a:off x="3683422" y="2569252"/>
            <a:ext cx="774658" cy="1095324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cxnSp>
        <p:nvCxnSpPr>
          <p:cNvPr id="1687" name="Connection Line"/>
          <p:cNvCxnSpPr>
            <a:stCxn id="1685" idx="0"/>
            <a:endCxn id="1683" idx="0"/>
          </p:cNvCxnSpPr>
          <p:nvPr/>
        </p:nvCxnSpPr>
        <p:spPr>
          <a:xfrm flipH="1" flipV="1">
            <a:off x="4458079" y="2569252"/>
            <a:ext cx="774659" cy="1095324"/>
          </a:xfrm>
          <a:prstGeom prst="straightConnector1">
            <a:avLst/>
          </a:prstGeom>
          <a:ln w="19050">
            <a:solidFill>
              <a:srgbClr val="000000"/>
            </a:solidFill>
            <a:bevel/>
          </a:ln>
        </p:spPr>
      </p:cxnSp>
      <p:sp>
        <p:nvSpPr>
          <p:cNvPr id="1700" name="Connection Line"/>
          <p:cNvSpPr/>
          <p:nvPr/>
        </p:nvSpPr>
        <p:spPr>
          <a:xfrm>
            <a:off x="3305450" y="3871523"/>
            <a:ext cx="231439" cy="3268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1701" name="Connection Line"/>
          <p:cNvSpPr/>
          <p:nvPr/>
        </p:nvSpPr>
        <p:spPr>
          <a:xfrm>
            <a:off x="3811460" y="3881736"/>
            <a:ext cx="180895" cy="306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1702" name="Connection Line"/>
          <p:cNvSpPr/>
          <p:nvPr/>
        </p:nvSpPr>
        <p:spPr>
          <a:xfrm>
            <a:off x="4961210" y="3887138"/>
            <a:ext cx="154856" cy="295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1703" name="Connection Line"/>
          <p:cNvSpPr/>
          <p:nvPr/>
        </p:nvSpPr>
        <p:spPr>
          <a:xfrm>
            <a:off x="5374045" y="3874600"/>
            <a:ext cx="215597" cy="3204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1692" name="NoArvore"/>
          <p:cNvSpPr txBox="1"/>
          <p:nvPr/>
        </p:nvSpPr>
        <p:spPr>
          <a:xfrm>
            <a:off x="4019629" y="1721721"/>
            <a:ext cx="103986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NoArvore</a:t>
            </a:r>
          </a:p>
        </p:txBody>
      </p:sp>
      <p:sp>
        <p:nvSpPr>
          <p:cNvPr id="1693" name="…"/>
          <p:cNvSpPr txBox="1"/>
          <p:nvPr/>
        </p:nvSpPr>
        <p:spPr>
          <a:xfrm>
            <a:off x="3067066" y="4242784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…</a:t>
            </a:r>
          </a:p>
        </p:txBody>
      </p:sp>
      <p:sp>
        <p:nvSpPr>
          <p:cNvPr id="1694" name="…"/>
          <p:cNvSpPr txBox="1"/>
          <p:nvPr/>
        </p:nvSpPr>
        <p:spPr>
          <a:xfrm>
            <a:off x="3922312" y="4242784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…</a:t>
            </a:r>
          </a:p>
        </p:txBody>
      </p:sp>
      <p:sp>
        <p:nvSpPr>
          <p:cNvPr id="1695" name="…"/>
          <p:cNvSpPr txBox="1"/>
          <p:nvPr/>
        </p:nvSpPr>
        <p:spPr>
          <a:xfrm>
            <a:off x="4777558" y="4225607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…</a:t>
            </a:r>
          </a:p>
        </p:txBody>
      </p:sp>
      <p:sp>
        <p:nvSpPr>
          <p:cNvPr id="1696" name="…"/>
          <p:cNvSpPr txBox="1"/>
          <p:nvPr/>
        </p:nvSpPr>
        <p:spPr>
          <a:xfrm>
            <a:off x="5516352" y="4225607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…</a:t>
            </a:r>
          </a:p>
        </p:txBody>
      </p:sp>
      <p:sp>
        <p:nvSpPr>
          <p:cNvPr id="1697" name="Oval"/>
          <p:cNvSpPr/>
          <p:nvPr/>
        </p:nvSpPr>
        <p:spPr>
          <a:xfrm>
            <a:off x="4054791" y="2198406"/>
            <a:ext cx="806577" cy="741694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98" name="Filho…"/>
          <p:cNvSpPr txBox="1"/>
          <p:nvPr/>
        </p:nvSpPr>
        <p:spPr>
          <a:xfrm>
            <a:off x="2625954" y="2814683"/>
            <a:ext cx="976906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Filho 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esquerdo</a:t>
            </a:r>
          </a:p>
        </p:txBody>
      </p:sp>
      <p:sp>
        <p:nvSpPr>
          <p:cNvPr id="1699" name="Filho…"/>
          <p:cNvSpPr txBox="1"/>
          <p:nvPr/>
        </p:nvSpPr>
        <p:spPr>
          <a:xfrm>
            <a:off x="5264777" y="2814683"/>
            <a:ext cx="71057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Filho 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direito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06" name="Tipos de Árvore Binári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Tipos de Árvore Binária</a:t>
            </a:r>
          </a:p>
        </p:txBody>
      </p:sp>
      <p:sp>
        <p:nvSpPr>
          <p:cNvPr id="1707" name="CaixaDeTexto 5"/>
          <p:cNvSpPr txBox="1"/>
          <p:nvPr/>
        </p:nvSpPr>
        <p:spPr>
          <a:xfrm>
            <a:off x="381031" y="2046206"/>
            <a:ext cx="3686068" cy="4155441"/>
          </a:xfrm>
          <a:prstGeom prst="rect">
            <a:avLst/>
          </a:prstGeom>
          <a:solidFill>
            <a:srgbClr val="FFF2C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700">
                <a:latin typeface="+mj-lt"/>
                <a:ea typeface="+mj-ea"/>
                <a:cs typeface="+mj-cs"/>
                <a:sym typeface="Helvetica"/>
              </a:defRPr>
            </a:pPr>
            <a:r>
              <a:t>typedef struct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int</a:t>
            </a:r>
            <a:r>
              <a:rPr>
                <a:solidFill>
                  <a:srgbClr val="4472C4"/>
                </a:solidFill>
              </a:rPr>
              <a:t> </a:t>
            </a:r>
            <a:r>
              <a:t>chave;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} Objeto;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typedef</a:t>
            </a:r>
            <a:r>
              <a:t>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struct</a:t>
            </a:r>
            <a:r>
              <a:t> NoArvore *PtrArvore;</a:t>
            </a:r>
          </a:p>
          <a:p>
            <a:pPr>
              <a:defRPr b="1" sz="17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b="1" sz="1700">
                <a:latin typeface="+mj-lt"/>
                <a:ea typeface="+mj-ea"/>
                <a:cs typeface="+mj-cs"/>
                <a:sym typeface="Helvetica"/>
              </a:defRPr>
            </a:pPr>
            <a:r>
              <a:t>typedef struct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NoArvore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 sz="17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Objeto elemento;  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PtrArvore</a:t>
            </a:r>
            <a:r>
              <a:rPr>
                <a:solidFill>
                  <a:srgbClr val="4472C4"/>
                </a:solidFill>
              </a:rPr>
              <a:t> </a:t>
            </a:r>
            <a:r>
              <a:t>direita</a:t>
            </a:r>
            <a:r>
              <a:t>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PtrArvore</a:t>
            </a:r>
            <a:r>
              <a:t> esquerda;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} NoArvore;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i="1" sz="1700">
                <a:latin typeface="+mj-lt"/>
                <a:ea typeface="+mj-ea"/>
                <a:cs typeface="+mj-cs"/>
                <a:sym typeface="Helvetica"/>
              </a:defRPr>
            </a:pPr>
            <a:r>
              <a:t>/* Definir arvore binária na main */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PtrArvore</a:t>
            </a:r>
            <a:r>
              <a:t> raiz; /*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 como definir e </a:t>
            </a:r>
            <a:endParaRPr i="1">
              <a:latin typeface="+mj-lt"/>
              <a:ea typeface="+mj-ea"/>
              <a:cs typeface="+mj-cs"/>
              <a:sym typeface="Helvetica"/>
            </a:endParaRPr>
          </a:p>
          <a:p>
            <a:pPr lvl="5">
              <a:defRPr i="1" sz="1700">
                <a:latin typeface="+mj-lt"/>
                <a:ea typeface="+mj-ea"/>
                <a:cs typeface="+mj-cs"/>
                <a:sym typeface="Helvetica"/>
              </a:defRPr>
            </a:pPr>
            <a:r>
              <a:t>usar árvore */</a:t>
            </a:r>
          </a:p>
        </p:txBody>
      </p:sp>
      <p:sp>
        <p:nvSpPr>
          <p:cNvPr id="1708" name="Arvore Binária"/>
          <p:cNvSpPr txBox="1"/>
          <p:nvPr/>
        </p:nvSpPr>
        <p:spPr>
          <a:xfrm>
            <a:off x="5334910" y="3016715"/>
            <a:ext cx="149616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/>
            </a:lvl1pPr>
          </a:lstStyle>
          <a:p>
            <a:pPr/>
            <a:r>
              <a:t>Arvore Binária</a:t>
            </a:r>
          </a:p>
        </p:txBody>
      </p:sp>
      <p:sp>
        <p:nvSpPr>
          <p:cNvPr id="1709" name="Raiz"/>
          <p:cNvSpPr/>
          <p:nvPr/>
        </p:nvSpPr>
        <p:spPr>
          <a:xfrm>
            <a:off x="5023534" y="2294043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Raiz</a:t>
            </a:r>
          </a:p>
        </p:txBody>
      </p:sp>
      <p:sp>
        <p:nvSpPr>
          <p:cNvPr id="1710" name="Rectangle"/>
          <p:cNvSpPr/>
          <p:nvPr/>
        </p:nvSpPr>
        <p:spPr>
          <a:xfrm>
            <a:off x="5090472" y="4127036"/>
            <a:ext cx="827256" cy="1400902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11" name="tipo NoArvore"/>
          <p:cNvSpPr txBox="1"/>
          <p:nvPr/>
        </p:nvSpPr>
        <p:spPr>
          <a:xfrm>
            <a:off x="5020690" y="3760906"/>
            <a:ext cx="145319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/>
            </a:pPr>
            <a:r>
              <a:rPr b="0"/>
              <a:t>tipo</a:t>
            </a:r>
            <a:r>
              <a:t> NoArvore</a:t>
            </a:r>
          </a:p>
        </p:txBody>
      </p:sp>
      <p:sp>
        <p:nvSpPr>
          <p:cNvPr id="1712" name="Obj"/>
          <p:cNvSpPr/>
          <p:nvPr/>
        </p:nvSpPr>
        <p:spPr>
          <a:xfrm>
            <a:off x="5173729" y="4185754"/>
            <a:ext cx="660742" cy="389891"/>
          </a:xfrm>
          <a:prstGeom prst="rect">
            <a:avLst/>
          </a:prstGeom>
          <a:solidFill>
            <a:srgbClr val="942192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Obj</a:t>
            </a:r>
          </a:p>
        </p:txBody>
      </p:sp>
      <p:sp>
        <p:nvSpPr>
          <p:cNvPr id="1713" name="Dir"/>
          <p:cNvSpPr/>
          <p:nvPr/>
        </p:nvSpPr>
        <p:spPr>
          <a:xfrm>
            <a:off x="5173729" y="4632542"/>
            <a:ext cx="660742" cy="389891"/>
          </a:xfrm>
          <a:prstGeom prst="rect">
            <a:avLst/>
          </a:prstGeom>
          <a:solidFill>
            <a:srgbClr val="2A9E7E"/>
          </a:solidFill>
          <a:ln w="19050">
            <a:solidFill>
              <a:srgbClr val="2A9E7E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Dir</a:t>
            </a:r>
          </a:p>
        </p:txBody>
      </p:sp>
      <p:sp>
        <p:nvSpPr>
          <p:cNvPr id="1714" name="Elemento armazenado"/>
          <p:cNvSpPr txBox="1"/>
          <p:nvPr/>
        </p:nvSpPr>
        <p:spPr>
          <a:xfrm>
            <a:off x="6094771" y="4214329"/>
            <a:ext cx="223588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Elemento armazenado</a:t>
            </a:r>
          </a:p>
        </p:txBody>
      </p:sp>
      <p:sp>
        <p:nvSpPr>
          <p:cNvPr id="1715" name="*NoArvore (direita)"/>
          <p:cNvSpPr txBox="1"/>
          <p:nvPr/>
        </p:nvSpPr>
        <p:spPr>
          <a:xfrm>
            <a:off x="5998962" y="4683450"/>
            <a:ext cx="194711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*NoArvore (direita)</a:t>
            </a:r>
          </a:p>
        </p:txBody>
      </p:sp>
      <p:sp>
        <p:nvSpPr>
          <p:cNvPr id="1716" name="*NoArvore"/>
          <p:cNvSpPr txBox="1"/>
          <p:nvPr/>
        </p:nvSpPr>
        <p:spPr>
          <a:xfrm>
            <a:off x="5830632" y="2322618"/>
            <a:ext cx="113741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*NoArvore</a:t>
            </a:r>
          </a:p>
        </p:txBody>
      </p:sp>
      <p:sp>
        <p:nvSpPr>
          <p:cNvPr id="1717" name="Esq"/>
          <p:cNvSpPr/>
          <p:nvPr/>
        </p:nvSpPr>
        <p:spPr>
          <a:xfrm>
            <a:off x="5175576" y="5091634"/>
            <a:ext cx="660741" cy="389891"/>
          </a:xfrm>
          <a:prstGeom prst="rect">
            <a:avLst/>
          </a:prstGeom>
          <a:solidFill>
            <a:srgbClr val="2A9E7E"/>
          </a:solidFill>
          <a:ln w="19050">
            <a:solidFill>
              <a:srgbClr val="2A9E7E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Esq</a:t>
            </a:r>
          </a:p>
        </p:txBody>
      </p:sp>
      <p:sp>
        <p:nvSpPr>
          <p:cNvPr id="1718" name="*NoArvore (esquerda)"/>
          <p:cNvSpPr txBox="1"/>
          <p:nvPr/>
        </p:nvSpPr>
        <p:spPr>
          <a:xfrm>
            <a:off x="5991083" y="5101421"/>
            <a:ext cx="221344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*NoArvore (esquerda)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21" name="Inicializa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Inicialização</a:t>
            </a:r>
          </a:p>
        </p:txBody>
      </p:sp>
      <p:sp>
        <p:nvSpPr>
          <p:cNvPr id="1722" name="Raiz"/>
          <p:cNvSpPr/>
          <p:nvPr/>
        </p:nvSpPr>
        <p:spPr>
          <a:xfrm>
            <a:off x="2084941" y="2261220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Raiz</a:t>
            </a:r>
          </a:p>
        </p:txBody>
      </p:sp>
      <p:sp>
        <p:nvSpPr>
          <p:cNvPr id="1723" name="*NoArvore"/>
          <p:cNvSpPr txBox="1"/>
          <p:nvPr/>
        </p:nvSpPr>
        <p:spPr>
          <a:xfrm>
            <a:off x="2900831" y="2289795"/>
            <a:ext cx="113741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*NoArvore</a:t>
            </a:r>
          </a:p>
        </p:txBody>
      </p:sp>
      <p:sp>
        <p:nvSpPr>
          <p:cNvPr id="1724" name="Line"/>
          <p:cNvSpPr/>
          <p:nvPr/>
        </p:nvSpPr>
        <p:spPr>
          <a:xfrm>
            <a:off x="4183873" y="2456165"/>
            <a:ext cx="2175334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25" name="NULL"/>
          <p:cNvSpPr/>
          <p:nvPr/>
        </p:nvSpPr>
        <p:spPr>
          <a:xfrm>
            <a:off x="6398318" y="2261220"/>
            <a:ext cx="660741" cy="3898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28" name="Inicializa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Inicialização</a:t>
            </a:r>
          </a:p>
        </p:txBody>
      </p:sp>
      <p:sp>
        <p:nvSpPr>
          <p:cNvPr id="1729" name="Raiz"/>
          <p:cNvSpPr/>
          <p:nvPr/>
        </p:nvSpPr>
        <p:spPr>
          <a:xfrm>
            <a:off x="2084941" y="2261220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Raiz</a:t>
            </a:r>
          </a:p>
        </p:txBody>
      </p:sp>
      <p:sp>
        <p:nvSpPr>
          <p:cNvPr id="1730" name="*NoArvore"/>
          <p:cNvSpPr txBox="1"/>
          <p:nvPr/>
        </p:nvSpPr>
        <p:spPr>
          <a:xfrm>
            <a:off x="2900831" y="2289795"/>
            <a:ext cx="113741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*NoArvore</a:t>
            </a:r>
          </a:p>
        </p:txBody>
      </p:sp>
      <p:sp>
        <p:nvSpPr>
          <p:cNvPr id="1731" name="Line"/>
          <p:cNvSpPr/>
          <p:nvPr/>
        </p:nvSpPr>
        <p:spPr>
          <a:xfrm>
            <a:off x="4183873" y="2456165"/>
            <a:ext cx="2175334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32" name="NULL"/>
          <p:cNvSpPr/>
          <p:nvPr/>
        </p:nvSpPr>
        <p:spPr>
          <a:xfrm>
            <a:off x="6398318" y="2261220"/>
            <a:ext cx="660741" cy="3898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1733" name="Retângulo 6"/>
          <p:cNvSpPr/>
          <p:nvPr/>
        </p:nvSpPr>
        <p:spPr>
          <a:xfrm>
            <a:off x="308546" y="3358167"/>
            <a:ext cx="3780634" cy="650241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IniciaArvore (*arvore)</a:t>
            </a:r>
          </a:p>
          <a:p>
            <a:pPr marL="213894" indent="-213894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*arvore = NULL;</a:t>
            </a:r>
          </a:p>
        </p:txBody>
      </p:sp>
      <p:sp>
        <p:nvSpPr>
          <p:cNvPr id="1734" name="Retângulo 6"/>
          <p:cNvSpPr/>
          <p:nvPr/>
        </p:nvSpPr>
        <p:spPr>
          <a:xfrm>
            <a:off x="270195" y="4271217"/>
            <a:ext cx="3780633" cy="650241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EstaVazia (*arvore)</a:t>
            </a:r>
          </a:p>
          <a:p>
            <a:pPr marL="213894" indent="-213894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 return(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*arvore == NULL);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37" name="Inicializa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Inicialização</a:t>
            </a:r>
          </a:p>
        </p:txBody>
      </p:sp>
      <p:sp>
        <p:nvSpPr>
          <p:cNvPr id="1738" name="Raiz"/>
          <p:cNvSpPr/>
          <p:nvPr/>
        </p:nvSpPr>
        <p:spPr>
          <a:xfrm>
            <a:off x="2084941" y="2261220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Raiz</a:t>
            </a:r>
          </a:p>
        </p:txBody>
      </p:sp>
      <p:sp>
        <p:nvSpPr>
          <p:cNvPr id="1739" name="*NoArvore"/>
          <p:cNvSpPr txBox="1"/>
          <p:nvPr/>
        </p:nvSpPr>
        <p:spPr>
          <a:xfrm>
            <a:off x="2900831" y="2289795"/>
            <a:ext cx="113741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*NoArvore</a:t>
            </a:r>
          </a:p>
        </p:txBody>
      </p:sp>
      <p:sp>
        <p:nvSpPr>
          <p:cNvPr id="1740" name="Line"/>
          <p:cNvSpPr/>
          <p:nvPr/>
        </p:nvSpPr>
        <p:spPr>
          <a:xfrm>
            <a:off x="4183873" y="2456165"/>
            <a:ext cx="2175334" cy="1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41" name="NULL"/>
          <p:cNvSpPr/>
          <p:nvPr/>
        </p:nvSpPr>
        <p:spPr>
          <a:xfrm>
            <a:off x="6398318" y="2261220"/>
            <a:ext cx="660741" cy="3898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1742" name="Retângulo 6"/>
          <p:cNvSpPr/>
          <p:nvPr/>
        </p:nvSpPr>
        <p:spPr>
          <a:xfrm>
            <a:off x="308546" y="3358167"/>
            <a:ext cx="3780634" cy="650241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IniciaArvore (*arvore)</a:t>
            </a:r>
          </a:p>
          <a:p>
            <a:pPr marL="213894" indent="-213894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*arvore = NULL;</a:t>
            </a:r>
          </a:p>
        </p:txBody>
      </p:sp>
      <p:sp>
        <p:nvSpPr>
          <p:cNvPr id="1743" name="Retângulo 6"/>
          <p:cNvSpPr/>
          <p:nvPr/>
        </p:nvSpPr>
        <p:spPr>
          <a:xfrm>
            <a:off x="270195" y="4271217"/>
            <a:ext cx="3780633" cy="650241"/>
          </a:xfrm>
          <a:prstGeom prst="rect">
            <a:avLst/>
          </a:prstGeom>
          <a:solidFill>
            <a:schemeClr val="accent1">
              <a:lumOff val="1490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EstaVazia (*arvore)</a:t>
            </a:r>
          </a:p>
          <a:p>
            <a:pPr marL="213894" indent="-213894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 return(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*arvore == NULL);</a:t>
            </a:r>
          </a:p>
        </p:txBody>
      </p:sp>
      <p:sp>
        <p:nvSpPr>
          <p:cNvPr id="1744" name="CaixaDeTexto 5"/>
          <p:cNvSpPr txBox="1"/>
          <p:nvPr/>
        </p:nvSpPr>
        <p:spPr>
          <a:xfrm>
            <a:off x="4333069" y="3205780"/>
            <a:ext cx="4507951" cy="1869441"/>
          </a:xfrm>
          <a:prstGeom prst="rect">
            <a:avLst/>
          </a:prstGeom>
          <a:solidFill>
            <a:srgbClr val="FFF2C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void</a:t>
            </a:r>
            <a:r>
              <a:t> iniciaArvore(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PtrArvore</a:t>
            </a:r>
            <a:r>
              <a:t> *arvore){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  *arvore =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NULL</a:t>
            </a:r>
            <a:r>
              <a:t>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bool</a:t>
            </a:r>
            <a:r>
              <a:t> estaVazia(</a:t>
            </a:r>
            <a:r>
              <a:rPr b="1">
                <a:solidFill>
                  <a:srgbClr val="4472C4"/>
                </a:solidFill>
                <a:latin typeface="+mj-lt"/>
                <a:ea typeface="+mj-ea"/>
                <a:cs typeface="+mj-cs"/>
                <a:sym typeface="Helvetica"/>
              </a:rPr>
              <a:t>PtrArvore</a:t>
            </a:r>
            <a:r>
              <a:t> *arvore) {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return</a:t>
            </a:r>
            <a:r>
              <a:t>(*arvore ==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NULL</a:t>
            </a:r>
            <a:r>
              <a:t>);</a:t>
            </a:r>
          </a:p>
          <a:p>
            <a:pPr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47" name="Inser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Inserção</a:t>
            </a:r>
          </a:p>
        </p:txBody>
      </p:sp>
      <p:sp>
        <p:nvSpPr>
          <p:cNvPr id="1748" name="As operações de inserção e remoção provocam mudanças no conjunto dinâmico representado por uma árvore de busca binária…"/>
          <p:cNvSpPr txBox="1"/>
          <p:nvPr>
            <p:ph type="body" idx="1"/>
          </p:nvPr>
        </p:nvSpPr>
        <p:spPr>
          <a:xfrm>
            <a:off x="457200" y="1858797"/>
            <a:ext cx="8229600" cy="4525964"/>
          </a:xfrm>
          <a:prstGeom prst="rect">
            <a:avLst/>
          </a:prstGeom>
        </p:spPr>
        <p:txBody>
          <a:bodyPr/>
          <a:lstStyle/>
          <a:p>
            <a:pPr lvl="1" marL="671268" indent="-304555">
              <a:buSzPct val="60000"/>
              <a:buChar char="◻"/>
              <a:defRPr sz="2200"/>
            </a:pPr>
            <a:r>
              <a:t>As operações de inserção e remoção provocam mudanças no conjunto dinâmico representado por uma árvore de busca binária</a:t>
            </a:r>
          </a:p>
          <a:p>
            <a:pPr lvl="1" marL="671268" indent="-304555">
              <a:buSzPct val="60000"/>
              <a:buChar char="◻"/>
              <a:defRPr sz="2200"/>
            </a:pPr>
          </a:p>
          <a:p>
            <a:pPr lvl="1" marL="671268" indent="-304555">
              <a:buSzPct val="60000"/>
              <a:buChar char="◻"/>
              <a:defRPr sz="2200"/>
            </a:pPr>
            <a:r>
              <a:t>A estrutura deve ser mudada, mas a propriedade de busca da árvore deve ser mantida</a:t>
            </a:r>
          </a:p>
          <a:p>
            <a:pPr lvl="3">
              <a:defRPr sz="2200"/>
            </a:pPr>
            <a:r>
              <a:t>inserção → fácil</a:t>
            </a:r>
          </a:p>
          <a:p>
            <a:pPr lvl="3">
              <a:defRPr sz="2200"/>
            </a:pPr>
            <a:r>
              <a:t>remoção → </a:t>
            </a:r>
            <a:r>
              <a:rPr>
                <a:solidFill>
                  <a:srgbClr val="FF2600"/>
                </a:solidFill>
              </a:rPr>
              <a:t>mais complicado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51" name="Inser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Inserção</a:t>
            </a:r>
          </a:p>
        </p:txBody>
      </p:sp>
      <p:sp>
        <p:nvSpPr>
          <p:cNvPr id="1752" name="Retângulo 6"/>
          <p:cNvSpPr/>
          <p:nvPr/>
        </p:nvSpPr>
        <p:spPr>
          <a:xfrm>
            <a:off x="637067" y="2006226"/>
            <a:ext cx="2240513" cy="10248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Versão:</a:t>
            </a:r>
          </a:p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-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Iterativa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- Recursiva</a:t>
            </a:r>
          </a:p>
        </p:txBody>
      </p:sp>
      <p:sp>
        <p:nvSpPr>
          <p:cNvPr id="1753" name="Raiz"/>
          <p:cNvSpPr/>
          <p:nvPr/>
        </p:nvSpPr>
        <p:spPr>
          <a:xfrm>
            <a:off x="4241629" y="2282972"/>
            <a:ext cx="660742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Raiz</a:t>
            </a:r>
          </a:p>
        </p:txBody>
      </p:sp>
      <p:sp>
        <p:nvSpPr>
          <p:cNvPr id="1754" name="Line"/>
          <p:cNvSpPr/>
          <p:nvPr/>
        </p:nvSpPr>
        <p:spPr>
          <a:xfrm>
            <a:off x="4572000" y="2658664"/>
            <a:ext cx="1" cy="698583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55" name="NULL"/>
          <p:cNvSpPr/>
          <p:nvPr/>
        </p:nvSpPr>
        <p:spPr>
          <a:xfrm>
            <a:off x="4241629" y="3411197"/>
            <a:ext cx="660742" cy="3898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58" name="Inser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Inserção</a:t>
            </a:r>
          </a:p>
        </p:txBody>
      </p:sp>
      <p:sp>
        <p:nvSpPr>
          <p:cNvPr id="1759" name="Retângulo 6"/>
          <p:cNvSpPr/>
          <p:nvPr/>
        </p:nvSpPr>
        <p:spPr>
          <a:xfrm>
            <a:off x="637067" y="2006226"/>
            <a:ext cx="2240513" cy="10248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Versão:</a:t>
            </a:r>
          </a:p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-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Iterativa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- Recursiva</a:t>
            </a:r>
          </a:p>
        </p:txBody>
      </p:sp>
      <p:sp>
        <p:nvSpPr>
          <p:cNvPr id="1760" name="Raiz"/>
          <p:cNvSpPr/>
          <p:nvPr/>
        </p:nvSpPr>
        <p:spPr>
          <a:xfrm>
            <a:off x="4241629" y="2282972"/>
            <a:ext cx="660742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Raiz</a:t>
            </a:r>
          </a:p>
        </p:txBody>
      </p:sp>
      <p:sp>
        <p:nvSpPr>
          <p:cNvPr id="1761" name="Line"/>
          <p:cNvSpPr/>
          <p:nvPr/>
        </p:nvSpPr>
        <p:spPr>
          <a:xfrm>
            <a:off x="4572000" y="2658664"/>
            <a:ext cx="1" cy="698583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62" name="NULL"/>
          <p:cNvSpPr/>
          <p:nvPr/>
        </p:nvSpPr>
        <p:spPr>
          <a:xfrm>
            <a:off x="4241629" y="3411197"/>
            <a:ext cx="660742" cy="3898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1763" name="Inserir x = 5"/>
          <p:cNvSpPr txBox="1"/>
          <p:nvPr/>
        </p:nvSpPr>
        <p:spPr>
          <a:xfrm>
            <a:off x="6387867" y="2263922"/>
            <a:ext cx="1554738" cy="4279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300"/>
            </a:pPr>
            <a:r>
              <a:rPr b="0"/>
              <a:t>Inserir x = </a:t>
            </a:r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66" name="Inser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Inserção</a:t>
            </a:r>
          </a:p>
        </p:txBody>
      </p:sp>
      <p:sp>
        <p:nvSpPr>
          <p:cNvPr id="1767" name="Retângulo 6"/>
          <p:cNvSpPr/>
          <p:nvPr/>
        </p:nvSpPr>
        <p:spPr>
          <a:xfrm>
            <a:off x="637067" y="2006226"/>
            <a:ext cx="2240513" cy="10248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Versão:</a:t>
            </a:r>
          </a:p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-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Iterativa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- Recursiva</a:t>
            </a:r>
          </a:p>
        </p:txBody>
      </p:sp>
      <p:sp>
        <p:nvSpPr>
          <p:cNvPr id="1768" name="Raiz"/>
          <p:cNvSpPr/>
          <p:nvPr/>
        </p:nvSpPr>
        <p:spPr>
          <a:xfrm>
            <a:off x="4241629" y="2282972"/>
            <a:ext cx="660742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Raiz</a:t>
            </a:r>
          </a:p>
        </p:txBody>
      </p:sp>
      <p:sp>
        <p:nvSpPr>
          <p:cNvPr id="1769" name="Line"/>
          <p:cNvSpPr/>
          <p:nvPr/>
        </p:nvSpPr>
        <p:spPr>
          <a:xfrm>
            <a:off x="4572000" y="2658664"/>
            <a:ext cx="1" cy="698583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70" name="NULL"/>
          <p:cNvSpPr/>
          <p:nvPr/>
        </p:nvSpPr>
        <p:spPr>
          <a:xfrm>
            <a:off x="4241629" y="3411197"/>
            <a:ext cx="660742" cy="3898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NULL</a:t>
            </a:r>
          </a:p>
        </p:txBody>
      </p:sp>
      <p:sp>
        <p:nvSpPr>
          <p:cNvPr id="1771" name="Rectangle"/>
          <p:cNvSpPr/>
          <p:nvPr/>
        </p:nvSpPr>
        <p:spPr>
          <a:xfrm>
            <a:off x="4045842" y="2155972"/>
            <a:ext cx="1052316" cy="1796919"/>
          </a:xfrm>
          <a:prstGeom prst="rect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72" name="Árvore…"/>
          <p:cNvSpPr txBox="1"/>
          <p:nvPr/>
        </p:nvSpPr>
        <p:spPr>
          <a:xfrm>
            <a:off x="5331969" y="2190897"/>
            <a:ext cx="82208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>
                <a:solidFill>
                  <a:srgbClr val="FF2600"/>
                </a:solidFill>
              </a:defRPr>
            </a:pPr>
            <a:r>
              <a:t>Árvore </a:t>
            </a:r>
          </a:p>
          <a:p>
            <a:pPr algn="ctr">
              <a:defRPr b="1">
                <a:solidFill>
                  <a:srgbClr val="FF2600"/>
                </a:solidFill>
              </a:defRPr>
            </a:pPr>
            <a:r>
              <a:t>vazia</a:t>
            </a:r>
          </a:p>
        </p:txBody>
      </p:sp>
      <p:sp>
        <p:nvSpPr>
          <p:cNvPr id="1773" name="Inserir x = 5"/>
          <p:cNvSpPr txBox="1"/>
          <p:nvPr/>
        </p:nvSpPr>
        <p:spPr>
          <a:xfrm>
            <a:off x="6387867" y="2263922"/>
            <a:ext cx="1554738" cy="4279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300"/>
            </a:pPr>
            <a:r>
              <a:rPr b="0"/>
              <a:t>Inserir x = </a:t>
            </a:r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76" name="Inser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Inserção</a:t>
            </a:r>
          </a:p>
        </p:txBody>
      </p:sp>
      <p:sp>
        <p:nvSpPr>
          <p:cNvPr id="1777" name="Retângulo 6"/>
          <p:cNvSpPr/>
          <p:nvPr/>
        </p:nvSpPr>
        <p:spPr>
          <a:xfrm>
            <a:off x="637067" y="2006226"/>
            <a:ext cx="2240513" cy="10248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Versão:</a:t>
            </a:r>
          </a:p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-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Iterativa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- Recursiva</a:t>
            </a:r>
          </a:p>
        </p:txBody>
      </p:sp>
      <p:sp>
        <p:nvSpPr>
          <p:cNvPr id="1778" name="Raiz"/>
          <p:cNvSpPr/>
          <p:nvPr/>
        </p:nvSpPr>
        <p:spPr>
          <a:xfrm>
            <a:off x="4241629" y="2282972"/>
            <a:ext cx="660742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Raiz</a:t>
            </a:r>
          </a:p>
        </p:txBody>
      </p:sp>
      <p:sp>
        <p:nvSpPr>
          <p:cNvPr id="1779" name="Line"/>
          <p:cNvSpPr/>
          <p:nvPr/>
        </p:nvSpPr>
        <p:spPr>
          <a:xfrm>
            <a:off x="4572000" y="2658665"/>
            <a:ext cx="1" cy="419846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80" name="5"/>
          <p:cNvSpPr/>
          <p:nvPr/>
        </p:nvSpPr>
        <p:spPr>
          <a:xfrm>
            <a:off x="4300826" y="3103612"/>
            <a:ext cx="514351" cy="476208"/>
          </a:xfrm>
          <a:prstGeom prst="ellipse">
            <a:avLst/>
          </a:prstGeom>
          <a:solidFill>
            <a:srgbClr val="FFF85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5</a:t>
            </a:r>
          </a:p>
        </p:txBody>
      </p:sp>
      <p:sp>
        <p:nvSpPr>
          <p:cNvPr id="1781" name="NULL"/>
          <p:cNvSpPr/>
          <p:nvPr/>
        </p:nvSpPr>
        <p:spPr>
          <a:xfrm>
            <a:off x="3849987" y="3980798"/>
            <a:ext cx="514351" cy="3136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300"/>
            </a:lvl1pPr>
          </a:lstStyle>
          <a:p>
            <a:pPr/>
            <a:r>
              <a:t>NULL</a:t>
            </a:r>
          </a:p>
        </p:txBody>
      </p:sp>
      <p:cxnSp>
        <p:nvCxnSpPr>
          <p:cNvPr id="1782" name="Connection Line"/>
          <p:cNvCxnSpPr>
            <a:stCxn id="1781" idx="0"/>
            <a:endCxn id="1780" idx="0"/>
          </p:cNvCxnSpPr>
          <p:nvPr/>
        </p:nvCxnSpPr>
        <p:spPr>
          <a:xfrm flipV="1">
            <a:off x="4107162" y="3341716"/>
            <a:ext cx="450840" cy="795928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1783" name="Connection Line"/>
          <p:cNvCxnSpPr>
            <a:stCxn id="1784" idx="0"/>
            <a:endCxn id="1780" idx="0"/>
          </p:cNvCxnSpPr>
          <p:nvPr/>
        </p:nvCxnSpPr>
        <p:spPr>
          <a:xfrm flipH="1" flipV="1">
            <a:off x="4558001" y="3341716"/>
            <a:ext cx="428037" cy="795928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1784" name="NULL"/>
          <p:cNvSpPr/>
          <p:nvPr/>
        </p:nvSpPr>
        <p:spPr>
          <a:xfrm>
            <a:off x="4728862" y="3980798"/>
            <a:ext cx="514351" cy="3136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300"/>
            </a:lvl1pPr>
          </a:lstStyle>
          <a:p>
            <a:pPr/>
            <a:r>
              <a:t>NULL</a:t>
            </a:r>
          </a:p>
        </p:txBody>
      </p:sp>
      <p:sp>
        <p:nvSpPr>
          <p:cNvPr id="1785" name="Inserir x = 5"/>
          <p:cNvSpPr txBox="1"/>
          <p:nvPr/>
        </p:nvSpPr>
        <p:spPr>
          <a:xfrm>
            <a:off x="6387867" y="2263922"/>
            <a:ext cx="1554738" cy="4279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300"/>
            </a:pPr>
            <a:r>
              <a:rPr b="0"/>
              <a:t>Inserir x = </a:t>
            </a:r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Introdução</a:t>
            </a:r>
          </a:p>
        </p:txBody>
      </p:sp>
      <p:pic>
        <p:nvPicPr>
          <p:cNvPr id="279" name="tree.png" descr="tre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547063" y="2594069"/>
            <a:ext cx="3877803" cy="2911531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88" name="Inser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Inserção</a:t>
            </a:r>
          </a:p>
        </p:txBody>
      </p:sp>
      <p:sp>
        <p:nvSpPr>
          <p:cNvPr id="1789" name="Retângulo 6"/>
          <p:cNvSpPr/>
          <p:nvPr/>
        </p:nvSpPr>
        <p:spPr>
          <a:xfrm>
            <a:off x="637067" y="2006226"/>
            <a:ext cx="2240513" cy="10248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Versão:</a:t>
            </a:r>
          </a:p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-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Iterativa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- Recursiva</a:t>
            </a:r>
          </a:p>
        </p:txBody>
      </p:sp>
      <p:sp>
        <p:nvSpPr>
          <p:cNvPr id="1790" name="Raiz"/>
          <p:cNvSpPr/>
          <p:nvPr/>
        </p:nvSpPr>
        <p:spPr>
          <a:xfrm>
            <a:off x="4241629" y="2282972"/>
            <a:ext cx="660742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Raiz</a:t>
            </a:r>
          </a:p>
        </p:txBody>
      </p:sp>
      <p:sp>
        <p:nvSpPr>
          <p:cNvPr id="1791" name="Line"/>
          <p:cNvSpPr/>
          <p:nvPr/>
        </p:nvSpPr>
        <p:spPr>
          <a:xfrm>
            <a:off x="4572000" y="2658665"/>
            <a:ext cx="1" cy="419846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92" name="5"/>
          <p:cNvSpPr/>
          <p:nvPr/>
        </p:nvSpPr>
        <p:spPr>
          <a:xfrm>
            <a:off x="4300826" y="3103612"/>
            <a:ext cx="514351" cy="476208"/>
          </a:xfrm>
          <a:prstGeom prst="ellipse">
            <a:avLst/>
          </a:prstGeom>
          <a:solidFill>
            <a:srgbClr val="FFF85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5</a:t>
            </a:r>
          </a:p>
        </p:txBody>
      </p:sp>
      <p:sp>
        <p:nvSpPr>
          <p:cNvPr id="1793" name="NULL"/>
          <p:cNvSpPr/>
          <p:nvPr/>
        </p:nvSpPr>
        <p:spPr>
          <a:xfrm>
            <a:off x="3849987" y="3980798"/>
            <a:ext cx="514351" cy="3136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300"/>
            </a:lvl1pPr>
          </a:lstStyle>
          <a:p>
            <a:pPr/>
            <a:r>
              <a:t>NULL</a:t>
            </a:r>
          </a:p>
        </p:txBody>
      </p:sp>
      <p:cxnSp>
        <p:nvCxnSpPr>
          <p:cNvPr id="1794" name="Connection Line"/>
          <p:cNvCxnSpPr>
            <a:stCxn id="1793" idx="0"/>
            <a:endCxn id="1792" idx="0"/>
          </p:cNvCxnSpPr>
          <p:nvPr/>
        </p:nvCxnSpPr>
        <p:spPr>
          <a:xfrm flipV="1">
            <a:off x="4107162" y="3341716"/>
            <a:ext cx="450840" cy="795928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1795" name="Connection Line"/>
          <p:cNvCxnSpPr>
            <a:stCxn id="1796" idx="0"/>
            <a:endCxn id="1792" idx="0"/>
          </p:cNvCxnSpPr>
          <p:nvPr/>
        </p:nvCxnSpPr>
        <p:spPr>
          <a:xfrm flipH="1" flipV="1">
            <a:off x="4558001" y="3341716"/>
            <a:ext cx="428037" cy="795928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1796" name="NULL"/>
          <p:cNvSpPr/>
          <p:nvPr/>
        </p:nvSpPr>
        <p:spPr>
          <a:xfrm>
            <a:off x="4728862" y="3980798"/>
            <a:ext cx="514351" cy="3136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300"/>
            </a:lvl1pPr>
          </a:lstStyle>
          <a:p>
            <a:pPr/>
            <a:r>
              <a:t>NULL</a:t>
            </a:r>
          </a:p>
        </p:txBody>
      </p:sp>
      <p:sp>
        <p:nvSpPr>
          <p:cNvPr id="1797" name="Retângulo 6"/>
          <p:cNvSpPr/>
          <p:nvPr/>
        </p:nvSpPr>
        <p:spPr>
          <a:xfrm>
            <a:off x="1463147" y="4685943"/>
            <a:ext cx="6452403" cy="1767841"/>
          </a:xfrm>
          <a:prstGeom prst="rect">
            <a:avLst/>
          </a:prstGeom>
          <a:solidFill>
            <a:srgbClr val="D4FB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Se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arvore está vazia: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 marL="721894" indent="-213894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alocar memória para um novo nó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 marL="721894" indent="-213894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atribuir à raíz o novo nó criado/alocado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 marL="721894" indent="-213894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raiz-&gt;direita = raiz-&gt;esquerda = NULL;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 marL="721894" indent="-213894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raiz-&gt;elemento = x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 marL="721894" indent="-213894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t>return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t>true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  <p:sp>
        <p:nvSpPr>
          <p:cNvPr id="1798" name="Inserir x = 5"/>
          <p:cNvSpPr txBox="1"/>
          <p:nvPr/>
        </p:nvSpPr>
        <p:spPr>
          <a:xfrm>
            <a:off x="6387867" y="2263922"/>
            <a:ext cx="1554738" cy="4279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300"/>
            </a:pPr>
            <a:r>
              <a:rPr b="0"/>
              <a:t>Inserir x = </a:t>
            </a:r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01" name="Inser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Inserção</a:t>
            </a:r>
          </a:p>
        </p:txBody>
      </p:sp>
      <p:sp>
        <p:nvSpPr>
          <p:cNvPr id="1802" name="Retângulo 6"/>
          <p:cNvSpPr/>
          <p:nvPr/>
        </p:nvSpPr>
        <p:spPr>
          <a:xfrm>
            <a:off x="637067" y="2006226"/>
            <a:ext cx="2240513" cy="10248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Versão:</a:t>
            </a:r>
          </a:p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-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Iterativa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- Recursiva</a:t>
            </a:r>
          </a:p>
        </p:txBody>
      </p:sp>
      <p:sp>
        <p:nvSpPr>
          <p:cNvPr id="1803" name="Raiz"/>
          <p:cNvSpPr/>
          <p:nvPr/>
        </p:nvSpPr>
        <p:spPr>
          <a:xfrm>
            <a:off x="4241629" y="2282972"/>
            <a:ext cx="660742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Raiz</a:t>
            </a:r>
          </a:p>
        </p:txBody>
      </p:sp>
      <p:sp>
        <p:nvSpPr>
          <p:cNvPr id="1804" name="Line"/>
          <p:cNvSpPr/>
          <p:nvPr/>
        </p:nvSpPr>
        <p:spPr>
          <a:xfrm>
            <a:off x="4572000" y="2658665"/>
            <a:ext cx="1" cy="419846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05" name="5"/>
          <p:cNvSpPr/>
          <p:nvPr/>
        </p:nvSpPr>
        <p:spPr>
          <a:xfrm>
            <a:off x="4300826" y="310361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806" name="NULL"/>
          <p:cNvSpPr/>
          <p:nvPr/>
        </p:nvSpPr>
        <p:spPr>
          <a:xfrm>
            <a:off x="3849987" y="3980798"/>
            <a:ext cx="514351" cy="3136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300"/>
            </a:lvl1pPr>
          </a:lstStyle>
          <a:p>
            <a:pPr/>
            <a:r>
              <a:t>NULL</a:t>
            </a:r>
          </a:p>
        </p:txBody>
      </p:sp>
      <p:cxnSp>
        <p:nvCxnSpPr>
          <p:cNvPr id="1807" name="Connection Line"/>
          <p:cNvCxnSpPr>
            <a:stCxn id="1806" idx="0"/>
            <a:endCxn id="1805" idx="0"/>
          </p:cNvCxnSpPr>
          <p:nvPr/>
        </p:nvCxnSpPr>
        <p:spPr>
          <a:xfrm flipV="1">
            <a:off x="4107162" y="3341716"/>
            <a:ext cx="450840" cy="795928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1808" name="Connection Line"/>
          <p:cNvCxnSpPr>
            <a:stCxn id="1809" idx="0"/>
            <a:endCxn id="1805" idx="0"/>
          </p:cNvCxnSpPr>
          <p:nvPr/>
        </p:nvCxnSpPr>
        <p:spPr>
          <a:xfrm flipH="1" flipV="1">
            <a:off x="4558001" y="3341716"/>
            <a:ext cx="428037" cy="795928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1809" name="NULL"/>
          <p:cNvSpPr/>
          <p:nvPr/>
        </p:nvSpPr>
        <p:spPr>
          <a:xfrm>
            <a:off x="4728862" y="3980798"/>
            <a:ext cx="514351" cy="3136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300"/>
            </a:lvl1pPr>
          </a:lstStyle>
          <a:p>
            <a:pPr/>
            <a:r>
              <a:t>NULL</a:t>
            </a:r>
          </a:p>
        </p:txBody>
      </p:sp>
      <p:sp>
        <p:nvSpPr>
          <p:cNvPr id="1810" name="Inserir x = 7"/>
          <p:cNvSpPr txBox="1"/>
          <p:nvPr/>
        </p:nvSpPr>
        <p:spPr>
          <a:xfrm>
            <a:off x="6387867" y="2263922"/>
            <a:ext cx="1554738" cy="4279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300"/>
            </a:pPr>
            <a:r>
              <a:rPr b="0"/>
              <a:t>Inserir x = </a:t>
            </a:r>
            <a:r>
              <a:t>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13" name="Inser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Inserção</a:t>
            </a:r>
          </a:p>
        </p:txBody>
      </p:sp>
      <p:sp>
        <p:nvSpPr>
          <p:cNvPr id="1814" name="Retângulo 6"/>
          <p:cNvSpPr/>
          <p:nvPr/>
        </p:nvSpPr>
        <p:spPr>
          <a:xfrm>
            <a:off x="637067" y="2006226"/>
            <a:ext cx="2240513" cy="10248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Versão:</a:t>
            </a:r>
          </a:p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-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Iterativa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- Recursiva</a:t>
            </a:r>
          </a:p>
        </p:txBody>
      </p:sp>
      <p:sp>
        <p:nvSpPr>
          <p:cNvPr id="1815" name="Raiz"/>
          <p:cNvSpPr/>
          <p:nvPr/>
        </p:nvSpPr>
        <p:spPr>
          <a:xfrm>
            <a:off x="4241629" y="2282972"/>
            <a:ext cx="660742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Raiz</a:t>
            </a:r>
          </a:p>
        </p:txBody>
      </p:sp>
      <p:sp>
        <p:nvSpPr>
          <p:cNvPr id="1816" name="Line"/>
          <p:cNvSpPr/>
          <p:nvPr/>
        </p:nvSpPr>
        <p:spPr>
          <a:xfrm>
            <a:off x="4572000" y="2658665"/>
            <a:ext cx="1" cy="419846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17" name="NULL"/>
          <p:cNvSpPr/>
          <p:nvPr/>
        </p:nvSpPr>
        <p:spPr>
          <a:xfrm>
            <a:off x="3849987" y="3980798"/>
            <a:ext cx="514351" cy="3136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300"/>
            </a:lvl1pPr>
          </a:lstStyle>
          <a:p>
            <a:pPr/>
            <a:r>
              <a:t>NULL</a:t>
            </a:r>
          </a:p>
        </p:txBody>
      </p:sp>
      <p:sp>
        <p:nvSpPr>
          <p:cNvPr id="1828" name="Connection Line"/>
          <p:cNvSpPr/>
          <p:nvPr/>
        </p:nvSpPr>
        <p:spPr>
          <a:xfrm>
            <a:off x="4201400" y="3341716"/>
            <a:ext cx="356602" cy="629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829" name="Connection Line"/>
          <p:cNvSpPr/>
          <p:nvPr/>
        </p:nvSpPr>
        <p:spPr>
          <a:xfrm>
            <a:off x="4558001" y="3341715"/>
            <a:ext cx="313900" cy="574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820" name="7"/>
          <p:cNvSpPr/>
          <p:nvPr/>
        </p:nvSpPr>
        <p:spPr>
          <a:xfrm>
            <a:off x="4735410" y="3899540"/>
            <a:ext cx="514351" cy="476208"/>
          </a:xfrm>
          <a:prstGeom prst="ellipse">
            <a:avLst/>
          </a:prstGeom>
          <a:solidFill>
            <a:srgbClr val="FFF85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7</a:t>
            </a:r>
          </a:p>
        </p:txBody>
      </p:sp>
      <p:sp>
        <p:nvSpPr>
          <p:cNvPr id="1821" name="NULL"/>
          <p:cNvSpPr/>
          <p:nvPr/>
        </p:nvSpPr>
        <p:spPr>
          <a:xfrm>
            <a:off x="4300826" y="4695468"/>
            <a:ext cx="514351" cy="3136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300"/>
            </a:lvl1pPr>
          </a:lstStyle>
          <a:p>
            <a:pPr/>
            <a:r>
              <a:t>NULL</a:t>
            </a:r>
          </a:p>
        </p:txBody>
      </p:sp>
      <p:sp>
        <p:nvSpPr>
          <p:cNvPr id="1822" name="NULL"/>
          <p:cNvSpPr/>
          <p:nvPr/>
        </p:nvSpPr>
        <p:spPr>
          <a:xfrm>
            <a:off x="5138974" y="4695468"/>
            <a:ext cx="514351" cy="3136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300"/>
            </a:lvl1pPr>
          </a:lstStyle>
          <a:p>
            <a:pPr/>
            <a:r>
              <a:t>NULL</a:t>
            </a:r>
          </a:p>
        </p:txBody>
      </p:sp>
      <p:cxnSp>
        <p:nvCxnSpPr>
          <p:cNvPr id="1823" name="Connection Line"/>
          <p:cNvCxnSpPr>
            <a:stCxn id="1821" idx="0"/>
            <a:endCxn id="1820" idx="0"/>
          </p:cNvCxnSpPr>
          <p:nvPr/>
        </p:nvCxnSpPr>
        <p:spPr>
          <a:xfrm flipV="1">
            <a:off x="4558001" y="4137643"/>
            <a:ext cx="434585" cy="714671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1824" name="Connection Line"/>
          <p:cNvCxnSpPr>
            <a:stCxn id="1822" idx="0"/>
            <a:endCxn id="1820" idx="0"/>
          </p:cNvCxnSpPr>
          <p:nvPr/>
        </p:nvCxnSpPr>
        <p:spPr>
          <a:xfrm flipH="1" flipV="1">
            <a:off x="4992585" y="4137643"/>
            <a:ext cx="403565" cy="714671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1825" name="5"/>
          <p:cNvSpPr/>
          <p:nvPr/>
        </p:nvSpPr>
        <p:spPr>
          <a:xfrm>
            <a:off x="4300826" y="310361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826" name="Line"/>
          <p:cNvSpPr/>
          <p:nvPr/>
        </p:nvSpPr>
        <p:spPr>
          <a:xfrm>
            <a:off x="4904129" y="3455789"/>
            <a:ext cx="185272" cy="338994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27" name="Inserir x = 7"/>
          <p:cNvSpPr txBox="1"/>
          <p:nvPr/>
        </p:nvSpPr>
        <p:spPr>
          <a:xfrm>
            <a:off x="6387867" y="2263922"/>
            <a:ext cx="1554738" cy="4279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300"/>
            </a:pPr>
            <a:r>
              <a:rPr b="0"/>
              <a:t>Inserir x = </a:t>
            </a:r>
            <a:r>
              <a:t>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32" name="Inser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Inserção</a:t>
            </a:r>
          </a:p>
        </p:txBody>
      </p:sp>
      <p:sp>
        <p:nvSpPr>
          <p:cNvPr id="1833" name="Retângulo 6"/>
          <p:cNvSpPr/>
          <p:nvPr/>
        </p:nvSpPr>
        <p:spPr>
          <a:xfrm>
            <a:off x="637067" y="2006226"/>
            <a:ext cx="2240513" cy="10248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Versão:</a:t>
            </a:r>
          </a:p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-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Iterativa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- Recursiva</a:t>
            </a:r>
          </a:p>
        </p:txBody>
      </p:sp>
      <p:sp>
        <p:nvSpPr>
          <p:cNvPr id="1834" name="Raiz"/>
          <p:cNvSpPr/>
          <p:nvPr/>
        </p:nvSpPr>
        <p:spPr>
          <a:xfrm>
            <a:off x="4241629" y="2282972"/>
            <a:ext cx="660742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Raiz</a:t>
            </a:r>
          </a:p>
        </p:txBody>
      </p:sp>
      <p:sp>
        <p:nvSpPr>
          <p:cNvPr id="1835" name="Line"/>
          <p:cNvSpPr/>
          <p:nvPr/>
        </p:nvSpPr>
        <p:spPr>
          <a:xfrm>
            <a:off x="4572000" y="2658665"/>
            <a:ext cx="1" cy="419846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36" name="NULL"/>
          <p:cNvSpPr/>
          <p:nvPr/>
        </p:nvSpPr>
        <p:spPr>
          <a:xfrm>
            <a:off x="3849987" y="3980798"/>
            <a:ext cx="514351" cy="3136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300"/>
            </a:lvl1pPr>
          </a:lstStyle>
          <a:p>
            <a:pPr/>
            <a:r>
              <a:t>NULL</a:t>
            </a:r>
          </a:p>
        </p:txBody>
      </p:sp>
      <p:sp>
        <p:nvSpPr>
          <p:cNvPr id="1850" name="Connection Line"/>
          <p:cNvSpPr/>
          <p:nvPr/>
        </p:nvSpPr>
        <p:spPr>
          <a:xfrm>
            <a:off x="4201400" y="3341716"/>
            <a:ext cx="356602" cy="629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851" name="Connection Line"/>
          <p:cNvSpPr/>
          <p:nvPr/>
        </p:nvSpPr>
        <p:spPr>
          <a:xfrm>
            <a:off x="4558001" y="3341715"/>
            <a:ext cx="313900" cy="574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839" name="7"/>
          <p:cNvSpPr/>
          <p:nvPr/>
        </p:nvSpPr>
        <p:spPr>
          <a:xfrm>
            <a:off x="4735410" y="3899540"/>
            <a:ext cx="514351" cy="476208"/>
          </a:xfrm>
          <a:prstGeom prst="ellipse">
            <a:avLst/>
          </a:prstGeom>
          <a:solidFill>
            <a:srgbClr val="FFF85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7</a:t>
            </a:r>
          </a:p>
        </p:txBody>
      </p:sp>
      <p:sp>
        <p:nvSpPr>
          <p:cNvPr id="1840" name="NULL"/>
          <p:cNvSpPr/>
          <p:nvPr/>
        </p:nvSpPr>
        <p:spPr>
          <a:xfrm>
            <a:off x="4300826" y="4695468"/>
            <a:ext cx="514351" cy="3136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300"/>
            </a:lvl1pPr>
          </a:lstStyle>
          <a:p>
            <a:pPr/>
            <a:r>
              <a:t>NULL</a:t>
            </a:r>
          </a:p>
        </p:txBody>
      </p:sp>
      <p:sp>
        <p:nvSpPr>
          <p:cNvPr id="1841" name="NULL"/>
          <p:cNvSpPr/>
          <p:nvPr/>
        </p:nvSpPr>
        <p:spPr>
          <a:xfrm>
            <a:off x="5138974" y="4695468"/>
            <a:ext cx="514351" cy="3136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300"/>
            </a:lvl1pPr>
          </a:lstStyle>
          <a:p>
            <a:pPr/>
            <a:r>
              <a:t>NULL</a:t>
            </a:r>
          </a:p>
        </p:txBody>
      </p:sp>
      <p:cxnSp>
        <p:nvCxnSpPr>
          <p:cNvPr id="1842" name="Connection Line"/>
          <p:cNvCxnSpPr>
            <a:stCxn id="1840" idx="0"/>
            <a:endCxn id="1839" idx="0"/>
          </p:cNvCxnSpPr>
          <p:nvPr/>
        </p:nvCxnSpPr>
        <p:spPr>
          <a:xfrm flipV="1">
            <a:off x="4558001" y="4137643"/>
            <a:ext cx="434585" cy="714671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1843" name="Connection Line"/>
          <p:cNvCxnSpPr>
            <a:stCxn id="1841" idx="0"/>
            <a:endCxn id="1839" idx="0"/>
          </p:cNvCxnSpPr>
          <p:nvPr/>
        </p:nvCxnSpPr>
        <p:spPr>
          <a:xfrm flipH="1" flipV="1">
            <a:off x="4992585" y="4137643"/>
            <a:ext cx="403565" cy="714671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1844" name="5"/>
          <p:cNvSpPr/>
          <p:nvPr/>
        </p:nvSpPr>
        <p:spPr>
          <a:xfrm>
            <a:off x="4300826" y="310361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845" name="Line"/>
          <p:cNvSpPr/>
          <p:nvPr/>
        </p:nvSpPr>
        <p:spPr>
          <a:xfrm>
            <a:off x="4904129" y="3455789"/>
            <a:ext cx="185272" cy="338994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46" name="Retângulo 6"/>
          <p:cNvSpPr/>
          <p:nvPr/>
        </p:nvSpPr>
        <p:spPr>
          <a:xfrm>
            <a:off x="1641074" y="5319353"/>
            <a:ext cx="6452403" cy="929641"/>
          </a:xfrm>
          <a:prstGeom prst="rect">
            <a:avLst/>
          </a:prstGeom>
          <a:solidFill>
            <a:srgbClr val="D4FB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7 &gt; elemento na raiz (5)</a:t>
            </a:r>
          </a:p>
          <a:p>
            <a:pPr lvl="1"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*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deve ser inserido na sub-arvore </a:t>
            </a:r>
            <a:r>
              <a:t>direita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* assim mantém-se a propriedade de busca</a:t>
            </a:r>
          </a:p>
        </p:txBody>
      </p:sp>
      <p:sp>
        <p:nvSpPr>
          <p:cNvPr id="1847" name="Oval"/>
          <p:cNvSpPr/>
          <p:nvPr/>
        </p:nvSpPr>
        <p:spPr>
          <a:xfrm>
            <a:off x="4589297" y="3749204"/>
            <a:ext cx="806577" cy="741694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848" name="7 &gt; 5"/>
          <p:cNvSpPr txBox="1"/>
          <p:nvPr/>
        </p:nvSpPr>
        <p:spPr>
          <a:xfrm>
            <a:off x="5160470" y="3456632"/>
            <a:ext cx="62094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7 &gt; 5</a:t>
            </a:r>
          </a:p>
        </p:txBody>
      </p:sp>
      <p:sp>
        <p:nvSpPr>
          <p:cNvPr id="1849" name="Inserir x = 7"/>
          <p:cNvSpPr txBox="1"/>
          <p:nvPr/>
        </p:nvSpPr>
        <p:spPr>
          <a:xfrm>
            <a:off x="6387867" y="2263922"/>
            <a:ext cx="1554738" cy="4279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300"/>
            </a:pPr>
            <a:r>
              <a:rPr b="0"/>
              <a:t>Inserir x = </a:t>
            </a:r>
            <a:r>
              <a:t>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54" name="Inser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Inserção</a:t>
            </a:r>
          </a:p>
        </p:txBody>
      </p:sp>
      <p:sp>
        <p:nvSpPr>
          <p:cNvPr id="1855" name="Retângulo 6"/>
          <p:cNvSpPr/>
          <p:nvPr/>
        </p:nvSpPr>
        <p:spPr>
          <a:xfrm>
            <a:off x="637067" y="2006226"/>
            <a:ext cx="2240513" cy="10248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Versão:</a:t>
            </a:r>
          </a:p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-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Iterativa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- Recursiva</a:t>
            </a:r>
          </a:p>
        </p:txBody>
      </p:sp>
      <p:sp>
        <p:nvSpPr>
          <p:cNvPr id="1856" name="Raiz"/>
          <p:cNvSpPr/>
          <p:nvPr/>
        </p:nvSpPr>
        <p:spPr>
          <a:xfrm>
            <a:off x="4241629" y="2282972"/>
            <a:ext cx="660742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Raiz</a:t>
            </a:r>
          </a:p>
        </p:txBody>
      </p:sp>
      <p:sp>
        <p:nvSpPr>
          <p:cNvPr id="1857" name="Line"/>
          <p:cNvSpPr/>
          <p:nvPr/>
        </p:nvSpPr>
        <p:spPr>
          <a:xfrm>
            <a:off x="4572000" y="2658665"/>
            <a:ext cx="1" cy="419846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58" name="Inserir x = 4"/>
          <p:cNvSpPr txBox="1"/>
          <p:nvPr/>
        </p:nvSpPr>
        <p:spPr>
          <a:xfrm>
            <a:off x="6387867" y="2263922"/>
            <a:ext cx="1554738" cy="4279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300"/>
            </a:pPr>
            <a:r>
              <a:rPr b="0"/>
              <a:t>Inserir x = </a:t>
            </a:r>
            <a:r>
              <a:t>4</a:t>
            </a:r>
          </a:p>
        </p:txBody>
      </p:sp>
      <p:sp>
        <p:nvSpPr>
          <p:cNvPr id="1859" name="NULL"/>
          <p:cNvSpPr/>
          <p:nvPr/>
        </p:nvSpPr>
        <p:spPr>
          <a:xfrm>
            <a:off x="3849987" y="3980798"/>
            <a:ext cx="514351" cy="3136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300"/>
            </a:lvl1pPr>
          </a:lstStyle>
          <a:p>
            <a:pPr/>
            <a:r>
              <a:t>NULL</a:t>
            </a:r>
          </a:p>
        </p:txBody>
      </p:sp>
      <p:sp>
        <p:nvSpPr>
          <p:cNvPr id="1868" name="Connection Line"/>
          <p:cNvSpPr/>
          <p:nvPr/>
        </p:nvSpPr>
        <p:spPr>
          <a:xfrm>
            <a:off x="4201400" y="3341716"/>
            <a:ext cx="356602" cy="629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869" name="Connection Line"/>
          <p:cNvSpPr/>
          <p:nvPr/>
        </p:nvSpPr>
        <p:spPr>
          <a:xfrm>
            <a:off x="4558001" y="3341715"/>
            <a:ext cx="313900" cy="574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862" name="7"/>
          <p:cNvSpPr/>
          <p:nvPr/>
        </p:nvSpPr>
        <p:spPr>
          <a:xfrm>
            <a:off x="4735410" y="389954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863" name="NULL"/>
          <p:cNvSpPr/>
          <p:nvPr/>
        </p:nvSpPr>
        <p:spPr>
          <a:xfrm>
            <a:off x="4300826" y="4695468"/>
            <a:ext cx="514351" cy="3136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300"/>
            </a:lvl1pPr>
          </a:lstStyle>
          <a:p>
            <a:pPr/>
            <a:r>
              <a:t>NULL</a:t>
            </a:r>
          </a:p>
        </p:txBody>
      </p:sp>
      <p:sp>
        <p:nvSpPr>
          <p:cNvPr id="1864" name="NULL"/>
          <p:cNvSpPr/>
          <p:nvPr/>
        </p:nvSpPr>
        <p:spPr>
          <a:xfrm>
            <a:off x="5138974" y="4695468"/>
            <a:ext cx="514351" cy="3136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300"/>
            </a:lvl1pPr>
          </a:lstStyle>
          <a:p>
            <a:pPr/>
            <a:r>
              <a:t>NULL</a:t>
            </a:r>
          </a:p>
        </p:txBody>
      </p:sp>
      <p:cxnSp>
        <p:nvCxnSpPr>
          <p:cNvPr id="1865" name="Connection Line"/>
          <p:cNvCxnSpPr>
            <a:stCxn id="1863" idx="0"/>
            <a:endCxn id="1862" idx="0"/>
          </p:cNvCxnSpPr>
          <p:nvPr/>
        </p:nvCxnSpPr>
        <p:spPr>
          <a:xfrm flipV="1">
            <a:off x="4558001" y="4137643"/>
            <a:ext cx="434585" cy="714671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1866" name="Connection Line"/>
          <p:cNvCxnSpPr>
            <a:stCxn id="1864" idx="0"/>
            <a:endCxn id="1862" idx="0"/>
          </p:cNvCxnSpPr>
          <p:nvPr/>
        </p:nvCxnSpPr>
        <p:spPr>
          <a:xfrm flipH="1" flipV="1">
            <a:off x="4992585" y="4137643"/>
            <a:ext cx="403565" cy="714671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1867" name="5"/>
          <p:cNvSpPr/>
          <p:nvPr/>
        </p:nvSpPr>
        <p:spPr>
          <a:xfrm>
            <a:off x="4300826" y="310361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72" name="Inser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Inserção</a:t>
            </a:r>
          </a:p>
        </p:txBody>
      </p:sp>
      <p:sp>
        <p:nvSpPr>
          <p:cNvPr id="1873" name="Retângulo 6"/>
          <p:cNvSpPr/>
          <p:nvPr/>
        </p:nvSpPr>
        <p:spPr>
          <a:xfrm>
            <a:off x="637067" y="2006226"/>
            <a:ext cx="2240513" cy="10248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Versão:</a:t>
            </a:r>
          </a:p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-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Iterativa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- Recursiva</a:t>
            </a:r>
          </a:p>
        </p:txBody>
      </p:sp>
      <p:sp>
        <p:nvSpPr>
          <p:cNvPr id="1874" name="Raiz"/>
          <p:cNvSpPr/>
          <p:nvPr/>
        </p:nvSpPr>
        <p:spPr>
          <a:xfrm>
            <a:off x="4241629" y="2282972"/>
            <a:ext cx="660742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Raiz</a:t>
            </a:r>
          </a:p>
        </p:txBody>
      </p:sp>
      <p:sp>
        <p:nvSpPr>
          <p:cNvPr id="1875" name="Line"/>
          <p:cNvSpPr/>
          <p:nvPr/>
        </p:nvSpPr>
        <p:spPr>
          <a:xfrm>
            <a:off x="4572000" y="2658665"/>
            <a:ext cx="1" cy="419846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76" name="Inserir x = 4"/>
          <p:cNvSpPr txBox="1"/>
          <p:nvPr/>
        </p:nvSpPr>
        <p:spPr>
          <a:xfrm>
            <a:off x="6387867" y="2263922"/>
            <a:ext cx="1554738" cy="4279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300"/>
            </a:pPr>
            <a:r>
              <a:rPr b="0"/>
              <a:t>Inserir x = </a:t>
            </a:r>
            <a:r>
              <a:t>4</a:t>
            </a:r>
          </a:p>
        </p:txBody>
      </p:sp>
      <p:sp>
        <p:nvSpPr>
          <p:cNvPr id="1877" name="NULL"/>
          <p:cNvSpPr/>
          <p:nvPr/>
        </p:nvSpPr>
        <p:spPr>
          <a:xfrm>
            <a:off x="3922109" y="4695468"/>
            <a:ext cx="514351" cy="3136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300"/>
            </a:lvl1pPr>
          </a:lstStyle>
          <a:p>
            <a:pPr/>
            <a:r>
              <a:t>NULL</a:t>
            </a:r>
          </a:p>
        </p:txBody>
      </p:sp>
      <p:sp>
        <p:nvSpPr>
          <p:cNvPr id="1891" name="Connection Line"/>
          <p:cNvSpPr/>
          <p:nvPr/>
        </p:nvSpPr>
        <p:spPr>
          <a:xfrm>
            <a:off x="4151948" y="3341716"/>
            <a:ext cx="406054" cy="587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892" name="Connection Line"/>
          <p:cNvSpPr/>
          <p:nvPr/>
        </p:nvSpPr>
        <p:spPr>
          <a:xfrm>
            <a:off x="4558001" y="3341715"/>
            <a:ext cx="313900" cy="574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880" name="7"/>
          <p:cNvSpPr/>
          <p:nvPr/>
        </p:nvSpPr>
        <p:spPr>
          <a:xfrm>
            <a:off x="4735410" y="389954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881" name="NULL"/>
          <p:cNvSpPr/>
          <p:nvPr/>
        </p:nvSpPr>
        <p:spPr>
          <a:xfrm>
            <a:off x="4524538" y="4695468"/>
            <a:ext cx="514351" cy="3136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300"/>
            </a:lvl1pPr>
          </a:lstStyle>
          <a:p>
            <a:pPr/>
            <a:r>
              <a:t>NULL</a:t>
            </a:r>
          </a:p>
        </p:txBody>
      </p:sp>
      <p:sp>
        <p:nvSpPr>
          <p:cNvPr id="1882" name="NULL"/>
          <p:cNvSpPr/>
          <p:nvPr/>
        </p:nvSpPr>
        <p:spPr>
          <a:xfrm>
            <a:off x="5173150" y="4695468"/>
            <a:ext cx="514351" cy="3136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300"/>
            </a:lvl1pPr>
          </a:lstStyle>
          <a:p>
            <a:pPr/>
            <a:r>
              <a:t>NULL</a:t>
            </a:r>
          </a:p>
        </p:txBody>
      </p:sp>
      <p:cxnSp>
        <p:nvCxnSpPr>
          <p:cNvPr id="1883" name="Connection Line"/>
          <p:cNvCxnSpPr>
            <a:stCxn id="1881" idx="0"/>
            <a:endCxn id="1880" idx="0"/>
          </p:cNvCxnSpPr>
          <p:nvPr/>
        </p:nvCxnSpPr>
        <p:spPr>
          <a:xfrm flipV="1">
            <a:off x="4781713" y="4137643"/>
            <a:ext cx="210873" cy="714671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1884" name="Connection Line"/>
          <p:cNvCxnSpPr>
            <a:stCxn id="1882" idx="0"/>
            <a:endCxn id="1880" idx="0"/>
          </p:cNvCxnSpPr>
          <p:nvPr/>
        </p:nvCxnSpPr>
        <p:spPr>
          <a:xfrm flipH="1" flipV="1">
            <a:off x="4992585" y="4137643"/>
            <a:ext cx="437741" cy="714671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1885" name="5"/>
          <p:cNvSpPr/>
          <p:nvPr/>
        </p:nvSpPr>
        <p:spPr>
          <a:xfrm>
            <a:off x="4300826" y="310361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886" name="4"/>
          <p:cNvSpPr/>
          <p:nvPr/>
        </p:nvSpPr>
        <p:spPr>
          <a:xfrm>
            <a:off x="3750614" y="3899540"/>
            <a:ext cx="514351" cy="476208"/>
          </a:xfrm>
          <a:prstGeom prst="ellipse">
            <a:avLst/>
          </a:prstGeom>
          <a:solidFill>
            <a:srgbClr val="FFF85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4</a:t>
            </a:r>
          </a:p>
        </p:txBody>
      </p:sp>
      <p:sp>
        <p:nvSpPr>
          <p:cNvPr id="1887" name="NULL"/>
          <p:cNvSpPr/>
          <p:nvPr/>
        </p:nvSpPr>
        <p:spPr>
          <a:xfrm>
            <a:off x="3319680" y="4695468"/>
            <a:ext cx="514351" cy="3136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300"/>
            </a:lvl1pPr>
          </a:lstStyle>
          <a:p>
            <a:pPr/>
            <a:r>
              <a:t>NULL</a:t>
            </a:r>
          </a:p>
        </p:txBody>
      </p:sp>
      <p:cxnSp>
        <p:nvCxnSpPr>
          <p:cNvPr id="1888" name="Connection Line"/>
          <p:cNvCxnSpPr>
            <a:stCxn id="1887" idx="0"/>
            <a:endCxn id="1886" idx="0"/>
          </p:cNvCxnSpPr>
          <p:nvPr/>
        </p:nvCxnSpPr>
        <p:spPr>
          <a:xfrm flipV="1">
            <a:off x="3576855" y="4137643"/>
            <a:ext cx="430935" cy="714671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1889" name="Connection Line"/>
          <p:cNvCxnSpPr>
            <a:stCxn id="1877" idx="0"/>
            <a:endCxn id="1886" idx="0"/>
          </p:cNvCxnSpPr>
          <p:nvPr/>
        </p:nvCxnSpPr>
        <p:spPr>
          <a:xfrm flipH="1" flipV="1">
            <a:off x="4007789" y="4137643"/>
            <a:ext cx="171496" cy="714671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1890" name="Line"/>
          <p:cNvSpPr/>
          <p:nvPr/>
        </p:nvSpPr>
        <p:spPr>
          <a:xfrm flipH="1">
            <a:off x="3842480" y="3505560"/>
            <a:ext cx="323884" cy="323885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95" name="Inser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Inserção</a:t>
            </a:r>
          </a:p>
        </p:txBody>
      </p:sp>
      <p:sp>
        <p:nvSpPr>
          <p:cNvPr id="1896" name="Retângulo 6"/>
          <p:cNvSpPr/>
          <p:nvPr/>
        </p:nvSpPr>
        <p:spPr>
          <a:xfrm>
            <a:off x="637067" y="2006226"/>
            <a:ext cx="2240513" cy="10248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Versão:</a:t>
            </a:r>
          </a:p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-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Iterativa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- Recursiva</a:t>
            </a:r>
          </a:p>
        </p:txBody>
      </p:sp>
      <p:sp>
        <p:nvSpPr>
          <p:cNvPr id="1897" name="Raiz"/>
          <p:cNvSpPr/>
          <p:nvPr/>
        </p:nvSpPr>
        <p:spPr>
          <a:xfrm>
            <a:off x="4241629" y="2282972"/>
            <a:ext cx="660742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Raiz</a:t>
            </a:r>
          </a:p>
        </p:txBody>
      </p:sp>
      <p:sp>
        <p:nvSpPr>
          <p:cNvPr id="1898" name="Line"/>
          <p:cNvSpPr/>
          <p:nvPr/>
        </p:nvSpPr>
        <p:spPr>
          <a:xfrm>
            <a:off x="4572000" y="2658665"/>
            <a:ext cx="1" cy="419846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99" name="Inserir x = 4"/>
          <p:cNvSpPr txBox="1"/>
          <p:nvPr/>
        </p:nvSpPr>
        <p:spPr>
          <a:xfrm>
            <a:off x="6387867" y="2263922"/>
            <a:ext cx="1554738" cy="4279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300"/>
            </a:pPr>
            <a:r>
              <a:rPr b="0"/>
              <a:t>Inserir x = </a:t>
            </a:r>
            <a:r>
              <a:t>4</a:t>
            </a:r>
          </a:p>
        </p:txBody>
      </p:sp>
      <p:sp>
        <p:nvSpPr>
          <p:cNvPr id="1900" name="NULL"/>
          <p:cNvSpPr/>
          <p:nvPr/>
        </p:nvSpPr>
        <p:spPr>
          <a:xfrm>
            <a:off x="3922109" y="4695468"/>
            <a:ext cx="514351" cy="3136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300"/>
            </a:lvl1pPr>
          </a:lstStyle>
          <a:p>
            <a:pPr/>
            <a:r>
              <a:t>NULL</a:t>
            </a:r>
          </a:p>
        </p:txBody>
      </p:sp>
      <p:sp>
        <p:nvSpPr>
          <p:cNvPr id="1917" name="Connection Line"/>
          <p:cNvSpPr/>
          <p:nvPr/>
        </p:nvSpPr>
        <p:spPr>
          <a:xfrm>
            <a:off x="4151948" y="3341716"/>
            <a:ext cx="406054" cy="587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918" name="Connection Line"/>
          <p:cNvSpPr/>
          <p:nvPr/>
        </p:nvSpPr>
        <p:spPr>
          <a:xfrm>
            <a:off x="4558001" y="3341715"/>
            <a:ext cx="313900" cy="574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903" name="7"/>
          <p:cNvSpPr/>
          <p:nvPr/>
        </p:nvSpPr>
        <p:spPr>
          <a:xfrm>
            <a:off x="4735410" y="389954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904" name="NULL"/>
          <p:cNvSpPr/>
          <p:nvPr/>
        </p:nvSpPr>
        <p:spPr>
          <a:xfrm>
            <a:off x="4524538" y="4695468"/>
            <a:ext cx="514351" cy="3136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300"/>
            </a:lvl1pPr>
          </a:lstStyle>
          <a:p>
            <a:pPr/>
            <a:r>
              <a:t>NULL</a:t>
            </a:r>
          </a:p>
        </p:txBody>
      </p:sp>
      <p:sp>
        <p:nvSpPr>
          <p:cNvPr id="1905" name="NULL"/>
          <p:cNvSpPr/>
          <p:nvPr/>
        </p:nvSpPr>
        <p:spPr>
          <a:xfrm>
            <a:off x="5173150" y="4695468"/>
            <a:ext cx="514351" cy="3136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300"/>
            </a:lvl1pPr>
          </a:lstStyle>
          <a:p>
            <a:pPr/>
            <a:r>
              <a:t>NULL</a:t>
            </a:r>
          </a:p>
        </p:txBody>
      </p:sp>
      <p:cxnSp>
        <p:nvCxnSpPr>
          <p:cNvPr id="1906" name="Connection Line"/>
          <p:cNvCxnSpPr>
            <a:stCxn id="1904" idx="0"/>
            <a:endCxn id="1903" idx="0"/>
          </p:cNvCxnSpPr>
          <p:nvPr/>
        </p:nvCxnSpPr>
        <p:spPr>
          <a:xfrm flipV="1">
            <a:off x="4781713" y="4137643"/>
            <a:ext cx="210873" cy="714671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1907" name="Connection Line"/>
          <p:cNvCxnSpPr>
            <a:stCxn id="1905" idx="0"/>
            <a:endCxn id="1903" idx="0"/>
          </p:cNvCxnSpPr>
          <p:nvPr/>
        </p:nvCxnSpPr>
        <p:spPr>
          <a:xfrm flipH="1" flipV="1">
            <a:off x="4992585" y="4137643"/>
            <a:ext cx="437741" cy="714671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1908" name="5"/>
          <p:cNvSpPr/>
          <p:nvPr/>
        </p:nvSpPr>
        <p:spPr>
          <a:xfrm>
            <a:off x="4300826" y="310361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909" name="4"/>
          <p:cNvSpPr/>
          <p:nvPr/>
        </p:nvSpPr>
        <p:spPr>
          <a:xfrm>
            <a:off x="3750614" y="3899540"/>
            <a:ext cx="514351" cy="476208"/>
          </a:xfrm>
          <a:prstGeom prst="ellipse">
            <a:avLst/>
          </a:prstGeom>
          <a:solidFill>
            <a:srgbClr val="FFF85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4</a:t>
            </a:r>
          </a:p>
        </p:txBody>
      </p:sp>
      <p:sp>
        <p:nvSpPr>
          <p:cNvPr id="1910" name="NULL"/>
          <p:cNvSpPr/>
          <p:nvPr/>
        </p:nvSpPr>
        <p:spPr>
          <a:xfrm>
            <a:off x="3319680" y="4695468"/>
            <a:ext cx="514351" cy="3136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300"/>
            </a:lvl1pPr>
          </a:lstStyle>
          <a:p>
            <a:pPr/>
            <a:r>
              <a:t>NULL</a:t>
            </a:r>
          </a:p>
        </p:txBody>
      </p:sp>
      <p:cxnSp>
        <p:nvCxnSpPr>
          <p:cNvPr id="1911" name="Connection Line"/>
          <p:cNvCxnSpPr>
            <a:stCxn id="1910" idx="0"/>
            <a:endCxn id="1909" idx="0"/>
          </p:cNvCxnSpPr>
          <p:nvPr/>
        </p:nvCxnSpPr>
        <p:spPr>
          <a:xfrm flipV="1">
            <a:off x="3576855" y="4137643"/>
            <a:ext cx="430935" cy="714671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1912" name="Connection Line"/>
          <p:cNvCxnSpPr>
            <a:stCxn id="1900" idx="0"/>
            <a:endCxn id="1909" idx="0"/>
          </p:cNvCxnSpPr>
          <p:nvPr/>
        </p:nvCxnSpPr>
        <p:spPr>
          <a:xfrm flipH="1" flipV="1">
            <a:off x="4007789" y="4137643"/>
            <a:ext cx="171496" cy="714671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1913" name="Line"/>
          <p:cNvSpPr/>
          <p:nvPr/>
        </p:nvSpPr>
        <p:spPr>
          <a:xfrm flipH="1">
            <a:off x="3842480" y="3505560"/>
            <a:ext cx="323884" cy="323885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914" name="Oval"/>
          <p:cNvSpPr/>
          <p:nvPr/>
        </p:nvSpPr>
        <p:spPr>
          <a:xfrm>
            <a:off x="3604501" y="3766797"/>
            <a:ext cx="806577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915" name="4 &lt; 5"/>
          <p:cNvSpPr txBox="1"/>
          <p:nvPr/>
        </p:nvSpPr>
        <p:spPr>
          <a:xfrm>
            <a:off x="3266382" y="3399671"/>
            <a:ext cx="62094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4 &lt; 5</a:t>
            </a:r>
          </a:p>
        </p:txBody>
      </p:sp>
      <p:sp>
        <p:nvSpPr>
          <p:cNvPr id="1916" name="Retângulo 6"/>
          <p:cNvSpPr/>
          <p:nvPr/>
        </p:nvSpPr>
        <p:spPr>
          <a:xfrm>
            <a:off x="1641074" y="5319353"/>
            <a:ext cx="6452403" cy="929641"/>
          </a:xfrm>
          <a:prstGeom prst="rect">
            <a:avLst/>
          </a:prstGeom>
          <a:solidFill>
            <a:srgbClr val="D4FB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4 &lt; elemento na raiz (5)</a:t>
            </a:r>
          </a:p>
          <a:p>
            <a:pPr lvl="1"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*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deve ser inserido na sub-arvore </a:t>
            </a:r>
            <a:r>
              <a:t>esquerda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* assim mantém-se a propriedade de busca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21" name="Inser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Inserção</a:t>
            </a:r>
          </a:p>
        </p:txBody>
      </p:sp>
      <p:sp>
        <p:nvSpPr>
          <p:cNvPr id="1922" name="Retângulo 6"/>
          <p:cNvSpPr/>
          <p:nvPr/>
        </p:nvSpPr>
        <p:spPr>
          <a:xfrm>
            <a:off x="637067" y="2006226"/>
            <a:ext cx="2240513" cy="10248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Versão:</a:t>
            </a:r>
          </a:p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-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Iterativa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- Recursiva</a:t>
            </a:r>
          </a:p>
        </p:txBody>
      </p:sp>
      <p:sp>
        <p:nvSpPr>
          <p:cNvPr id="1923" name="Raiz"/>
          <p:cNvSpPr/>
          <p:nvPr/>
        </p:nvSpPr>
        <p:spPr>
          <a:xfrm>
            <a:off x="4241629" y="2282972"/>
            <a:ext cx="660742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Raiz</a:t>
            </a:r>
          </a:p>
        </p:txBody>
      </p:sp>
      <p:sp>
        <p:nvSpPr>
          <p:cNvPr id="1924" name="Line"/>
          <p:cNvSpPr/>
          <p:nvPr/>
        </p:nvSpPr>
        <p:spPr>
          <a:xfrm>
            <a:off x="4572000" y="2658665"/>
            <a:ext cx="1" cy="419846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925" name="Inserir x = 4"/>
          <p:cNvSpPr txBox="1"/>
          <p:nvPr/>
        </p:nvSpPr>
        <p:spPr>
          <a:xfrm>
            <a:off x="6387867" y="2263922"/>
            <a:ext cx="1554738" cy="4279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300"/>
            </a:pPr>
            <a:r>
              <a:rPr b="0"/>
              <a:t>Inserir x = </a:t>
            </a:r>
            <a:r>
              <a:t>4</a:t>
            </a:r>
          </a:p>
        </p:txBody>
      </p:sp>
      <p:sp>
        <p:nvSpPr>
          <p:cNvPr id="1926" name="NULL"/>
          <p:cNvSpPr/>
          <p:nvPr/>
        </p:nvSpPr>
        <p:spPr>
          <a:xfrm>
            <a:off x="3922109" y="4695468"/>
            <a:ext cx="514351" cy="3136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300"/>
            </a:lvl1pPr>
          </a:lstStyle>
          <a:p>
            <a:pPr/>
            <a:r>
              <a:t>NULL</a:t>
            </a:r>
          </a:p>
        </p:txBody>
      </p:sp>
      <p:sp>
        <p:nvSpPr>
          <p:cNvPr id="1942" name="Connection Line"/>
          <p:cNvSpPr/>
          <p:nvPr/>
        </p:nvSpPr>
        <p:spPr>
          <a:xfrm>
            <a:off x="4151948" y="3341716"/>
            <a:ext cx="406054" cy="587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943" name="Connection Line"/>
          <p:cNvSpPr/>
          <p:nvPr/>
        </p:nvSpPr>
        <p:spPr>
          <a:xfrm>
            <a:off x="4558001" y="3341715"/>
            <a:ext cx="313900" cy="574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929" name="7"/>
          <p:cNvSpPr/>
          <p:nvPr/>
        </p:nvSpPr>
        <p:spPr>
          <a:xfrm>
            <a:off x="4735410" y="389954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930" name="NULL"/>
          <p:cNvSpPr/>
          <p:nvPr/>
        </p:nvSpPr>
        <p:spPr>
          <a:xfrm>
            <a:off x="4524538" y="4695468"/>
            <a:ext cx="514351" cy="3136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300"/>
            </a:lvl1pPr>
          </a:lstStyle>
          <a:p>
            <a:pPr/>
            <a:r>
              <a:t>NULL</a:t>
            </a:r>
          </a:p>
        </p:txBody>
      </p:sp>
      <p:sp>
        <p:nvSpPr>
          <p:cNvPr id="1931" name="NULL"/>
          <p:cNvSpPr/>
          <p:nvPr/>
        </p:nvSpPr>
        <p:spPr>
          <a:xfrm>
            <a:off x="5173150" y="4695468"/>
            <a:ext cx="514351" cy="3136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300"/>
            </a:lvl1pPr>
          </a:lstStyle>
          <a:p>
            <a:pPr/>
            <a:r>
              <a:t>NULL</a:t>
            </a:r>
          </a:p>
        </p:txBody>
      </p:sp>
      <p:cxnSp>
        <p:nvCxnSpPr>
          <p:cNvPr id="1932" name="Connection Line"/>
          <p:cNvCxnSpPr>
            <a:stCxn id="1930" idx="0"/>
            <a:endCxn id="1929" idx="0"/>
          </p:cNvCxnSpPr>
          <p:nvPr/>
        </p:nvCxnSpPr>
        <p:spPr>
          <a:xfrm flipV="1">
            <a:off x="4781713" y="4137643"/>
            <a:ext cx="210873" cy="714671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1933" name="Connection Line"/>
          <p:cNvCxnSpPr>
            <a:stCxn id="1931" idx="0"/>
            <a:endCxn id="1929" idx="0"/>
          </p:cNvCxnSpPr>
          <p:nvPr/>
        </p:nvCxnSpPr>
        <p:spPr>
          <a:xfrm flipH="1" flipV="1">
            <a:off x="4992585" y="4137643"/>
            <a:ext cx="437741" cy="714671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1934" name="5"/>
          <p:cNvSpPr/>
          <p:nvPr/>
        </p:nvSpPr>
        <p:spPr>
          <a:xfrm>
            <a:off x="4300826" y="310361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935" name="4"/>
          <p:cNvSpPr/>
          <p:nvPr/>
        </p:nvSpPr>
        <p:spPr>
          <a:xfrm>
            <a:off x="3750614" y="3899540"/>
            <a:ext cx="514351" cy="476208"/>
          </a:xfrm>
          <a:prstGeom prst="ellipse">
            <a:avLst/>
          </a:prstGeom>
          <a:solidFill>
            <a:srgbClr val="FFF857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/>
            </a:lvl1pPr>
          </a:lstStyle>
          <a:p>
            <a:pPr/>
            <a:r>
              <a:t>4</a:t>
            </a:r>
          </a:p>
        </p:txBody>
      </p:sp>
      <p:sp>
        <p:nvSpPr>
          <p:cNvPr id="1936" name="NULL"/>
          <p:cNvSpPr/>
          <p:nvPr/>
        </p:nvSpPr>
        <p:spPr>
          <a:xfrm>
            <a:off x="3319680" y="4695468"/>
            <a:ext cx="514351" cy="31369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 sz="1300"/>
            </a:lvl1pPr>
          </a:lstStyle>
          <a:p>
            <a:pPr/>
            <a:r>
              <a:t>NULL</a:t>
            </a:r>
          </a:p>
        </p:txBody>
      </p:sp>
      <p:cxnSp>
        <p:nvCxnSpPr>
          <p:cNvPr id="1937" name="Connection Line"/>
          <p:cNvCxnSpPr>
            <a:stCxn id="1936" idx="0"/>
            <a:endCxn id="1935" idx="0"/>
          </p:cNvCxnSpPr>
          <p:nvPr/>
        </p:nvCxnSpPr>
        <p:spPr>
          <a:xfrm flipV="1">
            <a:off x="3576855" y="4137643"/>
            <a:ext cx="430935" cy="714671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1938" name="Connection Line"/>
          <p:cNvCxnSpPr>
            <a:stCxn id="1926" idx="0"/>
            <a:endCxn id="1935" idx="0"/>
          </p:cNvCxnSpPr>
          <p:nvPr/>
        </p:nvCxnSpPr>
        <p:spPr>
          <a:xfrm flipH="1" flipV="1">
            <a:off x="4007789" y="4137643"/>
            <a:ext cx="171496" cy="714671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1939" name="Line"/>
          <p:cNvSpPr/>
          <p:nvPr/>
        </p:nvSpPr>
        <p:spPr>
          <a:xfrm flipH="1">
            <a:off x="3842480" y="3505560"/>
            <a:ext cx="323884" cy="323885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940" name="Oval"/>
          <p:cNvSpPr/>
          <p:nvPr/>
        </p:nvSpPr>
        <p:spPr>
          <a:xfrm>
            <a:off x="3604501" y="3766797"/>
            <a:ext cx="806577" cy="741693"/>
          </a:xfrm>
          <a:prstGeom prst="ellipse">
            <a:avLst/>
          </a:prstGeom>
          <a:ln w="1905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941" name="4 &lt; 5"/>
          <p:cNvSpPr txBox="1"/>
          <p:nvPr/>
        </p:nvSpPr>
        <p:spPr>
          <a:xfrm>
            <a:off x="3266382" y="3399671"/>
            <a:ext cx="62094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4 &lt;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46" name="Inser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Inserção</a:t>
            </a:r>
          </a:p>
        </p:txBody>
      </p:sp>
      <p:sp>
        <p:nvSpPr>
          <p:cNvPr id="1947" name="Retângulo 6"/>
          <p:cNvSpPr/>
          <p:nvPr/>
        </p:nvSpPr>
        <p:spPr>
          <a:xfrm>
            <a:off x="637067" y="2006226"/>
            <a:ext cx="2240513" cy="10248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Versão:</a:t>
            </a:r>
          </a:p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-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Iterativa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- Recursiva</a:t>
            </a:r>
          </a:p>
        </p:txBody>
      </p:sp>
      <p:sp>
        <p:nvSpPr>
          <p:cNvPr id="1948" name="Raiz"/>
          <p:cNvSpPr/>
          <p:nvPr/>
        </p:nvSpPr>
        <p:spPr>
          <a:xfrm>
            <a:off x="4241629" y="2282972"/>
            <a:ext cx="660742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Raiz</a:t>
            </a:r>
          </a:p>
        </p:txBody>
      </p:sp>
      <p:sp>
        <p:nvSpPr>
          <p:cNvPr id="1949" name="Line"/>
          <p:cNvSpPr/>
          <p:nvPr/>
        </p:nvSpPr>
        <p:spPr>
          <a:xfrm>
            <a:off x="4572000" y="2658665"/>
            <a:ext cx="1" cy="419846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950" name="Inserir x = 3"/>
          <p:cNvSpPr txBox="1"/>
          <p:nvPr/>
        </p:nvSpPr>
        <p:spPr>
          <a:xfrm>
            <a:off x="6387867" y="2263922"/>
            <a:ext cx="1554738" cy="4279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300"/>
            </a:pPr>
            <a:r>
              <a:rPr b="0"/>
              <a:t>Inserir x = </a:t>
            </a:r>
            <a:r>
              <a:t>3</a:t>
            </a:r>
          </a:p>
        </p:txBody>
      </p:sp>
      <p:sp>
        <p:nvSpPr>
          <p:cNvPr id="1961" name="Connection Line"/>
          <p:cNvSpPr/>
          <p:nvPr/>
        </p:nvSpPr>
        <p:spPr>
          <a:xfrm>
            <a:off x="4151948" y="3341716"/>
            <a:ext cx="406054" cy="587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962" name="Connection Line"/>
          <p:cNvSpPr/>
          <p:nvPr/>
        </p:nvSpPr>
        <p:spPr>
          <a:xfrm>
            <a:off x="4558001" y="3341715"/>
            <a:ext cx="313900" cy="574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953" name="7"/>
          <p:cNvSpPr/>
          <p:nvPr/>
        </p:nvSpPr>
        <p:spPr>
          <a:xfrm>
            <a:off x="4735410" y="389954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954" name="5"/>
          <p:cNvSpPr/>
          <p:nvPr/>
        </p:nvSpPr>
        <p:spPr>
          <a:xfrm>
            <a:off x="4300826" y="310361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955" name="4"/>
          <p:cNvSpPr/>
          <p:nvPr/>
        </p:nvSpPr>
        <p:spPr>
          <a:xfrm>
            <a:off x="3750614" y="389954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956" name="Inserir x = 2"/>
          <p:cNvSpPr txBox="1"/>
          <p:nvPr/>
        </p:nvSpPr>
        <p:spPr>
          <a:xfrm>
            <a:off x="6387867" y="2847361"/>
            <a:ext cx="1554738" cy="4279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300"/>
            </a:pPr>
            <a:r>
              <a:rPr b="0"/>
              <a:t>Inserir x = </a:t>
            </a:r>
            <a:r>
              <a:t>2</a:t>
            </a:r>
          </a:p>
        </p:txBody>
      </p:sp>
      <p:sp>
        <p:nvSpPr>
          <p:cNvPr id="1957" name="Inserir x = 6"/>
          <p:cNvSpPr txBox="1"/>
          <p:nvPr/>
        </p:nvSpPr>
        <p:spPr>
          <a:xfrm>
            <a:off x="6387867" y="3411197"/>
            <a:ext cx="1554738" cy="4279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300"/>
            </a:pPr>
            <a:r>
              <a:rPr b="0"/>
              <a:t>Inserir x = </a:t>
            </a:r>
            <a:r>
              <a:t>6</a:t>
            </a:r>
          </a:p>
        </p:txBody>
      </p:sp>
      <p:sp>
        <p:nvSpPr>
          <p:cNvPr id="1958" name="Inserir x = 8"/>
          <p:cNvSpPr txBox="1"/>
          <p:nvPr/>
        </p:nvSpPr>
        <p:spPr>
          <a:xfrm>
            <a:off x="6387867" y="3975032"/>
            <a:ext cx="1554738" cy="4279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300"/>
            </a:pPr>
            <a:r>
              <a:rPr b="0"/>
              <a:t>Inserir x = </a:t>
            </a:r>
            <a:r>
              <a:t>8</a:t>
            </a:r>
          </a:p>
        </p:txBody>
      </p:sp>
      <p:sp>
        <p:nvSpPr>
          <p:cNvPr id="1959" name="Inserir x = 9"/>
          <p:cNvSpPr txBox="1"/>
          <p:nvPr/>
        </p:nvSpPr>
        <p:spPr>
          <a:xfrm>
            <a:off x="6387867" y="4538867"/>
            <a:ext cx="1554738" cy="4279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300"/>
            </a:pPr>
            <a:r>
              <a:rPr b="0"/>
              <a:t>Inserir x = </a:t>
            </a:r>
            <a:r>
              <a:t>9</a:t>
            </a:r>
          </a:p>
        </p:txBody>
      </p:sp>
      <p:sp>
        <p:nvSpPr>
          <p:cNvPr id="1960" name="Como fica a árvore?"/>
          <p:cNvSpPr txBox="1"/>
          <p:nvPr/>
        </p:nvSpPr>
        <p:spPr>
          <a:xfrm>
            <a:off x="3026752" y="5129269"/>
            <a:ext cx="289778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600">
                <a:solidFill>
                  <a:srgbClr val="FF2600"/>
                </a:solidFill>
              </a:defRPr>
            </a:lvl1pPr>
          </a:lstStyle>
          <a:p>
            <a:pPr/>
            <a:r>
              <a:t>Como fica a árvore?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65" name="Inser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Inserção</a:t>
            </a:r>
          </a:p>
        </p:txBody>
      </p:sp>
      <p:sp>
        <p:nvSpPr>
          <p:cNvPr id="1966" name="Retângulo 6"/>
          <p:cNvSpPr/>
          <p:nvPr/>
        </p:nvSpPr>
        <p:spPr>
          <a:xfrm>
            <a:off x="637067" y="2006226"/>
            <a:ext cx="2240513" cy="10248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Versão:</a:t>
            </a:r>
          </a:p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-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Iterativa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- Recursiva</a:t>
            </a:r>
          </a:p>
        </p:txBody>
      </p:sp>
      <p:sp>
        <p:nvSpPr>
          <p:cNvPr id="1967" name="Raiz"/>
          <p:cNvSpPr/>
          <p:nvPr/>
        </p:nvSpPr>
        <p:spPr>
          <a:xfrm>
            <a:off x="4241629" y="2282972"/>
            <a:ext cx="660742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Raiz</a:t>
            </a:r>
          </a:p>
        </p:txBody>
      </p:sp>
      <p:sp>
        <p:nvSpPr>
          <p:cNvPr id="1968" name="Line"/>
          <p:cNvSpPr/>
          <p:nvPr/>
        </p:nvSpPr>
        <p:spPr>
          <a:xfrm>
            <a:off x="4572000" y="2658665"/>
            <a:ext cx="1" cy="419846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969" name="Inserir x = 3"/>
          <p:cNvSpPr txBox="1"/>
          <p:nvPr/>
        </p:nvSpPr>
        <p:spPr>
          <a:xfrm>
            <a:off x="6387867" y="2263922"/>
            <a:ext cx="1554738" cy="4279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300"/>
            </a:pPr>
            <a:r>
              <a:rPr b="0"/>
              <a:t>Inserir x = </a:t>
            </a:r>
            <a:r>
              <a:t>3</a:t>
            </a:r>
          </a:p>
        </p:txBody>
      </p:sp>
      <p:sp>
        <p:nvSpPr>
          <p:cNvPr id="1980" name="Connection Line"/>
          <p:cNvSpPr/>
          <p:nvPr/>
        </p:nvSpPr>
        <p:spPr>
          <a:xfrm>
            <a:off x="4151948" y="3341716"/>
            <a:ext cx="406054" cy="587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981" name="Connection Line"/>
          <p:cNvSpPr/>
          <p:nvPr/>
        </p:nvSpPr>
        <p:spPr>
          <a:xfrm>
            <a:off x="4558001" y="3341715"/>
            <a:ext cx="313900" cy="574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972" name="7"/>
          <p:cNvSpPr/>
          <p:nvPr/>
        </p:nvSpPr>
        <p:spPr>
          <a:xfrm>
            <a:off x="4735410" y="389954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973" name="5"/>
          <p:cNvSpPr/>
          <p:nvPr/>
        </p:nvSpPr>
        <p:spPr>
          <a:xfrm>
            <a:off x="4300826" y="310361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974" name="4"/>
          <p:cNvSpPr/>
          <p:nvPr/>
        </p:nvSpPr>
        <p:spPr>
          <a:xfrm>
            <a:off x="3750614" y="389954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975" name="Inserir x = 2"/>
          <p:cNvSpPr txBox="1"/>
          <p:nvPr/>
        </p:nvSpPr>
        <p:spPr>
          <a:xfrm>
            <a:off x="6387867" y="2847361"/>
            <a:ext cx="1554738" cy="4279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300"/>
            </a:pPr>
            <a:r>
              <a:rPr b="0"/>
              <a:t>Inserir x = </a:t>
            </a:r>
            <a:r>
              <a:t>2</a:t>
            </a:r>
          </a:p>
        </p:txBody>
      </p:sp>
      <p:sp>
        <p:nvSpPr>
          <p:cNvPr id="1976" name="Inserir x = 6"/>
          <p:cNvSpPr txBox="1"/>
          <p:nvPr/>
        </p:nvSpPr>
        <p:spPr>
          <a:xfrm>
            <a:off x="6387867" y="3411197"/>
            <a:ext cx="1554738" cy="4279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300"/>
            </a:pPr>
            <a:r>
              <a:rPr b="0"/>
              <a:t>Inserir x = </a:t>
            </a:r>
            <a:r>
              <a:t>6</a:t>
            </a:r>
          </a:p>
        </p:txBody>
      </p:sp>
      <p:sp>
        <p:nvSpPr>
          <p:cNvPr id="1977" name="Inserir x = 8"/>
          <p:cNvSpPr txBox="1"/>
          <p:nvPr/>
        </p:nvSpPr>
        <p:spPr>
          <a:xfrm>
            <a:off x="6387867" y="3975032"/>
            <a:ext cx="1554738" cy="4279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300"/>
            </a:pPr>
            <a:r>
              <a:rPr b="0"/>
              <a:t>Inserir x = </a:t>
            </a:r>
            <a:r>
              <a:t>8</a:t>
            </a:r>
          </a:p>
        </p:txBody>
      </p:sp>
      <p:sp>
        <p:nvSpPr>
          <p:cNvPr id="1978" name="Inserir x = 9"/>
          <p:cNvSpPr txBox="1"/>
          <p:nvPr/>
        </p:nvSpPr>
        <p:spPr>
          <a:xfrm>
            <a:off x="6387867" y="4538867"/>
            <a:ext cx="1554738" cy="4279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2300"/>
            </a:pPr>
            <a:r>
              <a:rPr b="0"/>
              <a:t>Inserir x = </a:t>
            </a:r>
            <a:r>
              <a:t>9</a:t>
            </a:r>
          </a:p>
        </p:txBody>
      </p:sp>
      <p:sp>
        <p:nvSpPr>
          <p:cNvPr id="1979" name="Retângulo 6"/>
          <p:cNvSpPr/>
          <p:nvPr/>
        </p:nvSpPr>
        <p:spPr>
          <a:xfrm>
            <a:off x="1337836" y="4568550"/>
            <a:ext cx="6703025" cy="1767841"/>
          </a:xfrm>
          <a:prstGeom prst="rect">
            <a:avLst/>
          </a:prstGeom>
          <a:solidFill>
            <a:srgbClr val="D4FB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Se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x.chave &gt; chave do nó corrente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acessar o filho da direita (subárvore direita)</a:t>
            </a:r>
          </a:p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Senão // </a:t>
            </a:r>
            <a:r>
              <a:rPr b="0" i="1"/>
              <a:t>x.chave &lt; chave</a:t>
            </a:r>
          </a:p>
          <a:p>
            <a:pPr lvl="1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acessar o filho da esquerda (subárvore esquerda)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Quando</a:t>
            </a:r>
            <a:r>
              <a:t> encontrar um ponteiro ==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NULL</a:t>
            </a:r>
          </a:p>
          <a:p>
            <a:pPr lvl="1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inserir novo elemento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Introdução</a:t>
            </a:r>
          </a:p>
        </p:txBody>
      </p:sp>
      <p:pic>
        <p:nvPicPr>
          <p:cNvPr id="283" name="tree.png" descr="tre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547063" y="2594069"/>
            <a:ext cx="3877803" cy="2911531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Inser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Inserção</a:t>
            </a:r>
          </a:p>
        </p:txBody>
      </p:sp>
      <p:sp>
        <p:nvSpPr>
          <p:cNvPr id="1984" name="Retângulo 6"/>
          <p:cNvSpPr/>
          <p:nvPr/>
        </p:nvSpPr>
        <p:spPr>
          <a:xfrm>
            <a:off x="402240" y="1635250"/>
            <a:ext cx="8339520" cy="4841241"/>
          </a:xfrm>
          <a:prstGeom prst="rect">
            <a:avLst/>
          </a:prstGeom>
          <a:solidFill>
            <a:srgbClr val="D4FB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Inserção (</a:t>
            </a:r>
            <a:r>
              <a:rPr>
                <a:solidFill>
                  <a:srgbClr val="4472C4"/>
                </a:solidFill>
              </a:rPr>
              <a:t>PtrArvore</a:t>
            </a:r>
            <a:r>
              <a:t> *arvore, </a:t>
            </a:r>
            <a:r>
              <a:rPr>
                <a:solidFill>
                  <a:srgbClr val="4472C4"/>
                </a:solidFill>
              </a:rPr>
              <a:t>Objeto</a:t>
            </a:r>
            <a:r>
              <a:t> x)</a:t>
            </a:r>
            <a:r>
              <a:rPr b="0" i="1"/>
              <a:t> // Versão recursiva</a:t>
            </a:r>
            <a:endParaRPr b="0" i="1"/>
          </a:p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endParaRPr b="0" i="1"/>
          </a:p>
          <a:p>
            <a:pPr marL="240631" indent="-240631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b="0" i="1"/>
              <a:t> </a:t>
            </a:r>
            <a:r>
              <a:t>se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*arvore == NULL  </a:t>
            </a:r>
            <a:r>
              <a:rPr b="0" i="1"/>
              <a:t>// condição de parada da recursão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 marL="748631" indent="-240631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(*arvore) = malloc(sizeof(NoArvore));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 marL="748631" indent="-240631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(*arvore)-&gt;direita = (*arvore)-&gt;esquerda = NULL;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 marL="748631" indent="-240631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(*arvore)-&gt;elemento = x;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 marL="748631" indent="-240631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t>return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>
                <a:solidFill>
                  <a:srgbClr val="942192"/>
                </a:solidFill>
              </a:rPr>
              <a:t>true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 marL="748631" indent="-240631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40631" indent="-240631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t>se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(*arvore)-&gt;elemento.chave == x.chave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 marL="748631" indent="-240631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// </a:t>
            </a:r>
            <a:r>
              <a:rPr b="0" i="1"/>
              <a:t>não insere chave duplicada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 marL="748631" indent="-240631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t>return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>
                <a:solidFill>
                  <a:srgbClr val="942192"/>
                </a:solidFill>
              </a:rPr>
              <a:t>false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 marL="748631" indent="-240631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40631" indent="-240631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t>se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(*arvore)-&gt;elemento.chave &gt; x.chave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 marL="748631" indent="-240631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return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(Inserção(&amp;(*arvore)-&gt;esquerda, x));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40631" indent="-240631">
              <a:buSzPct val="100000"/>
              <a:buAutoNum type="arabicPeriod" startAt="4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t>senão</a:t>
            </a:r>
          </a:p>
          <a:p>
            <a:pPr lvl="1" marL="748631" indent="-240631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return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(Inserção(&amp;(*arvore)-&gt;direita, x))</a:t>
            </a:r>
          </a:p>
        </p:txBody>
      </p:sp>
      <p:sp>
        <p:nvSpPr>
          <p:cNvPr id="1985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88" name="Inser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Inserção</a:t>
            </a:r>
          </a:p>
        </p:txBody>
      </p:sp>
      <p:sp>
        <p:nvSpPr>
          <p:cNvPr id="1989" name="Retângulo 6"/>
          <p:cNvSpPr/>
          <p:nvPr/>
        </p:nvSpPr>
        <p:spPr>
          <a:xfrm>
            <a:off x="402240" y="1635250"/>
            <a:ext cx="8339520" cy="4841241"/>
          </a:xfrm>
          <a:prstGeom prst="rect">
            <a:avLst/>
          </a:prstGeom>
          <a:solidFill>
            <a:srgbClr val="D4FB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Inserção (</a:t>
            </a:r>
            <a:r>
              <a:rPr>
                <a:solidFill>
                  <a:srgbClr val="4472C4"/>
                </a:solidFill>
              </a:rPr>
              <a:t>PtrArvore</a:t>
            </a:r>
            <a:r>
              <a:t> *arvore, </a:t>
            </a:r>
            <a:r>
              <a:rPr>
                <a:solidFill>
                  <a:srgbClr val="4472C4"/>
                </a:solidFill>
              </a:rPr>
              <a:t>Objeto</a:t>
            </a:r>
            <a:r>
              <a:t> x)</a:t>
            </a:r>
            <a:r>
              <a:rPr b="0" i="1"/>
              <a:t> // Versão recursiva</a:t>
            </a:r>
            <a:endParaRPr b="0" i="1"/>
          </a:p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endParaRPr b="0" i="1"/>
          </a:p>
          <a:p>
            <a:pPr marL="240631" indent="-240631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b="0" i="1"/>
              <a:t> </a:t>
            </a:r>
            <a:r>
              <a:t>se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*arvore == NULL  </a:t>
            </a:r>
            <a:r>
              <a:rPr b="0" i="1"/>
              <a:t>// condição de parada da recursão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 marL="748631" indent="-240631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(*arvore) = malloc(sizeof(NoArvore));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 marL="748631" indent="-240631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(*arvore)-&gt;direita = (*arvore)-&gt;esquerda = NULL;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 marL="748631" indent="-240631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(*arvore)-&gt;elemento = x;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 marL="748631" indent="-240631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t>return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>
                <a:solidFill>
                  <a:srgbClr val="942192"/>
                </a:solidFill>
              </a:rPr>
              <a:t>true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 marL="748631" indent="-240631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40631" indent="-240631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t>se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(*arvore)-&gt;elemento.chave == x.chave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 marL="748631" indent="-240631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// </a:t>
            </a:r>
            <a:r>
              <a:rPr b="0" i="1"/>
              <a:t>não insere chave duplicada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 marL="748631" indent="-240631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t>return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>
                <a:solidFill>
                  <a:srgbClr val="942192"/>
                </a:solidFill>
              </a:rPr>
              <a:t>false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 marL="748631" indent="-240631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40631" indent="-240631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t>se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(*arvore)-&gt;elemento.chave &gt; x.chave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 marL="748631" indent="-240631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return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(Inserção(&amp;(*arvore)-&gt;esquerda, x));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b="1">
                <a:latin typeface="+mj-lt"/>
                <a:ea typeface="+mj-ea"/>
                <a:cs typeface="+mj-cs"/>
                <a:sym typeface="Helvetica"/>
              </a:defRPr>
            </a:pP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marL="240631" indent="-240631">
              <a:buSzPct val="100000"/>
              <a:buAutoNum type="arabicPeriod" startAt="4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t>senão</a:t>
            </a:r>
          </a:p>
          <a:p>
            <a:pPr lvl="1" marL="748631" indent="-240631">
              <a:buSzPct val="100000"/>
              <a:buAutoNum type="arabicPeriod" startAt="1"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return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(Inserção(&amp;(*arvore)-&gt;direita, x))</a:t>
            </a:r>
          </a:p>
        </p:txBody>
      </p:sp>
      <p:sp>
        <p:nvSpPr>
          <p:cNvPr id="1990" name="Rectangle"/>
          <p:cNvSpPr/>
          <p:nvPr/>
        </p:nvSpPr>
        <p:spPr>
          <a:xfrm>
            <a:off x="297865" y="5029686"/>
            <a:ext cx="6291269" cy="1472783"/>
          </a:xfrm>
          <a:prstGeom prst="rect">
            <a:avLst/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991" name="Percorre a árvore…"/>
          <p:cNvSpPr txBox="1"/>
          <p:nvPr/>
        </p:nvSpPr>
        <p:spPr>
          <a:xfrm>
            <a:off x="6626802" y="4784168"/>
            <a:ext cx="1962609" cy="120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000">
                <a:solidFill>
                  <a:srgbClr val="FF2600"/>
                </a:solidFill>
              </a:defRPr>
            </a:pPr>
            <a:r>
              <a:t>Percorre a árvore</a:t>
            </a:r>
          </a:p>
          <a:p>
            <a:pPr algn="ctr">
              <a:defRPr b="1" sz="2000">
                <a:solidFill>
                  <a:srgbClr val="FF2600"/>
                </a:solidFill>
              </a:defRPr>
            </a:pPr>
            <a:r>
              <a:t>até achar a posição</a:t>
            </a:r>
          </a:p>
          <a:p>
            <a:pPr algn="ctr">
              <a:defRPr b="1" sz="2000">
                <a:solidFill>
                  <a:srgbClr val="FF2600"/>
                </a:solidFill>
              </a:defRPr>
            </a:pPr>
            <a:r>
              <a:t>de inserção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94" name="Exercício 04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Exercício 04</a:t>
            </a:r>
          </a:p>
        </p:txBody>
      </p:sp>
      <p:sp>
        <p:nvSpPr>
          <p:cNvPr id="1995" name="Implementar Tipos Abstratos de Árvore Binária e a operação de inserção de elementos.…"/>
          <p:cNvSpPr txBox="1"/>
          <p:nvPr>
            <p:ph type="body" idx="1"/>
          </p:nvPr>
        </p:nvSpPr>
        <p:spPr>
          <a:xfrm>
            <a:off x="217967" y="1759688"/>
            <a:ext cx="8229601" cy="4525964"/>
          </a:xfrm>
          <a:prstGeom prst="rect">
            <a:avLst/>
          </a:prstGeom>
        </p:spPr>
        <p:txBody>
          <a:bodyPr/>
          <a:lstStyle/>
          <a:p>
            <a:pPr lvl="1">
              <a:buSzPct val="60000"/>
              <a:buChar char="◻"/>
              <a:defRPr sz="2300"/>
            </a:pPr>
            <a:r>
              <a:t>Implementar Tipos Abstratos de Árvore Binária e a operação de inserção de elementos.</a:t>
            </a:r>
          </a:p>
          <a:p>
            <a:pPr lvl="1">
              <a:buSzPct val="60000"/>
              <a:buChar char="◻"/>
              <a:defRPr sz="2300"/>
            </a:pPr>
            <a:r>
              <a:t>Se preciso, implementar funções auxiliares para checar se a estrutura está correta.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98" name="Exercício 05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600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Exercício 05</a:t>
            </a:r>
          </a:p>
        </p:txBody>
      </p:sp>
      <p:sp>
        <p:nvSpPr>
          <p:cNvPr id="1999" name="Como escrever uma versão iterativa para a função de inserção em uma árvore binária?"/>
          <p:cNvSpPr txBox="1"/>
          <p:nvPr>
            <p:ph type="body" sz="quarter" idx="1"/>
          </p:nvPr>
        </p:nvSpPr>
        <p:spPr>
          <a:xfrm>
            <a:off x="343279" y="1748296"/>
            <a:ext cx="8229601" cy="1144134"/>
          </a:xfrm>
          <a:prstGeom prst="rect">
            <a:avLst/>
          </a:prstGeom>
        </p:spPr>
        <p:txBody>
          <a:bodyPr/>
          <a:lstStyle/>
          <a:p>
            <a:pPr lvl="1">
              <a:buSzPct val="60000"/>
              <a:buChar char="◻"/>
              <a:defRPr sz="2300"/>
            </a:pPr>
            <a:r>
              <a:t>Como escrever uma versão iterativa para a função de inserção em uma árvore binária?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2004" name="Group"/>
          <p:cNvGrpSpPr/>
          <p:nvPr/>
        </p:nvGrpSpPr>
        <p:grpSpPr>
          <a:xfrm>
            <a:off x="879475" y="2482940"/>
            <a:ext cx="366713" cy="373791"/>
            <a:chOff x="0" y="0"/>
            <a:chExt cx="366712" cy="373790"/>
          </a:xfrm>
        </p:grpSpPr>
        <p:sp>
          <p:nvSpPr>
            <p:cNvPr id="200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03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007" name="Group"/>
          <p:cNvGrpSpPr/>
          <p:nvPr/>
        </p:nvGrpSpPr>
        <p:grpSpPr>
          <a:xfrm>
            <a:off x="879475" y="3049587"/>
            <a:ext cx="366713" cy="373791"/>
            <a:chOff x="0" y="0"/>
            <a:chExt cx="366712" cy="373790"/>
          </a:xfrm>
        </p:grpSpPr>
        <p:sp>
          <p:nvSpPr>
            <p:cNvPr id="200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06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2008" name="Árvores Binárias"/>
          <p:cNvSpPr txBox="1"/>
          <p:nvPr/>
        </p:nvSpPr>
        <p:spPr>
          <a:xfrm>
            <a:off x="1345584" y="2501851"/>
            <a:ext cx="21356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Árvores Binárias</a:t>
            </a:r>
          </a:p>
        </p:txBody>
      </p:sp>
      <p:grpSp>
        <p:nvGrpSpPr>
          <p:cNvPr id="2011" name="Group"/>
          <p:cNvGrpSpPr/>
          <p:nvPr/>
        </p:nvGrpSpPr>
        <p:grpSpPr>
          <a:xfrm>
            <a:off x="876300" y="3606347"/>
            <a:ext cx="366713" cy="373792"/>
            <a:chOff x="0" y="0"/>
            <a:chExt cx="366712" cy="373790"/>
          </a:xfrm>
        </p:grpSpPr>
        <p:sp>
          <p:nvSpPr>
            <p:cNvPr id="200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10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2012" name="Propriedades e Definições"/>
          <p:cNvSpPr txBox="1"/>
          <p:nvPr/>
        </p:nvSpPr>
        <p:spPr>
          <a:xfrm>
            <a:off x="1350425" y="3049538"/>
            <a:ext cx="3292956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Propriedades e Definições</a:t>
            </a:r>
          </a:p>
        </p:txBody>
      </p:sp>
      <p:sp>
        <p:nvSpPr>
          <p:cNvPr id="2013" name="Inserção em Árvores Binárias"/>
          <p:cNvSpPr txBox="1"/>
          <p:nvPr/>
        </p:nvSpPr>
        <p:spPr>
          <a:xfrm>
            <a:off x="1361598" y="3616283"/>
            <a:ext cx="368871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Inserção em Árvores Binárias</a:t>
            </a:r>
          </a:p>
        </p:txBody>
      </p:sp>
      <p:sp>
        <p:nvSpPr>
          <p:cNvPr id="2014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Roteiro</a:t>
            </a:r>
          </a:p>
        </p:txBody>
      </p:sp>
      <p:sp>
        <p:nvSpPr>
          <p:cNvPr id="2015" name="Introdução"/>
          <p:cNvSpPr txBox="1"/>
          <p:nvPr/>
        </p:nvSpPr>
        <p:spPr>
          <a:xfrm>
            <a:off x="1343058" y="1935127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2018" name="Group"/>
          <p:cNvGrpSpPr/>
          <p:nvPr/>
        </p:nvGrpSpPr>
        <p:grpSpPr>
          <a:xfrm>
            <a:off x="876300" y="1916542"/>
            <a:ext cx="366713" cy="373791"/>
            <a:chOff x="0" y="0"/>
            <a:chExt cx="366712" cy="373790"/>
          </a:xfrm>
        </p:grpSpPr>
        <p:sp>
          <p:nvSpPr>
            <p:cNvPr id="201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17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2019" name="Rounded Rectangle"/>
          <p:cNvSpPr/>
          <p:nvPr/>
        </p:nvSpPr>
        <p:spPr>
          <a:xfrm>
            <a:off x="803148" y="4067244"/>
            <a:ext cx="7772401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2022" name="Group"/>
          <p:cNvGrpSpPr/>
          <p:nvPr/>
        </p:nvGrpSpPr>
        <p:grpSpPr>
          <a:xfrm>
            <a:off x="880455" y="4722595"/>
            <a:ext cx="366714" cy="373791"/>
            <a:chOff x="0" y="0"/>
            <a:chExt cx="366712" cy="373790"/>
          </a:xfrm>
        </p:grpSpPr>
        <p:sp>
          <p:nvSpPr>
            <p:cNvPr id="202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21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2023" name="Referências"/>
          <p:cNvSpPr txBox="1"/>
          <p:nvPr/>
        </p:nvSpPr>
        <p:spPr>
          <a:xfrm>
            <a:off x="1366727" y="4722595"/>
            <a:ext cx="15428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grpSp>
        <p:nvGrpSpPr>
          <p:cNvPr id="2026" name="Group"/>
          <p:cNvGrpSpPr/>
          <p:nvPr/>
        </p:nvGrpSpPr>
        <p:grpSpPr>
          <a:xfrm>
            <a:off x="876300" y="4155948"/>
            <a:ext cx="366713" cy="373791"/>
            <a:chOff x="0" y="0"/>
            <a:chExt cx="366712" cy="373790"/>
          </a:xfrm>
        </p:grpSpPr>
        <p:sp>
          <p:nvSpPr>
            <p:cNvPr id="202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25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2027" name="Pesquisa em Árvores Binárias"/>
          <p:cNvSpPr txBox="1"/>
          <p:nvPr/>
        </p:nvSpPr>
        <p:spPr>
          <a:xfrm>
            <a:off x="1361598" y="4164047"/>
            <a:ext cx="3759284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Pesquisa em Árvores Binárias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30" name="Percurs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Percursos</a:t>
            </a:r>
          </a:p>
        </p:txBody>
      </p:sp>
      <p:cxnSp>
        <p:nvCxnSpPr>
          <p:cNvPr id="2031" name="Connection Line"/>
          <p:cNvCxnSpPr>
            <a:stCxn id="2035" idx="0"/>
            <a:endCxn id="2034" idx="0"/>
          </p:cNvCxnSpPr>
          <p:nvPr/>
        </p:nvCxnSpPr>
        <p:spPr>
          <a:xfrm flipV="1">
            <a:off x="2698011" y="3789794"/>
            <a:ext cx="581961" cy="781250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2032" name="Connection Line"/>
          <p:cNvCxnSpPr>
            <a:stCxn id="2034" idx="0"/>
            <a:endCxn id="2040" idx="0"/>
          </p:cNvCxnSpPr>
          <p:nvPr/>
        </p:nvCxnSpPr>
        <p:spPr>
          <a:xfrm flipV="1">
            <a:off x="3279971" y="3082883"/>
            <a:ext cx="590887" cy="706912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2033" name="8"/>
          <p:cNvSpPr/>
          <p:nvPr/>
        </p:nvSpPr>
        <p:spPr>
          <a:xfrm>
            <a:off x="5316403" y="3551691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034" name="3"/>
          <p:cNvSpPr/>
          <p:nvPr/>
        </p:nvSpPr>
        <p:spPr>
          <a:xfrm>
            <a:off x="3022796" y="3551691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035" name="2"/>
          <p:cNvSpPr/>
          <p:nvPr/>
        </p:nvSpPr>
        <p:spPr>
          <a:xfrm>
            <a:off x="2440836" y="433294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049" name="Connection Line"/>
          <p:cNvSpPr/>
          <p:nvPr/>
        </p:nvSpPr>
        <p:spPr>
          <a:xfrm>
            <a:off x="4015016" y="2286956"/>
            <a:ext cx="406054" cy="587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050" name="Connection Line"/>
          <p:cNvSpPr/>
          <p:nvPr/>
        </p:nvSpPr>
        <p:spPr>
          <a:xfrm>
            <a:off x="4421069" y="2286956"/>
            <a:ext cx="442279" cy="592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038" name="7"/>
          <p:cNvSpPr/>
          <p:nvPr/>
        </p:nvSpPr>
        <p:spPr>
          <a:xfrm>
            <a:off x="4758232" y="284478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039" name="5"/>
          <p:cNvSpPr/>
          <p:nvPr/>
        </p:nvSpPr>
        <p:spPr>
          <a:xfrm>
            <a:off x="4163894" y="204885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040" name="4"/>
          <p:cNvSpPr/>
          <p:nvPr/>
        </p:nvSpPr>
        <p:spPr>
          <a:xfrm>
            <a:off x="3613682" y="284478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cxnSp>
        <p:nvCxnSpPr>
          <p:cNvPr id="2041" name="Connection Line"/>
          <p:cNvCxnSpPr>
            <a:stCxn id="2044" idx="0"/>
            <a:endCxn id="2033" idx="0"/>
          </p:cNvCxnSpPr>
          <p:nvPr/>
        </p:nvCxnSpPr>
        <p:spPr>
          <a:xfrm flipH="1" flipV="1">
            <a:off x="5573578" y="3789794"/>
            <a:ext cx="613710" cy="74701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2042" name="Connection Line"/>
          <p:cNvCxnSpPr>
            <a:stCxn id="2043" idx="0"/>
            <a:endCxn id="2038" idx="0"/>
          </p:cNvCxnSpPr>
          <p:nvPr/>
        </p:nvCxnSpPr>
        <p:spPr>
          <a:xfrm flipV="1">
            <a:off x="4432167" y="3082883"/>
            <a:ext cx="583241" cy="752556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2043" name="6"/>
          <p:cNvSpPr/>
          <p:nvPr/>
        </p:nvSpPr>
        <p:spPr>
          <a:xfrm>
            <a:off x="4174992" y="359733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044" name="9"/>
          <p:cNvSpPr/>
          <p:nvPr/>
        </p:nvSpPr>
        <p:spPr>
          <a:xfrm>
            <a:off x="5930112" y="4298707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9</a:t>
            </a:r>
          </a:p>
        </p:txBody>
      </p:sp>
      <p:cxnSp>
        <p:nvCxnSpPr>
          <p:cNvPr id="2045" name="Connection Line"/>
          <p:cNvCxnSpPr>
            <a:stCxn id="2033" idx="0"/>
            <a:endCxn id="2038" idx="0"/>
          </p:cNvCxnSpPr>
          <p:nvPr/>
        </p:nvCxnSpPr>
        <p:spPr>
          <a:xfrm flipH="1" flipV="1">
            <a:off x="5015407" y="3082883"/>
            <a:ext cx="558172" cy="706912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2046" name="Retângulo 6"/>
          <p:cNvSpPr/>
          <p:nvPr/>
        </p:nvSpPr>
        <p:spPr>
          <a:xfrm>
            <a:off x="351793" y="1895142"/>
            <a:ext cx="2240513" cy="16344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Útil para:</a:t>
            </a:r>
          </a:p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-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Imprimir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- Consultar</a:t>
            </a: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- Remover</a:t>
            </a: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- Inserir</a:t>
            </a:r>
          </a:p>
        </p:txBody>
      </p:sp>
      <p:sp>
        <p:nvSpPr>
          <p:cNvPr id="2047" name="Raiz"/>
          <p:cNvSpPr/>
          <p:nvPr/>
        </p:nvSpPr>
        <p:spPr>
          <a:xfrm>
            <a:off x="4101797" y="1274871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Raiz</a:t>
            </a:r>
          </a:p>
        </p:txBody>
      </p:sp>
      <p:sp>
        <p:nvSpPr>
          <p:cNvPr id="2048" name="Line"/>
          <p:cNvSpPr/>
          <p:nvPr/>
        </p:nvSpPr>
        <p:spPr>
          <a:xfrm>
            <a:off x="4421069" y="1720432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53" name="Percursos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Percursos</a:t>
            </a:r>
          </a:p>
        </p:txBody>
      </p:sp>
      <p:cxnSp>
        <p:nvCxnSpPr>
          <p:cNvPr id="2054" name="Connection Line"/>
          <p:cNvCxnSpPr>
            <a:stCxn id="2058" idx="0"/>
            <a:endCxn id="2057" idx="0"/>
          </p:cNvCxnSpPr>
          <p:nvPr/>
        </p:nvCxnSpPr>
        <p:spPr>
          <a:xfrm flipV="1">
            <a:off x="2698011" y="3789794"/>
            <a:ext cx="581961" cy="781250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2055" name="Connection Line"/>
          <p:cNvCxnSpPr>
            <a:stCxn id="2057" idx="0"/>
            <a:endCxn id="2063" idx="0"/>
          </p:cNvCxnSpPr>
          <p:nvPr/>
        </p:nvCxnSpPr>
        <p:spPr>
          <a:xfrm flipV="1">
            <a:off x="3279971" y="3082883"/>
            <a:ext cx="590887" cy="706912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2056" name="8"/>
          <p:cNvSpPr/>
          <p:nvPr/>
        </p:nvSpPr>
        <p:spPr>
          <a:xfrm>
            <a:off x="5316403" y="3551691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057" name="3"/>
          <p:cNvSpPr/>
          <p:nvPr/>
        </p:nvSpPr>
        <p:spPr>
          <a:xfrm>
            <a:off x="3022796" y="3551691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058" name="2"/>
          <p:cNvSpPr/>
          <p:nvPr/>
        </p:nvSpPr>
        <p:spPr>
          <a:xfrm>
            <a:off x="2440836" y="433294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075" name="Connection Line"/>
          <p:cNvSpPr/>
          <p:nvPr/>
        </p:nvSpPr>
        <p:spPr>
          <a:xfrm>
            <a:off x="4015016" y="2286956"/>
            <a:ext cx="406054" cy="587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076" name="Connection Line"/>
          <p:cNvSpPr/>
          <p:nvPr/>
        </p:nvSpPr>
        <p:spPr>
          <a:xfrm>
            <a:off x="4421069" y="2286956"/>
            <a:ext cx="442279" cy="592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061" name="7"/>
          <p:cNvSpPr/>
          <p:nvPr/>
        </p:nvSpPr>
        <p:spPr>
          <a:xfrm>
            <a:off x="4758232" y="284478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062" name="5"/>
          <p:cNvSpPr/>
          <p:nvPr/>
        </p:nvSpPr>
        <p:spPr>
          <a:xfrm>
            <a:off x="4163894" y="204885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063" name="4"/>
          <p:cNvSpPr/>
          <p:nvPr/>
        </p:nvSpPr>
        <p:spPr>
          <a:xfrm>
            <a:off x="3613682" y="284478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cxnSp>
        <p:nvCxnSpPr>
          <p:cNvPr id="2064" name="Connection Line"/>
          <p:cNvCxnSpPr>
            <a:stCxn id="2067" idx="0"/>
            <a:endCxn id="2056" idx="0"/>
          </p:cNvCxnSpPr>
          <p:nvPr/>
        </p:nvCxnSpPr>
        <p:spPr>
          <a:xfrm flipH="1" flipV="1">
            <a:off x="5573578" y="3789794"/>
            <a:ext cx="613710" cy="74701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2065" name="Connection Line"/>
          <p:cNvCxnSpPr>
            <a:stCxn id="2066" idx="0"/>
            <a:endCxn id="2061" idx="0"/>
          </p:cNvCxnSpPr>
          <p:nvPr/>
        </p:nvCxnSpPr>
        <p:spPr>
          <a:xfrm flipV="1">
            <a:off x="4432167" y="3082883"/>
            <a:ext cx="583241" cy="752556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2066" name="6"/>
          <p:cNvSpPr/>
          <p:nvPr/>
        </p:nvSpPr>
        <p:spPr>
          <a:xfrm>
            <a:off x="4174992" y="359733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067" name="9"/>
          <p:cNvSpPr/>
          <p:nvPr/>
        </p:nvSpPr>
        <p:spPr>
          <a:xfrm>
            <a:off x="5930112" y="4298707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9</a:t>
            </a:r>
          </a:p>
        </p:txBody>
      </p:sp>
      <p:cxnSp>
        <p:nvCxnSpPr>
          <p:cNvPr id="2068" name="Connection Line"/>
          <p:cNvCxnSpPr>
            <a:stCxn id="2056" idx="0"/>
            <a:endCxn id="2061" idx="0"/>
          </p:cNvCxnSpPr>
          <p:nvPr/>
        </p:nvCxnSpPr>
        <p:spPr>
          <a:xfrm flipH="1" flipV="1">
            <a:off x="5015407" y="3082883"/>
            <a:ext cx="558172" cy="706912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2069" name="Retângulo 6"/>
          <p:cNvSpPr/>
          <p:nvPr/>
        </p:nvSpPr>
        <p:spPr>
          <a:xfrm>
            <a:off x="351793" y="1895142"/>
            <a:ext cx="2240513" cy="1634491"/>
          </a:xfrm>
          <a:prstGeom prst="rect">
            <a:avLst/>
          </a:prstGeom>
          <a:solidFill>
            <a:srgbClr val="FFFFC2"/>
          </a:solidFill>
          <a:ln w="1905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Útil para:</a:t>
            </a:r>
          </a:p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-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Imprimir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- Consultar</a:t>
            </a: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- Remover</a:t>
            </a:r>
          </a:p>
          <a:p>
            <a:pPr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- Inserir</a:t>
            </a:r>
          </a:p>
        </p:txBody>
      </p:sp>
      <p:sp>
        <p:nvSpPr>
          <p:cNvPr id="2070" name="Raiz"/>
          <p:cNvSpPr/>
          <p:nvPr/>
        </p:nvSpPr>
        <p:spPr>
          <a:xfrm>
            <a:off x="4101797" y="1274871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Raiz</a:t>
            </a:r>
          </a:p>
        </p:txBody>
      </p:sp>
      <p:sp>
        <p:nvSpPr>
          <p:cNvPr id="2071" name="Line"/>
          <p:cNvSpPr/>
          <p:nvPr/>
        </p:nvSpPr>
        <p:spPr>
          <a:xfrm>
            <a:off x="4421069" y="1720432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72" name="Pre-Ordem"/>
          <p:cNvSpPr txBox="1"/>
          <p:nvPr/>
        </p:nvSpPr>
        <p:spPr>
          <a:xfrm>
            <a:off x="6448056" y="2263922"/>
            <a:ext cx="1434361" cy="4279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00"/>
            </a:lvl1pPr>
          </a:lstStyle>
          <a:p>
            <a:pPr>
              <a:defRPr b="1"/>
            </a:pPr>
            <a:r>
              <a:rPr b="0"/>
              <a:t>Pre-Ordem</a:t>
            </a:r>
          </a:p>
        </p:txBody>
      </p:sp>
      <p:sp>
        <p:nvSpPr>
          <p:cNvPr id="2073" name="Pos-Ordem"/>
          <p:cNvSpPr txBox="1"/>
          <p:nvPr/>
        </p:nvSpPr>
        <p:spPr>
          <a:xfrm>
            <a:off x="6455330" y="2868889"/>
            <a:ext cx="1419813" cy="4279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00"/>
            </a:lvl1pPr>
          </a:lstStyle>
          <a:p>
            <a:pPr>
              <a:defRPr b="1"/>
            </a:pPr>
            <a:r>
              <a:rPr b="0"/>
              <a:t>Pos-Ordem</a:t>
            </a:r>
          </a:p>
        </p:txBody>
      </p:sp>
      <p:sp>
        <p:nvSpPr>
          <p:cNvPr id="2074" name="Em-Ordem"/>
          <p:cNvSpPr txBox="1"/>
          <p:nvPr/>
        </p:nvSpPr>
        <p:spPr>
          <a:xfrm>
            <a:off x="6481359" y="3411197"/>
            <a:ext cx="1367754" cy="4279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00"/>
            </a:lvl1pPr>
          </a:lstStyle>
          <a:p>
            <a:pPr>
              <a:defRPr b="1"/>
            </a:pPr>
            <a:r>
              <a:rPr b="0"/>
              <a:t>Em-Ordem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79" name="Percurso: Pre-ordem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Percurso: Pre-ordem</a:t>
            </a:r>
          </a:p>
        </p:txBody>
      </p:sp>
      <p:cxnSp>
        <p:nvCxnSpPr>
          <p:cNvPr id="2080" name="Connection Line"/>
          <p:cNvCxnSpPr>
            <a:stCxn id="2084" idx="0"/>
            <a:endCxn id="2083" idx="0"/>
          </p:cNvCxnSpPr>
          <p:nvPr/>
        </p:nvCxnSpPr>
        <p:spPr>
          <a:xfrm flipV="1">
            <a:off x="2698011" y="3789794"/>
            <a:ext cx="581961" cy="781250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2081" name="Connection Line"/>
          <p:cNvCxnSpPr>
            <a:stCxn id="2083" idx="0"/>
            <a:endCxn id="2089" idx="0"/>
          </p:cNvCxnSpPr>
          <p:nvPr/>
        </p:nvCxnSpPr>
        <p:spPr>
          <a:xfrm flipV="1">
            <a:off x="3279971" y="3082883"/>
            <a:ext cx="590887" cy="706912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2082" name="8"/>
          <p:cNvSpPr/>
          <p:nvPr/>
        </p:nvSpPr>
        <p:spPr>
          <a:xfrm>
            <a:off x="5316403" y="3551691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083" name="3"/>
          <p:cNvSpPr/>
          <p:nvPr/>
        </p:nvSpPr>
        <p:spPr>
          <a:xfrm>
            <a:off x="3022796" y="3551691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084" name="2"/>
          <p:cNvSpPr/>
          <p:nvPr/>
        </p:nvSpPr>
        <p:spPr>
          <a:xfrm>
            <a:off x="2440836" y="433294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100" name="Connection Line"/>
          <p:cNvSpPr/>
          <p:nvPr/>
        </p:nvSpPr>
        <p:spPr>
          <a:xfrm>
            <a:off x="4015016" y="2286956"/>
            <a:ext cx="406054" cy="587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101" name="Connection Line"/>
          <p:cNvSpPr/>
          <p:nvPr/>
        </p:nvSpPr>
        <p:spPr>
          <a:xfrm>
            <a:off x="4421069" y="2286956"/>
            <a:ext cx="442279" cy="592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087" name="7"/>
          <p:cNvSpPr/>
          <p:nvPr/>
        </p:nvSpPr>
        <p:spPr>
          <a:xfrm>
            <a:off x="4758232" y="284478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088" name="5"/>
          <p:cNvSpPr/>
          <p:nvPr/>
        </p:nvSpPr>
        <p:spPr>
          <a:xfrm>
            <a:off x="4163894" y="204885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089" name="4"/>
          <p:cNvSpPr/>
          <p:nvPr/>
        </p:nvSpPr>
        <p:spPr>
          <a:xfrm>
            <a:off x="3613682" y="284478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cxnSp>
        <p:nvCxnSpPr>
          <p:cNvPr id="2090" name="Connection Line"/>
          <p:cNvCxnSpPr>
            <a:stCxn id="2093" idx="0"/>
            <a:endCxn id="2082" idx="0"/>
          </p:cNvCxnSpPr>
          <p:nvPr/>
        </p:nvCxnSpPr>
        <p:spPr>
          <a:xfrm flipH="1" flipV="1">
            <a:off x="5573578" y="3789794"/>
            <a:ext cx="613710" cy="74701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2091" name="Connection Line"/>
          <p:cNvCxnSpPr>
            <a:stCxn id="2092" idx="0"/>
            <a:endCxn id="2087" idx="0"/>
          </p:cNvCxnSpPr>
          <p:nvPr/>
        </p:nvCxnSpPr>
        <p:spPr>
          <a:xfrm flipV="1">
            <a:off x="4432167" y="3082883"/>
            <a:ext cx="583241" cy="752556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2092" name="6"/>
          <p:cNvSpPr/>
          <p:nvPr/>
        </p:nvSpPr>
        <p:spPr>
          <a:xfrm>
            <a:off x="4174992" y="359733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093" name="9"/>
          <p:cNvSpPr/>
          <p:nvPr/>
        </p:nvSpPr>
        <p:spPr>
          <a:xfrm>
            <a:off x="5930112" y="4298707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9</a:t>
            </a:r>
          </a:p>
        </p:txBody>
      </p:sp>
      <p:cxnSp>
        <p:nvCxnSpPr>
          <p:cNvPr id="2094" name="Connection Line"/>
          <p:cNvCxnSpPr>
            <a:stCxn id="2082" idx="0"/>
            <a:endCxn id="2087" idx="0"/>
          </p:cNvCxnSpPr>
          <p:nvPr/>
        </p:nvCxnSpPr>
        <p:spPr>
          <a:xfrm flipH="1" flipV="1">
            <a:off x="5015407" y="3082883"/>
            <a:ext cx="558172" cy="706912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2095" name="Raiz"/>
          <p:cNvSpPr/>
          <p:nvPr/>
        </p:nvSpPr>
        <p:spPr>
          <a:xfrm>
            <a:off x="4101797" y="1274871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Raiz</a:t>
            </a:r>
          </a:p>
        </p:txBody>
      </p:sp>
      <p:sp>
        <p:nvSpPr>
          <p:cNvPr id="2096" name="Line"/>
          <p:cNvSpPr/>
          <p:nvPr/>
        </p:nvSpPr>
        <p:spPr>
          <a:xfrm>
            <a:off x="4421069" y="1720432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097" name="Pre-Ordem"/>
          <p:cNvSpPr txBox="1"/>
          <p:nvPr/>
        </p:nvSpPr>
        <p:spPr>
          <a:xfrm>
            <a:off x="6448056" y="2263922"/>
            <a:ext cx="1434361" cy="4279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00"/>
            </a:lvl1pPr>
          </a:lstStyle>
          <a:p>
            <a:pPr>
              <a:defRPr b="1"/>
            </a:pPr>
            <a:r>
              <a:rPr b="0"/>
              <a:t>Pre-Ordem</a:t>
            </a:r>
          </a:p>
        </p:txBody>
      </p:sp>
      <p:sp>
        <p:nvSpPr>
          <p:cNvPr id="2098" name="Pos-Ordem"/>
          <p:cNvSpPr txBox="1"/>
          <p:nvPr/>
        </p:nvSpPr>
        <p:spPr>
          <a:xfrm>
            <a:off x="6455330" y="2868889"/>
            <a:ext cx="1419813" cy="427991"/>
          </a:xfrm>
          <a:prstGeom prst="rect">
            <a:avLst/>
          </a:prstGeom>
          <a:solidFill>
            <a:srgbClr val="FFFB00">
              <a:alpha val="21352"/>
            </a:srgbClr>
          </a:solidFill>
          <a:ln w="19050">
            <a:solidFill>
              <a:srgbClr val="000000">
                <a:alpha val="2135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00"/>
            </a:lvl1pPr>
          </a:lstStyle>
          <a:p>
            <a:pPr>
              <a:defRPr b="1"/>
            </a:pPr>
            <a:r>
              <a:rPr b="0"/>
              <a:t>Pos-Ordem</a:t>
            </a:r>
          </a:p>
        </p:txBody>
      </p:sp>
      <p:sp>
        <p:nvSpPr>
          <p:cNvPr id="2099" name="Em-Ordem"/>
          <p:cNvSpPr txBox="1"/>
          <p:nvPr/>
        </p:nvSpPr>
        <p:spPr>
          <a:xfrm>
            <a:off x="6481359" y="3411197"/>
            <a:ext cx="1367754" cy="427991"/>
          </a:xfrm>
          <a:prstGeom prst="rect">
            <a:avLst/>
          </a:prstGeom>
          <a:solidFill>
            <a:srgbClr val="FFFB00">
              <a:alpha val="21352"/>
            </a:srgbClr>
          </a:solidFill>
          <a:ln w="19050">
            <a:solidFill>
              <a:srgbClr val="000000">
                <a:alpha val="2135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00"/>
            </a:lvl1pPr>
          </a:lstStyle>
          <a:p>
            <a:pPr>
              <a:defRPr b="1"/>
            </a:pPr>
            <a:r>
              <a:rPr b="0"/>
              <a:t>Em-Ordem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04" name="Percurso: Pre-ordem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Percurso: Pre-ordem</a:t>
            </a:r>
          </a:p>
        </p:txBody>
      </p:sp>
      <p:cxnSp>
        <p:nvCxnSpPr>
          <p:cNvPr id="2105" name="Connection Line"/>
          <p:cNvCxnSpPr>
            <a:stCxn id="2109" idx="0"/>
            <a:endCxn id="2108" idx="0"/>
          </p:cNvCxnSpPr>
          <p:nvPr/>
        </p:nvCxnSpPr>
        <p:spPr>
          <a:xfrm flipV="1">
            <a:off x="2698011" y="3789794"/>
            <a:ext cx="581961" cy="781250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2106" name="Connection Line"/>
          <p:cNvCxnSpPr>
            <a:stCxn id="2108" idx="0"/>
            <a:endCxn id="2114" idx="0"/>
          </p:cNvCxnSpPr>
          <p:nvPr/>
        </p:nvCxnSpPr>
        <p:spPr>
          <a:xfrm flipV="1">
            <a:off x="3279971" y="3082883"/>
            <a:ext cx="590887" cy="706912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2107" name="8"/>
          <p:cNvSpPr/>
          <p:nvPr/>
        </p:nvSpPr>
        <p:spPr>
          <a:xfrm>
            <a:off x="5316403" y="3551691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108" name="3"/>
          <p:cNvSpPr/>
          <p:nvPr/>
        </p:nvSpPr>
        <p:spPr>
          <a:xfrm>
            <a:off x="3022796" y="3551691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109" name="2"/>
          <p:cNvSpPr/>
          <p:nvPr/>
        </p:nvSpPr>
        <p:spPr>
          <a:xfrm>
            <a:off x="2440836" y="433294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126" name="Connection Line"/>
          <p:cNvSpPr/>
          <p:nvPr/>
        </p:nvSpPr>
        <p:spPr>
          <a:xfrm>
            <a:off x="4015016" y="2286956"/>
            <a:ext cx="406054" cy="587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127" name="Connection Line"/>
          <p:cNvSpPr/>
          <p:nvPr/>
        </p:nvSpPr>
        <p:spPr>
          <a:xfrm>
            <a:off x="4421069" y="2286956"/>
            <a:ext cx="442279" cy="592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112" name="7"/>
          <p:cNvSpPr/>
          <p:nvPr/>
        </p:nvSpPr>
        <p:spPr>
          <a:xfrm>
            <a:off x="4758232" y="284478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113" name="5"/>
          <p:cNvSpPr/>
          <p:nvPr/>
        </p:nvSpPr>
        <p:spPr>
          <a:xfrm>
            <a:off x="4163894" y="204885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114" name="4"/>
          <p:cNvSpPr/>
          <p:nvPr/>
        </p:nvSpPr>
        <p:spPr>
          <a:xfrm>
            <a:off x="3613682" y="284478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cxnSp>
        <p:nvCxnSpPr>
          <p:cNvPr id="2115" name="Connection Line"/>
          <p:cNvCxnSpPr>
            <a:stCxn id="2118" idx="0"/>
            <a:endCxn id="2107" idx="0"/>
          </p:cNvCxnSpPr>
          <p:nvPr/>
        </p:nvCxnSpPr>
        <p:spPr>
          <a:xfrm flipH="1" flipV="1">
            <a:off x="5573578" y="3789794"/>
            <a:ext cx="613710" cy="74701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2116" name="Connection Line"/>
          <p:cNvCxnSpPr>
            <a:stCxn id="2117" idx="0"/>
            <a:endCxn id="2112" idx="0"/>
          </p:cNvCxnSpPr>
          <p:nvPr/>
        </p:nvCxnSpPr>
        <p:spPr>
          <a:xfrm flipV="1">
            <a:off x="4432167" y="3082883"/>
            <a:ext cx="583241" cy="752556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2117" name="6"/>
          <p:cNvSpPr/>
          <p:nvPr/>
        </p:nvSpPr>
        <p:spPr>
          <a:xfrm>
            <a:off x="4174992" y="359733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118" name="9"/>
          <p:cNvSpPr/>
          <p:nvPr/>
        </p:nvSpPr>
        <p:spPr>
          <a:xfrm>
            <a:off x="5930112" y="4298707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9</a:t>
            </a:r>
          </a:p>
        </p:txBody>
      </p:sp>
      <p:cxnSp>
        <p:nvCxnSpPr>
          <p:cNvPr id="2119" name="Connection Line"/>
          <p:cNvCxnSpPr>
            <a:stCxn id="2107" idx="0"/>
            <a:endCxn id="2112" idx="0"/>
          </p:cNvCxnSpPr>
          <p:nvPr/>
        </p:nvCxnSpPr>
        <p:spPr>
          <a:xfrm flipH="1" flipV="1">
            <a:off x="5015407" y="3082883"/>
            <a:ext cx="558172" cy="706912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2120" name="Raiz"/>
          <p:cNvSpPr/>
          <p:nvPr/>
        </p:nvSpPr>
        <p:spPr>
          <a:xfrm>
            <a:off x="4101797" y="1274871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Raiz</a:t>
            </a:r>
          </a:p>
        </p:txBody>
      </p:sp>
      <p:sp>
        <p:nvSpPr>
          <p:cNvPr id="2121" name="Line"/>
          <p:cNvSpPr/>
          <p:nvPr/>
        </p:nvSpPr>
        <p:spPr>
          <a:xfrm>
            <a:off x="4421069" y="1720432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122" name="Retângulo 6"/>
          <p:cNvSpPr/>
          <p:nvPr/>
        </p:nvSpPr>
        <p:spPr>
          <a:xfrm>
            <a:off x="893225" y="5136292"/>
            <a:ext cx="7357550" cy="1310641"/>
          </a:xfrm>
          <a:prstGeom prst="rect">
            <a:avLst/>
          </a:prstGeom>
          <a:solidFill>
            <a:srgbClr val="D4FB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Pre-Ordem (*arvore)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 marL="721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imprime o valor do nó corrente //</a:t>
            </a:r>
            <a:r>
              <a:rPr b="0" i="1"/>
              <a:t> (*arvore)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 marL="721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Pre-Ordem((*arvore)-&gt;esquerda)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 marL="721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Pre-Ordem((*arvore)-&gt;direita)</a:t>
            </a:r>
          </a:p>
        </p:txBody>
      </p:sp>
      <p:sp>
        <p:nvSpPr>
          <p:cNvPr id="2123" name="Pre-Ordem"/>
          <p:cNvSpPr txBox="1"/>
          <p:nvPr/>
        </p:nvSpPr>
        <p:spPr>
          <a:xfrm>
            <a:off x="6448056" y="2263922"/>
            <a:ext cx="1434361" cy="4279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00"/>
            </a:lvl1pPr>
          </a:lstStyle>
          <a:p>
            <a:pPr>
              <a:defRPr b="1"/>
            </a:pPr>
            <a:r>
              <a:rPr b="0"/>
              <a:t>Pre-Ordem</a:t>
            </a:r>
          </a:p>
        </p:txBody>
      </p:sp>
      <p:sp>
        <p:nvSpPr>
          <p:cNvPr id="2124" name="Pos-Ordem"/>
          <p:cNvSpPr txBox="1"/>
          <p:nvPr/>
        </p:nvSpPr>
        <p:spPr>
          <a:xfrm>
            <a:off x="6455330" y="2868889"/>
            <a:ext cx="1419813" cy="427991"/>
          </a:xfrm>
          <a:prstGeom prst="rect">
            <a:avLst/>
          </a:prstGeom>
          <a:solidFill>
            <a:srgbClr val="FFFB00">
              <a:alpha val="21352"/>
            </a:srgbClr>
          </a:solidFill>
          <a:ln w="19050">
            <a:solidFill>
              <a:srgbClr val="000000">
                <a:alpha val="2135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00"/>
            </a:lvl1pPr>
          </a:lstStyle>
          <a:p>
            <a:pPr>
              <a:defRPr b="1"/>
            </a:pPr>
            <a:r>
              <a:rPr b="0"/>
              <a:t>Pos-Ordem</a:t>
            </a:r>
          </a:p>
        </p:txBody>
      </p:sp>
      <p:sp>
        <p:nvSpPr>
          <p:cNvPr id="2125" name="Em-Ordem"/>
          <p:cNvSpPr txBox="1"/>
          <p:nvPr/>
        </p:nvSpPr>
        <p:spPr>
          <a:xfrm>
            <a:off x="6481359" y="3411197"/>
            <a:ext cx="1367754" cy="427991"/>
          </a:xfrm>
          <a:prstGeom prst="rect">
            <a:avLst/>
          </a:prstGeom>
          <a:solidFill>
            <a:srgbClr val="FFFB00">
              <a:alpha val="21352"/>
            </a:srgbClr>
          </a:solidFill>
          <a:ln w="19050">
            <a:solidFill>
              <a:srgbClr val="000000">
                <a:alpha val="2135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00"/>
            </a:lvl1pPr>
          </a:lstStyle>
          <a:p>
            <a:pPr>
              <a:defRPr b="1"/>
            </a:pPr>
            <a:r>
              <a:rPr b="0"/>
              <a:t>Em-Ordem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Slide Number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30" name="Percurso: Pre-ordem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Percurso: Pre-ordem</a:t>
            </a:r>
          </a:p>
        </p:txBody>
      </p:sp>
      <p:cxnSp>
        <p:nvCxnSpPr>
          <p:cNvPr id="2131" name="Connection Line"/>
          <p:cNvCxnSpPr>
            <a:stCxn id="2135" idx="0"/>
            <a:endCxn id="2134" idx="0"/>
          </p:cNvCxnSpPr>
          <p:nvPr/>
        </p:nvCxnSpPr>
        <p:spPr>
          <a:xfrm flipV="1">
            <a:off x="2698011" y="3789794"/>
            <a:ext cx="581961" cy="781250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2132" name="Connection Line"/>
          <p:cNvCxnSpPr>
            <a:stCxn id="2134" idx="0"/>
            <a:endCxn id="2140" idx="0"/>
          </p:cNvCxnSpPr>
          <p:nvPr/>
        </p:nvCxnSpPr>
        <p:spPr>
          <a:xfrm flipV="1">
            <a:off x="3279971" y="3082883"/>
            <a:ext cx="590887" cy="706912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2133" name="8"/>
          <p:cNvSpPr/>
          <p:nvPr/>
        </p:nvSpPr>
        <p:spPr>
          <a:xfrm>
            <a:off x="5316403" y="3551691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134" name="3"/>
          <p:cNvSpPr/>
          <p:nvPr/>
        </p:nvSpPr>
        <p:spPr>
          <a:xfrm>
            <a:off x="3022796" y="3551691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135" name="2"/>
          <p:cNvSpPr/>
          <p:nvPr/>
        </p:nvSpPr>
        <p:spPr>
          <a:xfrm>
            <a:off x="2440836" y="433294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153" name="Connection Line"/>
          <p:cNvSpPr/>
          <p:nvPr/>
        </p:nvSpPr>
        <p:spPr>
          <a:xfrm>
            <a:off x="4015016" y="2286956"/>
            <a:ext cx="406054" cy="587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154" name="Connection Line"/>
          <p:cNvSpPr/>
          <p:nvPr/>
        </p:nvSpPr>
        <p:spPr>
          <a:xfrm>
            <a:off x="4421069" y="2286956"/>
            <a:ext cx="442279" cy="592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138" name="7"/>
          <p:cNvSpPr/>
          <p:nvPr/>
        </p:nvSpPr>
        <p:spPr>
          <a:xfrm>
            <a:off x="4758232" y="284478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139" name="5"/>
          <p:cNvSpPr/>
          <p:nvPr/>
        </p:nvSpPr>
        <p:spPr>
          <a:xfrm>
            <a:off x="4163894" y="2048852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140" name="4"/>
          <p:cNvSpPr/>
          <p:nvPr/>
        </p:nvSpPr>
        <p:spPr>
          <a:xfrm>
            <a:off x="3613682" y="2844780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cxnSp>
        <p:nvCxnSpPr>
          <p:cNvPr id="2141" name="Connection Line"/>
          <p:cNvCxnSpPr>
            <a:stCxn id="2144" idx="0"/>
            <a:endCxn id="2133" idx="0"/>
          </p:cNvCxnSpPr>
          <p:nvPr/>
        </p:nvCxnSpPr>
        <p:spPr>
          <a:xfrm flipH="1" flipV="1">
            <a:off x="5573578" y="3789794"/>
            <a:ext cx="613710" cy="747017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cxnSp>
        <p:nvCxnSpPr>
          <p:cNvPr id="2142" name="Connection Line"/>
          <p:cNvCxnSpPr>
            <a:stCxn id="2143" idx="0"/>
            <a:endCxn id="2138" idx="0"/>
          </p:cNvCxnSpPr>
          <p:nvPr/>
        </p:nvCxnSpPr>
        <p:spPr>
          <a:xfrm flipV="1">
            <a:off x="4432167" y="3082883"/>
            <a:ext cx="583241" cy="752556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2143" name="6"/>
          <p:cNvSpPr/>
          <p:nvPr/>
        </p:nvSpPr>
        <p:spPr>
          <a:xfrm>
            <a:off x="4174992" y="3597335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144" name="9"/>
          <p:cNvSpPr/>
          <p:nvPr/>
        </p:nvSpPr>
        <p:spPr>
          <a:xfrm>
            <a:off x="5930112" y="4298707"/>
            <a:ext cx="514351" cy="476208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9</a:t>
            </a:r>
          </a:p>
        </p:txBody>
      </p:sp>
      <p:cxnSp>
        <p:nvCxnSpPr>
          <p:cNvPr id="2145" name="Connection Line"/>
          <p:cNvCxnSpPr>
            <a:stCxn id="2133" idx="0"/>
            <a:endCxn id="2138" idx="0"/>
          </p:cNvCxnSpPr>
          <p:nvPr/>
        </p:nvCxnSpPr>
        <p:spPr>
          <a:xfrm flipH="1" flipV="1">
            <a:off x="5015407" y="3082883"/>
            <a:ext cx="558172" cy="706912"/>
          </a:xfrm>
          <a:prstGeom prst="straightConnector1">
            <a:avLst/>
          </a:prstGeom>
          <a:ln w="19050">
            <a:solidFill>
              <a:srgbClr val="000000"/>
            </a:solidFill>
            <a:prstDash val="sysDot"/>
            <a:miter lim="400000"/>
          </a:ln>
        </p:spPr>
      </p:cxnSp>
      <p:sp>
        <p:nvSpPr>
          <p:cNvPr id="2146" name="Raiz"/>
          <p:cNvSpPr/>
          <p:nvPr/>
        </p:nvSpPr>
        <p:spPr>
          <a:xfrm>
            <a:off x="4101797" y="1274871"/>
            <a:ext cx="660741" cy="38989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Raiz</a:t>
            </a:r>
          </a:p>
        </p:txBody>
      </p:sp>
      <p:sp>
        <p:nvSpPr>
          <p:cNvPr id="2147" name="Line"/>
          <p:cNvSpPr/>
          <p:nvPr/>
        </p:nvSpPr>
        <p:spPr>
          <a:xfrm>
            <a:off x="4421069" y="1720432"/>
            <a:ext cx="1" cy="319089"/>
          </a:xfrm>
          <a:prstGeom prst="line">
            <a:avLst/>
          </a:prstGeom>
          <a:ln w="19050">
            <a:solidFill>
              <a:srgbClr val="0000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148" name="Percurso = {5, 4, 3, 2, 7, 6, 8, 9}"/>
          <p:cNvSpPr txBox="1"/>
          <p:nvPr/>
        </p:nvSpPr>
        <p:spPr>
          <a:xfrm>
            <a:off x="2838227" y="4793995"/>
            <a:ext cx="316568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Percurso = {5, 4, 3, 2, 7, 6, 8, 9}</a:t>
            </a:r>
          </a:p>
        </p:txBody>
      </p:sp>
      <p:sp>
        <p:nvSpPr>
          <p:cNvPr id="2149" name="Pre-Ordem"/>
          <p:cNvSpPr txBox="1"/>
          <p:nvPr/>
        </p:nvSpPr>
        <p:spPr>
          <a:xfrm>
            <a:off x="6448056" y="2263922"/>
            <a:ext cx="1434361" cy="427991"/>
          </a:xfrm>
          <a:prstGeom prst="rect">
            <a:avLst/>
          </a:prstGeom>
          <a:solidFill>
            <a:srgbClr val="FFFB00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00"/>
            </a:lvl1pPr>
          </a:lstStyle>
          <a:p>
            <a:pPr>
              <a:defRPr b="1"/>
            </a:pPr>
            <a:r>
              <a:rPr b="0"/>
              <a:t>Pre-Ordem</a:t>
            </a:r>
          </a:p>
        </p:txBody>
      </p:sp>
      <p:sp>
        <p:nvSpPr>
          <p:cNvPr id="2150" name="Pos-Ordem"/>
          <p:cNvSpPr txBox="1"/>
          <p:nvPr/>
        </p:nvSpPr>
        <p:spPr>
          <a:xfrm>
            <a:off x="6455330" y="2868889"/>
            <a:ext cx="1419813" cy="427991"/>
          </a:xfrm>
          <a:prstGeom prst="rect">
            <a:avLst/>
          </a:prstGeom>
          <a:solidFill>
            <a:srgbClr val="FFFB00">
              <a:alpha val="21352"/>
            </a:srgbClr>
          </a:solidFill>
          <a:ln w="19050">
            <a:solidFill>
              <a:srgbClr val="000000">
                <a:alpha val="2135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00"/>
            </a:lvl1pPr>
          </a:lstStyle>
          <a:p>
            <a:pPr>
              <a:defRPr b="1"/>
            </a:pPr>
            <a:r>
              <a:rPr b="0"/>
              <a:t>Pos-Ordem</a:t>
            </a:r>
          </a:p>
        </p:txBody>
      </p:sp>
      <p:sp>
        <p:nvSpPr>
          <p:cNvPr id="2151" name="Em-Ordem"/>
          <p:cNvSpPr txBox="1"/>
          <p:nvPr/>
        </p:nvSpPr>
        <p:spPr>
          <a:xfrm>
            <a:off x="6481359" y="3411197"/>
            <a:ext cx="1367754" cy="427991"/>
          </a:xfrm>
          <a:prstGeom prst="rect">
            <a:avLst/>
          </a:prstGeom>
          <a:solidFill>
            <a:srgbClr val="FFFB00">
              <a:alpha val="21352"/>
            </a:srgbClr>
          </a:solidFill>
          <a:ln w="19050">
            <a:solidFill>
              <a:srgbClr val="000000">
                <a:alpha val="21352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300"/>
            </a:lvl1pPr>
          </a:lstStyle>
          <a:p>
            <a:pPr>
              <a:defRPr b="1"/>
            </a:pPr>
            <a:r>
              <a:rPr b="0"/>
              <a:t>Em-Ordem</a:t>
            </a:r>
          </a:p>
        </p:txBody>
      </p:sp>
      <p:sp>
        <p:nvSpPr>
          <p:cNvPr id="2152" name="Retângulo 6"/>
          <p:cNvSpPr/>
          <p:nvPr/>
        </p:nvSpPr>
        <p:spPr>
          <a:xfrm>
            <a:off x="893225" y="5136292"/>
            <a:ext cx="7357550" cy="1310641"/>
          </a:xfrm>
          <a:prstGeom prst="rect">
            <a:avLst/>
          </a:prstGeom>
          <a:solidFill>
            <a:srgbClr val="D4FB7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Pre-Ordem (*arvore)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 marL="721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t> </a:t>
            </a:r>
            <a:r>
              <a:rPr b="0">
                <a:latin typeface="Consolas"/>
                <a:ea typeface="Consolas"/>
                <a:cs typeface="Consolas"/>
                <a:sym typeface="Consolas"/>
              </a:rPr>
              <a:t>imprime o valor do nó corrente //</a:t>
            </a:r>
            <a:r>
              <a:rPr b="0" i="1"/>
              <a:t> (*arvore)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 marL="721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Pre-Ordem((*arvore)-&gt;esquerda)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  <a:p>
            <a:pPr lvl="1" marL="721894" indent="-213894">
              <a:buSzPct val="100000"/>
              <a:buAutoNum type="arabicPeriod" startAt="1"/>
              <a:defRPr b="1" sz="2000">
                <a:latin typeface="+mj-lt"/>
                <a:ea typeface="+mj-ea"/>
                <a:cs typeface="+mj-cs"/>
                <a:sym typeface="Helvetica"/>
              </a:defRPr>
            </a:pPr>
            <a:r>
              <a:rPr b="0">
                <a:latin typeface="Consolas"/>
                <a:ea typeface="Consolas"/>
                <a:cs typeface="Consolas"/>
                <a:sym typeface="Consolas"/>
              </a:rPr>
              <a:t> Pre-Ordem((*arvore)-&gt;direita)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