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media/image6.jpeg" ContentType="image/jpeg"/>
  <Override PartName="/ppt/media/image7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w Cen MT"/>
        <a:ea typeface="Tw Cen MT"/>
        <a:cs typeface="Tw Cen MT"/>
        <a:sym typeface="Tw Cen MT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w Cen MT"/>
        <a:ea typeface="Tw Cen MT"/>
        <a:cs typeface="Tw Cen MT"/>
        <a:sym typeface="Tw Cen MT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w Cen MT"/>
        <a:ea typeface="Tw Cen MT"/>
        <a:cs typeface="Tw Cen MT"/>
        <a:sym typeface="Tw Cen MT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w Cen MT"/>
        <a:ea typeface="Tw Cen MT"/>
        <a:cs typeface="Tw Cen MT"/>
        <a:sym typeface="Tw Cen MT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w Cen MT"/>
        <a:ea typeface="Tw Cen MT"/>
        <a:cs typeface="Tw Cen MT"/>
        <a:sym typeface="Tw Cen MT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w Cen MT"/>
        <a:ea typeface="Tw Cen MT"/>
        <a:cs typeface="Tw Cen MT"/>
        <a:sym typeface="Tw Cen MT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w Cen MT"/>
        <a:ea typeface="Tw Cen MT"/>
        <a:cs typeface="Tw Cen MT"/>
        <a:sym typeface="Tw Cen MT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w Cen MT"/>
        <a:ea typeface="Tw Cen MT"/>
        <a:cs typeface="Tw Cen MT"/>
        <a:sym typeface="Tw Cen MT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w Cen MT"/>
        <a:ea typeface="Tw Cen MT"/>
        <a:cs typeface="Tw Cen MT"/>
        <a:sym typeface="Tw Cen M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n" i="on">
        <a:font>
          <a:latin typeface="Tw Cen MT"/>
          <a:ea typeface="Tw Cen MT"/>
          <a:cs typeface="Tw Cen M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chemeClr val="accent1"/>
              </a:solidFill>
              <a:prstDash val="solid"/>
              <a:bevel/>
            </a:ln>
          </a:top>
          <a:bottom>
            <a:ln w="12700" cap="flat">
              <a:solidFill>
                <a:schemeClr val="accent1"/>
              </a:solidFill>
              <a:prstDash val="solid"/>
              <a:bevel/>
            </a:ln>
          </a:bottom>
          <a:insideH>
            <a:ln w="12700" cap="flat">
              <a:solidFill>
                <a:schemeClr val="accent1"/>
              </a:solidFill>
              <a:prstDash val="solid"/>
              <a:bevel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EF2F7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Tw Cen MT"/>
          <a:ea typeface="Tw Cen MT"/>
          <a:cs typeface="Tw Cen MT"/>
        </a:font>
        <a:srgbClr val="000000"/>
      </a:tcTxStyle>
      <a:tcStyle>
        <a:tcBdr>
          <a:left>
            <a:ln w="12700" cap="flat">
              <a:solidFill>
                <a:schemeClr val="accent1"/>
              </a:solidFill>
              <a:prstDash val="solid"/>
              <a:bevel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chemeClr val="accent1"/>
              </a:solidFill>
              <a:prstDash val="solid"/>
              <a:bevel/>
            </a:ln>
          </a:top>
          <a:bottom>
            <a:ln w="12700" cap="flat">
              <a:solidFill>
                <a:schemeClr val="accent1"/>
              </a:solidFill>
              <a:prstDash val="solid"/>
              <a:bevel/>
            </a:ln>
          </a:bottom>
          <a:insideH>
            <a:ln w="12700" cap="flat">
              <a:solidFill>
                <a:schemeClr val="accent1"/>
              </a:solidFill>
              <a:prstDash val="solid"/>
              <a:bevel/>
            </a:ln>
          </a:insideH>
          <a:insideV>
            <a:ln w="12700" cap="flat">
              <a:solidFill>
                <a:schemeClr val="accent1"/>
              </a:solidFill>
              <a:prstDash val="solid"/>
              <a:bevel/>
            </a:ln>
          </a:insideV>
        </a:tcBdr>
        <a:fill>
          <a:solidFill>
            <a:srgbClr val="EEF2F7"/>
          </a:solidFill>
        </a:fill>
      </a:tcStyle>
    </a:firstCol>
    <a:lastRow>
      <a:tcTxStyle b="on" i="on">
        <a:font>
          <a:latin typeface="Tw Cen MT"/>
          <a:ea typeface="Tw Cen MT"/>
          <a:cs typeface="Tw Cen M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chemeClr val="accent1"/>
              </a:solidFill>
              <a:prstDash val="solid"/>
              <a:bevel/>
            </a:ln>
          </a:top>
          <a:bottom>
            <a:ln w="12700" cap="flat">
              <a:solidFill>
                <a:schemeClr val="accent1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chemeClr val="accent1"/>
              </a:solidFill>
              <a:prstDash val="solid"/>
              <a:bevel/>
            </a:ln>
          </a:top>
          <a:bottom>
            <a:ln w="12700" cap="flat">
              <a:solidFill>
                <a:schemeClr val="accent1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Tw Cen MT"/>
          <a:ea typeface="Tw Cen MT"/>
          <a:cs typeface="Tw Cen M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CE5EE"/>
          </a:solidFill>
        </a:fill>
      </a:tcStyle>
    </a:wholeTbl>
    <a:band2H>
      <a:tcTxStyle b="def" i="def"/>
      <a:tcStyle>
        <a:tcBdr/>
        <a:fill>
          <a:solidFill>
            <a:srgbClr val="EEF2F7"/>
          </a:solidFill>
        </a:fill>
      </a:tcStyle>
    </a:band2H>
    <a:firstCol>
      <a:tcTxStyle b="on" i="on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firstCol>
    <a:lastRow>
      <a:tcTxStyle b="on" i="on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lastRow>
    <a:firstRow>
      <a:tcTxStyle b="on" i="on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Tw Cen MT"/>
          <a:ea typeface="Tw Cen MT"/>
          <a:cs typeface="Tw Cen M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E0E2D7"/>
          </a:solidFill>
        </a:fill>
      </a:tcStyle>
    </a:wholeTbl>
    <a:band2H>
      <a:tcTxStyle b="def" i="def"/>
      <a:tcStyle>
        <a:tcBdr/>
        <a:fill>
          <a:solidFill>
            <a:srgbClr val="F0F1EC"/>
          </a:solidFill>
        </a:fill>
      </a:tcStyle>
    </a:band2H>
    <a:firstCol>
      <a:tcTxStyle b="on" i="on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3"/>
          </a:solidFill>
        </a:fill>
      </a:tcStyle>
    </a:firstCol>
    <a:lastRow>
      <a:tcTxStyle b="on" i="on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3"/>
          </a:solidFill>
        </a:fill>
      </a:tcStyle>
    </a:lastRow>
    <a:firstRow>
      <a:tcTxStyle b="on" i="on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Tw Cen MT"/>
          <a:ea typeface="Tw Cen MT"/>
          <a:cs typeface="Tw Cen M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CDADA"/>
          </a:solidFill>
        </a:fill>
      </a:tcStyle>
    </a:wholeTbl>
    <a:band2H>
      <a:tcTxStyle b="def" i="def"/>
      <a:tcStyle>
        <a:tcBdr/>
        <a:fill>
          <a:solidFill>
            <a:srgbClr val="EEEDED"/>
          </a:solidFill>
        </a:fill>
      </a:tcStyle>
    </a:band2H>
    <a:firstCol>
      <a:tcTxStyle b="on" i="on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firstCol>
    <a:lastRow>
      <a:tcTxStyle b="on" i="on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lastRow>
    <a:firstRow>
      <a:tcTxStyle b="on" i="on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Tw Cen MT"/>
          <a:ea typeface="Tw Cen MT"/>
          <a:cs typeface="Tw Cen M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n">
        <a:font>
          <a:latin typeface="Tw Cen MT"/>
          <a:ea typeface="Tw Cen MT"/>
          <a:cs typeface="Tw Cen M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n" i="on">
        <a:font>
          <a:latin typeface="Tw Cen MT"/>
          <a:ea typeface="Tw Cen MT"/>
          <a:cs typeface="Tw Cen M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firstCol>
    <a:lastRow>
      <a:tcTxStyle b="on" i="on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lastRow>
    <a:firstRow>
      <a:tcTxStyle b="on" i="on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Relationship Id="rId52" Type="http://schemas.openxmlformats.org/officeDocument/2006/relationships/slide" Target="slides/slide45.xml"/><Relationship Id="rId53" Type="http://schemas.openxmlformats.org/officeDocument/2006/relationships/slide" Target="slides/slide4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7" name="Shape 14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5" name="Shape 15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  <a:p>
            <a:pPr/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Slide do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"/>
          <p:cNvSpPr/>
          <p:nvPr/>
        </p:nvSpPr>
        <p:spPr>
          <a:xfrm>
            <a:off x="0" y="5970587"/>
            <a:ext cx="9144000" cy="88741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5" name="Rectangle"/>
          <p:cNvSpPr/>
          <p:nvPr/>
        </p:nvSpPr>
        <p:spPr>
          <a:xfrm>
            <a:off x="-9526" y="6053137"/>
            <a:ext cx="2249490" cy="712788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6" name="Rectangle"/>
          <p:cNvSpPr/>
          <p:nvPr/>
        </p:nvSpPr>
        <p:spPr>
          <a:xfrm>
            <a:off x="2359025" y="6043612"/>
            <a:ext cx="6784975" cy="714376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accent2"/>
            </a:solidFill>
            <a:bevel/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7" name="Title Text"/>
          <p:cNvSpPr txBox="1"/>
          <p:nvPr>
            <p:ph type="title"/>
          </p:nvPr>
        </p:nvSpPr>
        <p:spPr>
          <a:xfrm>
            <a:off x="2362200" y="2324100"/>
            <a:ext cx="6477000" cy="3543300"/>
          </a:xfrm>
          <a:prstGeom prst="rect">
            <a:avLst/>
          </a:prstGeom>
        </p:spPr>
        <p:txBody>
          <a:bodyPr anchor="b"/>
          <a:lstStyle>
            <a:lvl1pPr>
              <a:defRPr b="0" cap="all" sz="4400">
                <a:solidFill>
                  <a:srgbClr val="000000"/>
                </a:solidFill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8" name="Body Level One…"/>
          <p:cNvSpPr txBox="1"/>
          <p:nvPr>
            <p:ph type="body" sz="quarter" idx="1"/>
          </p:nvPr>
        </p:nvSpPr>
        <p:spPr>
          <a:xfrm>
            <a:off x="2362200" y="5927873"/>
            <a:ext cx="6515100" cy="930127"/>
          </a:xfrm>
          <a:prstGeom prst="rect">
            <a:avLst/>
          </a:prstGeom>
        </p:spPr>
        <p:txBody>
          <a:bodyPr anchor="ctr"/>
          <a:lstStyle>
            <a:lvl1pPr marL="0" indent="0">
              <a:buClrTx/>
              <a:buSzTx/>
              <a:buNone/>
              <a:defRPr sz="2800">
                <a:solidFill>
                  <a:srgbClr val="FFFFFF"/>
                </a:solidFill>
              </a:defRPr>
            </a:lvl1pPr>
            <a:lvl2pPr marL="0" indent="457200">
              <a:buClrTx/>
              <a:buSzTx/>
              <a:buNone/>
              <a:defRPr sz="2800">
                <a:solidFill>
                  <a:srgbClr val="FFFFFF"/>
                </a:solidFill>
              </a:defRPr>
            </a:lvl2pPr>
            <a:lvl3pPr marL="0" indent="914400">
              <a:buClrTx/>
              <a:buSzTx/>
              <a:buNone/>
              <a:defRPr sz="2800">
                <a:solidFill>
                  <a:srgbClr val="FFFFFF"/>
                </a:solidFill>
              </a:defRPr>
            </a:lvl3pPr>
            <a:lvl4pPr marL="0" indent="1371600">
              <a:buClrTx/>
              <a:buSzTx/>
              <a:buNone/>
              <a:defRPr sz="2800">
                <a:solidFill>
                  <a:srgbClr val="FFFFFF"/>
                </a:solidFill>
              </a:defRPr>
            </a:lvl4pPr>
            <a:lvl5pPr marL="0" indent="1828800">
              <a:buClrTx/>
              <a:buSzTx/>
              <a:buNone/>
              <a:defRPr sz="2800"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" name="Slide Number"/>
          <p:cNvSpPr txBox="1"/>
          <p:nvPr>
            <p:ph type="sldNum" sz="quarter" idx="2"/>
          </p:nvPr>
        </p:nvSpPr>
        <p:spPr>
          <a:xfrm>
            <a:off x="8001000" y="87629"/>
            <a:ext cx="838200" cy="2819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EBDDC3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Rectangle"/>
          <p:cNvSpPr/>
          <p:nvPr/>
        </p:nvSpPr>
        <p:spPr>
          <a:xfrm>
            <a:off x="0" y="1235075"/>
            <a:ext cx="9144000" cy="31908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00" name="Rectangle"/>
          <p:cNvSpPr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01" name="Rectangle"/>
          <p:cNvSpPr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accent2">
                <a:lumOff val="10686"/>
              </a:schemeClr>
            </a:solidFill>
            <a:bevel/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02" name="Title Text"/>
          <p:cNvSpPr txBox="1"/>
          <p:nvPr>
            <p:ph type="title"/>
          </p:nvPr>
        </p:nvSpPr>
        <p:spPr>
          <a:xfrm>
            <a:off x="612648" y="0"/>
            <a:ext cx="8153401" cy="14478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03" name="Body Level One…"/>
          <p:cNvSpPr txBox="1"/>
          <p:nvPr>
            <p:ph type="body" idx="1"/>
          </p:nvPr>
        </p:nvSpPr>
        <p:spPr>
          <a:xfrm>
            <a:off x="612648" y="1600200"/>
            <a:ext cx="8153401" cy="52578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4" name="Slide Number"/>
          <p:cNvSpPr txBox="1"/>
          <p:nvPr>
            <p:ph type="sldNum" sz="quarter" idx="2"/>
          </p:nvPr>
        </p:nvSpPr>
        <p:spPr>
          <a:xfrm>
            <a:off x="0" y="1253649"/>
            <a:ext cx="533400" cy="28194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Rectangle"/>
          <p:cNvSpPr/>
          <p:nvPr/>
        </p:nvSpPr>
        <p:spPr>
          <a:xfrm>
            <a:off x="0" y="1234439"/>
            <a:ext cx="9144000" cy="32004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12" name="Rectangle"/>
          <p:cNvSpPr/>
          <p:nvPr/>
        </p:nvSpPr>
        <p:spPr>
          <a:xfrm>
            <a:off x="0" y="1280160"/>
            <a:ext cx="533400" cy="228601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13" name="Rectangle"/>
          <p:cNvSpPr/>
          <p:nvPr/>
        </p:nvSpPr>
        <p:spPr>
          <a:xfrm>
            <a:off x="590550" y="1280160"/>
            <a:ext cx="8553450" cy="2286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14" name="Title Text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15" name="Slide Number"/>
          <p:cNvSpPr txBox="1"/>
          <p:nvPr>
            <p:ph type="sldNum" sz="quarter" idx="2"/>
          </p:nvPr>
        </p:nvSpPr>
        <p:spPr>
          <a:xfrm>
            <a:off x="120260" y="1253489"/>
            <a:ext cx="292880" cy="281941"/>
          </a:xfrm>
          <a:prstGeom prst="rect">
            <a:avLst/>
          </a:prstGeom>
        </p:spPr>
        <p:txBody>
          <a:bodyPr wrap="none"/>
          <a:lstStyle/>
          <a:p>
            <a:pPr/>
            <a:fld id="{86CB4B4D-7CA3-9044-876B-883B54F8677D}" type="slidenum"/>
          </a:p>
        </p:txBody>
      </p:sp>
      <p:sp>
        <p:nvSpPr>
          <p:cNvPr id="116" name="Body Level One…"/>
          <p:cNvSpPr txBox="1"/>
          <p:nvPr>
            <p:ph type="body" idx="1"/>
          </p:nvPr>
        </p:nvSpPr>
        <p:spPr>
          <a:xfrm>
            <a:off x="612648" y="1600200"/>
            <a:ext cx="8153401" cy="4495800"/>
          </a:xfrm>
          <a:prstGeom prst="rect">
            <a:avLst/>
          </a:prstGeom>
        </p:spPr>
        <p:txBody>
          <a:bodyPr/>
          <a:lstStyle>
            <a:lvl1pPr marL="320040" indent="-320040"/>
            <a:lvl2pPr marL="671732" indent="-305972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Rectangle"/>
          <p:cNvSpPr/>
          <p:nvPr/>
        </p:nvSpPr>
        <p:spPr>
          <a:xfrm>
            <a:off x="0" y="1235075"/>
            <a:ext cx="9144000" cy="31908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24" name="Rectangle"/>
          <p:cNvSpPr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25" name="Rectangle"/>
          <p:cNvSpPr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accent2">
                <a:lumOff val="10686"/>
              </a:schemeClr>
            </a:solidFill>
            <a:bevel/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26" name="Title Text"/>
          <p:cNvSpPr txBox="1"/>
          <p:nvPr>
            <p:ph type="title"/>
          </p:nvPr>
        </p:nvSpPr>
        <p:spPr>
          <a:xfrm>
            <a:off x="612648" y="0"/>
            <a:ext cx="8153401" cy="1447800"/>
          </a:xfrm>
          <a:prstGeom prst="rect">
            <a:avLst/>
          </a:prstGeom>
        </p:spPr>
        <p:txBody>
          <a:bodyPr/>
          <a:lstStyle>
            <a:lvl1pPr>
              <a:defRPr b="0" sz="4400">
                <a:solidFill>
                  <a:srgbClr val="775F55"/>
                </a:solidFill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27" name="Body Level One…"/>
          <p:cNvSpPr txBox="1"/>
          <p:nvPr>
            <p:ph type="body" idx="1"/>
          </p:nvPr>
        </p:nvSpPr>
        <p:spPr>
          <a:xfrm>
            <a:off x="612648" y="1600200"/>
            <a:ext cx="8153401" cy="52578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8" name="Slide Number"/>
          <p:cNvSpPr txBox="1"/>
          <p:nvPr>
            <p:ph type="sldNum" sz="quarter" idx="2"/>
          </p:nvPr>
        </p:nvSpPr>
        <p:spPr>
          <a:xfrm>
            <a:off x="0" y="1253649"/>
            <a:ext cx="533400" cy="28194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angle"/>
          <p:cNvSpPr/>
          <p:nvPr/>
        </p:nvSpPr>
        <p:spPr>
          <a:xfrm>
            <a:off x="0" y="1234439"/>
            <a:ext cx="9144000" cy="32004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36" name="Rectangle"/>
          <p:cNvSpPr/>
          <p:nvPr/>
        </p:nvSpPr>
        <p:spPr>
          <a:xfrm>
            <a:off x="0" y="1280160"/>
            <a:ext cx="533400" cy="228601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37" name="Rectangle"/>
          <p:cNvSpPr/>
          <p:nvPr/>
        </p:nvSpPr>
        <p:spPr>
          <a:xfrm>
            <a:off x="590550" y="1280160"/>
            <a:ext cx="8553450" cy="2286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38" name="Title Text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 b="0" sz="4400">
                <a:solidFill>
                  <a:srgbClr val="775F55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39" name="Slide Number"/>
          <p:cNvSpPr txBox="1"/>
          <p:nvPr>
            <p:ph type="sldNum" sz="quarter" idx="2"/>
          </p:nvPr>
        </p:nvSpPr>
        <p:spPr>
          <a:xfrm>
            <a:off x="120260" y="1253489"/>
            <a:ext cx="292880" cy="281941"/>
          </a:xfrm>
          <a:prstGeom prst="rect">
            <a:avLst/>
          </a:prstGeom>
        </p:spPr>
        <p:txBody>
          <a:bodyPr wrap="none"/>
          <a:lstStyle/>
          <a:p>
            <a:pPr/>
            <a:fld id="{86CB4B4D-7CA3-9044-876B-883B54F8677D}" type="slidenum"/>
          </a:p>
        </p:txBody>
      </p:sp>
      <p:sp>
        <p:nvSpPr>
          <p:cNvPr id="140" name="Body Level One…"/>
          <p:cNvSpPr txBox="1"/>
          <p:nvPr>
            <p:ph type="body" idx="1"/>
          </p:nvPr>
        </p:nvSpPr>
        <p:spPr>
          <a:xfrm>
            <a:off x="612648" y="1600200"/>
            <a:ext cx="8153401" cy="4495800"/>
          </a:xfrm>
          <a:prstGeom prst="rect">
            <a:avLst/>
          </a:prstGeom>
        </p:spPr>
        <p:txBody>
          <a:bodyPr/>
          <a:lstStyle>
            <a:lvl1pPr marL="320040" indent="-320040"/>
            <a:lvl2pPr marL="671732" indent="-305972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"/>
          <p:cNvSpPr/>
          <p:nvPr/>
        </p:nvSpPr>
        <p:spPr>
          <a:xfrm>
            <a:off x="0" y="1235075"/>
            <a:ext cx="9144000" cy="31908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6" name="Rectangle"/>
          <p:cNvSpPr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7" name="Rectangle"/>
          <p:cNvSpPr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accent2"/>
            </a:solidFill>
            <a:bevel/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8" name="Title Text"/>
          <p:cNvSpPr txBox="1"/>
          <p:nvPr>
            <p:ph type="title"/>
          </p:nvPr>
        </p:nvSpPr>
        <p:spPr>
          <a:xfrm>
            <a:off x="612648" y="0"/>
            <a:ext cx="8153401" cy="14478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9" name="Body Level One…"/>
          <p:cNvSpPr txBox="1"/>
          <p:nvPr>
            <p:ph type="body" idx="1"/>
          </p:nvPr>
        </p:nvSpPr>
        <p:spPr>
          <a:xfrm>
            <a:off x="612648" y="1600200"/>
            <a:ext cx="8153401" cy="52578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xfrm>
            <a:off x="0" y="1253649"/>
            <a:ext cx="533400" cy="28194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penas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lide Number"/>
          <p:cNvSpPr txBox="1"/>
          <p:nvPr>
            <p:ph type="sldNum" sz="quarter" idx="2"/>
          </p:nvPr>
        </p:nvSpPr>
        <p:spPr>
          <a:xfrm>
            <a:off x="0" y="6107429"/>
            <a:ext cx="533400" cy="2819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75F55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 e conteúd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3" name="Body Level One…"/>
          <p:cNvSpPr txBox="1"/>
          <p:nvPr>
            <p:ph type="body" sz="half" idx="1"/>
          </p:nvPr>
        </p:nvSpPr>
        <p:spPr>
          <a:xfrm>
            <a:off x="457200" y="1600200"/>
            <a:ext cx="4038600" cy="52578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 e texto em duas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2" name="Body Level One…"/>
          <p:cNvSpPr txBox="1"/>
          <p:nvPr>
            <p:ph type="body" sz="half" idx="1"/>
          </p:nvPr>
        </p:nvSpPr>
        <p:spPr>
          <a:xfrm>
            <a:off x="457200" y="1600200"/>
            <a:ext cx="4038600" cy="52578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_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Rectangle"/>
          <p:cNvSpPr/>
          <p:nvPr/>
        </p:nvSpPr>
        <p:spPr>
          <a:xfrm>
            <a:off x="0" y="1234439"/>
            <a:ext cx="9144000" cy="32004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88" name="Rectangle"/>
          <p:cNvSpPr/>
          <p:nvPr/>
        </p:nvSpPr>
        <p:spPr>
          <a:xfrm>
            <a:off x="0" y="1280160"/>
            <a:ext cx="533400" cy="228601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89" name="Rectangle"/>
          <p:cNvSpPr/>
          <p:nvPr/>
        </p:nvSpPr>
        <p:spPr>
          <a:xfrm>
            <a:off x="590550" y="1280160"/>
            <a:ext cx="8553450" cy="228601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accent2"/>
            </a:solidFill>
            <a:bevel/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90" name="Title Text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 b="0" sz="4400">
                <a:solidFill>
                  <a:srgbClr val="775F55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xfrm>
            <a:off x="120260" y="1253489"/>
            <a:ext cx="292880" cy="281941"/>
          </a:xfrm>
          <a:prstGeom prst="rect">
            <a:avLst/>
          </a:prstGeom>
        </p:spPr>
        <p:txBody>
          <a:bodyPr wrap="none"/>
          <a:lstStyle/>
          <a:p>
            <a:pPr/>
            <a:fld id="{86CB4B4D-7CA3-9044-876B-883B54F8677D}" type="slidenum"/>
          </a:p>
        </p:txBody>
      </p:sp>
      <p:sp>
        <p:nvSpPr>
          <p:cNvPr id="92" name="Body Level One…"/>
          <p:cNvSpPr txBox="1"/>
          <p:nvPr>
            <p:ph type="body" idx="1"/>
          </p:nvPr>
        </p:nvSpPr>
        <p:spPr>
          <a:xfrm>
            <a:off x="612648" y="1600200"/>
            <a:ext cx="8153401" cy="4495800"/>
          </a:xfrm>
          <a:prstGeom prst="rect">
            <a:avLst/>
          </a:prstGeom>
        </p:spPr>
        <p:txBody>
          <a:bodyPr/>
          <a:lstStyle>
            <a:lvl1pPr marL="320040" indent="-320040"/>
            <a:lvl2pPr marL="671732" indent="-305972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"/>
          <p:cNvSpPr/>
          <p:nvPr/>
        </p:nvSpPr>
        <p:spPr>
          <a:xfrm>
            <a:off x="0" y="1235075"/>
            <a:ext cx="9144000" cy="31908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" name="Rectangle"/>
          <p:cNvSpPr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" name="Rectangle"/>
          <p:cNvSpPr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" name="Title Text"/>
          <p:cNvSpPr txBox="1"/>
          <p:nvPr>
            <p:ph type="title"/>
          </p:nvPr>
        </p:nvSpPr>
        <p:spPr>
          <a:xfrm>
            <a:off x="609600" y="0"/>
            <a:ext cx="8153400" cy="144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6" name="Body Level One…"/>
          <p:cNvSpPr txBox="1"/>
          <p:nvPr>
            <p:ph type="body" idx="1"/>
          </p:nvPr>
        </p:nvSpPr>
        <p:spPr>
          <a:xfrm>
            <a:off x="612775" y="1600200"/>
            <a:ext cx="81534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" name="Slide Number"/>
          <p:cNvSpPr txBox="1"/>
          <p:nvPr>
            <p:ph type="sldNum" sz="quarter" idx="2"/>
          </p:nvPr>
        </p:nvSpPr>
        <p:spPr>
          <a:xfrm>
            <a:off x="0" y="1130617"/>
            <a:ext cx="533400" cy="2819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normAutofit fontScale="100000" lnSpcReduction="0"/>
          </a:bodyPr>
          <a:lstStyle>
            <a:lvl1pPr algn="ctr">
              <a:defRPr b="1" sz="14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800" u="none">
          <a:solidFill>
            <a:srgbClr val="754726"/>
          </a:solidFill>
          <a:uFillTx/>
          <a:latin typeface="Tw Cen MT"/>
          <a:ea typeface="Tw Cen MT"/>
          <a:cs typeface="Tw Cen MT"/>
          <a:sym typeface="Tw Cen MT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800" u="none">
          <a:solidFill>
            <a:srgbClr val="754726"/>
          </a:solidFill>
          <a:uFillTx/>
          <a:latin typeface="Tw Cen MT"/>
          <a:ea typeface="Tw Cen MT"/>
          <a:cs typeface="Tw Cen MT"/>
          <a:sym typeface="Tw Cen MT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800" u="none">
          <a:solidFill>
            <a:srgbClr val="754726"/>
          </a:solidFill>
          <a:uFillTx/>
          <a:latin typeface="Tw Cen MT"/>
          <a:ea typeface="Tw Cen MT"/>
          <a:cs typeface="Tw Cen MT"/>
          <a:sym typeface="Tw Cen MT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800" u="none">
          <a:solidFill>
            <a:srgbClr val="754726"/>
          </a:solidFill>
          <a:uFillTx/>
          <a:latin typeface="Tw Cen MT"/>
          <a:ea typeface="Tw Cen MT"/>
          <a:cs typeface="Tw Cen MT"/>
          <a:sym typeface="Tw Cen MT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800" u="none">
          <a:solidFill>
            <a:srgbClr val="754726"/>
          </a:solidFill>
          <a:uFillTx/>
          <a:latin typeface="Tw Cen MT"/>
          <a:ea typeface="Tw Cen MT"/>
          <a:cs typeface="Tw Cen MT"/>
          <a:sym typeface="Tw Cen MT"/>
        </a:defRPr>
      </a:lvl5pPr>
      <a:lvl6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800" u="none">
          <a:solidFill>
            <a:srgbClr val="754726"/>
          </a:solidFill>
          <a:uFillTx/>
          <a:latin typeface="Tw Cen MT"/>
          <a:ea typeface="Tw Cen MT"/>
          <a:cs typeface="Tw Cen MT"/>
          <a:sym typeface="Tw Cen MT"/>
        </a:defRPr>
      </a:lvl6pPr>
      <a:lvl7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800" u="none">
          <a:solidFill>
            <a:srgbClr val="754726"/>
          </a:solidFill>
          <a:uFillTx/>
          <a:latin typeface="Tw Cen MT"/>
          <a:ea typeface="Tw Cen MT"/>
          <a:cs typeface="Tw Cen MT"/>
          <a:sym typeface="Tw Cen MT"/>
        </a:defRPr>
      </a:lvl7pPr>
      <a:lvl8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800" u="none">
          <a:solidFill>
            <a:srgbClr val="754726"/>
          </a:solidFill>
          <a:uFillTx/>
          <a:latin typeface="Tw Cen MT"/>
          <a:ea typeface="Tw Cen MT"/>
          <a:cs typeface="Tw Cen MT"/>
          <a:sym typeface="Tw Cen MT"/>
        </a:defRPr>
      </a:lvl8pPr>
      <a:lvl9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800" u="none">
          <a:solidFill>
            <a:srgbClr val="754726"/>
          </a:solidFill>
          <a:uFillTx/>
          <a:latin typeface="Tw Cen MT"/>
          <a:ea typeface="Tw Cen MT"/>
          <a:cs typeface="Tw Cen MT"/>
          <a:sym typeface="Tw Cen MT"/>
        </a:defRPr>
      </a:lvl9pPr>
    </p:titleStyle>
    <p:bodyStyle>
      <a:lvl1pPr marL="319088" marR="0" indent="-319088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60000"/>
        <a:buFontTx/>
        <a:buChar char="◻"/>
        <a:tabLst/>
        <a:defRPr b="0" baseline="0" cap="none" i="0" spc="0" strike="noStrike" sz="2900" u="none">
          <a:solidFill>
            <a:srgbClr val="000000"/>
          </a:solidFill>
          <a:uFillTx/>
          <a:latin typeface="Tw Cen MT"/>
          <a:ea typeface="Tw Cen MT"/>
          <a:cs typeface="Tw Cen MT"/>
          <a:sym typeface="Tw Cen MT"/>
        </a:defRPr>
      </a:lvl1pPr>
      <a:lvl2pPr marL="671268" marR="0" indent="-304555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70000"/>
        <a:buFontTx/>
        <a:buChar char=""/>
        <a:tabLst/>
        <a:defRPr b="0" baseline="0" cap="none" i="0" spc="0" strike="noStrike" sz="2900" u="none">
          <a:solidFill>
            <a:srgbClr val="000000"/>
          </a:solidFill>
          <a:uFillTx/>
          <a:latin typeface="Tw Cen MT"/>
          <a:ea typeface="Tw Cen MT"/>
          <a:cs typeface="Tw Cen MT"/>
          <a:sym typeface="Tw Cen MT"/>
        </a:defRPr>
      </a:lvl2pPr>
      <a:lvl3pPr marL="974034" marR="0" indent="-288234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75000"/>
        <a:buFontTx/>
        <a:buChar char="■"/>
        <a:tabLst/>
        <a:defRPr b="0" baseline="0" cap="none" i="0" spc="0" strike="noStrike" sz="2900" u="none">
          <a:solidFill>
            <a:srgbClr val="000000"/>
          </a:solidFill>
          <a:uFillTx/>
          <a:latin typeface="Tw Cen MT"/>
          <a:ea typeface="Tw Cen MT"/>
          <a:cs typeface="Tw Cen MT"/>
          <a:sym typeface="Tw Cen MT"/>
        </a:defRPr>
      </a:lvl3pPr>
      <a:lvl4pPr marL="1474469" marR="0" indent="-33146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75000"/>
        <a:buFontTx/>
        <a:buChar char="■"/>
        <a:tabLst/>
        <a:defRPr b="0" baseline="0" cap="none" i="0" spc="0" strike="noStrike" sz="2900" u="none">
          <a:solidFill>
            <a:srgbClr val="000000"/>
          </a:solidFill>
          <a:uFillTx/>
          <a:latin typeface="Tw Cen MT"/>
          <a:ea typeface="Tw Cen MT"/>
          <a:cs typeface="Tw Cen MT"/>
          <a:sym typeface="Tw Cen MT"/>
        </a:defRPr>
      </a:lvl4pPr>
      <a:lvl5pPr marL="1931670" marR="0" indent="-33147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65000"/>
        <a:buFontTx/>
        <a:buChar char="■"/>
        <a:tabLst/>
        <a:defRPr b="0" baseline="0" cap="none" i="0" spc="0" strike="noStrike" sz="2900" u="none">
          <a:solidFill>
            <a:srgbClr val="000000"/>
          </a:solidFill>
          <a:uFillTx/>
          <a:latin typeface="Tw Cen MT"/>
          <a:ea typeface="Tw Cen MT"/>
          <a:cs typeface="Tw Cen MT"/>
          <a:sym typeface="Tw Cen MT"/>
        </a:defRPr>
      </a:lvl5pPr>
      <a:lvl6pPr marL="2242820" marR="0" indent="-3683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100000"/>
        <a:buFontTx/>
        <a:buChar char="▪"/>
        <a:tabLst/>
        <a:defRPr b="0" baseline="0" cap="none" i="0" spc="0" strike="noStrike" sz="2900" u="none">
          <a:solidFill>
            <a:srgbClr val="000000"/>
          </a:solidFill>
          <a:uFillTx/>
          <a:latin typeface="Tw Cen MT"/>
          <a:ea typeface="Tw Cen MT"/>
          <a:cs typeface="Tw Cen MT"/>
          <a:sym typeface="Tw Cen MT"/>
        </a:defRPr>
      </a:lvl6pPr>
      <a:lvl7pPr marL="2517139" marR="0" indent="-3683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100000"/>
        <a:buFontTx/>
        <a:buChar char="▪"/>
        <a:tabLst/>
        <a:defRPr b="0" baseline="0" cap="none" i="0" spc="0" strike="noStrike" sz="2900" u="none">
          <a:solidFill>
            <a:srgbClr val="000000"/>
          </a:solidFill>
          <a:uFillTx/>
          <a:latin typeface="Tw Cen MT"/>
          <a:ea typeface="Tw Cen MT"/>
          <a:cs typeface="Tw Cen MT"/>
          <a:sym typeface="Tw Cen MT"/>
        </a:defRPr>
      </a:lvl7pPr>
      <a:lvl8pPr marL="2791460" marR="0" indent="-3683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100000"/>
        <a:buFontTx/>
        <a:buChar char="▪"/>
        <a:tabLst/>
        <a:defRPr b="0" baseline="0" cap="none" i="0" spc="0" strike="noStrike" sz="2900" u="none">
          <a:solidFill>
            <a:srgbClr val="000000"/>
          </a:solidFill>
          <a:uFillTx/>
          <a:latin typeface="Tw Cen MT"/>
          <a:ea typeface="Tw Cen MT"/>
          <a:cs typeface="Tw Cen MT"/>
          <a:sym typeface="Tw Cen MT"/>
        </a:defRPr>
      </a:lvl8pPr>
      <a:lvl9pPr marL="3065779" marR="0" indent="-3683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100000"/>
        <a:buFontTx/>
        <a:buChar char="▪"/>
        <a:tabLst/>
        <a:defRPr b="0" baseline="0" cap="none" i="0" spc="0" strike="noStrike" sz="2900" u="none">
          <a:solidFill>
            <a:srgbClr val="000000"/>
          </a:solidFill>
          <a:uFillTx/>
          <a:latin typeface="Tw Cen MT"/>
          <a:ea typeface="Tw Cen MT"/>
          <a:cs typeface="Tw Cen MT"/>
          <a:sym typeface="Tw Cen MT"/>
        </a:defRPr>
      </a:lvl9pPr>
    </p:bodyStyle>
    <p:other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1pPr>
      <a:lvl2pPr marL="0" marR="0" indent="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2pPr>
      <a:lvl3pPr marL="0" marR="0" indent="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3pPr>
      <a:lvl4pPr marL="0" marR="0" indent="1371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4pPr>
      <a:lvl5pPr marL="0" marR="0" indent="1828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5pPr>
      <a:lvl6pPr marL="0" marR="0" indent="22860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6pPr>
      <a:lvl7pPr marL="0" marR="0" indent="2743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7pPr>
      <a:lvl8pPr marL="0" marR="0" indent="3200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8pPr>
      <a:lvl9pPr marL="0" marR="0" indent="3657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e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png"/><Relationship Id="rId3" Type="http://schemas.openxmlformats.org/officeDocument/2006/relationships/hyperlink" Target="https://creativecommons.org/licenses/by-nc-nd/4.0/deed.pt_BR" TargetMode="Externa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.jpeg"/><Relationship Id="rId3" Type="http://schemas.openxmlformats.org/officeDocument/2006/relationships/image" Target="../media/image5.jpeg"/></Relationships>
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6.jpeg"/><Relationship Id="rId3" Type="http://schemas.openxmlformats.org/officeDocument/2006/relationships/image" Target="../media/image7.jpeg"/></Relationships>
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mailto:rafaelmantovani@utfpr.edu.br" TargetMode="Externa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2.jpeg"/><Relationship Id="rId3" Type="http://schemas.openxmlformats.org/officeDocument/2006/relationships/image" Target="../media/image3.jpe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7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8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Aula 05b - Remoção em…"/>
          <p:cNvSpPr txBox="1"/>
          <p:nvPr>
            <p:ph type="subTitle" idx="1"/>
          </p:nvPr>
        </p:nvSpPr>
        <p:spPr>
          <a:xfrm>
            <a:off x="914400" y="2057234"/>
            <a:ext cx="7315200" cy="3444955"/>
          </a:xfrm>
          <a:prstGeom prst="rect">
            <a:avLst/>
          </a:prstGeom>
        </p:spPr>
        <p:txBody>
          <a:bodyPr/>
          <a:lstStyle/>
          <a:p>
            <a:pPr lvl="1" algn="ctr">
              <a:defRPr sz="2700">
                <a:solidFill>
                  <a:srgbClr val="000000"/>
                </a:solidFill>
              </a:defRPr>
            </a:pPr>
            <a:r>
              <a:t>Aula 05b - Remoção em </a:t>
            </a:r>
          </a:p>
          <a:p>
            <a:pPr lvl="1" algn="ctr">
              <a:defRPr sz="2700">
                <a:solidFill>
                  <a:srgbClr val="000000"/>
                </a:solidFill>
              </a:defRPr>
            </a:pPr>
            <a:r>
              <a:t>Árvores Binárias</a:t>
            </a:r>
          </a:p>
          <a:p>
            <a:pPr algn="ctr">
              <a:defRPr sz="2700">
                <a:solidFill>
                  <a:srgbClr val="000000"/>
                </a:solidFill>
              </a:defRPr>
            </a:pPr>
          </a:p>
          <a:p>
            <a:pPr algn="ctr">
              <a:defRPr sz="2700">
                <a:solidFill>
                  <a:srgbClr val="000000"/>
                </a:solidFill>
              </a:defRPr>
            </a:pPr>
            <a:r>
              <a:t>Prof. </a:t>
            </a:r>
            <a:r>
              <a:t>Rafael G. Mantovani</a:t>
            </a:r>
          </a:p>
        </p:txBody>
      </p:sp>
      <p:sp>
        <p:nvSpPr>
          <p:cNvPr id="150" name="Universidade Tecnológica Federal do Paraná (UTFPR)…"/>
          <p:cNvSpPr txBox="1"/>
          <p:nvPr/>
        </p:nvSpPr>
        <p:spPr>
          <a:xfrm>
            <a:off x="2362200" y="6096000"/>
            <a:ext cx="4418172" cy="5486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sz="1600">
                <a:solidFill>
                  <a:srgbClr val="000000"/>
                </a:solidFill>
                <a:latin typeface="Tw Cen MT"/>
                <a:ea typeface="Tw Cen MT"/>
                <a:cs typeface="Tw Cen MT"/>
                <a:sym typeface="Tw Cen MT"/>
              </a:rPr>
              <a:t>Universidade Tecnológica Federal do Paraná (UTFPR)</a:t>
            </a:r>
          </a:p>
          <a:p>
            <a:pPr>
              <a:defRPr sz="1600"/>
            </a:pPr>
            <a:r>
              <a:t>Engenharia de Computação</a:t>
            </a:r>
          </a:p>
        </p:txBody>
      </p:sp>
      <p:pic>
        <p:nvPicPr>
          <p:cNvPr id="151" name="utfpr.jpeg" descr="utfpr.jpe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62169" y="5250514"/>
            <a:ext cx="1706100" cy="622727"/>
          </a:xfrm>
          <a:prstGeom prst="rect">
            <a:avLst/>
          </a:prstGeom>
          <a:ln w="12700">
            <a:miter lim="400000"/>
          </a:ln>
        </p:spPr>
      </p:pic>
      <p:sp>
        <p:nvSpPr>
          <p:cNvPr id="152" name="EDCO3A…"/>
          <p:cNvSpPr txBox="1"/>
          <p:nvPr>
            <p:ph type="ctrTitle"/>
          </p:nvPr>
        </p:nvSpPr>
        <p:spPr>
          <a:xfrm>
            <a:off x="266700" y="518685"/>
            <a:ext cx="8610600" cy="1600201"/>
          </a:xfrm>
          <a:prstGeom prst="rect">
            <a:avLst/>
          </a:prstGeom>
        </p:spPr>
        <p:txBody>
          <a:bodyPr/>
          <a:lstStyle/>
          <a:p>
            <a:pPr algn="ctr">
              <a:defRPr sz="4300"/>
            </a:pPr>
            <a:r>
              <a:t>EDCO3A</a:t>
            </a:r>
          </a:p>
          <a:p>
            <a:pPr algn="ctr">
              <a:defRPr sz="4300"/>
            </a:pPr>
            <a:r>
              <a:t>E</a:t>
            </a:r>
            <a:r>
              <a:t>struturas de dados 1</a:t>
            </a:r>
          </a:p>
        </p:txBody>
      </p:sp>
      <p:sp>
        <p:nvSpPr>
          <p:cNvPr id="153" name="Apucarana - PR, Brasil"/>
          <p:cNvSpPr txBox="1"/>
          <p:nvPr/>
        </p:nvSpPr>
        <p:spPr>
          <a:xfrm>
            <a:off x="96838" y="6240780"/>
            <a:ext cx="2036762" cy="320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600">
                <a:solidFill>
                  <a:srgbClr val="FFFFFF"/>
                </a:solidFill>
              </a:defRPr>
            </a:lvl1pPr>
          </a:lstStyle>
          <a:p>
            <a:pPr>
              <a:defRPr sz="1800">
                <a:latin typeface="Arial"/>
                <a:ea typeface="Arial"/>
                <a:cs typeface="Arial"/>
                <a:sym typeface="Arial"/>
              </a:defRPr>
            </a:pPr>
            <a:r>
              <a:rPr sz="1600">
                <a:latin typeface="Tw Cen MT"/>
                <a:ea typeface="Tw Cen MT"/>
                <a:cs typeface="Tw Cen MT"/>
                <a:sym typeface="Tw Cen MT"/>
              </a:rPr>
              <a:t>Apucarana - PR, Brasil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312" name="Remoçã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433FF"/>
                </a:solidFill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Remoção</a:t>
            </a:r>
          </a:p>
        </p:txBody>
      </p:sp>
      <p:cxnSp>
        <p:nvCxnSpPr>
          <p:cNvPr id="313" name="Connection Line"/>
          <p:cNvCxnSpPr>
            <a:stCxn id="317" idx="0"/>
            <a:endCxn id="316" idx="0"/>
          </p:cNvCxnSpPr>
          <p:nvPr/>
        </p:nvCxnSpPr>
        <p:spPr>
          <a:xfrm flipV="1">
            <a:off x="2261235" y="2052412"/>
            <a:ext cx="2168983" cy="987952"/>
          </a:xfrm>
          <a:prstGeom prst="straightConnector1">
            <a:avLst/>
          </a:prstGeom>
          <a:ln w="19050">
            <a:solidFill>
              <a:srgbClr val="000000"/>
            </a:solidFill>
            <a:prstDash val="sysDot"/>
            <a:miter lim="400000"/>
          </a:ln>
        </p:spPr>
      </p:cxnSp>
      <p:cxnSp>
        <p:nvCxnSpPr>
          <p:cNvPr id="314" name="Connection Line"/>
          <p:cNvCxnSpPr>
            <a:stCxn id="315" idx="0"/>
            <a:endCxn id="316" idx="0"/>
          </p:cNvCxnSpPr>
          <p:nvPr/>
        </p:nvCxnSpPr>
        <p:spPr>
          <a:xfrm flipH="1" flipV="1">
            <a:off x="4430217" y="2052412"/>
            <a:ext cx="2244815" cy="987952"/>
          </a:xfrm>
          <a:prstGeom prst="straightConnector1">
            <a:avLst/>
          </a:prstGeom>
          <a:ln w="19050">
            <a:solidFill>
              <a:srgbClr val="000000"/>
            </a:solidFill>
            <a:prstDash val="sysDot"/>
            <a:miter lim="400000"/>
          </a:ln>
        </p:spPr>
      </p:cxnSp>
      <p:sp>
        <p:nvSpPr>
          <p:cNvPr id="315" name="7"/>
          <p:cNvSpPr/>
          <p:nvPr/>
        </p:nvSpPr>
        <p:spPr>
          <a:xfrm>
            <a:off x="6417856" y="2802260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316" name="5"/>
          <p:cNvSpPr/>
          <p:nvPr/>
        </p:nvSpPr>
        <p:spPr>
          <a:xfrm>
            <a:off x="4173042" y="1814308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317" name="1"/>
          <p:cNvSpPr/>
          <p:nvPr/>
        </p:nvSpPr>
        <p:spPr>
          <a:xfrm>
            <a:off x="2004060" y="2802260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1</a:t>
            </a:r>
          </a:p>
        </p:txBody>
      </p:sp>
      <p:cxnSp>
        <p:nvCxnSpPr>
          <p:cNvPr id="318" name="Connection Line"/>
          <p:cNvCxnSpPr>
            <a:stCxn id="319" idx="0"/>
            <a:endCxn id="317" idx="0"/>
          </p:cNvCxnSpPr>
          <p:nvPr/>
        </p:nvCxnSpPr>
        <p:spPr>
          <a:xfrm flipH="1" flipV="1">
            <a:off x="2261235" y="3040363"/>
            <a:ext cx="1056133" cy="836677"/>
          </a:xfrm>
          <a:prstGeom prst="straightConnector1">
            <a:avLst/>
          </a:prstGeom>
          <a:ln w="19050">
            <a:solidFill>
              <a:srgbClr val="000000"/>
            </a:solidFill>
            <a:prstDash val="sysDot"/>
            <a:miter lim="400000"/>
          </a:ln>
        </p:spPr>
      </p:cxnSp>
      <p:sp>
        <p:nvSpPr>
          <p:cNvPr id="319" name="2"/>
          <p:cNvSpPr/>
          <p:nvPr/>
        </p:nvSpPr>
        <p:spPr>
          <a:xfrm>
            <a:off x="3060192" y="3638936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2</a:t>
            </a:r>
          </a:p>
        </p:txBody>
      </p:sp>
      <p:cxnSp>
        <p:nvCxnSpPr>
          <p:cNvPr id="320" name="Connection Line"/>
          <p:cNvCxnSpPr>
            <a:stCxn id="321" idx="0"/>
            <a:endCxn id="315" idx="0"/>
          </p:cNvCxnSpPr>
          <p:nvPr/>
        </p:nvCxnSpPr>
        <p:spPr>
          <a:xfrm flipH="1" flipV="1">
            <a:off x="6675031" y="3040363"/>
            <a:ext cx="1045173" cy="836677"/>
          </a:xfrm>
          <a:prstGeom prst="straightConnector1">
            <a:avLst/>
          </a:prstGeom>
          <a:ln w="19050">
            <a:solidFill>
              <a:srgbClr val="000000"/>
            </a:solidFill>
            <a:prstDash val="sysDot"/>
            <a:miter lim="400000"/>
          </a:ln>
        </p:spPr>
      </p:cxnSp>
      <p:sp>
        <p:nvSpPr>
          <p:cNvPr id="321" name="15"/>
          <p:cNvSpPr/>
          <p:nvPr/>
        </p:nvSpPr>
        <p:spPr>
          <a:xfrm>
            <a:off x="7463028" y="3638936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15</a:t>
            </a:r>
          </a:p>
        </p:txBody>
      </p:sp>
      <p:cxnSp>
        <p:nvCxnSpPr>
          <p:cNvPr id="322" name="Connection Line"/>
          <p:cNvCxnSpPr>
            <a:stCxn id="323" idx="0"/>
            <a:endCxn id="321" idx="0"/>
          </p:cNvCxnSpPr>
          <p:nvPr/>
        </p:nvCxnSpPr>
        <p:spPr>
          <a:xfrm flipV="1">
            <a:off x="6455575" y="3877039"/>
            <a:ext cx="1264629" cy="897155"/>
          </a:xfrm>
          <a:prstGeom prst="straightConnector1">
            <a:avLst/>
          </a:prstGeom>
          <a:ln w="19050">
            <a:solidFill>
              <a:srgbClr val="000000"/>
            </a:solidFill>
            <a:prstDash val="sysDot"/>
            <a:miter lim="400000"/>
          </a:ln>
        </p:spPr>
      </p:cxnSp>
      <p:sp>
        <p:nvSpPr>
          <p:cNvPr id="323" name="9"/>
          <p:cNvSpPr/>
          <p:nvPr/>
        </p:nvSpPr>
        <p:spPr>
          <a:xfrm>
            <a:off x="6198400" y="4536089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9</a:t>
            </a:r>
          </a:p>
        </p:txBody>
      </p:sp>
      <p:cxnSp>
        <p:nvCxnSpPr>
          <p:cNvPr id="324" name="Connection Line"/>
          <p:cNvCxnSpPr>
            <a:stCxn id="325" idx="0"/>
            <a:endCxn id="323" idx="0"/>
          </p:cNvCxnSpPr>
          <p:nvPr/>
        </p:nvCxnSpPr>
        <p:spPr>
          <a:xfrm flipV="1">
            <a:off x="5799963" y="4774193"/>
            <a:ext cx="655613" cy="1135997"/>
          </a:xfrm>
          <a:prstGeom prst="straightConnector1">
            <a:avLst/>
          </a:prstGeom>
          <a:ln w="19050">
            <a:solidFill>
              <a:srgbClr val="000000"/>
            </a:solidFill>
            <a:prstDash val="sysDot"/>
            <a:miter lim="400000"/>
          </a:ln>
        </p:spPr>
      </p:cxnSp>
      <p:sp>
        <p:nvSpPr>
          <p:cNvPr id="325" name="8"/>
          <p:cNvSpPr/>
          <p:nvPr/>
        </p:nvSpPr>
        <p:spPr>
          <a:xfrm>
            <a:off x="5542788" y="5672085"/>
            <a:ext cx="514351" cy="476209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8</a:t>
            </a:r>
          </a:p>
        </p:txBody>
      </p:sp>
      <p:cxnSp>
        <p:nvCxnSpPr>
          <p:cNvPr id="326" name="Connection Line"/>
          <p:cNvCxnSpPr>
            <a:stCxn id="327" idx="0"/>
            <a:endCxn id="323" idx="0"/>
          </p:cNvCxnSpPr>
          <p:nvPr/>
        </p:nvCxnSpPr>
        <p:spPr>
          <a:xfrm flipH="1" flipV="1">
            <a:off x="6455575" y="4774193"/>
            <a:ext cx="661124" cy="1135997"/>
          </a:xfrm>
          <a:prstGeom prst="straightConnector1">
            <a:avLst/>
          </a:prstGeom>
          <a:ln w="19050">
            <a:solidFill>
              <a:srgbClr val="000000"/>
            </a:solidFill>
            <a:prstDash val="sysDot"/>
            <a:miter lim="400000"/>
          </a:ln>
        </p:spPr>
      </p:cxnSp>
      <p:sp>
        <p:nvSpPr>
          <p:cNvPr id="327" name="14"/>
          <p:cNvSpPr/>
          <p:nvPr/>
        </p:nvSpPr>
        <p:spPr>
          <a:xfrm>
            <a:off x="6859523" y="5672085"/>
            <a:ext cx="514351" cy="476209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14</a:t>
            </a:r>
          </a:p>
        </p:txBody>
      </p:sp>
      <p:sp>
        <p:nvSpPr>
          <p:cNvPr id="328" name="3"/>
          <p:cNvSpPr/>
          <p:nvPr/>
        </p:nvSpPr>
        <p:spPr>
          <a:xfrm>
            <a:off x="4173042" y="4536089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3</a:t>
            </a:r>
          </a:p>
        </p:txBody>
      </p:sp>
      <p:cxnSp>
        <p:nvCxnSpPr>
          <p:cNvPr id="329" name="Connection Line"/>
          <p:cNvCxnSpPr>
            <a:stCxn id="319" idx="0"/>
            <a:endCxn id="328" idx="0"/>
          </p:cNvCxnSpPr>
          <p:nvPr/>
        </p:nvCxnSpPr>
        <p:spPr>
          <a:xfrm>
            <a:off x="3317367" y="3877039"/>
            <a:ext cx="1112851" cy="897155"/>
          </a:xfrm>
          <a:prstGeom prst="straightConnector1">
            <a:avLst/>
          </a:prstGeom>
          <a:ln w="19050">
            <a:solidFill>
              <a:srgbClr val="000000"/>
            </a:solidFill>
            <a:prstDash val="sysDot"/>
            <a:miter lim="400000"/>
          </a:ln>
        </p:spPr>
      </p:cxn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332" name="Remoçã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433FF"/>
                </a:solidFill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Remoção</a:t>
            </a:r>
          </a:p>
        </p:txBody>
      </p:sp>
      <p:cxnSp>
        <p:nvCxnSpPr>
          <p:cNvPr id="333" name="Connection Line"/>
          <p:cNvCxnSpPr>
            <a:stCxn id="337" idx="0"/>
            <a:endCxn id="336" idx="0"/>
          </p:cNvCxnSpPr>
          <p:nvPr/>
        </p:nvCxnSpPr>
        <p:spPr>
          <a:xfrm flipV="1">
            <a:off x="2261235" y="2052412"/>
            <a:ext cx="2168983" cy="987952"/>
          </a:xfrm>
          <a:prstGeom prst="straightConnector1">
            <a:avLst/>
          </a:prstGeom>
          <a:ln w="19050">
            <a:solidFill>
              <a:srgbClr val="000000"/>
            </a:solidFill>
            <a:prstDash val="sysDot"/>
            <a:miter lim="400000"/>
          </a:ln>
        </p:spPr>
      </p:cxnSp>
      <p:cxnSp>
        <p:nvCxnSpPr>
          <p:cNvPr id="334" name="Connection Line"/>
          <p:cNvCxnSpPr>
            <a:stCxn id="335" idx="0"/>
            <a:endCxn id="336" idx="0"/>
          </p:cNvCxnSpPr>
          <p:nvPr/>
        </p:nvCxnSpPr>
        <p:spPr>
          <a:xfrm flipH="1" flipV="1">
            <a:off x="4430217" y="2052412"/>
            <a:ext cx="2244815" cy="987952"/>
          </a:xfrm>
          <a:prstGeom prst="straightConnector1">
            <a:avLst/>
          </a:prstGeom>
          <a:ln w="19050">
            <a:solidFill>
              <a:srgbClr val="000000"/>
            </a:solidFill>
            <a:prstDash val="sysDot"/>
            <a:miter lim="400000"/>
          </a:ln>
        </p:spPr>
      </p:cxnSp>
      <p:sp>
        <p:nvSpPr>
          <p:cNvPr id="335" name="7"/>
          <p:cNvSpPr/>
          <p:nvPr/>
        </p:nvSpPr>
        <p:spPr>
          <a:xfrm>
            <a:off x="6417856" y="2802260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336" name="5"/>
          <p:cNvSpPr/>
          <p:nvPr/>
        </p:nvSpPr>
        <p:spPr>
          <a:xfrm>
            <a:off x="4173042" y="1814308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337" name="1"/>
          <p:cNvSpPr/>
          <p:nvPr/>
        </p:nvSpPr>
        <p:spPr>
          <a:xfrm>
            <a:off x="2004060" y="2802260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1</a:t>
            </a:r>
          </a:p>
        </p:txBody>
      </p:sp>
      <p:cxnSp>
        <p:nvCxnSpPr>
          <p:cNvPr id="338" name="Connection Line"/>
          <p:cNvCxnSpPr>
            <a:stCxn id="339" idx="0"/>
            <a:endCxn id="337" idx="0"/>
          </p:cNvCxnSpPr>
          <p:nvPr/>
        </p:nvCxnSpPr>
        <p:spPr>
          <a:xfrm flipH="1" flipV="1">
            <a:off x="2261235" y="3040363"/>
            <a:ext cx="1056133" cy="836677"/>
          </a:xfrm>
          <a:prstGeom prst="straightConnector1">
            <a:avLst/>
          </a:prstGeom>
          <a:ln w="19050">
            <a:solidFill>
              <a:srgbClr val="000000"/>
            </a:solidFill>
            <a:prstDash val="sysDot"/>
            <a:miter lim="400000"/>
          </a:ln>
        </p:spPr>
      </p:cxnSp>
      <p:sp>
        <p:nvSpPr>
          <p:cNvPr id="339" name="2"/>
          <p:cNvSpPr/>
          <p:nvPr/>
        </p:nvSpPr>
        <p:spPr>
          <a:xfrm>
            <a:off x="3060192" y="3638936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2</a:t>
            </a:r>
          </a:p>
        </p:txBody>
      </p:sp>
      <p:cxnSp>
        <p:nvCxnSpPr>
          <p:cNvPr id="340" name="Connection Line"/>
          <p:cNvCxnSpPr>
            <a:stCxn id="341" idx="0"/>
            <a:endCxn id="335" idx="0"/>
          </p:cNvCxnSpPr>
          <p:nvPr/>
        </p:nvCxnSpPr>
        <p:spPr>
          <a:xfrm flipH="1" flipV="1">
            <a:off x="6675031" y="3040363"/>
            <a:ext cx="1045173" cy="836677"/>
          </a:xfrm>
          <a:prstGeom prst="straightConnector1">
            <a:avLst/>
          </a:prstGeom>
          <a:ln w="19050">
            <a:solidFill>
              <a:srgbClr val="000000"/>
            </a:solidFill>
            <a:prstDash val="sysDot"/>
            <a:miter lim="400000"/>
          </a:ln>
        </p:spPr>
      </p:cxnSp>
      <p:sp>
        <p:nvSpPr>
          <p:cNvPr id="341" name="15"/>
          <p:cNvSpPr/>
          <p:nvPr/>
        </p:nvSpPr>
        <p:spPr>
          <a:xfrm>
            <a:off x="7463028" y="3638936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15</a:t>
            </a:r>
          </a:p>
        </p:txBody>
      </p:sp>
      <p:cxnSp>
        <p:nvCxnSpPr>
          <p:cNvPr id="342" name="Connection Line"/>
          <p:cNvCxnSpPr>
            <a:stCxn id="343" idx="0"/>
            <a:endCxn id="341" idx="0"/>
          </p:cNvCxnSpPr>
          <p:nvPr/>
        </p:nvCxnSpPr>
        <p:spPr>
          <a:xfrm flipV="1">
            <a:off x="6455575" y="3877039"/>
            <a:ext cx="1264629" cy="897155"/>
          </a:xfrm>
          <a:prstGeom prst="straightConnector1">
            <a:avLst/>
          </a:prstGeom>
          <a:ln w="19050">
            <a:solidFill>
              <a:srgbClr val="000000"/>
            </a:solidFill>
            <a:prstDash val="sysDot"/>
            <a:miter lim="400000"/>
          </a:ln>
        </p:spPr>
      </p:cxnSp>
      <p:sp>
        <p:nvSpPr>
          <p:cNvPr id="343" name="9"/>
          <p:cNvSpPr/>
          <p:nvPr/>
        </p:nvSpPr>
        <p:spPr>
          <a:xfrm>
            <a:off x="6198400" y="4536089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9</a:t>
            </a:r>
          </a:p>
        </p:txBody>
      </p:sp>
      <p:cxnSp>
        <p:nvCxnSpPr>
          <p:cNvPr id="344" name="Connection Line"/>
          <p:cNvCxnSpPr>
            <a:stCxn id="345" idx="0"/>
            <a:endCxn id="343" idx="0"/>
          </p:cNvCxnSpPr>
          <p:nvPr/>
        </p:nvCxnSpPr>
        <p:spPr>
          <a:xfrm flipV="1">
            <a:off x="5799963" y="4774193"/>
            <a:ext cx="655613" cy="1135997"/>
          </a:xfrm>
          <a:prstGeom prst="straightConnector1">
            <a:avLst/>
          </a:prstGeom>
          <a:ln w="19050">
            <a:solidFill>
              <a:srgbClr val="000000"/>
            </a:solidFill>
            <a:prstDash val="sysDot"/>
            <a:miter lim="400000"/>
          </a:ln>
        </p:spPr>
      </p:cxnSp>
      <p:sp>
        <p:nvSpPr>
          <p:cNvPr id="345" name="8"/>
          <p:cNvSpPr/>
          <p:nvPr/>
        </p:nvSpPr>
        <p:spPr>
          <a:xfrm>
            <a:off x="5542788" y="5672085"/>
            <a:ext cx="514351" cy="476209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8</a:t>
            </a:r>
          </a:p>
        </p:txBody>
      </p:sp>
      <p:cxnSp>
        <p:nvCxnSpPr>
          <p:cNvPr id="346" name="Connection Line"/>
          <p:cNvCxnSpPr>
            <a:stCxn id="347" idx="0"/>
            <a:endCxn id="343" idx="0"/>
          </p:cNvCxnSpPr>
          <p:nvPr/>
        </p:nvCxnSpPr>
        <p:spPr>
          <a:xfrm flipH="1" flipV="1">
            <a:off x="6455575" y="4774193"/>
            <a:ext cx="661124" cy="1135997"/>
          </a:xfrm>
          <a:prstGeom prst="straightConnector1">
            <a:avLst/>
          </a:prstGeom>
          <a:ln w="19050">
            <a:solidFill>
              <a:srgbClr val="000000"/>
            </a:solidFill>
            <a:prstDash val="sysDot"/>
            <a:miter lim="400000"/>
          </a:ln>
        </p:spPr>
      </p:cxnSp>
      <p:sp>
        <p:nvSpPr>
          <p:cNvPr id="347" name="14"/>
          <p:cNvSpPr/>
          <p:nvPr/>
        </p:nvSpPr>
        <p:spPr>
          <a:xfrm>
            <a:off x="6859523" y="5672085"/>
            <a:ext cx="514351" cy="476209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14</a:t>
            </a:r>
          </a:p>
        </p:txBody>
      </p:sp>
      <p:sp>
        <p:nvSpPr>
          <p:cNvPr id="348" name="3"/>
          <p:cNvSpPr/>
          <p:nvPr/>
        </p:nvSpPr>
        <p:spPr>
          <a:xfrm>
            <a:off x="4173042" y="4536089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3</a:t>
            </a:r>
          </a:p>
        </p:txBody>
      </p:sp>
      <p:cxnSp>
        <p:nvCxnSpPr>
          <p:cNvPr id="349" name="Connection Line"/>
          <p:cNvCxnSpPr>
            <a:stCxn id="339" idx="0"/>
            <a:endCxn id="348" idx="0"/>
          </p:cNvCxnSpPr>
          <p:nvPr/>
        </p:nvCxnSpPr>
        <p:spPr>
          <a:xfrm>
            <a:off x="3317367" y="3877039"/>
            <a:ext cx="1112851" cy="897155"/>
          </a:xfrm>
          <a:prstGeom prst="straightConnector1">
            <a:avLst/>
          </a:prstGeom>
          <a:ln w="19050">
            <a:solidFill>
              <a:srgbClr val="000000"/>
            </a:solidFill>
            <a:prstDash val="sysDot"/>
            <a:miter lim="400000"/>
          </a:ln>
        </p:spPr>
      </p:cxnSp>
      <p:sp>
        <p:nvSpPr>
          <p:cNvPr id="350" name="Remover x = 2"/>
          <p:cNvSpPr txBox="1"/>
          <p:nvPr/>
        </p:nvSpPr>
        <p:spPr>
          <a:xfrm>
            <a:off x="314651" y="1941197"/>
            <a:ext cx="1850546" cy="427991"/>
          </a:xfrm>
          <a:prstGeom prst="rect">
            <a:avLst/>
          </a:prstGeom>
          <a:solidFill>
            <a:srgbClr val="FFFB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b="1" sz="2300"/>
            </a:pPr>
            <a:r>
              <a:rPr b="0"/>
              <a:t>Remover x = </a:t>
            </a:r>
            <a:r>
              <a:t>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353" name="Remoçã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433FF"/>
                </a:solidFill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Remoção</a:t>
            </a:r>
          </a:p>
        </p:txBody>
      </p:sp>
      <p:cxnSp>
        <p:nvCxnSpPr>
          <p:cNvPr id="354" name="Connection Line"/>
          <p:cNvCxnSpPr>
            <a:stCxn id="358" idx="0"/>
            <a:endCxn id="357" idx="0"/>
          </p:cNvCxnSpPr>
          <p:nvPr/>
        </p:nvCxnSpPr>
        <p:spPr>
          <a:xfrm flipV="1">
            <a:off x="2261235" y="2052412"/>
            <a:ext cx="2168983" cy="987952"/>
          </a:xfrm>
          <a:prstGeom prst="straightConnector1">
            <a:avLst/>
          </a:prstGeom>
          <a:ln w="19050">
            <a:solidFill>
              <a:srgbClr val="FF2600"/>
            </a:solidFill>
            <a:miter lim="400000"/>
          </a:ln>
        </p:spPr>
      </p:cxnSp>
      <p:cxnSp>
        <p:nvCxnSpPr>
          <p:cNvPr id="355" name="Connection Line"/>
          <p:cNvCxnSpPr>
            <a:stCxn id="356" idx="0"/>
            <a:endCxn id="357" idx="0"/>
          </p:cNvCxnSpPr>
          <p:nvPr/>
        </p:nvCxnSpPr>
        <p:spPr>
          <a:xfrm flipH="1" flipV="1">
            <a:off x="4430217" y="2052412"/>
            <a:ext cx="2244815" cy="987952"/>
          </a:xfrm>
          <a:prstGeom prst="straightConnector1">
            <a:avLst/>
          </a:prstGeom>
          <a:ln w="19050">
            <a:solidFill>
              <a:srgbClr val="000000"/>
            </a:solidFill>
            <a:prstDash val="sysDot"/>
            <a:miter lim="400000"/>
          </a:ln>
        </p:spPr>
      </p:cxnSp>
      <p:sp>
        <p:nvSpPr>
          <p:cNvPr id="356" name="7"/>
          <p:cNvSpPr/>
          <p:nvPr/>
        </p:nvSpPr>
        <p:spPr>
          <a:xfrm>
            <a:off x="6417856" y="2802260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357" name="5"/>
          <p:cNvSpPr/>
          <p:nvPr/>
        </p:nvSpPr>
        <p:spPr>
          <a:xfrm>
            <a:off x="4173042" y="1814308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358" name="1"/>
          <p:cNvSpPr/>
          <p:nvPr/>
        </p:nvSpPr>
        <p:spPr>
          <a:xfrm>
            <a:off x="2004060" y="2802260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1</a:t>
            </a:r>
          </a:p>
        </p:txBody>
      </p:sp>
      <p:cxnSp>
        <p:nvCxnSpPr>
          <p:cNvPr id="359" name="Connection Line"/>
          <p:cNvCxnSpPr>
            <a:stCxn id="360" idx="0"/>
            <a:endCxn id="358" idx="0"/>
          </p:cNvCxnSpPr>
          <p:nvPr/>
        </p:nvCxnSpPr>
        <p:spPr>
          <a:xfrm flipH="1" flipV="1">
            <a:off x="2261235" y="3040363"/>
            <a:ext cx="1056133" cy="836677"/>
          </a:xfrm>
          <a:prstGeom prst="straightConnector1">
            <a:avLst/>
          </a:prstGeom>
          <a:ln w="19050">
            <a:solidFill>
              <a:srgbClr val="FF2600"/>
            </a:solidFill>
            <a:miter lim="400000"/>
          </a:ln>
        </p:spPr>
      </p:cxnSp>
      <p:sp>
        <p:nvSpPr>
          <p:cNvPr id="360" name="2"/>
          <p:cNvSpPr/>
          <p:nvPr/>
        </p:nvSpPr>
        <p:spPr>
          <a:xfrm>
            <a:off x="3060192" y="3638936"/>
            <a:ext cx="514351" cy="476208"/>
          </a:xfrm>
          <a:prstGeom prst="ellipse">
            <a:avLst/>
          </a:prstGeom>
          <a:solidFill>
            <a:srgbClr val="FF26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2</a:t>
            </a:r>
          </a:p>
        </p:txBody>
      </p:sp>
      <p:cxnSp>
        <p:nvCxnSpPr>
          <p:cNvPr id="361" name="Connection Line"/>
          <p:cNvCxnSpPr>
            <a:stCxn id="362" idx="0"/>
            <a:endCxn id="356" idx="0"/>
          </p:cNvCxnSpPr>
          <p:nvPr/>
        </p:nvCxnSpPr>
        <p:spPr>
          <a:xfrm flipH="1" flipV="1">
            <a:off x="6675031" y="3040363"/>
            <a:ext cx="1045173" cy="836677"/>
          </a:xfrm>
          <a:prstGeom prst="straightConnector1">
            <a:avLst/>
          </a:prstGeom>
          <a:ln w="19050">
            <a:solidFill>
              <a:srgbClr val="000000"/>
            </a:solidFill>
            <a:prstDash val="sysDot"/>
            <a:miter lim="400000"/>
          </a:ln>
        </p:spPr>
      </p:cxnSp>
      <p:sp>
        <p:nvSpPr>
          <p:cNvPr id="362" name="15"/>
          <p:cNvSpPr/>
          <p:nvPr/>
        </p:nvSpPr>
        <p:spPr>
          <a:xfrm>
            <a:off x="7463028" y="3638936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15</a:t>
            </a:r>
          </a:p>
        </p:txBody>
      </p:sp>
      <p:cxnSp>
        <p:nvCxnSpPr>
          <p:cNvPr id="363" name="Connection Line"/>
          <p:cNvCxnSpPr>
            <a:stCxn id="364" idx="0"/>
            <a:endCxn id="362" idx="0"/>
          </p:cNvCxnSpPr>
          <p:nvPr/>
        </p:nvCxnSpPr>
        <p:spPr>
          <a:xfrm flipV="1">
            <a:off x="6455575" y="3877039"/>
            <a:ext cx="1264629" cy="897155"/>
          </a:xfrm>
          <a:prstGeom prst="straightConnector1">
            <a:avLst/>
          </a:prstGeom>
          <a:ln w="19050">
            <a:solidFill>
              <a:srgbClr val="000000"/>
            </a:solidFill>
            <a:prstDash val="sysDot"/>
            <a:miter lim="400000"/>
          </a:ln>
        </p:spPr>
      </p:cxnSp>
      <p:sp>
        <p:nvSpPr>
          <p:cNvPr id="364" name="9"/>
          <p:cNvSpPr/>
          <p:nvPr/>
        </p:nvSpPr>
        <p:spPr>
          <a:xfrm>
            <a:off x="6198400" y="4536089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9</a:t>
            </a:r>
          </a:p>
        </p:txBody>
      </p:sp>
      <p:cxnSp>
        <p:nvCxnSpPr>
          <p:cNvPr id="365" name="Connection Line"/>
          <p:cNvCxnSpPr>
            <a:stCxn id="366" idx="0"/>
            <a:endCxn id="364" idx="0"/>
          </p:cNvCxnSpPr>
          <p:nvPr/>
        </p:nvCxnSpPr>
        <p:spPr>
          <a:xfrm flipV="1">
            <a:off x="5799963" y="4774193"/>
            <a:ext cx="655613" cy="1135997"/>
          </a:xfrm>
          <a:prstGeom prst="straightConnector1">
            <a:avLst/>
          </a:prstGeom>
          <a:ln w="19050">
            <a:solidFill>
              <a:srgbClr val="000000"/>
            </a:solidFill>
            <a:prstDash val="sysDot"/>
            <a:miter lim="400000"/>
          </a:ln>
        </p:spPr>
      </p:cxnSp>
      <p:sp>
        <p:nvSpPr>
          <p:cNvPr id="366" name="8"/>
          <p:cNvSpPr/>
          <p:nvPr/>
        </p:nvSpPr>
        <p:spPr>
          <a:xfrm>
            <a:off x="5542788" y="5672085"/>
            <a:ext cx="514351" cy="476209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8</a:t>
            </a:r>
          </a:p>
        </p:txBody>
      </p:sp>
      <p:cxnSp>
        <p:nvCxnSpPr>
          <p:cNvPr id="367" name="Connection Line"/>
          <p:cNvCxnSpPr>
            <a:stCxn id="368" idx="0"/>
            <a:endCxn id="364" idx="0"/>
          </p:cNvCxnSpPr>
          <p:nvPr/>
        </p:nvCxnSpPr>
        <p:spPr>
          <a:xfrm flipH="1" flipV="1">
            <a:off x="6455575" y="4774193"/>
            <a:ext cx="661124" cy="1135997"/>
          </a:xfrm>
          <a:prstGeom prst="straightConnector1">
            <a:avLst/>
          </a:prstGeom>
          <a:ln w="19050">
            <a:solidFill>
              <a:srgbClr val="000000"/>
            </a:solidFill>
            <a:prstDash val="sysDot"/>
            <a:miter lim="400000"/>
          </a:ln>
        </p:spPr>
      </p:cxnSp>
      <p:sp>
        <p:nvSpPr>
          <p:cNvPr id="368" name="14"/>
          <p:cNvSpPr/>
          <p:nvPr/>
        </p:nvSpPr>
        <p:spPr>
          <a:xfrm>
            <a:off x="6859523" y="5672085"/>
            <a:ext cx="514351" cy="476209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14</a:t>
            </a:r>
          </a:p>
        </p:txBody>
      </p:sp>
      <p:sp>
        <p:nvSpPr>
          <p:cNvPr id="369" name="3"/>
          <p:cNvSpPr/>
          <p:nvPr/>
        </p:nvSpPr>
        <p:spPr>
          <a:xfrm>
            <a:off x="4173042" y="4536089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3</a:t>
            </a:r>
          </a:p>
        </p:txBody>
      </p:sp>
      <p:cxnSp>
        <p:nvCxnSpPr>
          <p:cNvPr id="370" name="Connection Line"/>
          <p:cNvCxnSpPr>
            <a:stCxn id="360" idx="0"/>
            <a:endCxn id="369" idx="0"/>
          </p:cNvCxnSpPr>
          <p:nvPr/>
        </p:nvCxnSpPr>
        <p:spPr>
          <a:xfrm>
            <a:off x="3317367" y="3877039"/>
            <a:ext cx="1112851" cy="897155"/>
          </a:xfrm>
          <a:prstGeom prst="straightConnector1">
            <a:avLst/>
          </a:prstGeom>
          <a:ln w="19050">
            <a:solidFill>
              <a:srgbClr val="000000"/>
            </a:solidFill>
            <a:prstDash val="sysDot"/>
            <a:miter lim="400000"/>
          </a:ln>
        </p:spPr>
      </p:cxnSp>
      <p:sp>
        <p:nvSpPr>
          <p:cNvPr id="371" name="Oval"/>
          <p:cNvSpPr/>
          <p:nvPr/>
        </p:nvSpPr>
        <p:spPr>
          <a:xfrm>
            <a:off x="2914079" y="3506193"/>
            <a:ext cx="806577" cy="741693"/>
          </a:xfrm>
          <a:prstGeom prst="ellipse">
            <a:avLst/>
          </a:prstGeom>
          <a:ln w="19050">
            <a:solidFill>
              <a:srgbClr val="FF2600"/>
            </a:solidFill>
            <a:prstDash val="sysDot"/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72" name="Remover x = 2"/>
          <p:cNvSpPr txBox="1"/>
          <p:nvPr/>
        </p:nvSpPr>
        <p:spPr>
          <a:xfrm>
            <a:off x="314651" y="1941197"/>
            <a:ext cx="1850546" cy="427991"/>
          </a:xfrm>
          <a:prstGeom prst="rect">
            <a:avLst/>
          </a:prstGeom>
          <a:solidFill>
            <a:srgbClr val="FFFB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b="1" sz="2300"/>
            </a:pPr>
            <a:r>
              <a:rPr b="0"/>
              <a:t>Remover x = </a:t>
            </a:r>
            <a:r>
              <a:t>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375" name="Remoçã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433FF"/>
                </a:solidFill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Remoção</a:t>
            </a:r>
          </a:p>
        </p:txBody>
      </p:sp>
      <p:cxnSp>
        <p:nvCxnSpPr>
          <p:cNvPr id="376" name="Connection Line"/>
          <p:cNvCxnSpPr>
            <a:stCxn id="380" idx="0"/>
            <a:endCxn id="379" idx="0"/>
          </p:cNvCxnSpPr>
          <p:nvPr/>
        </p:nvCxnSpPr>
        <p:spPr>
          <a:xfrm flipV="1">
            <a:off x="2261235" y="2052412"/>
            <a:ext cx="2168983" cy="987952"/>
          </a:xfrm>
          <a:prstGeom prst="straightConnector1">
            <a:avLst/>
          </a:prstGeom>
          <a:ln w="19050">
            <a:solidFill>
              <a:srgbClr val="FF2600"/>
            </a:solidFill>
            <a:miter lim="400000"/>
          </a:ln>
        </p:spPr>
      </p:cxnSp>
      <p:cxnSp>
        <p:nvCxnSpPr>
          <p:cNvPr id="377" name="Connection Line"/>
          <p:cNvCxnSpPr>
            <a:stCxn id="378" idx="0"/>
            <a:endCxn id="379" idx="0"/>
          </p:cNvCxnSpPr>
          <p:nvPr/>
        </p:nvCxnSpPr>
        <p:spPr>
          <a:xfrm flipH="1" flipV="1">
            <a:off x="4430217" y="2052412"/>
            <a:ext cx="2244815" cy="987952"/>
          </a:xfrm>
          <a:prstGeom prst="straightConnector1">
            <a:avLst/>
          </a:prstGeom>
          <a:ln w="19050">
            <a:solidFill>
              <a:srgbClr val="000000"/>
            </a:solidFill>
            <a:prstDash val="sysDot"/>
            <a:miter lim="400000"/>
          </a:ln>
        </p:spPr>
      </p:cxnSp>
      <p:sp>
        <p:nvSpPr>
          <p:cNvPr id="378" name="7"/>
          <p:cNvSpPr/>
          <p:nvPr/>
        </p:nvSpPr>
        <p:spPr>
          <a:xfrm>
            <a:off x="6417856" y="2802260"/>
            <a:ext cx="514351" cy="476208"/>
          </a:xfrm>
          <a:prstGeom prst="ellipse">
            <a:avLst/>
          </a:prstGeom>
          <a:solidFill>
            <a:srgbClr val="000000">
              <a:alpha val="21282"/>
            </a:srgbClr>
          </a:solidFill>
          <a:ln w="19050">
            <a:solidFill>
              <a:srgbClr val="000000">
                <a:alpha val="21282"/>
              </a:srgbClr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379" name="5"/>
          <p:cNvSpPr/>
          <p:nvPr/>
        </p:nvSpPr>
        <p:spPr>
          <a:xfrm>
            <a:off x="4173042" y="1814308"/>
            <a:ext cx="514351" cy="476208"/>
          </a:xfrm>
          <a:prstGeom prst="ellipse">
            <a:avLst/>
          </a:prstGeom>
          <a:solidFill>
            <a:srgbClr val="000000">
              <a:alpha val="21282"/>
            </a:srgbClr>
          </a:solidFill>
          <a:ln w="19050">
            <a:solidFill>
              <a:srgbClr val="000000">
                <a:alpha val="21282"/>
              </a:srgbClr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380" name="1"/>
          <p:cNvSpPr/>
          <p:nvPr/>
        </p:nvSpPr>
        <p:spPr>
          <a:xfrm>
            <a:off x="2004060" y="2802260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1</a:t>
            </a:r>
          </a:p>
        </p:txBody>
      </p:sp>
      <p:cxnSp>
        <p:nvCxnSpPr>
          <p:cNvPr id="381" name="Connection Line"/>
          <p:cNvCxnSpPr>
            <a:stCxn id="382" idx="0"/>
            <a:endCxn id="380" idx="0"/>
          </p:cNvCxnSpPr>
          <p:nvPr/>
        </p:nvCxnSpPr>
        <p:spPr>
          <a:xfrm flipH="1" flipV="1">
            <a:off x="2261235" y="3040363"/>
            <a:ext cx="1056133" cy="836677"/>
          </a:xfrm>
          <a:prstGeom prst="straightConnector1">
            <a:avLst/>
          </a:prstGeom>
          <a:ln w="19050">
            <a:solidFill>
              <a:srgbClr val="FF2600"/>
            </a:solidFill>
            <a:miter lim="400000"/>
          </a:ln>
        </p:spPr>
      </p:cxnSp>
      <p:sp>
        <p:nvSpPr>
          <p:cNvPr id="382" name="2"/>
          <p:cNvSpPr/>
          <p:nvPr/>
        </p:nvSpPr>
        <p:spPr>
          <a:xfrm>
            <a:off x="3060192" y="3638936"/>
            <a:ext cx="514351" cy="476208"/>
          </a:xfrm>
          <a:prstGeom prst="ellipse">
            <a:avLst/>
          </a:prstGeom>
          <a:solidFill>
            <a:srgbClr val="FF26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2</a:t>
            </a:r>
          </a:p>
        </p:txBody>
      </p:sp>
      <p:cxnSp>
        <p:nvCxnSpPr>
          <p:cNvPr id="383" name="Connection Line"/>
          <p:cNvCxnSpPr>
            <a:stCxn id="384" idx="0"/>
            <a:endCxn id="378" idx="0"/>
          </p:cNvCxnSpPr>
          <p:nvPr/>
        </p:nvCxnSpPr>
        <p:spPr>
          <a:xfrm flipH="1" flipV="1">
            <a:off x="6675031" y="3040363"/>
            <a:ext cx="1045173" cy="836677"/>
          </a:xfrm>
          <a:prstGeom prst="straightConnector1">
            <a:avLst/>
          </a:prstGeom>
          <a:ln w="19050">
            <a:solidFill>
              <a:srgbClr val="000000"/>
            </a:solidFill>
            <a:prstDash val="sysDot"/>
            <a:miter lim="400000"/>
          </a:ln>
        </p:spPr>
      </p:cxnSp>
      <p:sp>
        <p:nvSpPr>
          <p:cNvPr id="384" name="15"/>
          <p:cNvSpPr/>
          <p:nvPr/>
        </p:nvSpPr>
        <p:spPr>
          <a:xfrm>
            <a:off x="7463028" y="3638936"/>
            <a:ext cx="514351" cy="476208"/>
          </a:xfrm>
          <a:prstGeom prst="ellipse">
            <a:avLst/>
          </a:prstGeom>
          <a:solidFill>
            <a:srgbClr val="000000">
              <a:alpha val="21282"/>
            </a:srgbClr>
          </a:solidFill>
          <a:ln w="19050">
            <a:solidFill>
              <a:srgbClr val="000000">
                <a:alpha val="21282"/>
              </a:srgbClr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15</a:t>
            </a:r>
          </a:p>
        </p:txBody>
      </p:sp>
      <p:cxnSp>
        <p:nvCxnSpPr>
          <p:cNvPr id="385" name="Connection Line"/>
          <p:cNvCxnSpPr>
            <a:stCxn id="386" idx="0"/>
            <a:endCxn id="384" idx="0"/>
          </p:cNvCxnSpPr>
          <p:nvPr/>
        </p:nvCxnSpPr>
        <p:spPr>
          <a:xfrm flipV="1">
            <a:off x="6455575" y="3877039"/>
            <a:ext cx="1264629" cy="897155"/>
          </a:xfrm>
          <a:prstGeom prst="straightConnector1">
            <a:avLst/>
          </a:prstGeom>
          <a:ln w="19050">
            <a:solidFill>
              <a:srgbClr val="000000"/>
            </a:solidFill>
            <a:prstDash val="sysDot"/>
            <a:miter lim="400000"/>
          </a:ln>
        </p:spPr>
      </p:cxnSp>
      <p:sp>
        <p:nvSpPr>
          <p:cNvPr id="386" name="9"/>
          <p:cNvSpPr/>
          <p:nvPr/>
        </p:nvSpPr>
        <p:spPr>
          <a:xfrm>
            <a:off x="6198400" y="4536089"/>
            <a:ext cx="514351" cy="476208"/>
          </a:xfrm>
          <a:prstGeom prst="ellipse">
            <a:avLst/>
          </a:prstGeom>
          <a:solidFill>
            <a:srgbClr val="000000">
              <a:alpha val="21282"/>
            </a:srgbClr>
          </a:solidFill>
          <a:ln w="19050">
            <a:solidFill>
              <a:srgbClr val="000000">
                <a:alpha val="21282"/>
              </a:srgbClr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9</a:t>
            </a:r>
          </a:p>
        </p:txBody>
      </p:sp>
      <p:cxnSp>
        <p:nvCxnSpPr>
          <p:cNvPr id="387" name="Connection Line"/>
          <p:cNvCxnSpPr>
            <a:stCxn id="388" idx="0"/>
            <a:endCxn id="386" idx="0"/>
          </p:cNvCxnSpPr>
          <p:nvPr/>
        </p:nvCxnSpPr>
        <p:spPr>
          <a:xfrm flipV="1">
            <a:off x="5799963" y="4774193"/>
            <a:ext cx="655613" cy="1135997"/>
          </a:xfrm>
          <a:prstGeom prst="straightConnector1">
            <a:avLst/>
          </a:prstGeom>
          <a:ln w="19050">
            <a:solidFill>
              <a:srgbClr val="000000"/>
            </a:solidFill>
            <a:prstDash val="sysDot"/>
            <a:miter lim="400000"/>
          </a:ln>
        </p:spPr>
      </p:cxnSp>
      <p:sp>
        <p:nvSpPr>
          <p:cNvPr id="388" name="8"/>
          <p:cNvSpPr/>
          <p:nvPr/>
        </p:nvSpPr>
        <p:spPr>
          <a:xfrm>
            <a:off x="5542788" y="5672085"/>
            <a:ext cx="514351" cy="476209"/>
          </a:xfrm>
          <a:prstGeom prst="ellipse">
            <a:avLst/>
          </a:prstGeom>
          <a:solidFill>
            <a:srgbClr val="000000">
              <a:alpha val="21282"/>
            </a:srgbClr>
          </a:solidFill>
          <a:ln w="19050">
            <a:solidFill>
              <a:srgbClr val="000000">
                <a:alpha val="21282"/>
              </a:srgbClr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8</a:t>
            </a:r>
          </a:p>
        </p:txBody>
      </p:sp>
      <p:cxnSp>
        <p:nvCxnSpPr>
          <p:cNvPr id="389" name="Connection Line"/>
          <p:cNvCxnSpPr>
            <a:stCxn id="390" idx="0"/>
            <a:endCxn id="386" idx="0"/>
          </p:cNvCxnSpPr>
          <p:nvPr/>
        </p:nvCxnSpPr>
        <p:spPr>
          <a:xfrm flipH="1" flipV="1">
            <a:off x="6455575" y="4774193"/>
            <a:ext cx="661124" cy="1135997"/>
          </a:xfrm>
          <a:prstGeom prst="straightConnector1">
            <a:avLst/>
          </a:prstGeom>
          <a:ln w="19050">
            <a:solidFill>
              <a:srgbClr val="000000"/>
            </a:solidFill>
            <a:prstDash val="sysDot"/>
            <a:miter lim="400000"/>
          </a:ln>
        </p:spPr>
      </p:cxnSp>
      <p:sp>
        <p:nvSpPr>
          <p:cNvPr id="390" name="14"/>
          <p:cNvSpPr/>
          <p:nvPr/>
        </p:nvSpPr>
        <p:spPr>
          <a:xfrm>
            <a:off x="6859523" y="5672085"/>
            <a:ext cx="514351" cy="476209"/>
          </a:xfrm>
          <a:prstGeom prst="ellipse">
            <a:avLst/>
          </a:prstGeom>
          <a:solidFill>
            <a:srgbClr val="000000">
              <a:alpha val="21282"/>
            </a:srgbClr>
          </a:solidFill>
          <a:ln w="19050">
            <a:solidFill>
              <a:srgbClr val="000000">
                <a:alpha val="21282"/>
              </a:srgbClr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14</a:t>
            </a:r>
          </a:p>
        </p:txBody>
      </p:sp>
      <p:sp>
        <p:nvSpPr>
          <p:cNvPr id="391" name="3"/>
          <p:cNvSpPr/>
          <p:nvPr/>
        </p:nvSpPr>
        <p:spPr>
          <a:xfrm>
            <a:off x="4173042" y="4536089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3</a:t>
            </a:r>
          </a:p>
        </p:txBody>
      </p:sp>
      <p:cxnSp>
        <p:nvCxnSpPr>
          <p:cNvPr id="392" name="Connection Line"/>
          <p:cNvCxnSpPr>
            <a:stCxn id="382" idx="0"/>
            <a:endCxn id="391" idx="0"/>
          </p:cNvCxnSpPr>
          <p:nvPr/>
        </p:nvCxnSpPr>
        <p:spPr>
          <a:xfrm>
            <a:off x="3317367" y="3877039"/>
            <a:ext cx="1112851" cy="897155"/>
          </a:xfrm>
          <a:prstGeom prst="straightConnector1">
            <a:avLst/>
          </a:prstGeom>
          <a:ln w="19050">
            <a:solidFill>
              <a:srgbClr val="000000"/>
            </a:solidFill>
            <a:prstDash val="sysDot"/>
            <a:miter lim="400000"/>
          </a:ln>
        </p:spPr>
      </p:cxnSp>
      <p:sp>
        <p:nvSpPr>
          <p:cNvPr id="393" name="Oval"/>
          <p:cNvSpPr/>
          <p:nvPr/>
        </p:nvSpPr>
        <p:spPr>
          <a:xfrm>
            <a:off x="2914079" y="3506193"/>
            <a:ext cx="806577" cy="741693"/>
          </a:xfrm>
          <a:prstGeom prst="ellipse">
            <a:avLst/>
          </a:prstGeom>
          <a:ln w="19050">
            <a:solidFill>
              <a:srgbClr val="FF2600"/>
            </a:solidFill>
            <a:prstDash val="sysDot"/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94" name="Node"/>
          <p:cNvSpPr txBox="1"/>
          <p:nvPr/>
        </p:nvSpPr>
        <p:spPr>
          <a:xfrm>
            <a:off x="3010577" y="3102906"/>
            <a:ext cx="613580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solidFill>
                  <a:srgbClr val="FF2600"/>
                </a:solidFill>
              </a:defRPr>
            </a:lvl1pPr>
          </a:lstStyle>
          <a:p>
            <a:pPr/>
            <a:r>
              <a:t>Node</a:t>
            </a:r>
          </a:p>
        </p:txBody>
      </p:sp>
      <p:sp>
        <p:nvSpPr>
          <p:cNvPr id="395" name="Remover x = 2"/>
          <p:cNvSpPr txBox="1"/>
          <p:nvPr/>
        </p:nvSpPr>
        <p:spPr>
          <a:xfrm>
            <a:off x="314651" y="1941197"/>
            <a:ext cx="1850546" cy="427991"/>
          </a:xfrm>
          <a:prstGeom prst="rect">
            <a:avLst/>
          </a:prstGeom>
          <a:solidFill>
            <a:srgbClr val="FFFB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b="1" sz="2300"/>
            </a:pPr>
            <a:r>
              <a:rPr b="0"/>
              <a:t>Remover x = </a:t>
            </a:r>
            <a:r>
              <a:t>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398" name="Remoçã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433FF"/>
                </a:solidFill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Remoção</a:t>
            </a:r>
          </a:p>
        </p:txBody>
      </p:sp>
      <p:cxnSp>
        <p:nvCxnSpPr>
          <p:cNvPr id="399" name="Connection Line"/>
          <p:cNvCxnSpPr>
            <a:stCxn id="403" idx="0"/>
            <a:endCxn id="402" idx="0"/>
          </p:cNvCxnSpPr>
          <p:nvPr/>
        </p:nvCxnSpPr>
        <p:spPr>
          <a:xfrm flipV="1">
            <a:off x="2261235" y="2052412"/>
            <a:ext cx="2168983" cy="987952"/>
          </a:xfrm>
          <a:prstGeom prst="straightConnector1">
            <a:avLst/>
          </a:prstGeom>
          <a:ln w="19050">
            <a:solidFill>
              <a:srgbClr val="FF2600"/>
            </a:solidFill>
            <a:miter lim="400000"/>
          </a:ln>
        </p:spPr>
      </p:cxnSp>
      <p:cxnSp>
        <p:nvCxnSpPr>
          <p:cNvPr id="400" name="Connection Line"/>
          <p:cNvCxnSpPr>
            <a:stCxn id="401" idx="0"/>
            <a:endCxn id="402" idx="0"/>
          </p:cNvCxnSpPr>
          <p:nvPr/>
        </p:nvCxnSpPr>
        <p:spPr>
          <a:xfrm flipH="1" flipV="1">
            <a:off x="4430217" y="2052412"/>
            <a:ext cx="2244815" cy="987952"/>
          </a:xfrm>
          <a:prstGeom prst="straightConnector1">
            <a:avLst/>
          </a:prstGeom>
          <a:ln w="19050">
            <a:solidFill>
              <a:srgbClr val="000000"/>
            </a:solidFill>
            <a:prstDash val="sysDot"/>
            <a:miter lim="400000"/>
          </a:ln>
        </p:spPr>
      </p:cxnSp>
      <p:sp>
        <p:nvSpPr>
          <p:cNvPr id="401" name="7"/>
          <p:cNvSpPr/>
          <p:nvPr/>
        </p:nvSpPr>
        <p:spPr>
          <a:xfrm>
            <a:off x="6417856" y="2802260"/>
            <a:ext cx="514351" cy="476208"/>
          </a:xfrm>
          <a:prstGeom prst="ellipse">
            <a:avLst/>
          </a:prstGeom>
          <a:solidFill>
            <a:srgbClr val="000000">
              <a:alpha val="21282"/>
            </a:srgbClr>
          </a:solidFill>
          <a:ln w="19050">
            <a:solidFill>
              <a:srgbClr val="000000">
                <a:alpha val="21282"/>
              </a:srgbClr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402" name="5"/>
          <p:cNvSpPr/>
          <p:nvPr/>
        </p:nvSpPr>
        <p:spPr>
          <a:xfrm>
            <a:off x="4173042" y="1814308"/>
            <a:ext cx="514351" cy="476208"/>
          </a:xfrm>
          <a:prstGeom prst="ellipse">
            <a:avLst/>
          </a:prstGeom>
          <a:solidFill>
            <a:srgbClr val="000000">
              <a:alpha val="21282"/>
            </a:srgbClr>
          </a:solidFill>
          <a:ln w="19050">
            <a:solidFill>
              <a:srgbClr val="000000">
                <a:alpha val="21282"/>
              </a:srgbClr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403" name="1"/>
          <p:cNvSpPr/>
          <p:nvPr/>
        </p:nvSpPr>
        <p:spPr>
          <a:xfrm>
            <a:off x="2004060" y="2802260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1</a:t>
            </a:r>
          </a:p>
        </p:txBody>
      </p:sp>
      <p:cxnSp>
        <p:nvCxnSpPr>
          <p:cNvPr id="404" name="Connection Line"/>
          <p:cNvCxnSpPr>
            <a:stCxn id="405" idx="0"/>
            <a:endCxn id="403" idx="0"/>
          </p:cNvCxnSpPr>
          <p:nvPr/>
        </p:nvCxnSpPr>
        <p:spPr>
          <a:xfrm flipH="1" flipV="1">
            <a:off x="2261235" y="3040363"/>
            <a:ext cx="1056133" cy="836677"/>
          </a:xfrm>
          <a:prstGeom prst="straightConnector1">
            <a:avLst/>
          </a:prstGeom>
          <a:ln w="19050">
            <a:solidFill>
              <a:srgbClr val="FF2600"/>
            </a:solidFill>
            <a:miter lim="400000"/>
          </a:ln>
        </p:spPr>
      </p:cxnSp>
      <p:sp>
        <p:nvSpPr>
          <p:cNvPr id="405" name="2"/>
          <p:cNvSpPr/>
          <p:nvPr/>
        </p:nvSpPr>
        <p:spPr>
          <a:xfrm>
            <a:off x="3060192" y="3638936"/>
            <a:ext cx="514351" cy="476208"/>
          </a:xfrm>
          <a:prstGeom prst="ellipse">
            <a:avLst/>
          </a:prstGeom>
          <a:solidFill>
            <a:srgbClr val="FF26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2</a:t>
            </a:r>
          </a:p>
        </p:txBody>
      </p:sp>
      <p:cxnSp>
        <p:nvCxnSpPr>
          <p:cNvPr id="406" name="Connection Line"/>
          <p:cNvCxnSpPr>
            <a:stCxn id="407" idx="0"/>
            <a:endCxn id="401" idx="0"/>
          </p:cNvCxnSpPr>
          <p:nvPr/>
        </p:nvCxnSpPr>
        <p:spPr>
          <a:xfrm flipH="1" flipV="1">
            <a:off x="6675031" y="3040363"/>
            <a:ext cx="1045173" cy="836677"/>
          </a:xfrm>
          <a:prstGeom prst="straightConnector1">
            <a:avLst/>
          </a:prstGeom>
          <a:ln w="19050">
            <a:solidFill>
              <a:srgbClr val="000000"/>
            </a:solidFill>
            <a:prstDash val="sysDot"/>
            <a:miter lim="400000"/>
          </a:ln>
        </p:spPr>
      </p:cxnSp>
      <p:sp>
        <p:nvSpPr>
          <p:cNvPr id="407" name="15"/>
          <p:cNvSpPr/>
          <p:nvPr/>
        </p:nvSpPr>
        <p:spPr>
          <a:xfrm>
            <a:off x="7463028" y="3638936"/>
            <a:ext cx="514351" cy="476208"/>
          </a:xfrm>
          <a:prstGeom prst="ellipse">
            <a:avLst/>
          </a:prstGeom>
          <a:solidFill>
            <a:srgbClr val="000000">
              <a:alpha val="21282"/>
            </a:srgbClr>
          </a:solidFill>
          <a:ln w="19050">
            <a:solidFill>
              <a:srgbClr val="000000">
                <a:alpha val="21282"/>
              </a:srgbClr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15</a:t>
            </a:r>
          </a:p>
        </p:txBody>
      </p:sp>
      <p:cxnSp>
        <p:nvCxnSpPr>
          <p:cNvPr id="408" name="Connection Line"/>
          <p:cNvCxnSpPr>
            <a:stCxn id="409" idx="0"/>
            <a:endCxn id="407" idx="0"/>
          </p:cNvCxnSpPr>
          <p:nvPr/>
        </p:nvCxnSpPr>
        <p:spPr>
          <a:xfrm flipV="1">
            <a:off x="6455575" y="3877039"/>
            <a:ext cx="1264629" cy="897155"/>
          </a:xfrm>
          <a:prstGeom prst="straightConnector1">
            <a:avLst/>
          </a:prstGeom>
          <a:ln w="19050">
            <a:solidFill>
              <a:srgbClr val="000000"/>
            </a:solidFill>
            <a:prstDash val="sysDot"/>
            <a:miter lim="400000"/>
          </a:ln>
        </p:spPr>
      </p:cxnSp>
      <p:sp>
        <p:nvSpPr>
          <p:cNvPr id="409" name="9"/>
          <p:cNvSpPr/>
          <p:nvPr/>
        </p:nvSpPr>
        <p:spPr>
          <a:xfrm>
            <a:off x="6198400" y="4536089"/>
            <a:ext cx="514351" cy="476208"/>
          </a:xfrm>
          <a:prstGeom prst="ellipse">
            <a:avLst/>
          </a:prstGeom>
          <a:solidFill>
            <a:srgbClr val="000000">
              <a:alpha val="21282"/>
            </a:srgbClr>
          </a:solidFill>
          <a:ln w="19050">
            <a:solidFill>
              <a:srgbClr val="000000">
                <a:alpha val="21282"/>
              </a:srgbClr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9</a:t>
            </a:r>
          </a:p>
        </p:txBody>
      </p:sp>
      <p:cxnSp>
        <p:nvCxnSpPr>
          <p:cNvPr id="410" name="Connection Line"/>
          <p:cNvCxnSpPr>
            <a:stCxn id="411" idx="0"/>
            <a:endCxn id="409" idx="0"/>
          </p:cNvCxnSpPr>
          <p:nvPr/>
        </p:nvCxnSpPr>
        <p:spPr>
          <a:xfrm flipV="1">
            <a:off x="5799963" y="4774193"/>
            <a:ext cx="655613" cy="1135997"/>
          </a:xfrm>
          <a:prstGeom prst="straightConnector1">
            <a:avLst/>
          </a:prstGeom>
          <a:ln w="19050">
            <a:solidFill>
              <a:srgbClr val="000000"/>
            </a:solidFill>
            <a:prstDash val="sysDot"/>
            <a:miter lim="400000"/>
          </a:ln>
        </p:spPr>
      </p:cxnSp>
      <p:sp>
        <p:nvSpPr>
          <p:cNvPr id="411" name="8"/>
          <p:cNvSpPr/>
          <p:nvPr/>
        </p:nvSpPr>
        <p:spPr>
          <a:xfrm>
            <a:off x="5542788" y="5672085"/>
            <a:ext cx="514351" cy="476209"/>
          </a:xfrm>
          <a:prstGeom prst="ellipse">
            <a:avLst/>
          </a:prstGeom>
          <a:solidFill>
            <a:srgbClr val="000000">
              <a:alpha val="21282"/>
            </a:srgbClr>
          </a:solidFill>
          <a:ln w="19050">
            <a:solidFill>
              <a:srgbClr val="000000">
                <a:alpha val="21282"/>
              </a:srgbClr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8</a:t>
            </a:r>
          </a:p>
        </p:txBody>
      </p:sp>
      <p:cxnSp>
        <p:nvCxnSpPr>
          <p:cNvPr id="412" name="Connection Line"/>
          <p:cNvCxnSpPr>
            <a:stCxn id="413" idx="0"/>
            <a:endCxn id="409" idx="0"/>
          </p:cNvCxnSpPr>
          <p:nvPr/>
        </p:nvCxnSpPr>
        <p:spPr>
          <a:xfrm flipH="1" flipV="1">
            <a:off x="6455575" y="4774193"/>
            <a:ext cx="661124" cy="1135997"/>
          </a:xfrm>
          <a:prstGeom prst="straightConnector1">
            <a:avLst/>
          </a:prstGeom>
          <a:ln w="19050">
            <a:solidFill>
              <a:srgbClr val="000000"/>
            </a:solidFill>
            <a:prstDash val="sysDot"/>
            <a:miter lim="400000"/>
          </a:ln>
        </p:spPr>
      </p:cxnSp>
      <p:sp>
        <p:nvSpPr>
          <p:cNvPr id="413" name="14"/>
          <p:cNvSpPr/>
          <p:nvPr/>
        </p:nvSpPr>
        <p:spPr>
          <a:xfrm>
            <a:off x="6859523" y="5672085"/>
            <a:ext cx="514351" cy="476209"/>
          </a:xfrm>
          <a:prstGeom prst="ellipse">
            <a:avLst/>
          </a:prstGeom>
          <a:solidFill>
            <a:srgbClr val="000000">
              <a:alpha val="21282"/>
            </a:srgbClr>
          </a:solidFill>
          <a:ln w="19050">
            <a:solidFill>
              <a:srgbClr val="000000">
                <a:alpha val="21282"/>
              </a:srgbClr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14</a:t>
            </a:r>
          </a:p>
        </p:txBody>
      </p:sp>
      <p:sp>
        <p:nvSpPr>
          <p:cNvPr id="414" name="3"/>
          <p:cNvSpPr/>
          <p:nvPr/>
        </p:nvSpPr>
        <p:spPr>
          <a:xfrm>
            <a:off x="4173042" y="4536089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3</a:t>
            </a:r>
          </a:p>
        </p:txBody>
      </p:sp>
      <p:cxnSp>
        <p:nvCxnSpPr>
          <p:cNvPr id="415" name="Connection Line"/>
          <p:cNvCxnSpPr>
            <a:stCxn id="405" idx="0"/>
            <a:endCxn id="414" idx="0"/>
          </p:cNvCxnSpPr>
          <p:nvPr/>
        </p:nvCxnSpPr>
        <p:spPr>
          <a:xfrm>
            <a:off x="3317367" y="3877039"/>
            <a:ext cx="1112851" cy="897155"/>
          </a:xfrm>
          <a:prstGeom prst="straightConnector1">
            <a:avLst/>
          </a:prstGeom>
          <a:ln w="19050">
            <a:solidFill>
              <a:srgbClr val="000000"/>
            </a:solidFill>
            <a:prstDash val="sysDot"/>
            <a:miter lim="400000"/>
          </a:ln>
        </p:spPr>
      </p:cxnSp>
      <p:sp>
        <p:nvSpPr>
          <p:cNvPr id="416" name="Remover x = 2"/>
          <p:cNvSpPr txBox="1"/>
          <p:nvPr/>
        </p:nvSpPr>
        <p:spPr>
          <a:xfrm>
            <a:off x="314651" y="1941197"/>
            <a:ext cx="1850546" cy="427991"/>
          </a:xfrm>
          <a:prstGeom prst="rect">
            <a:avLst/>
          </a:prstGeom>
          <a:solidFill>
            <a:srgbClr val="FFFB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b="1" sz="2300"/>
            </a:pPr>
            <a:r>
              <a:rPr b="0"/>
              <a:t>Remover x = </a:t>
            </a:r>
            <a:r>
              <a:t>2</a:t>
            </a:r>
          </a:p>
        </p:txBody>
      </p:sp>
      <p:sp>
        <p:nvSpPr>
          <p:cNvPr id="417" name="Oval"/>
          <p:cNvSpPr/>
          <p:nvPr/>
        </p:nvSpPr>
        <p:spPr>
          <a:xfrm>
            <a:off x="2914079" y="3506193"/>
            <a:ext cx="806577" cy="741693"/>
          </a:xfrm>
          <a:prstGeom prst="ellipse">
            <a:avLst/>
          </a:prstGeom>
          <a:ln w="19050">
            <a:solidFill>
              <a:srgbClr val="FF2600"/>
            </a:solidFill>
            <a:prstDash val="sysDot"/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18" name="Retângulo 6"/>
          <p:cNvSpPr/>
          <p:nvPr/>
        </p:nvSpPr>
        <p:spPr>
          <a:xfrm>
            <a:off x="2679712" y="1728956"/>
            <a:ext cx="4375126" cy="929641"/>
          </a:xfrm>
          <a:prstGeom prst="rect">
            <a:avLst/>
          </a:prstGeom>
          <a:solidFill>
            <a:srgbClr val="D4FB7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>
                <a:latin typeface="+mj-lt"/>
                <a:ea typeface="+mj-ea"/>
                <a:cs typeface="+mj-cs"/>
                <a:sym typeface="Helvetica"/>
              </a:defRPr>
            </a:pPr>
            <a:r>
              <a:t>Caso 1: 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sub-arvore </a:t>
            </a:r>
            <a:r>
              <a:t>esquerda 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é nula</a:t>
            </a:r>
            <a:endParaRPr b="0">
              <a:latin typeface="Consolas"/>
              <a:ea typeface="Consolas"/>
              <a:cs typeface="Consolas"/>
              <a:sym typeface="Consolas"/>
            </a:endParaRPr>
          </a:p>
          <a:p>
            <a:pPr lvl="1">
              <a:defRPr b="1">
                <a:latin typeface="+mj-lt"/>
                <a:ea typeface="+mj-ea"/>
                <a:cs typeface="+mj-cs"/>
                <a:sym typeface="Helvetica"/>
              </a:defRPr>
            </a:pPr>
            <a:r>
              <a:t>* 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node-&gt;esquerda == </a:t>
            </a:r>
            <a:r>
              <a:rPr>
                <a:solidFill>
                  <a:srgbClr val="942192"/>
                </a:solidFill>
              </a:rPr>
              <a:t>NULL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 </a:t>
            </a:r>
          </a:p>
          <a:p>
            <a:pPr lvl="2">
              <a:defRPr>
                <a:latin typeface="Consolas"/>
                <a:ea typeface="Consolas"/>
                <a:cs typeface="Consolas"/>
                <a:sym typeface="Consolas"/>
              </a:defRPr>
            </a:pPr>
            <a:r>
              <a:t>node = node-&gt;direita </a:t>
            </a:r>
          </a:p>
        </p:txBody>
      </p:sp>
      <p:sp>
        <p:nvSpPr>
          <p:cNvPr id="419" name="Node"/>
          <p:cNvSpPr txBox="1"/>
          <p:nvPr/>
        </p:nvSpPr>
        <p:spPr>
          <a:xfrm>
            <a:off x="3010577" y="3102906"/>
            <a:ext cx="613580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solidFill>
                  <a:srgbClr val="FF2600"/>
                </a:solidFill>
              </a:defRPr>
            </a:lvl1pPr>
          </a:lstStyle>
          <a:p>
            <a:pPr/>
            <a:r>
              <a:t>Node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422" name="Remoçã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433FF"/>
                </a:solidFill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Remoção</a:t>
            </a:r>
          </a:p>
        </p:txBody>
      </p:sp>
      <p:sp>
        <p:nvSpPr>
          <p:cNvPr id="423" name="5"/>
          <p:cNvSpPr/>
          <p:nvPr/>
        </p:nvSpPr>
        <p:spPr>
          <a:xfrm>
            <a:off x="3363798" y="1943142"/>
            <a:ext cx="514351" cy="476208"/>
          </a:xfrm>
          <a:prstGeom prst="ellipse">
            <a:avLst/>
          </a:prstGeom>
          <a:solidFill>
            <a:srgbClr val="000000">
              <a:alpha val="21282"/>
            </a:srgbClr>
          </a:solidFill>
          <a:ln w="19050">
            <a:solidFill>
              <a:srgbClr val="000000">
                <a:alpha val="21282"/>
              </a:srgbClr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424" name="1"/>
          <p:cNvSpPr/>
          <p:nvPr/>
        </p:nvSpPr>
        <p:spPr>
          <a:xfrm>
            <a:off x="1194816" y="2931094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1</a:t>
            </a:r>
          </a:p>
        </p:txBody>
      </p:sp>
      <p:cxnSp>
        <p:nvCxnSpPr>
          <p:cNvPr id="425" name="Connection Line"/>
          <p:cNvCxnSpPr>
            <a:stCxn id="426" idx="0"/>
            <a:endCxn id="424" idx="0"/>
          </p:cNvCxnSpPr>
          <p:nvPr/>
        </p:nvCxnSpPr>
        <p:spPr>
          <a:xfrm flipH="1" flipV="1">
            <a:off x="1451991" y="3169197"/>
            <a:ext cx="1056133" cy="836677"/>
          </a:xfrm>
          <a:prstGeom prst="straightConnector1">
            <a:avLst/>
          </a:prstGeom>
          <a:ln w="19050">
            <a:solidFill>
              <a:srgbClr val="FF2600"/>
            </a:solidFill>
            <a:miter lim="400000"/>
          </a:ln>
        </p:spPr>
      </p:cxnSp>
      <p:sp>
        <p:nvSpPr>
          <p:cNvPr id="426" name="2"/>
          <p:cNvSpPr/>
          <p:nvPr/>
        </p:nvSpPr>
        <p:spPr>
          <a:xfrm>
            <a:off x="2250948" y="3767770"/>
            <a:ext cx="514351" cy="476208"/>
          </a:xfrm>
          <a:prstGeom prst="ellipse">
            <a:avLst/>
          </a:prstGeom>
          <a:solidFill>
            <a:srgbClr val="FF26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427" name="3"/>
          <p:cNvSpPr/>
          <p:nvPr/>
        </p:nvSpPr>
        <p:spPr>
          <a:xfrm>
            <a:off x="3363798" y="4664923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3</a:t>
            </a:r>
          </a:p>
        </p:txBody>
      </p:sp>
      <p:cxnSp>
        <p:nvCxnSpPr>
          <p:cNvPr id="428" name="Connection Line"/>
          <p:cNvCxnSpPr>
            <a:stCxn id="426" idx="0"/>
            <a:endCxn id="427" idx="0"/>
          </p:cNvCxnSpPr>
          <p:nvPr/>
        </p:nvCxnSpPr>
        <p:spPr>
          <a:xfrm>
            <a:off x="2508123" y="4005873"/>
            <a:ext cx="1112851" cy="897155"/>
          </a:xfrm>
          <a:prstGeom prst="straightConnector1">
            <a:avLst/>
          </a:prstGeom>
          <a:ln w="19050">
            <a:solidFill>
              <a:srgbClr val="000000"/>
            </a:solidFill>
            <a:prstDash val="sysDot"/>
            <a:miter lim="400000"/>
          </a:ln>
        </p:spPr>
      </p:cxnSp>
      <p:sp>
        <p:nvSpPr>
          <p:cNvPr id="429" name="Oval"/>
          <p:cNvSpPr/>
          <p:nvPr/>
        </p:nvSpPr>
        <p:spPr>
          <a:xfrm>
            <a:off x="2104835" y="3635027"/>
            <a:ext cx="806577" cy="741693"/>
          </a:xfrm>
          <a:prstGeom prst="ellipse">
            <a:avLst/>
          </a:prstGeom>
          <a:ln w="19050">
            <a:solidFill>
              <a:srgbClr val="FF2600"/>
            </a:solidFill>
            <a:prstDash val="sysDot"/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30" name="Retângulo 6"/>
          <p:cNvSpPr/>
          <p:nvPr/>
        </p:nvSpPr>
        <p:spPr>
          <a:xfrm>
            <a:off x="2679712" y="1728956"/>
            <a:ext cx="4375126" cy="929641"/>
          </a:xfrm>
          <a:prstGeom prst="rect">
            <a:avLst/>
          </a:prstGeom>
          <a:solidFill>
            <a:srgbClr val="D4FB7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>
                <a:latin typeface="+mj-lt"/>
                <a:ea typeface="+mj-ea"/>
                <a:cs typeface="+mj-cs"/>
                <a:sym typeface="Helvetica"/>
              </a:defRPr>
            </a:pPr>
            <a:r>
              <a:t>Caso 1: 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sub-arvore </a:t>
            </a:r>
            <a:r>
              <a:t>esquerda 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é nula</a:t>
            </a:r>
            <a:endParaRPr b="0">
              <a:latin typeface="Consolas"/>
              <a:ea typeface="Consolas"/>
              <a:cs typeface="Consolas"/>
              <a:sym typeface="Consolas"/>
            </a:endParaRPr>
          </a:p>
          <a:p>
            <a:pPr lvl="1">
              <a:defRPr b="1">
                <a:latin typeface="+mj-lt"/>
                <a:ea typeface="+mj-ea"/>
                <a:cs typeface="+mj-cs"/>
                <a:sym typeface="Helvetica"/>
              </a:defRPr>
            </a:pPr>
            <a:r>
              <a:t>* 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node-&gt;esquerda == </a:t>
            </a:r>
            <a:r>
              <a:rPr>
                <a:solidFill>
                  <a:srgbClr val="942192"/>
                </a:solidFill>
              </a:rPr>
              <a:t>NULL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 </a:t>
            </a:r>
          </a:p>
          <a:p>
            <a:pPr lvl="2">
              <a:defRPr>
                <a:latin typeface="Consolas"/>
                <a:ea typeface="Consolas"/>
                <a:cs typeface="Consolas"/>
                <a:sym typeface="Consolas"/>
              </a:defRPr>
            </a:pPr>
            <a:r>
              <a:t>node = node-&gt;direita </a:t>
            </a:r>
          </a:p>
        </p:txBody>
      </p:sp>
      <p:sp>
        <p:nvSpPr>
          <p:cNvPr id="431" name="Node"/>
          <p:cNvSpPr txBox="1"/>
          <p:nvPr/>
        </p:nvSpPr>
        <p:spPr>
          <a:xfrm>
            <a:off x="2201333" y="3231740"/>
            <a:ext cx="613580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solidFill>
                  <a:srgbClr val="FF2600"/>
                </a:solidFill>
              </a:defRPr>
            </a:lvl1pPr>
          </a:lstStyle>
          <a:p>
            <a:pPr/>
            <a:r>
              <a:t>Node</a:t>
            </a:r>
          </a:p>
        </p:txBody>
      </p:sp>
      <p:sp>
        <p:nvSpPr>
          <p:cNvPr id="432" name="1"/>
          <p:cNvSpPr/>
          <p:nvPr/>
        </p:nvSpPr>
        <p:spPr>
          <a:xfrm>
            <a:off x="5875528" y="2931094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433" name="3"/>
          <p:cNvSpPr/>
          <p:nvPr/>
        </p:nvSpPr>
        <p:spPr>
          <a:xfrm>
            <a:off x="6823786" y="3767770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3</a:t>
            </a:r>
          </a:p>
        </p:txBody>
      </p:sp>
      <p:cxnSp>
        <p:nvCxnSpPr>
          <p:cNvPr id="434" name="Connection Line"/>
          <p:cNvCxnSpPr>
            <a:stCxn id="433" idx="0"/>
            <a:endCxn id="432" idx="0"/>
          </p:cNvCxnSpPr>
          <p:nvPr/>
        </p:nvCxnSpPr>
        <p:spPr>
          <a:xfrm flipH="1" flipV="1">
            <a:off x="6132703" y="3169197"/>
            <a:ext cx="948259" cy="836677"/>
          </a:xfrm>
          <a:prstGeom prst="straightConnector1">
            <a:avLst/>
          </a:prstGeom>
          <a:ln w="19050">
            <a:solidFill>
              <a:srgbClr val="000000"/>
            </a:solidFill>
            <a:bevel/>
          </a:ln>
        </p:spPr>
      </p:cxnSp>
      <p:sp>
        <p:nvSpPr>
          <p:cNvPr id="435" name="Antes da remoção"/>
          <p:cNvSpPr txBox="1"/>
          <p:nvPr/>
        </p:nvSpPr>
        <p:spPr>
          <a:xfrm>
            <a:off x="1446291" y="5577021"/>
            <a:ext cx="2123664" cy="383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2100">
                <a:solidFill>
                  <a:srgbClr val="0433FF"/>
                </a:solidFill>
              </a:defRPr>
            </a:lvl1pPr>
          </a:lstStyle>
          <a:p>
            <a:pPr/>
            <a:r>
              <a:t>Antes da remoção</a:t>
            </a:r>
          </a:p>
        </p:txBody>
      </p:sp>
      <p:sp>
        <p:nvSpPr>
          <p:cNvPr id="436" name="Depois da remoção"/>
          <p:cNvSpPr txBox="1"/>
          <p:nvPr/>
        </p:nvSpPr>
        <p:spPr>
          <a:xfrm>
            <a:off x="5441203" y="5577021"/>
            <a:ext cx="2251024" cy="383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2100">
                <a:solidFill>
                  <a:srgbClr val="0433FF"/>
                </a:solidFill>
              </a:defRPr>
            </a:lvl1pPr>
          </a:lstStyle>
          <a:p>
            <a:pPr/>
            <a:r>
              <a:t>Depois da remoção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439" name="Remoçã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433FF"/>
                </a:solidFill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Remoção</a:t>
            </a:r>
          </a:p>
        </p:txBody>
      </p:sp>
      <p:cxnSp>
        <p:nvCxnSpPr>
          <p:cNvPr id="440" name="Connection Line"/>
          <p:cNvCxnSpPr>
            <a:stCxn id="444" idx="0"/>
            <a:endCxn id="443" idx="0"/>
          </p:cNvCxnSpPr>
          <p:nvPr/>
        </p:nvCxnSpPr>
        <p:spPr>
          <a:xfrm flipV="1">
            <a:off x="2261235" y="2052412"/>
            <a:ext cx="2168983" cy="987952"/>
          </a:xfrm>
          <a:prstGeom prst="straightConnector1">
            <a:avLst/>
          </a:prstGeom>
          <a:ln w="19050">
            <a:solidFill>
              <a:srgbClr val="000000"/>
            </a:solidFill>
            <a:prstDash val="sysDot"/>
            <a:miter lim="400000"/>
          </a:ln>
        </p:spPr>
      </p:cxnSp>
      <p:cxnSp>
        <p:nvCxnSpPr>
          <p:cNvPr id="441" name="Connection Line"/>
          <p:cNvCxnSpPr>
            <a:stCxn id="442" idx="0"/>
            <a:endCxn id="443" idx="0"/>
          </p:cNvCxnSpPr>
          <p:nvPr/>
        </p:nvCxnSpPr>
        <p:spPr>
          <a:xfrm flipH="1" flipV="1">
            <a:off x="4430217" y="2052412"/>
            <a:ext cx="2244815" cy="987952"/>
          </a:xfrm>
          <a:prstGeom prst="straightConnector1">
            <a:avLst/>
          </a:prstGeom>
          <a:ln w="19050">
            <a:solidFill>
              <a:srgbClr val="000000"/>
            </a:solidFill>
            <a:prstDash val="sysDot"/>
            <a:miter lim="400000"/>
          </a:ln>
        </p:spPr>
      </p:cxnSp>
      <p:sp>
        <p:nvSpPr>
          <p:cNvPr id="442" name="7"/>
          <p:cNvSpPr/>
          <p:nvPr/>
        </p:nvSpPr>
        <p:spPr>
          <a:xfrm>
            <a:off x="6417856" y="2802260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443" name="5"/>
          <p:cNvSpPr/>
          <p:nvPr/>
        </p:nvSpPr>
        <p:spPr>
          <a:xfrm>
            <a:off x="4173042" y="1814308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444" name="1"/>
          <p:cNvSpPr/>
          <p:nvPr/>
        </p:nvSpPr>
        <p:spPr>
          <a:xfrm>
            <a:off x="2004060" y="2802260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1</a:t>
            </a:r>
          </a:p>
        </p:txBody>
      </p:sp>
      <p:cxnSp>
        <p:nvCxnSpPr>
          <p:cNvPr id="445" name="Connection Line"/>
          <p:cNvCxnSpPr>
            <a:stCxn id="446" idx="0"/>
            <a:endCxn id="444" idx="0"/>
          </p:cNvCxnSpPr>
          <p:nvPr/>
        </p:nvCxnSpPr>
        <p:spPr>
          <a:xfrm flipH="1" flipV="1">
            <a:off x="2261235" y="3040363"/>
            <a:ext cx="1056133" cy="836677"/>
          </a:xfrm>
          <a:prstGeom prst="straightConnector1">
            <a:avLst/>
          </a:prstGeom>
          <a:ln w="19050">
            <a:solidFill>
              <a:srgbClr val="000000"/>
            </a:solidFill>
            <a:prstDash val="sysDot"/>
            <a:miter lim="400000"/>
          </a:ln>
        </p:spPr>
      </p:cxnSp>
      <p:sp>
        <p:nvSpPr>
          <p:cNvPr id="446" name="3"/>
          <p:cNvSpPr/>
          <p:nvPr/>
        </p:nvSpPr>
        <p:spPr>
          <a:xfrm>
            <a:off x="3060192" y="3638936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3</a:t>
            </a:r>
          </a:p>
        </p:txBody>
      </p:sp>
      <p:cxnSp>
        <p:nvCxnSpPr>
          <p:cNvPr id="447" name="Connection Line"/>
          <p:cNvCxnSpPr>
            <a:stCxn id="448" idx="0"/>
            <a:endCxn id="442" idx="0"/>
          </p:cNvCxnSpPr>
          <p:nvPr/>
        </p:nvCxnSpPr>
        <p:spPr>
          <a:xfrm flipH="1" flipV="1">
            <a:off x="6675031" y="3040363"/>
            <a:ext cx="1045173" cy="836677"/>
          </a:xfrm>
          <a:prstGeom prst="straightConnector1">
            <a:avLst/>
          </a:prstGeom>
          <a:ln w="19050">
            <a:solidFill>
              <a:srgbClr val="000000"/>
            </a:solidFill>
            <a:prstDash val="sysDot"/>
            <a:miter lim="400000"/>
          </a:ln>
        </p:spPr>
      </p:cxnSp>
      <p:sp>
        <p:nvSpPr>
          <p:cNvPr id="448" name="15"/>
          <p:cNvSpPr/>
          <p:nvPr/>
        </p:nvSpPr>
        <p:spPr>
          <a:xfrm>
            <a:off x="7463028" y="3638936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15</a:t>
            </a:r>
          </a:p>
        </p:txBody>
      </p:sp>
      <p:cxnSp>
        <p:nvCxnSpPr>
          <p:cNvPr id="449" name="Connection Line"/>
          <p:cNvCxnSpPr>
            <a:stCxn id="450" idx="0"/>
            <a:endCxn id="448" idx="0"/>
          </p:cNvCxnSpPr>
          <p:nvPr/>
        </p:nvCxnSpPr>
        <p:spPr>
          <a:xfrm flipV="1">
            <a:off x="6455575" y="3877039"/>
            <a:ext cx="1264629" cy="897155"/>
          </a:xfrm>
          <a:prstGeom prst="straightConnector1">
            <a:avLst/>
          </a:prstGeom>
          <a:ln w="19050">
            <a:solidFill>
              <a:srgbClr val="000000"/>
            </a:solidFill>
            <a:prstDash val="sysDot"/>
            <a:miter lim="400000"/>
          </a:ln>
        </p:spPr>
      </p:cxnSp>
      <p:sp>
        <p:nvSpPr>
          <p:cNvPr id="450" name="9"/>
          <p:cNvSpPr/>
          <p:nvPr/>
        </p:nvSpPr>
        <p:spPr>
          <a:xfrm>
            <a:off x="6198400" y="4536089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9</a:t>
            </a:r>
          </a:p>
        </p:txBody>
      </p:sp>
      <p:cxnSp>
        <p:nvCxnSpPr>
          <p:cNvPr id="451" name="Connection Line"/>
          <p:cNvCxnSpPr>
            <a:stCxn id="452" idx="0"/>
            <a:endCxn id="450" idx="0"/>
          </p:cNvCxnSpPr>
          <p:nvPr/>
        </p:nvCxnSpPr>
        <p:spPr>
          <a:xfrm flipV="1">
            <a:off x="5799963" y="4774193"/>
            <a:ext cx="655613" cy="1135997"/>
          </a:xfrm>
          <a:prstGeom prst="straightConnector1">
            <a:avLst/>
          </a:prstGeom>
          <a:ln w="19050">
            <a:solidFill>
              <a:srgbClr val="000000"/>
            </a:solidFill>
            <a:prstDash val="sysDot"/>
            <a:miter lim="400000"/>
          </a:ln>
        </p:spPr>
      </p:cxnSp>
      <p:sp>
        <p:nvSpPr>
          <p:cNvPr id="452" name="8"/>
          <p:cNvSpPr/>
          <p:nvPr/>
        </p:nvSpPr>
        <p:spPr>
          <a:xfrm>
            <a:off x="5542788" y="5672085"/>
            <a:ext cx="514351" cy="476209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8</a:t>
            </a:r>
          </a:p>
        </p:txBody>
      </p:sp>
      <p:cxnSp>
        <p:nvCxnSpPr>
          <p:cNvPr id="453" name="Connection Line"/>
          <p:cNvCxnSpPr>
            <a:stCxn id="454" idx="0"/>
            <a:endCxn id="450" idx="0"/>
          </p:cNvCxnSpPr>
          <p:nvPr/>
        </p:nvCxnSpPr>
        <p:spPr>
          <a:xfrm flipH="1" flipV="1">
            <a:off x="6455575" y="4774193"/>
            <a:ext cx="661124" cy="1135997"/>
          </a:xfrm>
          <a:prstGeom prst="straightConnector1">
            <a:avLst/>
          </a:prstGeom>
          <a:ln w="19050">
            <a:solidFill>
              <a:srgbClr val="000000"/>
            </a:solidFill>
            <a:prstDash val="sysDot"/>
            <a:miter lim="400000"/>
          </a:ln>
        </p:spPr>
      </p:cxnSp>
      <p:sp>
        <p:nvSpPr>
          <p:cNvPr id="454" name="14"/>
          <p:cNvSpPr/>
          <p:nvPr/>
        </p:nvSpPr>
        <p:spPr>
          <a:xfrm>
            <a:off x="6859523" y="5672085"/>
            <a:ext cx="514351" cy="476209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14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457" name="Remoçã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433FF"/>
                </a:solidFill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Remoção</a:t>
            </a:r>
          </a:p>
        </p:txBody>
      </p:sp>
      <p:cxnSp>
        <p:nvCxnSpPr>
          <p:cNvPr id="458" name="Connection Line"/>
          <p:cNvCxnSpPr>
            <a:stCxn id="462" idx="0"/>
            <a:endCxn id="461" idx="0"/>
          </p:cNvCxnSpPr>
          <p:nvPr/>
        </p:nvCxnSpPr>
        <p:spPr>
          <a:xfrm flipV="1">
            <a:off x="2261235" y="2052412"/>
            <a:ext cx="2168983" cy="987952"/>
          </a:xfrm>
          <a:prstGeom prst="straightConnector1">
            <a:avLst/>
          </a:prstGeom>
          <a:ln w="19050">
            <a:solidFill>
              <a:srgbClr val="000000"/>
            </a:solidFill>
            <a:prstDash val="sysDot"/>
            <a:miter lim="400000"/>
          </a:ln>
        </p:spPr>
      </p:cxnSp>
      <p:cxnSp>
        <p:nvCxnSpPr>
          <p:cNvPr id="459" name="Connection Line"/>
          <p:cNvCxnSpPr>
            <a:stCxn id="460" idx="0"/>
            <a:endCxn id="461" idx="0"/>
          </p:cNvCxnSpPr>
          <p:nvPr/>
        </p:nvCxnSpPr>
        <p:spPr>
          <a:xfrm flipH="1" flipV="1">
            <a:off x="4430217" y="2052412"/>
            <a:ext cx="2244815" cy="987952"/>
          </a:xfrm>
          <a:prstGeom prst="straightConnector1">
            <a:avLst/>
          </a:prstGeom>
          <a:ln w="19050">
            <a:solidFill>
              <a:srgbClr val="000000"/>
            </a:solidFill>
            <a:prstDash val="sysDot"/>
            <a:miter lim="400000"/>
          </a:ln>
        </p:spPr>
      </p:cxnSp>
      <p:sp>
        <p:nvSpPr>
          <p:cNvPr id="460" name="7"/>
          <p:cNvSpPr/>
          <p:nvPr/>
        </p:nvSpPr>
        <p:spPr>
          <a:xfrm>
            <a:off x="6417856" y="2802260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461" name="5"/>
          <p:cNvSpPr/>
          <p:nvPr/>
        </p:nvSpPr>
        <p:spPr>
          <a:xfrm>
            <a:off x="4173042" y="1814308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462" name="1"/>
          <p:cNvSpPr/>
          <p:nvPr/>
        </p:nvSpPr>
        <p:spPr>
          <a:xfrm>
            <a:off x="2004060" y="2802260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1</a:t>
            </a:r>
          </a:p>
        </p:txBody>
      </p:sp>
      <p:cxnSp>
        <p:nvCxnSpPr>
          <p:cNvPr id="463" name="Connection Line"/>
          <p:cNvCxnSpPr>
            <a:stCxn id="464" idx="0"/>
            <a:endCxn id="462" idx="0"/>
          </p:cNvCxnSpPr>
          <p:nvPr/>
        </p:nvCxnSpPr>
        <p:spPr>
          <a:xfrm flipH="1" flipV="1">
            <a:off x="2261235" y="3040363"/>
            <a:ext cx="1056133" cy="836677"/>
          </a:xfrm>
          <a:prstGeom prst="straightConnector1">
            <a:avLst/>
          </a:prstGeom>
          <a:ln w="19050">
            <a:solidFill>
              <a:srgbClr val="000000"/>
            </a:solidFill>
            <a:prstDash val="sysDot"/>
            <a:miter lim="400000"/>
          </a:ln>
        </p:spPr>
      </p:cxnSp>
      <p:sp>
        <p:nvSpPr>
          <p:cNvPr id="464" name="3"/>
          <p:cNvSpPr/>
          <p:nvPr/>
        </p:nvSpPr>
        <p:spPr>
          <a:xfrm>
            <a:off x="3060192" y="3638936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3</a:t>
            </a:r>
          </a:p>
        </p:txBody>
      </p:sp>
      <p:cxnSp>
        <p:nvCxnSpPr>
          <p:cNvPr id="465" name="Connection Line"/>
          <p:cNvCxnSpPr>
            <a:stCxn id="466" idx="0"/>
            <a:endCxn id="460" idx="0"/>
          </p:cNvCxnSpPr>
          <p:nvPr/>
        </p:nvCxnSpPr>
        <p:spPr>
          <a:xfrm flipH="1" flipV="1">
            <a:off x="6675031" y="3040363"/>
            <a:ext cx="1045173" cy="836677"/>
          </a:xfrm>
          <a:prstGeom prst="straightConnector1">
            <a:avLst/>
          </a:prstGeom>
          <a:ln w="19050">
            <a:solidFill>
              <a:srgbClr val="000000"/>
            </a:solidFill>
            <a:prstDash val="sysDot"/>
            <a:miter lim="400000"/>
          </a:ln>
        </p:spPr>
      </p:cxnSp>
      <p:sp>
        <p:nvSpPr>
          <p:cNvPr id="466" name="15"/>
          <p:cNvSpPr/>
          <p:nvPr/>
        </p:nvSpPr>
        <p:spPr>
          <a:xfrm>
            <a:off x="7463028" y="3638936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15</a:t>
            </a:r>
          </a:p>
        </p:txBody>
      </p:sp>
      <p:cxnSp>
        <p:nvCxnSpPr>
          <p:cNvPr id="467" name="Connection Line"/>
          <p:cNvCxnSpPr>
            <a:stCxn id="468" idx="0"/>
            <a:endCxn id="466" idx="0"/>
          </p:cNvCxnSpPr>
          <p:nvPr/>
        </p:nvCxnSpPr>
        <p:spPr>
          <a:xfrm flipV="1">
            <a:off x="6455575" y="3877039"/>
            <a:ext cx="1264629" cy="897155"/>
          </a:xfrm>
          <a:prstGeom prst="straightConnector1">
            <a:avLst/>
          </a:prstGeom>
          <a:ln w="19050">
            <a:solidFill>
              <a:srgbClr val="000000"/>
            </a:solidFill>
            <a:prstDash val="sysDot"/>
            <a:miter lim="400000"/>
          </a:ln>
        </p:spPr>
      </p:cxnSp>
      <p:sp>
        <p:nvSpPr>
          <p:cNvPr id="468" name="9"/>
          <p:cNvSpPr/>
          <p:nvPr/>
        </p:nvSpPr>
        <p:spPr>
          <a:xfrm>
            <a:off x="6198400" y="4536089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9</a:t>
            </a:r>
          </a:p>
        </p:txBody>
      </p:sp>
      <p:cxnSp>
        <p:nvCxnSpPr>
          <p:cNvPr id="469" name="Connection Line"/>
          <p:cNvCxnSpPr>
            <a:stCxn id="470" idx="0"/>
            <a:endCxn id="468" idx="0"/>
          </p:cNvCxnSpPr>
          <p:nvPr/>
        </p:nvCxnSpPr>
        <p:spPr>
          <a:xfrm flipV="1">
            <a:off x="5799963" y="4774193"/>
            <a:ext cx="655613" cy="1135997"/>
          </a:xfrm>
          <a:prstGeom prst="straightConnector1">
            <a:avLst/>
          </a:prstGeom>
          <a:ln w="19050">
            <a:solidFill>
              <a:srgbClr val="000000"/>
            </a:solidFill>
            <a:prstDash val="sysDot"/>
            <a:miter lim="400000"/>
          </a:ln>
        </p:spPr>
      </p:cxnSp>
      <p:sp>
        <p:nvSpPr>
          <p:cNvPr id="470" name="8"/>
          <p:cNvSpPr/>
          <p:nvPr/>
        </p:nvSpPr>
        <p:spPr>
          <a:xfrm>
            <a:off x="5542788" y="5672085"/>
            <a:ext cx="514351" cy="476209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8</a:t>
            </a:r>
          </a:p>
        </p:txBody>
      </p:sp>
      <p:cxnSp>
        <p:nvCxnSpPr>
          <p:cNvPr id="471" name="Connection Line"/>
          <p:cNvCxnSpPr>
            <a:stCxn id="472" idx="0"/>
            <a:endCxn id="468" idx="0"/>
          </p:cNvCxnSpPr>
          <p:nvPr/>
        </p:nvCxnSpPr>
        <p:spPr>
          <a:xfrm flipH="1" flipV="1">
            <a:off x="6455575" y="4774193"/>
            <a:ext cx="661124" cy="1135997"/>
          </a:xfrm>
          <a:prstGeom prst="straightConnector1">
            <a:avLst/>
          </a:prstGeom>
          <a:ln w="19050">
            <a:solidFill>
              <a:srgbClr val="000000"/>
            </a:solidFill>
            <a:prstDash val="sysDot"/>
            <a:miter lim="400000"/>
          </a:ln>
        </p:spPr>
      </p:cxnSp>
      <p:sp>
        <p:nvSpPr>
          <p:cNvPr id="472" name="14"/>
          <p:cNvSpPr/>
          <p:nvPr/>
        </p:nvSpPr>
        <p:spPr>
          <a:xfrm>
            <a:off x="6859523" y="5672085"/>
            <a:ext cx="514351" cy="476209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14</a:t>
            </a:r>
          </a:p>
        </p:txBody>
      </p:sp>
      <p:sp>
        <p:nvSpPr>
          <p:cNvPr id="473" name="Remover x = 8"/>
          <p:cNvSpPr txBox="1"/>
          <p:nvPr/>
        </p:nvSpPr>
        <p:spPr>
          <a:xfrm>
            <a:off x="314651" y="1941197"/>
            <a:ext cx="1850546" cy="427991"/>
          </a:xfrm>
          <a:prstGeom prst="rect">
            <a:avLst/>
          </a:prstGeom>
          <a:solidFill>
            <a:srgbClr val="FFFB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b="1" sz="2300"/>
            </a:pPr>
            <a:r>
              <a:rPr b="0"/>
              <a:t>Remover x = </a:t>
            </a:r>
            <a:r>
              <a:t>8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476" name="Remoçã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433FF"/>
                </a:solidFill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Remoção</a:t>
            </a:r>
          </a:p>
        </p:txBody>
      </p:sp>
      <p:cxnSp>
        <p:nvCxnSpPr>
          <p:cNvPr id="477" name="Connection Line"/>
          <p:cNvCxnSpPr>
            <a:stCxn id="481" idx="0"/>
            <a:endCxn id="480" idx="0"/>
          </p:cNvCxnSpPr>
          <p:nvPr/>
        </p:nvCxnSpPr>
        <p:spPr>
          <a:xfrm flipV="1">
            <a:off x="2261235" y="2052412"/>
            <a:ext cx="2168983" cy="987952"/>
          </a:xfrm>
          <a:prstGeom prst="straightConnector1">
            <a:avLst/>
          </a:prstGeom>
          <a:ln w="19050">
            <a:solidFill>
              <a:srgbClr val="000000"/>
            </a:solidFill>
            <a:prstDash val="sysDot"/>
            <a:miter lim="400000"/>
          </a:ln>
        </p:spPr>
      </p:cxnSp>
      <p:cxnSp>
        <p:nvCxnSpPr>
          <p:cNvPr id="478" name="Connection Line"/>
          <p:cNvCxnSpPr>
            <a:stCxn id="479" idx="0"/>
            <a:endCxn id="480" idx="0"/>
          </p:cNvCxnSpPr>
          <p:nvPr/>
        </p:nvCxnSpPr>
        <p:spPr>
          <a:xfrm flipH="1" flipV="1">
            <a:off x="4430217" y="2052412"/>
            <a:ext cx="2244815" cy="987952"/>
          </a:xfrm>
          <a:prstGeom prst="straightConnector1">
            <a:avLst/>
          </a:prstGeom>
          <a:ln w="19050">
            <a:solidFill>
              <a:srgbClr val="FF2600"/>
            </a:solidFill>
            <a:miter lim="400000"/>
          </a:ln>
        </p:spPr>
      </p:cxnSp>
      <p:sp>
        <p:nvSpPr>
          <p:cNvPr id="479" name="7"/>
          <p:cNvSpPr/>
          <p:nvPr/>
        </p:nvSpPr>
        <p:spPr>
          <a:xfrm>
            <a:off x="6417856" y="2802260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FF26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480" name="5"/>
          <p:cNvSpPr/>
          <p:nvPr/>
        </p:nvSpPr>
        <p:spPr>
          <a:xfrm>
            <a:off x="4173042" y="1814308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FF26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481" name="1"/>
          <p:cNvSpPr/>
          <p:nvPr/>
        </p:nvSpPr>
        <p:spPr>
          <a:xfrm>
            <a:off x="2004060" y="2802260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1</a:t>
            </a:r>
          </a:p>
        </p:txBody>
      </p:sp>
      <p:cxnSp>
        <p:nvCxnSpPr>
          <p:cNvPr id="482" name="Connection Line"/>
          <p:cNvCxnSpPr>
            <a:stCxn id="483" idx="0"/>
            <a:endCxn id="481" idx="0"/>
          </p:cNvCxnSpPr>
          <p:nvPr/>
        </p:nvCxnSpPr>
        <p:spPr>
          <a:xfrm flipH="1" flipV="1">
            <a:off x="2261235" y="3040363"/>
            <a:ext cx="1056133" cy="836677"/>
          </a:xfrm>
          <a:prstGeom prst="straightConnector1">
            <a:avLst/>
          </a:prstGeom>
          <a:ln w="19050">
            <a:solidFill>
              <a:srgbClr val="000000"/>
            </a:solidFill>
            <a:prstDash val="sysDot"/>
            <a:miter lim="400000"/>
          </a:ln>
        </p:spPr>
      </p:cxnSp>
      <p:sp>
        <p:nvSpPr>
          <p:cNvPr id="483" name="3"/>
          <p:cNvSpPr/>
          <p:nvPr/>
        </p:nvSpPr>
        <p:spPr>
          <a:xfrm>
            <a:off x="3060192" y="3638936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3</a:t>
            </a:r>
          </a:p>
        </p:txBody>
      </p:sp>
      <p:cxnSp>
        <p:nvCxnSpPr>
          <p:cNvPr id="484" name="Connection Line"/>
          <p:cNvCxnSpPr>
            <a:stCxn id="485" idx="0"/>
            <a:endCxn id="479" idx="0"/>
          </p:cNvCxnSpPr>
          <p:nvPr/>
        </p:nvCxnSpPr>
        <p:spPr>
          <a:xfrm flipH="1" flipV="1">
            <a:off x="6675031" y="3040363"/>
            <a:ext cx="1045173" cy="836677"/>
          </a:xfrm>
          <a:prstGeom prst="straightConnector1">
            <a:avLst/>
          </a:prstGeom>
          <a:ln w="19050">
            <a:solidFill>
              <a:srgbClr val="FF2600"/>
            </a:solidFill>
            <a:miter lim="400000"/>
          </a:ln>
        </p:spPr>
      </p:cxnSp>
      <p:sp>
        <p:nvSpPr>
          <p:cNvPr id="485" name="15"/>
          <p:cNvSpPr/>
          <p:nvPr/>
        </p:nvSpPr>
        <p:spPr>
          <a:xfrm>
            <a:off x="7463028" y="3638936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15</a:t>
            </a:r>
          </a:p>
        </p:txBody>
      </p:sp>
      <p:cxnSp>
        <p:nvCxnSpPr>
          <p:cNvPr id="486" name="Connection Line"/>
          <p:cNvCxnSpPr>
            <a:stCxn id="487" idx="0"/>
            <a:endCxn id="485" idx="0"/>
          </p:cNvCxnSpPr>
          <p:nvPr/>
        </p:nvCxnSpPr>
        <p:spPr>
          <a:xfrm flipV="1">
            <a:off x="6455575" y="3877039"/>
            <a:ext cx="1264629" cy="897155"/>
          </a:xfrm>
          <a:prstGeom prst="straightConnector1">
            <a:avLst/>
          </a:prstGeom>
          <a:ln w="19050">
            <a:solidFill>
              <a:srgbClr val="FF2600"/>
            </a:solidFill>
            <a:miter lim="400000"/>
          </a:ln>
        </p:spPr>
      </p:cxnSp>
      <p:sp>
        <p:nvSpPr>
          <p:cNvPr id="487" name="9"/>
          <p:cNvSpPr/>
          <p:nvPr/>
        </p:nvSpPr>
        <p:spPr>
          <a:xfrm>
            <a:off x="6198400" y="4536089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FF26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9</a:t>
            </a:r>
          </a:p>
        </p:txBody>
      </p:sp>
      <p:cxnSp>
        <p:nvCxnSpPr>
          <p:cNvPr id="488" name="Connection Line"/>
          <p:cNvCxnSpPr>
            <a:stCxn id="489" idx="0"/>
            <a:endCxn id="487" idx="0"/>
          </p:cNvCxnSpPr>
          <p:nvPr/>
        </p:nvCxnSpPr>
        <p:spPr>
          <a:xfrm flipV="1">
            <a:off x="5799963" y="4774193"/>
            <a:ext cx="655613" cy="1135997"/>
          </a:xfrm>
          <a:prstGeom prst="straightConnector1">
            <a:avLst/>
          </a:prstGeom>
          <a:ln w="19050">
            <a:solidFill>
              <a:srgbClr val="FF2600"/>
            </a:solidFill>
            <a:miter lim="400000"/>
          </a:ln>
        </p:spPr>
      </p:cxnSp>
      <p:sp>
        <p:nvSpPr>
          <p:cNvPr id="489" name="8"/>
          <p:cNvSpPr/>
          <p:nvPr/>
        </p:nvSpPr>
        <p:spPr>
          <a:xfrm>
            <a:off x="5542788" y="5672085"/>
            <a:ext cx="514351" cy="476209"/>
          </a:xfrm>
          <a:prstGeom prst="ellipse">
            <a:avLst/>
          </a:prstGeom>
          <a:solidFill>
            <a:srgbClr val="FF26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8</a:t>
            </a:r>
          </a:p>
        </p:txBody>
      </p:sp>
      <p:cxnSp>
        <p:nvCxnSpPr>
          <p:cNvPr id="490" name="Connection Line"/>
          <p:cNvCxnSpPr>
            <a:stCxn id="491" idx="0"/>
            <a:endCxn id="487" idx="0"/>
          </p:cNvCxnSpPr>
          <p:nvPr/>
        </p:nvCxnSpPr>
        <p:spPr>
          <a:xfrm flipH="1" flipV="1">
            <a:off x="6455575" y="4774193"/>
            <a:ext cx="661124" cy="1135997"/>
          </a:xfrm>
          <a:prstGeom prst="straightConnector1">
            <a:avLst/>
          </a:prstGeom>
          <a:ln w="19050">
            <a:solidFill>
              <a:srgbClr val="000000"/>
            </a:solidFill>
            <a:prstDash val="sysDot"/>
            <a:miter lim="400000"/>
          </a:ln>
        </p:spPr>
      </p:cxnSp>
      <p:sp>
        <p:nvSpPr>
          <p:cNvPr id="491" name="14"/>
          <p:cNvSpPr/>
          <p:nvPr/>
        </p:nvSpPr>
        <p:spPr>
          <a:xfrm>
            <a:off x="6859523" y="5672085"/>
            <a:ext cx="514351" cy="476209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14</a:t>
            </a:r>
          </a:p>
        </p:txBody>
      </p:sp>
      <p:sp>
        <p:nvSpPr>
          <p:cNvPr id="492" name="Remover x = 8"/>
          <p:cNvSpPr txBox="1"/>
          <p:nvPr/>
        </p:nvSpPr>
        <p:spPr>
          <a:xfrm>
            <a:off x="314651" y="1941197"/>
            <a:ext cx="1850546" cy="427991"/>
          </a:xfrm>
          <a:prstGeom prst="rect">
            <a:avLst/>
          </a:prstGeom>
          <a:solidFill>
            <a:srgbClr val="FFFB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b="1" sz="2300"/>
            </a:pPr>
            <a:r>
              <a:rPr b="0"/>
              <a:t>Remover x = </a:t>
            </a:r>
            <a:r>
              <a:t>8</a:t>
            </a:r>
          </a:p>
        </p:txBody>
      </p:sp>
      <p:sp>
        <p:nvSpPr>
          <p:cNvPr id="493" name="Oval"/>
          <p:cNvSpPr/>
          <p:nvPr/>
        </p:nvSpPr>
        <p:spPr>
          <a:xfrm>
            <a:off x="5396674" y="5539343"/>
            <a:ext cx="806577" cy="741693"/>
          </a:xfrm>
          <a:prstGeom prst="ellipse">
            <a:avLst/>
          </a:prstGeom>
          <a:ln w="19050">
            <a:solidFill>
              <a:srgbClr val="FF2600"/>
            </a:solidFill>
            <a:prstDash val="sysDot"/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94" name="Node"/>
          <p:cNvSpPr txBox="1"/>
          <p:nvPr/>
        </p:nvSpPr>
        <p:spPr>
          <a:xfrm>
            <a:off x="5260001" y="5146590"/>
            <a:ext cx="613580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solidFill>
                  <a:srgbClr val="FF2600"/>
                </a:solidFill>
              </a:defRPr>
            </a:lvl1pPr>
          </a:lstStyle>
          <a:p>
            <a:pPr/>
            <a:r>
              <a:t>Node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497" name="Remoçã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433FF"/>
                </a:solidFill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Remoção</a:t>
            </a:r>
          </a:p>
        </p:txBody>
      </p:sp>
      <p:cxnSp>
        <p:nvCxnSpPr>
          <p:cNvPr id="498" name="Connection Line"/>
          <p:cNvCxnSpPr>
            <a:stCxn id="502" idx="0"/>
            <a:endCxn id="501" idx="0"/>
          </p:cNvCxnSpPr>
          <p:nvPr/>
        </p:nvCxnSpPr>
        <p:spPr>
          <a:xfrm flipV="1">
            <a:off x="2261235" y="2052412"/>
            <a:ext cx="2168983" cy="987952"/>
          </a:xfrm>
          <a:prstGeom prst="straightConnector1">
            <a:avLst/>
          </a:prstGeom>
          <a:ln w="19050">
            <a:solidFill>
              <a:srgbClr val="000000"/>
            </a:solidFill>
            <a:prstDash val="sysDot"/>
            <a:miter lim="400000"/>
          </a:ln>
        </p:spPr>
      </p:cxnSp>
      <p:cxnSp>
        <p:nvCxnSpPr>
          <p:cNvPr id="499" name="Connection Line"/>
          <p:cNvCxnSpPr>
            <a:stCxn id="500" idx="0"/>
            <a:endCxn id="501" idx="0"/>
          </p:cNvCxnSpPr>
          <p:nvPr/>
        </p:nvCxnSpPr>
        <p:spPr>
          <a:xfrm flipH="1" flipV="1">
            <a:off x="4430217" y="2052412"/>
            <a:ext cx="2244815" cy="987952"/>
          </a:xfrm>
          <a:prstGeom prst="straightConnector1">
            <a:avLst/>
          </a:prstGeom>
          <a:ln w="19050">
            <a:solidFill>
              <a:srgbClr val="FF2600"/>
            </a:solidFill>
            <a:miter lim="400000"/>
          </a:ln>
        </p:spPr>
      </p:cxnSp>
      <p:sp>
        <p:nvSpPr>
          <p:cNvPr id="500" name="7"/>
          <p:cNvSpPr/>
          <p:nvPr/>
        </p:nvSpPr>
        <p:spPr>
          <a:xfrm>
            <a:off x="6417856" y="2802260"/>
            <a:ext cx="514351" cy="476208"/>
          </a:xfrm>
          <a:prstGeom prst="ellipse">
            <a:avLst/>
          </a:prstGeom>
          <a:solidFill>
            <a:srgbClr val="000000">
              <a:alpha val="29337"/>
            </a:srgbClr>
          </a:solidFill>
          <a:ln w="19050">
            <a:solidFill>
              <a:srgbClr val="FF2600">
                <a:alpha val="29337"/>
              </a:srgbClr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501" name="5"/>
          <p:cNvSpPr/>
          <p:nvPr/>
        </p:nvSpPr>
        <p:spPr>
          <a:xfrm>
            <a:off x="4173042" y="1814308"/>
            <a:ext cx="514351" cy="476208"/>
          </a:xfrm>
          <a:prstGeom prst="ellipse">
            <a:avLst/>
          </a:prstGeom>
          <a:solidFill>
            <a:srgbClr val="000000">
              <a:alpha val="29337"/>
            </a:srgbClr>
          </a:solidFill>
          <a:ln w="19050">
            <a:solidFill>
              <a:srgbClr val="FF2600">
                <a:alpha val="29337"/>
              </a:srgbClr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502" name="1"/>
          <p:cNvSpPr/>
          <p:nvPr/>
        </p:nvSpPr>
        <p:spPr>
          <a:xfrm>
            <a:off x="2004060" y="2802260"/>
            <a:ext cx="514351" cy="476208"/>
          </a:xfrm>
          <a:prstGeom prst="ellipse">
            <a:avLst/>
          </a:prstGeom>
          <a:solidFill>
            <a:srgbClr val="000000">
              <a:alpha val="29337"/>
            </a:srgbClr>
          </a:solidFill>
          <a:ln w="19050">
            <a:solidFill>
              <a:srgbClr val="000000">
                <a:alpha val="29337"/>
              </a:srgbClr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1</a:t>
            </a:r>
          </a:p>
        </p:txBody>
      </p:sp>
      <p:cxnSp>
        <p:nvCxnSpPr>
          <p:cNvPr id="503" name="Connection Line"/>
          <p:cNvCxnSpPr>
            <a:stCxn id="504" idx="0"/>
            <a:endCxn id="502" idx="0"/>
          </p:cNvCxnSpPr>
          <p:nvPr/>
        </p:nvCxnSpPr>
        <p:spPr>
          <a:xfrm flipH="1" flipV="1">
            <a:off x="2261235" y="3040363"/>
            <a:ext cx="1056133" cy="836677"/>
          </a:xfrm>
          <a:prstGeom prst="straightConnector1">
            <a:avLst/>
          </a:prstGeom>
          <a:ln w="19050">
            <a:solidFill>
              <a:srgbClr val="000000"/>
            </a:solidFill>
            <a:prstDash val="sysDot"/>
            <a:miter lim="400000"/>
          </a:ln>
        </p:spPr>
      </p:cxnSp>
      <p:sp>
        <p:nvSpPr>
          <p:cNvPr id="504" name="3"/>
          <p:cNvSpPr/>
          <p:nvPr/>
        </p:nvSpPr>
        <p:spPr>
          <a:xfrm>
            <a:off x="3060192" y="3638936"/>
            <a:ext cx="514351" cy="476208"/>
          </a:xfrm>
          <a:prstGeom prst="ellipse">
            <a:avLst/>
          </a:prstGeom>
          <a:solidFill>
            <a:srgbClr val="000000">
              <a:alpha val="29337"/>
            </a:srgbClr>
          </a:solidFill>
          <a:ln w="19050">
            <a:solidFill>
              <a:srgbClr val="000000">
                <a:alpha val="29337"/>
              </a:srgbClr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3</a:t>
            </a:r>
          </a:p>
        </p:txBody>
      </p:sp>
      <p:cxnSp>
        <p:nvCxnSpPr>
          <p:cNvPr id="505" name="Connection Line"/>
          <p:cNvCxnSpPr>
            <a:stCxn id="506" idx="0"/>
            <a:endCxn id="500" idx="0"/>
          </p:cNvCxnSpPr>
          <p:nvPr/>
        </p:nvCxnSpPr>
        <p:spPr>
          <a:xfrm flipH="1" flipV="1">
            <a:off x="6675031" y="3040363"/>
            <a:ext cx="1045173" cy="836677"/>
          </a:xfrm>
          <a:prstGeom prst="straightConnector1">
            <a:avLst/>
          </a:prstGeom>
          <a:ln w="19050">
            <a:solidFill>
              <a:srgbClr val="FF2600"/>
            </a:solidFill>
            <a:miter lim="400000"/>
          </a:ln>
        </p:spPr>
      </p:cxnSp>
      <p:sp>
        <p:nvSpPr>
          <p:cNvPr id="506" name="15"/>
          <p:cNvSpPr/>
          <p:nvPr/>
        </p:nvSpPr>
        <p:spPr>
          <a:xfrm>
            <a:off x="7463028" y="3638936"/>
            <a:ext cx="514351" cy="476208"/>
          </a:xfrm>
          <a:prstGeom prst="ellipse">
            <a:avLst/>
          </a:prstGeom>
          <a:solidFill>
            <a:srgbClr val="000000">
              <a:alpha val="29337"/>
            </a:srgbClr>
          </a:solidFill>
          <a:ln w="19050">
            <a:solidFill>
              <a:srgbClr val="000000">
                <a:alpha val="29337"/>
              </a:srgbClr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15</a:t>
            </a:r>
          </a:p>
        </p:txBody>
      </p:sp>
      <p:cxnSp>
        <p:nvCxnSpPr>
          <p:cNvPr id="507" name="Connection Line"/>
          <p:cNvCxnSpPr>
            <a:stCxn id="508" idx="0"/>
            <a:endCxn id="506" idx="0"/>
          </p:cNvCxnSpPr>
          <p:nvPr/>
        </p:nvCxnSpPr>
        <p:spPr>
          <a:xfrm flipV="1">
            <a:off x="6455575" y="3877039"/>
            <a:ext cx="1264629" cy="897155"/>
          </a:xfrm>
          <a:prstGeom prst="straightConnector1">
            <a:avLst/>
          </a:prstGeom>
          <a:ln w="19050">
            <a:solidFill>
              <a:srgbClr val="FF2600"/>
            </a:solidFill>
            <a:miter lim="400000"/>
          </a:ln>
        </p:spPr>
      </p:cxnSp>
      <p:sp>
        <p:nvSpPr>
          <p:cNvPr id="508" name="9"/>
          <p:cNvSpPr/>
          <p:nvPr/>
        </p:nvSpPr>
        <p:spPr>
          <a:xfrm>
            <a:off x="6198400" y="4536089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FF26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9</a:t>
            </a:r>
          </a:p>
        </p:txBody>
      </p:sp>
      <p:cxnSp>
        <p:nvCxnSpPr>
          <p:cNvPr id="509" name="Connection Line"/>
          <p:cNvCxnSpPr>
            <a:stCxn id="510" idx="0"/>
            <a:endCxn id="508" idx="0"/>
          </p:cNvCxnSpPr>
          <p:nvPr/>
        </p:nvCxnSpPr>
        <p:spPr>
          <a:xfrm flipV="1">
            <a:off x="5799963" y="4774193"/>
            <a:ext cx="655613" cy="1135997"/>
          </a:xfrm>
          <a:prstGeom prst="straightConnector1">
            <a:avLst/>
          </a:prstGeom>
          <a:ln w="19050">
            <a:solidFill>
              <a:srgbClr val="FF2600"/>
            </a:solidFill>
            <a:miter lim="400000"/>
          </a:ln>
        </p:spPr>
      </p:cxnSp>
      <p:sp>
        <p:nvSpPr>
          <p:cNvPr id="510" name="8"/>
          <p:cNvSpPr/>
          <p:nvPr/>
        </p:nvSpPr>
        <p:spPr>
          <a:xfrm>
            <a:off x="5542788" y="5672085"/>
            <a:ext cx="514351" cy="476209"/>
          </a:xfrm>
          <a:prstGeom prst="ellipse">
            <a:avLst/>
          </a:prstGeom>
          <a:solidFill>
            <a:srgbClr val="FF26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8</a:t>
            </a:r>
          </a:p>
        </p:txBody>
      </p:sp>
      <p:cxnSp>
        <p:nvCxnSpPr>
          <p:cNvPr id="511" name="Connection Line"/>
          <p:cNvCxnSpPr>
            <a:stCxn id="512" idx="0"/>
            <a:endCxn id="508" idx="0"/>
          </p:cNvCxnSpPr>
          <p:nvPr/>
        </p:nvCxnSpPr>
        <p:spPr>
          <a:xfrm flipH="1" flipV="1">
            <a:off x="6455575" y="4774193"/>
            <a:ext cx="661124" cy="1135997"/>
          </a:xfrm>
          <a:prstGeom prst="straightConnector1">
            <a:avLst/>
          </a:prstGeom>
          <a:ln w="19050">
            <a:solidFill>
              <a:srgbClr val="000000"/>
            </a:solidFill>
            <a:prstDash val="sysDot"/>
            <a:miter lim="400000"/>
          </a:ln>
        </p:spPr>
      </p:cxnSp>
      <p:sp>
        <p:nvSpPr>
          <p:cNvPr id="512" name="14"/>
          <p:cNvSpPr/>
          <p:nvPr/>
        </p:nvSpPr>
        <p:spPr>
          <a:xfrm>
            <a:off x="6859523" y="5672085"/>
            <a:ext cx="514351" cy="476209"/>
          </a:xfrm>
          <a:prstGeom prst="ellipse">
            <a:avLst/>
          </a:prstGeom>
          <a:solidFill>
            <a:srgbClr val="000000">
              <a:alpha val="32855"/>
            </a:srgbClr>
          </a:solidFill>
          <a:ln w="19050">
            <a:solidFill>
              <a:srgbClr val="000000">
                <a:alpha val="32855"/>
              </a:srgbClr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14</a:t>
            </a:r>
          </a:p>
        </p:txBody>
      </p:sp>
      <p:sp>
        <p:nvSpPr>
          <p:cNvPr id="513" name="Remover x = 8"/>
          <p:cNvSpPr txBox="1"/>
          <p:nvPr/>
        </p:nvSpPr>
        <p:spPr>
          <a:xfrm>
            <a:off x="314651" y="1941197"/>
            <a:ext cx="1850546" cy="427991"/>
          </a:xfrm>
          <a:prstGeom prst="rect">
            <a:avLst/>
          </a:prstGeom>
          <a:solidFill>
            <a:srgbClr val="FFFB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b="1" sz="2300"/>
            </a:pPr>
            <a:r>
              <a:rPr b="0"/>
              <a:t>Remover x = </a:t>
            </a:r>
            <a:r>
              <a:t>8</a:t>
            </a:r>
          </a:p>
        </p:txBody>
      </p:sp>
      <p:sp>
        <p:nvSpPr>
          <p:cNvPr id="514" name="Oval"/>
          <p:cNvSpPr/>
          <p:nvPr/>
        </p:nvSpPr>
        <p:spPr>
          <a:xfrm>
            <a:off x="5396674" y="5539343"/>
            <a:ext cx="806577" cy="741693"/>
          </a:xfrm>
          <a:prstGeom prst="ellipse">
            <a:avLst/>
          </a:prstGeom>
          <a:ln w="19050">
            <a:solidFill>
              <a:srgbClr val="FF2600"/>
            </a:solidFill>
            <a:prstDash val="sysDot"/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515" name="Node"/>
          <p:cNvSpPr txBox="1"/>
          <p:nvPr/>
        </p:nvSpPr>
        <p:spPr>
          <a:xfrm>
            <a:off x="5260001" y="5146590"/>
            <a:ext cx="613580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solidFill>
                  <a:srgbClr val="FF2600"/>
                </a:solidFill>
              </a:defRPr>
            </a:lvl1pPr>
          </a:lstStyle>
          <a:p>
            <a:pPr/>
            <a:r>
              <a:t>Node</a:t>
            </a:r>
          </a:p>
        </p:txBody>
      </p:sp>
      <p:sp>
        <p:nvSpPr>
          <p:cNvPr id="516" name="Retângulo 6"/>
          <p:cNvSpPr/>
          <p:nvPr/>
        </p:nvSpPr>
        <p:spPr>
          <a:xfrm>
            <a:off x="2089162" y="2591787"/>
            <a:ext cx="4965676" cy="1488441"/>
          </a:xfrm>
          <a:prstGeom prst="rect">
            <a:avLst/>
          </a:prstGeom>
          <a:solidFill>
            <a:srgbClr val="D4FB7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>
                <a:latin typeface="+mj-lt"/>
                <a:ea typeface="+mj-ea"/>
                <a:cs typeface="+mj-cs"/>
                <a:sym typeface="Helvetica"/>
              </a:defRPr>
            </a:pPr>
            <a:r>
              <a:t>Caso 2: 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nó a ser removido é uma folha</a:t>
            </a:r>
            <a:endParaRPr b="0">
              <a:latin typeface="Consolas"/>
              <a:ea typeface="Consolas"/>
              <a:cs typeface="Consolas"/>
              <a:sym typeface="Consolas"/>
            </a:endParaRPr>
          </a:p>
          <a:p>
            <a:pPr lvl="1">
              <a:defRPr b="1">
                <a:latin typeface="+mj-lt"/>
                <a:ea typeface="+mj-ea"/>
                <a:cs typeface="+mj-cs"/>
                <a:sym typeface="Helvetica"/>
              </a:defRPr>
            </a:pPr>
            <a:r>
              <a:t>* 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podemos fazer duas abordagens:</a:t>
            </a:r>
          </a:p>
          <a:p>
            <a:pPr lvl="2">
              <a:defRPr>
                <a:latin typeface="Consolas"/>
                <a:ea typeface="Consolas"/>
                <a:cs typeface="Consolas"/>
                <a:sym typeface="Consolas"/>
              </a:defRPr>
            </a:pPr>
            <a:r>
              <a:t>node = node-&gt;direita</a:t>
            </a:r>
          </a:p>
          <a:p>
            <a:pPr lvl="1">
              <a:defRPr>
                <a:latin typeface="Consolas"/>
                <a:ea typeface="Consolas"/>
                <a:cs typeface="Consolas"/>
                <a:sym typeface="Consolas"/>
              </a:defRPr>
            </a:pPr>
            <a:r>
              <a:t>ou</a:t>
            </a:r>
          </a:p>
          <a:p>
            <a:pPr lvl="2">
              <a:defRPr>
                <a:latin typeface="Consolas"/>
                <a:ea typeface="Consolas"/>
                <a:cs typeface="Consolas"/>
                <a:sym typeface="Consolas"/>
              </a:defRPr>
            </a:pPr>
            <a:r>
              <a:t>node = node-&gt;esquerda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Licença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Licença</a:t>
            </a:r>
          </a:p>
        </p:txBody>
      </p:sp>
      <p:sp>
        <p:nvSpPr>
          <p:cNvPr id="158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59" name="Este trabalho está licenciado com uma Licença CC BY-NC-ND 4.0:"/>
          <p:cNvSpPr txBox="1"/>
          <p:nvPr/>
        </p:nvSpPr>
        <p:spPr>
          <a:xfrm>
            <a:off x="1422712" y="1964723"/>
            <a:ext cx="6533272" cy="3778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886968">
              <a:spcBef>
                <a:spcPts val="600"/>
              </a:spcBef>
              <a:defRPr sz="1940"/>
            </a:lvl1pPr>
          </a:lstStyle>
          <a:p>
            <a:pPr/>
            <a:r>
              <a:t>Este trabalho está licenciado com uma Licença CC BY-NC-ND 4.0:</a:t>
            </a:r>
          </a:p>
        </p:txBody>
      </p:sp>
      <p:pic>
        <p:nvPicPr>
          <p:cNvPr id="160" name="creative.png" descr="creativ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41072" y="2639093"/>
            <a:ext cx="2496552" cy="981551"/>
          </a:xfrm>
          <a:prstGeom prst="rect">
            <a:avLst/>
          </a:prstGeom>
          <a:ln w="12700">
            <a:miter lim="400000"/>
          </a:ln>
        </p:spPr>
      </p:pic>
      <p:sp>
        <p:nvSpPr>
          <p:cNvPr id="161" name="maiores informações:…"/>
          <p:cNvSpPr txBox="1"/>
          <p:nvPr/>
        </p:nvSpPr>
        <p:spPr>
          <a:xfrm>
            <a:off x="1169987" y="3685949"/>
            <a:ext cx="6804026" cy="14515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 algn="ctr">
              <a:spcBef>
                <a:spcPts val="700"/>
              </a:spcBef>
              <a:defRPr sz="2000"/>
            </a:pPr>
            <a:r>
              <a:t>maiores informações:</a:t>
            </a:r>
          </a:p>
          <a:p>
            <a:pPr algn="ctr">
              <a:spcBef>
                <a:spcPts val="700"/>
              </a:spcBef>
              <a:defRPr sz="2000">
                <a:solidFill>
                  <a:srgbClr val="0433FF"/>
                </a:solidFill>
              </a:defRPr>
            </a:pPr>
            <a:r>
              <a:rPr u="sng">
                <a:uFill>
                  <a:solidFill>
                    <a:srgbClr val="FF7915"/>
                  </a:solidFill>
                </a:uFill>
                <a:hlinkClick r:id="rId3" invalidUrl="" action="" tgtFrame="" tooltip="" history="1" highlightClick="0" endSnd="0"/>
              </a:rPr>
              <a:t>https://creativecommons.org/licenses/by-nc-nd/4.0/deed.pt_BR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519" name="Remoçã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433FF"/>
                </a:solidFill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Remoção</a:t>
            </a:r>
          </a:p>
        </p:txBody>
      </p:sp>
      <p:sp>
        <p:nvSpPr>
          <p:cNvPr id="520" name="9"/>
          <p:cNvSpPr/>
          <p:nvPr/>
        </p:nvSpPr>
        <p:spPr>
          <a:xfrm>
            <a:off x="2536228" y="3686419"/>
            <a:ext cx="514351" cy="476209"/>
          </a:xfrm>
          <a:prstGeom prst="ellipse">
            <a:avLst/>
          </a:prstGeom>
          <a:solidFill>
            <a:srgbClr val="000000"/>
          </a:solidFill>
          <a:ln w="19050">
            <a:solidFill>
              <a:srgbClr val="FF26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9</a:t>
            </a:r>
          </a:p>
        </p:txBody>
      </p:sp>
      <p:cxnSp>
        <p:nvCxnSpPr>
          <p:cNvPr id="521" name="Connection Line"/>
          <p:cNvCxnSpPr>
            <a:stCxn id="522" idx="0"/>
            <a:endCxn id="520" idx="0"/>
          </p:cNvCxnSpPr>
          <p:nvPr/>
        </p:nvCxnSpPr>
        <p:spPr>
          <a:xfrm flipV="1">
            <a:off x="2137791" y="3924523"/>
            <a:ext cx="655613" cy="1135997"/>
          </a:xfrm>
          <a:prstGeom prst="straightConnector1">
            <a:avLst/>
          </a:prstGeom>
          <a:ln w="19050">
            <a:solidFill>
              <a:srgbClr val="FF2600"/>
            </a:solidFill>
            <a:miter lim="400000"/>
          </a:ln>
        </p:spPr>
      </p:cxnSp>
      <p:sp>
        <p:nvSpPr>
          <p:cNvPr id="522" name="8"/>
          <p:cNvSpPr/>
          <p:nvPr/>
        </p:nvSpPr>
        <p:spPr>
          <a:xfrm>
            <a:off x="1880616" y="4822416"/>
            <a:ext cx="514351" cy="476208"/>
          </a:xfrm>
          <a:prstGeom prst="ellipse">
            <a:avLst/>
          </a:prstGeom>
          <a:solidFill>
            <a:srgbClr val="FF26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8</a:t>
            </a:r>
          </a:p>
        </p:txBody>
      </p:sp>
      <p:cxnSp>
        <p:nvCxnSpPr>
          <p:cNvPr id="523" name="Connection Line"/>
          <p:cNvCxnSpPr>
            <a:stCxn id="524" idx="0"/>
            <a:endCxn id="520" idx="0"/>
          </p:cNvCxnSpPr>
          <p:nvPr/>
        </p:nvCxnSpPr>
        <p:spPr>
          <a:xfrm flipH="1" flipV="1">
            <a:off x="2793403" y="3924523"/>
            <a:ext cx="661124" cy="1135997"/>
          </a:xfrm>
          <a:prstGeom prst="straightConnector1">
            <a:avLst/>
          </a:prstGeom>
          <a:ln w="19050">
            <a:solidFill>
              <a:srgbClr val="000000"/>
            </a:solidFill>
            <a:prstDash val="sysDot"/>
            <a:miter lim="400000"/>
          </a:ln>
        </p:spPr>
      </p:cxnSp>
      <p:sp>
        <p:nvSpPr>
          <p:cNvPr id="524" name="14"/>
          <p:cNvSpPr/>
          <p:nvPr/>
        </p:nvSpPr>
        <p:spPr>
          <a:xfrm>
            <a:off x="3197351" y="4822416"/>
            <a:ext cx="514351" cy="476208"/>
          </a:xfrm>
          <a:prstGeom prst="ellipse">
            <a:avLst/>
          </a:prstGeom>
          <a:solidFill>
            <a:srgbClr val="000000">
              <a:alpha val="32855"/>
            </a:srgbClr>
          </a:solidFill>
          <a:ln w="19050">
            <a:solidFill>
              <a:srgbClr val="000000">
                <a:alpha val="32855"/>
              </a:srgbClr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14</a:t>
            </a:r>
          </a:p>
        </p:txBody>
      </p:sp>
      <p:sp>
        <p:nvSpPr>
          <p:cNvPr id="525" name="Oval"/>
          <p:cNvSpPr/>
          <p:nvPr/>
        </p:nvSpPr>
        <p:spPr>
          <a:xfrm>
            <a:off x="1734502" y="4689673"/>
            <a:ext cx="806577" cy="741693"/>
          </a:xfrm>
          <a:prstGeom prst="ellipse">
            <a:avLst/>
          </a:prstGeom>
          <a:ln w="19050">
            <a:solidFill>
              <a:srgbClr val="FF2600"/>
            </a:solidFill>
            <a:prstDash val="sysDot"/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526" name="Node"/>
          <p:cNvSpPr txBox="1"/>
          <p:nvPr/>
        </p:nvSpPr>
        <p:spPr>
          <a:xfrm>
            <a:off x="1597829" y="4296921"/>
            <a:ext cx="613580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solidFill>
                  <a:srgbClr val="FF2600"/>
                </a:solidFill>
              </a:defRPr>
            </a:lvl1pPr>
          </a:lstStyle>
          <a:p>
            <a:pPr/>
            <a:r>
              <a:t>Node</a:t>
            </a:r>
          </a:p>
        </p:txBody>
      </p:sp>
      <p:sp>
        <p:nvSpPr>
          <p:cNvPr id="527" name="Retângulo 6"/>
          <p:cNvSpPr/>
          <p:nvPr/>
        </p:nvSpPr>
        <p:spPr>
          <a:xfrm>
            <a:off x="2206510" y="1755111"/>
            <a:ext cx="4965676" cy="1488441"/>
          </a:xfrm>
          <a:prstGeom prst="rect">
            <a:avLst/>
          </a:prstGeom>
          <a:solidFill>
            <a:srgbClr val="D4FB7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>
                <a:latin typeface="+mj-lt"/>
                <a:ea typeface="+mj-ea"/>
                <a:cs typeface="+mj-cs"/>
                <a:sym typeface="Helvetica"/>
              </a:defRPr>
            </a:pPr>
            <a:r>
              <a:t>Caso 2: 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nó a ser removido é uma folha</a:t>
            </a:r>
            <a:endParaRPr b="0">
              <a:latin typeface="Consolas"/>
              <a:ea typeface="Consolas"/>
              <a:cs typeface="Consolas"/>
              <a:sym typeface="Consolas"/>
            </a:endParaRPr>
          </a:p>
          <a:p>
            <a:pPr lvl="1">
              <a:defRPr b="1">
                <a:latin typeface="+mj-lt"/>
                <a:ea typeface="+mj-ea"/>
                <a:cs typeface="+mj-cs"/>
                <a:sym typeface="Helvetica"/>
              </a:defRPr>
            </a:pPr>
            <a:r>
              <a:t>* 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podemos fazer duas abordagens:</a:t>
            </a:r>
          </a:p>
          <a:p>
            <a:pPr lvl="2">
              <a:defRPr>
                <a:latin typeface="Consolas"/>
                <a:ea typeface="Consolas"/>
                <a:cs typeface="Consolas"/>
                <a:sym typeface="Consolas"/>
              </a:defRPr>
            </a:pPr>
            <a:r>
              <a:t>node = node-&gt;direita</a:t>
            </a:r>
          </a:p>
          <a:p>
            <a:pPr lvl="1">
              <a:defRPr>
                <a:latin typeface="Consolas"/>
                <a:ea typeface="Consolas"/>
                <a:cs typeface="Consolas"/>
                <a:sym typeface="Consolas"/>
              </a:defRPr>
            </a:pPr>
            <a:r>
              <a:t>ou</a:t>
            </a:r>
          </a:p>
          <a:p>
            <a:pPr lvl="2">
              <a:defRPr>
                <a:latin typeface="Consolas"/>
                <a:ea typeface="Consolas"/>
                <a:cs typeface="Consolas"/>
                <a:sym typeface="Consolas"/>
              </a:defRPr>
            </a:pPr>
            <a:r>
              <a:t>node = node-&gt;esquerda </a:t>
            </a:r>
          </a:p>
        </p:txBody>
      </p:sp>
      <p:sp>
        <p:nvSpPr>
          <p:cNvPr id="528" name="9"/>
          <p:cNvSpPr/>
          <p:nvPr/>
        </p:nvSpPr>
        <p:spPr>
          <a:xfrm>
            <a:off x="6051080" y="3657189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FF26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9</a:t>
            </a:r>
          </a:p>
        </p:txBody>
      </p:sp>
      <p:cxnSp>
        <p:nvCxnSpPr>
          <p:cNvPr id="529" name="Connection Line"/>
          <p:cNvCxnSpPr>
            <a:stCxn id="530" idx="0"/>
            <a:endCxn id="528" idx="0"/>
          </p:cNvCxnSpPr>
          <p:nvPr/>
        </p:nvCxnSpPr>
        <p:spPr>
          <a:xfrm flipH="1" flipV="1">
            <a:off x="6308255" y="3895292"/>
            <a:ext cx="661125" cy="1135997"/>
          </a:xfrm>
          <a:prstGeom prst="straightConnector1">
            <a:avLst/>
          </a:prstGeom>
          <a:ln w="19050">
            <a:solidFill>
              <a:srgbClr val="000000"/>
            </a:solidFill>
            <a:prstDash val="sysDot"/>
            <a:miter lim="400000"/>
          </a:ln>
        </p:spPr>
      </p:cxnSp>
      <p:sp>
        <p:nvSpPr>
          <p:cNvPr id="530" name="14"/>
          <p:cNvSpPr/>
          <p:nvPr/>
        </p:nvSpPr>
        <p:spPr>
          <a:xfrm>
            <a:off x="6712204" y="4793185"/>
            <a:ext cx="514351" cy="476208"/>
          </a:xfrm>
          <a:prstGeom prst="ellipse">
            <a:avLst/>
          </a:prstGeom>
          <a:solidFill>
            <a:srgbClr val="000000">
              <a:alpha val="32855"/>
            </a:srgbClr>
          </a:solidFill>
          <a:ln w="19050">
            <a:solidFill>
              <a:srgbClr val="000000">
                <a:alpha val="32855"/>
              </a:srgbClr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14</a:t>
            </a:r>
          </a:p>
        </p:txBody>
      </p:sp>
      <p:sp>
        <p:nvSpPr>
          <p:cNvPr id="531" name="Antes da remoção"/>
          <p:cNvSpPr txBox="1"/>
          <p:nvPr/>
        </p:nvSpPr>
        <p:spPr>
          <a:xfrm>
            <a:off x="1731571" y="5577021"/>
            <a:ext cx="2123664" cy="383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2100">
                <a:solidFill>
                  <a:srgbClr val="0433FF"/>
                </a:solidFill>
              </a:defRPr>
            </a:lvl1pPr>
          </a:lstStyle>
          <a:p>
            <a:pPr/>
            <a:r>
              <a:t>Antes da remoção</a:t>
            </a:r>
          </a:p>
        </p:txBody>
      </p:sp>
      <p:sp>
        <p:nvSpPr>
          <p:cNvPr id="532" name="Depois da remoção"/>
          <p:cNvSpPr txBox="1"/>
          <p:nvPr/>
        </p:nvSpPr>
        <p:spPr>
          <a:xfrm>
            <a:off x="5182743" y="5577021"/>
            <a:ext cx="2251024" cy="383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2100">
                <a:solidFill>
                  <a:srgbClr val="0433FF"/>
                </a:solidFill>
              </a:defRPr>
            </a:lvl1pPr>
          </a:lstStyle>
          <a:p>
            <a:pPr/>
            <a:r>
              <a:t>Depois da remoção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535" name="Remoçã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433FF"/>
                </a:solidFill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Remoção</a:t>
            </a:r>
          </a:p>
        </p:txBody>
      </p:sp>
      <p:sp>
        <p:nvSpPr>
          <p:cNvPr id="536" name="9"/>
          <p:cNvSpPr/>
          <p:nvPr/>
        </p:nvSpPr>
        <p:spPr>
          <a:xfrm>
            <a:off x="2536228" y="3686419"/>
            <a:ext cx="514351" cy="476209"/>
          </a:xfrm>
          <a:prstGeom prst="ellipse">
            <a:avLst/>
          </a:prstGeom>
          <a:solidFill>
            <a:srgbClr val="000000"/>
          </a:solidFill>
          <a:ln w="19050">
            <a:solidFill>
              <a:srgbClr val="FF26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9</a:t>
            </a:r>
          </a:p>
        </p:txBody>
      </p:sp>
      <p:cxnSp>
        <p:nvCxnSpPr>
          <p:cNvPr id="537" name="Connection Line"/>
          <p:cNvCxnSpPr>
            <a:stCxn id="538" idx="0"/>
            <a:endCxn id="536" idx="0"/>
          </p:cNvCxnSpPr>
          <p:nvPr/>
        </p:nvCxnSpPr>
        <p:spPr>
          <a:xfrm flipV="1">
            <a:off x="2137791" y="3924523"/>
            <a:ext cx="655613" cy="1135997"/>
          </a:xfrm>
          <a:prstGeom prst="straightConnector1">
            <a:avLst/>
          </a:prstGeom>
          <a:ln w="19050">
            <a:solidFill>
              <a:srgbClr val="FF2600"/>
            </a:solidFill>
            <a:miter lim="400000"/>
          </a:ln>
        </p:spPr>
      </p:cxnSp>
      <p:sp>
        <p:nvSpPr>
          <p:cNvPr id="538" name="8"/>
          <p:cNvSpPr/>
          <p:nvPr/>
        </p:nvSpPr>
        <p:spPr>
          <a:xfrm>
            <a:off x="1880616" y="4822416"/>
            <a:ext cx="514351" cy="476208"/>
          </a:xfrm>
          <a:prstGeom prst="ellipse">
            <a:avLst/>
          </a:prstGeom>
          <a:solidFill>
            <a:srgbClr val="FF26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8</a:t>
            </a:r>
          </a:p>
        </p:txBody>
      </p:sp>
      <p:cxnSp>
        <p:nvCxnSpPr>
          <p:cNvPr id="539" name="Connection Line"/>
          <p:cNvCxnSpPr>
            <a:stCxn id="540" idx="0"/>
            <a:endCxn id="536" idx="0"/>
          </p:cNvCxnSpPr>
          <p:nvPr/>
        </p:nvCxnSpPr>
        <p:spPr>
          <a:xfrm flipH="1" flipV="1">
            <a:off x="2793403" y="3924523"/>
            <a:ext cx="661124" cy="1135997"/>
          </a:xfrm>
          <a:prstGeom prst="straightConnector1">
            <a:avLst/>
          </a:prstGeom>
          <a:ln w="19050">
            <a:solidFill>
              <a:srgbClr val="000000"/>
            </a:solidFill>
            <a:prstDash val="sysDot"/>
            <a:miter lim="400000"/>
          </a:ln>
        </p:spPr>
      </p:cxnSp>
      <p:sp>
        <p:nvSpPr>
          <p:cNvPr id="540" name="14"/>
          <p:cNvSpPr/>
          <p:nvPr/>
        </p:nvSpPr>
        <p:spPr>
          <a:xfrm>
            <a:off x="3197351" y="4822416"/>
            <a:ext cx="514351" cy="476208"/>
          </a:xfrm>
          <a:prstGeom prst="ellipse">
            <a:avLst/>
          </a:prstGeom>
          <a:solidFill>
            <a:srgbClr val="000000">
              <a:alpha val="32855"/>
            </a:srgbClr>
          </a:solidFill>
          <a:ln w="19050">
            <a:solidFill>
              <a:srgbClr val="000000">
                <a:alpha val="32855"/>
              </a:srgbClr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14</a:t>
            </a:r>
          </a:p>
        </p:txBody>
      </p:sp>
      <p:sp>
        <p:nvSpPr>
          <p:cNvPr id="541" name="Oval"/>
          <p:cNvSpPr/>
          <p:nvPr/>
        </p:nvSpPr>
        <p:spPr>
          <a:xfrm>
            <a:off x="1734502" y="4689673"/>
            <a:ext cx="806577" cy="741693"/>
          </a:xfrm>
          <a:prstGeom prst="ellipse">
            <a:avLst/>
          </a:prstGeom>
          <a:ln w="19050">
            <a:solidFill>
              <a:srgbClr val="FF2600"/>
            </a:solidFill>
            <a:prstDash val="sysDot"/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542" name="Node"/>
          <p:cNvSpPr txBox="1"/>
          <p:nvPr/>
        </p:nvSpPr>
        <p:spPr>
          <a:xfrm>
            <a:off x="1597829" y="4296921"/>
            <a:ext cx="613580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solidFill>
                  <a:srgbClr val="FF2600"/>
                </a:solidFill>
              </a:defRPr>
            </a:lvl1pPr>
          </a:lstStyle>
          <a:p>
            <a:pPr/>
            <a:r>
              <a:t>Node</a:t>
            </a:r>
          </a:p>
        </p:txBody>
      </p:sp>
      <p:sp>
        <p:nvSpPr>
          <p:cNvPr id="543" name="Retângulo 6"/>
          <p:cNvSpPr/>
          <p:nvPr/>
        </p:nvSpPr>
        <p:spPr>
          <a:xfrm>
            <a:off x="2206510" y="1755111"/>
            <a:ext cx="4965676" cy="1488441"/>
          </a:xfrm>
          <a:prstGeom prst="rect">
            <a:avLst/>
          </a:prstGeom>
          <a:solidFill>
            <a:srgbClr val="D4FB7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>
                <a:latin typeface="+mj-lt"/>
                <a:ea typeface="+mj-ea"/>
                <a:cs typeface="+mj-cs"/>
                <a:sym typeface="Helvetica"/>
              </a:defRPr>
            </a:pPr>
            <a:r>
              <a:t>Caso 2: 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nó a ser removido é uma folha</a:t>
            </a:r>
            <a:endParaRPr b="0">
              <a:latin typeface="Consolas"/>
              <a:ea typeface="Consolas"/>
              <a:cs typeface="Consolas"/>
              <a:sym typeface="Consolas"/>
            </a:endParaRPr>
          </a:p>
          <a:p>
            <a:pPr lvl="1">
              <a:defRPr b="1">
                <a:latin typeface="+mj-lt"/>
                <a:ea typeface="+mj-ea"/>
                <a:cs typeface="+mj-cs"/>
                <a:sym typeface="Helvetica"/>
              </a:defRPr>
            </a:pPr>
            <a:r>
              <a:t>* 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podemos fazer duas abordagens:</a:t>
            </a:r>
          </a:p>
          <a:p>
            <a:pPr lvl="2">
              <a:defRPr>
                <a:latin typeface="Consolas"/>
                <a:ea typeface="Consolas"/>
                <a:cs typeface="Consolas"/>
                <a:sym typeface="Consolas"/>
              </a:defRPr>
            </a:pPr>
            <a:r>
              <a:t>node = node-&gt;direita</a:t>
            </a:r>
          </a:p>
          <a:p>
            <a:pPr lvl="1">
              <a:defRPr>
                <a:latin typeface="Consolas"/>
                <a:ea typeface="Consolas"/>
                <a:cs typeface="Consolas"/>
                <a:sym typeface="Consolas"/>
              </a:defRPr>
            </a:pPr>
            <a:r>
              <a:t>ou</a:t>
            </a:r>
          </a:p>
          <a:p>
            <a:pPr lvl="2">
              <a:defRPr>
                <a:latin typeface="Consolas"/>
                <a:ea typeface="Consolas"/>
                <a:cs typeface="Consolas"/>
                <a:sym typeface="Consolas"/>
              </a:defRPr>
            </a:pPr>
            <a:r>
              <a:t>node = node-&gt;esquerda </a:t>
            </a:r>
          </a:p>
        </p:txBody>
      </p:sp>
      <p:sp>
        <p:nvSpPr>
          <p:cNvPr id="544" name="9"/>
          <p:cNvSpPr/>
          <p:nvPr/>
        </p:nvSpPr>
        <p:spPr>
          <a:xfrm>
            <a:off x="6051080" y="3657189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FF26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9</a:t>
            </a:r>
          </a:p>
        </p:txBody>
      </p:sp>
      <p:cxnSp>
        <p:nvCxnSpPr>
          <p:cNvPr id="545" name="Connection Line"/>
          <p:cNvCxnSpPr>
            <a:stCxn id="546" idx="0"/>
            <a:endCxn id="544" idx="0"/>
          </p:cNvCxnSpPr>
          <p:nvPr/>
        </p:nvCxnSpPr>
        <p:spPr>
          <a:xfrm flipH="1" flipV="1">
            <a:off x="6308255" y="3895292"/>
            <a:ext cx="661125" cy="1135997"/>
          </a:xfrm>
          <a:prstGeom prst="straightConnector1">
            <a:avLst/>
          </a:prstGeom>
          <a:ln w="19050">
            <a:solidFill>
              <a:srgbClr val="000000"/>
            </a:solidFill>
            <a:prstDash val="sysDot"/>
            <a:miter lim="400000"/>
          </a:ln>
        </p:spPr>
      </p:cxnSp>
      <p:sp>
        <p:nvSpPr>
          <p:cNvPr id="546" name="14"/>
          <p:cNvSpPr/>
          <p:nvPr/>
        </p:nvSpPr>
        <p:spPr>
          <a:xfrm>
            <a:off x="6712204" y="4793185"/>
            <a:ext cx="514351" cy="476208"/>
          </a:xfrm>
          <a:prstGeom prst="ellipse">
            <a:avLst/>
          </a:prstGeom>
          <a:solidFill>
            <a:srgbClr val="000000">
              <a:alpha val="32855"/>
            </a:srgbClr>
          </a:solidFill>
          <a:ln w="19050">
            <a:solidFill>
              <a:srgbClr val="000000">
                <a:alpha val="32855"/>
              </a:srgbClr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14</a:t>
            </a:r>
          </a:p>
        </p:txBody>
      </p:sp>
      <p:sp>
        <p:nvSpPr>
          <p:cNvPr id="547" name="Antes da remoção"/>
          <p:cNvSpPr txBox="1"/>
          <p:nvPr/>
        </p:nvSpPr>
        <p:spPr>
          <a:xfrm>
            <a:off x="1731571" y="5577021"/>
            <a:ext cx="2123664" cy="383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2100">
                <a:solidFill>
                  <a:srgbClr val="0433FF"/>
                </a:solidFill>
              </a:defRPr>
            </a:lvl1pPr>
          </a:lstStyle>
          <a:p>
            <a:pPr/>
            <a:r>
              <a:t>Antes da remoção</a:t>
            </a:r>
          </a:p>
        </p:txBody>
      </p:sp>
      <p:sp>
        <p:nvSpPr>
          <p:cNvPr id="548" name="NULL"/>
          <p:cNvSpPr/>
          <p:nvPr/>
        </p:nvSpPr>
        <p:spPr>
          <a:xfrm>
            <a:off x="5451914" y="4865574"/>
            <a:ext cx="660741" cy="389891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/>
            </a:lvl1pPr>
          </a:lstStyle>
          <a:p>
            <a:pPr/>
            <a:r>
              <a:t>NULL</a:t>
            </a:r>
          </a:p>
        </p:txBody>
      </p:sp>
      <p:cxnSp>
        <p:nvCxnSpPr>
          <p:cNvPr id="549" name="Connection Line"/>
          <p:cNvCxnSpPr>
            <a:stCxn id="548" idx="0"/>
            <a:endCxn id="544" idx="0"/>
          </p:cNvCxnSpPr>
          <p:nvPr/>
        </p:nvCxnSpPr>
        <p:spPr>
          <a:xfrm flipV="1">
            <a:off x="5782284" y="3895292"/>
            <a:ext cx="525972" cy="1165228"/>
          </a:xfrm>
          <a:prstGeom prst="straightConnector1">
            <a:avLst/>
          </a:prstGeom>
          <a:ln w="19050">
            <a:solidFill>
              <a:srgbClr val="000000"/>
            </a:solidFill>
            <a:bevel/>
          </a:ln>
        </p:spPr>
      </p:cxnSp>
      <p:sp>
        <p:nvSpPr>
          <p:cNvPr id="550" name="Depois da remoção"/>
          <p:cNvSpPr txBox="1"/>
          <p:nvPr/>
        </p:nvSpPr>
        <p:spPr>
          <a:xfrm>
            <a:off x="5182743" y="5577021"/>
            <a:ext cx="2251024" cy="383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2100">
                <a:solidFill>
                  <a:srgbClr val="0433FF"/>
                </a:solidFill>
              </a:defRPr>
            </a:lvl1pPr>
          </a:lstStyle>
          <a:p>
            <a:pPr/>
            <a:r>
              <a:t>Depois da remoção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553" name="Remoçã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433FF"/>
                </a:solidFill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Remoção</a:t>
            </a:r>
          </a:p>
        </p:txBody>
      </p:sp>
      <p:cxnSp>
        <p:nvCxnSpPr>
          <p:cNvPr id="554" name="Connection Line"/>
          <p:cNvCxnSpPr>
            <a:stCxn id="558" idx="0"/>
            <a:endCxn id="557" idx="0"/>
          </p:cNvCxnSpPr>
          <p:nvPr/>
        </p:nvCxnSpPr>
        <p:spPr>
          <a:xfrm flipV="1">
            <a:off x="2261235" y="2052412"/>
            <a:ext cx="2168983" cy="987952"/>
          </a:xfrm>
          <a:prstGeom prst="straightConnector1">
            <a:avLst/>
          </a:prstGeom>
          <a:ln w="19050">
            <a:solidFill>
              <a:srgbClr val="000000"/>
            </a:solidFill>
            <a:prstDash val="sysDot"/>
            <a:miter lim="400000"/>
          </a:ln>
        </p:spPr>
      </p:cxnSp>
      <p:cxnSp>
        <p:nvCxnSpPr>
          <p:cNvPr id="555" name="Connection Line"/>
          <p:cNvCxnSpPr>
            <a:stCxn id="556" idx="0"/>
            <a:endCxn id="557" idx="0"/>
          </p:cNvCxnSpPr>
          <p:nvPr/>
        </p:nvCxnSpPr>
        <p:spPr>
          <a:xfrm flipH="1" flipV="1">
            <a:off x="4430217" y="2052412"/>
            <a:ext cx="2244815" cy="987952"/>
          </a:xfrm>
          <a:prstGeom prst="straightConnector1">
            <a:avLst/>
          </a:prstGeom>
          <a:ln w="19050">
            <a:solidFill>
              <a:srgbClr val="000000"/>
            </a:solidFill>
            <a:prstDash val="sysDot"/>
            <a:miter lim="400000"/>
          </a:ln>
        </p:spPr>
      </p:cxnSp>
      <p:sp>
        <p:nvSpPr>
          <p:cNvPr id="556" name="7"/>
          <p:cNvSpPr/>
          <p:nvPr/>
        </p:nvSpPr>
        <p:spPr>
          <a:xfrm>
            <a:off x="6417856" y="2802260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557" name="5"/>
          <p:cNvSpPr/>
          <p:nvPr/>
        </p:nvSpPr>
        <p:spPr>
          <a:xfrm>
            <a:off x="4173042" y="1814308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558" name="1"/>
          <p:cNvSpPr/>
          <p:nvPr/>
        </p:nvSpPr>
        <p:spPr>
          <a:xfrm>
            <a:off x="2004060" y="2802260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1</a:t>
            </a:r>
          </a:p>
        </p:txBody>
      </p:sp>
      <p:cxnSp>
        <p:nvCxnSpPr>
          <p:cNvPr id="559" name="Connection Line"/>
          <p:cNvCxnSpPr>
            <a:stCxn id="560" idx="0"/>
            <a:endCxn id="558" idx="0"/>
          </p:cNvCxnSpPr>
          <p:nvPr/>
        </p:nvCxnSpPr>
        <p:spPr>
          <a:xfrm flipH="1" flipV="1">
            <a:off x="2261235" y="3040363"/>
            <a:ext cx="1056133" cy="836677"/>
          </a:xfrm>
          <a:prstGeom prst="straightConnector1">
            <a:avLst/>
          </a:prstGeom>
          <a:ln w="19050">
            <a:solidFill>
              <a:srgbClr val="000000"/>
            </a:solidFill>
            <a:prstDash val="sysDot"/>
            <a:miter lim="400000"/>
          </a:ln>
        </p:spPr>
      </p:cxnSp>
      <p:sp>
        <p:nvSpPr>
          <p:cNvPr id="560" name="3"/>
          <p:cNvSpPr/>
          <p:nvPr/>
        </p:nvSpPr>
        <p:spPr>
          <a:xfrm>
            <a:off x="3060192" y="3638936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3</a:t>
            </a:r>
          </a:p>
        </p:txBody>
      </p:sp>
      <p:cxnSp>
        <p:nvCxnSpPr>
          <p:cNvPr id="561" name="Connection Line"/>
          <p:cNvCxnSpPr>
            <a:stCxn id="562" idx="0"/>
            <a:endCxn id="556" idx="0"/>
          </p:cNvCxnSpPr>
          <p:nvPr/>
        </p:nvCxnSpPr>
        <p:spPr>
          <a:xfrm flipH="1" flipV="1">
            <a:off x="6675031" y="3040363"/>
            <a:ext cx="1045173" cy="836677"/>
          </a:xfrm>
          <a:prstGeom prst="straightConnector1">
            <a:avLst/>
          </a:prstGeom>
          <a:ln w="19050">
            <a:solidFill>
              <a:srgbClr val="000000"/>
            </a:solidFill>
            <a:prstDash val="sysDot"/>
            <a:miter lim="400000"/>
          </a:ln>
        </p:spPr>
      </p:cxnSp>
      <p:sp>
        <p:nvSpPr>
          <p:cNvPr id="562" name="15"/>
          <p:cNvSpPr/>
          <p:nvPr/>
        </p:nvSpPr>
        <p:spPr>
          <a:xfrm>
            <a:off x="7463028" y="3638936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15</a:t>
            </a:r>
          </a:p>
        </p:txBody>
      </p:sp>
      <p:cxnSp>
        <p:nvCxnSpPr>
          <p:cNvPr id="563" name="Connection Line"/>
          <p:cNvCxnSpPr>
            <a:stCxn id="564" idx="0"/>
            <a:endCxn id="562" idx="0"/>
          </p:cNvCxnSpPr>
          <p:nvPr/>
        </p:nvCxnSpPr>
        <p:spPr>
          <a:xfrm flipV="1">
            <a:off x="6455575" y="3877039"/>
            <a:ext cx="1264629" cy="897155"/>
          </a:xfrm>
          <a:prstGeom prst="straightConnector1">
            <a:avLst/>
          </a:prstGeom>
          <a:ln w="19050">
            <a:solidFill>
              <a:srgbClr val="000000"/>
            </a:solidFill>
            <a:prstDash val="sysDot"/>
            <a:miter lim="400000"/>
          </a:ln>
        </p:spPr>
      </p:cxnSp>
      <p:sp>
        <p:nvSpPr>
          <p:cNvPr id="564" name="9"/>
          <p:cNvSpPr/>
          <p:nvPr/>
        </p:nvSpPr>
        <p:spPr>
          <a:xfrm>
            <a:off x="6198400" y="4536089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9</a:t>
            </a:r>
          </a:p>
        </p:txBody>
      </p:sp>
      <p:cxnSp>
        <p:nvCxnSpPr>
          <p:cNvPr id="565" name="Connection Line"/>
          <p:cNvCxnSpPr>
            <a:stCxn id="566" idx="0"/>
            <a:endCxn id="564" idx="0"/>
          </p:cNvCxnSpPr>
          <p:nvPr/>
        </p:nvCxnSpPr>
        <p:spPr>
          <a:xfrm flipH="1" flipV="1">
            <a:off x="6455575" y="4774193"/>
            <a:ext cx="661124" cy="1135997"/>
          </a:xfrm>
          <a:prstGeom prst="straightConnector1">
            <a:avLst/>
          </a:prstGeom>
          <a:ln w="19050">
            <a:solidFill>
              <a:srgbClr val="000000"/>
            </a:solidFill>
            <a:prstDash val="sysDot"/>
            <a:miter lim="400000"/>
          </a:ln>
        </p:spPr>
      </p:cxnSp>
      <p:sp>
        <p:nvSpPr>
          <p:cNvPr id="566" name="14"/>
          <p:cNvSpPr/>
          <p:nvPr/>
        </p:nvSpPr>
        <p:spPr>
          <a:xfrm>
            <a:off x="6859523" y="5672085"/>
            <a:ext cx="514351" cy="476209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14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569" name="Remoçã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433FF"/>
                </a:solidFill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Remoção</a:t>
            </a:r>
          </a:p>
        </p:txBody>
      </p:sp>
      <p:cxnSp>
        <p:nvCxnSpPr>
          <p:cNvPr id="570" name="Connection Line"/>
          <p:cNvCxnSpPr>
            <a:stCxn id="574" idx="0"/>
            <a:endCxn id="573" idx="0"/>
          </p:cNvCxnSpPr>
          <p:nvPr/>
        </p:nvCxnSpPr>
        <p:spPr>
          <a:xfrm flipV="1">
            <a:off x="2261235" y="2052412"/>
            <a:ext cx="2168983" cy="987952"/>
          </a:xfrm>
          <a:prstGeom prst="straightConnector1">
            <a:avLst/>
          </a:prstGeom>
          <a:ln w="19050">
            <a:solidFill>
              <a:srgbClr val="000000"/>
            </a:solidFill>
            <a:prstDash val="sysDot"/>
            <a:miter lim="400000"/>
          </a:ln>
        </p:spPr>
      </p:cxnSp>
      <p:cxnSp>
        <p:nvCxnSpPr>
          <p:cNvPr id="571" name="Connection Line"/>
          <p:cNvCxnSpPr>
            <a:stCxn id="572" idx="0"/>
            <a:endCxn id="573" idx="0"/>
          </p:cNvCxnSpPr>
          <p:nvPr/>
        </p:nvCxnSpPr>
        <p:spPr>
          <a:xfrm flipH="1" flipV="1">
            <a:off x="4430217" y="2052412"/>
            <a:ext cx="2244815" cy="987952"/>
          </a:xfrm>
          <a:prstGeom prst="straightConnector1">
            <a:avLst/>
          </a:prstGeom>
          <a:ln w="19050">
            <a:solidFill>
              <a:srgbClr val="000000"/>
            </a:solidFill>
            <a:prstDash val="sysDot"/>
            <a:miter lim="400000"/>
          </a:ln>
        </p:spPr>
      </p:cxnSp>
      <p:sp>
        <p:nvSpPr>
          <p:cNvPr id="572" name="7"/>
          <p:cNvSpPr/>
          <p:nvPr/>
        </p:nvSpPr>
        <p:spPr>
          <a:xfrm>
            <a:off x="6417856" y="2802260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573" name="5"/>
          <p:cNvSpPr/>
          <p:nvPr/>
        </p:nvSpPr>
        <p:spPr>
          <a:xfrm>
            <a:off x="4173042" y="1814308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574" name="1"/>
          <p:cNvSpPr/>
          <p:nvPr/>
        </p:nvSpPr>
        <p:spPr>
          <a:xfrm>
            <a:off x="2004060" y="2802260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1</a:t>
            </a:r>
          </a:p>
        </p:txBody>
      </p:sp>
      <p:cxnSp>
        <p:nvCxnSpPr>
          <p:cNvPr id="575" name="Connection Line"/>
          <p:cNvCxnSpPr>
            <a:stCxn id="576" idx="0"/>
            <a:endCxn id="574" idx="0"/>
          </p:cNvCxnSpPr>
          <p:nvPr/>
        </p:nvCxnSpPr>
        <p:spPr>
          <a:xfrm flipH="1" flipV="1">
            <a:off x="2261235" y="3040363"/>
            <a:ext cx="1056133" cy="836677"/>
          </a:xfrm>
          <a:prstGeom prst="straightConnector1">
            <a:avLst/>
          </a:prstGeom>
          <a:ln w="19050">
            <a:solidFill>
              <a:srgbClr val="000000"/>
            </a:solidFill>
            <a:prstDash val="sysDot"/>
            <a:miter lim="400000"/>
          </a:ln>
        </p:spPr>
      </p:cxnSp>
      <p:sp>
        <p:nvSpPr>
          <p:cNvPr id="576" name="3"/>
          <p:cNvSpPr/>
          <p:nvPr/>
        </p:nvSpPr>
        <p:spPr>
          <a:xfrm>
            <a:off x="3060192" y="3638936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3</a:t>
            </a:r>
          </a:p>
        </p:txBody>
      </p:sp>
      <p:cxnSp>
        <p:nvCxnSpPr>
          <p:cNvPr id="577" name="Connection Line"/>
          <p:cNvCxnSpPr>
            <a:stCxn id="578" idx="0"/>
            <a:endCxn id="572" idx="0"/>
          </p:cNvCxnSpPr>
          <p:nvPr/>
        </p:nvCxnSpPr>
        <p:spPr>
          <a:xfrm flipH="1" flipV="1">
            <a:off x="6675031" y="3040363"/>
            <a:ext cx="1045173" cy="836677"/>
          </a:xfrm>
          <a:prstGeom prst="straightConnector1">
            <a:avLst/>
          </a:prstGeom>
          <a:ln w="19050">
            <a:solidFill>
              <a:srgbClr val="000000"/>
            </a:solidFill>
            <a:prstDash val="sysDot"/>
            <a:miter lim="400000"/>
          </a:ln>
        </p:spPr>
      </p:cxnSp>
      <p:sp>
        <p:nvSpPr>
          <p:cNvPr id="578" name="15"/>
          <p:cNvSpPr/>
          <p:nvPr/>
        </p:nvSpPr>
        <p:spPr>
          <a:xfrm>
            <a:off x="7463028" y="3638936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15</a:t>
            </a:r>
          </a:p>
        </p:txBody>
      </p:sp>
      <p:cxnSp>
        <p:nvCxnSpPr>
          <p:cNvPr id="579" name="Connection Line"/>
          <p:cNvCxnSpPr>
            <a:stCxn id="580" idx="0"/>
            <a:endCxn id="578" idx="0"/>
          </p:cNvCxnSpPr>
          <p:nvPr/>
        </p:nvCxnSpPr>
        <p:spPr>
          <a:xfrm flipV="1">
            <a:off x="6455575" y="3877039"/>
            <a:ext cx="1264629" cy="897155"/>
          </a:xfrm>
          <a:prstGeom prst="straightConnector1">
            <a:avLst/>
          </a:prstGeom>
          <a:ln w="19050">
            <a:solidFill>
              <a:srgbClr val="000000"/>
            </a:solidFill>
            <a:prstDash val="sysDot"/>
            <a:miter lim="400000"/>
          </a:ln>
        </p:spPr>
      </p:cxnSp>
      <p:sp>
        <p:nvSpPr>
          <p:cNvPr id="580" name="9"/>
          <p:cNvSpPr/>
          <p:nvPr/>
        </p:nvSpPr>
        <p:spPr>
          <a:xfrm>
            <a:off x="6198400" y="4536089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9</a:t>
            </a:r>
          </a:p>
        </p:txBody>
      </p:sp>
      <p:cxnSp>
        <p:nvCxnSpPr>
          <p:cNvPr id="581" name="Connection Line"/>
          <p:cNvCxnSpPr>
            <a:stCxn id="582" idx="0"/>
            <a:endCxn id="580" idx="0"/>
          </p:cNvCxnSpPr>
          <p:nvPr/>
        </p:nvCxnSpPr>
        <p:spPr>
          <a:xfrm flipH="1" flipV="1">
            <a:off x="6455575" y="4774193"/>
            <a:ext cx="661124" cy="1135997"/>
          </a:xfrm>
          <a:prstGeom prst="straightConnector1">
            <a:avLst/>
          </a:prstGeom>
          <a:ln w="19050">
            <a:solidFill>
              <a:srgbClr val="000000"/>
            </a:solidFill>
            <a:prstDash val="sysDot"/>
            <a:miter lim="400000"/>
          </a:ln>
        </p:spPr>
      </p:cxnSp>
      <p:sp>
        <p:nvSpPr>
          <p:cNvPr id="582" name="14"/>
          <p:cNvSpPr/>
          <p:nvPr/>
        </p:nvSpPr>
        <p:spPr>
          <a:xfrm>
            <a:off x="6859523" y="5672085"/>
            <a:ext cx="514351" cy="476209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14</a:t>
            </a:r>
          </a:p>
        </p:txBody>
      </p:sp>
      <p:sp>
        <p:nvSpPr>
          <p:cNvPr id="583" name="Remover x = 15"/>
          <p:cNvSpPr txBox="1"/>
          <p:nvPr/>
        </p:nvSpPr>
        <p:spPr>
          <a:xfrm>
            <a:off x="237134" y="1941197"/>
            <a:ext cx="2005581" cy="427991"/>
          </a:xfrm>
          <a:prstGeom prst="rect">
            <a:avLst/>
          </a:prstGeom>
          <a:solidFill>
            <a:srgbClr val="FFFB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b="1" sz="2300"/>
            </a:pPr>
            <a:r>
              <a:rPr b="0"/>
              <a:t>Remover x = </a:t>
            </a:r>
            <a:r>
              <a:t>15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586" name="Remoçã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433FF"/>
                </a:solidFill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Remoção</a:t>
            </a:r>
          </a:p>
        </p:txBody>
      </p:sp>
      <p:cxnSp>
        <p:nvCxnSpPr>
          <p:cNvPr id="587" name="Connection Line"/>
          <p:cNvCxnSpPr>
            <a:stCxn id="591" idx="0"/>
            <a:endCxn id="590" idx="0"/>
          </p:cNvCxnSpPr>
          <p:nvPr/>
        </p:nvCxnSpPr>
        <p:spPr>
          <a:xfrm flipV="1">
            <a:off x="2261235" y="2052412"/>
            <a:ext cx="2168983" cy="987952"/>
          </a:xfrm>
          <a:prstGeom prst="straightConnector1">
            <a:avLst/>
          </a:prstGeom>
          <a:ln w="19050">
            <a:solidFill>
              <a:srgbClr val="000000"/>
            </a:solidFill>
            <a:prstDash val="sysDot"/>
            <a:miter lim="400000"/>
          </a:ln>
        </p:spPr>
      </p:cxnSp>
      <p:cxnSp>
        <p:nvCxnSpPr>
          <p:cNvPr id="588" name="Connection Line"/>
          <p:cNvCxnSpPr>
            <a:stCxn id="589" idx="0"/>
            <a:endCxn id="590" idx="0"/>
          </p:cNvCxnSpPr>
          <p:nvPr/>
        </p:nvCxnSpPr>
        <p:spPr>
          <a:xfrm flipH="1" flipV="1">
            <a:off x="4430217" y="2052412"/>
            <a:ext cx="2244815" cy="987952"/>
          </a:xfrm>
          <a:prstGeom prst="straightConnector1">
            <a:avLst/>
          </a:prstGeom>
          <a:ln w="19050">
            <a:solidFill>
              <a:srgbClr val="FF2600"/>
            </a:solidFill>
            <a:miter lim="400000"/>
          </a:ln>
        </p:spPr>
      </p:cxnSp>
      <p:sp>
        <p:nvSpPr>
          <p:cNvPr id="589" name="7"/>
          <p:cNvSpPr/>
          <p:nvPr/>
        </p:nvSpPr>
        <p:spPr>
          <a:xfrm>
            <a:off x="6417856" y="2802260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FF26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590" name="5"/>
          <p:cNvSpPr/>
          <p:nvPr/>
        </p:nvSpPr>
        <p:spPr>
          <a:xfrm>
            <a:off x="4173042" y="1814308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FF26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591" name="1"/>
          <p:cNvSpPr/>
          <p:nvPr/>
        </p:nvSpPr>
        <p:spPr>
          <a:xfrm>
            <a:off x="2004060" y="2802260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1</a:t>
            </a:r>
          </a:p>
        </p:txBody>
      </p:sp>
      <p:cxnSp>
        <p:nvCxnSpPr>
          <p:cNvPr id="592" name="Connection Line"/>
          <p:cNvCxnSpPr>
            <a:stCxn id="593" idx="0"/>
            <a:endCxn id="591" idx="0"/>
          </p:cNvCxnSpPr>
          <p:nvPr/>
        </p:nvCxnSpPr>
        <p:spPr>
          <a:xfrm flipH="1" flipV="1">
            <a:off x="2261235" y="3040363"/>
            <a:ext cx="1056133" cy="836677"/>
          </a:xfrm>
          <a:prstGeom prst="straightConnector1">
            <a:avLst/>
          </a:prstGeom>
          <a:ln w="19050">
            <a:solidFill>
              <a:srgbClr val="000000"/>
            </a:solidFill>
            <a:prstDash val="sysDot"/>
            <a:miter lim="400000"/>
          </a:ln>
        </p:spPr>
      </p:cxnSp>
      <p:sp>
        <p:nvSpPr>
          <p:cNvPr id="593" name="3"/>
          <p:cNvSpPr/>
          <p:nvPr/>
        </p:nvSpPr>
        <p:spPr>
          <a:xfrm>
            <a:off x="3060192" y="3638936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3</a:t>
            </a:r>
          </a:p>
        </p:txBody>
      </p:sp>
      <p:cxnSp>
        <p:nvCxnSpPr>
          <p:cNvPr id="594" name="Connection Line"/>
          <p:cNvCxnSpPr>
            <a:stCxn id="595" idx="0"/>
            <a:endCxn id="589" idx="0"/>
          </p:cNvCxnSpPr>
          <p:nvPr/>
        </p:nvCxnSpPr>
        <p:spPr>
          <a:xfrm flipH="1" flipV="1">
            <a:off x="6675031" y="3040363"/>
            <a:ext cx="1045173" cy="836677"/>
          </a:xfrm>
          <a:prstGeom prst="straightConnector1">
            <a:avLst/>
          </a:prstGeom>
          <a:ln w="19050">
            <a:solidFill>
              <a:srgbClr val="FF2600"/>
            </a:solidFill>
            <a:miter lim="400000"/>
          </a:ln>
        </p:spPr>
      </p:cxnSp>
      <p:sp>
        <p:nvSpPr>
          <p:cNvPr id="595" name="15"/>
          <p:cNvSpPr/>
          <p:nvPr/>
        </p:nvSpPr>
        <p:spPr>
          <a:xfrm>
            <a:off x="7463028" y="3638936"/>
            <a:ext cx="514351" cy="476208"/>
          </a:xfrm>
          <a:prstGeom prst="ellipse">
            <a:avLst/>
          </a:prstGeom>
          <a:solidFill>
            <a:srgbClr val="FF26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15</a:t>
            </a:r>
          </a:p>
        </p:txBody>
      </p:sp>
      <p:cxnSp>
        <p:nvCxnSpPr>
          <p:cNvPr id="596" name="Connection Line"/>
          <p:cNvCxnSpPr>
            <a:stCxn id="597" idx="0"/>
            <a:endCxn id="595" idx="0"/>
          </p:cNvCxnSpPr>
          <p:nvPr/>
        </p:nvCxnSpPr>
        <p:spPr>
          <a:xfrm flipV="1">
            <a:off x="6455575" y="3877039"/>
            <a:ext cx="1264629" cy="897155"/>
          </a:xfrm>
          <a:prstGeom prst="straightConnector1">
            <a:avLst/>
          </a:prstGeom>
          <a:ln w="19050">
            <a:solidFill>
              <a:srgbClr val="000000"/>
            </a:solidFill>
            <a:prstDash val="sysDot"/>
            <a:miter lim="400000"/>
          </a:ln>
        </p:spPr>
      </p:cxnSp>
      <p:sp>
        <p:nvSpPr>
          <p:cNvPr id="597" name="9"/>
          <p:cNvSpPr/>
          <p:nvPr/>
        </p:nvSpPr>
        <p:spPr>
          <a:xfrm>
            <a:off x="6198400" y="4536089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9</a:t>
            </a:r>
          </a:p>
        </p:txBody>
      </p:sp>
      <p:cxnSp>
        <p:nvCxnSpPr>
          <p:cNvPr id="598" name="Connection Line"/>
          <p:cNvCxnSpPr>
            <a:stCxn id="599" idx="0"/>
            <a:endCxn id="597" idx="0"/>
          </p:cNvCxnSpPr>
          <p:nvPr/>
        </p:nvCxnSpPr>
        <p:spPr>
          <a:xfrm flipH="1" flipV="1">
            <a:off x="6455575" y="4774193"/>
            <a:ext cx="661124" cy="1135997"/>
          </a:xfrm>
          <a:prstGeom prst="straightConnector1">
            <a:avLst/>
          </a:prstGeom>
          <a:ln w="19050">
            <a:solidFill>
              <a:srgbClr val="000000"/>
            </a:solidFill>
            <a:prstDash val="sysDot"/>
            <a:miter lim="400000"/>
          </a:ln>
        </p:spPr>
      </p:cxnSp>
      <p:sp>
        <p:nvSpPr>
          <p:cNvPr id="599" name="14"/>
          <p:cNvSpPr/>
          <p:nvPr/>
        </p:nvSpPr>
        <p:spPr>
          <a:xfrm>
            <a:off x="6859523" y="5672085"/>
            <a:ext cx="514351" cy="476209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14</a:t>
            </a:r>
          </a:p>
        </p:txBody>
      </p:sp>
      <p:sp>
        <p:nvSpPr>
          <p:cNvPr id="600" name="Remover x = 15"/>
          <p:cNvSpPr txBox="1"/>
          <p:nvPr/>
        </p:nvSpPr>
        <p:spPr>
          <a:xfrm>
            <a:off x="237134" y="1941197"/>
            <a:ext cx="2005581" cy="427991"/>
          </a:xfrm>
          <a:prstGeom prst="rect">
            <a:avLst/>
          </a:prstGeom>
          <a:solidFill>
            <a:srgbClr val="FFFB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b="1" sz="2300"/>
            </a:pPr>
            <a:r>
              <a:rPr b="0"/>
              <a:t>Remover x = </a:t>
            </a:r>
            <a:r>
              <a:t>15</a:t>
            </a:r>
          </a:p>
        </p:txBody>
      </p:sp>
      <p:sp>
        <p:nvSpPr>
          <p:cNvPr id="601" name="Oval"/>
          <p:cNvSpPr/>
          <p:nvPr/>
        </p:nvSpPr>
        <p:spPr>
          <a:xfrm>
            <a:off x="7316915" y="3506193"/>
            <a:ext cx="806577" cy="741693"/>
          </a:xfrm>
          <a:prstGeom prst="ellipse">
            <a:avLst/>
          </a:prstGeom>
          <a:ln w="19050">
            <a:solidFill>
              <a:srgbClr val="FF2600"/>
            </a:solidFill>
            <a:prstDash val="sysDot"/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602" name="Node"/>
          <p:cNvSpPr txBox="1"/>
          <p:nvPr/>
        </p:nvSpPr>
        <p:spPr>
          <a:xfrm>
            <a:off x="7413414" y="3102906"/>
            <a:ext cx="613579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solidFill>
                  <a:srgbClr val="FF2600"/>
                </a:solidFill>
              </a:defRPr>
            </a:lvl1pPr>
          </a:lstStyle>
          <a:p>
            <a:pPr/>
            <a:r>
              <a:t>Node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605" name="Remoçã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433FF"/>
                </a:solidFill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Remoção</a:t>
            </a:r>
          </a:p>
        </p:txBody>
      </p:sp>
      <p:cxnSp>
        <p:nvCxnSpPr>
          <p:cNvPr id="606" name="Connection Line"/>
          <p:cNvCxnSpPr>
            <a:stCxn id="610" idx="0"/>
            <a:endCxn id="609" idx="0"/>
          </p:cNvCxnSpPr>
          <p:nvPr/>
        </p:nvCxnSpPr>
        <p:spPr>
          <a:xfrm flipV="1">
            <a:off x="2261235" y="2052412"/>
            <a:ext cx="2168983" cy="987952"/>
          </a:xfrm>
          <a:prstGeom prst="straightConnector1">
            <a:avLst/>
          </a:prstGeom>
          <a:ln w="19050">
            <a:solidFill>
              <a:srgbClr val="000000"/>
            </a:solidFill>
            <a:prstDash val="sysDot"/>
            <a:miter lim="400000"/>
          </a:ln>
        </p:spPr>
      </p:cxnSp>
      <p:cxnSp>
        <p:nvCxnSpPr>
          <p:cNvPr id="607" name="Connection Line"/>
          <p:cNvCxnSpPr>
            <a:stCxn id="608" idx="0"/>
            <a:endCxn id="609" idx="0"/>
          </p:cNvCxnSpPr>
          <p:nvPr/>
        </p:nvCxnSpPr>
        <p:spPr>
          <a:xfrm flipH="1" flipV="1">
            <a:off x="4430217" y="2052412"/>
            <a:ext cx="2244815" cy="987952"/>
          </a:xfrm>
          <a:prstGeom prst="straightConnector1">
            <a:avLst/>
          </a:prstGeom>
          <a:ln w="19050">
            <a:solidFill>
              <a:srgbClr val="FF2600"/>
            </a:solidFill>
            <a:miter lim="400000"/>
          </a:ln>
        </p:spPr>
      </p:cxnSp>
      <p:sp>
        <p:nvSpPr>
          <p:cNvPr id="608" name="7"/>
          <p:cNvSpPr/>
          <p:nvPr/>
        </p:nvSpPr>
        <p:spPr>
          <a:xfrm>
            <a:off x="6417856" y="2802260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FF26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609" name="5"/>
          <p:cNvSpPr/>
          <p:nvPr/>
        </p:nvSpPr>
        <p:spPr>
          <a:xfrm>
            <a:off x="4173042" y="1814308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FF26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610" name="1"/>
          <p:cNvSpPr/>
          <p:nvPr/>
        </p:nvSpPr>
        <p:spPr>
          <a:xfrm>
            <a:off x="2004060" y="2802260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1</a:t>
            </a:r>
          </a:p>
        </p:txBody>
      </p:sp>
      <p:cxnSp>
        <p:nvCxnSpPr>
          <p:cNvPr id="611" name="Connection Line"/>
          <p:cNvCxnSpPr>
            <a:stCxn id="612" idx="0"/>
            <a:endCxn id="610" idx="0"/>
          </p:cNvCxnSpPr>
          <p:nvPr/>
        </p:nvCxnSpPr>
        <p:spPr>
          <a:xfrm flipH="1" flipV="1">
            <a:off x="2261235" y="3040363"/>
            <a:ext cx="1056133" cy="836677"/>
          </a:xfrm>
          <a:prstGeom prst="straightConnector1">
            <a:avLst/>
          </a:prstGeom>
          <a:ln w="19050">
            <a:solidFill>
              <a:srgbClr val="000000"/>
            </a:solidFill>
            <a:prstDash val="sysDot"/>
            <a:miter lim="400000"/>
          </a:ln>
        </p:spPr>
      </p:cxnSp>
      <p:sp>
        <p:nvSpPr>
          <p:cNvPr id="612" name="3"/>
          <p:cNvSpPr/>
          <p:nvPr/>
        </p:nvSpPr>
        <p:spPr>
          <a:xfrm>
            <a:off x="3060192" y="3638936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3</a:t>
            </a:r>
          </a:p>
        </p:txBody>
      </p:sp>
      <p:cxnSp>
        <p:nvCxnSpPr>
          <p:cNvPr id="613" name="Connection Line"/>
          <p:cNvCxnSpPr>
            <a:stCxn id="614" idx="0"/>
            <a:endCxn id="608" idx="0"/>
          </p:cNvCxnSpPr>
          <p:nvPr/>
        </p:nvCxnSpPr>
        <p:spPr>
          <a:xfrm flipH="1" flipV="1">
            <a:off x="6675031" y="3040363"/>
            <a:ext cx="1045173" cy="836677"/>
          </a:xfrm>
          <a:prstGeom prst="straightConnector1">
            <a:avLst/>
          </a:prstGeom>
          <a:ln w="19050">
            <a:solidFill>
              <a:srgbClr val="FF2600"/>
            </a:solidFill>
            <a:miter lim="400000"/>
          </a:ln>
        </p:spPr>
      </p:cxnSp>
      <p:sp>
        <p:nvSpPr>
          <p:cNvPr id="614" name="15"/>
          <p:cNvSpPr/>
          <p:nvPr/>
        </p:nvSpPr>
        <p:spPr>
          <a:xfrm>
            <a:off x="7463028" y="3638936"/>
            <a:ext cx="514351" cy="476208"/>
          </a:xfrm>
          <a:prstGeom prst="ellipse">
            <a:avLst/>
          </a:prstGeom>
          <a:solidFill>
            <a:srgbClr val="FF26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15</a:t>
            </a:r>
          </a:p>
        </p:txBody>
      </p:sp>
      <p:cxnSp>
        <p:nvCxnSpPr>
          <p:cNvPr id="615" name="Connection Line"/>
          <p:cNvCxnSpPr>
            <a:stCxn id="616" idx="0"/>
            <a:endCxn id="614" idx="0"/>
          </p:cNvCxnSpPr>
          <p:nvPr/>
        </p:nvCxnSpPr>
        <p:spPr>
          <a:xfrm flipV="1">
            <a:off x="6455575" y="3877039"/>
            <a:ext cx="1264629" cy="897155"/>
          </a:xfrm>
          <a:prstGeom prst="straightConnector1">
            <a:avLst/>
          </a:prstGeom>
          <a:ln w="19050">
            <a:solidFill>
              <a:srgbClr val="000000"/>
            </a:solidFill>
            <a:prstDash val="sysDot"/>
            <a:miter lim="400000"/>
          </a:ln>
        </p:spPr>
      </p:cxnSp>
      <p:sp>
        <p:nvSpPr>
          <p:cNvPr id="616" name="9"/>
          <p:cNvSpPr/>
          <p:nvPr/>
        </p:nvSpPr>
        <p:spPr>
          <a:xfrm>
            <a:off x="6198400" y="4536089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9</a:t>
            </a:r>
          </a:p>
        </p:txBody>
      </p:sp>
      <p:cxnSp>
        <p:nvCxnSpPr>
          <p:cNvPr id="617" name="Connection Line"/>
          <p:cNvCxnSpPr>
            <a:stCxn id="618" idx="0"/>
            <a:endCxn id="616" idx="0"/>
          </p:cNvCxnSpPr>
          <p:nvPr/>
        </p:nvCxnSpPr>
        <p:spPr>
          <a:xfrm flipH="1" flipV="1">
            <a:off x="6455575" y="4774193"/>
            <a:ext cx="661124" cy="1135997"/>
          </a:xfrm>
          <a:prstGeom prst="straightConnector1">
            <a:avLst/>
          </a:prstGeom>
          <a:ln w="19050">
            <a:solidFill>
              <a:srgbClr val="000000"/>
            </a:solidFill>
            <a:prstDash val="sysDot"/>
            <a:miter lim="400000"/>
          </a:ln>
        </p:spPr>
      </p:cxnSp>
      <p:sp>
        <p:nvSpPr>
          <p:cNvPr id="618" name="14"/>
          <p:cNvSpPr/>
          <p:nvPr/>
        </p:nvSpPr>
        <p:spPr>
          <a:xfrm>
            <a:off x="6859523" y="5672085"/>
            <a:ext cx="514351" cy="476209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14</a:t>
            </a:r>
          </a:p>
        </p:txBody>
      </p:sp>
      <p:sp>
        <p:nvSpPr>
          <p:cNvPr id="619" name="Remover x = 15"/>
          <p:cNvSpPr txBox="1"/>
          <p:nvPr/>
        </p:nvSpPr>
        <p:spPr>
          <a:xfrm>
            <a:off x="237134" y="1941197"/>
            <a:ext cx="2005581" cy="427991"/>
          </a:xfrm>
          <a:prstGeom prst="rect">
            <a:avLst/>
          </a:prstGeom>
          <a:solidFill>
            <a:srgbClr val="FFFB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b="1" sz="2300"/>
            </a:pPr>
            <a:r>
              <a:rPr b="0"/>
              <a:t>Remover x = </a:t>
            </a:r>
            <a:r>
              <a:t>15</a:t>
            </a:r>
          </a:p>
        </p:txBody>
      </p:sp>
      <p:sp>
        <p:nvSpPr>
          <p:cNvPr id="620" name="Oval"/>
          <p:cNvSpPr/>
          <p:nvPr/>
        </p:nvSpPr>
        <p:spPr>
          <a:xfrm>
            <a:off x="7316915" y="3506193"/>
            <a:ext cx="806577" cy="741693"/>
          </a:xfrm>
          <a:prstGeom prst="ellipse">
            <a:avLst/>
          </a:prstGeom>
          <a:ln w="19050">
            <a:solidFill>
              <a:srgbClr val="FF2600"/>
            </a:solidFill>
            <a:prstDash val="sysDot"/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621" name="Node"/>
          <p:cNvSpPr txBox="1"/>
          <p:nvPr/>
        </p:nvSpPr>
        <p:spPr>
          <a:xfrm>
            <a:off x="7413414" y="3102906"/>
            <a:ext cx="613579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solidFill>
                  <a:srgbClr val="FF2600"/>
                </a:solidFill>
              </a:defRPr>
            </a:lvl1pPr>
          </a:lstStyle>
          <a:p>
            <a:pPr/>
            <a:r>
              <a:t>Node</a:t>
            </a:r>
          </a:p>
        </p:txBody>
      </p:sp>
      <p:sp>
        <p:nvSpPr>
          <p:cNvPr id="622" name="Retângulo 6"/>
          <p:cNvSpPr/>
          <p:nvPr/>
        </p:nvSpPr>
        <p:spPr>
          <a:xfrm>
            <a:off x="2679712" y="1747212"/>
            <a:ext cx="4375126" cy="929641"/>
          </a:xfrm>
          <a:prstGeom prst="rect">
            <a:avLst/>
          </a:prstGeom>
          <a:solidFill>
            <a:srgbClr val="D4FB7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>
                <a:latin typeface="+mj-lt"/>
                <a:ea typeface="+mj-ea"/>
                <a:cs typeface="+mj-cs"/>
                <a:sym typeface="Helvetica"/>
              </a:defRPr>
            </a:pPr>
            <a:r>
              <a:t>Caso 3: 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sub-arvore </a:t>
            </a:r>
            <a:r>
              <a:t>direita 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é nula</a:t>
            </a:r>
            <a:endParaRPr b="0">
              <a:latin typeface="Consolas"/>
              <a:ea typeface="Consolas"/>
              <a:cs typeface="Consolas"/>
              <a:sym typeface="Consolas"/>
            </a:endParaRPr>
          </a:p>
          <a:p>
            <a:pPr lvl="1">
              <a:defRPr b="1">
                <a:latin typeface="+mj-lt"/>
                <a:ea typeface="+mj-ea"/>
                <a:cs typeface="+mj-cs"/>
                <a:sym typeface="Helvetica"/>
              </a:defRPr>
            </a:pPr>
            <a:r>
              <a:t>* 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node-&gt;direita == </a:t>
            </a:r>
            <a:r>
              <a:rPr>
                <a:solidFill>
                  <a:srgbClr val="942192"/>
                </a:solidFill>
              </a:rPr>
              <a:t>NULL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 </a:t>
            </a:r>
          </a:p>
          <a:p>
            <a:pPr lvl="2">
              <a:defRPr>
                <a:latin typeface="Consolas"/>
                <a:ea typeface="Consolas"/>
                <a:cs typeface="Consolas"/>
                <a:sym typeface="Consolas"/>
              </a:defRPr>
            </a:pPr>
            <a:r>
              <a:t>node = node-&gt;esquerda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625" name="Remoçã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433FF"/>
                </a:solidFill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Remoção</a:t>
            </a:r>
          </a:p>
        </p:txBody>
      </p:sp>
      <p:sp>
        <p:nvSpPr>
          <p:cNvPr id="626" name="7"/>
          <p:cNvSpPr/>
          <p:nvPr/>
        </p:nvSpPr>
        <p:spPr>
          <a:xfrm>
            <a:off x="5814352" y="2925704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FF26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7</a:t>
            </a:r>
          </a:p>
        </p:txBody>
      </p:sp>
      <p:cxnSp>
        <p:nvCxnSpPr>
          <p:cNvPr id="627" name="Connection Line"/>
          <p:cNvCxnSpPr>
            <a:stCxn id="628" idx="0"/>
            <a:endCxn id="626" idx="0"/>
          </p:cNvCxnSpPr>
          <p:nvPr/>
        </p:nvCxnSpPr>
        <p:spPr>
          <a:xfrm flipH="1" flipV="1">
            <a:off x="6071527" y="3163807"/>
            <a:ext cx="1045173" cy="1128269"/>
          </a:xfrm>
          <a:prstGeom prst="straightConnector1">
            <a:avLst/>
          </a:prstGeom>
          <a:ln w="19050">
            <a:solidFill>
              <a:srgbClr val="FF2600"/>
            </a:solidFill>
            <a:miter lim="400000"/>
          </a:ln>
        </p:spPr>
      </p:cxnSp>
      <p:sp>
        <p:nvSpPr>
          <p:cNvPr id="628" name="9"/>
          <p:cNvSpPr/>
          <p:nvPr/>
        </p:nvSpPr>
        <p:spPr>
          <a:xfrm>
            <a:off x="6859524" y="4053972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9</a:t>
            </a:r>
          </a:p>
        </p:txBody>
      </p:sp>
      <p:cxnSp>
        <p:nvCxnSpPr>
          <p:cNvPr id="629" name="Connection Line"/>
          <p:cNvCxnSpPr>
            <a:stCxn id="630" idx="0"/>
            <a:endCxn id="628" idx="0"/>
          </p:cNvCxnSpPr>
          <p:nvPr/>
        </p:nvCxnSpPr>
        <p:spPr>
          <a:xfrm flipH="1" flipV="1">
            <a:off x="7116699" y="4292075"/>
            <a:ext cx="822960" cy="1000588"/>
          </a:xfrm>
          <a:prstGeom prst="straightConnector1">
            <a:avLst/>
          </a:prstGeom>
          <a:ln w="19050">
            <a:solidFill>
              <a:srgbClr val="000000"/>
            </a:solidFill>
            <a:prstDash val="sysDot"/>
            <a:miter lim="400000"/>
          </a:ln>
        </p:spPr>
      </p:cxnSp>
      <p:sp>
        <p:nvSpPr>
          <p:cNvPr id="630" name="14"/>
          <p:cNvSpPr/>
          <p:nvPr/>
        </p:nvSpPr>
        <p:spPr>
          <a:xfrm>
            <a:off x="7682483" y="5054558"/>
            <a:ext cx="514351" cy="476209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14</a:t>
            </a:r>
          </a:p>
        </p:txBody>
      </p:sp>
      <p:sp>
        <p:nvSpPr>
          <p:cNvPr id="631" name="Retângulo 6"/>
          <p:cNvSpPr/>
          <p:nvPr/>
        </p:nvSpPr>
        <p:spPr>
          <a:xfrm>
            <a:off x="2384437" y="1872974"/>
            <a:ext cx="4375126" cy="929641"/>
          </a:xfrm>
          <a:prstGeom prst="rect">
            <a:avLst/>
          </a:prstGeom>
          <a:solidFill>
            <a:srgbClr val="D4FB7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>
                <a:latin typeface="+mj-lt"/>
                <a:ea typeface="+mj-ea"/>
                <a:cs typeface="+mj-cs"/>
                <a:sym typeface="Helvetica"/>
              </a:defRPr>
            </a:pPr>
            <a:r>
              <a:t>Caso 3: 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sub-arvore </a:t>
            </a:r>
            <a:r>
              <a:t>direita 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é nula</a:t>
            </a:r>
            <a:endParaRPr b="0">
              <a:latin typeface="Consolas"/>
              <a:ea typeface="Consolas"/>
              <a:cs typeface="Consolas"/>
              <a:sym typeface="Consolas"/>
            </a:endParaRPr>
          </a:p>
          <a:p>
            <a:pPr lvl="1">
              <a:defRPr b="1">
                <a:latin typeface="+mj-lt"/>
                <a:ea typeface="+mj-ea"/>
                <a:cs typeface="+mj-cs"/>
                <a:sym typeface="Helvetica"/>
              </a:defRPr>
            </a:pPr>
            <a:r>
              <a:t>* 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node-&gt;direita == </a:t>
            </a:r>
            <a:r>
              <a:rPr>
                <a:solidFill>
                  <a:srgbClr val="942192"/>
                </a:solidFill>
              </a:rPr>
              <a:t>NULL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 </a:t>
            </a:r>
          </a:p>
          <a:p>
            <a:pPr lvl="2">
              <a:defRPr>
                <a:latin typeface="Consolas"/>
                <a:ea typeface="Consolas"/>
                <a:cs typeface="Consolas"/>
                <a:sym typeface="Consolas"/>
              </a:defRPr>
            </a:pPr>
            <a:r>
              <a:t>node = node-&gt;esquerda </a:t>
            </a:r>
          </a:p>
        </p:txBody>
      </p:sp>
      <p:sp>
        <p:nvSpPr>
          <p:cNvPr id="632" name="7"/>
          <p:cNvSpPr/>
          <p:nvPr/>
        </p:nvSpPr>
        <p:spPr>
          <a:xfrm>
            <a:off x="1538516" y="2915544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FF26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7</a:t>
            </a:r>
          </a:p>
        </p:txBody>
      </p:sp>
      <p:cxnSp>
        <p:nvCxnSpPr>
          <p:cNvPr id="633" name="Connection Line"/>
          <p:cNvCxnSpPr>
            <a:stCxn id="634" idx="0"/>
            <a:endCxn id="632" idx="0"/>
          </p:cNvCxnSpPr>
          <p:nvPr/>
        </p:nvCxnSpPr>
        <p:spPr>
          <a:xfrm flipH="1" flipV="1">
            <a:off x="1795691" y="3153647"/>
            <a:ext cx="1045173" cy="836678"/>
          </a:xfrm>
          <a:prstGeom prst="straightConnector1">
            <a:avLst/>
          </a:prstGeom>
          <a:ln w="19050">
            <a:solidFill>
              <a:srgbClr val="FF2600"/>
            </a:solidFill>
            <a:miter lim="400000"/>
          </a:ln>
        </p:spPr>
      </p:cxnSp>
      <p:sp>
        <p:nvSpPr>
          <p:cNvPr id="634" name="15"/>
          <p:cNvSpPr/>
          <p:nvPr/>
        </p:nvSpPr>
        <p:spPr>
          <a:xfrm>
            <a:off x="2583688" y="3752220"/>
            <a:ext cx="514351" cy="476208"/>
          </a:xfrm>
          <a:prstGeom prst="ellipse">
            <a:avLst/>
          </a:prstGeom>
          <a:solidFill>
            <a:srgbClr val="FF26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15</a:t>
            </a:r>
          </a:p>
        </p:txBody>
      </p:sp>
      <p:cxnSp>
        <p:nvCxnSpPr>
          <p:cNvPr id="635" name="Connection Line"/>
          <p:cNvCxnSpPr>
            <a:stCxn id="636" idx="0"/>
            <a:endCxn id="634" idx="0"/>
          </p:cNvCxnSpPr>
          <p:nvPr/>
        </p:nvCxnSpPr>
        <p:spPr>
          <a:xfrm flipV="1">
            <a:off x="1576235" y="3990324"/>
            <a:ext cx="1264629" cy="897154"/>
          </a:xfrm>
          <a:prstGeom prst="straightConnector1">
            <a:avLst/>
          </a:prstGeom>
          <a:ln w="19050">
            <a:solidFill>
              <a:srgbClr val="000000"/>
            </a:solidFill>
            <a:prstDash val="sysDot"/>
            <a:miter lim="400000"/>
          </a:ln>
        </p:spPr>
      </p:cxnSp>
      <p:sp>
        <p:nvSpPr>
          <p:cNvPr id="636" name="9"/>
          <p:cNvSpPr/>
          <p:nvPr/>
        </p:nvSpPr>
        <p:spPr>
          <a:xfrm>
            <a:off x="1319060" y="4649373"/>
            <a:ext cx="514351" cy="476209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9</a:t>
            </a:r>
          </a:p>
        </p:txBody>
      </p:sp>
      <p:cxnSp>
        <p:nvCxnSpPr>
          <p:cNvPr id="637" name="Connection Line"/>
          <p:cNvCxnSpPr>
            <a:stCxn id="638" idx="0"/>
            <a:endCxn id="636" idx="0"/>
          </p:cNvCxnSpPr>
          <p:nvPr/>
        </p:nvCxnSpPr>
        <p:spPr>
          <a:xfrm flipH="1" flipV="1">
            <a:off x="1576235" y="4887477"/>
            <a:ext cx="962876" cy="906074"/>
          </a:xfrm>
          <a:prstGeom prst="straightConnector1">
            <a:avLst/>
          </a:prstGeom>
          <a:ln w="19050">
            <a:solidFill>
              <a:srgbClr val="000000"/>
            </a:solidFill>
            <a:prstDash val="sysDot"/>
            <a:miter lim="400000"/>
          </a:ln>
        </p:spPr>
      </p:cxnSp>
      <p:sp>
        <p:nvSpPr>
          <p:cNvPr id="638" name="14"/>
          <p:cNvSpPr/>
          <p:nvPr/>
        </p:nvSpPr>
        <p:spPr>
          <a:xfrm>
            <a:off x="2281935" y="5555446"/>
            <a:ext cx="514351" cy="476209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14</a:t>
            </a:r>
          </a:p>
        </p:txBody>
      </p:sp>
      <p:sp>
        <p:nvSpPr>
          <p:cNvPr id="639" name="Oval"/>
          <p:cNvSpPr/>
          <p:nvPr/>
        </p:nvSpPr>
        <p:spPr>
          <a:xfrm>
            <a:off x="2437575" y="3619477"/>
            <a:ext cx="806577" cy="741694"/>
          </a:xfrm>
          <a:prstGeom prst="ellipse">
            <a:avLst/>
          </a:prstGeom>
          <a:ln w="19050">
            <a:solidFill>
              <a:srgbClr val="FF2600"/>
            </a:solidFill>
            <a:prstDash val="sysDot"/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640" name="Node"/>
          <p:cNvSpPr txBox="1"/>
          <p:nvPr/>
        </p:nvSpPr>
        <p:spPr>
          <a:xfrm>
            <a:off x="2534074" y="3216190"/>
            <a:ext cx="613579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solidFill>
                  <a:srgbClr val="FF2600"/>
                </a:solidFill>
              </a:defRPr>
            </a:lvl1pPr>
          </a:lstStyle>
          <a:p>
            <a:pPr/>
            <a:r>
              <a:t>Node</a:t>
            </a:r>
          </a:p>
        </p:txBody>
      </p:sp>
      <p:sp>
        <p:nvSpPr>
          <p:cNvPr id="641" name="Antes da remoção"/>
          <p:cNvSpPr txBox="1"/>
          <p:nvPr/>
        </p:nvSpPr>
        <p:spPr>
          <a:xfrm>
            <a:off x="1838250" y="6180525"/>
            <a:ext cx="2123664" cy="383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2100">
                <a:solidFill>
                  <a:srgbClr val="0433FF"/>
                </a:solidFill>
              </a:defRPr>
            </a:lvl1pPr>
          </a:lstStyle>
          <a:p>
            <a:pPr/>
            <a:r>
              <a:t>Antes da remoção</a:t>
            </a:r>
          </a:p>
        </p:txBody>
      </p:sp>
      <p:sp>
        <p:nvSpPr>
          <p:cNvPr id="642" name="Depois da remoção"/>
          <p:cNvSpPr txBox="1"/>
          <p:nvPr/>
        </p:nvSpPr>
        <p:spPr>
          <a:xfrm>
            <a:off x="5289422" y="6180525"/>
            <a:ext cx="2251024" cy="383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2100">
                <a:solidFill>
                  <a:srgbClr val="0433FF"/>
                </a:solidFill>
              </a:defRPr>
            </a:lvl1pPr>
          </a:lstStyle>
          <a:p>
            <a:pPr/>
            <a:r>
              <a:t>Depois da remoção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645" name="Remoçã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433FF"/>
                </a:solidFill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Remoção</a:t>
            </a:r>
          </a:p>
        </p:txBody>
      </p:sp>
      <p:cxnSp>
        <p:nvCxnSpPr>
          <p:cNvPr id="646" name="Connection Line"/>
          <p:cNvCxnSpPr>
            <a:stCxn id="650" idx="0"/>
            <a:endCxn id="649" idx="0"/>
          </p:cNvCxnSpPr>
          <p:nvPr/>
        </p:nvCxnSpPr>
        <p:spPr>
          <a:xfrm flipV="1">
            <a:off x="2206370" y="2068109"/>
            <a:ext cx="2168984" cy="987953"/>
          </a:xfrm>
          <a:prstGeom prst="straightConnector1">
            <a:avLst/>
          </a:prstGeom>
          <a:ln w="19050">
            <a:solidFill>
              <a:srgbClr val="000000"/>
            </a:solidFill>
            <a:prstDash val="sysDot"/>
            <a:miter lim="400000"/>
          </a:ln>
        </p:spPr>
      </p:cxnSp>
      <p:cxnSp>
        <p:nvCxnSpPr>
          <p:cNvPr id="647" name="Connection Line"/>
          <p:cNvCxnSpPr>
            <a:stCxn id="648" idx="0"/>
            <a:endCxn id="649" idx="0"/>
          </p:cNvCxnSpPr>
          <p:nvPr/>
        </p:nvCxnSpPr>
        <p:spPr>
          <a:xfrm flipH="1" flipV="1">
            <a:off x="4375353" y="2068109"/>
            <a:ext cx="2244815" cy="987953"/>
          </a:xfrm>
          <a:prstGeom prst="straightConnector1">
            <a:avLst/>
          </a:prstGeom>
          <a:ln w="19050">
            <a:solidFill>
              <a:srgbClr val="000000"/>
            </a:solidFill>
            <a:prstDash val="sysDot"/>
            <a:miter lim="400000"/>
          </a:ln>
        </p:spPr>
      </p:cxnSp>
      <p:sp>
        <p:nvSpPr>
          <p:cNvPr id="648" name="7"/>
          <p:cNvSpPr/>
          <p:nvPr/>
        </p:nvSpPr>
        <p:spPr>
          <a:xfrm>
            <a:off x="6362992" y="2817957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649" name="5"/>
          <p:cNvSpPr/>
          <p:nvPr/>
        </p:nvSpPr>
        <p:spPr>
          <a:xfrm>
            <a:off x="4118178" y="1830005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650" name="1"/>
          <p:cNvSpPr/>
          <p:nvPr/>
        </p:nvSpPr>
        <p:spPr>
          <a:xfrm>
            <a:off x="1949195" y="2817957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1</a:t>
            </a:r>
          </a:p>
        </p:txBody>
      </p:sp>
      <p:cxnSp>
        <p:nvCxnSpPr>
          <p:cNvPr id="651" name="Connection Line"/>
          <p:cNvCxnSpPr>
            <a:stCxn id="652" idx="0"/>
            <a:endCxn id="650" idx="0"/>
          </p:cNvCxnSpPr>
          <p:nvPr/>
        </p:nvCxnSpPr>
        <p:spPr>
          <a:xfrm flipH="1" flipV="1">
            <a:off x="2206370" y="3056061"/>
            <a:ext cx="685802" cy="1001269"/>
          </a:xfrm>
          <a:prstGeom prst="straightConnector1">
            <a:avLst/>
          </a:prstGeom>
          <a:ln w="19050">
            <a:solidFill>
              <a:srgbClr val="000000"/>
            </a:solidFill>
            <a:prstDash val="sysDot"/>
            <a:miter lim="400000"/>
          </a:ln>
        </p:spPr>
      </p:cxnSp>
      <p:sp>
        <p:nvSpPr>
          <p:cNvPr id="652" name="3"/>
          <p:cNvSpPr/>
          <p:nvPr/>
        </p:nvSpPr>
        <p:spPr>
          <a:xfrm>
            <a:off x="2634996" y="3819225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3</a:t>
            </a:r>
          </a:p>
        </p:txBody>
      </p:sp>
      <p:cxnSp>
        <p:nvCxnSpPr>
          <p:cNvPr id="653" name="Connection Line"/>
          <p:cNvCxnSpPr>
            <a:stCxn id="654" idx="0"/>
            <a:endCxn id="648" idx="0"/>
          </p:cNvCxnSpPr>
          <p:nvPr/>
        </p:nvCxnSpPr>
        <p:spPr>
          <a:xfrm flipH="1" flipV="1">
            <a:off x="6620167" y="3056061"/>
            <a:ext cx="674841" cy="987553"/>
          </a:xfrm>
          <a:prstGeom prst="straightConnector1">
            <a:avLst/>
          </a:prstGeom>
          <a:ln w="19050">
            <a:solidFill>
              <a:srgbClr val="000000"/>
            </a:solidFill>
            <a:prstDash val="sysDot"/>
            <a:miter lim="400000"/>
          </a:ln>
        </p:spPr>
      </p:cxnSp>
      <p:sp>
        <p:nvSpPr>
          <p:cNvPr id="654" name="9"/>
          <p:cNvSpPr/>
          <p:nvPr/>
        </p:nvSpPr>
        <p:spPr>
          <a:xfrm>
            <a:off x="7037832" y="3805509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9</a:t>
            </a:r>
          </a:p>
        </p:txBody>
      </p:sp>
      <p:cxnSp>
        <p:nvCxnSpPr>
          <p:cNvPr id="655" name="Connection Line"/>
          <p:cNvCxnSpPr>
            <a:stCxn id="656" idx="0"/>
            <a:endCxn id="654" idx="0"/>
          </p:cNvCxnSpPr>
          <p:nvPr/>
        </p:nvCxnSpPr>
        <p:spPr>
          <a:xfrm flipH="1" flipV="1">
            <a:off x="7295007" y="4043613"/>
            <a:ext cx="559601" cy="1171474"/>
          </a:xfrm>
          <a:prstGeom prst="straightConnector1">
            <a:avLst/>
          </a:prstGeom>
          <a:ln w="19050">
            <a:solidFill>
              <a:srgbClr val="000000"/>
            </a:solidFill>
            <a:prstDash val="sysDot"/>
            <a:miter lim="400000"/>
          </a:ln>
        </p:spPr>
      </p:cxnSp>
      <p:sp>
        <p:nvSpPr>
          <p:cNvPr id="656" name="14"/>
          <p:cNvSpPr/>
          <p:nvPr/>
        </p:nvSpPr>
        <p:spPr>
          <a:xfrm>
            <a:off x="7597432" y="4976983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14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659" name="Remoçã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433FF"/>
                </a:solidFill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Remoção</a:t>
            </a:r>
          </a:p>
        </p:txBody>
      </p:sp>
      <p:cxnSp>
        <p:nvCxnSpPr>
          <p:cNvPr id="660" name="Connection Line"/>
          <p:cNvCxnSpPr>
            <a:stCxn id="664" idx="0"/>
            <a:endCxn id="663" idx="0"/>
          </p:cNvCxnSpPr>
          <p:nvPr/>
        </p:nvCxnSpPr>
        <p:spPr>
          <a:xfrm flipV="1">
            <a:off x="2206370" y="2068109"/>
            <a:ext cx="2168984" cy="987953"/>
          </a:xfrm>
          <a:prstGeom prst="straightConnector1">
            <a:avLst/>
          </a:prstGeom>
          <a:ln w="19050">
            <a:solidFill>
              <a:srgbClr val="000000"/>
            </a:solidFill>
            <a:prstDash val="sysDot"/>
            <a:miter lim="400000"/>
          </a:ln>
        </p:spPr>
      </p:cxnSp>
      <p:cxnSp>
        <p:nvCxnSpPr>
          <p:cNvPr id="661" name="Connection Line"/>
          <p:cNvCxnSpPr>
            <a:stCxn id="662" idx="0"/>
            <a:endCxn id="663" idx="0"/>
          </p:cNvCxnSpPr>
          <p:nvPr/>
        </p:nvCxnSpPr>
        <p:spPr>
          <a:xfrm flipH="1" flipV="1">
            <a:off x="4375353" y="2068109"/>
            <a:ext cx="2244815" cy="987953"/>
          </a:xfrm>
          <a:prstGeom prst="straightConnector1">
            <a:avLst/>
          </a:prstGeom>
          <a:ln w="19050">
            <a:solidFill>
              <a:srgbClr val="000000"/>
            </a:solidFill>
            <a:prstDash val="sysDot"/>
            <a:miter lim="400000"/>
          </a:ln>
        </p:spPr>
      </p:cxnSp>
      <p:sp>
        <p:nvSpPr>
          <p:cNvPr id="662" name="7"/>
          <p:cNvSpPr/>
          <p:nvPr/>
        </p:nvSpPr>
        <p:spPr>
          <a:xfrm>
            <a:off x="6362992" y="2817957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663" name="5"/>
          <p:cNvSpPr/>
          <p:nvPr/>
        </p:nvSpPr>
        <p:spPr>
          <a:xfrm>
            <a:off x="4118178" y="1830005"/>
            <a:ext cx="514351" cy="476208"/>
          </a:xfrm>
          <a:prstGeom prst="ellipse">
            <a:avLst/>
          </a:prstGeom>
          <a:solidFill>
            <a:srgbClr val="FF26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664" name="1"/>
          <p:cNvSpPr/>
          <p:nvPr/>
        </p:nvSpPr>
        <p:spPr>
          <a:xfrm>
            <a:off x="1949195" y="2817957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1</a:t>
            </a:r>
          </a:p>
        </p:txBody>
      </p:sp>
      <p:cxnSp>
        <p:nvCxnSpPr>
          <p:cNvPr id="665" name="Connection Line"/>
          <p:cNvCxnSpPr>
            <a:stCxn id="666" idx="0"/>
            <a:endCxn id="664" idx="0"/>
          </p:cNvCxnSpPr>
          <p:nvPr/>
        </p:nvCxnSpPr>
        <p:spPr>
          <a:xfrm flipH="1" flipV="1">
            <a:off x="2206370" y="3056061"/>
            <a:ext cx="685802" cy="1001269"/>
          </a:xfrm>
          <a:prstGeom prst="straightConnector1">
            <a:avLst/>
          </a:prstGeom>
          <a:ln w="19050">
            <a:solidFill>
              <a:srgbClr val="000000"/>
            </a:solidFill>
            <a:prstDash val="sysDot"/>
            <a:miter lim="400000"/>
          </a:ln>
        </p:spPr>
      </p:cxnSp>
      <p:sp>
        <p:nvSpPr>
          <p:cNvPr id="666" name="3"/>
          <p:cNvSpPr/>
          <p:nvPr/>
        </p:nvSpPr>
        <p:spPr>
          <a:xfrm>
            <a:off x="2634996" y="3819225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3</a:t>
            </a:r>
          </a:p>
        </p:txBody>
      </p:sp>
      <p:cxnSp>
        <p:nvCxnSpPr>
          <p:cNvPr id="667" name="Connection Line"/>
          <p:cNvCxnSpPr>
            <a:stCxn id="668" idx="0"/>
            <a:endCxn id="662" idx="0"/>
          </p:cNvCxnSpPr>
          <p:nvPr/>
        </p:nvCxnSpPr>
        <p:spPr>
          <a:xfrm flipH="1" flipV="1">
            <a:off x="6620167" y="3056061"/>
            <a:ext cx="674841" cy="987553"/>
          </a:xfrm>
          <a:prstGeom prst="straightConnector1">
            <a:avLst/>
          </a:prstGeom>
          <a:ln w="19050">
            <a:solidFill>
              <a:srgbClr val="000000"/>
            </a:solidFill>
            <a:prstDash val="sysDot"/>
            <a:miter lim="400000"/>
          </a:ln>
        </p:spPr>
      </p:cxnSp>
      <p:sp>
        <p:nvSpPr>
          <p:cNvPr id="668" name="9"/>
          <p:cNvSpPr/>
          <p:nvPr/>
        </p:nvSpPr>
        <p:spPr>
          <a:xfrm>
            <a:off x="7037832" y="3805509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9</a:t>
            </a:r>
          </a:p>
        </p:txBody>
      </p:sp>
      <p:cxnSp>
        <p:nvCxnSpPr>
          <p:cNvPr id="669" name="Connection Line"/>
          <p:cNvCxnSpPr>
            <a:stCxn id="670" idx="0"/>
            <a:endCxn id="668" idx="0"/>
          </p:cNvCxnSpPr>
          <p:nvPr/>
        </p:nvCxnSpPr>
        <p:spPr>
          <a:xfrm flipH="1" flipV="1">
            <a:off x="7295007" y="4043613"/>
            <a:ext cx="559601" cy="1171474"/>
          </a:xfrm>
          <a:prstGeom prst="straightConnector1">
            <a:avLst/>
          </a:prstGeom>
          <a:ln w="19050">
            <a:solidFill>
              <a:srgbClr val="000000"/>
            </a:solidFill>
            <a:prstDash val="sysDot"/>
            <a:miter lim="400000"/>
          </a:ln>
        </p:spPr>
      </p:cxnSp>
      <p:sp>
        <p:nvSpPr>
          <p:cNvPr id="670" name="14"/>
          <p:cNvSpPr/>
          <p:nvPr/>
        </p:nvSpPr>
        <p:spPr>
          <a:xfrm>
            <a:off x="7597432" y="4976983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14</a:t>
            </a:r>
          </a:p>
        </p:txBody>
      </p:sp>
      <p:sp>
        <p:nvSpPr>
          <p:cNvPr id="671" name="Remover x = 5"/>
          <p:cNvSpPr txBox="1"/>
          <p:nvPr/>
        </p:nvSpPr>
        <p:spPr>
          <a:xfrm>
            <a:off x="314651" y="1941197"/>
            <a:ext cx="1850546" cy="427991"/>
          </a:xfrm>
          <a:prstGeom prst="rect">
            <a:avLst/>
          </a:prstGeom>
          <a:solidFill>
            <a:srgbClr val="FFFB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b="1" sz="2300"/>
            </a:pPr>
            <a:r>
              <a:rPr b="0"/>
              <a:t>Remover x = </a:t>
            </a:r>
            <a:r>
              <a:t>5</a:t>
            </a:r>
          </a:p>
        </p:txBody>
      </p:sp>
      <p:sp>
        <p:nvSpPr>
          <p:cNvPr id="672" name="Oval"/>
          <p:cNvSpPr/>
          <p:nvPr/>
        </p:nvSpPr>
        <p:spPr>
          <a:xfrm>
            <a:off x="3972065" y="1723113"/>
            <a:ext cx="806577" cy="741693"/>
          </a:xfrm>
          <a:prstGeom prst="ellipse">
            <a:avLst/>
          </a:prstGeom>
          <a:ln w="19050">
            <a:solidFill>
              <a:srgbClr val="FF2600"/>
            </a:solidFill>
            <a:prstDash val="sysDot"/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673" name="Node"/>
          <p:cNvSpPr txBox="1"/>
          <p:nvPr/>
        </p:nvSpPr>
        <p:spPr>
          <a:xfrm>
            <a:off x="4068564" y="2467692"/>
            <a:ext cx="613579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solidFill>
                  <a:srgbClr val="FF2600"/>
                </a:solidFill>
              </a:defRPr>
            </a:lvl1pPr>
          </a:lstStyle>
          <a:p>
            <a:pPr/>
            <a:r>
              <a:t>Node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676" name="Remoçã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433FF"/>
                </a:solidFill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Remoção</a:t>
            </a:r>
          </a:p>
        </p:txBody>
      </p:sp>
      <p:cxnSp>
        <p:nvCxnSpPr>
          <p:cNvPr id="677" name="Connection Line"/>
          <p:cNvCxnSpPr>
            <a:stCxn id="681" idx="0"/>
            <a:endCxn id="680" idx="0"/>
          </p:cNvCxnSpPr>
          <p:nvPr/>
        </p:nvCxnSpPr>
        <p:spPr>
          <a:xfrm flipV="1">
            <a:off x="2206370" y="2068109"/>
            <a:ext cx="2168984" cy="987953"/>
          </a:xfrm>
          <a:prstGeom prst="straightConnector1">
            <a:avLst/>
          </a:prstGeom>
          <a:ln w="19050">
            <a:solidFill>
              <a:srgbClr val="000000"/>
            </a:solidFill>
            <a:prstDash val="sysDot"/>
            <a:miter lim="400000"/>
          </a:ln>
        </p:spPr>
      </p:cxnSp>
      <p:cxnSp>
        <p:nvCxnSpPr>
          <p:cNvPr id="678" name="Connection Line"/>
          <p:cNvCxnSpPr>
            <a:stCxn id="679" idx="0"/>
            <a:endCxn id="680" idx="0"/>
          </p:cNvCxnSpPr>
          <p:nvPr/>
        </p:nvCxnSpPr>
        <p:spPr>
          <a:xfrm flipH="1" flipV="1">
            <a:off x="4375353" y="2068109"/>
            <a:ext cx="2244815" cy="987953"/>
          </a:xfrm>
          <a:prstGeom prst="straightConnector1">
            <a:avLst/>
          </a:prstGeom>
          <a:ln w="19050">
            <a:solidFill>
              <a:srgbClr val="000000"/>
            </a:solidFill>
            <a:prstDash val="sysDot"/>
            <a:miter lim="400000"/>
          </a:ln>
        </p:spPr>
      </p:cxnSp>
      <p:sp>
        <p:nvSpPr>
          <p:cNvPr id="679" name="7"/>
          <p:cNvSpPr/>
          <p:nvPr/>
        </p:nvSpPr>
        <p:spPr>
          <a:xfrm>
            <a:off x="6362992" y="2817957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680" name="5"/>
          <p:cNvSpPr/>
          <p:nvPr/>
        </p:nvSpPr>
        <p:spPr>
          <a:xfrm>
            <a:off x="4118178" y="1830005"/>
            <a:ext cx="514351" cy="476208"/>
          </a:xfrm>
          <a:prstGeom prst="ellipse">
            <a:avLst/>
          </a:prstGeom>
          <a:solidFill>
            <a:srgbClr val="FF26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681" name="1"/>
          <p:cNvSpPr/>
          <p:nvPr/>
        </p:nvSpPr>
        <p:spPr>
          <a:xfrm>
            <a:off x="1949195" y="2817957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1</a:t>
            </a:r>
          </a:p>
        </p:txBody>
      </p:sp>
      <p:cxnSp>
        <p:nvCxnSpPr>
          <p:cNvPr id="682" name="Connection Line"/>
          <p:cNvCxnSpPr>
            <a:stCxn id="683" idx="0"/>
            <a:endCxn id="681" idx="0"/>
          </p:cNvCxnSpPr>
          <p:nvPr/>
        </p:nvCxnSpPr>
        <p:spPr>
          <a:xfrm flipH="1" flipV="1">
            <a:off x="2206370" y="3056061"/>
            <a:ext cx="685802" cy="1001269"/>
          </a:xfrm>
          <a:prstGeom prst="straightConnector1">
            <a:avLst/>
          </a:prstGeom>
          <a:ln w="19050">
            <a:solidFill>
              <a:srgbClr val="000000"/>
            </a:solidFill>
            <a:prstDash val="sysDot"/>
            <a:miter lim="400000"/>
          </a:ln>
        </p:spPr>
      </p:cxnSp>
      <p:sp>
        <p:nvSpPr>
          <p:cNvPr id="683" name="3"/>
          <p:cNvSpPr/>
          <p:nvPr/>
        </p:nvSpPr>
        <p:spPr>
          <a:xfrm>
            <a:off x="2634996" y="3819225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3</a:t>
            </a:r>
          </a:p>
        </p:txBody>
      </p:sp>
      <p:cxnSp>
        <p:nvCxnSpPr>
          <p:cNvPr id="684" name="Connection Line"/>
          <p:cNvCxnSpPr>
            <a:stCxn id="685" idx="0"/>
            <a:endCxn id="679" idx="0"/>
          </p:cNvCxnSpPr>
          <p:nvPr/>
        </p:nvCxnSpPr>
        <p:spPr>
          <a:xfrm flipH="1" flipV="1">
            <a:off x="6620167" y="3056061"/>
            <a:ext cx="674841" cy="987553"/>
          </a:xfrm>
          <a:prstGeom prst="straightConnector1">
            <a:avLst/>
          </a:prstGeom>
          <a:ln w="19050">
            <a:solidFill>
              <a:srgbClr val="000000"/>
            </a:solidFill>
            <a:prstDash val="sysDot"/>
            <a:miter lim="400000"/>
          </a:ln>
        </p:spPr>
      </p:cxnSp>
      <p:sp>
        <p:nvSpPr>
          <p:cNvPr id="685" name="9"/>
          <p:cNvSpPr/>
          <p:nvPr/>
        </p:nvSpPr>
        <p:spPr>
          <a:xfrm>
            <a:off x="7037832" y="3805509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9</a:t>
            </a:r>
          </a:p>
        </p:txBody>
      </p:sp>
      <p:cxnSp>
        <p:nvCxnSpPr>
          <p:cNvPr id="686" name="Connection Line"/>
          <p:cNvCxnSpPr>
            <a:stCxn id="687" idx="0"/>
            <a:endCxn id="685" idx="0"/>
          </p:cNvCxnSpPr>
          <p:nvPr/>
        </p:nvCxnSpPr>
        <p:spPr>
          <a:xfrm flipH="1" flipV="1">
            <a:off x="7295007" y="4043613"/>
            <a:ext cx="559601" cy="1171474"/>
          </a:xfrm>
          <a:prstGeom prst="straightConnector1">
            <a:avLst/>
          </a:prstGeom>
          <a:ln w="19050">
            <a:solidFill>
              <a:srgbClr val="000000"/>
            </a:solidFill>
            <a:prstDash val="sysDot"/>
            <a:miter lim="400000"/>
          </a:ln>
        </p:spPr>
      </p:cxnSp>
      <p:sp>
        <p:nvSpPr>
          <p:cNvPr id="687" name="14"/>
          <p:cNvSpPr/>
          <p:nvPr/>
        </p:nvSpPr>
        <p:spPr>
          <a:xfrm>
            <a:off x="7597432" y="4976983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14</a:t>
            </a:r>
          </a:p>
        </p:txBody>
      </p:sp>
      <p:sp>
        <p:nvSpPr>
          <p:cNvPr id="688" name="Remover x = 5"/>
          <p:cNvSpPr txBox="1"/>
          <p:nvPr/>
        </p:nvSpPr>
        <p:spPr>
          <a:xfrm>
            <a:off x="314651" y="1941197"/>
            <a:ext cx="1850546" cy="427991"/>
          </a:xfrm>
          <a:prstGeom prst="rect">
            <a:avLst/>
          </a:prstGeom>
          <a:solidFill>
            <a:srgbClr val="FFFB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b="1" sz="2300"/>
            </a:pPr>
            <a:r>
              <a:rPr b="0"/>
              <a:t>Remover x = </a:t>
            </a:r>
            <a:r>
              <a:t>5</a:t>
            </a:r>
          </a:p>
        </p:txBody>
      </p:sp>
      <p:sp>
        <p:nvSpPr>
          <p:cNvPr id="689" name="Oval"/>
          <p:cNvSpPr/>
          <p:nvPr/>
        </p:nvSpPr>
        <p:spPr>
          <a:xfrm>
            <a:off x="3972065" y="1723113"/>
            <a:ext cx="806577" cy="741693"/>
          </a:xfrm>
          <a:prstGeom prst="ellipse">
            <a:avLst/>
          </a:prstGeom>
          <a:ln w="19050">
            <a:solidFill>
              <a:srgbClr val="FF2600"/>
            </a:solidFill>
            <a:prstDash val="sysDot"/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690" name="Node"/>
          <p:cNvSpPr txBox="1"/>
          <p:nvPr/>
        </p:nvSpPr>
        <p:spPr>
          <a:xfrm>
            <a:off x="4068564" y="2467692"/>
            <a:ext cx="613579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solidFill>
                  <a:srgbClr val="FF2600"/>
                </a:solidFill>
              </a:defRPr>
            </a:lvl1pPr>
          </a:lstStyle>
          <a:p>
            <a:pPr/>
            <a:r>
              <a:t>Node</a:t>
            </a:r>
          </a:p>
        </p:txBody>
      </p:sp>
      <p:sp>
        <p:nvSpPr>
          <p:cNvPr id="691" name="Retângulo 6"/>
          <p:cNvSpPr/>
          <p:nvPr/>
        </p:nvSpPr>
        <p:spPr>
          <a:xfrm>
            <a:off x="2384437" y="5340350"/>
            <a:ext cx="4375126" cy="929640"/>
          </a:xfrm>
          <a:prstGeom prst="rect">
            <a:avLst/>
          </a:prstGeom>
          <a:solidFill>
            <a:srgbClr val="D4FB7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>
                <a:latin typeface="+mj-lt"/>
                <a:ea typeface="+mj-ea"/>
                <a:cs typeface="+mj-cs"/>
                <a:sym typeface="Helvetica"/>
              </a:defRPr>
            </a:pPr>
            <a:r>
              <a:t>Caso 4: 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nenhuma sub-arvore</a:t>
            </a:r>
            <a:r>
              <a:t> 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é nula</a:t>
            </a:r>
            <a:endParaRPr b="0">
              <a:latin typeface="Consolas"/>
              <a:ea typeface="Consolas"/>
              <a:cs typeface="Consolas"/>
              <a:sym typeface="Consolas"/>
            </a:endParaRPr>
          </a:p>
          <a:p>
            <a:pPr lvl="1">
              <a:defRPr b="1">
                <a:latin typeface="+mj-lt"/>
                <a:ea typeface="+mj-ea"/>
                <a:cs typeface="+mj-cs"/>
                <a:sym typeface="Helvetica"/>
              </a:defRPr>
            </a:pPr>
            <a:r>
              <a:t>* 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node-&gt;direita  != </a:t>
            </a:r>
            <a:r>
              <a:rPr>
                <a:solidFill>
                  <a:srgbClr val="942192"/>
                </a:solidFill>
              </a:rPr>
              <a:t>NULL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 </a:t>
            </a:r>
            <a:endParaRPr b="0">
              <a:latin typeface="Consolas"/>
              <a:ea typeface="Consolas"/>
              <a:cs typeface="Consolas"/>
              <a:sym typeface="Consolas"/>
            </a:endParaRPr>
          </a:p>
          <a:p>
            <a:pPr lvl="1">
              <a:defRPr b="1">
                <a:latin typeface="+mj-lt"/>
                <a:ea typeface="+mj-ea"/>
                <a:cs typeface="+mj-cs"/>
                <a:sym typeface="Helvetica"/>
              </a:defRPr>
            </a:pPr>
            <a:r>
              <a:t>*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 node-&gt;esquerda != </a:t>
            </a:r>
            <a:r>
              <a:rPr>
                <a:solidFill>
                  <a:srgbClr val="942192"/>
                </a:solidFill>
              </a:rPr>
              <a:t>NULL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grpSp>
        <p:nvGrpSpPr>
          <p:cNvPr id="166" name="Group"/>
          <p:cNvGrpSpPr/>
          <p:nvPr/>
        </p:nvGrpSpPr>
        <p:grpSpPr>
          <a:xfrm>
            <a:off x="879475" y="2482940"/>
            <a:ext cx="366713" cy="373791"/>
            <a:chOff x="0" y="0"/>
            <a:chExt cx="366712" cy="373790"/>
          </a:xfrm>
        </p:grpSpPr>
        <p:sp>
          <p:nvSpPr>
            <p:cNvPr id="164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65" name="2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2</a:t>
              </a:r>
            </a:p>
          </p:txBody>
        </p:sp>
      </p:grpSp>
      <p:grpSp>
        <p:nvGrpSpPr>
          <p:cNvPr id="169" name="Group"/>
          <p:cNvGrpSpPr/>
          <p:nvPr/>
        </p:nvGrpSpPr>
        <p:grpSpPr>
          <a:xfrm>
            <a:off x="879475" y="3049587"/>
            <a:ext cx="366713" cy="373791"/>
            <a:chOff x="0" y="0"/>
            <a:chExt cx="366712" cy="373790"/>
          </a:xfrm>
        </p:grpSpPr>
        <p:sp>
          <p:nvSpPr>
            <p:cNvPr id="167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68" name="3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3</a:t>
              </a:r>
            </a:p>
          </p:txBody>
        </p:sp>
      </p:grpSp>
      <p:sp>
        <p:nvSpPr>
          <p:cNvPr id="170" name="Remoção em Árvore Binárias"/>
          <p:cNvSpPr txBox="1"/>
          <p:nvPr/>
        </p:nvSpPr>
        <p:spPr>
          <a:xfrm>
            <a:off x="1345584" y="2501851"/>
            <a:ext cx="3646050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Remoção em Árvore Binárias</a:t>
            </a:r>
          </a:p>
        </p:txBody>
      </p:sp>
      <p:grpSp>
        <p:nvGrpSpPr>
          <p:cNvPr id="173" name="Group"/>
          <p:cNvGrpSpPr/>
          <p:nvPr/>
        </p:nvGrpSpPr>
        <p:grpSpPr>
          <a:xfrm>
            <a:off x="876300" y="3606347"/>
            <a:ext cx="366713" cy="373792"/>
            <a:chOff x="0" y="0"/>
            <a:chExt cx="366712" cy="373790"/>
          </a:xfrm>
        </p:grpSpPr>
        <p:sp>
          <p:nvSpPr>
            <p:cNvPr id="171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72" name="4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4</a:t>
              </a:r>
            </a:p>
          </p:txBody>
        </p:sp>
      </p:grpSp>
      <p:sp>
        <p:nvSpPr>
          <p:cNvPr id="174" name="Roteir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Roteiro</a:t>
            </a:r>
          </a:p>
        </p:txBody>
      </p:sp>
      <p:sp>
        <p:nvSpPr>
          <p:cNvPr id="175" name="Próximos conteúdos"/>
          <p:cNvSpPr txBox="1"/>
          <p:nvPr/>
        </p:nvSpPr>
        <p:spPr>
          <a:xfrm>
            <a:off x="1339295" y="3037544"/>
            <a:ext cx="2614920" cy="3737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Próximos conteúdos</a:t>
            </a:r>
          </a:p>
        </p:txBody>
      </p:sp>
      <p:sp>
        <p:nvSpPr>
          <p:cNvPr id="176" name="Tópicos já vistos anteriormente"/>
          <p:cNvSpPr txBox="1"/>
          <p:nvPr/>
        </p:nvSpPr>
        <p:spPr>
          <a:xfrm>
            <a:off x="1343058" y="1935127"/>
            <a:ext cx="3927832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Tópicos já vistos anteriormente</a:t>
            </a:r>
          </a:p>
        </p:txBody>
      </p:sp>
      <p:grpSp>
        <p:nvGrpSpPr>
          <p:cNvPr id="179" name="Group"/>
          <p:cNvGrpSpPr/>
          <p:nvPr/>
        </p:nvGrpSpPr>
        <p:grpSpPr>
          <a:xfrm>
            <a:off x="876300" y="1916542"/>
            <a:ext cx="366713" cy="373791"/>
            <a:chOff x="0" y="0"/>
            <a:chExt cx="366712" cy="373790"/>
          </a:xfrm>
        </p:grpSpPr>
        <p:sp>
          <p:nvSpPr>
            <p:cNvPr id="177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78" name="1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</a:t>
              </a:r>
            </a:p>
          </p:txBody>
        </p:sp>
      </p:grpSp>
      <p:sp>
        <p:nvSpPr>
          <p:cNvPr id="180" name="Referências"/>
          <p:cNvSpPr txBox="1"/>
          <p:nvPr/>
        </p:nvSpPr>
        <p:spPr>
          <a:xfrm>
            <a:off x="1339295" y="3598638"/>
            <a:ext cx="1542861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Referências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694" name="Remoçã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433FF"/>
                </a:solidFill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Remoção</a:t>
            </a:r>
          </a:p>
        </p:txBody>
      </p:sp>
      <p:sp>
        <p:nvSpPr>
          <p:cNvPr id="712" name="Connection Line"/>
          <p:cNvSpPr/>
          <p:nvPr/>
        </p:nvSpPr>
        <p:spPr>
          <a:xfrm>
            <a:off x="2206370" y="2177248"/>
            <a:ext cx="1929377" cy="8788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19050">
            <a:solidFill>
              <a:srgbClr val="000000"/>
            </a:solidFill>
            <a:prstDash val="sysDot"/>
            <a:miter lim="400000"/>
          </a:ln>
        </p:spPr>
        <p:txBody>
          <a:bodyPr/>
          <a:lstStyle/>
          <a:p>
            <a:pPr/>
          </a:p>
        </p:txBody>
      </p:sp>
      <p:sp>
        <p:nvSpPr>
          <p:cNvPr id="713" name="Connection Line"/>
          <p:cNvSpPr/>
          <p:nvPr/>
        </p:nvSpPr>
        <p:spPr>
          <a:xfrm>
            <a:off x="4616518" y="2174247"/>
            <a:ext cx="2003650" cy="8818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  <a:prstDash val="sysDot"/>
            <a:miter lim="400000"/>
          </a:ln>
        </p:spPr>
        <p:txBody>
          <a:bodyPr/>
          <a:lstStyle/>
          <a:p>
            <a:pPr/>
          </a:p>
        </p:txBody>
      </p:sp>
      <p:sp>
        <p:nvSpPr>
          <p:cNvPr id="697" name="5"/>
          <p:cNvSpPr/>
          <p:nvPr/>
        </p:nvSpPr>
        <p:spPr>
          <a:xfrm>
            <a:off x="4118178" y="1830005"/>
            <a:ext cx="514351" cy="476208"/>
          </a:xfrm>
          <a:prstGeom prst="ellipse">
            <a:avLst/>
          </a:prstGeom>
          <a:solidFill>
            <a:srgbClr val="FF26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698" name="Remover x = 5"/>
          <p:cNvSpPr txBox="1"/>
          <p:nvPr/>
        </p:nvSpPr>
        <p:spPr>
          <a:xfrm>
            <a:off x="314651" y="1941197"/>
            <a:ext cx="1850546" cy="427991"/>
          </a:xfrm>
          <a:prstGeom prst="rect">
            <a:avLst/>
          </a:prstGeom>
          <a:solidFill>
            <a:srgbClr val="FFFB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b="1" sz="2300"/>
            </a:pPr>
            <a:r>
              <a:rPr b="0"/>
              <a:t>Remover x = </a:t>
            </a:r>
            <a:r>
              <a:t>5</a:t>
            </a:r>
          </a:p>
        </p:txBody>
      </p:sp>
      <p:sp>
        <p:nvSpPr>
          <p:cNvPr id="699" name="Triangle"/>
          <p:cNvSpPr/>
          <p:nvPr/>
        </p:nvSpPr>
        <p:spPr>
          <a:xfrm>
            <a:off x="4751451" y="2395578"/>
            <a:ext cx="3737433" cy="33156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95D8FF">
              <a:alpha val="85153"/>
            </a:srgbClr>
          </a:solidFill>
          <a:ln w="19050">
            <a:solidFill>
              <a:srgbClr val="0433FF">
                <a:alpha val="85153"/>
              </a:srgbClr>
            </a:solidFill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700" name="Triangle"/>
          <p:cNvSpPr/>
          <p:nvPr/>
        </p:nvSpPr>
        <p:spPr>
          <a:xfrm>
            <a:off x="862728" y="2294129"/>
            <a:ext cx="2687286" cy="22789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95D8FF">
              <a:alpha val="85153"/>
            </a:srgbClr>
          </a:solidFill>
          <a:ln w="19050">
            <a:solidFill>
              <a:srgbClr val="0433FF">
                <a:alpha val="85153"/>
              </a:srgbClr>
            </a:solidFill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701" name="1"/>
          <p:cNvSpPr/>
          <p:nvPr/>
        </p:nvSpPr>
        <p:spPr>
          <a:xfrm>
            <a:off x="1949195" y="2817957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1</a:t>
            </a:r>
          </a:p>
        </p:txBody>
      </p:sp>
      <p:cxnSp>
        <p:nvCxnSpPr>
          <p:cNvPr id="702" name="Connection Line"/>
          <p:cNvCxnSpPr>
            <a:stCxn id="703" idx="0"/>
            <a:endCxn id="701" idx="0"/>
          </p:cNvCxnSpPr>
          <p:nvPr/>
        </p:nvCxnSpPr>
        <p:spPr>
          <a:xfrm flipH="1" flipV="1">
            <a:off x="2206370" y="3056061"/>
            <a:ext cx="685802" cy="1001269"/>
          </a:xfrm>
          <a:prstGeom prst="straightConnector1">
            <a:avLst/>
          </a:prstGeom>
          <a:ln w="19050">
            <a:solidFill>
              <a:srgbClr val="000000"/>
            </a:solidFill>
            <a:prstDash val="sysDot"/>
            <a:miter lim="400000"/>
          </a:ln>
        </p:spPr>
      </p:cxnSp>
      <p:sp>
        <p:nvSpPr>
          <p:cNvPr id="703" name="3"/>
          <p:cNvSpPr/>
          <p:nvPr/>
        </p:nvSpPr>
        <p:spPr>
          <a:xfrm>
            <a:off x="2634996" y="3819225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704" name="7"/>
          <p:cNvSpPr/>
          <p:nvPr/>
        </p:nvSpPr>
        <p:spPr>
          <a:xfrm>
            <a:off x="6362992" y="2817957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7</a:t>
            </a:r>
          </a:p>
        </p:txBody>
      </p:sp>
      <p:cxnSp>
        <p:nvCxnSpPr>
          <p:cNvPr id="705" name="Connection Line"/>
          <p:cNvCxnSpPr>
            <a:stCxn id="706" idx="0"/>
            <a:endCxn id="704" idx="0"/>
          </p:cNvCxnSpPr>
          <p:nvPr/>
        </p:nvCxnSpPr>
        <p:spPr>
          <a:xfrm flipH="1" flipV="1">
            <a:off x="6620167" y="3056061"/>
            <a:ext cx="674841" cy="987553"/>
          </a:xfrm>
          <a:prstGeom prst="straightConnector1">
            <a:avLst/>
          </a:prstGeom>
          <a:ln w="19050">
            <a:solidFill>
              <a:srgbClr val="000000"/>
            </a:solidFill>
            <a:prstDash val="sysDot"/>
            <a:miter lim="400000"/>
          </a:ln>
        </p:spPr>
      </p:cxnSp>
      <p:sp>
        <p:nvSpPr>
          <p:cNvPr id="706" name="9"/>
          <p:cNvSpPr/>
          <p:nvPr/>
        </p:nvSpPr>
        <p:spPr>
          <a:xfrm>
            <a:off x="7037832" y="3805509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9</a:t>
            </a:r>
          </a:p>
        </p:txBody>
      </p:sp>
      <p:cxnSp>
        <p:nvCxnSpPr>
          <p:cNvPr id="707" name="Connection Line"/>
          <p:cNvCxnSpPr>
            <a:stCxn id="708" idx="0"/>
            <a:endCxn id="706" idx="0"/>
          </p:cNvCxnSpPr>
          <p:nvPr/>
        </p:nvCxnSpPr>
        <p:spPr>
          <a:xfrm flipH="1" flipV="1">
            <a:off x="7295007" y="4043613"/>
            <a:ext cx="559601" cy="1171474"/>
          </a:xfrm>
          <a:prstGeom prst="straightConnector1">
            <a:avLst/>
          </a:prstGeom>
          <a:ln w="19050">
            <a:solidFill>
              <a:srgbClr val="000000"/>
            </a:solidFill>
            <a:prstDash val="sysDot"/>
            <a:miter lim="400000"/>
          </a:ln>
        </p:spPr>
      </p:cxnSp>
      <p:sp>
        <p:nvSpPr>
          <p:cNvPr id="708" name="14"/>
          <p:cNvSpPr/>
          <p:nvPr/>
        </p:nvSpPr>
        <p:spPr>
          <a:xfrm>
            <a:off x="7597432" y="4976983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14</a:t>
            </a:r>
          </a:p>
        </p:txBody>
      </p:sp>
      <p:sp>
        <p:nvSpPr>
          <p:cNvPr id="709" name="Oval"/>
          <p:cNvSpPr/>
          <p:nvPr/>
        </p:nvSpPr>
        <p:spPr>
          <a:xfrm>
            <a:off x="3972065" y="1723113"/>
            <a:ext cx="806577" cy="741693"/>
          </a:xfrm>
          <a:prstGeom prst="ellipse">
            <a:avLst/>
          </a:prstGeom>
          <a:ln w="19050">
            <a:solidFill>
              <a:srgbClr val="FF2600"/>
            </a:solidFill>
            <a:prstDash val="sysDot"/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710" name="Node"/>
          <p:cNvSpPr txBox="1"/>
          <p:nvPr/>
        </p:nvSpPr>
        <p:spPr>
          <a:xfrm>
            <a:off x="4068564" y="2467692"/>
            <a:ext cx="613579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solidFill>
                  <a:srgbClr val="FF2600"/>
                </a:solidFill>
              </a:defRPr>
            </a:lvl1pPr>
          </a:lstStyle>
          <a:p>
            <a:pPr/>
            <a:r>
              <a:t>Node</a:t>
            </a:r>
          </a:p>
        </p:txBody>
      </p:sp>
      <p:sp>
        <p:nvSpPr>
          <p:cNvPr id="711" name="Retângulo 6"/>
          <p:cNvSpPr/>
          <p:nvPr/>
        </p:nvSpPr>
        <p:spPr>
          <a:xfrm>
            <a:off x="2384437" y="5340350"/>
            <a:ext cx="4375126" cy="929640"/>
          </a:xfrm>
          <a:prstGeom prst="rect">
            <a:avLst/>
          </a:prstGeom>
          <a:solidFill>
            <a:srgbClr val="D4FB7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>
                <a:latin typeface="+mj-lt"/>
                <a:ea typeface="+mj-ea"/>
                <a:cs typeface="+mj-cs"/>
                <a:sym typeface="Helvetica"/>
              </a:defRPr>
            </a:pPr>
            <a:r>
              <a:t>Caso 4: 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nenhuma sub-arvore</a:t>
            </a:r>
            <a:r>
              <a:t> 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é nula</a:t>
            </a:r>
            <a:endParaRPr b="0">
              <a:latin typeface="Consolas"/>
              <a:ea typeface="Consolas"/>
              <a:cs typeface="Consolas"/>
              <a:sym typeface="Consolas"/>
            </a:endParaRPr>
          </a:p>
          <a:p>
            <a:pPr lvl="1">
              <a:defRPr b="1">
                <a:latin typeface="+mj-lt"/>
                <a:ea typeface="+mj-ea"/>
                <a:cs typeface="+mj-cs"/>
                <a:sym typeface="Helvetica"/>
              </a:defRPr>
            </a:pPr>
            <a:r>
              <a:t>* 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node-&gt;direita  != </a:t>
            </a:r>
            <a:r>
              <a:rPr>
                <a:solidFill>
                  <a:srgbClr val="942192"/>
                </a:solidFill>
              </a:rPr>
              <a:t>NULL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 </a:t>
            </a:r>
            <a:endParaRPr b="0">
              <a:latin typeface="Consolas"/>
              <a:ea typeface="Consolas"/>
              <a:cs typeface="Consolas"/>
              <a:sym typeface="Consolas"/>
            </a:endParaRPr>
          </a:p>
          <a:p>
            <a:pPr lvl="1">
              <a:defRPr b="1">
                <a:latin typeface="+mj-lt"/>
                <a:ea typeface="+mj-ea"/>
                <a:cs typeface="+mj-cs"/>
                <a:sym typeface="Helvetica"/>
              </a:defRPr>
            </a:pPr>
            <a:r>
              <a:t>*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 node-&gt;esquerda != </a:t>
            </a:r>
            <a:r>
              <a:rPr>
                <a:solidFill>
                  <a:srgbClr val="942192"/>
                </a:solidFill>
              </a:rPr>
              <a:t>NULL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716" name="Remoçã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433FF"/>
                </a:solidFill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Remoção</a:t>
            </a:r>
          </a:p>
        </p:txBody>
      </p:sp>
      <p:sp>
        <p:nvSpPr>
          <p:cNvPr id="736" name="Connection Line"/>
          <p:cNvSpPr/>
          <p:nvPr/>
        </p:nvSpPr>
        <p:spPr>
          <a:xfrm>
            <a:off x="2206370" y="2177248"/>
            <a:ext cx="1929377" cy="8788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19050">
            <a:solidFill>
              <a:srgbClr val="000000"/>
            </a:solidFill>
            <a:prstDash val="sysDot"/>
            <a:miter lim="400000"/>
          </a:ln>
        </p:spPr>
        <p:txBody>
          <a:bodyPr/>
          <a:lstStyle/>
          <a:p>
            <a:pPr/>
          </a:p>
        </p:txBody>
      </p:sp>
      <p:sp>
        <p:nvSpPr>
          <p:cNvPr id="737" name="Connection Line"/>
          <p:cNvSpPr/>
          <p:nvPr/>
        </p:nvSpPr>
        <p:spPr>
          <a:xfrm>
            <a:off x="4616518" y="2174247"/>
            <a:ext cx="2003650" cy="8818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  <a:prstDash val="sysDot"/>
            <a:miter lim="400000"/>
          </a:ln>
        </p:spPr>
        <p:txBody>
          <a:bodyPr/>
          <a:lstStyle/>
          <a:p>
            <a:pPr/>
          </a:p>
        </p:txBody>
      </p:sp>
      <p:sp>
        <p:nvSpPr>
          <p:cNvPr id="719" name="5"/>
          <p:cNvSpPr/>
          <p:nvPr/>
        </p:nvSpPr>
        <p:spPr>
          <a:xfrm>
            <a:off x="4118178" y="1830005"/>
            <a:ext cx="514351" cy="476208"/>
          </a:xfrm>
          <a:prstGeom prst="ellipse">
            <a:avLst/>
          </a:prstGeom>
          <a:solidFill>
            <a:srgbClr val="FF26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720" name="Remover x = 5"/>
          <p:cNvSpPr txBox="1"/>
          <p:nvPr/>
        </p:nvSpPr>
        <p:spPr>
          <a:xfrm>
            <a:off x="314651" y="1941197"/>
            <a:ext cx="1850546" cy="427991"/>
          </a:xfrm>
          <a:prstGeom prst="rect">
            <a:avLst/>
          </a:prstGeom>
          <a:solidFill>
            <a:srgbClr val="FFFB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b="1" sz="2300"/>
            </a:pPr>
            <a:r>
              <a:rPr b="0"/>
              <a:t>Remover x = </a:t>
            </a:r>
            <a:r>
              <a:t>5</a:t>
            </a:r>
          </a:p>
        </p:txBody>
      </p:sp>
      <p:sp>
        <p:nvSpPr>
          <p:cNvPr id="721" name="Triangle"/>
          <p:cNvSpPr/>
          <p:nvPr/>
        </p:nvSpPr>
        <p:spPr>
          <a:xfrm>
            <a:off x="4751451" y="2395578"/>
            <a:ext cx="3737433" cy="33156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95D8FF">
              <a:alpha val="83580"/>
            </a:srgbClr>
          </a:solidFill>
          <a:ln w="19050">
            <a:solidFill>
              <a:srgbClr val="0433FF">
                <a:alpha val="83580"/>
              </a:srgbClr>
            </a:solidFill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722" name="Triangle"/>
          <p:cNvSpPr/>
          <p:nvPr/>
        </p:nvSpPr>
        <p:spPr>
          <a:xfrm>
            <a:off x="862728" y="2294129"/>
            <a:ext cx="2687286" cy="22789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95D8FF">
              <a:alpha val="83580"/>
            </a:srgbClr>
          </a:solidFill>
          <a:ln w="19050">
            <a:solidFill>
              <a:srgbClr val="0433FF">
                <a:alpha val="83580"/>
              </a:srgbClr>
            </a:solidFill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723" name="Retângulo 6"/>
          <p:cNvSpPr/>
          <p:nvPr/>
        </p:nvSpPr>
        <p:spPr>
          <a:xfrm>
            <a:off x="2384437" y="5340350"/>
            <a:ext cx="4375126" cy="929640"/>
          </a:xfrm>
          <a:prstGeom prst="rect">
            <a:avLst/>
          </a:prstGeom>
          <a:solidFill>
            <a:srgbClr val="D4FB7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>
                <a:latin typeface="+mj-lt"/>
                <a:ea typeface="+mj-ea"/>
                <a:cs typeface="+mj-cs"/>
                <a:sym typeface="Helvetica"/>
              </a:defRPr>
            </a:pPr>
            <a:r>
              <a:t>Caso 4: 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nenhuma sub-arvore</a:t>
            </a:r>
            <a:r>
              <a:t> 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é nula</a:t>
            </a:r>
            <a:endParaRPr b="0">
              <a:latin typeface="Consolas"/>
              <a:ea typeface="Consolas"/>
              <a:cs typeface="Consolas"/>
              <a:sym typeface="Consolas"/>
            </a:endParaRPr>
          </a:p>
          <a:p>
            <a:pPr lvl="1">
              <a:defRPr b="1">
                <a:latin typeface="+mj-lt"/>
                <a:ea typeface="+mj-ea"/>
                <a:cs typeface="+mj-cs"/>
                <a:sym typeface="Helvetica"/>
              </a:defRPr>
            </a:pPr>
            <a:r>
              <a:t>* 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node-&gt;direita  != </a:t>
            </a:r>
            <a:r>
              <a:rPr>
                <a:solidFill>
                  <a:srgbClr val="942192"/>
                </a:solidFill>
              </a:rPr>
              <a:t>NULL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 </a:t>
            </a:r>
            <a:endParaRPr b="0">
              <a:latin typeface="Consolas"/>
              <a:ea typeface="Consolas"/>
              <a:cs typeface="Consolas"/>
              <a:sym typeface="Consolas"/>
            </a:endParaRPr>
          </a:p>
          <a:p>
            <a:pPr lvl="1">
              <a:defRPr b="1">
                <a:latin typeface="+mj-lt"/>
                <a:ea typeface="+mj-ea"/>
                <a:cs typeface="+mj-cs"/>
                <a:sym typeface="Helvetica"/>
              </a:defRPr>
            </a:pPr>
            <a:r>
              <a:t>*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 node-&gt;esquerda != </a:t>
            </a:r>
            <a:r>
              <a:rPr>
                <a:solidFill>
                  <a:srgbClr val="942192"/>
                </a:solidFill>
              </a:rPr>
              <a:t>NULL</a:t>
            </a:r>
          </a:p>
        </p:txBody>
      </p:sp>
      <p:sp>
        <p:nvSpPr>
          <p:cNvPr id="724" name="1"/>
          <p:cNvSpPr/>
          <p:nvPr/>
        </p:nvSpPr>
        <p:spPr>
          <a:xfrm>
            <a:off x="1949195" y="2817957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1</a:t>
            </a:r>
          </a:p>
        </p:txBody>
      </p:sp>
      <p:cxnSp>
        <p:nvCxnSpPr>
          <p:cNvPr id="725" name="Connection Line"/>
          <p:cNvCxnSpPr>
            <a:stCxn id="726" idx="0"/>
            <a:endCxn id="724" idx="0"/>
          </p:cNvCxnSpPr>
          <p:nvPr/>
        </p:nvCxnSpPr>
        <p:spPr>
          <a:xfrm flipH="1" flipV="1">
            <a:off x="2206370" y="3056061"/>
            <a:ext cx="685802" cy="1001269"/>
          </a:xfrm>
          <a:prstGeom prst="straightConnector1">
            <a:avLst/>
          </a:prstGeom>
          <a:ln w="19050">
            <a:solidFill>
              <a:srgbClr val="000000"/>
            </a:solidFill>
            <a:prstDash val="sysDot"/>
            <a:miter lim="400000"/>
          </a:ln>
        </p:spPr>
      </p:cxnSp>
      <p:sp>
        <p:nvSpPr>
          <p:cNvPr id="726" name="3"/>
          <p:cNvSpPr/>
          <p:nvPr/>
        </p:nvSpPr>
        <p:spPr>
          <a:xfrm>
            <a:off x="2634996" y="3819225"/>
            <a:ext cx="514351" cy="476208"/>
          </a:xfrm>
          <a:prstGeom prst="ellipse">
            <a:avLst/>
          </a:prstGeom>
          <a:solidFill>
            <a:srgbClr val="942192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727" name="7"/>
          <p:cNvSpPr/>
          <p:nvPr/>
        </p:nvSpPr>
        <p:spPr>
          <a:xfrm>
            <a:off x="6362992" y="2817957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7</a:t>
            </a:r>
          </a:p>
        </p:txBody>
      </p:sp>
      <p:cxnSp>
        <p:nvCxnSpPr>
          <p:cNvPr id="728" name="Connection Line"/>
          <p:cNvCxnSpPr>
            <a:stCxn id="729" idx="0"/>
            <a:endCxn id="727" idx="0"/>
          </p:cNvCxnSpPr>
          <p:nvPr/>
        </p:nvCxnSpPr>
        <p:spPr>
          <a:xfrm flipH="1" flipV="1">
            <a:off x="6620167" y="3056061"/>
            <a:ext cx="674841" cy="987553"/>
          </a:xfrm>
          <a:prstGeom prst="straightConnector1">
            <a:avLst/>
          </a:prstGeom>
          <a:ln w="19050">
            <a:solidFill>
              <a:srgbClr val="000000"/>
            </a:solidFill>
            <a:prstDash val="sysDot"/>
            <a:miter lim="400000"/>
          </a:ln>
        </p:spPr>
      </p:cxnSp>
      <p:sp>
        <p:nvSpPr>
          <p:cNvPr id="729" name="9"/>
          <p:cNvSpPr/>
          <p:nvPr/>
        </p:nvSpPr>
        <p:spPr>
          <a:xfrm>
            <a:off x="7037832" y="3805509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9</a:t>
            </a:r>
          </a:p>
        </p:txBody>
      </p:sp>
      <p:cxnSp>
        <p:nvCxnSpPr>
          <p:cNvPr id="730" name="Connection Line"/>
          <p:cNvCxnSpPr>
            <a:stCxn id="731" idx="0"/>
            <a:endCxn id="729" idx="0"/>
          </p:cNvCxnSpPr>
          <p:nvPr/>
        </p:nvCxnSpPr>
        <p:spPr>
          <a:xfrm flipH="1" flipV="1">
            <a:off x="7295007" y="4043613"/>
            <a:ext cx="559601" cy="1171474"/>
          </a:xfrm>
          <a:prstGeom prst="straightConnector1">
            <a:avLst/>
          </a:prstGeom>
          <a:ln w="19050">
            <a:solidFill>
              <a:srgbClr val="000000"/>
            </a:solidFill>
            <a:prstDash val="sysDot"/>
            <a:miter lim="400000"/>
          </a:ln>
        </p:spPr>
      </p:cxnSp>
      <p:sp>
        <p:nvSpPr>
          <p:cNvPr id="731" name="14"/>
          <p:cNvSpPr/>
          <p:nvPr/>
        </p:nvSpPr>
        <p:spPr>
          <a:xfrm>
            <a:off x="7597432" y="4976983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14</a:t>
            </a:r>
          </a:p>
        </p:txBody>
      </p:sp>
      <p:sp>
        <p:nvSpPr>
          <p:cNvPr id="732" name="a) MAIOR elemento da…"/>
          <p:cNvSpPr txBox="1"/>
          <p:nvPr/>
        </p:nvSpPr>
        <p:spPr>
          <a:xfrm>
            <a:off x="894328" y="4750832"/>
            <a:ext cx="2380765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b="1">
                <a:solidFill>
                  <a:srgbClr val="FF2600"/>
                </a:solidFill>
              </a:defRPr>
            </a:pPr>
            <a:r>
              <a:t>a) MAIOR elemento da </a:t>
            </a:r>
          </a:p>
          <a:p>
            <a:pPr>
              <a:defRPr b="1">
                <a:solidFill>
                  <a:srgbClr val="FF2600"/>
                </a:solidFill>
              </a:defRPr>
            </a:pPr>
            <a:r>
              <a:t>  sub-árvore ESQUERDA</a:t>
            </a:r>
          </a:p>
        </p:txBody>
      </p:sp>
      <p:sp>
        <p:nvSpPr>
          <p:cNvPr id="733" name="Oval"/>
          <p:cNvSpPr/>
          <p:nvPr/>
        </p:nvSpPr>
        <p:spPr>
          <a:xfrm>
            <a:off x="3972065" y="1723113"/>
            <a:ext cx="806577" cy="741693"/>
          </a:xfrm>
          <a:prstGeom prst="ellipse">
            <a:avLst/>
          </a:prstGeom>
          <a:ln w="19050">
            <a:solidFill>
              <a:srgbClr val="FF2600"/>
            </a:solidFill>
            <a:prstDash val="sysDot"/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734" name="Oval"/>
          <p:cNvSpPr/>
          <p:nvPr/>
        </p:nvSpPr>
        <p:spPr>
          <a:xfrm>
            <a:off x="2488883" y="3672766"/>
            <a:ext cx="806577" cy="741694"/>
          </a:xfrm>
          <a:prstGeom prst="ellipse">
            <a:avLst/>
          </a:prstGeom>
          <a:ln w="19050">
            <a:solidFill>
              <a:srgbClr val="FF2600"/>
            </a:solidFill>
            <a:prstDash val="sysDot"/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735" name="Node"/>
          <p:cNvSpPr txBox="1"/>
          <p:nvPr/>
        </p:nvSpPr>
        <p:spPr>
          <a:xfrm>
            <a:off x="4068564" y="2467692"/>
            <a:ext cx="613579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solidFill>
                  <a:srgbClr val="FF2600"/>
                </a:solidFill>
              </a:defRPr>
            </a:lvl1pPr>
          </a:lstStyle>
          <a:p>
            <a:pPr/>
            <a:r>
              <a:t>Node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740" name="Remoçã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433FF"/>
                </a:solidFill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Remoção</a:t>
            </a:r>
          </a:p>
        </p:txBody>
      </p:sp>
      <p:sp>
        <p:nvSpPr>
          <p:cNvPr id="760" name="Connection Line"/>
          <p:cNvSpPr/>
          <p:nvPr/>
        </p:nvSpPr>
        <p:spPr>
          <a:xfrm>
            <a:off x="2206370" y="2177248"/>
            <a:ext cx="1929377" cy="8788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19050">
            <a:solidFill>
              <a:srgbClr val="000000"/>
            </a:solidFill>
            <a:prstDash val="sysDot"/>
            <a:miter lim="400000"/>
          </a:ln>
        </p:spPr>
        <p:txBody>
          <a:bodyPr/>
          <a:lstStyle/>
          <a:p>
            <a:pPr/>
          </a:p>
        </p:txBody>
      </p:sp>
      <p:sp>
        <p:nvSpPr>
          <p:cNvPr id="761" name="Connection Line"/>
          <p:cNvSpPr/>
          <p:nvPr/>
        </p:nvSpPr>
        <p:spPr>
          <a:xfrm>
            <a:off x="4616518" y="2174247"/>
            <a:ext cx="2003650" cy="8818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  <a:prstDash val="sysDot"/>
            <a:miter lim="400000"/>
          </a:ln>
        </p:spPr>
        <p:txBody>
          <a:bodyPr/>
          <a:lstStyle/>
          <a:p>
            <a:pPr/>
          </a:p>
        </p:txBody>
      </p:sp>
      <p:sp>
        <p:nvSpPr>
          <p:cNvPr id="743" name="5"/>
          <p:cNvSpPr/>
          <p:nvPr/>
        </p:nvSpPr>
        <p:spPr>
          <a:xfrm>
            <a:off x="4118178" y="1830005"/>
            <a:ext cx="514351" cy="476208"/>
          </a:xfrm>
          <a:prstGeom prst="ellipse">
            <a:avLst/>
          </a:prstGeom>
          <a:solidFill>
            <a:srgbClr val="FF26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744" name="Triangle"/>
          <p:cNvSpPr/>
          <p:nvPr/>
        </p:nvSpPr>
        <p:spPr>
          <a:xfrm>
            <a:off x="4751451" y="2395578"/>
            <a:ext cx="3737433" cy="33156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95D8FF">
              <a:alpha val="84970"/>
            </a:srgbClr>
          </a:solidFill>
          <a:ln w="19050">
            <a:solidFill>
              <a:srgbClr val="0433FF">
                <a:alpha val="84970"/>
              </a:srgbClr>
            </a:solidFill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745" name="Triangle"/>
          <p:cNvSpPr/>
          <p:nvPr/>
        </p:nvSpPr>
        <p:spPr>
          <a:xfrm>
            <a:off x="862728" y="2294129"/>
            <a:ext cx="2687286" cy="22789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95D8FF">
              <a:alpha val="84970"/>
            </a:srgbClr>
          </a:solidFill>
          <a:ln w="19050">
            <a:solidFill>
              <a:srgbClr val="0433FF">
                <a:alpha val="84970"/>
              </a:srgbClr>
            </a:solidFill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746" name="1"/>
          <p:cNvSpPr/>
          <p:nvPr/>
        </p:nvSpPr>
        <p:spPr>
          <a:xfrm>
            <a:off x="1949195" y="2817957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1</a:t>
            </a:r>
          </a:p>
        </p:txBody>
      </p:sp>
      <p:cxnSp>
        <p:nvCxnSpPr>
          <p:cNvPr id="747" name="Connection Line"/>
          <p:cNvCxnSpPr>
            <a:stCxn id="748" idx="0"/>
            <a:endCxn id="746" idx="0"/>
          </p:cNvCxnSpPr>
          <p:nvPr/>
        </p:nvCxnSpPr>
        <p:spPr>
          <a:xfrm flipH="1" flipV="1">
            <a:off x="2206370" y="3056061"/>
            <a:ext cx="685802" cy="1001269"/>
          </a:xfrm>
          <a:prstGeom prst="straightConnector1">
            <a:avLst/>
          </a:prstGeom>
          <a:ln w="19050">
            <a:solidFill>
              <a:srgbClr val="000000"/>
            </a:solidFill>
            <a:prstDash val="sysDot"/>
            <a:miter lim="400000"/>
          </a:ln>
        </p:spPr>
      </p:cxnSp>
      <p:sp>
        <p:nvSpPr>
          <p:cNvPr id="748" name="3"/>
          <p:cNvSpPr/>
          <p:nvPr/>
        </p:nvSpPr>
        <p:spPr>
          <a:xfrm>
            <a:off x="2634996" y="3819225"/>
            <a:ext cx="514351" cy="476208"/>
          </a:xfrm>
          <a:prstGeom prst="ellipse">
            <a:avLst/>
          </a:prstGeom>
          <a:solidFill>
            <a:srgbClr val="942192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749" name="7"/>
          <p:cNvSpPr/>
          <p:nvPr/>
        </p:nvSpPr>
        <p:spPr>
          <a:xfrm>
            <a:off x="6362992" y="2817957"/>
            <a:ext cx="514351" cy="476208"/>
          </a:xfrm>
          <a:prstGeom prst="ellipse">
            <a:avLst/>
          </a:prstGeom>
          <a:solidFill>
            <a:srgbClr val="942192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7</a:t>
            </a:r>
          </a:p>
        </p:txBody>
      </p:sp>
      <p:cxnSp>
        <p:nvCxnSpPr>
          <p:cNvPr id="750" name="Connection Line"/>
          <p:cNvCxnSpPr>
            <a:stCxn id="751" idx="0"/>
            <a:endCxn id="749" idx="0"/>
          </p:cNvCxnSpPr>
          <p:nvPr/>
        </p:nvCxnSpPr>
        <p:spPr>
          <a:xfrm flipH="1" flipV="1">
            <a:off x="6620167" y="3056061"/>
            <a:ext cx="674841" cy="987553"/>
          </a:xfrm>
          <a:prstGeom prst="straightConnector1">
            <a:avLst/>
          </a:prstGeom>
          <a:ln w="19050">
            <a:solidFill>
              <a:srgbClr val="000000"/>
            </a:solidFill>
            <a:prstDash val="sysDot"/>
            <a:miter lim="400000"/>
          </a:ln>
        </p:spPr>
      </p:cxnSp>
      <p:sp>
        <p:nvSpPr>
          <p:cNvPr id="751" name="9"/>
          <p:cNvSpPr/>
          <p:nvPr/>
        </p:nvSpPr>
        <p:spPr>
          <a:xfrm>
            <a:off x="7037832" y="3805509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9</a:t>
            </a:r>
          </a:p>
        </p:txBody>
      </p:sp>
      <p:cxnSp>
        <p:nvCxnSpPr>
          <p:cNvPr id="752" name="Connection Line"/>
          <p:cNvCxnSpPr>
            <a:stCxn id="753" idx="0"/>
            <a:endCxn id="751" idx="0"/>
          </p:cNvCxnSpPr>
          <p:nvPr/>
        </p:nvCxnSpPr>
        <p:spPr>
          <a:xfrm flipH="1" flipV="1">
            <a:off x="7295007" y="4043613"/>
            <a:ext cx="559601" cy="1171474"/>
          </a:xfrm>
          <a:prstGeom prst="straightConnector1">
            <a:avLst/>
          </a:prstGeom>
          <a:ln w="19050">
            <a:solidFill>
              <a:srgbClr val="000000"/>
            </a:solidFill>
            <a:prstDash val="sysDot"/>
            <a:miter lim="400000"/>
          </a:ln>
        </p:spPr>
      </p:cxnSp>
      <p:sp>
        <p:nvSpPr>
          <p:cNvPr id="753" name="14"/>
          <p:cNvSpPr/>
          <p:nvPr/>
        </p:nvSpPr>
        <p:spPr>
          <a:xfrm>
            <a:off x="7597432" y="4976983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14</a:t>
            </a:r>
          </a:p>
        </p:txBody>
      </p:sp>
      <p:sp>
        <p:nvSpPr>
          <p:cNvPr id="754" name="a) MAIOR elemento da…"/>
          <p:cNvSpPr txBox="1"/>
          <p:nvPr/>
        </p:nvSpPr>
        <p:spPr>
          <a:xfrm>
            <a:off x="999524" y="1627748"/>
            <a:ext cx="2380765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b="1">
                <a:solidFill>
                  <a:srgbClr val="FF2600"/>
                </a:solidFill>
              </a:defRPr>
            </a:pPr>
            <a:r>
              <a:t>a) MAIOR elemento da </a:t>
            </a:r>
          </a:p>
          <a:p>
            <a:pPr>
              <a:defRPr b="1">
                <a:solidFill>
                  <a:srgbClr val="FF2600"/>
                </a:solidFill>
              </a:defRPr>
            </a:pPr>
            <a:r>
              <a:t>  sub-árvore ESQUERDA</a:t>
            </a:r>
          </a:p>
        </p:txBody>
      </p:sp>
      <p:sp>
        <p:nvSpPr>
          <p:cNvPr id="755" name="b) MENOR elemento da…"/>
          <p:cNvSpPr txBox="1"/>
          <p:nvPr/>
        </p:nvSpPr>
        <p:spPr>
          <a:xfrm>
            <a:off x="5387927" y="1627748"/>
            <a:ext cx="2403647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b="1">
                <a:solidFill>
                  <a:srgbClr val="FF2600"/>
                </a:solidFill>
              </a:defRPr>
            </a:pPr>
            <a:r>
              <a:t>b) MENOR elemento da </a:t>
            </a:r>
          </a:p>
          <a:p>
            <a:pPr>
              <a:defRPr b="1">
                <a:solidFill>
                  <a:srgbClr val="FF2600"/>
                </a:solidFill>
              </a:defRPr>
            </a:pPr>
            <a:r>
              <a:t>  sub-árvore DIREITA</a:t>
            </a:r>
          </a:p>
        </p:txBody>
      </p:sp>
      <p:sp>
        <p:nvSpPr>
          <p:cNvPr id="756" name="Oval"/>
          <p:cNvSpPr/>
          <p:nvPr/>
        </p:nvSpPr>
        <p:spPr>
          <a:xfrm>
            <a:off x="2488883" y="3677617"/>
            <a:ext cx="806577" cy="741693"/>
          </a:xfrm>
          <a:prstGeom prst="ellipse">
            <a:avLst/>
          </a:prstGeom>
          <a:ln w="19050">
            <a:solidFill>
              <a:srgbClr val="FF2600"/>
            </a:solidFill>
            <a:prstDash val="sysDot"/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757" name="Oval"/>
          <p:cNvSpPr/>
          <p:nvPr/>
        </p:nvSpPr>
        <p:spPr>
          <a:xfrm>
            <a:off x="6216879" y="2685215"/>
            <a:ext cx="806577" cy="741693"/>
          </a:xfrm>
          <a:prstGeom prst="ellipse">
            <a:avLst/>
          </a:prstGeom>
          <a:ln w="19050">
            <a:solidFill>
              <a:srgbClr val="FF2600"/>
            </a:solidFill>
            <a:prstDash val="sysDot"/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758" name="Node"/>
          <p:cNvSpPr txBox="1"/>
          <p:nvPr/>
        </p:nvSpPr>
        <p:spPr>
          <a:xfrm>
            <a:off x="4068564" y="2467692"/>
            <a:ext cx="613579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solidFill>
                  <a:srgbClr val="FF2600"/>
                </a:solidFill>
              </a:defRPr>
            </a:lvl1pPr>
          </a:lstStyle>
          <a:p>
            <a:pPr/>
            <a:r>
              <a:t>Node</a:t>
            </a:r>
          </a:p>
        </p:txBody>
      </p:sp>
      <p:sp>
        <p:nvSpPr>
          <p:cNvPr id="759" name="Retângulo 6"/>
          <p:cNvSpPr/>
          <p:nvPr/>
        </p:nvSpPr>
        <p:spPr>
          <a:xfrm>
            <a:off x="2384437" y="5353050"/>
            <a:ext cx="4375126" cy="929640"/>
          </a:xfrm>
          <a:prstGeom prst="rect">
            <a:avLst/>
          </a:prstGeom>
          <a:solidFill>
            <a:srgbClr val="D4FB7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>
                <a:latin typeface="+mj-lt"/>
                <a:ea typeface="+mj-ea"/>
                <a:cs typeface="+mj-cs"/>
                <a:sym typeface="Helvetica"/>
              </a:defRPr>
            </a:pPr>
            <a:r>
              <a:t>Caso 4: 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nenhuma sub-arvore</a:t>
            </a:r>
            <a:r>
              <a:t> 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é nula</a:t>
            </a:r>
            <a:endParaRPr b="0">
              <a:latin typeface="Consolas"/>
              <a:ea typeface="Consolas"/>
              <a:cs typeface="Consolas"/>
              <a:sym typeface="Consolas"/>
            </a:endParaRPr>
          </a:p>
          <a:p>
            <a:pPr lvl="1">
              <a:defRPr b="1">
                <a:latin typeface="+mj-lt"/>
                <a:ea typeface="+mj-ea"/>
                <a:cs typeface="+mj-cs"/>
                <a:sym typeface="Helvetica"/>
              </a:defRPr>
            </a:pPr>
            <a:r>
              <a:t>* 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node-&gt;direita  != </a:t>
            </a:r>
            <a:r>
              <a:rPr>
                <a:solidFill>
                  <a:srgbClr val="942192"/>
                </a:solidFill>
              </a:rPr>
              <a:t>NULL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 </a:t>
            </a:r>
            <a:endParaRPr b="0">
              <a:latin typeface="Consolas"/>
              <a:ea typeface="Consolas"/>
              <a:cs typeface="Consolas"/>
              <a:sym typeface="Consolas"/>
            </a:endParaRPr>
          </a:p>
          <a:p>
            <a:pPr lvl="1">
              <a:defRPr b="1">
                <a:latin typeface="+mj-lt"/>
                <a:ea typeface="+mj-ea"/>
                <a:cs typeface="+mj-cs"/>
                <a:sym typeface="Helvetica"/>
              </a:defRPr>
            </a:pPr>
            <a:r>
              <a:t>*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 node-&gt;esquerda != </a:t>
            </a:r>
            <a:r>
              <a:rPr>
                <a:solidFill>
                  <a:srgbClr val="942192"/>
                </a:solidFill>
              </a:rPr>
              <a:t>NULL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764" name="Remoçã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433FF"/>
                </a:solidFill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Remoção</a:t>
            </a:r>
          </a:p>
        </p:txBody>
      </p:sp>
      <p:sp>
        <p:nvSpPr>
          <p:cNvPr id="781" name="Connection Line"/>
          <p:cNvSpPr/>
          <p:nvPr/>
        </p:nvSpPr>
        <p:spPr>
          <a:xfrm>
            <a:off x="2206370" y="2177248"/>
            <a:ext cx="1929377" cy="8788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19050">
            <a:solidFill>
              <a:srgbClr val="000000"/>
            </a:solidFill>
            <a:prstDash val="sysDot"/>
            <a:miter lim="400000"/>
          </a:ln>
        </p:spPr>
        <p:txBody>
          <a:bodyPr/>
          <a:lstStyle/>
          <a:p>
            <a:pPr/>
          </a:p>
        </p:txBody>
      </p:sp>
      <p:sp>
        <p:nvSpPr>
          <p:cNvPr id="782" name="Connection Line"/>
          <p:cNvSpPr/>
          <p:nvPr/>
        </p:nvSpPr>
        <p:spPr>
          <a:xfrm>
            <a:off x="4616518" y="2174247"/>
            <a:ext cx="2003650" cy="8818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  <a:prstDash val="sysDot"/>
            <a:miter lim="400000"/>
          </a:ln>
        </p:spPr>
        <p:txBody>
          <a:bodyPr/>
          <a:lstStyle/>
          <a:p>
            <a:pPr/>
          </a:p>
        </p:txBody>
      </p:sp>
      <p:sp>
        <p:nvSpPr>
          <p:cNvPr id="767" name="5"/>
          <p:cNvSpPr/>
          <p:nvPr/>
        </p:nvSpPr>
        <p:spPr>
          <a:xfrm>
            <a:off x="4118178" y="1830005"/>
            <a:ext cx="514351" cy="476208"/>
          </a:xfrm>
          <a:prstGeom prst="ellipse">
            <a:avLst/>
          </a:prstGeom>
          <a:solidFill>
            <a:srgbClr val="FF26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768" name="Triangle"/>
          <p:cNvSpPr/>
          <p:nvPr/>
        </p:nvSpPr>
        <p:spPr>
          <a:xfrm>
            <a:off x="862728" y="2294129"/>
            <a:ext cx="2687286" cy="22789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95D8FF">
              <a:alpha val="85428"/>
            </a:srgbClr>
          </a:solidFill>
          <a:ln w="19050">
            <a:solidFill>
              <a:srgbClr val="0433FF">
                <a:alpha val="85428"/>
              </a:srgbClr>
            </a:solidFill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769" name="Retângulo 6"/>
          <p:cNvSpPr/>
          <p:nvPr/>
        </p:nvSpPr>
        <p:spPr>
          <a:xfrm>
            <a:off x="2384437" y="5030082"/>
            <a:ext cx="4375126" cy="929641"/>
          </a:xfrm>
          <a:prstGeom prst="rect">
            <a:avLst/>
          </a:prstGeom>
          <a:solidFill>
            <a:srgbClr val="D4FB7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>
                <a:latin typeface="+mj-lt"/>
                <a:ea typeface="+mj-ea"/>
                <a:cs typeface="+mj-cs"/>
                <a:sym typeface="Helvetica"/>
              </a:defRPr>
            </a:pPr>
            <a:r>
              <a:t>Caso 4: 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nenhuma sub-arvore</a:t>
            </a:r>
            <a:r>
              <a:t> 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é nula</a:t>
            </a:r>
            <a:endParaRPr b="0">
              <a:latin typeface="Consolas"/>
              <a:ea typeface="Consolas"/>
              <a:cs typeface="Consolas"/>
              <a:sym typeface="Consolas"/>
            </a:endParaRPr>
          </a:p>
          <a:p>
            <a:pPr lvl="1">
              <a:defRPr b="1">
                <a:latin typeface="+mj-lt"/>
                <a:ea typeface="+mj-ea"/>
                <a:cs typeface="+mj-cs"/>
                <a:sym typeface="Helvetica"/>
              </a:defRPr>
            </a:pPr>
            <a:r>
              <a:t>* 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node-&gt;direita  != </a:t>
            </a:r>
            <a:r>
              <a:rPr>
                <a:solidFill>
                  <a:srgbClr val="942192"/>
                </a:solidFill>
              </a:rPr>
              <a:t>NULL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 </a:t>
            </a:r>
            <a:endParaRPr b="0">
              <a:latin typeface="Consolas"/>
              <a:ea typeface="Consolas"/>
              <a:cs typeface="Consolas"/>
              <a:sym typeface="Consolas"/>
            </a:endParaRPr>
          </a:p>
          <a:p>
            <a:pPr lvl="1">
              <a:defRPr b="1">
                <a:latin typeface="+mj-lt"/>
                <a:ea typeface="+mj-ea"/>
                <a:cs typeface="+mj-cs"/>
                <a:sym typeface="Helvetica"/>
              </a:defRPr>
            </a:pPr>
            <a:r>
              <a:t>*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 node-&gt;esquerda != </a:t>
            </a:r>
            <a:r>
              <a:rPr>
                <a:solidFill>
                  <a:srgbClr val="942192"/>
                </a:solidFill>
              </a:rPr>
              <a:t>NULL</a:t>
            </a:r>
          </a:p>
        </p:txBody>
      </p:sp>
      <p:sp>
        <p:nvSpPr>
          <p:cNvPr id="770" name="1"/>
          <p:cNvSpPr/>
          <p:nvPr/>
        </p:nvSpPr>
        <p:spPr>
          <a:xfrm>
            <a:off x="1949195" y="2817957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1</a:t>
            </a:r>
          </a:p>
        </p:txBody>
      </p:sp>
      <p:cxnSp>
        <p:nvCxnSpPr>
          <p:cNvPr id="771" name="Connection Line"/>
          <p:cNvCxnSpPr>
            <a:stCxn id="772" idx="0"/>
            <a:endCxn id="770" idx="0"/>
          </p:cNvCxnSpPr>
          <p:nvPr/>
        </p:nvCxnSpPr>
        <p:spPr>
          <a:xfrm flipH="1" flipV="1">
            <a:off x="2206370" y="3056061"/>
            <a:ext cx="685802" cy="1001269"/>
          </a:xfrm>
          <a:prstGeom prst="straightConnector1">
            <a:avLst/>
          </a:prstGeom>
          <a:ln w="19050">
            <a:solidFill>
              <a:srgbClr val="000000"/>
            </a:solidFill>
            <a:prstDash val="sysDot"/>
            <a:miter lim="400000"/>
          </a:ln>
        </p:spPr>
      </p:cxnSp>
      <p:sp>
        <p:nvSpPr>
          <p:cNvPr id="772" name="3"/>
          <p:cNvSpPr/>
          <p:nvPr/>
        </p:nvSpPr>
        <p:spPr>
          <a:xfrm>
            <a:off x="2634996" y="3819225"/>
            <a:ext cx="514351" cy="476208"/>
          </a:xfrm>
          <a:prstGeom prst="ellipse">
            <a:avLst/>
          </a:prstGeom>
          <a:solidFill>
            <a:srgbClr val="942192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773" name="7"/>
          <p:cNvSpPr/>
          <p:nvPr/>
        </p:nvSpPr>
        <p:spPr>
          <a:xfrm>
            <a:off x="6362992" y="2817957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7</a:t>
            </a:r>
          </a:p>
        </p:txBody>
      </p:sp>
      <p:cxnSp>
        <p:nvCxnSpPr>
          <p:cNvPr id="774" name="Connection Line"/>
          <p:cNvCxnSpPr>
            <a:stCxn id="775" idx="0"/>
            <a:endCxn id="773" idx="0"/>
          </p:cNvCxnSpPr>
          <p:nvPr/>
        </p:nvCxnSpPr>
        <p:spPr>
          <a:xfrm flipH="1" flipV="1">
            <a:off x="6620167" y="3056061"/>
            <a:ext cx="674841" cy="987553"/>
          </a:xfrm>
          <a:prstGeom prst="straightConnector1">
            <a:avLst/>
          </a:prstGeom>
          <a:ln w="19050">
            <a:solidFill>
              <a:srgbClr val="000000"/>
            </a:solidFill>
            <a:prstDash val="sysDot"/>
            <a:miter lim="400000"/>
          </a:ln>
        </p:spPr>
      </p:cxnSp>
      <p:sp>
        <p:nvSpPr>
          <p:cNvPr id="775" name="9"/>
          <p:cNvSpPr/>
          <p:nvPr/>
        </p:nvSpPr>
        <p:spPr>
          <a:xfrm>
            <a:off x="7037832" y="3805509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9</a:t>
            </a:r>
          </a:p>
        </p:txBody>
      </p:sp>
      <p:cxnSp>
        <p:nvCxnSpPr>
          <p:cNvPr id="776" name="Connection Line"/>
          <p:cNvCxnSpPr>
            <a:stCxn id="777" idx="0"/>
            <a:endCxn id="775" idx="0"/>
          </p:cNvCxnSpPr>
          <p:nvPr/>
        </p:nvCxnSpPr>
        <p:spPr>
          <a:xfrm flipH="1" flipV="1">
            <a:off x="7295007" y="4043613"/>
            <a:ext cx="559601" cy="1171474"/>
          </a:xfrm>
          <a:prstGeom prst="straightConnector1">
            <a:avLst/>
          </a:prstGeom>
          <a:ln w="19050">
            <a:solidFill>
              <a:srgbClr val="000000"/>
            </a:solidFill>
            <a:prstDash val="sysDot"/>
            <a:miter lim="400000"/>
          </a:ln>
        </p:spPr>
      </p:cxnSp>
      <p:sp>
        <p:nvSpPr>
          <p:cNvPr id="777" name="14"/>
          <p:cNvSpPr/>
          <p:nvPr/>
        </p:nvSpPr>
        <p:spPr>
          <a:xfrm>
            <a:off x="7597432" y="4976983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14</a:t>
            </a:r>
          </a:p>
        </p:txBody>
      </p:sp>
      <p:sp>
        <p:nvSpPr>
          <p:cNvPr id="778" name="a) MAIOR elemento da…"/>
          <p:cNvSpPr txBox="1"/>
          <p:nvPr/>
        </p:nvSpPr>
        <p:spPr>
          <a:xfrm>
            <a:off x="999524" y="1627748"/>
            <a:ext cx="2380765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b="1">
                <a:solidFill>
                  <a:srgbClr val="FF2600"/>
                </a:solidFill>
              </a:defRPr>
            </a:pPr>
            <a:r>
              <a:t>a) MAIOR elemento da </a:t>
            </a:r>
          </a:p>
          <a:p>
            <a:pPr>
              <a:defRPr b="1">
                <a:solidFill>
                  <a:srgbClr val="FF2600"/>
                </a:solidFill>
              </a:defRPr>
            </a:pPr>
            <a:r>
              <a:t>  sub-árvore ESQUERDA</a:t>
            </a:r>
          </a:p>
        </p:txBody>
      </p:sp>
      <p:sp>
        <p:nvSpPr>
          <p:cNvPr id="779" name="Node"/>
          <p:cNvSpPr txBox="1"/>
          <p:nvPr/>
        </p:nvSpPr>
        <p:spPr>
          <a:xfrm>
            <a:off x="4068564" y="2467692"/>
            <a:ext cx="613579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solidFill>
                  <a:srgbClr val="FF2600"/>
                </a:solidFill>
              </a:defRPr>
            </a:lvl1pPr>
          </a:lstStyle>
          <a:p>
            <a:pPr/>
            <a:r>
              <a:t>Node</a:t>
            </a:r>
          </a:p>
        </p:txBody>
      </p:sp>
      <p:sp>
        <p:nvSpPr>
          <p:cNvPr id="780" name="Oval"/>
          <p:cNvSpPr/>
          <p:nvPr/>
        </p:nvSpPr>
        <p:spPr>
          <a:xfrm>
            <a:off x="2488883" y="3686483"/>
            <a:ext cx="806577" cy="741693"/>
          </a:xfrm>
          <a:prstGeom prst="ellipse">
            <a:avLst/>
          </a:prstGeom>
          <a:ln w="19050">
            <a:solidFill>
              <a:srgbClr val="FF2600"/>
            </a:solidFill>
            <a:prstDash val="sysDot"/>
            <a:miter lim="400000"/>
          </a:ln>
        </p:spPr>
        <p:txBody>
          <a:bodyPr lIns="45719" rIns="45719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785" name="Remoçã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433FF"/>
                </a:solidFill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Remoção</a:t>
            </a:r>
          </a:p>
        </p:txBody>
      </p:sp>
      <p:sp>
        <p:nvSpPr>
          <p:cNvPr id="799" name="Connection Line"/>
          <p:cNvSpPr/>
          <p:nvPr/>
        </p:nvSpPr>
        <p:spPr>
          <a:xfrm>
            <a:off x="2206370" y="2177248"/>
            <a:ext cx="1929377" cy="8788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19050">
            <a:solidFill>
              <a:srgbClr val="000000"/>
            </a:solidFill>
            <a:prstDash val="sysDot"/>
            <a:miter lim="400000"/>
          </a:ln>
        </p:spPr>
        <p:txBody>
          <a:bodyPr/>
          <a:lstStyle/>
          <a:p>
            <a:pPr/>
          </a:p>
        </p:txBody>
      </p:sp>
      <p:sp>
        <p:nvSpPr>
          <p:cNvPr id="800" name="Connection Line"/>
          <p:cNvSpPr/>
          <p:nvPr/>
        </p:nvSpPr>
        <p:spPr>
          <a:xfrm>
            <a:off x="4616518" y="2174247"/>
            <a:ext cx="2003650" cy="8818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  <a:prstDash val="sysDot"/>
            <a:miter lim="400000"/>
          </a:ln>
        </p:spPr>
        <p:txBody>
          <a:bodyPr/>
          <a:lstStyle/>
          <a:p>
            <a:pPr/>
          </a:p>
        </p:txBody>
      </p:sp>
      <p:sp>
        <p:nvSpPr>
          <p:cNvPr id="788" name="3"/>
          <p:cNvSpPr/>
          <p:nvPr/>
        </p:nvSpPr>
        <p:spPr>
          <a:xfrm>
            <a:off x="4118178" y="1830005"/>
            <a:ext cx="514351" cy="476208"/>
          </a:xfrm>
          <a:prstGeom prst="ellipse">
            <a:avLst/>
          </a:prstGeom>
          <a:solidFill>
            <a:srgbClr val="942192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789" name="Triangle"/>
          <p:cNvSpPr/>
          <p:nvPr/>
        </p:nvSpPr>
        <p:spPr>
          <a:xfrm>
            <a:off x="1390359" y="2294129"/>
            <a:ext cx="1632024" cy="13149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95D8FF">
              <a:alpha val="84824"/>
            </a:srgbClr>
          </a:solidFill>
          <a:ln w="19050">
            <a:solidFill>
              <a:srgbClr val="0433FF">
                <a:alpha val="84824"/>
              </a:srgbClr>
            </a:solidFill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790" name="Retângulo 6"/>
          <p:cNvSpPr/>
          <p:nvPr/>
        </p:nvSpPr>
        <p:spPr>
          <a:xfrm>
            <a:off x="1848051" y="4179690"/>
            <a:ext cx="5054605" cy="1209041"/>
          </a:xfrm>
          <a:prstGeom prst="rect">
            <a:avLst/>
          </a:prstGeom>
          <a:solidFill>
            <a:srgbClr val="D4FB7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>
                <a:latin typeface="+mj-lt"/>
                <a:ea typeface="+mj-ea"/>
                <a:cs typeface="+mj-cs"/>
                <a:sym typeface="Helvetica"/>
              </a:defRPr>
            </a:pPr>
            <a:r>
              <a:t>Caso 4: 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nenhuma sub-arvore</a:t>
            </a:r>
            <a:r>
              <a:t> 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é nula</a:t>
            </a:r>
            <a:endParaRPr b="0">
              <a:latin typeface="Consolas"/>
              <a:ea typeface="Consolas"/>
              <a:cs typeface="Consolas"/>
              <a:sym typeface="Consolas"/>
            </a:endParaRPr>
          </a:p>
          <a:p>
            <a:pPr>
              <a:defRPr b="1">
                <a:latin typeface="+mj-lt"/>
                <a:ea typeface="+mj-ea"/>
                <a:cs typeface="+mj-cs"/>
                <a:sym typeface="Helvetica"/>
              </a:defRPr>
            </a:pPr>
            <a:r>
              <a:rPr b="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t>* 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node-&gt;direita  != </a:t>
            </a:r>
            <a:r>
              <a:rPr>
                <a:solidFill>
                  <a:srgbClr val="942192"/>
                </a:solidFill>
              </a:rPr>
              <a:t>NULL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 </a:t>
            </a:r>
            <a:endParaRPr b="0">
              <a:latin typeface="Consolas"/>
              <a:ea typeface="Consolas"/>
              <a:cs typeface="Consolas"/>
              <a:sym typeface="Consolas"/>
            </a:endParaRPr>
          </a:p>
          <a:p>
            <a:pPr>
              <a:defRPr b="1">
                <a:latin typeface="+mj-lt"/>
                <a:ea typeface="+mj-ea"/>
                <a:cs typeface="+mj-cs"/>
                <a:sym typeface="Helvetica"/>
              </a:defRPr>
            </a:pPr>
            <a:r>
              <a:rPr b="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t>*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 node-&gt;esquerda != </a:t>
            </a:r>
            <a:r>
              <a:rPr>
                <a:solidFill>
                  <a:srgbClr val="942192"/>
                </a:solidFill>
              </a:rPr>
              <a:t>NULL</a:t>
            </a:r>
            <a:endParaRPr>
              <a:solidFill>
                <a:srgbClr val="942192"/>
              </a:solidFill>
            </a:endParaRPr>
          </a:p>
          <a:p>
            <a:pPr>
              <a:defRPr b="1">
                <a:latin typeface="+mj-lt"/>
                <a:ea typeface="+mj-ea"/>
                <a:cs typeface="+mj-cs"/>
                <a:sym typeface="Helvetica"/>
              </a:defRPr>
            </a:pPr>
            <a:r>
              <a:rPr>
                <a:solidFill>
                  <a:srgbClr val="942192"/>
                </a:solidFill>
              </a:rPr>
              <a:t>  </a:t>
            </a:r>
            <a:r>
              <a:t>* 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node = </a:t>
            </a:r>
            <a:r>
              <a:t>getMaxAux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(&amp;(node-&gt;</a:t>
            </a:r>
            <a:r>
              <a:rPr>
                <a:solidFill>
                  <a:srgbClr val="FF2600"/>
                </a:solidFill>
              </a:rPr>
              <a:t>esquerda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))</a:t>
            </a:r>
          </a:p>
        </p:txBody>
      </p:sp>
      <p:sp>
        <p:nvSpPr>
          <p:cNvPr id="791" name="1"/>
          <p:cNvSpPr/>
          <p:nvPr/>
        </p:nvSpPr>
        <p:spPr>
          <a:xfrm>
            <a:off x="1949195" y="2817957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792" name="7"/>
          <p:cNvSpPr/>
          <p:nvPr/>
        </p:nvSpPr>
        <p:spPr>
          <a:xfrm>
            <a:off x="6362992" y="2817957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7</a:t>
            </a:r>
          </a:p>
        </p:txBody>
      </p:sp>
      <p:cxnSp>
        <p:nvCxnSpPr>
          <p:cNvPr id="793" name="Connection Line"/>
          <p:cNvCxnSpPr>
            <a:stCxn id="794" idx="0"/>
            <a:endCxn id="792" idx="0"/>
          </p:cNvCxnSpPr>
          <p:nvPr/>
        </p:nvCxnSpPr>
        <p:spPr>
          <a:xfrm flipH="1" flipV="1">
            <a:off x="6620167" y="3056061"/>
            <a:ext cx="674841" cy="987553"/>
          </a:xfrm>
          <a:prstGeom prst="straightConnector1">
            <a:avLst/>
          </a:prstGeom>
          <a:ln w="19050">
            <a:solidFill>
              <a:srgbClr val="000000"/>
            </a:solidFill>
            <a:prstDash val="sysDot"/>
            <a:miter lim="400000"/>
          </a:ln>
        </p:spPr>
      </p:cxnSp>
      <p:sp>
        <p:nvSpPr>
          <p:cNvPr id="794" name="9"/>
          <p:cNvSpPr/>
          <p:nvPr/>
        </p:nvSpPr>
        <p:spPr>
          <a:xfrm>
            <a:off x="7037832" y="3805509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9</a:t>
            </a:r>
          </a:p>
        </p:txBody>
      </p:sp>
      <p:cxnSp>
        <p:nvCxnSpPr>
          <p:cNvPr id="795" name="Connection Line"/>
          <p:cNvCxnSpPr>
            <a:stCxn id="796" idx="0"/>
            <a:endCxn id="794" idx="0"/>
          </p:cNvCxnSpPr>
          <p:nvPr/>
        </p:nvCxnSpPr>
        <p:spPr>
          <a:xfrm flipH="1" flipV="1">
            <a:off x="7295007" y="4043613"/>
            <a:ext cx="559601" cy="1171474"/>
          </a:xfrm>
          <a:prstGeom prst="straightConnector1">
            <a:avLst/>
          </a:prstGeom>
          <a:ln w="19050">
            <a:solidFill>
              <a:srgbClr val="000000"/>
            </a:solidFill>
            <a:prstDash val="sysDot"/>
            <a:miter lim="400000"/>
          </a:ln>
        </p:spPr>
      </p:cxnSp>
      <p:sp>
        <p:nvSpPr>
          <p:cNvPr id="796" name="14"/>
          <p:cNvSpPr/>
          <p:nvPr/>
        </p:nvSpPr>
        <p:spPr>
          <a:xfrm>
            <a:off x="7597432" y="4976983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14</a:t>
            </a:r>
          </a:p>
        </p:txBody>
      </p:sp>
      <p:sp>
        <p:nvSpPr>
          <p:cNvPr id="797" name="a) MAIOR elemento da…"/>
          <p:cNvSpPr txBox="1"/>
          <p:nvPr/>
        </p:nvSpPr>
        <p:spPr>
          <a:xfrm>
            <a:off x="999524" y="1627748"/>
            <a:ext cx="2380765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b="1">
                <a:solidFill>
                  <a:srgbClr val="FF2600"/>
                </a:solidFill>
              </a:defRPr>
            </a:pPr>
            <a:r>
              <a:t>a) MAIOR elemento da </a:t>
            </a:r>
          </a:p>
          <a:p>
            <a:pPr>
              <a:defRPr b="1">
                <a:solidFill>
                  <a:srgbClr val="FF2600"/>
                </a:solidFill>
              </a:defRPr>
            </a:pPr>
            <a:r>
              <a:t>  sub-árvore ESQUERDA</a:t>
            </a:r>
          </a:p>
        </p:txBody>
      </p:sp>
      <p:sp>
        <p:nvSpPr>
          <p:cNvPr id="798" name="Node"/>
          <p:cNvSpPr txBox="1"/>
          <p:nvPr/>
        </p:nvSpPr>
        <p:spPr>
          <a:xfrm>
            <a:off x="4068564" y="2467692"/>
            <a:ext cx="613579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solidFill>
                  <a:srgbClr val="FF2600"/>
                </a:solidFill>
              </a:defRPr>
            </a:lvl1pPr>
          </a:lstStyle>
          <a:p>
            <a:pPr/>
            <a:r>
              <a:t>Node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803" name="Remoçã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433FF"/>
                </a:solidFill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Remoção</a:t>
            </a:r>
          </a:p>
        </p:txBody>
      </p:sp>
      <p:sp>
        <p:nvSpPr>
          <p:cNvPr id="820" name="Connection Line"/>
          <p:cNvSpPr/>
          <p:nvPr/>
        </p:nvSpPr>
        <p:spPr>
          <a:xfrm>
            <a:off x="2206370" y="2177248"/>
            <a:ext cx="1929377" cy="8788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19050">
            <a:solidFill>
              <a:srgbClr val="000000"/>
            </a:solidFill>
            <a:prstDash val="sysDot"/>
            <a:miter lim="400000"/>
          </a:ln>
        </p:spPr>
        <p:txBody>
          <a:bodyPr/>
          <a:lstStyle/>
          <a:p>
            <a:pPr/>
          </a:p>
        </p:txBody>
      </p:sp>
      <p:sp>
        <p:nvSpPr>
          <p:cNvPr id="821" name="Connection Line"/>
          <p:cNvSpPr/>
          <p:nvPr/>
        </p:nvSpPr>
        <p:spPr>
          <a:xfrm>
            <a:off x="4616518" y="2174247"/>
            <a:ext cx="2003650" cy="8818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  <a:prstDash val="sysDot"/>
            <a:miter lim="400000"/>
          </a:ln>
        </p:spPr>
        <p:txBody>
          <a:bodyPr/>
          <a:lstStyle/>
          <a:p>
            <a:pPr/>
          </a:p>
        </p:txBody>
      </p:sp>
      <p:sp>
        <p:nvSpPr>
          <p:cNvPr id="806" name="5"/>
          <p:cNvSpPr/>
          <p:nvPr/>
        </p:nvSpPr>
        <p:spPr>
          <a:xfrm>
            <a:off x="4118178" y="1830005"/>
            <a:ext cx="514351" cy="476208"/>
          </a:xfrm>
          <a:prstGeom prst="ellipse">
            <a:avLst/>
          </a:prstGeom>
          <a:solidFill>
            <a:srgbClr val="FF26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807" name="Triangle"/>
          <p:cNvSpPr/>
          <p:nvPr/>
        </p:nvSpPr>
        <p:spPr>
          <a:xfrm>
            <a:off x="4751451" y="2395578"/>
            <a:ext cx="3737433" cy="33156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95D8FF">
              <a:alpha val="84970"/>
            </a:srgbClr>
          </a:solidFill>
          <a:ln w="19050">
            <a:solidFill>
              <a:srgbClr val="0433FF">
                <a:alpha val="84970"/>
              </a:srgbClr>
            </a:solidFill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808" name="Retângulo 6"/>
          <p:cNvSpPr/>
          <p:nvPr/>
        </p:nvSpPr>
        <p:spPr>
          <a:xfrm>
            <a:off x="2384437" y="5770746"/>
            <a:ext cx="4375126" cy="929641"/>
          </a:xfrm>
          <a:prstGeom prst="rect">
            <a:avLst/>
          </a:prstGeom>
          <a:solidFill>
            <a:srgbClr val="D4FB7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>
                <a:latin typeface="+mj-lt"/>
                <a:ea typeface="+mj-ea"/>
                <a:cs typeface="+mj-cs"/>
                <a:sym typeface="Helvetica"/>
              </a:defRPr>
            </a:pPr>
            <a:r>
              <a:t>Caso 4: 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nenhuma sub-arvore</a:t>
            </a:r>
            <a:r>
              <a:t> 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é nula</a:t>
            </a:r>
            <a:endParaRPr b="0">
              <a:latin typeface="Consolas"/>
              <a:ea typeface="Consolas"/>
              <a:cs typeface="Consolas"/>
              <a:sym typeface="Consolas"/>
            </a:endParaRPr>
          </a:p>
          <a:p>
            <a:pPr lvl="1">
              <a:defRPr b="1">
                <a:latin typeface="+mj-lt"/>
                <a:ea typeface="+mj-ea"/>
                <a:cs typeface="+mj-cs"/>
                <a:sym typeface="Helvetica"/>
              </a:defRPr>
            </a:pPr>
            <a:r>
              <a:t>* 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node-&gt;direita  != </a:t>
            </a:r>
            <a:r>
              <a:rPr>
                <a:solidFill>
                  <a:srgbClr val="942192"/>
                </a:solidFill>
              </a:rPr>
              <a:t>NULL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 </a:t>
            </a:r>
            <a:endParaRPr b="0">
              <a:latin typeface="Consolas"/>
              <a:ea typeface="Consolas"/>
              <a:cs typeface="Consolas"/>
              <a:sym typeface="Consolas"/>
            </a:endParaRPr>
          </a:p>
          <a:p>
            <a:pPr lvl="1">
              <a:defRPr b="1">
                <a:latin typeface="+mj-lt"/>
                <a:ea typeface="+mj-ea"/>
                <a:cs typeface="+mj-cs"/>
                <a:sym typeface="Helvetica"/>
              </a:defRPr>
            </a:pPr>
            <a:r>
              <a:t>*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 node-&gt;esquerda != </a:t>
            </a:r>
            <a:r>
              <a:rPr>
                <a:solidFill>
                  <a:srgbClr val="942192"/>
                </a:solidFill>
              </a:rPr>
              <a:t>NULL</a:t>
            </a:r>
          </a:p>
        </p:txBody>
      </p:sp>
      <p:sp>
        <p:nvSpPr>
          <p:cNvPr id="809" name="1"/>
          <p:cNvSpPr/>
          <p:nvPr/>
        </p:nvSpPr>
        <p:spPr>
          <a:xfrm>
            <a:off x="1949195" y="2817957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1</a:t>
            </a:r>
          </a:p>
        </p:txBody>
      </p:sp>
      <p:cxnSp>
        <p:nvCxnSpPr>
          <p:cNvPr id="810" name="Connection Line"/>
          <p:cNvCxnSpPr>
            <a:stCxn id="811" idx="0"/>
            <a:endCxn id="809" idx="0"/>
          </p:cNvCxnSpPr>
          <p:nvPr/>
        </p:nvCxnSpPr>
        <p:spPr>
          <a:xfrm flipH="1" flipV="1">
            <a:off x="2206370" y="3056061"/>
            <a:ext cx="685802" cy="1001269"/>
          </a:xfrm>
          <a:prstGeom prst="straightConnector1">
            <a:avLst/>
          </a:prstGeom>
          <a:ln w="19050">
            <a:solidFill>
              <a:srgbClr val="000000"/>
            </a:solidFill>
            <a:prstDash val="sysDot"/>
            <a:miter lim="400000"/>
          </a:ln>
        </p:spPr>
      </p:cxnSp>
      <p:sp>
        <p:nvSpPr>
          <p:cNvPr id="811" name="3"/>
          <p:cNvSpPr/>
          <p:nvPr/>
        </p:nvSpPr>
        <p:spPr>
          <a:xfrm>
            <a:off x="2634996" y="3819225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812" name="7"/>
          <p:cNvSpPr/>
          <p:nvPr/>
        </p:nvSpPr>
        <p:spPr>
          <a:xfrm>
            <a:off x="6362992" y="2817957"/>
            <a:ext cx="514351" cy="476208"/>
          </a:xfrm>
          <a:prstGeom prst="ellipse">
            <a:avLst/>
          </a:prstGeom>
          <a:solidFill>
            <a:srgbClr val="942192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7</a:t>
            </a:r>
          </a:p>
        </p:txBody>
      </p:sp>
      <p:cxnSp>
        <p:nvCxnSpPr>
          <p:cNvPr id="813" name="Connection Line"/>
          <p:cNvCxnSpPr>
            <a:stCxn id="814" idx="0"/>
            <a:endCxn id="812" idx="0"/>
          </p:cNvCxnSpPr>
          <p:nvPr/>
        </p:nvCxnSpPr>
        <p:spPr>
          <a:xfrm flipH="1" flipV="1">
            <a:off x="6620167" y="3056061"/>
            <a:ext cx="674841" cy="987553"/>
          </a:xfrm>
          <a:prstGeom prst="straightConnector1">
            <a:avLst/>
          </a:prstGeom>
          <a:ln w="19050">
            <a:solidFill>
              <a:srgbClr val="000000"/>
            </a:solidFill>
            <a:prstDash val="sysDot"/>
            <a:miter lim="400000"/>
          </a:ln>
        </p:spPr>
      </p:cxnSp>
      <p:sp>
        <p:nvSpPr>
          <p:cNvPr id="814" name="9"/>
          <p:cNvSpPr/>
          <p:nvPr/>
        </p:nvSpPr>
        <p:spPr>
          <a:xfrm>
            <a:off x="7037832" y="3805509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9</a:t>
            </a:r>
          </a:p>
        </p:txBody>
      </p:sp>
      <p:cxnSp>
        <p:nvCxnSpPr>
          <p:cNvPr id="815" name="Connection Line"/>
          <p:cNvCxnSpPr>
            <a:stCxn id="816" idx="0"/>
            <a:endCxn id="814" idx="0"/>
          </p:cNvCxnSpPr>
          <p:nvPr/>
        </p:nvCxnSpPr>
        <p:spPr>
          <a:xfrm flipH="1" flipV="1">
            <a:off x="7295007" y="4043613"/>
            <a:ext cx="559601" cy="1171474"/>
          </a:xfrm>
          <a:prstGeom prst="straightConnector1">
            <a:avLst/>
          </a:prstGeom>
          <a:ln w="19050">
            <a:solidFill>
              <a:srgbClr val="000000"/>
            </a:solidFill>
            <a:prstDash val="sysDot"/>
            <a:miter lim="400000"/>
          </a:ln>
        </p:spPr>
      </p:cxnSp>
      <p:sp>
        <p:nvSpPr>
          <p:cNvPr id="816" name="14"/>
          <p:cNvSpPr/>
          <p:nvPr/>
        </p:nvSpPr>
        <p:spPr>
          <a:xfrm>
            <a:off x="7597432" y="4976983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14</a:t>
            </a:r>
          </a:p>
        </p:txBody>
      </p:sp>
      <p:sp>
        <p:nvSpPr>
          <p:cNvPr id="817" name="b) MENOR elemento da…"/>
          <p:cNvSpPr txBox="1"/>
          <p:nvPr/>
        </p:nvSpPr>
        <p:spPr>
          <a:xfrm>
            <a:off x="5387927" y="1627748"/>
            <a:ext cx="2403647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b="1">
                <a:solidFill>
                  <a:srgbClr val="FF2600"/>
                </a:solidFill>
              </a:defRPr>
            </a:pPr>
            <a:r>
              <a:t>b) MENOR elemento da </a:t>
            </a:r>
          </a:p>
          <a:p>
            <a:pPr>
              <a:defRPr b="1">
                <a:solidFill>
                  <a:srgbClr val="FF2600"/>
                </a:solidFill>
              </a:defRPr>
            </a:pPr>
            <a:r>
              <a:t>  sub-árvore DIREITA</a:t>
            </a:r>
          </a:p>
        </p:txBody>
      </p:sp>
      <p:sp>
        <p:nvSpPr>
          <p:cNvPr id="818" name="Oval"/>
          <p:cNvSpPr/>
          <p:nvPr/>
        </p:nvSpPr>
        <p:spPr>
          <a:xfrm>
            <a:off x="6216879" y="2685215"/>
            <a:ext cx="806577" cy="741693"/>
          </a:xfrm>
          <a:prstGeom prst="ellipse">
            <a:avLst/>
          </a:prstGeom>
          <a:ln w="19050">
            <a:solidFill>
              <a:srgbClr val="FF2600"/>
            </a:solidFill>
            <a:prstDash val="sysDot"/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819" name="Node"/>
          <p:cNvSpPr txBox="1"/>
          <p:nvPr/>
        </p:nvSpPr>
        <p:spPr>
          <a:xfrm>
            <a:off x="4068564" y="2467692"/>
            <a:ext cx="613579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solidFill>
                  <a:srgbClr val="FF2600"/>
                </a:solidFill>
              </a:defRPr>
            </a:lvl1pPr>
          </a:lstStyle>
          <a:p>
            <a:pPr/>
            <a:r>
              <a:t>Node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824" name="Remoçã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433FF"/>
                </a:solidFill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Remoção</a:t>
            </a:r>
          </a:p>
        </p:txBody>
      </p:sp>
      <p:sp>
        <p:nvSpPr>
          <p:cNvPr id="838" name="Connection Line"/>
          <p:cNvSpPr/>
          <p:nvPr/>
        </p:nvSpPr>
        <p:spPr>
          <a:xfrm>
            <a:off x="2206370" y="2177248"/>
            <a:ext cx="1929377" cy="8788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19050">
            <a:solidFill>
              <a:srgbClr val="000000"/>
            </a:solidFill>
            <a:prstDash val="sysDot"/>
            <a:miter lim="400000"/>
          </a:ln>
        </p:spPr>
        <p:txBody>
          <a:bodyPr/>
          <a:lstStyle/>
          <a:p>
            <a:pPr/>
          </a:p>
        </p:txBody>
      </p:sp>
      <p:sp>
        <p:nvSpPr>
          <p:cNvPr id="839" name="Connection Line"/>
          <p:cNvSpPr/>
          <p:nvPr/>
        </p:nvSpPr>
        <p:spPr>
          <a:xfrm>
            <a:off x="4616518" y="2174247"/>
            <a:ext cx="2003650" cy="8818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  <a:prstDash val="sysDot"/>
            <a:miter lim="400000"/>
          </a:ln>
        </p:spPr>
        <p:txBody>
          <a:bodyPr/>
          <a:lstStyle/>
          <a:p>
            <a:pPr/>
          </a:p>
        </p:txBody>
      </p:sp>
      <p:sp>
        <p:nvSpPr>
          <p:cNvPr id="827" name="7"/>
          <p:cNvSpPr/>
          <p:nvPr/>
        </p:nvSpPr>
        <p:spPr>
          <a:xfrm>
            <a:off x="4118178" y="1830005"/>
            <a:ext cx="514351" cy="476208"/>
          </a:xfrm>
          <a:prstGeom prst="ellipse">
            <a:avLst/>
          </a:prstGeom>
          <a:solidFill>
            <a:srgbClr val="942192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828" name="Triangle"/>
          <p:cNvSpPr/>
          <p:nvPr/>
        </p:nvSpPr>
        <p:spPr>
          <a:xfrm>
            <a:off x="5296474" y="2397262"/>
            <a:ext cx="2647386" cy="20716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95D8FF">
              <a:alpha val="84970"/>
            </a:srgbClr>
          </a:solidFill>
          <a:ln w="19050">
            <a:solidFill>
              <a:srgbClr val="0433FF">
                <a:alpha val="84970"/>
              </a:srgbClr>
            </a:solidFill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829" name="1"/>
          <p:cNvSpPr/>
          <p:nvPr/>
        </p:nvSpPr>
        <p:spPr>
          <a:xfrm>
            <a:off x="1949195" y="2817957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1</a:t>
            </a:r>
          </a:p>
        </p:txBody>
      </p:sp>
      <p:cxnSp>
        <p:nvCxnSpPr>
          <p:cNvPr id="830" name="Connection Line"/>
          <p:cNvCxnSpPr>
            <a:stCxn id="831" idx="0"/>
            <a:endCxn id="829" idx="0"/>
          </p:cNvCxnSpPr>
          <p:nvPr/>
        </p:nvCxnSpPr>
        <p:spPr>
          <a:xfrm flipH="1" flipV="1">
            <a:off x="2206370" y="3056061"/>
            <a:ext cx="685802" cy="1001269"/>
          </a:xfrm>
          <a:prstGeom prst="straightConnector1">
            <a:avLst/>
          </a:prstGeom>
          <a:ln w="19050">
            <a:solidFill>
              <a:srgbClr val="000000"/>
            </a:solidFill>
            <a:prstDash val="sysDot"/>
            <a:miter lim="400000"/>
          </a:ln>
        </p:spPr>
      </p:cxnSp>
      <p:sp>
        <p:nvSpPr>
          <p:cNvPr id="831" name="3"/>
          <p:cNvSpPr/>
          <p:nvPr/>
        </p:nvSpPr>
        <p:spPr>
          <a:xfrm>
            <a:off x="2634996" y="3819225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832" name="9"/>
          <p:cNvSpPr/>
          <p:nvPr/>
        </p:nvSpPr>
        <p:spPr>
          <a:xfrm>
            <a:off x="6362992" y="2817957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9</a:t>
            </a:r>
          </a:p>
        </p:txBody>
      </p:sp>
      <p:cxnSp>
        <p:nvCxnSpPr>
          <p:cNvPr id="833" name="Connection Line"/>
          <p:cNvCxnSpPr>
            <a:stCxn id="834" idx="0"/>
            <a:endCxn id="832" idx="0"/>
          </p:cNvCxnSpPr>
          <p:nvPr/>
        </p:nvCxnSpPr>
        <p:spPr>
          <a:xfrm flipH="1" flipV="1">
            <a:off x="6620167" y="3056061"/>
            <a:ext cx="674841" cy="987553"/>
          </a:xfrm>
          <a:prstGeom prst="straightConnector1">
            <a:avLst/>
          </a:prstGeom>
          <a:ln w="19050">
            <a:solidFill>
              <a:srgbClr val="000000"/>
            </a:solidFill>
            <a:prstDash val="sysDot"/>
            <a:miter lim="400000"/>
          </a:ln>
        </p:spPr>
      </p:cxnSp>
      <p:sp>
        <p:nvSpPr>
          <p:cNvPr id="834" name="14"/>
          <p:cNvSpPr/>
          <p:nvPr/>
        </p:nvSpPr>
        <p:spPr>
          <a:xfrm>
            <a:off x="7037832" y="3805509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14</a:t>
            </a:r>
          </a:p>
        </p:txBody>
      </p:sp>
      <p:sp>
        <p:nvSpPr>
          <p:cNvPr id="835" name="b) MENOR elemento da…"/>
          <p:cNvSpPr txBox="1"/>
          <p:nvPr/>
        </p:nvSpPr>
        <p:spPr>
          <a:xfrm>
            <a:off x="5387927" y="1627748"/>
            <a:ext cx="2403647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b="1">
                <a:solidFill>
                  <a:srgbClr val="FF2600"/>
                </a:solidFill>
              </a:defRPr>
            </a:pPr>
            <a:r>
              <a:t>b) MENOR elemento da </a:t>
            </a:r>
          </a:p>
          <a:p>
            <a:pPr>
              <a:defRPr b="1">
                <a:solidFill>
                  <a:srgbClr val="FF2600"/>
                </a:solidFill>
              </a:defRPr>
            </a:pPr>
            <a:r>
              <a:t>  sub-árvore DIREITA</a:t>
            </a:r>
          </a:p>
        </p:txBody>
      </p:sp>
      <p:sp>
        <p:nvSpPr>
          <p:cNvPr id="836" name="Node"/>
          <p:cNvSpPr txBox="1"/>
          <p:nvPr/>
        </p:nvSpPr>
        <p:spPr>
          <a:xfrm>
            <a:off x="4068564" y="2467692"/>
            <a:ext cx="613579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solidFill>
                  <a:srgbClr val="FF2600"/>
                </a:solidFill>
              </a:defRPr>
            </a:lvl1pPr>
          </a:lstStyle>
          <a:p>
            <a:pPr/>
            <a:r>
              <a:t>Node</a:t>
            </a:r>
          </a:p>
        </p:txBody>
      </p:sp>
      <p:sp>
        <p:nvSpPr>
          <p:cNvPr id="837" name="Retângulo 6"/>
          <p:cNvSpPr/>
          <p:nvPr/>
        </p:nvSpPr>
        <p:spPr>
          <a:xfrm>
            <a:off x="2044698" y="4656211"/>
            <a:ext cx="5054604" cy="1209041"/>
          </a:xfrm>
          <a:prstGeom prst="rect">
            <a:avLst/>
          </a:prstGeom>
          <a:solidFill>
            <a:srgbClr val="D4FB7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>
                <a:latin typeface="+mj-lt"/>
                <a:ea typeface="+mj-ea"/>
                <a:cs typeface="+mj-cs"/>
                <a:sym typeface="Helvetica"/>
              </a:defRPr>
            </a:pPr>
            <a:r>
              <a:t>Caso 4: 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nenhuma sub-arvore</a:t>
            </a:r>
            <a:r>
              <a:t> 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é nula</a:t>
            </a:r>
            <a:endParaRPr b="0">
              <a:latin typeface="Consolas"/>
              <a:ea typeface="Consolas"/>
              <a:cs typeface="Consolas"/>
              <a:sym typeface="Consolas"/>
            </a:endParaRPr>
          </a:p>
          <a:p>
            <a:pPr>
              <a:defRPr b="1">
                <a:latin typeface="+mj-lt"/>
                <a:ea typeface="+mj-ea"/>
                <a:cs typeface="+mj-cs"/>
                <a:sym typeface="Helvetica"/>
              </a:defRPr>
            </a:pPr>
            <a:r>
              <a:rPr b="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t>* 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node-&gt;direita  != </a:t>
            </a:r>
            <a:r>
              <a:rPr>
                <a:solidFill>
                  <a:srgbClr val="942192"/>
                </a:solidFill>
              </a:rPr>
              <a:t>NULL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 </a:t>
            </a:r>
            <a:endParaRPr b="0">
              <a:latin typeface="Consolas"/>
              <a:ea typeface="Consolas"/>
              <a:cs typeface="Consolas"/>
              <a:sym typeface="Consolas"/>
            </a:endParaRPr>
          </a:p>
          <a:p>
            <a:pPr>
              <a:defRPr b="1">
                <a:latin typeface="+mj-lt"/>
                <a:ea typeface="+mj-ea"/>
                <a:cs typeface="+mj-cs"/>
                <a:sym typeface="Helvetica"/>
              </a:defRPr>
            </a:pPr>
            <a:r>
              <a:rPr b="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t>*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 node-&gt;esquerda != </a:t>
            </a:r>
            <a:r>
              <a:rPr>
                <a:solidFill>
                  <a:srgbClr val="942192"/>
                </a:solidFill>
              </a:rPr>
              <a:t>NULL</a:t>
            </a:r>
            <a:endParaRPr>
              <a:solidFill>
                <a:srgbClr val="942192"/>
              </a:solidFill>
            </a:endParaRPr>
          </a:p>
          <a:p>
            <a:pPr>
              <a:defRPr b="1">
                <a:latin typeface="+mj-lt"/>
                <a:ea typeface="+mj-ea"/>
                <a:cs typeface="+mj-cs"/>
                <a:sym typeface="Helvetica"/>
              </a:defRPr>
            </a:pPr>
            <a:r>
              <a:rPr>
                <a:solidFill>
                  <a:srgbClr val="942192"/>
                </a:solidFill>
              </a:rPr>
              <a:t>  </a:t>
            </a:r>
            <a:r>
              <a:t>* 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node = </a:t>
            </a:r>
            <a:r>
              <a:t>getMinAux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(&amp;(node-&gt;</a:t>
            </a:r>
            <a:r>
              <a:rPr>
                <a:solidFill>
                  <a:srgbClr val="FF2600"/>
                </a:solidFill>
              </a:rPr>
              <a:t>direita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))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842" name="Remoçã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433FF"/>
                </a:solidFill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Remoção</a:t>
            </a:r>
          </a:p>
        </p:txBody>
      </p:sp>
      <p:sp>
        <p:nvSpPr>
          <p:cNvPr id="843" name="Retângulo 6"/>
          <p:cNvSpPr/>
          <p:nvPr/>
        </p:nvSpPr>
        <p:spPr>
          <a:xfrm>
            <a:off x="402240" y="1635250"/>
            <a:ext cx="8339520" cy="4841241"/>
          </a:xfrm>
          <a:prstGeom prst="rect">
            <a:avLst/>
          </a:prstGeom>
          <a:solidFill>
            <a:srgbClr val="D4FB7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>
                <a:latin typeface="+mj-lt"/>
                <a:ea typeface="+mj-ea"/>
                <a:cs typeface="+mj-cs"/>
                <a:sym typeface="Helvetica"/>
              </a:defRPr>
            </a:pPr>
            <a:r>
              <a:t>Remoção (Ponteiro *node, Item x)</a:t>
            </a:r>
          </a:p>
          <a:p>
            <a:pPr>
              <a:defRPr b="1">
                <a:latin typeface="+mj-lt"/>
                <a:ea typeface="+mj-ea"/>
                <a:cs typeface="+mj-cs"/>
                <a:sym typeface="Helvetica"/>
              </a:defRPr>
            </a:pPr>
            <a:endParaRPr b="0" i="1"/>
          </a:p>
          <a:p>
            <a:pPr marL="240631" indent="-240631">
              <a:buSzPct val="100000"/>
              <a:buAutoNum type="arabicPeriod" startAt="1"/>
              <a:defRPr b="1">
                <a:latin typeface="+mj-lt"/>
                <a:ea typeface="+mj-ea"/>
                <a:cs typeface="+mj-cs"/>
                <a:sym typeface="Helvetica"/>
              </a:defRPr>
            </a:pPr>
            <a:r>
              <a:rPr b="0" i="1"/>
              <a:t> </a:t>
            </a:r>
            <a:r>
              <a:t>se 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*node == NULL, não existe elemento a ser removido</a:t>
            </a:r>
            <a:endParaRPr b="0">
              <a:latin typeface="Consolas"/>
              <a:ea typeface="Consolas"/>
              <a:cs typeface="Consolas"/>
              <a:sym typeface="Consolas"/>
            </a:endParaRPr>
          </a:p>
          <a:p>
            <a:pPr lvl="1" marL="748631" indent="-240631">
              <a:buSzPct val="100000"/>
              <a:buAutoNum type="arabicPeriod" startAt="1"/>
              <a:defRPr b="1">
                <a:latin typeface="+mj-lt"/>
                <a:ea typeface="+mj-ea"/>
                <a:cs typeface="+mj-cs"/>
                <a:sym typeface="Helvetica"/>
              </a:defRPr>
            </a:pPr>
            <a:r>
              <a:rPr b="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t>return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>
                <a:solidFill>
                  <a:srgbClr val="942192"/>
                </a:solidFill>
              </a:rPr>
              <a:t>false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);</a:t>
            </a:r>
            <a:endParaRPr b="0">
              <a:latin typeface="Consolas"/>
              <a:ea typeface="Consolas"/>
              <a:cs typeface="Consolas"/>
              <a:sym typeface="Consolas"/>
            </a:endParaRPr>
          </a:p>
          <a:p>
            <a:pPr>
              <a:defRPr b="1">
                <a:latin typeface="+mj-lt"/>
                <a:ea typeface="+mj-ea"/>
                <a:cs typeface="+mj-cs"/>
                <a:sym typeface="Helvetica"/>
              </a:defRPr>
            </a:pPr>
            <a:endParaRPr b="0">
              <a:latin typeface="Consolas"/>
              <a:ea typeface="Consolas"/>
              <a:cs typeface="Consolas"/>
              <a:sym typeface="Consolas"/>
            </a:endParaRPr>
          </a:p>
          <a:p>
            <a:pPr marL="240631" indent="-240631">
              <a:buSzPct val="100000"/>
              <a:buAutoNum type="arabicPeriod" startAt="2"/>
              <a:defRPr b="1">
                <a:latin typeface="+mj-lt"/>
                <a:ea typeface="+mj-ea"/>
                <a:cs typeface="+mj-cs"/>
                <a:sym typeface="Helvetica"/>
              </a:defRPr>
            </a:pPr>
            <a:r>
              <a:rPr b="0">
                <a:latin typeface="Consolas"/>
                <a:ea typeface="Consolas"/>
                <a:cs typeface="Consolas"/>
                <a:sym typeface="Consolas"/>
              </a:rPr>
              <a:t> se (*node)-&gt;elemento.chave == x.chave </a:t>
            </a:r>
            <a:endParaRPr b="0">
              <a:latin typeface="Consolas"/>
              <a:ea typeface="Consolas"/>
              <a:cs typeface="Consolas"/>
              <a:sym typeface="Consolas"/>
            </a:endParaRPr>
          </a:p>
          <a:p>
            <a:pPr lvl="1" indent="508000">
              <a:defRPr b="1">
                <a:latin typeface="+mj-lt"/>
                <a:ea typeface="+mj-ea"/>
                <a:cs typeface="+mj-cs"/>
                <a:sym typeface="Helvetica"/>
              </a:defRPr>
            </a:pPr>
            <a:r>
              <a:rPr b="0">
                <a:latin typeface="Consolas"/>
                <a:ea typeface="Consolas"/>
                <a:cs typeface="Consolas"/>
                <a:sym typeface="Consolas"/>
              </a:rPr>
              <a:t>//</a:t>
            </a:r>
            <a:r>
              <a:rPr b="0" i="1"/>
              <a:t> existe e tem q remover, verificar qual caso é</a:t>
            </a:r>
            <a:endParaRPr b="0">
              <a:latin typeface="Consolas"/>
              <a:ea typeface="Consolas"/>
              <a:cs typeface="Consolas"/>
              <a:sym typeface="Consolas"/>
            </a:endParaRPr>
          </a:p>
          <a:p>
            <a:pPr lvl="1" marL="748631" indent="-240631">
              <a:buSzPct val="100000"/>
              <a:buAutoNum type="arabicPeriod" startAt="1"/>
              <a:defRPr b="1">
                <a:latin typeface="+mj-lt"/>
                <a:ea typeface="+mj-ea"/>
                <a:cs typeface="+mj-cs"/>
                <a:sym typeface="Helvetica"/>
              </a:defRPr>
            </a:pPr>
            <a:r>
              <a:rPr b="0">
                <a:latin typeface="Consolas"/>
                <a:ea typeface="Consolas"/>
                <a:cs typeface="Consolas"/>
                <a:sym typeface="Consolas"/>
              </a:rPr>
              <a:t> Caso1: sub-arvore esquerda nula</a:t>
            </a:r>
            <a:endParaRPr b="0">
              <a:latin typeface="Consolas"/>
              <a:ea typeface="Consolas"/>
              <a:cs typeface="Consolas"/>
              <a:sym typeface="Consolas"/>
            </a:endParaRPr>
          </a:p>
          <a:p>
            <a:pPr lvl="1" marL="748631" indent="-240631">
              <a:buSzPct val="100000"/>
              <a:buAutoNum type="arabicPeriod" startAt="1"/>
              <a:defRPr b="1">
                <a:latin typeface="+mj-lt"/>
                <a:ea typeface="+mj-ea"/>
                <a:cs typeface="+mj-cs"/>
                <a:sym typeface="Helvetica"/>
              </a:defRPr>
            </a:pPr>
            <a:r>
              <a:rPr b="0">
                <a:latin typeface="Consolas"/>
                <a:ea typeface="Consolas"/>
                <a:cs typeface="Consolas"/>
                <a:sym typeface="Consolas"/>
              </a:rPr>
              <a:t> Caso2: sub-arvore direita nula</a:t>
            </a:r>
            <a:endParaRPr b="0">
              <a:latin typeface="Consolas"/>
              <a:ea typeface="Consolas"/>
              <a:cs typeface="Consolas"/>
              <a:sym typeface="Consolas"/>
            </a:endParaRPr>
          </a:p>
          <a:p>
            <a:pPr lvl="1" marL="748631" indent="-240631">
              <a:buSzPct val="100000"/>
              <a:buAutoNum type="arabicPeriod" startAt="1"/>
              <a:defRPr b="1">
                <a:latin typeface="+mj-lt"/>
                <a:ea typeface="+mj-ea"/>
                <a:cs typeface="+mj-cs"/>
                <a:sym typeface="Helvetica"/>
              </a:defRPr>
            </a:pPr>
            <a:r>
              <a:rPr b="0">
                <a:latin typeface="Consolas"/>
                <a:ea typeface="Consolas"/>
                <a:cs typeface="Consolas"/>
                <a:sym typeface="Consolas"/>
              </a:rPr>
              <a:t> Caso3: nó folha</a:t>
            </a:r>
            <a:endParaRPr b="0">
              <a:latin typeface="Consolas"/>
              <a:ea typeface="Consolas"/>
              <a:cs typeface="Consolas"/>
              <a:sym typeface="Consolas"/>
            </a:endParaRPr>
          </a:p>
          <a:p>
            <a:pPr lvl="1" marL="748631" indent="-240631">
              <a:buSzPct val="100000"/>
              <a:buAutoNum type="arabicPeriod" startAt="1"/>
              <a:defRPr b="1">
                <a:latin typeface="+mj-lt"/>
                <a:ea typeface="+mj-ea"/>
                <a:cs typeface="+mj-cs"/>
                <a:sym typeface="Helvetica"/>
              </a:defRPr>
            </a:pPr>
            <a:r>
              <a:rPr b="0">
                <a:latin typeface="Consolas"/>
                <a:ea typeface="Consolas"/>
                <a:cs typeface="Consolas"/>
                <a:sym typeface="Consolas"/>
              </a:rPr>
              <a:t> Caso4: existem ambas as sub-arvores</a:t>
            </a:r>
            <a:endParaRPr b="0">
              <a:latin typeface="Consolas"/>
              <a:ea typeface="Consolas"/>
              <a:cs typeface="Consolas"/>
              <a:sym typeface="Consolas"/>
            </a:endParaRPr>
          </a:p>
          <a:p>
            <a:pPr lvl="1" marL="748631" indent="-240631">
              <a:buSzPct val="100000"/>
              <a:buAutoNum type="arabicPeriod" startAt="1"/>
              <a:defRPr b="1">
                <a:latin typeface="+mj-lt"/>
                <a:ea typeface="+mj-ea"/>
                <a:cs typeface="+mj-cs"/>
                <a:sym typeface="Helvetica"/>
              </a:defRPr>
            </a:pPr>
            <a:r>
              <a:rPr b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t>return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>
                <a:solidFill>
                  <a:srgbClr val="942192"/>
                </a:solidFill>
              </a:rPr>
              <a:t>true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);</a:t>
            </a:r>
            <a:endParaRPr b="0">
              <a:latin typeface="Consolas"/>
              <a:ea typeface="Consolas"/>
              <a:cs typeface="Consolas"/>
              <a:sym typeface="Consolas"/>
            </a:endParaRPr>
          </a:p>
          <a:p>
            <a:pPr lvl="1" marL="748631" indent="-240631">
              <a:buSzPct val="100000"/>
              <a:buAutoNum type="arabicPeriod" startAt="1"/>
              <a:defRPr b="1">
                <a:latin typeface="+mj-lt"/>
                <a:ea typeface="+mj-ea"/>
                <a:cs typeface="+mj-cs"/>
                <a:sym typeface="Helvetica"/>
              </a:defRPr>
            </a:pPr>
            <a:endParaRPr b="0">
              <a:latin typeface="Consolas"/>
              <a:ea typeface="Consolas"/>
              <a:cs typeface="Consolas"/>
              <a:sym typeface="Consolas"/>
            </a:endParaRPr>
          </a:p>
          <a:p>
            <a:pPr marL="240631" indent="-240631">
              <a:buSzPct val="100000"/>
              <a:buAutoNum type="arabicPeriod" startAt="2"/>
              <a:defRPr b="1">
                <a:latin typeface="+mj-lt"/>
                <a:ea typeface="+mj-ea"/>
                <a:cs typeface="+mj-cs"/>
                <a:sym typeface="Helvetica"/>
              </a:defRPr>
            </a:pPr>
            <a:r>
              <a:rPr b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t>se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 (*node)-&gt;elemento.chave &gt; x.chave</a:t>
            </a:r>
            <a:endParaRPr b="0">
              <a:latin typeface="Consolas"/>
              <a:ea typeface="Consolas"/>
              <a:cs typeface="Consolas"/>
              <a:sym typeface="Consolas"/>
            </a:endParaRPr>
          </a:p>
          <a:p>
            <a:pPr lvl="1" marL="748631" indent="-240631">
              <a:buSzPct val="100000"/>
              <a:buAutoNum type="arabicPeriod" startAt="1"/>
              <a:defRPr b="1">
                <a:latin typeface="+mj-lt"/>
                <a:ea typeface="+mj-ea"/>
                <a:cs typeface="+mj-cs"/>
                <a:sym typeface="Helvetica"/>
              </a:defRPr>
            </a:pPr>
            <a:r>
              <a:t>return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( Remoção recursivamente p filho da esquerda);</a:t>
            </a:r>
            <a:endParaRPr b="0">
              <a:latin typeface="Consolas"/>
              <a:ea typeface="Consolas"/>
              <a:cs typeface="Consolas"/>
              <a:sym typeface="Consolas"/>
            </a:endParaRPr>
          </a:p>
          <a:p>
            <a:pPr marL="240631" indent="-240631">
              <a:buSzPct val="100000"/>
              <a:buAutoNum type="arabicPeriod" startAt="2"/>
              <a:defRPr b="1">
                <a:latin typeface="+mj-lt"/>
                <a:ea typeface="+mj-ea"/>
                <a:cs typeface="+mj-cs"/>
                <a:sym typeface="Helvetica"/>
              </a:defRPr>
            </a:pPr>
            <a:r>
              <a:rPr b="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t>senão</a:t>
            </a:r>
          </a:p>
          <a:p>
            <a:pPr lvl="1" marL="748631" indent="-240631">
              <a:buSzPct val="100000"/>
              <a:buAutoNum type="arabicPeriod" startAt="1"/>
              <a:defRPr b="1">
                <a:latin typeface="+mj-lt"/>
                <a:ea typeface="+mj-ea"/>
                <a:cs typeface="+mj-cs"/>
                <a:sym typeface="Helvetica"/>
              </a:defRPr>
            </a:pPr>
            <a:r>
              <a:t>return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( Remoção recursivamente p filho da direita);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846" name="Exercício 01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2600"/>
                </a:solidFill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Exercício 01</a:t>
            </a:r>
          </a:p>
        </p:txBody>
      </p:sp>
      <p:sp>
        <p:nvSpPr>
          <p:cNvPr id="847" name="Implementar a operação de remoção de árvores binárias;"/>
          <p:cNvSpPr txBox="1"/>
          <p:nvPr>
            <p:ph type="body" idx="1"/>
          </p:nvPr>
        </p:nvSpPr>
        <p:spPr>
          <a:xfrm>
            <a:off x="217967" y="1759688"/>
            <a:ext cx="8229601" cy="4525964"/>
          </a:xfrm>
          <a:prstGeom prst="rect">
            <a:avLst/>
          </a:prstGeom>
        </p:spPr>
        <p:txBody>
          <a:bodyPr/>
          <a:lstStyle/>
          <a:p>
            <a:pPr lvl="1">
              <a:buSzPct val="60000"/>
              <a:buChar char="◻"/>
              <a:defRPr sz="2300"/>
            </a:pPr>
            <a:r>
              <a:t>Implementar a operação de remoção de árvores binárias;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850" name="Roteir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Roteiro</a:t>
            </a:r>
          </a:p>
        </p:txBody>
      </p:sp>
      <p:sp>
        <p:nvSpPr>
          <p:cNvPr id="851" name="Rounded Rectangle"/>
          <p:cNvSpPr/>
          <p:nvPr/>
        </p:nvSpPr>
        <p:spPr>
          <a:xfrm>
            <a:off x="685800" y="2952284"/>
            <a:ext cx="7772400" cy="549276"/>
          </a:xfrm>
          <a:prstGeom prst="roundRect">
            <a:avLst>
              <a:gd name="adj" fmla="val 287"/>
            </a:avLst>
          </a:prstGeom>
          <a:solidFill>
            <a:srgbClr val="7ED1EC"/>
          </a:solidFill>
          <a:ln w="10000">
            <a:solidFill>
              <a:schemeClr val="accent1">
                <a:satOff val="-18607"/>
                <a:lumOff val="-14039"/>
              </a:schemeClr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grpSp>
        <p:nvGrpSpPr>
          <p:cNvPr id="854" name="Group"/>
          <p:cNvGrpSpPr/>
          <p:nvPr/>
        </p:nvGrpSpPr>
        <p:grpSpPr>
          <a:xfrm>
            <a:off x="879475" y="2482940"/>
            <a:ext cx="366713" cy="373791"/>
            <a:chOff x="0" y="0"/>
            <a:chExt cx="366712" cy="373790"/>
          </a:xfrm>
        </p:grpSpPr>
        <p:sp>
          <p:nvSpPr>
            <p:cNvPr id="852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853" name="2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2</a:t>
              </a:r>
            </a:p>
          </p:txBody>
        </p:sp>
      </p:grpSp>
      <p:grpSp>
        <p:nvGrpSpPr>
          <p:cNvPr id="857" name="Group"/>
          <p:cNvGrpSpPr/>
          <p:nvPr/>
        </p:nvGrpSpPr>
        <p:grpSpPr>
          <a:xfrm>
            <a:off x="879475" y="3049587"/>
            <a:ext cx="366713" cy="373791"/>
            <a:chOff x="0" y="0"/>
            <a:chExt cx="366712" cy="373790"/>
          </a:xfrm>
        </p:grpSpPr>
        <p:sp>
          <p:nvSpPr>
            <p:cNvPr id="855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856" name="3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3</a:t>
              </a:r>
            </a:p>
          </p:txBody>
        </p:sp>
      </p:grpSp>
      <p:sp>
        <p:nvSpPr>
          <p:cNvPr id="858" name="Remoção em Árvore Binárias"/>
          <p:cNvSpPr txBox="1"/>
          <p:nvPr/>
        </p:nvSpPr>
        <p:spPr>
          <a:xfrm>
            <a:off x="1345584" y="2501851"/>
            <a:ext cx="3646050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Remoção em Árvore Binárias</a:t>
            </a:r>
          </a:p>
        </p:txBody>
      </p:sp>
      <p:grpSp>
        <p:nvGrpSpPr>
          <p:cNvPr id="861" name="Group"/>
          <p:cNvGrpSpPr/>
          <p:nvPr/>
        </p:nvGrpSpPr>
        <p:grpSpPr>
          <a:xfrm>
            <a:off x="876300" y="3606347"/>
            <a:ext cx="366713" cy="373792"/>
            <a:chOff x="0" y="0"/>
            <a:chExt cx="366712" cy="373790"/>
          </a:xfrm>
        </p:grpSpPr>
        <p:sp>
          <p:nvSpPr>
            <p:cNvPr id="859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860" name="4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4</a:t>
              </a:r>
            </a:p>
          </p:txBody>
        </p:sp>
      </p:grpSp>
      <p:sp>
        <p:nvSpPr>
          <p:cNvPr id="862" name="Próximos conteúdos"/>
          <p:cNvSpPr txBox="1"/>
          <p:nvPr/>
        </p:nvSpPr>
        <p:spPr>
          <a:xfrm>
            <a:off x="1339295" y="3037544"/>
            <a:ext cx="2614920" cy="3737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Próximos conteúdos</a:t>
            </a:r>
          </a:p>
        </p:txBody>
      </p:sp>
      <p:sp>
        <p:nvSpPr>
          <p:cNvPr id="863" name="Tópicos já vistos anteriormente"/>
          <p:cNvSpPr txBox="1"/>
          <p:nvPr/>
        </p:nvSpPr>
        <p:spPr>
          <a:xfrm>
            <a:off x="1343058" y="1935127"/>
            <a:ext cx="3927832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Tópicos já vistos anteriormente</a:t>
            </a:r>
          </a:p>
        </p:txBody>
      </p:sp>
      <p:grpSp>
        <p:nvGrpSpPr>
          <p:cNvPr id="866" name="Group"/>
          <p:cNvGrpSpPr/>
          <p:nvPr/>
        </p:nvGrpSpPr>
        <p:grpSpPr>
          <a:xfrm>
            <a:off x="876300" y="1916542"/>
            <a:ext cx="366713" cy="373791"/>
            <a:chOff x="0" y="0"/>
            <a:chExt cx="366712" cy="373790"/>
          </a:xfrm>
        </p:grpSpPr>
        <p:sp>
          <p:nvSpPr>
            <p:cNvPr id="864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865" name="1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</a:t>
              </a:r>
            </a:p>
          </p:txBody>
        </p:sp>
      </p:grpSp>
      <p:sp>
        <p:nvSpPr>
          <p:cNvPr id="867" name="Referências"/>
          <p:cNvSpPr txBox="1"/>
          <p:nvPr/>
        </p:nvSpPr>
        <p:spPr>
          <a:xfrm>
            <a:off x="1339295" y="3598638"/>
            <a:ext cx="1542861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Referências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83" name="Roteir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Roteiro</a:t>
            </a:r>
          </a:p>
        </p:txBody>
      </p:sp>
      <p:sp>
        <p:nvSpPr>
          <p:cNvPr id="184" name="Rounded Rectangle"/>
          <p:cNvSpPr/>
          <p:nvPr/>
        </p:nvSpPr>
        <p:spPr>
          <a:xfrm>
            <a:off x="685800" y="1847384"/>
            <a:ext cx="7772400" cy="549276"/>
          </a:xfrm>
          <a:prstGeom prst="roundRect">
            <a:avLst>
              <a:gd name="adj" fmla="val 287"/>
            </a:avLst>
          </a:prstGeom>
          <a:solidFill>
            <a:srgbClr val="7ED1EC"/>
          </a:solidFill>
          <a:ln w="10000">
            <a:solidFill>
              <a:schemeClr val="accent1">
                <a:satOff val="-18607"/>
                <a:lumOff val="-14039"/>
              </a:schemeClr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grpSp>
        <p:nvGrpSpPr>
          <p:cNvPr id="187" name="Group"/>
          <p:cNvGrpSpPr/>
          <p:nvPr/>
        </p:nvGrpSpPr>
        <p:grpSpPr>
          <a:xfrm>
            <a:off x="879475" y="2482940"/>
            <a:ext cx="366713" cy="373791"/>
            <a:chOff x="0" y="0"/>
            <a:chExt cx="366712" cy="373790"/>
          </a:xfrm>
        </p:grpSpPr>
        <p:sp>
          <p:nvSpPr>
            <p:cNvPr id="185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86" name="2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2</a:t>
              </a:r>
            </a:p>
          </p:txBody>
        </p:sp>
      </p:grpSp>
      <p:grpSp>
        <p:nvGrpSpPr>
          <p:cNvPr id="190" name="Group"/>
          <p:cNvGrpSpPr/>
          <p:nvPr/>
        </p:nvGrpSpPr>
        <p:grpSpPr>
          <a:xfrm>
            <a:off x="879475" y="3049587"/>
            <a:ext cx="366713" cy="373791"/>
            <a:chOff x="0" y="0"/>
            <a:chExt cx="366712" cy="373790"/>
          </a:xfrm>
        </p:grpSpPr>
        <p:sp>
          <p:nvSpPr>
            <p:cNvPr id="188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89" name="3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3</a:t>
              </a:r>
            </a:p>
          </p:txBody>
        </p:sp>
      </p:grpSp>
      <p:sp>
        <p:nvSpPr>
          <p:cNvPr id="191" name="Remoção em Árvore Binárias"/>
          <p:cNvSpPr txBox="1"/>
          <p:nvPr/>
        </p:nvSpPr>
        <p:spPr>
          <a:xfrm>
            <a:off x="1345584" y="2501851"/>
            <a:ext cx="3646050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Remoção em Árvore Binárias</a:t>
            </a:r>
          </a:p>
        </p:txBody>
      </p:sp>
      <p:grpSp>
        <p:nvGrpSpPr>
          <p:cNvPr id="194" name="Group"/>
          <p:cNvGrpSpPr/>
          <p:nvPr/>
        </p:nvGrpSpPr>
        <p:grpSpPr>
          <a:xfrm>
            <a:off x="876300" y="3606347"/>
            <a:ext cx="366713" cy="373792"/>
            <a:chOff x="0" y="0"/>
            <a:chExt cx="366712" cy="373790"/>
          </a:xfrm>
        </p:grpSpPr>
        <p:sp>
          <p:nvSpPr>
            <p:cNvPr id="192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93" name="4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4</a:t>
              </a:r>
            </a:p>
          </p:txBody>
        </p:sp>
      </p:grpSp>
      <p:sp>
        <p:nvSpPr>
          <p:cNvPr id="195" name="Próximos conteúdos"/>
          <p:cNvSpPr txBox="1"/>
          <p:nvPr/>
        </p:nvSpPr>
        <p:spPr>
          <a:xfrm>
            <a:off x="1339295" y="3037544"/>
            <a:ext cx="2614920" cy="3737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Próximos conteúdos</a:t>
            </a:r>
          </a:p>
        </p:txBody>
      </p:sp>
      <p:sp>
        <p:nvSpPr>
          <p:cNvPr id="196" name="Tópicos já vistos anteriormente"/>
          <p:cNvSpPr txBox="1"/>
          <p:nvPr/>
        </p:nvSpPr>
        <p:spPr>
          <a:xfrm>
            <a:off x="1343058" y="1935127"/>
            <a:ext cx="3927832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Tópicos já vistos anteriormente</a:t>
            </a:r>
          </a:p>
        </p:txBody>
      </p:sp>
      <p:grpSp>
        <p:nvGrpSpPr>
          <p:cNvPr id="199" name="Group"/>
          <p:cNvGrpSpPr/>
          <p:nvPr/>
        </p:nvGrpSpPr>
        <p:grpSpPr>
          <a:xfrm>
            <a:off x="876300" y="1916542"/>
            <a:ext cx="366713" cy="373791"/>
            <a:chOff x="0" y="0"/>
            <a:chExt cx="366712" cy="373790"/>
          </a:xfrm>
        </p:grpSpPr>
        <p:sp>
          <p:nvSpPr>
            <p:cNvPr id="197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98" name="1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</a:t>
              </a:r>
            </a:p>
          </p:txBody>
        </p:sp>
      </p:grpSp>
      <p:sp>
        <p:nvSpPr>
          <p:cNvPr id="200" name="Referências"/>
          <p:cNvSpPr txBox="1"/>
          <p:nvPr/>
        </p:nvSpPr>
        <p:spPr>
          <a:xfrm>
            <a:off x="1339295" y="3598638"/>
            <a:ext cx="1542861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Referências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Próximas aulas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Próximas aulas</a:t>
            </a:r>
          </a:p>
        </p:txBody>
      </p:sp>
      <p:sp>
        <p:nvSpPr>
          <p:cNvPr id="870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871" name="Desbalanceamentos"/>
          <p:cNvSpPr txBox="1"/>
          <p:nvPr>
            <p:ph type="body" sz="quarter" idx="1"/>
          </p:nvPr>
        </p:nvSpPr>
        <p:spPr>
          <a:xfrm>
            <a:off x="457200" y="1600200"/>
            <a:ext cx="8229600" cy="704819"/>
          </a:xfrm>
          <a:prstGeom prst="rect">
            <a:avLst/>
          </a:prstGeom>
        </p:spPr>
        <p:txBody>
          <a:bodyPr/>
          <a:lstStyle/>
          <a:p>
            <a:pPr/>
            <a:r>
              <a:t>Desbalanceamentos</a:t>
            </a:r>
          </a:p>
        </p:txBody>
      </p:sp>
      <p:cxnSp>
        <p:nvCxnSpPr>
          <p:cNvPr id="872" name="Connection Line"/>
          <p:cNvCxnSpPr>
            <a:stCxn id="876" idx="0"/>
            <a:endCxn id="875" idx="0"/>
          </p:cNvCxnSpPr>
          <p:nvPr/>
        </p:nvCxnSpPr>
        <p:spPr>
          <a:xfrm flipV="1">
            <a:off x="2590419" y="2644722"/>
            <a:ext cx="1803273" cy="784279"/>
          </a:xfrm>
          <a:prstGeom prst="straightConnector1">
            <a:avLst/>
          </a:prstGeom>
          <a:ln w="19050">
            <a:solidFill>
              <a:srgbClr val="000000"/>
            </a:solidFill>
            <a:prstDash val="sysDot"/>
            <a:miter lim="400000"/>
          </a:ln>
        </p:spPr>
      </p:cxnSp>
      <p:cxnSp>
        <p:nvCxnSpPr>
          <p:cNvPr id="873" name="Connection Line"/>
          <p:cNvCxnSpPr>
            <a:stCxn id="874" idx="0"/>
            <a:endCxn id="875" idx="0"/>
          </p:cNvCxnSpPr>
          <p:nvPr/>
        </p:nvCxnSpPr>
        <p:spPr>
          <a:xfrm flipH="1" flipV="1">
            <a:off x="4393691" y="2644722"/>
            <a:ext cx="1883577" cy="782734"/>
          </a:xfrm>
          <a:prstGeom prst="straightConnector1">
            <a:avLst/>
          </a:prstGeom>
          <a:ln w="19050">
            <a:solidFill>
              <a:srgbClr val="000000"/>
            </a:solidFill>
            <a:prstDash val="sysDot"/>
            <a:miter lim="400000"/>
          </a:ln>
        </p:spPr>
      </p:cxnSp>
      <p:sp>
        <p:nvSpPr>
          <p:cNvPr id="874" name="7"/>
          <p:cNvSpPr/>
          <p:nvPr/>
        </p:nvSpPr>
        <p:spPr>
          <a:xfrm>
            <a:off x="6020092" y="3189351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875" name="5"/>
          <p:cNvSpPr/>
          <p:nvPr/>
        </p:nvSpPr>
        <p:spPr>
          <a:xfrm>
            <a:off x="4136516" y="2406618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876" name="1"/>
          <p:cNvSpPr/>
          <p:nvPr/>
        </p:nvSpPr>
        <p:spPr>
          <a:xfrm>
            <a:off x="2333244" y="3190896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1</a:t>
            </a:r>
          </a:p>
        </p:txBody>
      </p:sp>
      <p:cxnSp>
        <p:nvCxnSpPr>
          <p:cNvPr id="877" name="Connection Line"/>
          <p:cNvCxnSpPr>
            <a:stCxn id="878" idx="0"/>
            <a:endCxn id="876" idx="0"/>
          </p:cNvCxnSpPr>
          <p:nvPr/>
        </p:nvCxnSpPr>
        <p:spPr>
          <a:xfrm flipH="1" flipV="1">
            <a:off x="2590419" y="3429000"/>
            <a:ext cx="740664" cy="796797"/>
          </a:xfrm>
          <a:prstGeom prst="straightConnector1">
            <a:avLst/>
          </a:prstGeom>
          <a:ln w="19050">
            <a:solidFill>
              <a:srgbClr val="000000"/>
            </a:solidFill>
            <a:prstDash val="sysDot"/>
            <a:miter lim="400000"/>
          </a:ln>
        </p:spPr>
      </p:cxnSp>
      <p:sp>
        <p:nvSpPr>
          <p:cNvPr id="878" name="2"/>
          <p:cNvSpPr/>
          <p:nvPr/>
        </p:nvSpPr>
        <p:spPr>
          <a:xfrm>
            <a:off x="3073907" y="3987693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2</a:t>
            </a:r>
          </a:p>
        </p:txBody>
      </p:sp>
      <p:cxnSp>
        <p:nvCxnSpPr>
          <p:cNvPr id="879" name="Connection Line"/>
          <p:cNvCxnSpPr>
            <a:stCxn id="880" idx="0"/>
            <a:endCxn id="874" idx="0"/>
          </p:cNvCxnSpPr>
          <p:nvPr/>
        </p:nvCxnSpPr>
        <p:spPr>
          <a:xfrm flipH="1" flipV="1">
            <a:off x="6277267" y="3427455"/>
            <a:ext cx="866865" cy="796798"/>
          </a:xfrm>
          <a:prstGeom prst="straightConnector1">
            <a:avLst/>
          </a:prstGeom>
          <a:ln w="19050">
            <a:solidFill>
              <a:srgbClr val="000000"/>
            </a:solidFill>
            <a:prstDash val="sysDot"/>
            <a:miter lim="400000"/>
          </a:ln>
        </p:spPr>
      </p:cxnSp>
      <p:sp>
        <p:nvSpPr>
          <p:cNvPr id="880" name="15"/>
          <p:cNvSpPr/>
          <p:nvPr/>
        </p:nvSpPr>
        <p:spPr>
          <a:xfrm>
            <a:off x="6886956" y="3986148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15</a:t>
            </a:r>
          </a:p>
        </p:txBody>
      </p:sp>
      <p:cxnSp>
        <p:nvCxnSpPr>
          <p:cNvPr id="881" name="Connection Line"/>
          <p:cNvCxnSpPr>
            <a:stCxn id="882" idx="0"/>
            <a:endCxn id="880" idx="0"/>
          </p:cNvCxnSpPr>
          <p:nvPr/>
        </p:nvCxnSpPr>
        <p:spPr>
          <a:xfrm flipV="1">
            <a:off x="5906935" y="4224252"/>
            <a:ext cx="1237197" cy="891297"/>
          </a:xfrm>
          <a:prstGeom prst="straightConnector1">
            <a:avLst/>
          </a:prstGeom>
          <a:ln w="19050">
            <a:solidFill>
              <a:srgbClr val="000000"/>
            </a:solidFill>
            <a:prstDash val="sysDot"/>
            <a:miter lim="400000"/>
          </a:ln>
        </p:spPr>
      </p:cxnSp>
      <p:sp>
        <p:nvSpPr>
          <p:cNvPr id="882" name="9"/>
          <p:cNvSpPr/>
          <p:nvPr/>
        </p:nvSpPr>
        <p:spPr>
          <a:xfrm>
            <a:off x="5649760" y="4877444"/>
            <a:ext cx="514351" cy="476209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9</a:t>
            </a:r>
          </a:p>
        </p:txBody>
      </p:sp>
      <p:cxnSp>
        <p:nvCxnSpPr>
          <p:cNvPr id="883" name="Connection Line"/>
          <p:cNvCxnSpPr>
            <a:stCxn id="884" idx="0"/>
            <a:endCxn id="882" idx="0"/>
          </p:cNvCxnSpPr>
          <p:nvPr/>
        </p:nvCxnSpPr>
        <p:spPr>
          <a:xfrm flipV="1">
            <a:off x="5155310" y="5115548"/>
            <a:ext cx="751626" cy="779381"/>
          </a:xfrm>
          <a:prstGeom prst="straightConnector1">
            <a:avLst/>
          </a:prstGeom>
          <a:ln w="19050">
            <a:solidFill>
              <a:srgbClr val="000000"/>
            </a:solidFill>
            <a:prstDash val="sysDot"/>
            <a:miter lim="400000"/>
          </a:ln>
        </p:spPr>
      </p:cxnSp>
      <p:sp>
        <p:nvSpPr>
          <p:cNvPr id="884" name="8"/>
          <p:cNvSpPr/>
          <p:nvPr/>
        </p:nvSpPr>
        <p:spPr>
          <a:xfrm>
            <a:off x="4898135" y="5656824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8</a:t>
            </a:r>
          </a:p>
        </p:txBody>
      </p:sp>
      <p:cxnSp>
        <p:nvCxnSpPr>
          <p:cNvPr id="885" name="Connection Line"/>
          <p:cNvCxnSpPr>
            <a:stCxn id="886" idx="0"/>
            <a:endCxn id="882" idx="0"/>
          </p:cNvCxnSpPr>
          <p:nvPr/>
        </p:nvCxnSpPr>
        <p:spPr>
          <a:xfrm flipH="1" flipV="1">
            <a:off x="5906935" y="5115548"/>
            <a:ext cx="633692" cy="779381"/>
          </a:xfrm>
          <a:prstGeom prst="straightConnector1">
            <a:avLst/>
          </a:prstGeom>
          <a:ln w="19050">
            <a:solidFill>
              <a:srgbClr val="000000"/>
            </a:solidFill>
            <a:prstDash val="sysDot"/>
            <a:miter lim="400000"/>
          </a:ln>
        </p:spPr>
      </p:cxnSp>
      <p:sp>
        <p:nvSpPr>
          <p:cNvPr id="886" name="14"/>
          <p:cNvSpPr/>
          <p:nvPr/>
        </p:nvSpPr>
        <p:spPr>
          <a:xfrm>
            <a:off x="6283451" y="5656824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14</a:t>
            </a:r>
          </a:p>
        </p:txBody>
      </p:sp>
      <p:sp>
        <p:nvSpPr>
          <p:cNvPr id="887" name="3"/>
          <p:cNvSpPr/>
          <p:nvPr/>
        </p:nvSpPr>
        <p:spPr>
          <a:xfrm>
            <a:off x="3720414" y="4878989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3</a:t>
            </a:r>
          </a:p>
        </p:txBody>
      </p:sp>
      <p:cxnSp>
        <p:nvCxnSpPr>
          <p:cNvPr id="888" name="Connection Line"/>
          <p:cNvCxnSpPr>
            <a:stCxn id="878" idx="0"/>
            <a:endCxn id="887" idx="0"/>
          </p:cNvCxnSpPr>
          <p:nvPr/>
        </p:nvCxnSpPr>
        <p:spPr>
          <a:xfrm>
            <a:off x="3331082" y="4225796"/>
            <a:ext cx="646508" cy="891298"/>
          </a:xfrm>
          <a:prstGeom prst="straightConnector1">
            <a:avLst/>
          </a:prstGeom>
          <a:ln w="19050">
            <a:solidFill>
              <a:srgbClr val="000000"/>
            </a:solidFill>
            <a:prstDash val="sysDot"/>
            <a:miter lim="400000"/>
          </a:ln>
        </p:spPr>
      </p:cxnSp>
    </p:spTree>
  </p:cSld>
  <p:clrMapOvr>
    <a:masterClrMapping/>
  </p:clrMapOvr>
  <p:transition xmlns:p14="http://schemas.microsoft.com/office/powerpoint/2010/main" spd="med" advClick="1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Próximas aulas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Próximas aulas</a:t>
            </a:r>
          </a:p>
        </p:txBody>
      </p:sp>
      <p:sp>
        <p:nvSpPr>
          <p:cNvPr id="891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892" name="Desbalanceamentos"/>
          <p:cNvSpPr txBox="1"/>
          <p:nvPr>
            <p:ph type="body" sz="quarter" idx="1"/>
          </p:nvPr>
        </p:nvSpPr>
        <p:spPr>
          <a:xfrm>
            <a:off x="457200" y="1600200"/>
            <a:ext cx="8229600" cy="704819"/>
          </a:xfrm>
          <a:prstGeom prst="rect">
            <a:avLst/>
          </a:prstGeom>
        </p:spPr>
        <p:txBody>
          <a:bodyPr/>
          <a:lstStyle/>
          <a:p>
            <a:pPr/>
            <a:r>
              <a:t>Desbalanceamentos</a:t>
            </a:r>
          </a:p>
        </p:txBody>
      </p:sp>
      <p:cxnSp>
        <p:nvCxnSpPr>
          <p:cNvPr id="893" name="Connection Line"/>
          <p:cNvCxnSpPr>
            <a:stCxn id="897" idx="0"/>
            <a:endCxn id="896" idx="0"/>
          </p:cNvCxnSpPr>
          <p:nvPr/>
        </p:nvCxnSpPr>
        <p:spPr>
          <a:xfrm flipV="1">
            <a:off x="2590419" y="2644722"/>
            <a:ext cx="1803273" cy="784279"/>
          </a:xfrm>
          <a:prstGeom prst="straightConnector1">
            <a:avLst/>
          </a:prstGeom>
          <a:ln w="19050">
            <a:solidFill>
              <a:srgbClr val="000000"/>
            </a:solidFill>
            <a:prstDash val="sysDot"/>
            <a:miter lim="400000"/>
          </a:ln>
        </p:spPr>
      </p:cxnSp>
      <p:cxnSp>
        <p:nvCxnSpPr>
          <p:cNvPr id="894" name="Connection Line"/>
          <p:cNvCxnSpPr>
            <a:stCxn id="895" idx="0"/>
            <a:endCxn id="896" idx="0"/>
          </p:cNvCxnSpPr>
          <p:nvPr/>
        </p:nvCxnSpPr>
        <p:spPr>
          <a:xfrm flipH="1" flipV="1">
            <a:off x="4393691" y="2644722"/>
            <a:ext cx="1883577" cy="782734"/>
          </a:xfrm>
          <a:prstGeom prst="straightConnector1">
            <a:avLst/>
          </a:prstGeom>
          <a:ln w="19050">
            <a:solidFill>
              <a:srgbClr val="000000"/>
            </a:solidFill>
            <a:prstDash val="sysDot"/>
            <a:miter lim="400000"/>
          </a:ln>
        </p:spPr>
      </p:cxnSp>
      <p:sp>
        <p:nvSpPr>
          <p:cNvPr id="895" name="7"/>
          <p:cNvSpPr/>
          <p:nvPr/>
        </p:nvSpPr>
        <p:spPr>
          <a:xfrm>
            <a:off x="6020092" y="3189351"/>
            <a:ext cx="514351" cy="476208"/>
          </a:xfrm>
          <a:prstGeom prst="ellipse">
            <a:avLst/>
          </a:prstGeom>
          <a:solidFill>
            <a:srgbClr val="FF26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896" name="5"/>
          <p:cNvSpPr/>
          <p:nvPr/>
        </p:nvSpPr>
        <p:spPr>
          <a:xfrm>
            <a:off x="4136516" y="2406618"/>
            <a:ext cx="514351" cy="476208"/>
          </a:xfrm>
          <a:prstGeom prst="ellipse">
            <a:avLst/>
          </a:prstGeom>
          <a:solidFill>
            <a:srgbClr val="FF26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897" name="1"/>
          <p:cNvSpPr/>
          <p:nvPr/>
        </p:nvSpPr>
        <p:spPr>
          <a:xfrm>
            <a:off x="2333244" y="3190896"/>
            <a:ext cx="514351" cy="476208"/>
          </a:xfrm>
          <a:prstGeom prst="ellipse">
            <a:avLst/>
          </a:prstGeom>
          <a:solidFill>
            <a:srgbClr val="FF26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1</a:t>
            </a:r>
          </a:p>
        </p:txBody>
      </p:sp>
      <p:cxnSp>
        <p:nvCxnSpPr>
          <p:cNvPr id="898" name="Connection Line"/>
          <p:cNvCxnSpPr>
            <a:stCxn id="899" idx="0"/>
            <a:endCxn id="897" idx="0"/>
          </p:cNvCxnSpPr>
          <p:nvPr/>
        </p:nvCxnSpPr>
        <p:spPr>
          <a:xfrm flipH="1" flipV="1">
            <a:off x="2590419" y="3429000"/>
            <a:ext cx="740664" cy="796797"/>
          </a:xfrm>
          <a:prstGeom prst="straightConnector1">
            <a:avLst/>
          </a:prstGeom>
          <a:ln w="19050">
            <a:solidFill>
              <a:srgbClr val="000000"/>
            </a:solidFill>
            <a:prstDash val="sysDot"/>
            <a:miter lim="400000"/>
          </a:ln>
        </p:spPr>
      </p:cxnSp>
      <p:sp>
        <p:nvSpPr>
          <p:cNvPr id="899" name="2"/>
          <p:cNvSpPr/>
          <p:nvPr/>
        </p:nvSpPr>
        <p:spPr>
          <a:xfrm>
            <a:off x="3073907" y="3987693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2</a:t>
            </a:r>
          </a:p>
        </p:txBody>
      </p:sp>
      <p:cxnSp>
        <p:nvCxnSpPr>
          <p:cNvPr id="900" name="Connection Line"/>
          <p:cNvCxnSpPr>
            <a:stCxn id="901" idx="0"/>
            <a:endCxn id="895" idx="0"/>
          </p:cNvCxnSpPr>
          <p:nvPr/>
        </p:nvCxnSpPr>
        <p:spPr>
          <a:xfrm flipH="1" flipV="1">
            <a:off x="6277267" y="3427455"/>
            <a:ext cx="866865" cy="796798"/>
          </a:xfrm>
          <a:prstGeom prst="straightConnector1">
            <a:avLst/>
          </a:prstGeom>
          <a:ln w="19050">
            <a:solidFill>
              <a:srgbClr val="000000"/>
            </a:solidFill>
            <a:prstDash val="sysDot"/>
            <a:miter lim="400000"/>
          </a:ln>
        </p:spPr>
      </p:cxnSp>
      <p:sp>
        <p:nvSpPr>
          <p:cNvPr id="901" name="15"/>
          <p:cNvSpPr/>
          <p:nvPr/>
        </p:nvSpPr>
        <p:spPr>
          <a:xfrm>
            <a:off x="6886956" y="3986148"/>
            <a:ext cx="514351" cy="476208"/>
          </a:xfrm>
          <a:prstGeom prst="ellipse">
            <a:avLst/>
          </a:prstGeom>
          <a:solidFill>
            <a:srgbClr val="FF26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15</a:t>
            </a:r>
          </a:p>
        </p:txBody>
      </p:sp>
      <p:cxnSp>
        <p:nvCxnSpPr>
          <p:cNvPr id="902" name="Connection Line"/>
          <p:cNvCxnSpPr>
            <a:stCxn id="903" idx="0"/>
            <a:endCxn id="901" idx="0"/>
          </p:cNvCxnSpPr>
          <p:nvPr/>
        </p:nvCxnSpPr>
        <p:spPr>
          <a:xfrm flipV="1">
            <a:off x="5906935" y="4224252"/>
            <a:ext cx="1237197" cy="891297"/>
          </a:xfrm>
          <a:prstGeom prst="straightConnector1">
            <a:avLst/>
          </a:prstGeom>
          <a:ln w="19050">
            <a:solidFill>
              <a:srgbClr val="000000"/>
            </a:solidFill>
            <a:prstDash val="sysDot"/>
            <a:miter lim="400000"/>
          </a:ln>
        </p:spPr>
      </p:cxnSp>
      <p:sp>
        <p:nvSpPr>
          <p:cNvPr id="903" name="9"/>
          <p:cNvSpPr/>
          <p:nvPr/>
        </p:nvSpPr>
        <p:spPr>
          <a:xfrm>
            <a:off x="5649760" y="4877444"/>
            <a:ext cx="514351" cy="476209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9</a:t>
            </a:r>
          </a:p>
        </p:txBody>
      </p:sp>
      <p:cxnSp>
        <p:nvCxnSpPr>
          <p:cNvPr id="904" name="Connection Line"/>
          <p:cNvCxnSpPr>
            <a:stCxn id="905" idx="0"/>
            <a:endCxn id="903" idx="0"/>
          </p:cNvCxnSpPr>
          <p:nvPr/>
        </p:nvCxnSpPr>
        <p:spPr>
          <a:xfrm flipV="1">
            <a:off x="5155310" y="5115548"/>
            <a:ext cx="751626" cy="779381"/>
          </a:xfrm>
          <a:prstGeom prst="straightConnector1">
            <a:avLst/>
          </a:prstGeom>
          <a:ln w="19050">
            <a:solidFill>
              <a:srgbClr val="000000"/>
            </a:solidFill>
            <a:prstDash val="sysDot"/>
            <a:miter lim="400000"/>
          </a:ln>
        </p:spPr>
      </p:cxnSp>
      <p:sp>
        <p:nvSpPr>
          <p:cNvPr id="905" name="8"/>
          <p:cNvSpPr/>
          <p:nvPr/>
        </p:nvSpPr>
        <p:spPr>
          <a:xfrm>
            <a:off x="4898135" y="5656824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8</a:t>
            </a:r>
          </a:p>
        </p:txBody>
      </p:sp>
      <p:cxnSp>
        <p:nvCxnSpPr>
          <p:cNvPr id="906" name="Connection Line"/>
          <p:cNvCxnSpPr>
            <a:stCxn id="907" idx="0"/>
            <a:endCxn id="903" idx="0"/>
          </p:cNvCxnSpPr>
          <p:nvPr/>
        </p:nvCxnSpPr>
        <p:spPr>
          <a:xfrm flipH="1" flipV="1">
            <a:off x="5906935" y="5115548"/>
            <a:ext cx="633692" cy="779381"/>
          </a:xfrm>
          <a:prstGeom prst="straightConnector1">
            <a:avLst/>
          </a:prstGeom>
          <a:ln w="19050">
            <a:solidFill>
              <a:srgbClr val="000000"/>
            </a:solidFill>
            <a:prstDash val="sysDot"/>
            <a:miter lim="400000"/>
          </a:ln>
        </p:spPr>
      </p:cxnSp>
      <p:sp>
        <p:nvSpPr>
          <p:cNvPr id="907" name="14"/>
          <p:cNvSpPr/>
          <p:nvPr/>
        </p:nvSpPr>
        <p:spPr>
          <a:xfrm>
            <a:off x="6283451" y="5656824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14</a:t>
            </a:r>
          </a:p>
        </p:txBody>
      </p:sp>
      <p:sp>
        <p:nvSpPr>
          <p:cNvPr id="908" name="3"/>
          <p:cNvSpPr/>
          <p:nvPr/>
        </p:nvSpPr>
        <p:spPr>
          <a:xfrm>
            <a:off x="3720414" y="4878989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3</a:t>
            </a:r>
          </a:p>
        </p:txBody>
      </p:sp>
      <p:cxnSp>
        <p:nvCxnSpPr>
          <p:cNvPr id="909" name="Connection Line"/>
          <p:cNvCxnSpPr>
            <a:stCxn id="899" idx="0"/>
            <a:endCxn id="908" idx="0"/>
          </p:cNvCxnSpPr>
          <p:nvPr/>
        </p:nvCxnSpPr>
        <p:spPr>
          <a:xfrm>
            <a:off x="3331082" y="4225796"/>
            <a:ext cx="646508" cy="891298"/>
          </a:xfrm>
          <a:prstGeom prst="straightConnector1">
            <a:avLst/>
          </a:prstGeom>
          <a:ln w="19050">
            <a:solidFill>
              <a:srgbClr val="000000"/>
            </a:solidFill>
            <a:prstDash val="sysDot"/>
            <a:miter lim="400000"/>
          </a:ln>
        </p:spPr>
      </p:cxnSp>
      <p:sp>
        <p:nvSpPr>
          <p:cNvPr id="910" name="Oval"/>
          <p:cNvSpPr/>
          <p:nvPr/>
        </p:nvSpPr>
        <p:spPr>
          <a:xfrm>
            <a:off x="2187131" y="3058153"/>
            <a:ext cx="806576" cy="741693"/>
          </a:xfrm>
          <a:prstGeom prst="ellipse">
            <a:avLst/>
          </a:prstGeom>
          <a:ln w="19050">
            <a:solidFill>
              <a:srgbClr val="FF2600"/>
            </a:solidFill>
            <a:prstDash val="sysDot"/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911" name="Oval"/>
          <p:cNvSpPr/>
          <p:nvPr/>
        </p:nvSpPr>
        <p:spPr>
          <a:xfrm>
            <a:off x="3990403" y="2273876"/>
            <a:ext cx="806577" cy="741693"/>
          </a:xfrm>
          <a:prstGeom prst="ellipse">
            <a:avLst/>
          </a:prstGeom>
          <a:ln w="19050">
            <a:solidFill>
              <a:srgbClr val="FF2600"/>
            </a:solidFill>
            <a:prstDash val="sysDot"/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912" name="Oval"/>
          <p:cNvSpPr/>
          <p:nvPr/>
        </p:nvSpPr>
        <p:spPr>
          <a:xfrm>
            <a:off x="5873979" y="3053084"/>
            <a:ext cx="806577" cy="741694"/>
          </a:xfrm>
          <a:prstGeom prst="ellipse">
            <a:avLst/>
          </a:prstGeom>
          <a:ln w="19050">
            <a:solidFill>
              <a:srgbClr val="FF2600"/>
            </a:solidFill>
            <a:prstDash val="sysDot"/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913" name="Oval"/>
          <p:cNvSpPr/>
          <p:nvPr/>
        </p:nvSpPr>
        <p:spPr>
          <a:xfrm>
            <a:off x="6740843" y="3854950"/>
            <a:ext cx="806577" cy="741693"/>
          </a:xfrm>
          <a:prstGeom prst="ellipse">
            <a:avLst/>
          </a:prstGeom>
          <a:ln w="19050">
            <a:solidFill>
              <a:srgbClr val="FF2600"/>
            </a:solidFill>
            <a:prstDash val="sysDot"/>
            <a:miter lim="400000"/>
          </a:ln>
        </p:spPr>
        <p:txBody>
          <a:bodyPr lIns="45719" rIns="45719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Próximas aulas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Próximas aulas</a:t>
            </a:r>
          </a:p>
        </p:txBody>
      </p:sp>
      <p:sp>
        <p:nvSpPr>
          <p:cNvPr id="916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917" name="Desbalanceamentos"/>
          <p:cNvSpPr txBox="1"/>
          <p:nvPr>
            <p:ph type="body" sz="quarter" idx="1"/>
          </p:nvPr>
        </p:nvSpPr>
        <p:spPr>
          <a:xfrm>
            <a:off x="457200" y="1600200"/>
            <a:ext cx="8229600" cy="704819"/>
          </a:xfrm>
          <a:prstGeom prst="rect">
            <a:avLst/>
          </a:prstGeom>
        </p:spPr>
        <p:txBody>
          <a:bodyPr/>
          <a:lstStyle/>
          <a:p>
            <a:pPr/>
            <a:r>
              <a:t>Desbalanceamentos</a:t>
            </a:r>
          </a:p>
        </p:txBody>
      </p:sp>
      <p:cxnSp>
        <p:nvCxnSpPr>
          <p:cNvPr id="918" name="Connection Line"/>
          <p:cNvCxnSpPr>
            <a:stCxn id="922" idx="0"/>
            <a:endCxn id="921" idx="0"/>
          </p:cNvCxnSpPr>
          <p:nvPr/>
        </p:nvCxnSpPr>
        <p:spPr>
          <a:xfrm flipV="1">
            <a:off x="2590419" y="2644722"/>
            <a:ext cx="1803273" cy="784279"/>
          </a:xfrm>
          <a:prstGeom prst="straightConnector1">
            <a:avLst/>
          </a:prstGeom>
          <a:ln w="19050">
            <a:solidFill>
              <a:srgbClr val="000000"/>
            </a:solidFill>
            <a:prstDash val="sysDot"/>
            <a:miter lim="400000"/>
          </a:ln>
        </p:spPr>
      </p:cxnSp>
      <p:cxnSp>
        <p:nvCxnSpPr>
          <p:cNvPr id="919" name="Connection Line"/>
          <p:cNvCxnSpPr>
            <a:stCxn id="920" idx="0"/>
            <a:endCxn id="921" idx="0"/>
          </p:cNvCxnSpPr>
          <p:nvPr/>
        </p:nvCxnSpPr>
        <p:spPr>
          <a:xfrm flipH="1" flipV="1">
            <a:off x="4393691" y="2644722"/>
            <a:ext cx="1883577" cy="782734"/>
          </a:xfrm>
          <a:prstGeom prst="straightConnector1">
            <a:avLst/>
          </a:prstGeom>
          <a:ln w="19050">
            <a:solidFill>
              <a:srgbClr val="000000"/>
            </a:solidFill>
            <a:prstDash val="sysDot"/>
            <a:miter lim="400000"/>
          </a:ln>
        </p:spPr>
      </p:cxnSp>
      <p:sp>
        <p:nvSpPr>
          <p:cNvPr id="920" name="7"/>
          <p:cNvSpPr/>
          <p:nvPr/>
        </p:nvSpPr>
        <p:spPr>
          <a:xfrm>
            <a:off x="6020092" y="3189351"/>
            <a:ext cx="514351" cy="476208"/>
          </a:xfrm>
          <a:prstGeom prst="ellipse">
            <a:avLst/>
          </a:prstGeom>
          <a:solidFill>
            <a:srgbClr val="FF26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921" name="5"/>
          <p:cNvSpPr/>
          <p:nvPr/>
        </p:nvSpPr>
        <p:spPr>
          <a:xfrm>
            <a:off x="4136516" y="2406618"/>
            <a:ext cx="514351" cy="476208"/>
          </a:xfrm>
          <a:prstGeom prst="ellipse">
            <a:avLst/>
          </a:prstGeom>
          <a:solidFill>
            <a:srgbClr val="FF26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922" name="1"/>
          <p:cNvSpPr/>
          <p:nvPr/>
        </p:nvSpPr>
        <p:spPr>
          <a:xfrm>
            <a:off x="2333244" y="3190896"/>
            <a:ext cx="514351" cy="476208"/>
          </a:xfrm>
          <a:prstGeom prst="ellipse">
            <a:avLst/>
          </a:prstGeom>
          <a:solidFill>
            <a:srgbClr val="FF26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1</a:t>
            </a:r>
          </a:p>
        </p:txBody>
      </p:sp>
      <p:cxnSp>
        <p:nvCxnSpPr>
          <p:cNvPr id="923" name="Connection Line"/>
          <p:cNvCxnSpPr>
            <a:stCxn id="924" idx="0"/>
            <a:endCxn id="922" idx="0"/>
          </p:cNvCxnSpPr>
          <p:nvPr/>
        </p:nvCxnSpPr>
        <p:spPr>
          <a:xfrm flipH="1" flipV="1">
            <a:off x="2590419" y="3429000"/>
            <a:ext cx="740664" cy="796797"/>
          </a:xfrm>
          <a:prstGeom prst="straightConnector1">
            <a:avLst/>
          </a:prstGeom>
          <a:ln w="19050">
            <a:solidFill>
              <a:srgbClr val="000000"/>
            </a:solidFill>
            <a:prstDash val="sysDot"/>
            <a:miter lim="400000"/>
          </a:ln>
        </p:spPr>
      </p:cxnSp>
      <p:sp>
        <p:nvSpPr>
          <p:cNvPr id="924" name="2"/>
          <p:cNvSpPr/>
          <p:nvPr/>
        </p:nvSpPr>
        <p:spPr>
          <a:xfrm>
            <a:off x="3073907" y="3987693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2</a:t>
            </a:r>
          </a:p>
        </p:txBody>
      </p:sp>
      <p:cxnSp>
        <p:nvCxnSpPr>
          <p:cNvPr id="925" name="Connection Line"/>
          <p:cNvCxnSpPr>
            <a:stCxn id="926" idx="0"/>
            <a:endCxn id="920" idx="0"/>
          </p:cNvCxnSpPr>
          <p:nvPr/>
        </p:nvCxnSpPr>
        <p:spPr>
          <a:xfrm flipH="1" flipV="1">
            <a:off x="6277267" y="3427455"/>
            <a:ext cx="866865" cy="796798"/>
          </a:xfrm>
          <a:prstGeom prst="straightConnector1">
            <a:avLst/>
          </a:prstGeom>
          <a:ln w="19050">
            <a:solidFill>
              <a:srgbClr val="000000"/>
            </a:solidFill>
            <a:prstDash val="sysDot"/>
            <a:miter lim="400000"/>
          </a:ln>
        </p:spPr>
      </p:cxnSp>
      <p:sp>
        <p:nvSpPr>
          <p:cNvPr id="926" name="15"/>
          <p:cNvSpPr/>
          <p:nvPr/>
        </p:nvSpPr>
        <p:spPr>
          <a:xfrm>
            <a:off x="6886956" y="3986148"/>
            <a:ext cx="514351" cy="476208"/>
          </a:xfrm>
          <a:prstGeom prst="ellipse">
            <a:avLst/>
          </a:prstGeom>
          <a:solidFill>
            <a:srgbClr val="FF26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15</a:t>
            </a:r>
          </a:p>
        </p:txBody>
      </p:sp>
      <p:cxnSp>
        <p:nvCxnSpPr>
          <p:cNvPr id="927" name="Connection Line"/>
          <p:cNvCxnSpPr>
            <a:stCxn id="928" idx="0"/>
            <a:endCxn id="926" idx="0"/>
          </p:cNvCxnSpPr>
          <p:nvPr/>
        </p:nvCxnSpPr>
        <p:spPr>
          <a:xfrm flipV="1">
            <a:off x="5906935" y="4224252"/>
            <a:ext cx="1237197" cy="891297"/>
          </a:xfrm>
          <a:prstGeom prst="straightConnector1">
            <a:avLst/>
          </a:prstGeom>
          <a:ln w="19050">
            <a:solidFill>
              <a:srgbClr val="000000"/>
            </a:solidFill>
            <a:prstDash val="sysDot"/>
            <a:miter lim="400000"/>
          </a:ln>
        </p:spPr>
      </p:cxnSp>
      <p:sp>
        <p:nvSpPr>
          <p:cNvPr id="928" name="9"/>
          <p:cNvSpPr/>
          <p:nvPr/>
        </p:nvSpPr>
        <p:spPr>
          <a:xfrm>
            <a:off x="5649760" y="4877444"/>
            <a:ext cx="514351" cy="476209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9</a:t>
            </a:r>
          </a:p>
        </p:txBody>
      </p:sp>
      <p:cxnSp>
        <p:nvCxnSpPr>
          <p:cNvPr id="929" name="Connection Line"/>
          <p:cNvCxnSpPr>
            <a:stCxn id="930" idx="0"/>
            <a:endCxn id="928" idx="0"/>
          </p:cNvCxnSpPr>
          <p:nvPr/>
        </p:nvCxnSpPr>
        <p:spPr>
          <a:xfrm flipV="1">
            <a:off x="5155310" y="5115548"/>
            <a:ext cx="751626" cy="779381"/>
          </a:xfrm>
          <a:prstGeom prst="straightConnector1">
            <a:avLst/>
          </a:prstGeom>
          <a:ln w="19050">
            <a:solidFill>
              <a:srgbClr val="000000"/>
            </a:solidFill>
            <a:prstDash val="sysDot"/>
            <a:miter lim="400000"/>
          </a:ln>
        </p:spPr>
      </p:cxnSp>
      <p:sp>
        <p:nvSpPr>
          <p:cNvPr id="930" name="8"/>
          <p:cNvSpPr/>
          <p:nvPr/>
        </p:nvSpPr>
        <p:spPr>
          <a:xfrm>
            <a:off x="4898135" y="5656824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8</a:t>
            </a:r>
          </a:p>
        </p:txBody>
      </p:sp>
      <p:cxnSp>
        <p:nvCxnSpPr>
          <p:cNvPr id="931" name="Connection Line"/>
          <p:cNvCxnSpPr>
            <a:stCxn id="932" idx="0"/>
            <a:endCxn id="928" idx="0"/>
          </p:cNvCxnSpPr>
          <p:nvPr/>
        </p:nvCxnSpPr>
        <p:spPr>
          <a:xfrm flipH="1" flipV="1">
            <a:off x="5906935" y="5115548"/>
            <a:ext cx="633692" cy="779381"/>
          </a:xfrm>
          <a:prstGeom prst="straightConnector1">
            <a:avLst/>
          </a:prstGeom>
          <a:ln w="19050">
            <a:solidFill>
              <a:srgbClr val="000000"/>
            </a:solidFill>
            <a:prstDash val="sysDot"/>
            <a:miter lim="400000"/>
          </a:ln>
        </p:spPr>
      </p:cxnSp>
      <p:sp>
        <p:nvSpPr>
          <p:cNvPr id="932" name="14"/>
          <p:cNvSpPr/>
          <p:nvPr/>
        </p:nvSpPr>
        <p:spPr>
          <a:xfrm>
            <a:off x="6283451" y="5656824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14</a:t>
            </a:r>
          </a:p>
        </p:txBody>
      </p:sp>
      <p:sp>
        <p:nvSpPr>
          <p:cNvPr id="933" name="3"/>
          <p:cNvSpPr/>
          <p:nvPr/>
        </p:nvSpPr>
        <p:spPr>
          <a:xfrm>
            <a:off x="3720414" y="4878989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3</a:t>
            </a:r>
          </a:p>
        </p:txBody>
      </p:sp>
      <p:cxnSp>
        <p:nvCxnSpPr>
          <p:cNvPr id="934" name="Connection Line"/>
          <p:cNvCxnSpPr>
            <a:stCxn id="924" idx="0"/>
            <a:endCxn id="933" idx="0"/>
          </p:cNvCxnSpPr>
          <p:nvPr/>
        </p:nvCxnSpPr>
        <p:spPr>
          <a:xfrm>
            <a:off x="3331082" y="4225796"/>
            <a:ext cx="646508" cy="891298"/>
          </a:xfrm>
          <a:prstGeom prst="straightConnector1">
            <a:avLst/>
          </a:prstGeom>
          <a:ln w="19050">
            <a:solidFill>
              <a:srgbClr val="000000"/>
            </a:solidFill>
            <a:prstDash val="sysDot"/>
            <a:miter lim="400000"/>
          </a:ln>
        </p:spPr>
      </p:cxnSp>
      <p:sp>
        <p:nvSpPr>
          <p:cNvPr id="935" name="Oval"/>
          <p:cNvSpPr/>
          <p:nvPr/>
        </p:nvSpPr>
        <p:spPr>
          <a:xfrm>
            <a:off x="2187131" y="3058153"/>
            <a:ext cx="806576" cy="741693"/>
          </a:xfrm>
          <a:prstGeom prst="ellipse">
            <a:avLst/>
          </a:prstGeom>
          <a:ln w="19050">
            <a:solidFill>
              <a:srgbClr val="FF2600"/>
            </a:solidFill>
            <a:prstDash val="sysDot"/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936" name="Oval"/>
          <p:cNvSpPr/>
          <p:nvPr/>
        </p:nvSpPr>
        <p:spPr>
          <a:xfrm>
            <a:off x="3990403" y="2273876"/>
            <a:ext cx="806577" cy="741693"/>
          </a:xfrm>
          <a:prstGeom prst="ellipse">
            <a:avLst/>
          </a:prstGeom>
          <a:ln w="19050">
            <a:solidFill>
              <a:srgbClr val="FF2600"/>
            </a:solidFill>
            <a:prstDash val="sysDot"/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937" name="Oval"/>
          <p:cNvSpPr/>
          <p:nvPr/>
        </p:nvSpPr>
        <p:spPr>
          <a:xfrm>
            <a:off x="5873979" y="3053084"/>
            <a:ext cx="806577" cy="741694"/>
          </a:xfrm>
          <a:prstGeom prst="ellipse">
            <a:avLst/>
          </a:prstGeom>
          <a:ln w="19050">
            <a:solidFill>
              <a:srgbClr val="FF2600"/>
            </a:solidFill>
            <a:prstDash val="sysDot"/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938" name="Oval"/>
          <p:cNvSpPr/>
          <p:nvPr/>
        </p:nvSpPr>
        <p:spPr>
          <a:xfrm>
            <a:off x="6740843" y="3854950"/>
            <a:ext cx="806577" cy="741693"/>
          </a:xfrm>
          <a:prstGeom prst="ellipse">
            <a:avLst/>
          </a:prstGeom>
          <a:ln w="19050">
            <a:solidFill>
              <a:srgbClr val="FF2600"/>
            </a:solidFill>
            <a:prstDash val="sysDot"/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939" name="Árvores AVLs"/>
          <p:cNvSpPr txBox="1"/>
          <p:nvPr/>
        </p:nvSpPr>
        <p:spPr>
          <a:xfrm>
            <a:off x="352828" y="4368929"/>
            <a:ext cx="1637033" cy="427991"/>
          </a:xfrm>
          <a:prstGeom prst="rect">
            <a:avLst/>
          </a:prstGeom>
          <a:solidFill>
            <a:srgbClr val="FFFB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300"/>
            </a:lvl1pPr>
          </a:lstStyle>
          <a:p>
            <a:pPr/>
            <a:r>
              <a:t>Árvores AVLs</a:t>
            </a:r>
          </a:p>
        </p:txBody>
      </p:sp>
      <p:sp>
        <p:nvSpPr>
          <p:cNvPr id="940" name="Árvores Red-black"/>
          <p:cNvSpPr txBox="1"/>
          <p:nvPr/>
        </p:nvSpPr>
        <p:spPr>
          <a:xfrm>
            <a:off x="350755" y="4901553"/>
            <a:ext cx="2272294" cy="427991"/>
          </a:xfrm>
          <a:prstGeom prst="rect">
            <a:avLst/>
          </a:prstGeom>
          <a:solidFill>
            <a:srgbClr val="FFFB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300"/>
            </a:lvl1pPr>
          </a:lstStyle>
          <a:p>
            <a:pPr/>
            <a:r>
              <a:t>Árvores Red-black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943" name="Roteir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Roteiro</a:t>
            </a:r>
          </a:p>
        </p:txBody>
      </p:sp>
      <p:sp>
        <p:nvSpPr>
          <p:cNvPr id="944" name="Rounded Rectangle"/>
          <p:cNvSpPr/>
          <p:nvPr/>
        </p:nvSpPr>
        <p:spPr>
          <a:xfrm>
            <a:off x="685800" y="3511084"/>
            <a:ext cx="7772400" cy="549276"/>
          </a:xfrm>
          <a:prstGeom prst="roundRect">
            <a:avLst>
              <a:gd name="adj" fmla="val 287"/>
            </a:avLst>
          </a:prstGeom>
          <a:solidFill>
            <a:srgbClr val="7ED1EC"/>
          </a:solidFill>
          <a:ln w="10000">
            <a:solidFill>
              <a:schemeClr val="accent1">
                <a:satOff val="-18607"/>
                <a:lumOff val="-14039"/>
              </a:schemeClr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grpSp>
        <p:nvGrpSpPr>
          <p:cNvPr id="947" name="Group"/>
          <p:cNvGrpSpPr/>
          <p:nvPr/>
        </p:nvGrpSpPr>
        <p:grpSpPr>
          <a:xfrm>
            <a:off x="879475" y="2482940"/>
            <a:ext cx="366713" cy="373791"/>
            <a:chOff x="0" y="0"/>
            <a:chExt cx="366712" cy="373790"/>
          </a:xfrm>
        </p:grpSpPr>
        <p:sp>
          <p:nvSpPr>
            <p:cNvPr id="945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946" name="2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2</a:t>
              </a:r>
            </a:p>
          </p:txBody>
        </p:sp>
      </p:grpSp>
      <p:grpSp>
        <p:nvGrpSpPr>
          <p:cNvPr id="950" name="Group"/>
          <p:cNvGrpSpPr/>
          <p:nvPr/>
        </p:nvGrpSpPr>
        <p:grpSpPr>
          <a:xfrm>
            <a:off x="879475" y="3049587"/>
            <a:ext cx="366713" cy="373791"/>
            <a:chOff x="0" y="0"/>
            <a:chExt cx="366712" cy="373790"/>
          </a:xfrm>
        </p:grpSpPr>
        <p:sp>
          <p:nvSpPr>
            <p:cNvPr id="948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949" name="3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3</a:t>
              </a:r>
            </a:p>
          </p:txBody>
        </p:sp>
      </p:grpSp>
      <p:sp>
        <p:nvSpPr>
          <p:cNvPr id="951" name="Remoção em Árvore Binárias"/>
          <p:cNvSpPr txBox="1"/>
          <p:nvPr/>
        </p:nvSpPr>
        <p:spPr>
          <a:xfrm>
            <a:off x="1345584" y="2501851"/>
            <a:ext cx="3646050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Remoção em Árvore Binárias</a:t>
            </a:r>
          </a:p>
        </p:txBody>
      </p:sp>
      <p:grpSp>
        <p:nvGrpSpPr>
          <p:cNvPr id="954" name="Group"/>
          <p:cNvGrpSpPr/>
          <p:nvPr/>
        </p:nvGrpSpPr>
        <p:grpSpPr>
          <a:xfrm>
            <a:off x="876300" y="3606347"/>
            <a:ext cx="366713" cy="373792"/>
            <a:chOff x="0" y="0"/>
            <a:chExt cx="366712" cy="373790"/>
          </a:xfrm>
        </p:grpSpPr>
        <p:sp>
          <p:nvSpPr>
            <p:cNvPr id="952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953" name="4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4</a:t>
              </a:r>
            </a:p>
          </p:txBody>
        </p:sp>
      </p:grpSp>
      <p:sp>
        <p:nvSpPr>
          <p:cNvPr id="955" name="Próximos conteúdos"/>
          <p:cNvSpPr txBox="1"/>
          <p:nvPr/>
        </p:nvSpPr>
        <p:spPr>
          <a:xfrm>
            <a:off x="1339295" y="3037544"/>
            <a:ext cx="2614920" cy="3737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Próximos conteúdos</a:t>
            </a:r>
          </a:p>
        </p:txBody>
      </p:sp>
      <p:sp>
        <p:nvSpPr>
          <p:cNvPr id="956" name="Tópicos já vistos anteriormente"/>
          <p:cNvSpPr txBox="1"/>
          <p:nvPr/>
        </p:nvSpPr>
        <p:spPr>
          <a:xfrm>
            <a:off x="1343058" y="1935127"/>
            <a:ext cx="3927832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Tópicos já vistos anteriormente</a:t>
            </a:r>
          </a:p>
        </p:txBody>
      </p:sp>
      <p:grpSp>
        <p:nvGrpSpPr>
          <p:cNvPr id="959" name="Group"/>
          <p:cNvGrpSpPr/>
          <p:nvPr/>
        </p:nvGrpSpPr>
        <p:grpSpPr>
          <a:xfrm>
            <a:off x="876300" y="1916542"/>
            <a:ext cx="366713" cy="373791"/>
            <a:chOff x="0" y="0"/>
            <a:chExt cx="366712" cy="373790"/>
          </a:xfrm>
        </p:grpSpPr>
        <p:sp>
          <p:nvSpPr>
            <p:cNvPr id="957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958" name="1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</a:t>
              </a:r>
            </a:p>
          </p:txBody>
        </p:sp>
      </p:grpSp>
      <p:sp>
        <p:nvSpPr>
          <p:cNvPr id="960" name="Referências"/>
          <p:cNvSpPr txBox="1"/>
          <p:nvPr/>
        </p:nvSpPr>
        <p:spPr>
          <a:xfrm>
            <a:off x="1339295" y="3598638"/>
            <a:ext cx="1542861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Referências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Referências sugeridas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Referências sugeridas</a:t>
            </a:r>
          </a:p>
        </p:txBody>
      </p:sp>
      <p:sp>
        <p:nvSpPr>
          <p:cNvPr id="963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964" name="[Cormen et al, 2018]"/>
          <p:cNvSpPr txBox="1"/>
          <p:nvPr/>
        </p:nvSpPr>
        <p:spPr>
          <a:xfrm>
            <a:off x="1661631" y="5578758"/>
            <a:ext cx="2024358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[Cormen et al, 2018]</a:t>
            </a:r>
          </a:p>
        </p:txBody>
      </p:sp>
      <p:sp>
        <p:nvSpPr>
          <p:cNvPr id="965" name="[Tenenbaum et al, 1995]"/>
          <p:cNvSpPr txBox="1"/>
          <p:nvPr/>
        </p:nvSpPr>
        <p:spPr>
          <a:xfrm>
            <a:off x="4962093" y="5669143"/>
            <a:ext cx="2339912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[Tenenbaum et al, 1995]</a:t>
            </a:r>
          </a:p>
        </p:txBody>
      </p:sp>
      <p:pic>
        <p:nvPicPr>
          <p:cNvPr id="966" name="cormen.jpg" descr="cormen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62482" y="2176631"/>
            <a:ext cx="2422657" cy="3421831"/>
          </a:xfrm>
          <a:prstGeom prst="rect">
            <a:avLst/>
          </a:prstGeom>
          <a:ln w="12700">
            <a:miter lim="400000"/>
          </a:ln>
        </p:spPr>
      </p:pic>
      <p:pic>
        <p:nvPicPr>
          <p:cNvPr id="967" name="tenembaum.jpeg" descr="tenembaum.jpe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920720" y="2171967"/>
            <a:ext cx="2422657" cy="343115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970" name="[Ziviani, 2010]"/>
          <p:cNvSpPr txBox="1"/>
          <p:nvPr/>
        </p:nvSpPr>
        <p:spPr>
          <a:xfrm>
            <a:off x="1821195" y="5714336"/>
            <a:ext cx="1436785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[Ziviani, 2010]</a:t>
            </a:r>
          </a:p>
        </p:txBody>
      </p:sp>
      <p:sp>
        <p:nvSpPr>
          <p:cNvPr id="971" name="[Drozdek, 2017]"/>
          <p:cNvSpPr txBox="1"/>
          <p:nvPr/>
        </p:nvSpPr>
        <p:spPr>
          <a:xfrm>
            <a:off x="5245769" y="5714336"/>
            <a:ext cx="1608123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[Drozdek, 2017]</a:t>
            </a:r>
          </a:p>
        </p:txBody>
      </p:sp>
      <p:pic>
        <p:nvPicPr>
          <p:cNvPr id="972" name="ziviani.jpeg" descr="ziviani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80694" y="1902083"/>
            <a:ext cx="2551051" cy="3731653"/>
          </a:xfrm>
          <a:prstGeom prst="rect">
            <a:avLst/>
          </a:prstGeom>
          <a:ln w="12700">
            <a:miter lim="400000"/>
          </a:ln>
        </p:spPr>
      </p:pic>
      <p:pic>
        <p:nvPicPr>
          <p:cNvPr id="973" name="drozdek.jpeg" descr="drozdek.jpe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774305" y="1909483"/>
            <a:ext cx="2551051" cy="3716853"/>
          </a:xfrm>
          <a:prstGeom prst="rect">
            <a:avLst/>
          </a:prstGeom>
          <a:ln w="12700">
            <a:miter lim="400000"/>
          </a:ln>
        </p:spPr>
      </p:pic>
      <p:sp>
        <p:nvSpPr>
          <p:cNvPr id="974" name="Referências sugeridas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Referências sugeridas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" name="Perguntas?…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0" indent="0" algn="ctr">
              <a:buClrTx/>
              <a:buSzTx/>
              <a:buNone/>
              <a:defRPr sz="5200"/>
            </a:pPr>
            <a:r>
              <a:t>Perguntas?</a:t>
            </a:r>
          </a:p>
          <a:p>
            <a:pPr marL="0" indent="0" algn="ctr">
              <a:buClrTx/>
              <a:buSzTx/>
              <a:buNone/>
            </a:pPr>
          </a:p>
          <a:p>
            <a:pPr marL="0" indent="0" algn="ctr">
              <a:buClrTx/>
              <a:buSzTx/>
              <a:buNone/>
            </a:pPr>
          </a:p>
          <a:p>
            <a:pPr marL="0" indent="0" algn="ctr">
              <a:buClrTx/>
              <a:buSzTx/>
              <a:buNone/>
            </a:pPr>
            <a:r>
              <a:t>Prof. Rafael G. </a:t>
            </a:r>
            <a:r>
              <a:rPr b="1"/>
              <a:t>Mantovani</a:t>
            </a:r>
          </a:p>
          <a:p>
            <a:pPr marL="0" indent="0" algn="ctr">
              <a:buClrTx/>
              <a:buSzTx/>
              <a:buNone/>
              <a:defRPr>
                <a:solidFill>
                  <a:srgbClr val="0433FF"/>
                </a:solidFill>
              </a:defRPr>
            </a:pPr>
            <a:r>
              <a:rPr u="sng">
                <a:uFill>
                  <a:solidFill>
                    <a:srgbClr val="FF7915"/>
                  </a:solidFill>
                </a:uFill>
                <a:hlinkClick r:id="rId2" invalidUrl="" action="" tgtFrame="" tooltip="" history="1" highlightClick="0" endSnd="0"/>
              </a:rPr>
              <a:t>rafaelmantovani@utfpr.edu.br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Introduçã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Introdução</a:t>
            </a:r>
          </a:p>
        </p:txBody>
      </p:sp>
      <p:pic>
        <p:nvPicPr>
          <p:cNvPr id="203" name="problem.jpg" descr="problem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79325" y="3059666"/>
            <a:ext cx="1220046" cy="1220047"/>
          </a:xfrm>
          <a:prstGeom prst="rect">
            <a:avLst/>
          </a:prstGeom>
          <a:ln w="12700">
            <a:miter lim="400000"/>
          </a:ln>
        </p:spPr>
      </p:pic>
      <p:sp>
        <p:nvSpPr>
          <p:cNvPr id="204" name="Problema"/>
          <p:cNvSpPr txBox="1"/>
          <p:nvPr/>
        </p:nvSpPr>
        <p:spPr>
          <a:xfrm>
            <a:off x="4106036" y="4296578"/>
            <a:ext cx="1166625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200"/>
            </a:lvl1pPr>
          </a:lstStyle>
          <a:p>
            <a:pPr/>
            <a:r>
              <a:t>Problema</a:t>
            </a:r>
          </a:p>
        </p:txBody>
      </p:sp>
      <p:pic>
        <p:nvPicPr>
          <p:cNvPr id="205" name="stack_1.jpg" descr="stack_1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65649" y="1814408"/>
            <a:ext cx="1220047" cy="849826"/>
          </a:xfrm>
          <a:prstGeom prst="rect">
            <a:avLst/>
          </a:prstGeom>
          <a:ln w="12700">
            <a:miter lim="400000"/>
          </a:ln>
        </p:spPr>
      </p:pic>
      <p:sp>
        <p:nvSpPr>
          <p:cNvPr id="206" name="Pilhas"/>
          <p:cNvSpPr txBox="1"/>
          <p:nvPr/>
        </p:nvSpPr>
        <p:spPr>
          <a:xfrm>
            <a:off x="1922913" y="2122945"/>
            <a:ext cx="735928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200"/>
            </a:lvl1pPr>
          </a:lstStyle>
          <a:p>
            <a:pPr/>
            <a:r>
              <a:t>Pilhas</a:t>
            </a:r>
          </a:p>
        </p:txBody>
      </p:sp>
      <p:pic>
        <p:nvPicPr>
          <p:cNvPr id="207" name="queue.png" descr="queu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34746" y="3722333"/>
            <a:ext cx="1341193" cy="598883"/>
          </a:xfrm>
          <a:prstGeom prst="rect">
            <a:avLst/>
          </a:prstGeom>
          <a:ln w="12700">
            <a:miter lim="400000"/>
          </a:ln>
        </p:spPr>
      </p:pic>
      <p:sp>
        <p:nvSpPr>
          <p:cNvPr id="208" name="Filas"/>
          <p:cNvSpPr txBox="1"/>
          <p:nvPr/>
        </p:nvSpPr>
        <p:spPr>
          <a:xfrm>
            <a:off x="1992762" y="3823654"/>
            <a:ext cx="596229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200"/>
            </a:lvl1pPr>
          </a:lstStyle>
          <a:p>
            <a:pPr/>
            <a:r>
              <a:t>Filas</a:t>
            </a:r>
          </a:p>
        </p:txBody>
      </p:sp>
      <p:pic>
        <p:nvPicPr>
          <p:cNvPr id="209" name="grafos.png" descr="grafos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573817" y="3482512"/>
            <a:ext cx="1078524" cy="1078524"/>
          </a:xfrm>
          <a:prstGeom prst="rect">
            <a:avLst/>
          </a:prstGeom>
          <a:ln w="12700">
            <a:miter lim="400000"/>
          </a:ln>
        </p:spPr>
      </p:pic>
      <p:sp>
        <p:nvSpPr>
          <p:cNvPr id="210" name="Grafos"/>
          <p:cNvSpPr txBox="1"/>
          <p:nvPr/>
        </p:nvSpPr>
        <p:spPr>
          <a:xfrm>
            <a:off x="6535984" y="3823654"/>
            <a:ext cx="884224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200"/>
            </a:lvl1pPr>
          </a:lstStyle>
          <a:p>
            <a:pPr/>
            <a:r>
              <a:t>Grafos</a:t>
            </a:r>
          </a:p>
        </p:txBody>
      </p:sp>
      <p:pic>
        <p:nvPicPr>
          <p:cNvPr id="211" name="array.png" descr="array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7801997" y="1917878"/>
            <a:ext cx="642886" cy="642886"/>
          </a:xfrm>
          <a:prstGeom prst="rect">
            <a:avLst/>
          </a:prstGeom>
          <a:ln w="12700">
            <a:miter lim="400000"/>
          </a:ln>
        </p:spPr>
      </p:pic>
      <p:sp>
        <p:nvSpPr>
          <p:cNvPr id="212" name="Vetores"/>
          <p:cNvSpPr txBox="1"/>
          <p:nvPr/>
        </p:nvSpPr>
        <p:spPr>
          <a:xfrm>
            <a:off x="6509586" y="2041200"/>
            <a:ext cx="937020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200"/>
            </a:lvl1pPr>
          </a:lstStyle>
          <a:p>
            <a:pPr/>
            <a:r>
              <a:t>Vetores</a:t>
            </a:r>
          </a:p>
        </p:txBody>
      </p:sp>
      <p:sp>
        <p:nvSpPr>
          <p:cNvPr id="213" name="Etc"/>
          <p:cNvSpPr txBox="1"/>
          <p:nvPr/>
        </p:nvSpPr>
        <p:spPr>
          <a:xfrm>
            <a:off x="6773229" y="5523971"/>
            <a:ext cx="409734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200"/>
            </a:lvl1pPr>
          </a:lstStyle>
          <a:p>
            <a:pPr/>
            <a:r>
              <a:t>Etc</a:t>
            </a:r>
          </a:p>
        </p:txBody>
      </p:sp>
      <p:pic>
        <p:nvPicPr>
          <p:cNvPr id="214" name="etc.png" descr="etc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7688166" y="5297178"/>
            <a:ext cx="849826" cy="849826"/>
          </a:xfrm>
          <a:prstGeom prst="rect">
            <a:avLst/>
          </a:prstGeom>
          <a:ln w="12700">
            <a:miter lim="400000"/>
          </a:ln>
        </p:spPr>
      </p:pic>
      <p:sp>
        <p:nvSpPr>
          <p:cNvPr id="215" name="Line"/>
          <p:cNvSpPr/>
          <p:nvPr/>
        </p:nvSpPr>
        <p:spPr>
          <a:xfrm>
            <a:off x="2681367" y="2455836"/>
            <a:ext cx="1161264" cy="767647"/>
          </a:xfrm>
          <a:prstGeom prst="line">
            <a:avLst/>
          </a:prstGeom>
          <a:ln w="19050">
            <a:solidFill>
              <a:srgbClr val="000000"/>
            </a:solidFill>
            <a:prstDash val="sysDot"/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16" name="Line"/>
          <p:cNvSpPr/>
          <p:nvPr/>
        </p:nvSpPr>
        <p:spPr>
          <a:xfrm>
            <a:off x="2703210" y="3980515"/>
            <a:ext cx="1166625" cy="1"/>
          </a:xfrm>
          <a:prstGeom prst="line">
            <a:avLst/>
          </a:prstGeom>
          <a:ln w="19050">
            <a:solidFill>
              <a:srgbClr val="000000"/>
            </a:solidFill>
            <a:prstDash val="sysDot"/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17" name="Line"/>
          <p:cNvSpPr/>
          <p:nvPr/>
        </p:nvSpPr>
        <p:spPr>
          <a:xfrm flipV="1">
            <a:off x="2904718" y="4757549"/>
            <a:ext cx="877489" cy="877488"/>
          </a:xfrm>
          <a:prstGeom prst="line">
            <a:avLst/>
          </a:prstGeom>
          <a:ln w="19050">
            <a:solidFill>
              <a:srgbClr val="000000"/>
            </a:solidFill>
            <a:prstDash val="sysDot"/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18" name="Line"/>
          <p:cNvSpPr/>
          <p:nvPr/>
        </p:nvSpPr>
        <p:spPr>
          <a:xfrm flipH="1">
            <a:off x="5536782" y="2321741"/>
            <a:ext cx="876055" cy="876056"/>
          </a:xfrm>
          <a:prstGeom prst="line">
            <a:avLst/>
          </a:prstGeom>
          <a:ln w="19050">
            <a:solidFill>
              <a:srgbClr val="000000"/>
            </a:solidFill>
            <a:prstDash val="sysDot"/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19" name="Line"/>
          <p:cNvSpPr/>
          <p:nvPr/>
        </p:nvSpPr>
        <p:spPr>
          <a:xfrm flipH="1">
            <a:off x="5536065" y="3980515"/>
            <a:ext cx="884223" cy="1"/>
          </a:xfrm>
          <a:prstGeom prst="line">
            <a:avLst/>
          </a:prstGeom>
          <a:ln w="19050">
            <a:solidFill>
              <a:srgbClr val="000000"/>
            </a:solidFill>
            <a:prstDash val="sysDot"/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20" name="Line"/>
          <p:cNvSpPr/>
          <p:nvPr/>
        </p:nvSpPr>
        <p:spPr>
          <a:xfrm flipH="1" flipV="1">
            <a:off x="5478070" y="4622436"/>
            <a:ext cx="1071789" cy="1071789"/>
          </a:xfrm>
          <a:prstGeom prst="line">
            <a:avLst/>
          </a:prstGeom>
          <a:ln w="19050">
            <a:solidFill>
              <a:srgbClr val="000000"/>
            </a:solidFill>
            <a:prstDash val="sysDot"/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pic>
        <p:nvPicPr>
          <p:cNvPr id="221" name="question.png" descr="question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4239634" y="4621451"/>
            <a:ext cx="899428" cy="899428"/>
          </a:xfrm>
          <a:prstGeom prst="rect">
            <a:avLst/>
          </a:prstGeom>
          <a:ln w="12700">
            <a:miter lim="400000"/>
          </a:ln>
        </p:spPr>
      </p:pic>
      <p:sp>
        <p:nvSpPr>
          <p:cNvPr id="222" name="Árvores"/>
          <p:cNvSpPr txBox="1"/>
          <p:nvPr/>
        </p:nvSpPr>
        <p:spPr>
          <a:xfrm>
            <a:off x="1811180" y="5393751"/>
            <a:ext cx="1026516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2200">
                <a:solidFill>
                  <a:srgbClr val="FF2600"/>
                </a:solidFill>
              </a:defRPr>
            </a:lvl1pPr>
          </a:lstStyle>
          <a:p>
            <a:pPr/>
            <a:r>
              <a:t>Árvores</a:t>
            </a:r>
          </a:p>
        </p:txBody>
      </p:sp>
      <p:sp>
        <p:nvSpPr>
          <p:cNvPr id="223" name="Oval"/>
          <p:cNvSpPr/>
          <p:nvPr/>
        </p:nvSpPr>
        <p:spPr>
          <a:xfrm>
            <a:off x="314873" y="4956871"/>
            <a:ext cx="1380939" cy="1270001"/>
          </a:xfrm>
          <a:prstGeom prst="ellipse">
            <a:avLst/>
          </a:prstGeom>
          <a:solidFill>
            <a:srgbClr val="FFFB00"/>
          </a:solidFill>
          <a:ln w="19050">
            <a:solidFill>
              <a:srgbClr val="FF2600"/>
            </a:solidFill>
            <a:prstDash val="sysDot"/>
            <a:miter lim="400000"/>
          </a:ln>
        </p:spPr>
        <p:txBody>
          <a:bodyPr lIns="45719" rIns="45719" anchor="ctr"/>
          <a:lstStyle/>
          <a:p>
            <a:pPr/>
          </a:p>
        </p:txBody>
      </p:sp>
      <p:pic>
        <p:nvPicPr>
          <p:cNvPr id="224" name="tree.png" descr="tree.png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551133" y="5149760"/>
            <a:ext cx="884224" cy="884223"/>
          </a:xfrm>
          <a:prstGeom prst="rect">
            <a:avLst/>
          </a:prstGeom>
          <a:ln w="12700">
            <a:miter lim="400000"/>
          </a:ln>
        </p:spPr>
      </p:pic>
      <p:sp>
        <p:nvSpPr>
          <p:cNvPr id="225" name="Line"/>
          <p:cNvSpPr/>
          <p:nvPr/>
        </p:nvSpPr>
        <p:spPr>
          <a:xfrm flipV="1">
            <a:off x="1895109" y="1886427"/>
            <a:ext cx="791536" cy="791536"/>
          </a:xfrm>
          <a:prstGeom prst="line">
            <a:avLst/>
          </a:prstGeom>
          <a:ln w="19050">
            <a:solidFill>
              <a:srgbClr val="FF26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26" name="Line"/>
          <p:cNvSpPr/>
          <p:nvPr/>
        </p:nvSpPr>
        <p:spPr>
          <a:xfrm flipV="1">
            <a:off x="1867577" y="3643456"/>
            <a:ext cx="756637" cy="756637"/>
          </a:xfrm>
          <a:prstGeom prst="line">
            <a:avLst/>
          </a:prstGeom>
          <a:ln w="19050">
            <a:solidFill>
              <a:srgbClr val="FF26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27" name="Line"/>
          <p:cNvSpPr/>
          <p:nvPr/>
        </p:nvSpPr>
        <p:spPr>
          <a:xfrm flipV="1">
            <a:off x="6626675" y="1886427"/>
            <a:ext cx="705788" cy="705788"/>
          </a:xfrm>
          <a:prstGeom prst="line">
            <a:avLst/>
          </a:prstGeom>
          <a:ln w="19050">
            <a:solidFill>
              <a:srgbClr val="FF26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28" name="Line"/>
          <p:cNvSpPr/>
          <p:nvPr/>
        </p:nvSpPr>
        <p:spPr>
          <a:xfrm>
            <a:off x="1900858" y="1934328"/>
            <a:ext cx="708734" cy="708735"/>
          </a:xfrm>
          <a:prstGeom prst="line">
            <a:avLst/>
          </a:prstGeom>
          <a:ln w="19050">
            <a:solidFill>
              <a:srgbClr val="FF26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29" name="Line"/>
          <p:cNvSpPr/>
          <p:nvPr/>
        </p:nvSpPr>
        <p:spPr>
          <a:xfrm>
            <a:off x="6623729" y="1918618"/>
            <a:ext cx="708734" cy="708734"/>
          </a:xfrm>
          <a:prstGeom prst="line">
            <a:avLst/>
          </a:prstGeom>
          <a:ln w="19050">
            <a:solidFill>
              <a:srgbClr val="FF26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30" name="Line"/>
          <p:cNvSpPr/>
          <p:nvPr/>
        </p:nvSpPr>
        <p:spPr>
          <a:xfrm>
            <a:off x="1873522" y="3667407"/>
            <a:ext cx="708734" cy="708734"/>
          </a:xfrm>
          <a:prstGeom prst="line">
            <a:avLst/>
          </a:prstGeom>
          <a:ln w="19050">
            <a:solidFill>
              <a:srgbClr val="FF26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31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Introduçã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Introdução</a:t>
            </a:r>
          </a:p>
        </p:txBody>
      </p:sp>
      <p:sp>
        <p:nvSpPr>
          <p:cNvPr id="234" name="A"/>
          <p:cNvSpPr/>
          <p:nvPr/>
        </p:nvSpPr>
        <p:spPr>
          <a:xfrm>
            <a:off x="6243505" y="2399598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235" name="B"/>
          <p:cNvSpPr/>
          <p:nvPr/>
        </p:nvSpPr>
        <p:spPr>
          <a:xfrm>
            <a:off x="5423279" y="3190896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B</a:t>
            </a:r>
          </a:p>
        </p:txBody>
      </p:sp>
      <p:sp>
        <p:nvSpPr>
          <p:cNvPr id="236" name="D"/>
          <p:cNvSpPr/>
          <p:nvPr/>
        </p:nvSpPr>
        <p:spPr>
          <a:xfrm>
            <a:off x="4830893" y="4131569"/>
            <a:ext cx="514351" cy="476209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D</a:t>
            </a:r>
          </a:p>
        </p:txBody>
      </p:sp>
      <p:sp>
        <p:nvSpPr>
          <p:cNvPr id="237" name="C"/>
          <p:cNvSpPr/>
          <p:nvPr/>
        </p:nvSpPr>
        <p:spPr>
          <a:xfrm>
            <a:off x="7076811" y="3197150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C</a:t>
            </a:r>
          </a:p>
        </p:txBody>
      </p:sp>
      <p:sp>
        <p:nvSpPr>
          <p:cNvPr id="238" name="G"/>
          <p:cNvSpPr/>
          <p:nvPr/>
        </p:nvSpPr>
        <p:spPr>
          <a:xfrm>
            <a:off x="5559983" y="5050995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G</a:t>
            </a:r>
          </a:p>
        </p:txBody>
      </p:sp>
      <p:sp>
        <p:nvSpPr>
          <p:cNvPr id="239" name="E"/>
          <p:cNvSpPr/>
          <p:nvPr/>
        </p:nvSpPr>
        <p:spPr>
          <a:xfrm>
            <a:off x="5976636" y="4131569"/>
            <a:ext cx="514351" cy="476209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E</a:t>
            </a:r>
          </a:p>
        </p:txBody>
      </p:sp>
      <p:sp>
        <p:nvSpPr>
          <p:cNvPr id="240" name="F"/>
          <p:cNvSpPr/>
          <p:nvPr/>
        </p:nvSpPr>
        <p:spPr>
          <a:xfrm>
            <a:off x="7897037" y="4131569"/>
            <a:ext cx="514351" cy="476209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F</a:t>
            </a:r>
          </a:p>
        </p:txBody>
      </p:sp>
      <p:sp>
        <p:nvSpPr>
          <p:cNvPr id="241" name="H"/>
          <p:cNvSpPr/>
          <p:nvPr/>
        </p:nvSpPr>
        <p:spPr>
          <a:xfrm>
            <a:off x="6415228" y="5050995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H</a:t>
            </a:r>
          </a:p>
        </p:txBody>
      </p:sp>
      <p:sp>
        <p:nvSpPr>
          <p:cNvPr id="242" name="I"/>
          <p:cNvSpPr/>
          <p:nvPr/>
        </p:nvSpPr>
        <p:spPr>
          <a:xfrm>
            <a:off x="7384395" y="5050995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I</a:t>
            </a:r>
          </a:p>
        </p:txBody>
      </p:sp>
      <p:cxnSp>
        <p:nvCxnSpPr>
          <p:cNvPr id="243" name="Connection Line"/>
          <p:cNvCxnSpPr>
            <a:stCxn id="235" idx="0"/>
            <a:endCxn id="234" idx="0"/>
          </p:cNvCxnSpPr>
          <p:nvPr/>
        </p:nvCxnSpPr>
        <p:spPr>
          <a:xfrm flipV="1">
            <a:off x="5680454" y="2637701"/>
            <a:ext cx="820227" cy="791300"/>
          </a:xfrm>
          <a:prstGeom prst="straightConnector1">
            <a:avLst/>
          </a:prstGeom>
          <a:ln w="19050">
            <a:solidFill>
              <a:srgbClr val="000000"/>
            </a:solidFill>
            <a:bevel/>
          </a:ln>
        </p:spPr>
      </p:cxnSp>
      <p:cxnSp>
        <p:nvCxnSpPr>
          <p:cNvPr id="244" name="Connection Line"/>
          <p:cNvCxnSpPr>
            <a:stCxn id="237" idx="0"/>
            <a:endCxn id="234" idx="0"/>
          </p:cNvCxnSpPr>
          <p:nvPr/>
        </p:nvCxnSpPr>
        <p:spPr>
          <a:xfrm flipH="1" flipV="1">
            <a:off x="6500680" y="2637701"/>
            <a:ext cx="833307" cy="797553"/>
          </a:xfrm>
          <a:prstGeom prst="straightConnector1">
            <a:avLst/>
          </a:prstGeom>
          <a:ln w="19050">
            <a:solidFill>
              <a:srgbClr val="000000"/>
            </a:solidFill>
            <a:bevel/>
          </a:ln>
        </p:spPr>
      </p:cxnSp>
      <p:cxnSp>
        <p:nvCxnSpPr>
          <p:cNvPr id="245" name="Connection Line"/>
          <p:cNvCxnSpPr>
            <a:stCxn id="236" idx="0"/>
            <a:endCxn id="235" idx="0"/>
          </p:cNvCxnSpPr>
          <p:nvPr/>
        </p:nvCxnSpPr>
        <p:spPr>
          <a:xfrm flipV="1">
            <a:off x="5088068" y="3429000"/>
            <a:ext cx="592387" cy="940674"/>
          </a:xfrm>
          <a:prstGeom prst="straightConnector1">
            <a:avLst/>
          </a:prstGeom>
          <a:ln w="19050">
            <a:solidFill>
              <a:srgbClr val="000000"/>
            </a:solidFill>
            <a:bevel/>
          </a:ln>
        </p:spPr>
      </p:cxnSp>
      <p:cxnSp>
        <p:nvCxnSpPr>
          <p:cNvPr id="246" name="Connection Line"/>
          <p:cNvCxnSpPr>
            <a:stCxn id="239" idx="0"/>
            <a:endCxn id="235" idx="0"/>
          </p:cNvCxnSpPr>
          <p:nvPr/>
        </p:nvCxnSpPr>
        <p:spPr>
          <a:xfrm flipH="1" flipV="1">
            <a:off x="5680454" y="3429000"/>
            <a:ext cx="553358" cy="940674"/>
          </a:xfrm>
          <a:prstGeom prst="straightConnector1">
            <a:avLst/>
          </a:prstGeom>
          <a:ln w="19050">
            <a:solidFill>
              <a:srgbClr val="000000"/>
            </a:solidFill>
            <a:bevel/>
          </a:ln>
        </p:spPr>
      </p:cxnSp>
      <p:cxnSp>
        <p:nvCxnSpPr>
          <p:cNvPr id="247" name="Connection Line"/>
          <p:cNvCxnSpPr>
            <a:stCxn id="240" idx="0"/>
            <a:endCxn id="237" idx="0"/>
          </p:cNvCxnSpPr>
          <p:nvPr/>
        </p:nvCxnSpPr>
        <p:spPr>
          <a:xfrm flipH="1" flipV="1">
            <a:off x="7333986" y="3435253"/>
            <a:ext cx="820227" cy="934421"/>
          </a:xfrm>
          <a:prstGeom prst="straightConnector1">
            <a:avLst/>
          </a:prstGeom>
          <a:ln w="19050">
            <a:solidFill>
              <a:srgbClr val="000000"/>
            </a:solidFill>
            <a:bevel/>
          </a:ln>
        </p:spPr>
      </p:cxnSp>
      <p:cxnSp>
        <p:nvCxnSpPr>
          <p:cNvPr id="248" name="Connection Line"/>
          <p:cNvCxnSpPr>
            <a:stCxn id="238" idx="0"/>
            <a:endCxn id="239" idx="0"/>
          </p:cNvCxnSpPr>
          <p:nvPr/>
        </p:nvCxnSpPr>
        <p:spPr>
          <a:xfrm flipV="1">
            <a:off x="5817158" y="4369673"/>
            <a:ext cx="416654" cy="919426"/>
          </a:xfrm>
          <a:prstGeom prst="straightConnector1">
            <a:avLst/>
          </a:prstGeom>
          <a:ln w="19050">
            <a:solidFill>
              <a:srgbClr val="000000"/>
            </a:solidFill>
            <a:bevel/>
          </a:ln>
        </p:spPr>
      </p:cxnSp>
      <p:cxnSp>
        <p:nvCxnSpPr>
          <p:cNvPr id="249" name="Connection Line"/>
          <p:cNvCxnSpPr>
            <a:stCxn id="241" idx="0"/>
            <a:endCxn id="239" idx="0"/>
          </p:cNvCxnSpPr>
          <p:nvPr/>
        </p:nvCxnSpPr>
        <p:spPr>
          <a:xfrm flipH="1" flipV="1">
            <a:off x="6233811" y="4369673"/>
            <a:ext cx="438593" cy="919426"/>
          </a:xfrm>
          <a:prstGeom prst="straightConnector1">
            <a:avLst/>
          </a:prstGeom>
          <a:ln w="19050">
            <a:solidFill>
              <a:srgbClr val="000000"/>
            </a:solidFill>
            <a:bevel/>
          </a:ln>
        </p:spPr>
      </p:cxnSp>
      <p:cxnSp>
        <p:nvCxnSpPr>
          <p:cNvPr id="250" name="Connection Line"/>
          <p:cNvCxnSpPr>
            <a:stCxn id="242" idx="0"/>
            <a:endCxn id="240" idx="0"/>
          </p:cNvCxnSpPr>
          <p:nvPr/>
        </p:nvCxnSpPr>
        <p:spPr>
          <a:xfrm flipV="1">
            <a:off x="7641570" y="4369673"/>
            <a:ext cx="512643" cy="919426"/>
          </a:xfrm>
          <a:prstGeom prst="straightConnector1">
            <a:avLst/>
          </a:prstGeom>
          <a:ln w="19050">
            <a:solidFill>
              <a:srgbClr val="000000"/>
            </a:solidFill>
            <a:bevel/>
          </a:ln>
        </p:spPr>
      </p:cxnSp>
      <p:pic>
        <p:nvPicPr>
          <p:cNvPr id="251" name="tree.png" descr="tre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10800000">
            <a:off x="547063" y="2594069"/>
            <a:ext cx="3877803" cy="2911531"/>
          </a:xfrm>
          <a:prstGeom prst="rect">
            <a:avLst/>
          </a:prstGeom>
          <a:ln w="12700">
            <a:miter lim="400000"/>
          </a:ln>
        </p:spPr>
      </p:pic>
      <p:sp>
        <p:nvSpPr>
          <p:cNvPr id="252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55" name="Árvore Binária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Árvore Binária</a:t>
            </a:r>
          </a:p>
        </p:txBody>
      </p:sp>
      <p:sp>
        <p:nvSpPr>
          <p:cNvPr id="256" name="Oval"/>
          <p:cNvSpPr/>
          <p:nvPr/>
        </p:nvSpPr>
        <p:spPr>
          <a:xfrm>
            <a:off x="1797187" y="3531813"/>
            <a:ext cx="514351" cy="476208"/>
          </a:xfrm>
          <a:prstGeom prst="ellipse">
            <a:avLst/>
          </a:prstGeom>
          <a:solidFill>
            <a:srgbClr val="FFFB00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/>
          </a:p>
        </p:txBody>
      </p:sp>
      <p:sp>
        <p:nvSpPr>
          <p:cNvPr id="257" name="NoArvore"/>
          <p:cNvSpPr txBox="1"/>
          <p:nvPr/>
        </p:nvSpPr>
        <p:spPr>
          <a:xfrm>
            <a:off x="1534432" y="3036528"/>
            <a:ext cx="1039860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/>
            </a:lvl1pPr>
          </a:lstStyle>
          <a:p>
            <a:pPr/>
            <a:r>
              <a:t>NoArvore</a:t>
            </a:r>
          </a:p>
        </p:txBody>
      </p:sp>
      <p:sp>
        <p:nvSpPr>
          <p:cNvPr id="258" name="Rectangle"/>
          <p:cNvSpPr/>
          <p:nvPr/>
        </p:nvSpPr>
        <p:spPr>
          <a:xfrm>
            <a:off x="5511810" y="3851681"/>
            <a:ext cx="514351" cy="433305"/>
          </a:xfrm>
          <a:prstGeom prst="rect">
            <a:avLst/>
          </a:prstGeom>
          <a:solidFill>
            <a:srgbClr val="2A9E7E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b="1" sz="2400"/>
            </a:pPr>
          </a:p>
        </p:txBody>
      </p:sp>
      <p:sp>
        <p:nvSpPr>
          <p:cNvPr id="259" name="Rectangle"/>
          <p:cNvSpPr/>
          <p:nvPr/>
        </p:nvSpPr>
        <p:spPr>
          <a:xfrm>
            <a:off x="6014747" y="3851681"/>
            <a:ext cx="514351" cy="433305"/>
          </a:xfrm>
          <a:prstGeom prst="rect">
            <a:avLst/>
          </a:prstGeom>
          <a:solidFill>
            <a:srgbClr val="2A9E7E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b="1" sz="2400"/>
            </a:pPr>
          </a:p>
        </p:txBody>
      </p:sp>
      <p:sp>
        <p:nvSpPr>
          <p:cNvPr id="260" name="999"/>
          <p:cNvSpPr/>
          <p:nvPr/>
        </p:nvSpPr>
        <p:spPr>
          <a:xfrm>
            <a:off x="5511810" y="3412118"/>
            <a:ext cx="1020811" cy="433304"/>
          </a:xfrm>
          <a:prstGeom prst="rect">
            <a:avLst/>
          </a:prstGeom>
          <a:solidFill>
            <a:srgbClr val="FFFFC2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 sz="2200"/>
            </a:lvl1pPr>
          </a:lstStyle>
          <a:p>
            <a:pPr/>
            <a:r>
              <a:t>999</a:t>
            </a:r>
          </a:p>
        </p:txBody>
      </p:sp>
      <p:sp>
        <p:nvSpPr>
          <p:cNvPr id="261" name="Rectangle"/>
          <p:cNvSpPr/>
          <p:nvPr/>
        </p:nvSpPr>
        <p:spPr>
          <a:xfrm>
            <a:off x="5511810" y="2986246"/>
            <a:ext cx="1020811" cy="433304"/>
          </a:xfrm>
          <a:prstGeom prst="rect">
            <a:avLst/>
          </a:prstGeom>
          <a:solidFill>
            <a:srgbClr val="2A9E7E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b="1" sz="2400"/>
            </a:pPr>
          </a:p>
        </p:txBody>
      </p:sp>
      <p:sp>
        <p:nvSpPr>
          <p:cNvPr id="262" name="Pai (Ponteiro*)"/>
          <p:cNvSpPr txBox="1"/>
          <p:nvPr/>
        </p:nvSpPr>
        <p:spPr>
          <a:xfrm>
            <a:off x="7194416" y="3036528"/>
            <a:ext cx="1397606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Pai (Ponteiro*)</a:t>
            </a:r>
          </a:p>
        </p:txBody>
      </p:sp>
      <p:sp>
        <p:nvSpPr>
          <p:cNvPr id="263" name="Direita (Ponteiro*)"/>
          <p:cNvSpPr txBox="1"/>
          <p:nvPr/>
        </p:nvSpPr>
        <p:spPr>
          <a:xfrm>
            <a:off x="7126921" y="3901963"/>
            <a:ext cx="1737604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Direita (Ponteiro*)</a:t>
            </a:r>
          </a:p>
        </p:txBody>
      </p:sp>
      <p:sp>
        <p:nvSpPr>
          <p:cNvPr id="264" name="(Ponteiro*)  Esquerda"/>
          <p:cNvSpPr txBox="1"/>
          <p:nvPr/>
        </p:nvSpPr>
        <p:spPr>
          <a:xfrm>
            <a:off x="2897150" y="3901963"/>
            <a:ext cx="2029047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(Ponteiro*)  Esquerda</a:t>
            </a:r>
          </a:p>
        </p:txBody>
      </p:sp>
      <p:sp>
        <p:nvSpPr>
          <p:cNvPr id="265" name="Chave (int)"/>
          <p:cNvSpPr txBox="1"/>
          <p:nvPr/>
        </p:nvSpPr>
        <p:spPr>
          <a:xfrm>
            <a:off x="7148241" y="3462399"/>
            <a:ext cx="1077477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Chave (int)</a:t>
            </a:r>
          </a:p>
        </p:txBody>
      </p:sp>
      <p:sp>
        <p:nvSpPr>
          <p:cNvPr id="266" name="Line"/>
          <p:cNvSpPr/>
          <p:nvPr/>
        </p:nvSpPr>
        <p:spPr>
          <a:xfrm flipH="1">
            <a:off x="5026041" y="4068333"/>
            <a:ext cx="733684" cy="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67" name="Line"/>
          <p:cNvSpPr/>
          <p:nvPr/>
        </p:nvSpPr>
        <p:spPr>
          <a:xfrm>
            <a:off x="6264440" y="4068333"/>
            <a:ext cx="733684" cy="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68" name="Line"/>
          <p:cNvSpPr/>
          <p:nvPr/>
        </p:nvSpPr>
        <p:spPr>
          <a:xfrm>
            <a:off x="6264440" y="3189205"/>
            <a:ext cx="733684" cy="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69" name="Line"/>
          <p:cNvSpPr/>
          <p:nvPr/>
        </p:nvSpPr>
        <p:spPr>
          <a:xfrm>
            <a:off x="6464723" y="3628769"/>
            <a:ext cx="533401" cy="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70" name="Rectangle"/>
          <p:cNvSpPr/>
          <p:nvPr/>
        </p:nvSpPr>
        <p:spPr>
          <a:xfrm>
            <a:off x="5304821" y="2778344"/>
            <a:ext cx="1434788" cy="1700852"/>
          </a:xfrm>
          <a:prstGeom prst="rect">
            <a:avLst/>
          </a:prstGeom>
          <a:ln w="19050">
            <a:solidFill>
              <a:srgbClr val="FF2600"/>
            </a:solidFill>
            <a:prstDash val="sysDot"/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71" name="Struct"/>
          <p:cNvSpPr txBox="1"/>
          <p:nvPr/>
        </p:nvSpPr>
        <p:spPr>
          <a:xfrm>
            <a:off x="5713751" y="2382074"/>
            <a:ext cx="616928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/>
            </a:lvl1pPr>
          </a:lstStyle>
          <a:p>
            <a:pPr/>
            <a:r>
              <a:t>Struct</a:t>
            </a:r>
          </a:p>
        </p:txBody>
      </p:sp>
      <p:sp>
        <p:nvSpPr>
          <p:cNvPr id="272" name="Abstração"/>
          <p:cNvSpPr txBox="1"/>
          <p:nvPr/>
        </p:nvSpPr>
        <p:spPr>
          <a:xfrm>
            <a:off x="1536943" y="5106902"/>
            <a:ext cx="1034838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FF2600"/>
                </a:solidFill>
              </a:defRPr>
            </a:lvl1pPr>
          </a:lstStyle>
          <a:p>
            <a:pPr/>
            <a:r>
              <a:t>Abstração</a:t>
            </a:r>
          </a:p>
        </p:txBody>
      </p:sp>
      <p:sp>
        <p:nvSpPr>
          <p:cNvPr id="273" name="Tipo Abstrato…"/>
          <p:cNvSpPr txBox="1"/>
          <p:nvPr/>
        </p:nvSpPr>
        <p:spPr>
          <a:xfrm>
            <a:off x="5353996" y="4986252"/>
            <a:ext cx="1336438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>
                <a:solidFill>
                  <a:srgbClr val="FF2600"/>
                </a:solidFill>
              </a:defRPr>
            </a:pPr>
            <a:r>
              <a:t>Tipo Abstrato</a:t>
            </a:r>
          </a:p>
          <a:p>
            <a:pPr algn="ctr">
              <a:defRPr>
                <a:solidFill>
                  <a:srgbClr val="FF2600"/>
                </a:solidFill>
              </a:defRPr>
            </a:pPr>
            <a:r>
              <a:t>de Dados</a:t>
            </a:r>
          </a:p>
        </p:txBody>
      </p:sp>
      <p:sp>
        <p:nvSpPr>
          <p:cNvPr id="274" name="Oval"/>
          <p:cNvSpPr/>
          <p:nvPr/>
        </p:nvSpPr>
        <p:spPr>
          <a:xfrm>
            <a:off x="1651074" y="3399070"/>
            <a:ext cx="806576" cy="741693"/>
          </a:xfrm>
          <a:prstGeom prst="ellipse">
            <a:avLst/>
          </a:prstGeom>
          <a:ln w="19050">
            <a:solidFill>
              <a:srgbClr val="FF2600"/>
            </a:solidFill>
            <a:prstDash val="sysDot"/>
            <a:miter lim="400000"/>
          </a:ln>
        </p:spPr>
        <p:txBody>
          <a:bodyPr lIns="45719" rIns="45719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77" name="Tipos de Árvore Binária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Tipos de Árvore Binária</a:t>
            </a:r>
          </a:p>
        </p:txBody>
      </p:sp>
      <p:sp>
        <p:nvSpPr>
          <p:cNvPr id="278" name="CaixaDeTexto 5"/>
          <p:cNvSpPr txBox="1"/>
          <p:nvPr/>
        </p:nvSpPr>
        <p:spPr>
          <a:xfrm>
            <a:off x="381031" y="2046206"/>
            <a:ext cx="3686068" cy="4155441"/>
          </a:xfrm>
          <a:prstGeom prst="rect">
            <a:avLst/>
          </a:prstGeom>
          <a:solidFill>
            <a:srgbClr val="FFF2CC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b="1" sz="1700">
                <a:latin typeface="+mj-lt"/>
                <a:ea typeface="+mj-ea"/>
                <a:cs typeface="+mj-cs"/>
                <a:sym typeface="Helvetica"/>
              </a:defRPr>
            </a:pPr>
            <a:r>
              <a:t>typedef struct 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{</a:t>
            </a:r>
            <a:endParaRPr b="0">
              <a:latin typeface="Consolas"/>
              <a:ea typeface="Consolas"/>
              <a:cs typeface="Consolas"/>
              <a:sym typeface="Consolas"/>
            </a:endParaRPr>
          </a:p>
          <a:p>
            <a:pPr>
              <a:defRPr sz="1700">
                <a:latin typeface="Consolas"/>
                <a:ea typeface="Consolas"/>
                <a:cs typeface="Consolas"/>
                <a:sym typeface="Consolas"/>
              </a:defRPr>
            </a:pPr>
            <a:r>
              <a:t>    </a:t>
            </a:r>
            <a:r>
              <a:rPr b="1">
                <a:solidFill>
                  <a:srgbClr val="4472C4"/>
                </a:solidFill>
                <a:latin typeface="+mj-lt"/>
                <a:ea typeface="+mj-ea"/>
                <a:cs typeface="+mj-cs"/>
                <a:sym typeface="Helvetica"/>
              </a:rPr>
              <a:t>int</a:t>
            </a:r>
            <a:r>
              <a:rPr>
                <a:solidFill>
                  <a:srgbClr val="4472C4"/>
                </a:solidFill>
              </a:rPr>
              <a:t> </a:t>
            </a:r>
            <a:r>
              <a:t>chave;</a:t>
            </a:r>
          </a:p>
          <a:p>
            <a:pPr>
              <a:defRPr sz="1700">
                <a:latin typeface="Consolas"/>
                <a:ea typeface="Consolas"/>
                <a:cs typeface="Consolas"/>
                <a:sym typeface="Consolas"/>
              </a:defRPr>
            </a:pPr>
            <a:r>
              <a:t>} Objeto;</a:t>
            </a:r>
          </a:p>
          <a:p>
            <a:pPr>
              <a:defRPr sz="1700">
                <a:latin typeface="Consolas"/>
                <a:ea typeface="Consolas"/>
                <a:cs typeface="Consolas"/>
                <a:sym typeface="Consolas"/>
              </a:defRPr>
            </a:pPr>
          </a:p>
          <a:p>
            <a:pPr>
              <a:defRPr sz="1700">
                <a:latin typeface="Consolas"/>
                <a:ea typeface="Consolas"/>
                <a:cs typeface="Consolas"/>
                <a:sym typeface="Consolas"/>
              </a:defRPr>
            </a:pPr>
            <a:r>
              <a:rPr b="1">
                <a:latin typeface="+mj-lt"/>
                <a:ea typeface="+mj-ea"/>
                <a:cs typeface="+mj-cs"/>
                <a:sym typeface="Helvetica"/>
              </a:rPr>
              <a:t>typedef</a:t>
            </a:r>
            <a:r>
              <a:t> </a:t>
            </a:r>
            <a:r>
              <a:rPr b="1">
                <a:latin typeface="+mj-lt"/>
                <a:ea typeface="+mj-ea"/>
                <a:cs typeface="+mj-cs"/>
                <a:sym typeface="Helvetica"/>
              </a:rPr>
              <a:t>struct</a:t>
            </a:r>
            <a:r>
              <a:t> NoArvore *Ponteiro;</a:t>
            </a:r>
          </a:p>
          <a:p>
            <a:pPr>
              <a:defRPr b="1" sz="1700">
                <a:latin typeface="+mj-lt"/>
                <a:ea typeface="+mj-ea"/>
                <a:cs typeface="+mj-cs"/>
                <a:sym typeface="Helvetica"/>
              </a:defRPr>
            </a:pPr>
          </a:p>
          <a:p>
            <a:pPr>
              <a:defRPr b="1" sz="1700">
                <a:latin typeface="+mj-lt"/>
                <a:ea typeface="+mj-ea"/>
                <a:cs typeface="+mj-cs"/>
                <a:sym typeface="Helvetica"/>
              </a:defRPr>
            </a:pPr>
            <a:r>
              <a:t>typedef struct 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NoArvore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{</a:t>
            </a:r>
            <a:endParaRPr b="0">
              <a:latin typeface="Consolas"/>
              <a:ea typeface="Consolas"/>
              <a:cs typeface="Consolas"/>
              <a:sym typeface="Consolas"/>
            </a:endParaRPr>
          </a:p>
          <a:p>
            <a:pPr>
              <a:defRPr b="1" sz="1700">
                <a:latin typeface="+mj-lt"/>
                <a:ea typeface="+mj-ea"/>
                <a:cs typeface="+mj-cs"/>
                <a:sym typeface="Helvetica"/>
              </a:defRPr>
            </a:pPr>
            <a:r>
              <a:rPr b="0">
                <a:latin typeface="Consolas"/>
                <a:ea typeface="Consolas"/>
                <a:cs typeface="Consolas"/>
                <a:sym typeface="Consolas"/>
              </a:rPr>
              <a:t>  Objeto obj;  </a:t>
            </a:r>
            <a:endParaRPr b="0">
              <a:latin typeface="Consolas"/>
              <a:ea typeface="Consolas"/>
              <a:cs typeface="Consolas"/>
              <a:sym typeface="Consolas"/>
            </a:endParaRPr>
          </a:p>
          <a:p>
            <a:pPr>
              <a:defRPr sz="1700">
                <a:latin typeface="Consolas"/>
                <a:ea typeface="Consolas"/>
                <a:cs typeface="Consolas"/>
                <a:sym typeface="Consolas"/>
              </a:defRPr>
            </a:pPr>
            <a:r>
              <a:t>  </a:t>
            </a:r>
            <a:r>
              <a:rPr b="1">
                <a:solidFill>
                  <a:srgbClr val="4472C4"/>
                </a:solidFill>
                <a:latin typeface="+mj-lt"/>
                <a:ea typeface="+mj-ea"/>
                <a:cs typeface="+mj-cs"/>
                <a:sym typeface="Helvetica"/>
              </a:rPr>
              <a:t>Ponteiro</a:t>
            </a:r>
            <a:r>
              <a:rPr>
                <a:solidFill>
                  <a:srgbClr val="4472C4"/>
                </a:solidFill>
              </a:rPr>
              <a:t> </a:t>
            </a:r>
            <a:r>
              <a:t>direita</a:t>
            </a:r>
            <a:r>
              <a:t>;</a:t>
            </a:r>
          </a:p>
          <a:p>
            <a:pPr>
              <a:defRPr sz="1700">
                <a:latin typeface="Consolas"/>
                <a:ea typeface="Consolas"/>
                <a:cs typeface="Consolas"/>
                <a:sym typeface="Consolas"/>
              </a:defRPr>
            </a:pPr>
            <a:r>
              <a:t>  </a:t>
            </a:r>
            <a:r>
              <a:rPr b="1">
                <a:solidFill>
                  <a:srgbClr val="4472C4"/>
                </a:solidFill>
                <a:latin typeface="+mj-lt"/>
                <a:ea typeface="+mj-ea"/>
                <a:cs typeface="+mj-cs"/>
                <a:sym typeface="Helvetica"/>
              </a:rPr>
              <a:t>Ponteiro</a:t>
            </a:r>
            <a:r>
              <a:t> esquerda;</a:t>
            </a:r>
          </a:p>
          <a:p>
            <a:pPr>
              <a:defRPr sz="1700">
                <a:latin typeface="Consolas"/>
                <a:ea typeface="Consolas"/>
                <a:cs typeface="Consolas"/>
                <a:sym typeface="Consolas"/>
              </a:defRPr>
            </a:pPr>
            <a:r>
              <a:t>} NoArvore;</a:t>
            </a:r>
          </a:p>
          <a:p>
            <a:pPr>
              <a:defRPr sz="1700">
                <a:latin typeface="Consolas"/>
                <a:ea typeface="Consolas"/>
                <a:cs typeface="Consolas"/>
                <a:sym typeface="Consolas"/>
              </a:defRPr>
            </a:pPr>
          </a:p>
          <a:p>
            <a:pPr>
              <a:defRPr i="1" sz="1700">
                <a:latin typeface="+mj-lt"/>
                <a:ea typeface="+mj-ea"/>
                <a:cs typeface="+mj-cs"/>
                <a:sym typeface="Helvetica"/>
              </a:defRPr>
            </a:pPr>
            <a:r>
              <a:t>/* Definir arvore binária na main */</a:t>
            </a:r>
          </a:p>
          <a:p>
            <a:pPr>
              <a:defRPr sz="1700">
                <a:latin typeface="Consolas"/>
                <a:ea typeface="Consolas"/>
                <a:cs typeface="Consolas"/>
                <a:sym typeface="Consolas"/>
              </a:defRPr>
            </a:pPr>
          </a:p>
          <a:p>
            <a:pPr>
              <a:defRPr sz="1700">
                <a:latin typeface="Consolas"/>
                <a:ea typeface="Consolas"/>
                <a:cs typeface="Consolas"/>
                <a:sym typeface="Consolas"/>
              </a:defRPr>
            </a:pPr>
            <a:r>
              <a:t>Ponteiro raiz; /*</a:t>
            </a:r>
            <a:r>
              <a:rPr i="1">
                <a:latin typeface="+mj-lt"/>
                <a:ea typeface="+mj-ea"/>
                <a:cs typeface="+mj-cs"/>
                <a:sym typeface="Helvetica"/>
              </a:rPr>
              <a:t> como definir e </a:t>
            </a:r>
            <a:endParaRPr i="1">
              <a:latin typeface="+mj-lt"/>
              <a:ea typeface="+mj-ea"/>
              <a:cs typeface="+mj-cs"/>
              <a:sym typeface="Helvetica"/>
            </a:endParaRPr>
          </a:p>
          <a:p>
            <a:pPr lvl="5">
              <a:defRPr i="1" sz="1700">
                <a:latin typeface="+mj-lt"/>
                <a:ea typeface="+mj-ea"/>
                <a:cs typeface="+mj-cs"/>
                <a:sym typeface="Helvetica"/>
              </a:defRPr>
            </a:pPr>
            <a:r>
              <a:t>usar árvore */</a:t>
            </a:r>
          </a:p>
        </p:txBody>
      </p:sp>
      <p:sp>
        <p:nvSpPr>
          <p:cNvPr id="279" name="Arvore Binária"/>
          <p:cNvSpPr txBox="1"/>
          <p:nvPr/>
        </p:nvSpPr>
        <p:spPr>
          <a:xfrm>
            <a:off x="5334910" y="3016715"/>
            <a:ext cx="1496168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/>
            </a:lvl1pPr>
          </a:lstStyle>
          <a:p>
            <a:pPr/>
            <a:r>
              <a:t>Arvore Binária</a:t>
            </a:r>
          </a:p>
        </p:txBody>
      </p:sp>
      <p:sp>
        <p:nvSpPr>
          <p:cNvPr id="280" name="Raiz"/>
          <p:cNvSpPr/>
          <p:nvPr/>
        </p:nvSpPr>
        <p:spPr>
          <a:xfrm>
            <a:off x="5023534" y="2294043"/>
            <a:ext cx="660741" cy="389891"/>
          </a:xfrm>
          <a:prstGeom prst="rect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Raiz</a:t>
            </a:r>
          </a:p>
        </p:txBody>
      </p:sp>
      <p:sp>
        <p:nvSpPr>
          <p:cNvPr id="281" name="Rectangle"/>
          <p:cNvSpPr/>
          <p:nvPr/>
        </p:nvSpPr>
        <p:spPr>
          <a:xfrm>
            <a:off x="5090472" y="4127036"/>
            <a:ext cx="827256" cy="1400902"/>
          </a:xfrm>
          <a:prstGeom prst="rect">
            <a:avLst/>
          </a:prstGeom>
          <a:ln w="19050">
            <a:solidFill>
              <a:srgbClr val="FF2600"/>
            </a:solidFill>
            <a:prstDash val="sysDot"/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82" name="tipo NoArvore"/>
          <p:cNvSpPr txBox="1"/>
          <p:nvPr/>
        </p:nvSpPr>
        <p:spPr>
          <a:xfrm>
            <a:off x="5020690" y="3760906"/>
            <a:ext cx="1453193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b="1"/>
            </a:pPr>
            <a:r>
              <a:rPr b="0"/>
              <a:t>tipo</a:t>
            </a:r>
            <a:r>
              <a:t> NoArvore</a:t>
            </a:r>
          </a:p>
        </p:txBody>
      </p:sp>
      <p:sp>
        <p:nvSpPr>
          <p:cNvPr id="283" name="Obj"/>
          <p:cNvSpPr/>
          <p:nvPr/>
        </p:nvSpPr>
        <p:spPr>
          <a:xfrm>
            <a:off x="5173729" y="4185754"/>
            <a:ext cx="660742" cy="389891"/>
          </a:xfrm>
          <a:prstGeom prst="rect">
            <a:avLst/>
          </a:prstGeom>
          <a:solidFill>
            <a:srgbClr val="942192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Obj</a:t>
            </a:r>
          </a:p>
        </p:txBody>
      </p:sp>
      <p:sp>
        <p:nvSpPr>
          <p:cNvPr id="284" name="Dir"/>
          <p:cNvSpPr/>
          <p:nvPr/>
        </p:nvSpPr>
        <p:spPr>
          <a:xfrm>
            <a:off x="5173729" y="4632542"/>
            <a:ext cx="660742" cy="389891"/>
          </a:xfrm>
          <a:prstGeom prst="rect">
            <a:avLst/>
          </a:prstGeom>
          <a:solidFill>
            <a:srgbClr val="2A9E7E"/>
          </a:solidFill>
          <a:ln w="19050">
            <a:solidFill>
              <a:srgbClr val="2A9E7E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/>
            </a:lvl1pPr>
          </a:lstStyle>
          <a:p>
            <a:pPr/>
            <a:r>
              <a:t>Dir</a:t>
            </a:r>
          </a:p>
        </p:txBody>
      </p:sp>
      <p:sp>
        <p:nvSpPr>
          <p:cNvPr id="285" name="Item armazenado"/>
          <p:cNvSpPr txBox="1"/>
          <p:nvPr/>
        </p:nvSpPr>
        <p:spPr>
          <a:xfrm>
            <a:off x="6085413" y="4263427"/>
            <a:ext cx="1774216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>
                <a:solidFill>
                  <a:srgbClr val="FF2600"/>
                </a:solidFill>
              </a:defRPr>
            </a:lvl1pPr>
          </a:lstStyle>
          <a:p>
            <a:pPr/>
            <a:r>
              <a:t>Item armazenado</a:t>
            </a:r>
          </a:p>
        </p:txBody>
      </p:sp>
      <p:sp>
        <p:nvSpPr>
          <p:cNvPr id="286" name="*NoArvore (direita)"/>
          <p:cNvSpPr txBox="1"/>
          <p:nvPr/>
        </p:nvSpPr>
        <p:spPr>
          <a:xfrm>
            <a:off x="5998962" y="4683450"/>
            <a:ext cx="1947117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>
                <a:solidFill>
                  <a:srgbClr val="FF2600"/>
                </a:solidFill>
              </a:defRPr>
            </a:lvl1pPr>
          </a:lstStyle>
          <a:p>
            <a:pPr/>
            <a:r>
              <a:t>*NoArvore (direita)</a:t>
            </a:r>
          </a:p>
        </p:txBody>
      </p:sp>
      <p:sp>
        <p:nvSpPr>
          <p:cNvPr id="287" name="*NoArvore"/>
          <p:cNvSpPr txBox="1"/>
          <p:nvPr/>
        </p:nvSpPr>
        <p:spPr>
          <a:xfrm>
            <a:off x="5830632" y="2322618"/>
            <a:ext cx="1137418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>
                <a:solidFill>
                  <a:srgbClr val="FF2600"/>
                </a:solidFill>
              </a:defRPr>
            </a:lvl1pPr>
          </a:lstStyle>
          <a:p>
            <a:pPr/>
            <a:r>
              <a:t>*NoArvore</a:t>
            </a:r>
          </a:p>
        </p:txBody>
      </p:sp>
      <p:sp>
        <p:nvSpPr>
          <p:cNvPr id="288" name="Esq"/>
          <p:cNvSpPr/>
          <p:nvPr/>
        </p:nvSpPr>
        <p:spPr>
          <a:xfrm>
            <a:off x="5175576" y="5091634"/>
            <a:ext cx="660741" cy="389891"/>
          </a:xfrm>
          <a:prstGeom prst="rect">
            <a:avLst/>
          </a:prstGeom>
          <a:solidFill>
            <a:srgbClr val="2A9E7E"/>
          </a:solidFill>
          <a:ln w="19050">
            <a:solidFill>
              <a:srgbClr val="2A9E7E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/>
            </a:lvl1pPr>
          </a:lstStyle>
          <a:p>
            <a:pPr/>
            <a:r>
              <a:t>Esq</a:t>
            </a:r>
          </a:p>
        </p:txBody>
      </p:sp>
      <p:sp>
        <p:nvSpPr>
          <p:cNvPr id="289" name="*NoArvore (esquerda)"/>
          <p:cNvSpPr txBox="1"/>
          <p:nvPr/>
        </p:nvSpPr>
        <p:spPr>
          <a:xfrm>
            <a:off x="5991083" y="5101421"/>
            <a:ext cx="2213445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>
                <a:solidFill>
                  <a:srgbClr val="FF2600"/>
                </a:solidFill>
              </a:defRPr>
            </a:lvl1pPr>
          </a:lstStyle>
          <a:p>
            <a:pPr/>
            <a:r>
              <a:t>*NoArvore (esquerda)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92" name="Roteir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Roteiro</a:t>
            </a:r>
          </a:p>
        </p:txBody>
      </p:sp>
      <p:sp>
        <p:nvSpPr>
          <p:cNvPr id="293" name="Rounded Rectangle"/>
          <p:cNvSpPr/>
          <p:nvPr/>
        </p:nvSpPr>
        <p:spPr>
          <a:xfrm>
            <a:off x="685800" y="2380784"/>
            <a:ext cx="7772400" cy="549276"/>
          </a:xfrm>
          <a:prstGeom prst="roundRect">
            <a:avLst>
              <a:gd name="adj" fmla="val 287"/>
            </a:avLst>
          </a:prstGeom>
          <a:solidFill>
            <a:srgbClr val="7ED1EC"/>
          </a:solidFill>
          <a:ln w="10000">
            <a:solidFill>
              <a:schemeClr val="accent1">
                <a:satOff val="-18607"/>
                <a:lumOff val="-14039"/>
              </a:schemeClr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grpSp>
        <p:nvGrpSpPr>
          <p:cNvPr id="296" name="Group"/>
          <p:cNvGrpSpPr/>
          <p:nvPr/>
        </p:nvGrpSpPr>
        <p:grpSpPr>
          <a:xfrm>
            <a:off x="879475" y="2482940"/>
            <a:ext cx="366713" cy="373791"/>
            <a:chOff x="0" y="0"/>
            <a:chExt cx="366712" cy="373790"/>
          </a:xfrm>
        </p:grpSpPr>
        <p:sp>
          <p:nvSpPr>
            <p:cNvPr id="294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95" name="2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2</a:t>
              </a:r>
            </a:p>
          </p:txBody>
        </p:sp>
      </p:grpSp>
      <p:grpSp>
        <p:nvGrpSpPr>
          <p:cNvPr id="299" name="Group"/>
          <p:cNvGrpSpPr/>
          <p:nvPr/>
        </p:nvGrpSpPr>
        <p:grpSpPr>
          <a:xfrm>
            <a:off x="879475" y="3049587"/>
            <a:ext cx="366713" cy="373791"/>
            <a:chOff x="0" y="0"/>
            <a:chExt cx="366712" cy="373790"/>
          </a:xfrm>
        </p:grpSpPr>
        <p:sp>
          <p:nvSpPr>
            <p:cNvPr id="297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98" name="3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3</a:t>
              </a:r>
            </a:p>
          </p:txBody>
        </p:sp>
      </p:grpSp>
      <p:sp>
        <p:nvSpPr>
          <p:cNvPr id="300" name="Remoção em Árvore Binárias"/>
          <p:cNvSpPr txBox="1"/>
          <p:nvPr/>
        </p:nvSpPr>
        <p:spPr>
          <a:xfrm>
            <a:off x="1345584" y="2501851"/>
            <a:ext cx="3646050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Remoção em Árvore Binárias</a:t>
            </a:r>
          </a:p>
        </p:txBody>
      </p:sp>
      <p:grpSp>
        <p:nvGrpSpPr>
          <p:cNvPr id="303" name="Group"/>
          <p:cNvGrpSpPr/>
          <p:nvPr/>
        </p:nvGrpSpPr>
        <p:grpSpPr>
          <a:xfrm>
            <a:off x="876300" y="3606347"/>
            <a:ext cx="366713" cy="373792"/>
            <a:chOff x="0" y="0"/>
            <a:chExt cx="366712" cy="373790"/>
          </a:xfrm>
        </p:grpSpPr>
        <p:sp>
          <p:nvSpPr>
            <p:cNvPr id="301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02" name="4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4</a:t>
              </a:r>
            </a:p>
          </p:txBody>
        </p:sp>
      </p:grpSp>
      <p:sp>
        <p:nvSpPr>
          <p:cNvPr id="304" name="Próximos conteúdos"/>
          <p:cNvSpPr txBox="1"/>
          <p:nvPr/>
        </p:nvSpPr>
        <p:spPr>
          <a:xfrm>
            <a:off x="1339295" y="3037544"/>
            <a:ext cx="2614920" cy="3737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Próximos conteúdos</a:t>
            </a:r>
          </a:p>
        </p:txBody>
      </p:sp>
      <p:sp>
        <p:nvSpPr>
          <p:cNvPr id="305" name="Tópicos já vistos anteriormente"/>
          <p:cNvSpPr txBox="1"/>
          <p:nvPr/>
        </p:nvSpPr>
        <p:spPr>
          <a:xfrm>
            <a:off x="1343058" y="1935127"/>
            <a:ext cx="3927832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Tópicos já vistos anteriormente</a:t>
            </a:r>
          </a:p>
        </p:txBody>
      </p:sp>
      <p:grpSp>
        <p:nvGrpSpPr>
          <p:cNvPr id="308" name="Group"/>
          <p:cNvGrpSpPr/>
          <p:nvPr/>
        </p:nvGrpSpPr>
        <p:grpSpPr>
          <a:xfrm>
            <a:off x="876300" y="1916542"/>
            <a:ext cx="366713" cy="373791"/>
            <a:chOff x="0" y="0"/>
            <a:chExt cx="366712" cy="373790"/>
          </a:xfrm>
        </p:grpSpPr>
        <p:sp>
          <p:nvSpPr>
            <p:cNvPr id="306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07" name="1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</a:t>
              </a:r>
            </a:p>
          </p:txBody>
        </p:sp>
      </p:grpSp>
      <p:sp>
        <p:nvSpPr>
          <p:cNvPr id="309" name="Referências"/>
          <p:cNvSpPr txBox="1"/>
          <p:nvPr/>
        </p:nvSpPr>
        <p:spPr>
          <a:xfrm>
            <a:off x="1339295" y="3598638"/>
            <a:ext cx="1542861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Referências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a:effectStyle>
        <a:effectStyle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a:effectStyle>
        <a:effectStyle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9050" cap="flat">
          <a:solidFill>
            <a:schemeClr val="accent1"/>
          </a:solidFill>
          <a:prstDash val="solid"/>
          <a:bevel/>
        </a:ln>
        <a:effectLst>
          <a:outerShdw sx="100000" sy="100000" kx="0" ky="0" algn="b" rotWithShape="0" blurRad="38100" dist="30000" dir="5400000">
            <a:srgbClr val="000000">
              <a:alpha val="4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Tw Cen MT"/>
            <a:ea typeface="Tw Cen MT"/>
            <a:cs typeface="Tw Cen MT"/>
            <a:sym typeface="Tw Cen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9050" cap="flat">
          <a:solidFill>
            <a:schemeClr val="accent1"/>
          </a:solidFill>
          <a:prstDash val="solid"/>
          <a:bevel/>
        </a:ln>
        <a:effectLst>
          <a:outerShdw sx="100000" sy="100000" kx="0" ky="0" algn="b" rotWithShape="0" blurRad="38100" dist="30000" dir="5400000">
            <a:srgbClr val="000000">
              <a:alpha val="4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Tw Cen MT"/>
            <a:ea typeface="Tw Cen MT"/>
            <a:cs typeface="Tw Cen MT"/>
            <a:sym typeface="Tw Cen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a:effectStyle>
        <a:effectStyle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a:effectStyle>
        <a:effectStyle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9050" cap="flat">
          <a:solidFill>
            <a:schemeClr val="accent1"/>
          </a:solidFill>
          <a:prstDash val="solid"/>
          <a:bevel/>
        </a:ln>
        <a:effectLst>
          <a:outerShdw sx="100000" sy="100000" kx="0" ky="0" algn="b" rotWithShape="0" blurRad="38100" dist="30000" dir="5400000">
            <a:srgbClr val="000000">
              <a:alpha val="4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Tw Cen MT"/>
            <a:ea typeface="Tw Cen MT"/>
            <a:cs typeface="Tw Cen MT"/>
            <a:sym typeface="Tw Cen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9050" cap="flat">
          <a:solidFill>
            <a:schemeClr val="accent1"/>
          </a:solidFill>
          <a:prstDash val="solid"/>
          <a:bevel/>
        </a:ln>
        <a:effectLst>
          <a:outerShdw sx="100000" sy="100000" kx="0" ky="0" algn="b" rotWithShape="0" blurRad="38100" dist="30000" dir="5400000">
            <a:srgbClr val="000000">
              <a:alpha val="4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Tw Cen MT"/>
            <a:ea typeface="Tw Cen MT"/>
            <a:cs typeface="Tw Cen MT"/>
            <a:sym typeface="Tw Cen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