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solidFill>
                <a:schemeClr val="accent1"/>
              </a:solidFill>
              <a:prstDash val="solid"/>
              <a:bevel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EF2F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bevel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solidFill>
                <a:schemeClr val="accent1"/>
              </a:solidFill>
              <a:prstDash val="solid"/>
              <a:bevel/>
            </a:ln>
          </a:insideH>
          <a:insideV>
            <a:ln w="12700" cap="flat">
              <a:solidFill>
                <a:schemeClr val="accent1"/>
              </a:solidFill>
              <a:prstDash val="solid"/>
              <a:bevel/>
            </a:ln>
          </a:insideV>
        </a:tcBdr>
        <a:fill>
          <a:solidFill>
            <a:srgbClr val="EEF2F7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E5EE"/>
          </a:solidFill>
        </a:fill>
      </a:tcStyle>
    </a:wholeTbl>
    <a:band2H>
      <a:tcTxStyle b="def" i="def"/>
      <a:tcStyle>
        <a:tcBdr/>
        <a:fill>
          <a:solidFill>
            <a:srgbClr val="EEF2F7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2D7"/>
          </a:solidFill>
        </a:fill>
      </a:tcStyle>
    </a:wholeTbl>
    <a:band2H>
      <a:tcTxStyle b="def" i="def"/>
      <a:tcStyle>
        <a:tcBdr/>
        <a:fill>
          <a:solidFill>
            <a:srgbClr val="F0F1EC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DADA"/>
          </a:solidFill>
        </a:fill>
      </a:tcStyle>
    </a:wholeTbl>
    <a:band2H>
      <a:tcTxStyle b="def" i="def"/>
      <a:tcStyle>
        <a:tcBdr/>
        <a:fill>
          <a:solidFill>
            <a:srgbClr val="EEEDED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7" name="Shape 14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5" name="Shape 15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Slide d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"/>
          <p:cNvSpPr/>
          <p:nvPr/>
        </p:nvSpPr>
        <p:spPr>
          <a:xfrm>
            <a:off x="0" y="5970587"/>
            <a:ext cx="9144000" cy="88741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" name="Rectangle"/>
          <p:cNvSpPr/>
          <p:nvPr/>
        </p:nvSpPr>
        <p:spPr>
          <a:xfrm>
            <a:off x="-9526" y="6053137"/>
            <a:ext cx="2249490" cy="7127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" name="Rectangle"/>
          <p:cNvSpPr/>
          <p:nvPr/>
        </p:nvSpPr>
        <p:spPr>
          <a:xfrm>
            <a:off x="2359025" y="6043612"/>
            <a:ext cx="6784975" cy="714376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" name="Title Text"/>
          <p:cNvSpPr txBox="1"/>
          <p:nvPr>
            <p:ph type="title"/>
          </p:nvPr>
        </p:nvSpPr>
        <p:spPr>
          <a:xfrm>
            <a:off x="2362200" y="2324100"/>
            <a:ext cx="6477000" cy="3543300"/>
          </a:xfrm>
          <a:prstGeom prst="rect">
            <a:avLst/>
          </a:prstGeom>
        </p:spPr>
        <p:txBody>
          <a:bodyPr anchor="b"/>
          <a:lstStyle>
            <a:lvl1pPr>
              <a:defRPr b="0" cap="all" sz="4400">
                <a:solidFill>
                  <a:srgbClr val="000000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quarter" idx="1"/>
          </p:nvPr>
        </p:nvSpPr>
        <p:spPr>
          <a:xfrm>
            <a:off x="2362200" y="5927873"/>
            <a:ext cx="6515100" cy="930127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2800">
                <a:solidFill>
                  <a:srgbClr val="FFFFFF"/>
                </a:solidFill>
              </a:defRPr>
            </a:lvl1pPr>
            <a:lvl2pPr marL="0" indent="457200">
              <a:buClrTx/>
              <a:buSzTx/>
              <a:buNone/>
              <a:defRPr sz="2800">
                <a:solidFill>
                  <a:srgbClr val="FFFFFF"/>
                </a:solidFill>
              </a:defRPr>
            </a:lvl2pPr>
            <a:lvl3pPr marL="0" indent="914400">
              <a:buClrTx/>
              <a:buSzTx/>
              <a:buNone/>
              <a:defRPr sz="2800">
                <a:solidFill>
                  <a:srgbClr val="FFFFFF"/>
                </a:solidFill>
              </a:defRPr>
            </a:lvl3pPr>
            <a:lvl4pPr marL="0" indent="1371600">
              <a:buClrTx/>
              <a:buSzTx/>
              <a:buNone/>
              <a:defRPr sz="2800">
                <a:solidFill>
                  <a:srgbClr val="FFFFFF"/>
                </a:solidFill>
              </a:defRPr>
            </a:lvl4pPr>
            <a:lvl5pPr marL="0" indent="1828800">
              <a:buClrTx/>
              <a:buSzTx/>
              <a:buNone/>
              <a:defRPr sz="28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xfrm>
            <a:off x="8001000" y="87629"/>
            <a:ext cx="838200" cy="2819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BDDC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0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1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Off val="10686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2" name="Title Text"/>
          <p:cNvSpPr txBox="1"/>
          <p:nvPr>
            <p:ph type="title"/>
          </p:nvPr>
        </p:nvSpPr>
        <p:spPr>
          <a:xfrm>
            <a:off x="612648" y="0"/>
            <a:ext cx="8153401" cy="1447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xfrm>
            <a:off x="612648" y="1600200"/>
            <a:ext cx="8153401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xfrm>
            <a:off x="0" y="1253649"/>
            <a:ext cx="533400" cy="281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2" name="Rectangle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3" name="Rectangle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4" name="Title Text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xfrm>
            <a:off x="120260" y="1253489"/>
            <a:ext cx="292880" cy="28194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  <p:sp>
        <p:nvSpPr>
          <p:cNvPr id="116" name="Body Level One…"/>
          <p:cNvSpPr txBox="1"/>
          <p:nvPr>
            <p:ph type="body" idx="1"/>
          </p:nvPr>
        </p:nvSpPr>
        <p:spPr>
          <a:xfrm>
            <a:off x="612648" y="1600200"/>
            <a:ext cx="8153401" cy="4495800"/>
          </a:xfrm>
          <a:prstGeom prst="rect">
            <a:avLst/>
          </a:prstGeom>
        </p:spPr>
        <p:txBody>
          <a:bodyPr/>
          <a:lstStyle>
            <a:lvl1pPr marL="320040" indent="-320040"/>
            <a:lvl2pPr marL="671732" indent="-305972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4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5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Off val="10686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6" name="Title Text"/>
          <p:cNvSpPr txBox="1"/>
          <p:nvPr>
            <p:ph type="title"/>
          </p:nvPr>
        </p:nvSpPr>
        <p:spPr>
          <a:xfrm>
            <a:off x="612648" y="0"/>
            <a:ext cx="8153401" cy="1447800"/>
          </a:xfrm>
          <a:prstGeom prst="rect">
            <a:avLst/>
          </a:prstGeom>
        </p:spPr>
        <p:txBody>
          <a:bodyPr/>
          <a:lstStyle>
            <a:lvl1pPr>
              <a:defRPr b="0" sz="4400">
                <a:solidFill>
                  <a:srgbClr val="775F55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7" name="Body Level One…"/>
          <p:cNvSpPr txBox="1"/>
          <p:nvPr>
            <p:ph type="body" idx="1"/>
          </p:nvPr>
        </p:nvSpPr>
        <p:spPr>
          <a:xfrm>
            <a:off x="612648" y="1600200"/>
            <a:ext cx="8153401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xfrm>
            <a:off x="0" y="1253649"/>
            <a:ext cx="533400" cy="281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6" name="Rectangle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7" name="Rectangle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8" name="Title Text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 b="0" sz="4400">
                <a:solidFill>
                  <a:srgbClr val="775F55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9" name="Slide Number"/>
          <p:cNvSpPr txBox="1"/>
          <p:nvPr>
            <p:ph type="sldNum" sz="quarter" idx="2"/>
          </p:nvPr>
        </p:nvSpPr>
        <p:spPr>
          <a:xfrm>
            <a:off x="120260" y="1253489"/>
            <a:ext cx="292880" cy="28194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  <p:sp>
        <p:nvSpPr>
          <p:cNvPr id="140" name="Body Level One…"/>
          <p:cNvSpPr txBox="1"/>
          <p:nvPr>
            <p:ph type="body" idx="1"/>
          </p:nvPr>
        </p:nvSpPr>
        <p:spPr>
          <a:xfrm>
            <a:off x="612648" y="1600200"/>
            <a:ext cx="8153401" cy="4495800"/>
          </a:xfrm>
          <a:prstGeom prst="rect">
            <a:avLst/>
          </a:prstGeom>
        </p:spPr>
        <p:txBody>
          <a:bodyPr/>
          <a:lstStyle>
            <a:lvl1pPr marL="320040" indent="-320040"/>
            <a:lvl2pPr marL="671732" indent="-305972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" name="Title Text"/>
          <p:cNvSpPr txBox="1"/>
          <p:nvPr>
            <p:ph type="title"/>
          </p:nvPr>
        </p:nvSpPr>
        <p:spPr>
          <a:xfrm>
            <a:off x="612648" y="0"/>
            <a:ext cx="8153401" cy="1447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idx="1"/>
          </p:nvPr>
        </p:nvSpPr>
        <p:spPr>
          <a:xfrm>
            <a:off x="612648" y="1600200"/>
            <a:ext cx="8153401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xfrm>
            <a:off x="0" y="1253649"/>
            <a:ext cx="533400" cy="281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penas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0" y="6107429"/>
            <a:ext cx="533400" cy="2819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75F55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texto em duas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2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8" name="Rectangle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9" name="Rectangle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 b="0" sz="4400">
                <a:solidFill>
                  <a:srgbClr val="775F55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xfrm>
            <a:off x="120260" y="1253489"/>
            <a:ext cx="292880" cy="28194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  <p:sp>
        <p:nvSpPr>
          <p:cNvPr id="92" name="Body Level One…"/>
          <p:cNvSpPr txBox="1"/>
          <p:nvPr>
            <p:ph type="body" idx="1"/>
          </p:nvPr>
        </p:nvSpPr>
        <p:spPr>
          <a:xfrm>
            <a:off x="612648" y="1600200"/>
            <a:ext cx="8153401" cy="4495800"/>
          </a:xfrm>
          <a:prstGeom prst="rect">
            <a:avLst/>
          </a:prstGeom>
        </p:spPr>
        <p:txBody>
          <a:bodyPr/>
          <a:lstStyle>
            <a:lvl1pPr marL="320040" indent="-320040"/>
            <a:lvl2pPr marL="671732" indent="-305972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Title Text"/>
          <p:cNvSpPr txBox="1"/>
          <p:nvPr>
            <p:ph type="title"/>
          </p:nvPr>
        </p:nvSpPr>
        <p:spPr>
          <a:xfrm>
            <a:off x="609600" y="0"/>
            <a:ext cx="8153400" cy="144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612775" y="1600200"/>
            <a:ext cx="81534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0" y="1130617"/>
            <a:ext cx="533400" cy="2819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 fontScale="100000" lnSpcReduction="0"/>
          </a:bodyPr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754726"/>
          </a:solidFill>
          <a:uFillTx/>
          <a:latin typeface="Tw Cen MT"/>
          <a:ea typeface="Tw Cen MT"/>
          <a:cs typeface="Tw Cen MT"/>
          <a:sym typeface="Tw Cen MT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754726"/>
          </a:solidFill>
          <a:uFillTx/>
          <a:latin typeface="Tw Cen MT"/>
          <a:ea typeface="Tw Cen MT"/>
          <a:cs typeface="Tw Cen MT"/>
          <a:sym typeface="Tw Cen MT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754726"/>
          </a:solidFill>
          <a:uFillTx/>
          <a:latin typeface="Tw Cen MT"/>
          <a:ea typeface="Tw Cen MT"/>
          <a:cs typeface="Tw Cen MT"/>
          <a:sym typeface="Tw Cen MT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754726"/>
          </a:solidFill>
          <a:uFillTx/>
          <a:latin typeface="Tw Cen MT"/>
          <a:ea typeface="Tw Cen MT"/>
          <a:cs typeface="Tw Cen MT"/>
          <a:sym typeface="Tw Cen MT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754726"/>
          </a:solidFill>
          <a:uFillTx/>
          <a:latin typeface="Tw Cen MT"/>
          <a:ea typeface="Tw Cen MT"/>
          <a:cs typeface="Tw Cen MT"/>
          <a:sym typeface="Tw Cen MT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754726"/>
          </a:solidFill>
          <a:uFillTx/>
          <a:latin typeface="Tw Cen MT"/>
          <a:ea typeface="Tw Cen MT"/>
          <a:cs typeface="Tw Cen MT"/>
          <a:sym typeface="Tw Cen MT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754726"/>
          </a:solidFill>
          <a:uFillTx/>
          <a:latin typeface="Tw Cen MT"/>
          <a:ea typeface="Tw Cen MT"/>
          <a:cs typeface="Tw Cen MT"/>
          <a:sym typeface="Tw Cen MT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754726"/>
          </a:solidFill>
          <a:uFillTx/>
          <a:latin typeface="Tw Cen MT"/>
          <a:ea typeface="Tw Cen MT"/>
          <a:cs typeface="Tw Cen MT"/>
          <a:sym typeface="Tw Cen MT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754726"/>
          </a:solidFill>
          <a:uFillTx/>
          <a:latin typeface="Tw Cen MT"/>
          <a:ea typeface="Tw Cen MT"/>
          <a:cs typeface="Tw Cen MT"/>
          <a:sym typeface="Tw Cen MT"/>
        </a:defRPr>
      </a:lvl9pPr>
    </p:titleStyle>
    <p:bodyStyle>
      <a:lvl1pPr marL="319088" marR="0" indent="-319088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60000"/>
        <a:buFontTx/>
        <a:buChar char="◻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1pPr>
      <a:lvl2pPr marL="671268" marR="0" indent="-304555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0000"/>
        <a:buFontTx/>
        <a:buChar char="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2pPr>
      <a:lvl3pPr marL="974034" marR="0" indent="-288234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5000"/>
        <a:buFontTx/>
        <a:buChar char="■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3pPr>
      <a:lvl4pPr marL="1474469" marR="0" indent="-33146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5000"/>
        <a:buFontTx/>
        <a:buChar char="■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4pPr>
      <a:lvl5pPr marL="1931670" marR="0" indent="-33147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65000"/>
        <a:buFontTx/>
        <a:buChar char="■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5pPr>
      <a:lvl6pPr marL="2242820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6pPr>
      <a:lvl7pPr marL="2517139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7pPr>
      <a:lvl8pPr marL="2791460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8pPr>
      <a:lvl9pPr marL="3065779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hyperlink" Target="https://creativecommons.org/licenses/by-nc-nd/4.0/deed.pt_BR" TargetMode="Externa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jpeg"/><Relationship Id="rId3" Type="http://schemas.openxmlformats.org/officeDocument/2006/relationships/image" Target="../media/image7.jpeg"/></Relationships>
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mailto:rafaelmantovani@utfpr.edu.br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Aula 06 - Árvores AVL…"/>
          <p:cNvSpPr txBox="1"/>
          <p:nvPr>
            <p:ph type="subTitle" idx="1"/>
          </p:nvPr>
        </p:nvSpPr>
        <p:spPr>
          <a:xfrm>
            <a:off x="914400" y="2057234"/>
            <a:ext cx="7315200" cy="3444955"/>
          </a:xfrm>
          <a:prstGeom prst="rect">
            <a:avLst/>
          </a:prstGeom>
        </p:spPr>
        <p:txBody>
          <a:bodyPr/>
          <a:lstStyle/>
          <a:p>
            <a:pPr lvl="1" algn="ctr">
              <a:defRPr sz="2700">
                <a:solidFill>
                  <a:srgbClr val="000000"/>
                </a:solidFill>
              </a:defRPr>
            </a:pPr>
            <a:r>
              <a:t>Aula 06 - Árvores AVL</a:t>
            </a:r>
          </a:p>
          <a:p>
            <a:pPr algn="ctr">
              <a:defRPr sz="2700">
                <a:solidFill>
                  <a:srgbClr val="000000"/>
                </a:solidFill>
              </a:defRPr>
            </a:pPr>
          </a:p>
          <a:p>
            <a:pPr algn="ctr">
              <a:defRPr sz="2700">
                <a:solidFill>
                  <a:srgbClr val="000000"/>
                </a:solidFill>
              </a:defRPr>
            </a:pPr>
            <a:r>
              <a:t>Prof. </a:t>
            </a:r>
            <a:r>
              <a:t>Rafael G. Mantovani</a:t>
            </a:r>
          </a:p>
        </p:txBody>
      </p:sp>
      <p:sp>
        <p:nvSpPr>
          <p:cNvPr id="150" name="Universidade Tecnológica Federal do Paraná (UTFPR)…"/>
          <p:cNvSpPr txBox="1"/>
          <p:nvPr/>
        </p:nvSpPr>
        <p:spPr>
          <a:xfrm>
            <a:off x="2362200" y="6096000"/>
            <a:ext cx="4418172" cy="548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600">
                <a:solidFill>
                  <a:srgbClr val="000000"/>
                </a:solidFill>
                <a:latin typeface="Tw Cen MT"/>
                <a:ea typeface="Tw Cen MT"/>
                <a:cs typeface="Tw Cen MT"/>
                <a:sym typeface="Tw Cen MT"/>
              </a:rPr>
              <a:t>Universidade Tecnológica Federal do Paraná (UTFPR)</a:t>
            </a:r>
          </a:p>
          <a:p>
            <a:pPr>
              <a:defRPr sz="1600"/>
            </a:pPr>
            <a:r>
              <a:t>Engenharia de Computação</a:t>
            </a:r>
          </a:p>
        </p:txBody>
      </p:sp>
      <p:pic>
        <p:nvPicPr>
          <p:cNvPr id="151" name="utfpr.jpeg" descr="utfpr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2169" y="5250514"/>
            <a:ext cx="1706100" cy="622727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EDCO3A…"/>
          <p:cNvSpPr txBox="1"/>
          <p:nvPr>
            <p:ph type="ctrTitle"/>
          </p:nvPr>
        </p:nvSpPr>
        <p:spPr>
          <a:xfrm>
            <a:off x="266700" y="518685"/>
            <a:ext cx="8610600" cy="1600201"/>
          </a:xfrm>
          <a:prstGeom prst="rect">
            <a:avLst/>
          </a:prstGeom>
        </p:spPr>
        <p:txBody>
          <a:bodyPr/>
          <a:lstStyle/>
          <a:p>
            <a:pPr algn="ctr">
              <a:defRPr sz="4300"/>
            </a:pPr>
            <a:r>
              <a:t>EDCO3A</a:t>
            </a:r>
          </a:p>
          <a:p>
            <a:pPr algn="ctr">
              <a:defRPr sz="4300"/>
            </a:pPr>
            <a:r>
              <a:t>E</a:t>
            </a:r>
            <a:r>
              <a:t>struturas de dados 1</a:t>
            </a:r>
          </a:p>
        </p:txBody>
      </p:sp>
      <p:sp>
        <p:nvSpPr>
          <p:cNvPr id="153" name="Apucarana - PR, Brasil"/>
          <p:cNvSpPr txBox="1"/>
          <p:nvPr/>
        </p:nvSpPr>
        <p:spPr>
          <a:xfrm>
            <a:off x="96838" y="6240780"/>
            <a:ext cx="2036762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sz="1600">
                <a:latin typeface="Tw Cen MT"/>
                <a:ea typeface="Tw Cen MT"/>
                <a:cs typeface="Tw Cen MT"/>
                <a:sym typeface="Tw Cen MT"/>
              </a:rPr>
              <a:t>Apucarana - PR, Brasil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24" name="Oval"/>
          <p:cNvSpPr/>
          <p:nvPr/>
        </p:nvSpPr>
        <p:spPr>
          <a:xfrm>
            <a:off x="4311713" y="2151044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325" name="Oval"/>
          <p:cNvSpPr/>
          <p:nvPr/>
        </p:nvSpPr>
        <p:spPr>
          <a:xfrm>
            <a:off x="2624781" y="3059694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326" name="Oval"/>
          <p:cNvSpPr/>
          <p:nvPr/>
        </p:nvSpPr>
        <p:spPr>
          <a:xfrm>
            <a:off x="3523203" y="4116188"/>
            <a:ext cx="514351" cy="476208"/>
          </a:xfrm>
          <a:prstGeom prst="ellipse">
            <a:avLst/>
          </a:prstGeom>
          <a:solidFill>
            <a:srgbClr val="FF26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327" name="Oval"/>
          <p:cNvSpPr/>
          <p:nvPr/>
        </p:nvSpPr>
        <p:spPr>
          <a:xfrm>
            <a:off x="5965244" y="3059694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328" name="Oval"/>
          <p:cNvSpPr/>
          <p:nvPr/>
        </p:nvSpPr>
        <p:spPr>
          <a:xfrm>
            <a:off x="5107698" y="4116188"/>
            <a:ext cx="514351" cy="476208"/>
          </a:xfrm>
          <a:prstGeom prst="ellipse">
            <a:avLst/>
          </a:prstGeom>
          <a:solidFill>
            <a:srgbClr val="FF26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329" name="Oval"/>
          <p:cNvSpPr/>
          <p:nvPr/>
        </p:nvSpPr>
        <p:spPr>
          <a:xfrm>
            <a:off x="6870500" y="4116188"/>
            <a:ext cx="514351" cy="476208"/>
          </a:xfrm>
          <a:prstGeom prst="ellipse">
            <a:avLst/>
          </a:prstGeom>
          <a:solidFill>
            <a:srgbClr val="FF26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cxnSp>
        <p:nvCxnSpPr>
          <p:cNvPr id="330" name="Connection Line"/>
          <p:cNvCxnSpPr>
            <a:stCxn id="325" idx="0"/>
            <a:endCxn id="324" idx="0"/>
          </p:cNvCxnSpPr>
          <p:nvPr/>
        </p:nvCxnSpPr>
        <p:spPr>
          <a:xfrm flipV="1">
            <a:off x="2881956" y="2389148"/>
            <a:ext cx="1686933" cy="908650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331" name="Connection Line"/>
          <p:cNvCxnSpPr>
            <a:stCxn id="327" idx="0"/>
            <a:endCxn id="324" idx="0"/>
          </p:cNvCxnSpPr>
          <p:nvPr/>
        </p:nvCxnSpPr>
        <p:spPr>
          <a:xfrm flipH="1" flipV="1">
            <a:off x="4568888" y="2389148"/>
            <a:ext cx="1653532" cy="908650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332" name="Connection Line"/>
          <p:cNvCxnSpPr>
            <a:stCxn id="326" idx="0"/>
            <a:endCxn id="325" idx="0"/>
          </p:cNvCxnSpPr>
          <p:nvPr/>
        </p:nvCxnSpPr>
        <p:spPr>
          <a:xfrm flipH="1" flipV="1">
            <a:off x="2881956" y="3297797"/>
            <a:ext cx="898423" cy="1056495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333" name="Connection Line"/>
          <p:cNvCxnSpPr>
            <a:stCxn id="328" idx="0"/>
            <a:endCxn id="327" idx="0"/>
          </p:cNvCxnSpPr>
          <p:nvPr/>
        </p:nvCxnSpPr>
        <p:spPr>
          <a:xfrm flipV="1">
            <a:off x="5364873" y="3297797"/>
            <a:ext cx="857547" cy="1056495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334" name="Connection Line"/>
          <p:cNvCxnSpPr>
            <a:stCxn id="329" idx="0"/>
            <a:endCxn id="327" idx="0"/>
          </p:cNvCxnSpPr>
          <p:nvPr/>
        </p:nvCxnSpPr>
        <p:spPr>
          <a:xfrm flipH="1" flipV="1">
            <a:off x="6222419" y="3297797"/>
            <a:ext cx="905257" cy="1056495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335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Introdução</a:t>
            </a:r>
          </a:p>
        </p:txBody>
      </p:sp>
      <p:sp>
        <p:nvSpPr>
          <p:cNvPr id="336" name="Oval"/>
          <p:cNvSpPr/>
          <p:nvPr/>
        </p:nvSpPr>
        <p:spPr>
          <a:xfrm>
            <a:off x="1832809" y="4116188"/>
            <a:ext cx="514351" cy="476208"/>
          </a:xfrm>
          <a:prstGeom prst="ellipse">
            <a:avLst/>
          </a:prstGeom>
          <a:solidFill>
            <a:srgbClr val="FF26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cxnSp>
        <p:nvCxnSpPr>
          <p:cNvPr id="337" name="Connection Line"/>
          <p:cNvCxnSpPr>
            <a:stCxn id="336" idx="0"/>
            <a:endCxn id="325" idx="0"/>
          </p:cNvCxnSpPr>
          <p:nvPr/>
        </p:nvCxnSpPr>
        <p:spPr>
          <a:xfrm flipV="1">
            <a:off x="2089984" y="3297797"/>
            <a:ext cx="791973" cy="1056495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338" name="Árvore balanceada…"/>
          <p:cNvSpPr txBox="1"/>
          <p:nvPr/>
        </p:nvSpPr>
        <p:spPr>
          <a:xfrm>
            <a:off x="2046598" y="5041432"/>
            <a:ext cx="5050804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2700" u="sng">
                <a:solidFill>
                  <a:srgbClr val="FF2600"/>
                </a:solidFill>
              </a:defRPr>
            </a:pPr>
            <a:r>
              <a:t>Árvore balanceada</a:t>
            </a:r>
          </a:p>
          <a:p>
            <a:pPr algn="ctr">
              <a:defRPr b="1" sz="2200">
                <a:solidFill>
                  <a:srgbClr val="FF2600"/>
                </a:solidFill>
              </a:defRPr>
            </a:pPr>
            <a:r>
              <a:t>(elementos distribuídos homogeneamente)</a:t>
            </a:r>
          </a:p>
        </p:txBody>
      </p:sp>
      <p:sp>
        <p:nvSpPr>
          <p:cNvPr id="339" name="Folhas em no máximo 2 níveis distintos"/>
          <p:cNvSpPr/>
          <p:nvPr/>
        </p:nvSpPr>
        <p:spPr>
          <a:xfrm>
            <a:off x="2540022" y="5797656"/>
            <a:ext cx="4063956" cy="376955"/>
          </a:xfrm>
          <a:prstGeom prst="rect">
            <a:avLst/>
          </a:prstGeom>
          <a:solidFill>
            <a:srgbClr val="FFFB00"/>
          </a:solidFill>
          <a:ln w="19050">
            <a:solidFill>
              <a:srgbClr val="FFFB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000"/>
            </a:lvl1pPr>
          </a:lstStyle>
          <a:p>
            <a:pPr/>
            <a:r>
              <a:t>Folhas em no máximo 2 níveis distintos</a:t>
            </a:r>
          </a:p>
        </p:txBody>
      </p:sp>
      <p:sp>
        <p:nvSpPr>
          <p:cNvPr id="340" name="Oval"/>
          <p:cNvSpPr/>
          <p:nvPr/>
        </p:nvSpPr>
        <p:spPr>
          <a:xfrm>
            <a:off x="1686696" y="3983445"/>
            <a:ext cx="806577" cy="741693"/>
          </a:xfrm>
          <a:prstGeom prst="ellips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41" name="Oval"/>
          <p:cNvSpPr/>
          <p:nvPr/>
        </p:nvSpPr>
        <p:spPr>
          <a:xfrm>
            <a:off x="3371797" y="3983445"/>
            <a:ext cx="806577" cy="741693"/>
          </a:xfrm>
          <a:prstGeom prst="ellips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42" name="Oval"/>
          <p:cNvSpPr/>
          <p:nvPr/>
        </p:nvSpPr>
        <p:spPr>
          <a:xfrm>
            <a:off x="4961585" y="3983445"/>
            <a:ext cx="806577" cy="741693"/>
          </a:xfrm>
          <a:prstGeom prst="ellips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43" name="Oval"/>
          <p:cNvSpPr/>
          <p:nvPr/>
        </p:nvSpPr>
        <p:spPr>
          <a:xfrm>
            <a:off x="6724388" y="3983445"/>
            <a:ext cx="806576" cy="741693"/>
          </a:xfrm>
          <a:prstGeom prst="ellips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44" name="Line"/>
          <p:cNvSpPr/>
          <p:nvPr/>
        </p:nvSpPr>
        <p:spPr>
          <a:xfrm flipH="1" flipV="1">
            <a:off x="1041594" y="3760906"/>
            <a:ext cx="7295508" cy="1"/>
          </a:xfrm>
          <a:prstGeom prst="lin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45" name="Line"/>
          <p:cNvSpPr/>
          <p:nvPr/>
        </p:nvSpPr>
        <p:spPr>
          <a:xfrm flipH="1" flipV="1">
            <a:off x="1041594" y="2745785"/>
            <a:ext cx="7295508" cy="1"/>
          </a:xfrm>
          <a:prstGeom prst="lin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350" name="Group"/>
          <p:cNvGrpSpPr/>
          <p:nvPr/>
        </p:nvGrpSpPr>
        <p:grpSpPr>
          <a:xfrm>
            <a:off x="879475" y="3049587"/>
            <a:ext cx="366713" cy="373791"/>
            <a:chOff x="0" y="0"/>
            <a:chExt cx="366712" cy="373790"/>
          </a:xfrm>
        </p:grpSpPr>
        <p:sp>
          <p:nvSpPr>
            <p:cNvPr id="34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49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353" name="Group"/>
          <p:cNvGrpSpPr/>
          <p:nvPr/>
        </p:nvGrpSpPr>
        <p:grpSpPr>
          <a:xfrm>
            <a:off x="1671827" y="3601559"/>
            <a:ext cx="366714" cy="365126"/>
            <a:chOff x="0" y="4332"/>
            <a:chExt cx="366712" cy="365125"/>
          </a:xfrm>
        </p:grpSpPr>
        <p:sp>
          <p:nvSpPr>
            <p:cNvPr id="35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52" name="A"/>
            <p:cNvSpPr txBox="1"/>
            <p:nvPr/>
          </p:nvSpPr>
          <p:spPr>
            <a:xfrm>
              <a:off x="54048" y="18426"/>
              <a:ext cx="258617" cy="3369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1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356" name="Group"/>
          <p:cNvGrpSpPr/>
          <p:nvPr/>
        </p:nvGrpSpPr>
        <p:grpSpPr>
          <a:xfrm>
            <a:off x="1671827" y="4151159"/>
            <a:ext cx="366714" cy="365126"/>
            <a:chOff x="0" y="4332"/>
            <a:chExt cx="366712" cy="365125"/>
          </a:xfrm>
        </p:grpSpPr>
        <p:sp>
          <p:nvSpPr>
            <p:cNvPr id="35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55" name="B"/>
            <p:cNvSpPr txBox="1"/>
            <p:nvPr/>
          </p:nvSpPr>
          <p:spPr>
            <a:xfrm>
              <a:off x="49462" y="12284"/>
              <a:ext cx="267789" cy="34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357" name="Inserção em AVLs"/>
          <p:cNvSpPr txBox="1"/>
          <p:nvPr/>
        </p:nvSpPr>
        <p:spPr>
          <a:xfrm>
            <a:off x="1350425" y="3049538"/>
            <a:ext cx="2276708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Inserção em AVLs</a:t>
            </a:r>
          </a:p>
        </p:txBody>
      </p:sp>
      <p:grpSp>
        <p:nvGrpSpPr>
          <p:cNvPr id="360" name="Group"/>
          <p:cNvGrpSpPr/>
          <p:nvPr/>
        </p:nvGrpSpPr>
        <p:grpSpPr>
          <a:xfrm>
            <a:off x="880455" y="4722595"/>
            <a:ext cx="366714" cy="373791"/>
            <a:chOff x="0" y="0"/>
            <a:chExt cx="366712" cy="373790"/>
          </a:xfrm>
        </p:grpSpPr>
        <p:sp>
          <p:nvSpPr>
            <p:cNvPr id="35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59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361" name="Rotações simples"/>
          <p:cNvSpPr txBox="1"/>
          <p:nvPr/>
        </p:nvSpPr>
        <p:spPr>
          <a:xfrm>
            <a:off x="2157126" y="3607162"/>
            <a:ext cx="2262569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Rotações simples</a:t>
            </a:r>
          </a:p>
        </p:txBody>
      </p:sp>
      <p:sp>
        <p:nvSpPr>
          <p:cNvPr id="362" name="Rotações duplas"/>
          <p:cNvSpPr txBox="1"/>
          <p:nvPr/>
        </p:nvSpPr>
        <p:spPr>
          <a:xfrm>
            <a:off x="2157126" y="4154926"/>
            <a:ext cx="2135197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Rotações duplas</a:t>
            </a:r>
          </a:p>
        </p:txBody>
      </p:sp>
      <p:sp>
        <p:nvSpPr>
          <p:cNvPr id="363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Roteiro</a:t>
            </a:r>
          </a:p>
        </p:txBody>
      </p:sp>
      <p:sp>
        <p:nvSpPr>
          <p:cNvPr id="364" name="Referências"/>
          <p:cNvSpPr txBox="1"/>
          <p:nvPr/>
        </p:nvSpPr>
        <p:spPr>
          <a:xfrm>
            <a:off x="1366727" y="4722595"/>
            <a:ext cx="154286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365" name="Rounded Rectangle"/>
          <p:cNvSpPr/>
          <p:nvPr/>
        </p:nvSpPr>
        <p:spPr>
          <a:xfrm>
            <a:off x="803148" y="2372166"/>
            <a:ext cx="7772401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366" name="Introdução"/>
          <p:cNvSpPr txBox="1"/>
          <p:nvPr/>
        </p:nvSpPr>
        <p:spPr>
          <a:xfrm>
            <a:off x="1343058" y="1935127"/>
            <a:ext cx="141499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369" name="Group"/>
          <p:cNvGrpSpPr/>
          <p:nvPr/>
        </p:nvGrpSpPr>
        <p:grpSpPr>
          <a:xfrm>
            <a:off x="876300" y="1916542"/>
            <a:ext cx="366713" cy="373791"/>
            <a:chOff x="0" y="0"/>
            <a:chExt cx="366712" cy="373790"/>
          </a:xfrm>
        </p:grpSpPr>
        <p:sp>
          <p:nvSpPr>
            <p:cNvPr id="36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68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372" name="Group"/>
          <p:cNvGrpSpPr/>
          <p:nvPr/>
        </p:nvGrpSpPr>
        <p:grpSpPr>
          <a:xfrm>
            <a:off x="879475" y="2482940"/>
            <a:ext cx="366713" cy="373791"/>
            <a:chOff x="0" y="0"/>
            <a:chExt cx="366712" cy="373790"/>
          </a:xfrm>
        </p:grpSpPr>
        <p:sp>
          <p:nvSpPr>
            <p:cNvPr id="37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71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373" name="Árvores AVLs"/>
          <p:cNvSpPr txBox="1"/>
          <p:nvPr/>
        </p:nvSpPr>
        <p:spPr>
          <a:xfrm>
            <a:off x="1345584" y="2501851"/>
            <a:ext cx="175432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Árvores AVLs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76" name="Árvores AVL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Árvores AVLs</a:t>
            </a:r>
          </a:p>
        </p:txBody>
      </p:sp>
      <p:sp>
        <p:nvSpPr>
          <p:cNvPr id="377" name="Oval"/>
          <p:cNvSpPr/>
          <p:nvPr/>
        </p:nvSpPr>
        <p:spPr>
          <a:xfrm>
            <a:off x="2701212" y="2967543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378" name="Oval"/>
          <p:cNvSpPr/>
          <p:nvPr/>
        </p:nvSpPr>
        <p:spPr>
          <a:xfrm>
            <a:off x="1926554" y="4062865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379" name="Oval"/>
          <p:cNvSpPr/>
          <p:nvPr/>
        </p:nvSpPr>
        <p:spPr>
          <a:xfrm>
            <a:off x="3475870" y="4062865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cxnSp>
        <p:nvCxnSpPr>
          <p:cNvPr id="380" name="Connection Line"/>
          <p:cNvCxnSpPr>
            <a:stCxn id="378" idx="0"/>
            <a:endCxn id="377" idx="0"/>
          </p:cNvCxnSpPr>
          <p:nvPr/>
        </p:nvCxnSpPr>
        <p:spPr>
          <a:xfrm flipV="1">
            <a:off x="2183729" y="3205647"/>
            <a:ext cx="774659" cy="109532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381" name="Connection Line"/>
          <p:cNvCxnSpPr>
            <a:stCxn id="379" idx="0"/>
            <a:endCxn id="377" idx="0"/>
          </p:cNvCxnSpPr>
          <p:nvPr/>
        </p:nvCxnSpPr>
        <p:spPr>
          <a:xfrm flipH="1" flipV="1">
            <a:off x="2958387" y="3205647"/>
            <a:ext cx="774659" cy="109532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391" name="Connection Line"/>
          <p:cNvSpPr/>
          <p:nvPr/>
        </p:nvSpPr>
        <p:spPr>
          <a:xfrm>
            <a:off x="1805758" y="4507917"/>
            <a:ext cx="231438" cy="3268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392" name="Connection Line"/>
          <p:cNvSpPr/>
          <p:nvPr/>
        </p:nvSpPr>
        <p:spPr>
          <a:xfrm>
            <a:off x="2311767" y="4518130"/>
            <a:ext cx="180896" cy="3068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393" name="Connection Line"/>
          <p:cNvSpPr/>
          <p:nvPr/>
        </p:nvSpPr>
        <p:spPr>
          <a:xfrm>
            <a:off x="3461518" y="4523532"/>
            <a:ext cx="154856" cy="295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394" name="Connection Line"/>
          <p:cNvSpPr/>
          <p:nvPr/>
        </p:nvSpPr>
        <p:spPr>
          <a:xfrm>
            <a:off x="3874352" y="4510994"/>
            <a:ext cx="215598" cy="3204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386" name="…"/>
          <p:cNvSpPr txBox="1"/>
          <p:nvPr/>
        </p:nvSpPr>
        <p:spPr>
          <a:xfrm>
            <a:off x="1555876" y="4958922"/>
            <a:ext cx="3327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…</a:t>
            </a:r>
          </a:p>
        </p:txBody>
      </p:sp>
      <p:sp>
        <p:nvSpPr>
          <p:cNvPr id="387" name="…"/>
          <p:cNvSpPr txBox="1"/>
          <p:nvPr/>
        </p:nvSpPr>
        <p:spPr>
          <a:xfrm>
            <a:off x="2411122" y="4958922"/>
            <a:ext cx="3327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…</a:t>
            </a:r>
          </a:p>
        </p:txBody>
      </p:sp>
      <p:sp>
        <p:nvSpPr>
          <p:cNvPr id="388" name="…"/>
          <p:cNvSpPr txBox="1"/>
          <p:nvPr/>
        </p:nvSpPr>
        <p:spPr>
          <a:xfrm>
            <a:off x="3266368" y="4941745"/>
            <a:ext cx="3327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…</a:t>
            </a:r>
          </a:p>
        </p:txBody>
      </p:sp>
      <p:sp>
        <p:nvSpPr>
          <p:cNvPr id="389" name="…"/>
          <p:cNvSpPr txBox="1"/>
          <p:nvPr/>
        </p:nvSpPr>
        <p:spPr>
          <a:xfrm>
            <a:off x="4005162" y="4941745"/>
            <a:ext cx="3327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…</a:t>
            </a:r>
          </a:p>
        </p:txBody>
      </p:sp>
      <p:sp>
        <p:nvSpPr>
          <p:cNvPr id="390" name="AVL = Gregory Adelson-Velsky, Evgenii Landis (1962)"/>
          <p:cNvSpPr txBox="1"/>
          <p:nvPr/>
        </p:nvSpPr>
        <p:spPr>
          <a:xfrm>
            <a:off x="581667" y="1773903"/>
            <a:ext cx="621233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200"/>
            </a:pPr>
            <a:r>
              <a:rPr b="1">
                <a:solidFill>
                  <a:srgbClr val="0433FF"/>
                </a:solidFill>
              </a:rPr>
              <a:t>AVL</a:t>
            </a:r>
            <a:r>
              <a:t> = Gregory </a:t>
            </a:r>
            <a:r>
              <a:rPr b="1">
                <a:solidFill>
                  <a:srgbClr val="0433FF"/>
                </a:solidFill>
              </a:rPr>
              <a:t>A</a:t>
            </a:r>
            <a:r>
              <a:t>delson-</a:t>
            </a:r>
            <a:r>
              <a:rPr b="1">
                <a:solidFill>
                  <a:srgbClr val="0433FF"/>
                </a:solidFill>
              </a:rPr>
              <a:t>V</a:t>
            </a:r>
            <a:r>
              <a:t>elsky, Evgenii </a:t>
            </a:r>
            <a:r>
              <a:rPr b="1">
                <a:solidFill>
                  <a:srgbClr val="0433FF"/>
                </a:solidFill>
              </a:rPr>
              <a:t>L</a:t>
            </a:r>
            <a:r>
              <a:t>andis (1962)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97" name="Árvores AVL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Árvores AVLs</a:t>
            </a:r>
          </a:p>
        </p:txBody>
      </p:sp>
      <p:sp>
        <p:nvSpPr>
          <p:cNvPr id="398" name="Oval"/>
          <p:cNvSpPr/>
          <p:nvPr/>
        </p:nvSpPr>
        <p:spPr>
          <a:xfrm>
            <a:off x="2701212" y="2967543"/>
            <a:ext cx="514351" cy="476208"/>
          </a:xfrm>
          <a:prstGeom prst="ellipse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399" name="Oval"/>
          <p:cNvSpPr/>
          <p:nvPr/>
        </p:nvSpPr>
        <p:spPr>
          <a:xfrm>
            <a:off x="1926554" y="4062865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400" name="Oval"/>
          <p:cNvSpPr/>
          <p:nvPr/>
        </p:nvSpPr>
        <p:spPr>
          <a:xfrm>
            <a:off x="3475870" y="4062865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cxnSp>
        <p:nvCxnSpPr>
          <p:cNvPr id="401" name="Connection Line"/>
          <p:cNvCxnSpPr>
            <a:stCxn id="399" idx="0"/>
            <a:endCxn id="398" idx="0"/>
          </p:cNvCxnSpPr>
          <p:nvPr/>
        </p:nvCxnSpPr>
        <p:spPr>
          <a:xfrm flipV="1">
            <a:off x="2183729" y="3205647"/>
            <a:ext cx="774659" cy="109532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402" name="Connection Line"/>
          <p:cNvCxnSpPr>
            <a:stCxn id="400" idx="0"/>
            <a:endCxn id="398" idx="0"/>
          </p:cNvCxnSpPr>
          <p:nvPr/>
        </p:nvCxnSpPr>
        <p:spPr>
          <a:xfrm flipH="1" flipV="1">
            <a:off x="2958387" y="3205647"/>
            <a:ext cx="774659" cy="109532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415" name="Connection Line"/>
          <p:cNvSpPr/>
          <p:nvPr/>
        </p:nvSpPr>
        <p:spPr>
          <a:xfrm>
            <a:off x="1805758" y="4507917"/>
            <a:ext cx="231438" cy="3268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416" name="Connection Line"/>
          <p:cNvSpPr/>
          <p:nvPr/>
        </p:nvSpPr>
        <p:spPr>
          <a:xfrm>
            <a:off x="2311767" y="4518130"/>
            <a:ext cx="180896" cy="3068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417" name="Connection Line"/>
          <p:cNvSpPr/>
          <p:nvPr/>
        </p:nvSpPr>
        <p:spPr>
          <a:xfrm>
            <a:off x="3461518" y="4523532"/>
            <a:ext cx="154856" cy="295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418" name="Connection Line"/>
          <p:cNvSpPr/>
          <p:nvPr/>
        </p:nvSpPr>
        <p:spPr>
          <a:xfrm>
            <a:off x="3874352" y="4510994"/>
            <a:ext cx="215598" cy="3204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407" name="…"/>
          <p:cNvSpPr txBox="1"/>
          <p:nvPr/>
        </p:nvSpPr>
        <p:spPr>
          <a:xfrm>
            <a:off x="1555876" y="4958922"/>
            <a:ext cx="3327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…</a:t>
            </a:r>
          </a:p>
        </p:txBody>
      </p:sp>
      <p:sp>
        <p:nvSpPr>
          <p:cNvPr id="408" name="…"/>
          <p:cNvSpPr txBox="1"/>
          <p:nvPr/>
        </p:nvSpPr>
        <p:spPr>
          <a:xfrm>
            <a:off x="2411122" y="4958922"/>
            <a:ext cx="3327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…</a:t>
            </a:r>
          </a:p>
        </p:txBody>
      </p:sp>
      <p:sp>
        <p:nvSpPr>
          <p:cNvPr id="409" name="…"/>
          <p:cNvSpPr txBox="1"/>
          <p:nvPr/>
        </p:nvSpPr>
        <p:spPr>
          <a:xfrm>
            <a:off x="3266368" y="4941745"/>
            <a:ext cx="3327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…</a:t>
            </a:r>
          </a:p>
        </p:txBody>
      </p:sp>
      <p:sp>
        <p:nvSpPr>
          <p:cNvPr id="410" name="…"/>
          <p:cNvSpPr txBox="1"/>
          <p:nvPr/>
        </p:nvSpPr>
        <p:spPr>
          <a:xfrm>
            <a:off x="4005162" y="4941745"/>
            <a:ext cx="3327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…</a:t>
            </a:r>
          </a:p>
        </p:txBody>
      </p:sp>
      <p:sp>
        <p:nvSpPr>
          <p:cNvPr id="411" name="AVL = Gregory Adelson-Velsky, Evgenii Landis (1962)"/>
          <p:cNvSpPr txBox="1"/>
          <p:nvPr/>
        </p:nvSpPr>
        <p:spPr>
          <a:xfrm>
            <a:off x="581667" y="1773903"/>
            <a:ext cx="621233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200"/>
            </a:pPr>
            <a:r>
              <a:rPr b="1">
                <a:solidFill>
                  <a:srgbClr val="0433FF"/>
                </a:solidFill>
              </a:rPr>
              <a:t>AVL</a:t>
            </a:r>
            <a:r>
              <a:t> = Gregory </a:t>
            </a:r>
            <a:r>
              <a:rPr b="1">
                <a:solidFill>
                  <a:srgbClr val="0433FF"/>
                </a:solidFill>
              </a:rPr>
              <a:t>A</a:t>
            </a:r>
            <a:r>
              <a:t>delson-</a:t>
            </a:r>
            <a:r>
              <a:rPr b="1">
                <a:solidFill>
                  <a:srgbClr val="0433FF"/>
                </a:solidFill>
              </a:rPr>
              <a:t>V</a:t>
            </a:r>
            <a:r>
              <a:t>elsky, Evgenii </a:t>
            </a:r>
            <a:r>
              <a:rPr b="1">
                <a:solidFill>
                  <a:srgbClr val="0433FF"/>
                </a:solidFill>
              </a:rPr>
              <a:t>L</a:t>
            </a:r>
            <a:r>
              <a:t>andis (1962)</a:t>
            </a:r>
          </a:p>
        </p:txBody>
      </p:sp>
      <p:sp>
        <p:nvSpPr>
          <p:cNvPr id="412" name="Line"/>
          <p:cNvSpPr/>
          <p:nvPr/>
        </p:nvSpPr>
        <p:spPr>
          <a:xfrm>
            <a:off x="3366204" y="3205646"/>
            <a:ext cx="733684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13" name="Oval"/>
          <p:cNvSpPr/>
          <p:nvPr/>
        </p:nvSpPr>
        <p:spPr>
          <a:xfrm>
            <a:off x="2555099" y="2834800"/>
            <a:ext cx="806577" cy="741694"/>
          </a:xfrm>
          <a:prstGeom prst="ellips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14" name="Retângulo 6"/>
          <p:cNvSpPr/>
          <p:nvPr/>
        </p:nvSpPr>
        <p:spPr>
          <a:xfrm>
            <a:off x="4633299" y="2889531"/>
            <a:ext cx="3221767" cy="701041"/>
          </a:xfrm>
          <a:prstGeom prst="rect">
            <a:avLst/>
          </a:prstGeom>
          <a:solidFill>
            <a:srgbClr val="D4FB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latin typeface="+mj-lt"/>
                <a:ea typeface="+mj-ea"/>
                <a:cs typeface="+mj-cs"/>
                <a:sym typeface="Helvetica"/>
              </a:defRPr>
            </a:lvl1pPr>
            <a:lvl2pPr indent="508000">
              <a:defRPr sz="2000">
                <a:latin typeface="Consolas"/>
                <a:ea typeface="Consolas"/>
                <a:cs typeface="Consolas"/>
                <a:sym typeface="Consolas"/>
              </a:defRPr>
            </a:lvl2pPr>
          </a:lstStyle>
          <a:p>
            <a:pPr/>
            <a:r>
              <a:t>Fator de balanceamento</a:t>
            </a:r>
          </a:p>
          <a:p>
            <a:pPr lvl="1"/>
            <a:r>
              <a:t> bF = hD - hE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21" name="Árvores AVL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Árvores AVLs</a:t>
            </a:r>
          </a:p>
        </p:txBody>
      </p:sp>
      <p:sp>
        <p:nvSpPr>
          <p:cNvPr id="422" name="Oval"/>
          <p:cNvSpPr/>
          <p:nvPr/>
        </p:nvSpPr>
        <p:spPr>
          <a:xfrm>
            <a:off x="2701212" y="2967543"/>
            <a:ext cx="514351" cy="476208"/>
          </a:xfrm>
          <a:prstGeom prst="ellipse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423" name="Oval"/>
          <p:cNvSpPr/>
          <p:nvPr/>
        </p:nvSpPr>
        <p:spPr>
          <a:xfrm>
            <a:off x="1926554" y="4062865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424" name="Oval"/>
          <p:cNvSpPr/>
          <p:nvPr/>
        </p:nvSpPr>
        <p:spPr>
          <a:xfrm>
            <a:off x="3475870" y="4062865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cxnSp>
        <p:nvCxnSpPr>
          <p:cNvPr id="425" name="Connection Line"/>
          <p:cNvCxnSpPr>
            <a:stCxn id="423" idx="0"/>
            <a:endCxn id="422" idx="0"/>
          </p:cNvCxnSpPr>
          <p:nvPr/>
        </p:nvCxnSpPr>
        <p:spPr>
          <a:xfrm flipV="1">
            <a:off x="2183729" y="3205647"/>
            <a:ext cx="774659" cy="109532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426" name="Connection Line"/>
          <p:cNvCxnSpPr>
            <a:stCxn id="424" idx="0"/>
            <a:endCxn id="422" idx="0"/>
          </p:cNvCxnSpPr>
          <p:nvPr/>
        </p:nvCxnSpPr>
        <p:spPr>
          <a:xfrm flipH="1" flipV="1">
            <a:off x="2958387" y="3205647"/>
            <a:ext cx="774659" cy="109532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443" name="Connection Line"/>
          <p:cNvSpPr/>
          <p:nvPr/>
        </p:nvSpPr>
        <p:spPr>
          <a:xfrm>
            <a:off x="1805758" y="4507917"/>
            <a:ext cx="231438" cy="3268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444" name="Connection Line"/>
          <p:cNvSpPr/>
          <p:nvPr/>
        </p:nvSpPr>
        <p:spPr>
          <a:xfrm>
            <a:off x="2311767" y="4518130"/>
            <a:ext cx="180896" cy="3068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445" name="Connection Line"/>
          <p:cNvSpPr/>
          <p:nvPr/>
        </p:nvSpPr>
        <p:spPr>
          <a:xfrm>
            <a:off x="3461518" y="4523532"/>
            <a:ext cx="154856" cy="295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446" name="Connection Line"/>
          <p:cNvSpPr/>
          <p:nvPr/>
        </p:nvSpPr>
        <p:spPr>
          <a:xfrm>
            <a:off x="3874352" y="4510994"/>
            <a:ext cx="215598" cy="3204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431" name="…"/>
          <p:cNvSpPr txBox="1"/>
          <p:nvPr/>
        </p:nvSpPr>
        <p:spPr>
          <a:xfrm>
            <a:off x="1555876" y="4958922"/>
            <a:ext cx="3327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…</a:t>
            </a:r>
          </a:p>
        </p:txBody>
      </p:sp>
      <p:sp>
        <p:nvSpPr>
          <p:cNvPr id="432" name="…"/>
          <p:cNvSpPr txBox="1"/>
          <p:nvPr/>
        </p:nvSpPr>
        <p:spPr>
          <a:xfrm>
            <a:off x="2411122" y="4958922"/>
            <a:ext cx="3327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…</a:t>
            </a:r>
          </a:p>
        </p:txBody>
      </p:sp>
      <p:sp>
        <p:nvSpPr>
          <p:cNvPr id="433" name="…"/>
          <p:cNvSpPr txBox="1"/>
          <p:nvPr/>
        </p:nvSpPr>
        <p:spPr>
          <a:xfrm>
            <a:off x="3266368" y="4941745"/>
            <a:ext cx="3327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…</a:t>
            </a:r>
          </a:p>
        </p:txBody>
      </p:sp>
      <p:sp>
        <p:nvSpPr>
          <p:cNvPr id="434" name="…"/>
          <p:cNvSpPr txBox="1"/>
          <p:nvPr/>
        </p:nvSpPr>
        <p:spPr>
          <a:xfrm>
            <a:off x="4005162" y="4941745"/>
            <a:ext cx="3327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…</a:t>
            </a:r>
          </a:p>
        </p:txBody>
      </p:sp>
      <p:sp>
        <p:nvSpPr>
          <p:cNvPr id="435" name="AVL = Gregory Adelson-Velsky, Evgenii Landis (1962)"/>
          <p:cNvSpPr txBox="1"/>
          <p:nvPr/>
        </p:nvSpPr>
        <p:spPr>
          <a:xfrm>
            <a:off x="581667" y="1773903"/>
            <a:ext cx="621233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200"/>
            </a:pPr>
            <a:r>
              <a:rPr b="1">
                <a:solidFill>
                  <a:srgbClr val="0433FF"/>
                </a:solidFill>
              </a:rPr>
              <a:t>AVL</a:t>
            </a:r>
            <a:r>
              <a:t> = Gregory </a:t>
            </a:r>
            <a:r>
              <a:rPr b="1">
                <a:solidFill>
                  <a:srgbClr val="0433FF"/>
                </a:solidFill>
              </a:rPr>
              <a:t>A</a:t>
            </a:r>
            <a:r>
              <a:t>delson-</a:t>
            </a:r>
            <a:r>
              <a:rPr b="1">
                <a:solidFill>
                  <a:srgbClr val="0433FF"/>
                </a:solidFill>
              </a:rPr>
              <a:t>V</a:t>
            </a:r>
            <a:r>
              <a:t>elsky, Evgenii </a:t>
            </a:r>
            <a:r>
              <a:rPr b="1">
                <a:solidFill>
                  <a:srgbClr val="0433FF"/>
                </a:solidFill>
              </a:rPr>
              <a:t>L</a:t>
            </a:r>
            <a:r>
              <a:t>andis (1962)</a:t>
            </a:r>
          </a:p>
        </p:txBody>
      </p:sp>
      <p:sp>
        <p:nvSpPr>
          <p:cNvPr id="436" name="Line"/>
          <p:cNvSpPr/>
          <p:nvPr/>
        </p:nvSpPr>
        <p:spPr>
          <a:xfrm>
            <a:off x="3366204" y="3205646"/>
            <a:ext cx="733684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37" name="Oval"/>
          <p:cNvSpPr/>
          <p:nvPr/>
        </p:nvSpPr>
        <p:spPr>
          <a:xfrm>
            <a:off x="2555099" y="2834800"/>
            <a:ext cx="806577" cy="741694"/>
          </a:xfrm>
          <a:prstGeom prst="ellips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38" name="Retângulo 6"/>
          <p:cNvSpPr/>
          <p:nvPr/>
        </p:nvSpPr>
        <p:spPr>
          <a:xfrm>
            <a:off x="4633299" y="2889531"/>
            <a:ext cx="3221767" cy="701041"/>
          </a:xfrm>
          <a:prstGeom prst="rect">
            <a:avLst/>
          </a:prstGeom>
          <a:solidFill>
            <a:srgbClr val="D4FB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latin typeface="+mj-lt"/>
                <a:ea typeface="+mj-ea"/>
                <a:cs typeface="+mj-cs"/>
                <a:sym typeface="Helvetica"/>
              </a:defRPr>
            </a:lvl1pPr>
            <a:lvl2pPr indent="508000">
              <a:defRPr sz="2000">
                <a:latin typeface="Consolas"/>
                <a:ea typeface="Consolas"/>
                <a:cs typeface="Consolas"/>
                <a:sym typeface="Consolas"/>
              </a:defRPr>
            </a:lvl2pPr>
          </a:lstStyle>
          <a:p>
            <a:pPr/>
            <a:r>
              <a:t>Fator de balanceamento</a:t>
            </a:r>
          </a:p>
          <a:p>
            <a:pPr lvl="1"/>
            <a:r>
              <a:t> bF = hD - hE</a:t>
            </a:r>
          </a:p>
        </p:txBody>
      </p:sp>
      <p:sp>
        <p:nvSpPr>
          <p:cNvPr id="439" name="Sub-árvore…"/>
          <p:cNvSpPr txBox="1"/>
          <p:nvPr/>
        </p:nvSpPr>
        <p:spPr>
          <a:xfrm>
            <a:off x="3261565" y="5353945"/>
            <a:ext cx="1147687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0433FF"/>
                </a:solidFill>
              </a:defRPr>
            </a:pPr>
            <a:r>
              <a:t>Sub-árvore</a:t>
            </a:r>
          </a:p>
          <a:p>
            <a:pPr algn="ctr">
              <a:defRPr b="1">
                <a:solidFill>
                  <a:srgbClr val="0433FF"/>
                </a:solidFill>
              </a:defRPr>
            </a:pPr>
            <a:r>
              <a:t>direita</a:t>
            </a:r>
          </a:p>
        </p:txBody>
      </p:sp>
      <p:sp>
        <p:nvSpPr>
          <p:cNvPr id="440" name="Triangle"/>
          <p:cNvSpPr/>
          <p:nvPr/>
        </p:nvSpPr>
        <p:spPr>
          <a:xfrm>
            <a:off x="1361554" y="3710026"/>
            <a:ext cx="1644352" cy="15300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9050">
            <a:solidFill>
              <a:srgbClr val="0433FF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41" name="Sub-árvore…"/>
          <p:cNvSpPr txBox="1"/>
          <p:nvPr/>
        </p:nvSpPr>
        <p:spPr>
          <a:xfrm>
            <a:off x="1609887" y="5353945"/>
            <a:ext cx="1147686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0433FF"/>
                </a:solidFill>
              </a:defRPr>
            </a:pPr>
            <a:r>
              <a:t>Sub-árvore</a:t>
            </a:r>
          </a:p>
          <a:p>
            <a:pPr algn="ctr">
              <a:defRPr b="1">
                <a:solidFill>
                  <a:srgbClr val="0433FF"/>
                </a:solidFill>
              </a:defRPr>
            </a:pPr>
            <a:r>
              <a:t>esquerda</a:t>
            </a:r>
          </a:p>
        </p:txBody>
      </p:sp>
      <p:sp>
        <p:nvSpPr>
          <p:cNvPr id="442" name="Triangle"/>
          <p:cNvSpPr/>
          <p:nvPr/>
        </p:nvSpPr>
        <p:spPr>
          <a:xfrm>
            <a:off x="2960225" y="3710026"/>
            <a:ext cx="1545641" cy="15311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9050">
            <a:solidFill>
              <a:srgbClr val="0433FF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49" name="Árvores AVL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Árvores AVLs</a:t>
            </a:r>
          </a:p>
        </p:txBody>
      </p:sp>
      <p:sp>
        <p:nvSpPr>
          <p:cNvPr id="450" name="Oval"/>
          <p:cNvSpPr/>
          <p:nvPr/>
        </p:nvSpPr>
        <p:spPr>
          <a:xfrm>
            <a:off x="2701212" y="2967543"/>
            <a:ext cx="514351" cy="476208"/>
          </a:xfrm>
          <a:prstGeom prst="ellipse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462" name="Connection Line"/>
          <p:cNvSpPr/>
          <p:nvPr/>
        </p:nvSpPr>
        <p:spPr>
          <a:xfrm>
            <a:off x="2183730" y="3412667"/>
            <a:ext cx="628244" cy="8883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463" name="Connection Line"/>
          <p:cNvSpPr/>
          <p:nvPr/>
        </p:nvSpPr>
        <p:spPr>
          <a:xfrm>
            <a:off x="3104801" y="3412667"/>
            <a:ext cx="628245" cy="8883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453" name="a) Sub-árvores de mesma altura (bF = 0)"/>
          <p:cNvSpPr txBox="1"/>
          <p:nvPr/>
        </p:nvSpPr>
        <p:spPr>
          <a:xfrm>
            <a:off x="581667" y="1773903"/>
            <a:ext cx="5281128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400">
                <a:solidFill>
                  <a:srgbClr val="0433FF"/>
                </a:solidFill>
              </a:defRPr>
            </a:lvl1pPr>
          </a:lstStyle>
          <a:p>
            <a:pPr/>
            <a:r>
              <a:t>a) Sub-árvores de mesma altura (bF = 0)</a:t>
            </a:r>
          </a:p>
        </p:txBody>
      </p:sp>
      <p:sp>
        <p:nvSpPr>
          <p:cNvPr id="454" name="Oval"/>
          <p:cNvSpPr/>
          <p:nvPr/>
        </p:nvSpPr>
        <p:spPr>
          <a:xfrm>
            <a:off x="2555099" y="2834800"/>
            <a:ext cx="806577" cy="741694"/>
          </a:xfrm>
          <a:prstGeom prst="ellips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55" name="Retângulo 6"/>
          <p:cNvSpPr/>
          <p:nvPr/>
        </p:nvSpPr>
        <p:spPr>
          <a:xfrm>
            <a:off x="4633299" y="2889531"/>
            <a:ext cx="3221767" cy="1005841"/>
          </a:xfrm>
          <a:prstGeom prst="rect">
            <a:avLst/>
          </a:prstGeom>
          <a:solidFill>
            <a:srgbClr val="D4FB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Fator de balanceamento</a:t>
            </a:r>
          </a:p>
          <a:p>
            <a:pPr lvl="1" indent="50800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 bF = h- h</a:t>
            </a:r>
          </a:p>
          <a:p>
            <a:pPr lvl="1" indent="50800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 bF = 0</a:t>
            </a:r>
          </a:p>
        </p:txBody>
      </p:sp>
      <p:sp>
        <p:nvSpPr>
          <p:cNvPr id="456" name="Sub-árvore…"/>
          <p:cNvSpPr txBox="1"/>
          <p:nvPr/>
        </p:nvSpPr>
        <p:spPr>
          <a:xfrm>
            <a:off x="3184602" y="5353945"/>
            <a:ext cx="1147687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0433FF"/>
                </a:solidFill>
              </a:defRPr>
            </a:pPr>
            <a:r>
              <a:t>Sub-árvore</a:t>
            </a:r>
          </a:p>
          <a:p>
            <a:pPr algn="ctr">
              <a:defRPr b="1">
                <a:solidFill>
                  <a:srgbClr val="0433FF"/>
                </a:solidFill>
              </a:defRPr>
            </a:pPr>
            <a:r>
              <a:t>direita</a:t>
            </a:r>
          </a:p>
        </p:txBody>
      </p:sp>
      <p:sp>
        <p:nvSpPr>
          <p:cNvPr id="457" name="Sub-árvore…"/>
          <p:cNvSpPr txBox="1"/>
          <p:nvPr/>
        </p:nvSpPr>
        <p:spPr>
          <a:xfrm>
            <a:off x="1500159" y="5353945"/>
            <a:ext cx="1147686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0433FF"/>
                </a:solidFill>
              </a:defRPr>
            </a:pPr>
            <a:r>
              <a:t>Sub-árvore</a:t>
            </a:r>
          </a:p>
          <a:p>
            <a:pPr algn="ctr">
              <a:defRPr b="1">
                <a:solidFill>
                  <a:srgbClr val="0433FF"/>
                </a:solidFill>
              </a:defRPr>
            </a:pPr>
            <a:r>
              <a:t>esquerda</a:t>
            </a:r>
          </a:p>
        </p:txBody>
      </p:sp>
      <p:sp>
        <p:nvSpPr>
          <p:cNvPr id="458" name="h"/>
          <p:cNvSpPr txBox="1"/>
          <p:nvPr/>
        </p:nvSpPr>
        <p:spPr>
          <a:xfrm>
            <a:off x="4252588" y="4579980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459" name="h"/>
          <p:cNvSpPr txBox="1"/>
          <p:nvPr/>
        </p:nvSpPr>
        <p:spPr>
          <a:xfrm>
            <a:off x="1389500" y="4579980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460" name="Triangle"/>
          <p:cNvSpPr/>
          <p:nvPr/>
        </p:nvSpPr>
        <p:spPr>
          <a:xfrm>
            <a:off x="1708843" y="4317398"/>
            <a:ext cx="925676" cy="7337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FDFF"/>
          </a:solidFill>
          <a:ln w="19050">
            <a:solidFill>
              <a:srgbClr val="0433FF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61" name="Triangle"/>
          <p:cNvSpPr/>
          <p:nvPr/>
        </p:nvSpPr>
        <p:spPr>
          <a:xfrm>
            <a:off x="3295608" y="4317398"/>
            <a:ext cx="925676" cy="7337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FDFF"/>
          </a:solidFill>
          <a:ln w="19050">
            <a:solidFill>
              <a:srgbClr val="0433FF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66" name="Árvores AVL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Árvores AVLs</a:t>
            </a:r>
          </a:p>
        </p:txBody>
      </p:sp>
      <p:sp>
        <p:nvSpPr>
          <p:cNvPr id="467" name="Oval"/>
          <p:cNvSpPr/>
          <p:nvPr/>
        </p:nvSpPr>
        <p:spPr>
          <a:xfrm>
            <a:off x="2701212" y="2967543"/>
            <a:ext cx="514351" cy="476208"/>
          </a:xfrm>
          <a:prstGeom prst="ellipse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479" name="Connection Line"/>
          <p:cNvSpPr/>
          <p:nvPr/>
        </p:nvSpPr>
        <p:spPr>
          <a:xfrm>
            <a:off x="2392684" y="3397769"/>
            <a:ext cx="397187" cy="452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480" name="Connection Line"/>
          <p:cNvSpPr/>
          <p:nvPr/>
        </p:nvSpPr>
        <p:spPr>
          <a:xfrm>
            <a:off x="3104801" y="3412667"/>
            <a:ext cx="628245" cy="8883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470" name="b) Sub-árvore da direita é maior (bF = +1)"/>
          <p:cNvSpPr txBox="1"/>
          <p:nvPr/>
        </p:nvSpPr>
        <p:spPr>
          <a:xfrm>
            <a:off x="581667" y="1773903"/>
            <a:ext cx="548353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400">
                <a:solidFill>
                  <a:srgbClr val="0433FF"/>
                </a:solidFill>
              </a:defRPr>
            </a:lvl1pPr>
          </a:lstStyle>
          <a:p>
            <a:pPr/>
            <a:r>
              <a:t>b) Sub-árvore da direita é maior (bF = +1)</a:t>
            </a:r>
          </a:p>
        </p:txBody>
      </p:sp>
      <p:sp>
        <p:nvSpPr>
          <p:cNvPr id="471" name="Oval"/>
          <p:cNvSpPr/>
          <p:nvPr/>
        </p:nvSpPr>
        <p:spPr>
          <a:xfrm>
            <a:off x="2555099" y="2834800"/>
            <a:ext cx="806577" cy="741694"/>
          </a:xfrm>
          <a:prstGeom prst="ellips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72" name="Retângulo 6"/>
          <p:cNvSpPr/>
          <p:nvPr/>
        </p:nvSpPr>
        <p:spPr>
          <a:xfrm>
            <a:off x="4633299" y="2889531"/>
            <a:ext cx="3221767" cy="1005841"/>
          </a:xfrm>
          <a:prstGeom prst="rect">
            <a:avLst/>
          </a:prstGeom>
          <a:solidFill>
            <a:srgbClr val="D4FB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Fator de balanceamento</a:t>
            </a:r>
          </a:p>
          <a:p>
            <a:pPr lvl="1" indent="50800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 bF = (h+1)-h</a:t>
            </a:r>
          </a:p>
          <a:p>
            <a:pPr lvl="1" indent="50800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 bF = +1</a:t>
            </a:r>
          </a:p>
        </p:txBody>
      </p:sp>
      <p:sp>
        <p:nvSpPr>
          <p:cNvPr id="473" name="Sub-árvore…"/>
          <p:cNvSpPr txBox="1"/>
          <p:nvPr/>
        </p:nvSpPr>
        <p:spPr>
          <a:xfrm>
            <a:off x="3184602" y="5353945"/>
            <a:ext cx="1147687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0433FF"/>
                </a:solidFill>
              </a:defRPr>
            </a:pPr>
            <a:r>
              <a:t>Sub-árvore</a:t>
            </a:r>
          </a:p>
          <a:p>
            <a:pPr algn="ctr">
              <a:defRPr b="1">
                <a:solidFill>
                  <a:srgbClr val="0433FF"/>
                </a:solidFill>
              </a:defRPr>
            </a:pPr>
            <a:r>
              <a:t>direita</a:t>
            </a:r>
          </a:p>
        </p:txBody>
      </p:sp>
      <p:sp>
        <p:nvSpPr>
          <p:cNvPr id="474" name="Sub-árvore…"/>
          <p:cNvSpPr txBox="1"/>
          <p:nvPr/>
        </p:nvSpPr>
        <p:spPr>
          <a:xfrm>
            <a:off x="1390431" y="5353945"/>
            <a:ext cx="1147686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0433FF"/>
                </a:solidFill>
              </a:defRPr>
            </a:pPr>
            <a:r>
              <a:t>Sub-árvore</a:t>
            </a:r>
          </a:p>
          <a:p>
            <a:pPr algn="ctr">
              <a:defRPr b="1">
                <a:solidFill>
                  <a:srgbClr val="0433FF"/>
                </a:solidFill>
              </a:defRPr>
            </a:pPr>
            <a:r>
              <a:t>esquerda</a:t>
            </a:r>
          </a:p>
        </p:txBody>
      </p:sp>
      <p:sp>
        <p:nvSpPr>
          <p:cNvPr id="475" name="Triangle"/>
          <p:cNvSpPr/>
          <p:nvPr/>
        </p:nvSpPr>
        <p:spPr>
          <a:xfrm>
            <a:off x="1887151" y="3861215"/>
            <a:ext cx="925676" cy="7337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FDFF"/>
          </a:solidFill>
          <a:ln w="19050">
            <a:solidFill>
              <a:srgbClr val="0433FF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76" name="h + 1"/>
          <p:cNvSpPr txBox="1"/>
          <p:nvPr/>
        </p:nvSpPr>
        <p:spPr>
          <a:xfrm>
            <a:off x="4284276" y="4579980"/>
            <a:ext cx="810144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h + 1 </a:t>
            </a:r>
          </a:p>
        </p:txBody>
      </p:sp>
      <p:sp>
        <p:nvSpPr>
          <p:cNvPr id="477" name="h"/>
          <p:cNvSpPr txBox="1"/>
          <p:nvPr/>
        </p:nvSpPr>
        <p:spPr>
          <a:xfrm>
            <a:off x="1526660" y="4121801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478" name="Triangle"/>
          <p:cNvSpPr/>
          <p:nvPr/>
        </p:nvSpPr>
        <p:spPr>
          <a:xfrm>
            <a:off x="3295608" y="4317398"/>
            <a:ext cx="925676" cy="7337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FDFF"/>
          </a:solidFill>
          <a:ln w="19050">
            <a:solidFill>
              <a:srgbClr val="0433FF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83" name="Árvores AVL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Árvores AVLs</a:t>
            </a:r>
          </a:p>
        </p:txBody>
      </p:sp>
      <p:sp>
        <p:nvSpPr>
          <p:cNvPr id="484" name="Oval"/>
          <p:cNvSpPr/>
          <p:nvPr/>
        </p:nvSpPr>
        <p:spPr>
          <a:xfrm>
            <a:off x="2701212" y="2967543"/>
            <a:ext cx="514351" cy="476208"/>
          </a:xfrm>
          <a:prstGeom prst="ellipse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496" name="Connection Line"/>
          <p:cNvSpPr/>
          <p:nvPr/>
        </p:nvSpPr>
        <p:spPr>
          <a:xfrm>
            <a:off x="2267365" y="3415739"/>
            <a:ext cx="549832" cy="8181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497" name="Connection Line"/>
          <p:cNvSpPr/>
          <p:nvPr/>
        </p:nvSpPr>
        <p:spPr>
          <a:xfrm>
            <a:off x="3121261" y="3401888"/>
            <a:ext cx="436799" cy="5262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487" name="c) Sub-árvore da esquerda é maior (bF = -1)"/>
          <p:cNvSpPr txBox="1"/>
          <p:nvPr/>
        </p:nvSpPr>
        <p:spPr>
          <a:xfrm>
            <a:off x="581667" y="1773903"/>
            <a:ext cx="5692042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400">
                <a:solidFill>
                  <a:srgbClr val="0433FF"/>
                </a:solidFill>
              </a:defRPr>
            </a:lvl1pPr>
          </a:lstStyle>
          <a:p>
            <a:pPr/>
            <a:r>
              <a:t>c) Sub-árvore da esquerda é maior (bF = -1)</a:t>
            </a:r>
          </a:p>
        </p:txBody>
      </p:sp>
      <p:sp>
        <p:nvSpPr>
          <p:cNvPr id="488" name="Oval"/>
          <p:cNvSpPr/>
          <p:nvPr/>
        </p:nvSpPr>
        <p:spPr>
          <a:xfrm>
            <a:off x="2555099" y="2834800"/>
            <a:ext cx="806577" cy="741694"/>
          </a:xfrm>
          <a:prstGeom prst="ellips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89" name="Retângulo 6"/>
          <p:cNvSpPr/>
          <p:nvPr/>
        </p:nvSpPr>
        <p:spPr>
          <a:xfrm>
            <a:off x="4633299" y="2889531"/>
            <a:ext cx="3221767" cy="1005841"/>
          </a:xfrm>
          <a:prstGeom prst="rect">
            <a:avLst/>
          </a:prstGeom>
          <a:solidFill>
            <a:srgbClr val="D4FB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Fator de balanceamento</a:t>
            </a:r>
          </a:p>
          <a:p>
            <a:pPr lvl="1" indent="50800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 bF = h-(h+1)</a:t>
            </a:r>
          </a:p>
          <a:p>
            <a:pPr lvl="1" indent="508000"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 bF = -1</a:t>
            </a:r>
          </a:p>
        </p:txBody>
      </p:sp>
      <p:sp>
        <p:nvSpPr>
          <p:cNvPr id="490" name="Sub-árvore…"/>
          <p:cNvSpPr txBox="1"/>
          <p:nvPr/>
        </p:nvSpPr>
        <p:spPr>
          <a:xfrm>
            <a:off x="3184602" y="5353945"/>
            <a:ext cx="1147687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0433FF"/>
                </a:solidFill>
              </a:defRPr>
            </a:pPr>
            <a:r>
              <a:t>Sub-árvore</a:t>
            </a:r>
          </a:p>
          <a:p>
            <a:pPr algn="ctr">
              <a:defRPr b="1">
                <a:solidFill>
                  <a:srgbClr val="0433FF"/>
                </a:solidFill>
              </a:defRPr>
            </a:pPr>
            <a:r>
              <a:t>direita</a:t>
            </a:r>
          </a:p>
        </p:txBody>
      </p:sp>
      <p:sp>
        <p:nvSpPr>
          <p:cNvPr id="491" name="Sub-árvore…"/>
          <p:cNvSpPr txBox="1"/>
          <p:nvPr/>
        </p:nvSpPr>
        <p:spPr>
          <a:xfrm>
            <a:off x="1390431" y="5353945"/>
            <a:ext cx="1147686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0433FF"/>
                </a:solidFill>
              </a:defRPr>
            </a:pPr>
            <a:r>
              <a:t>Sub-árvore</a:t>
            </a:r>
          </a:p>
          <a:p>
            <a:pPr algn="ctr">
              <a:defRPr b="1">
                <a:solidFill>
                  <a:srgbClr val="0433FF"/>
                </a:solidFill>
              </a:defRPr>
            </a:pPr>
            <a:r>
              <a:t>esquerda</a:t>
            </a:r>
          </a:p>
        </p:txBody>
      </p:sp>
      <p:sp>
        <p:nvSpPr>
          <p:cNvPr id="492" name="Triangle"/>
          <p:cNvSpPr/>
          <p:nvPr/>
        </p:nvSpPr>
        <p:spPr>
          <a:xfrm>
            <a:off x="1791139" y="4250925"/>
            <a:ext cx="925676" cy="8001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FDFF"/>
          </a:solidFill>
          <a:ln w="19050">
            <a:solidFill>
              <a:srgbClr val="0433FF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93" name="h + 1"/>
          <p:cNvSpPr txBox="1"/>
          <p:nvPr/>
        </p:nvSpPr>
        <p:spPr>
          <a:xfrm>
            <a:off x="1102164" y="4227626"/>
            <a:ext cx="810144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h + 1 </a:t>
            </a:r>
          </a:p>
        </p:txBody>
      </p:sp>
      <p:sp>
        <p:nvSpPr>
          <p:cNvPr id="494" name="h"/>
          <p:cNvSpPr txBox="1"/>
          <p:nvPr/>
        </p:nvSpPr>
        <p:spPr>
          <a:xfrm>
            <a:off x="4118985" y="4097417"/>
            <a:ext cx="2524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495" name="Triangle"/>
          <p:cNvSpPr/>
          <p:nvPr/>
        </p:nvSpPr>
        <p:spPr>
          <a:xfrm>
            <a:off x="3144732" y="3932843"/>
            <a:ext cx="925676" cy="7337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FDFF"/>
          </a:solidFill>
          <a:ln w="19050">
            <a:solidFill>
              <a:srgbClr val="0433FF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00" name="Árvores AVL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Árvores AVLs</a:t>
            </a:r>
          </a:p>
        </p:txBody>
      </p:sp>
      <p:sp>
        <p:nvSpPr>
          <p:cNvPr id="501" name="Oval"/>
          <p:cNvSpPr/>
          <p:nvPr/>
        </p:nvSpPr>
        <p:spPr>
          <a:xfrm>
            <a:off x="4311713" y="2151044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502" name="Oval"/>
          <p:cNvSpPr/>
          <p:nvPr/>
        </p:nvSpPr>
        <p:spPr>
          <a:xfrm>
            <a:off x="2624781" y="3059694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503" name="Oval"/>
          <p:cNvSpPr/>
          <p:nvPr/>
        </p:nvSpPr>
        <p:spPr>
          <a:xfrm>
            <a:off x="5965244" y="3059694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504" name="Oval"/>
          <p:cNvSpPr/>
          <p:nvPr/>
        </p:nvSpPr>
        <p:spPr>
          <a:xfrm>
            <a:off x="5107698" y="4116188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505" name="Oval"/>
          <p:cNvSpPr/>
          <p:nvPr/>
        </p:nvSpPr>
        <p:spPr>
          <a:xfrm>
            <a:off x="6870500" y="4116188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cxnSp>
        <p:nvCxnSpPr>
          <p:cNvPr id="506" name="Connection Line"/>
          <p:cNvCxnSpPr>
            <a:stCxn id="502" idx="0"/>
            <a:endCxn id="501" idx="0"/>
          </p:cNvCxnSpPr>
          <p:nvPr/>
        </p:nvCxnSpPr>
        <p:spPr>
          <a:xfrm flipV="1">
            <a:off x="2881956" y="2389148"/>
            <a:ext cx="1686933" cy="908650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507" name="Connection Line"/>
          <p:cNvCxnSpPr>
            <a:stCxn id="503" idx="0"/>
            <a:endCxn id="501" idx="0"/>
          </p:cNvCxnSpPr>
          <p:nvPr/>
        </p:nvCxnSpPr>
        <p:spPr>
          <a:xfrm flipH="1" flipV="1">
            <a:off x="4568888" y="2389148"/>
            <a:ext cx="1653532" cy="908650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508" name="Connection Line"/>
          <p:cNvCxnSpPr>
            <a:stCxn id="504" idx="0"/>
            <a:endCxn id="503" idx="0"/>
          </p:cNvCxnSpPr>
          <p:nvPr/>
        </p:nvCxnSpPr>
        <p:spPr>
          <a:xfrm flipV="1">
            <a:off x="5364873" y="3297797"/>
            <a:ext cx="857547" cy="1056495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509" name="Connection Line"/>
          <p:cNvCxnSpPr>
            <a:stCxn id="505" idx="0"/>
            <a:endCxn id="503" idx="0"/>
          </p:cNvCxnSpPr>
          <p:nvPr/>
        </p:nvCxnSpPr>
        <p:spPr>
          <a:xfrm flipH="1" flipV="1">
            <a:off x="6222419" y="3297797"/>
            <a:ext cx="905257" cy="1056495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510" name="Oval"/>
          <p:cNvSpPr/>
          <p:nvPr/>
        </p:nvSpPr>
        <p:spPr>
          <a:xfrm>
            <a:off x="1832809" y="4116188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cxnSp>
        <p:nvCxnSpPr>
          <p:cNvPr id="511" name="Connection Line"/>
          <p:cNvCxnSpPr>
            <a:stCxn id="510" idx="0"/>
            <a:endCxn id="502" idx="0"/>
          </p:cNvCxnSpPr>
          <p:nvPr/>
        </p:nvCxnSpPr>
        <p:spPr>
          <a:xfrm flipV="1">
            <a:off x="2089984" y="3297797"/>
            <a:ext cx="791973" cy="1056495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512" name="Retângulo 6"/>
          <p:cNvSpPr/>
          <p:nvPr/>
        </p:nvSpPr>
        <p:spPr>
          <a:xfrm>
            <a:off x="2118842" y="5077945"/>
            <a:ext cx="4906316" cy="701041"/>
          </a:xfrm>
          <a:prstGeom prst="rect">
            <a:avLst/>
          </a:prstGeom>
          <a:solidFill>
            <a:srgbClr val="D4FB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Todos os nós possuem fator de balanceamento  {-1,0,+1}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15" name="Árvores AVL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Árvores AVLs</a:t>
            </a:r>
          </a:p>
        </p:txBody>
      </p:sp>
      <p:sp>
        <p:nvSpPr>
          <p:cNvPr id="516" name="Oval"/>
          <p:cNvSpPr/>
          <p:nvPr/>
        </p:nvSpPr>
        <p:spPr>
          <a:xfrm>
            <a:off x="4311713" y="2151044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517" name="Oval"/>
          <p:cNvSpPr/>
          <p:nvPr/>
        </p:nvSpPr>
        <p:spPr>
          <a:xfrm>
            <a:off x="2624781" y="3059694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518" name="Oval"/>
          <p:cNvSpPr/>
          <p:nvPr/>
        </p:nvSpPr>
        <p:spPr>
          <a:xfrm>
            <a:off x="5965244" y="3059694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519" name="Oval"/>
          <p:cNvSpPr/>
          <p:nvPr/>
        </p:nvSpPr>
        <p:spPr>
          <a:xfrm>
            <a:off x="5107698" y="4116188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520" name="Oval"/>
          <p:cNvSpPr/>
          <p:nvPr/>
        </p:nvSpPr>
        <p:spPr>
          <a:xfrm>
            <a:off x="6870500" y="4116188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cxnSp>
        <p:nvCxnSpPr>
          <p:cNvPr id="521" name="Connection Line"/>
          <p:cNvCxnSpPr>
            <a:stCxn id="517" idx="0"/>
            <a:endCxn id="516" idx="0"/>
          </p:cNvCxnSpPr>
          <p:nvPr/>
        </p:nvCxnSpPr>
        <p:spPr>
          <a:xfrm flipV="1">
            <a:off x="2881956" y="2389148"/>
            <a:ext cx="1686933" cy="908650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522" name="Connection Line"/>
          <p:cNvCxnSpPr>
            <a:stCxn id="518" idx="0"/>
            <a:endCxn id="516" idx="0"/>
          </p:cNvCxnSpPr>
          <p:nvPr/>
        </p:nvCxnSpPr>
        <p:spPr>
          <a:xfrm flipH="1" flipV="1">
            <a:off x="4568888" y="2389148"/>
            <a:ext cx="1653532" cy="908650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523" name="Connection Line"/>
          <p:cNvCxnSpPr>
            <a:stCxn id="519" idx="0"/>
            <a:endCxn id="518" idx="0"/>
          </p:cNvCxnSpPr>
          <p:nvPr/>
        </p:nvCxnSpPr>
        <p:spPr>
          <a:xfrm flipV="1">
            <a:off x="5364873" y="3297797"/>
            <a:ext cx="857547" cy="1056495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524" name="Connection Line"/>
          <p:cNvCxnSpPr>
            <a:stCxn id="520" idx="0"/>
            <a:endCxn id="518" idx="0"/>
          </p:cNvCxnSpPr>
          <p:nvPr/>
        </p:nvCxnSpPr>
        <p:spPr>
          <a:xfrm flipH="1" flipV="1">
            <a:off x="6222419" y="3297797"/>
            <a:ext cx="905257" cy="1056495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525" name="Oval"/>
          <p:cNvSpPr/>
          <p:nvPr/>
        </p:nvSpPr>
        <p:spPr>
          <a:xfrm>
            <a:off x="1832809" y="4116188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cxnSp>
        <p:nvCxnSpPr>
          <p:cNvPr id="526" name="Connection Line"/>
          <p:cNvCxnSpPr>
            <a:stCxn id="525" idx="0"/>
            <a:endCxn id="517" idx="0"/>
          </p:cNvCxnSpPr>
          <p:nvPr/>
        </p:nvCxnSpPr>
        <p:spPr>
          <a:xfrm flipV="1">
            <a:off x="2089984" y="3297797"/>
            <a:ext cx="791973" cy="1056495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527" name="Retângulo 6"/>
          <p:cNvSpPr/>
          <p:nvPr/>
        </p:nvSpPr>
        <p:spPr>
          <a:xfrm>
            <a:off x="2118842" y="5077945"/>
            <a:ext cx="4906316" cy="701041"/>
          </a:xfrm>
          <a:prstGeom prst="rect">
            <a:avLst/>
          </a:prstGeom>
          <a:solidFill>
            <a:srgbClr val="D4FB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Todos os nós possuem fator de balanceamento  {-1,0,+1}</a:t>
            </a:r>
          </a:p>
        </p:txBody>
      </p:sp>
      <p:sp>
        <p:nvSpPr>
          <p:cNvPr id="528" name="0"/>
          <p:cNvSpPr txBox="1"/>
          <p:nvPr/>
        </p:nvSpPr>
        <p:spPr>
          <a:xfrm>
            <a:off x="1485513" y="4156171"/>
            <a:ext cx="2524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29" name="-1"/>
          <p:cNvSpPr txBox="1"/>
          <p:nvPr/>
        </p:nvSpPr>
        <p:spPr>
          <a:xfrm>
            <a:off x="2240872" y="2950452"/>
            <a:ext cx="33988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-1</a:t>
            </a:r>
          </a:p>
        </p:txBody>
      </p:sp>
      <p:sp>
        <p:nvSpPr>
          <p:cNvPr id="530" name="0"/>
          <p:cNvSpPr txBox="1"/>
          <p:nvPr/>
        </p:nvSpPr>
        <p:spPr>
          <a:xfrm>
            <a:off x="3999097" y="1992599"/>
            <a:ext cx="2524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31" name="0"/>
          <p:cNvSpPr txBox="1"/>
          <p:nvPr/>
        </p:nvSpPr>
        <p:spPr>
          <a:xfrm>
            <a:off x="4741057" y="4156171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32" name="0"/>
          <p:cNvSpPr txBox="1"/>
          <p:nvPr/>
        </p:nvSpPr>
        <p:spPr>
          <a:xfrm>
            <a:off x="6577705" y="4205680"/>
            <a:ext cx="2524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33" name="0"/>
          <p:cNvSpPr txBox="1"/>
          <p:nvPr/>
        </p:nvSpPr>
        <p:spPr>
          <a:xfrm>
            <a:off x="5645017" y="3050169"/>
            <a:ext cx="2524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Licenç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Licença</a:t>
            </a:r>
          </a:p>
        </p:txBody>
      </p:sp>
      <p:sp>
        <p:nvSpPr>
          <p:cNvPr id="158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59" name="Este trabalho está licenciado com uma Licença CC BY-NC-ND 4.0:"/>
          <p:cNvSpPr txBox="1"/>
          <p:nvPr/>
        </p:nvSpPr>
        <p:spPr>
          <a:xfrm>
            <a:off x="1422712" y="1964723"/>
            <a:ext cx="6533272" cy="377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86968">
              <a:spcBef>
                <a:spcPts val="600"/>
              </a:spcBef>
              <a:defRPr sz="1940"/>
            </a:lvl1pPr>
          </a:lstStyle>
          <a:p>
            <a:pPr/>
            <a:r>
              <a:t>Este trabalho está licenciado com uma Licença CC BY-NC-ND 4.0:</a:t>
            </a:r>
          </a:p>
        </p:txBody>
      </p:sp>
      <p:pic>
        <p:nvPicPr>
          <p:cNvPr id="160" name="creative.png" descr="creativ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41072" y="2639093"/>
            <a:ext cx="2496552" cy="981551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maiores informações:…"/>
          <p:cNvSpPr txBox="1"/>
          <p:nvPr/>
        </p:nvSpPr>
        <p:spPr>
          <a:xfrm>
            <a:off x="1169987" y="3685949"/>
            <a:ext cx="6804026" cy="1451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algn="ctr">
              <a:spcBef>
                <a:spcPts val="700"/>
              </a:spcBef>
              <a:defRPr sz="2000"/>
            </a:pPr>
            <a:r>
              <a:t>maiores informações:</a:t>
            </a:r>
          </a:p>
          <a:p>
            <a:pPr algn="ctr">
              <a:spcBef>
                <a:spcPts val="700"/>
              </a:spcBef>
              <a:defRPr sz="2000">
                <a:solidFill>
                  <a:srgbClr val="0433FF"/>
                </a:solidFill>
              </a:defRPr>
            </a:pPr>
            <a:r>
              <a:rPr u="sng">
                <a:uFill>
                  <a:solidFill>
                    <a:srgbClr val="FF7915"/>
                  </a:solidFill>
                </a:uFill>
                <a:hlinkClick r:id="rId3" invalidUrl="" action="" tgtFrame="" tooltip="" history="1" highlightClick="0" endSnd="0"/>
              </a:rPr>
              <a:t>https://creativecommons.org/licenses/by-nc-nd/4.0/deed.pt_BR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36" name="Árvores AVL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Árvores AVLs</a:t>
            </a:r>
          </a:p>
        </p:txBody>
      </p:sp>
      <p:sp>
        <p:nvSpPr>
          <p:cNvPr id="537" name="Oval"/>
          <p:cNvSpPr/>
          <p:nvPr/>
        </p:nvSpPr>
        <p:spPr>
          <a:xfrm>
            <a:off x="4311713" y="2151044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2600"/>
                </a:solidFill>
              </a:defRPr>
            </a:pPr>
          </a:p>
        </p:txBody>
      </p:sp>
      <p:sp>
        <p:nvSpPr>
          <p:cNvPr id="538" name="Oval"/>
          <p:cNvSpPr/>
          <p:nvPr/>
        </p:nvSpPr>
        <p:spPr>
          <a:xfrm>
            <a:off x="2624781" y="3059694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539" name="Oval"/>
          <p:cNvSpPr/>
          <p:nvPr/>
        </p:nvSpPr>
        <p:spPr>
          <a:xfrm>
            <a:off x="3523203" y="4116188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cxnSp>
        <p:nvCxnSpPr>
          <p:cNvPr id="540" name="Connection Line"/>
          <p:cNvCxnSpPr>
            <a:stCxn id="538" idx="0"/>
            <a:endCxn id="537" idx="0"/>
          </p:cNvCxnSpPr>
          <p:nvPr/>
        </p:nvCxnSpPr>
        <p:spPr>
          <a:xfrm flipV="1">
            <a:off x="2881956" y="2389148"/>
            <a:ext cx="1686933" cy="908650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541" name="Connection Line"/>
          <p:cNvCxnSpPr>
            <a:stCxn id="539" idx="0"/>
            <a:endCxn id="538" idx="0"/>
          </p:cNvCxnSpPr>
          <p:nvPr/>
        </p:nvCxnSpPr>
        <p:spPr>
          <a:xfrm flipH="1" flipV="1">
            <a:off x="2881956" y="3297797"/>
            <a:ext cx="898423" cy="1056495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542" name="Oval"/>
          <p:cNvSpPr/>
          <p:nvPr/>
        </p:nvSpPr>
        <p:spPr>
          <a:xfrm>
            <a:off x="1832809" y="4116188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cxnSp>
        <p:nvCxnSpPr>
          <p:cNvPr id="543" name="Connection Line"/>
          <p:cNvCxnSpPr>
            <a:stCxn id="542" idx="0"/>
            <a:endCxn id="538" idx="0"/>
          </p:cNvCxnSpPr>
          <p:nvPr/>
        </p:nvCxnSpPr>
        <p:spPr>
          <a:xfrm flipV="1">
            <a:off x="2089984" y="3297797"/>
            <a:ext cx="791973" cy="1056495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544" name="Retângulo 6"/>
          <p:cNvSpPr/>
          <p:nvPr/>
        </p:nvSpPr>
        <p:spPr>
          <a:xfrm>
            <a:off x="2118842" y="5077945"/>
            <a:ext cx="4906316" cy="701041"/>
          </a:xfrm>
          <a:prstGeom prst="rect">
            <a:avLst/>
          </a:prstGeom>
          <a:solidFill>
            <a:srgbClr val="D4FB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Se ( algum fator &gt; +1 ou &lt; -1) :</a:t>
            </a:r>
          </a:p>
        </p:txBody>
      </p:sp>
      <p:sp>
        <p:nvSpPr>
          <p:cNvPr id="545" name="Desbalanceamento"/>
          <p:cNvSpPr txBox="1"/>
          <p:nvPr/>
        </p:nvSpPr>
        <p:spPr>
          <a:xfrm>
            <a:off x="3413448" y="5352603"/>
            <a:ext cx="2317104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>
                <a:solidFill>
                  <a:srgbClr val="FF2600"/>
                </a:solidFill>
              </a:defRPr>
            </a:lvl1pPr>
          </a:lstStyle>
          <a:p>
            <a:pPr/>
            <a:r>
              <a:t>Desbalanceamento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48" name="Árvores AVL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Árvores AVLs</a:t>
            </a:r>
          </a:p>
        </p:txBody>
      </p:sp>
      <p:sp>
        <p:nvSpPr>
          <p:cNvPr id="549" name="Oval"/>
          <p:cNvSpPr/>
          <p:nvPr/>
        </p:nvSpPr>
        <p:spPr>
          <a:xfrm>
            <a:off x="4311713" y="2151044"/>
            <a:ext cx="514351" cy="476208"/>
          </a:xfrm>
          <a:prstGeom prst="ellipse">
            <a:avLst/>
          </a:prstGeom>
          <a:solidFill>
            <a:srgbClr val="FF26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2600"/>
                </a:solidFill>
              </a:defRPr>
            </a:pPr>
          </a:p>
        </p:txBody>
      </p:sp>
      <p:sp>
        <p:nvSpPr>
          <p:cNvPr id="550" name="Oval"/>
          <p:cNvSpPr/>
          <p:nvPr/>
        </p:nvSpPr>
        <p:spPr>
          <a:xfrm>
            <a:off x="2624781" y="3059694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551" name="Oval"/>
          <p:cNvSpPr/>
          <p:nvPr/>
        </p:nvSpPr>
        <p:spPr>
          <a:xfrm>
            <a:off x="3523203" y="4116188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cxnSp>
        <p:nvCxnSpPr>
          <p:cNvPr id="552" name="Connection Line"/>
          <p:cNvCxnSpPr>
            <a:stCxn id="550" idx="0"/>
            <a:endCxn id="549" idx="0"/>
          </p:cNvCxnSpPr>
          <p:nvPr/>
        </p:nvCxnSpPr>
        <p:spPr>
          <a:xfrm flipV="1">
            <a:off x="2881956" y="2389148"/>
            <a:ext cx="1686933" cy="908650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553" name="Connection Line"/>
          <p:cNvCxnSpPr>
            <a:stCxn id="551" idx="0"/>
            <a:endCxn id="550" idx="0"/>
          </p:cNvCxnSpPr>
          <p:nvPr/>
        </p:nvCxnSpPr>
        <p:spPr>
          <a:xfrm flipH="1" flipV="1">
            <a:off x="2881956" y="3297797"/>
            <a:ext cx="898423" cy="1056495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554" name="Oval"/>
          <p:cNvSpPr/>
          <p:nvPr/>
        </p:nvSpPr>
        <p:spPr>
          <a:xfrm>
            <a:off x="1832809" y="4116188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cxnSp>
        <p:nvCxnSpPr>
          <p:cNvPr id="555" name="Connection Line"/>
          <p:cNvCxnSpPr>
            <a:stCxn id="554" idx="0"/>
            <a:endCxn id="550" idx="0"/>
          </p:cNvCxnSpPr>
          <p:nvPr/>
        </p:nvCxnSpPr>
        <p:spPr>
          <a:xfrm flipV="1">
            <a:off x="2089984" y="3297797"/>
            <a:ext cx="791973" cy="1056495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556" name="Retângulo 6"/>
          <p:cNvSpPr/>
          <p:nvPr/>
        </p:nvSpPr>
        <p:spPr>
          <a:xfrm>
            <a:off x="2118842" y="5077945"/>
            <a:ext cx="4906316" cy="701041"/>
          </a:xfrm>
          <a:prstGeom prst="rect">
            <a:avLst/>
          </a:prstGeom>
          <a:solidFill>
            <a:srgbClr val="D4FB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Se ( algum fator &gt; +1 ou &lt; -1) :</a:t>
            </a:r>
          </a:p>
        </p:txBody>
      </p:sp>
      <p:sp>
        <p:nvSpPr>
          <p:cNvPr id="557" name="Desbalanceamento"/>
          <p:cNvSpPr txBox="1"/>
          <p:nvPr/>
        </p:nvSpPr>
        <p:spPr>
          <a:xfrm>
            <a:off x="3413448" y="5352603"/>
            <a:ext cx="2317104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>
                <a:solidFill>
                  <a:srgbClr val="FF2600"/>
                </a:solidFill>
              </a:defRPr>
            </a:lvl1pPr>
          </a:lstStyle>
          <a:p>
            <a:pPr/>
            <a:r>
              <a:t>Desbalanceamento</a:t>
            </a:r>
          </a:p>
        </p:txBody>
      </p:sp>
      <p:sp>
        <p:nvSpPr>
          <p:cNvPr id="558" name="0"/>
          <p:cNvSpPr txBox="1"/>
          <p:nvPr/>
        </p:nvSpPr>
        <p:spPr>
          <a:xfrm>
            <a:off x="1485513" y="4156171"/>
            <a:ext cx="2524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59" name="0"/>
          <p:cNvSpPr txBox="1"/>
          <p:nvPr/>
        </p:nvSpPr>
        <p:spPr>
          <a:xfrm>
            <a:off x="3203569" y="4156171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60" name="0"/>
          <p:cNvSpPr txBox="1"/>
          <p:nvPr/>
        </p:nvSpPr>
        <p:spPr>
          <a:xfrm>
            <a:off x="2366893" y="3050169"/>
            <a:ext cx="2524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61" name="-2"/>
          <p:cNvSpPr txBox="1"/>
          <p:nvPr/>
        </p:nvSpPr>
        <p:spPr>
          <a:xfrm>
            <a:off x="3927940" y="2074895"/>
            <a:ext cx="33988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FF2600"/>
                </a:solidFill>
              </a:defRPr>
            </a:lvl1pPr>
          </a:lstStyle>
          <a:p>
            <a:pPr/>
            <a:r>
              <a:t>-2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64" name="Oval"/>
          <p:cNvSpPr/>
          <p:nvPr/>
        </p:nvSpPr>
        <p:spPr>
          <a:xfrm>
            <a:off x="4223688" y="2734371"/>
            <a:ext cx="514351" cy="476208"/>
          </a:xfrm>
          <a:prstGeom prst="ellipse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565" name="Oval"/>
          <p:cNvSpPr/>
          <p:nvPr/>
        </p:nvSpPr>
        <p:spPr>
          <a:xfrm>
            <a:off x="3449030" y="3829693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566" name="Oval"/>
          <p:cNvSpPr/>
          <p:nvPr/>
        </p:nvSpPr>
        <p:spPr>
          <a:xfrm>
            <a:off x="4998346" y="3829693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cxnSp>
        <p:nvCxnSpPr>
          <p:cNvPr id="567" name="Connection Line"/>
          <p:cNvCxnSpPr>
            <a:stCxn id="565" idx="0"/>
            <a:endCxn id="564" idx="0"/>
          </p:cNvCxnSpPr>
          <p:nvPr/>
        </p:nvCxnSpPr>
        <p:spPr>
          <a:xfrm flipV="1">
            <a:off x="3706205" y="2972475"/>
            <a:ext cx="774659" cy="109532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568" name="Connection Line"/>
          <p:cNvCxnSpPr>
            <a:stCxn id="566" idx="0"/>
            <a:endCxn id="564" idx="0"/>
          </p:cNvCxnSpPr>
          <p:nvPr/>
        </p:nvCxnSpPr>
        <p:spPr>
          <a:xfrm flipH="1" flipV="1">
            <a:off x="4480863" y="2972475"/>
            <a:ext cx="774659" cy="109532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584" name="Connection Line"/>
          <p:cNvSpPr/>
          <p:nvPr/>
        </p:nvSpPr>
        <p:spPr>
          <a:xfrm>
            <a:off x="3328234" y="4274745"/>
            <a:ext cx="231438" cy="3268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585" name="Connection Line"/>
          <p:cNvSpPr/>
          <p:nvPr/>
        </p:nvSpPr>
        <p:spPr>
          <a:xfrm>
            <a:off x="3834243" y="4284958"/>
            <a:ext cx="180896" cy="3068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586" name="Connection Line"/>
          <p:cNvSpPr/>
          <p:nvPr/>
        </p:nvSpPr>
        <p:spPr>
          <a:xfrm>
            <a:off x="4983994" y="4290360"/>
            <a:ext cx="154856" cy="295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587" name="Connection Line"/>
          <p:cNvSpPr/>
          <p:nvPr/>
        </p:nvSpPr>
        <p:spPr>
          <a:xfrm>
            <a:off x="5396828" y="4277822"/>
            <a:ext cx="215598" cy="3204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573" name="NoAVL"/>
          <p:cNvSpPr txBox="1"/>
          <p:nvPr/>
        </p:nvSpPr>
        <p:spPr>
          <a:xfrm>
            <a:off x="5106133" y="2806105"/>
            <a:ext cx="76214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NoAVL</a:t>
            </a:r>
          </a:p>
        </p:txBody>
      </p:sp>
      <p:sp>
        <p:nvSpPr>
          <p:cNvPr id="574" name="Rectangle"/>
          <p:cNvSpPr/>
          <p:nvPr/>
        </p:nvSpPr>
        <p:spPr>
          <a:xfrm>
            <a:off x="6174918" y="2783998"/>
            <a:ext cx="692552" cy="376954"/>
          </a:xfrm>
          <a:prstGeom prst="rect">
            <a:avLst/>
          </a:prstGeom>
          <a:solidFill>
            <a:srgbClr val="FFFB00"/>
          </a:solidFill>
          <a:ln w="19050">
            <a:solidFill>
              <a:srgbClr val="FFFB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75" name="(struct)"/>
          <p:cNvSpPr txBox="1"/>
          <p:nvPr/>
        </p:nvSpPr>
        <p:spPr>
          <a:xfrm>
            <a:off x="6172769" y="2806105"/>
            <a:ext cx="69684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(struct)</a:t>
            </a:r>
          </a:p>
        </p:txBody>
      </p:sp>
      <p:sp>
        <p:nvSpPr>
          <p:cNvPr id="576" name="…"/>
          <p:cNvSpPr txBox="1"/>
          <p:nvPr/>
        </p:nvSpPr>
        <p:spPr>
          <a:xfrm>
            <a:off x="3078352" y="4725750"/>
            <a:ext cx="3327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…</a:t>
            </a:r>
          </a:p>
        </p:txBody>
      </p:sp>
      <p:sp>
        <p:nvSpPr>
          <p:cNvPr id="577" name="…"/>
          <p:cNvSpPr txBox="1"/>
          <p:nvPr/>
        </p:nvSpPr>
        <p:spPr>
          <a:xfrm>
            <a:off x="3933598" y="4725750"/>
            <a:ext cx="3327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…</a:t>
            </a:r>
          </a:p>
        </p:txBody>
      </p:sp>
      <p:sp>
        <p:nvSpPr>
          <p:cNvPr id="578" name="…"/>
          <p:cNvSpPr txBox="1"/>
          <p:nvPr/>
        </p:nvSpPr>
        <p:spPr>
          <a:xfrm>
            <a:off x="4788844" y="4708573"/>
            <a:ext cx="3327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…</a:t>
            </a:r>
          </a:p>
        </p:txBody>
      </p:sp>
      <p:sp>
        <p:nvSpPr>
          <p:cNvPr id="579" name="…"/>
          <p:cNvSpPr txBox="1"/>
          <p:nvPr/>
        </p:nvSpPr>
        <p:spPr>
          <a:xfrm>
            <a:off x="5527638" y="4708573"/>
            <a:ext cx="3327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…</a:t>
            </a:r>
          </a:p>
        </p:txBody>
      </p:sp>
      <p:sp>
        <p:nvSpPr>
          <p:cNvPr id="580" name="Oval"/>
          <p:cNvSpPr/>
          <p:nvPr/>
        </p:nvSpPr>
        <p:spPr>
          <a:xfrm>
            <a:off x="4077575" y="2593040"/>
            <a:ext cx="806577" cy="741693"/>
          </a:xfrm>
          <a:prstGeom prst="ellips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81" name="Filho…"/>
          <p:cNvSpPr txBox="1"/>
          <p:nvPr/>
        </p:nvSpPr>
        <p:spPr>
          <a:xfrm>
            <a:off x="2318369" y="3878643"/>
            <a:ext cx="976907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2600"/>
                </a:solidFill>
              </a:defRPr>
            </a:pPr>
            <a:r>
              <a:t>Filho </a:t>
            </a:r>
          </a:p>
          <a:p>
            <a:pPr algn="ctr">
              <a:defRPr b="1">
                <a:solidFill>
                  <a:srgbClr val="FF2600"/>
                </a:solidFill>
              </a:defRPr>
            </a:pPr>
            <a:r>
              <a:t>esquerdo</a:t>
            </a:r>
          </a:p>
        </p:txBody>
      </p:sp>
      <p:sp>
        <p:nvSpPr>
          <p:cNvPr id="582" name="Filho…"/>
          <p:cNvSpPr txBox="1"/>
          <p:nvPr/>
        </p:nvSpPr>
        <p:spPr>
          <a:xfrm>
            <a:off x="5757089" y="3780777"/>
            <a:ext cx="710579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2600"/>
                </a:solidFill>
              </a:defRPr>
            </a:pPr>
            <a:r>
              <a:t>Filho </a:t>
            </a:r>
          </a:p>
          <a:p>
            <a:pPr algn="ctr">
              <a:defRPr b="1">
                <a:solidFill>
                  <a:srgbClr val="FF2600"/>
                </a:solidFill>
              </a:defRPr>
            </a:pPr>
            <a:r>
              <a:t>direito</a:t>
            </a:r>
          </a:p>
        </p:txBody>
      </p:sp>
      <p:sp>
        <p:nvSpPr>
          <p:cNvPr id="583" name="Árvores AVL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Árvores AVLs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90" name="Oval"/>
          <p:cNvSpPr/>
          <p:nvPr/>
        </p:nvSpPr>
        <p:spPr>
          <a:xfrm>
            <a:off x="4223688" y="2734371"/>
            <a:ext cx="514351" cy="476208"/>
          </a:xfrm>
          <a:prstGeom prst="ellipse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591" name="Oval"/>
          <p:cNvSpPr/>
          <p:nvPr/>
        </p:nvSpPr>
        <p:spPr>
          <a:xfrm>
            <a:off x="3449030" y="3829693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592" name="Oval"/>
          <p:cNvSpPr/>
          <p:nvPr/>
        </p:nvSpPr>
        <p:spPr>
          <a:xfrm>
            <a:off x="4998346" y="3829693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cxnSp>
        <p:nvCxnSpPr>
          <p:cNvPr id="593" name="Connection Line"/>
          <p:cNvCxnSpPr>
            <a:stCxn id="591" idx="0"/>
            <a:endCxn id="590" idx="0"/>
          </p:cNvCxnSpPr>
          <p:nvPr/>
        </p:nvCxnSpPr>
        <p:spPr>
          <a:xfrm flipV="1">
            <a:off x="3706205" y="2972475"/>
            <a:ext cx="774659" cy="109532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594" name="Connection Line"/>
          <p:cNvCxnSpPr>
            <a:stCxn id="592" idx="0"/>
            <a:endCxn id="590" idx="0"/>
          </p:cNvCxnSpPr>
          <p:nvPr/>
        </p:nvCxnSpPr>
        <p:spPr>
          <a:xfrm flipH="1" flipV="1">
            <a:off x="4480863" y="2972475"/>
            <a:ext cx="774659" cy="109532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613" name="Connection Line"/>
          <p:cNvSpPr/>
          <p:nvPr/>
        </p:nvSpPr>
        <p:spPr>
          <a:xfrm>
            <a:off x="3328234" y="4274745"/>
            <a:ext cx="231438" cy="3268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614" name="Connection Line"/>
          <p:cNvSpPr/>
          <p:nvPr/>
        </p:nvSpPr>
        <p:spPr>
          <a:xfrm>
            <a:off x="3834243" y="4284958"/>
            <a:ext cx="180896" cy="3068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615" name="Connection Line"/>
          <p:cNvSpPr/>
          <p:nvPr/>
        </p:nvSpPr>
        <p:spPr>
          <a:xfrm>
            <a:off x="4983994" y="4290360"/>
            <a:ext cx="154856" cy="295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616" name="Connection Line"/>
          <p:cNvSpPr/>
          <p:nvPr/>
        </p:nvSpPr>
        <p:spPr>
          <a:xfrm>
            <a:off x="5396828" y="4277822"/>
            <a:ext cx="215598" cy="3204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599" name="NoAVL"/>
          <p:cNvSpPr txBox="1"/>
          <p:nvPr/>
        </p:nvSpPr>
        <p:spPr>
          <a:xfrm>
            <a:off x="5106133" y="2806105"/>
            <a:ext cx="76214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NoAVL</a:t>
            </a:r>
          </a:p>
        </p:txBody>
      </p:sp>
      <p:sp>
        <p:nvSpPr>
          <p:cNvPr id="600" name="Rectangle"/>
          <p:cNvSpPr/>
          <p:nvPr/>
        </p:nvSpPr>
        <p:spPr>
          <a:xfrm>
            <a:off x="6174918" y="2783998"/>
            <a:ext cx="692552" cy="376954"/>
          </a:xfrm>
          <a:prstGeom prst="rect">
            <a:avLst/>
          </a:prstGeom>
          <a:solidFill>
            <a:srgbClr val="FFFB00"/>
          </a:solidFill>
          <a:ln w="19050">
            <a:solidFill>
              <a:srgbClr val="FFFB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01" name="(struct)"/>
          <p:cNvSpPr txBox="1"/>
          <p:nvPr/>
        </p:nvSpPr>
        <p:spPr>
          <a:xfrm>
            <a:off x="6172769" y="2806105"/>
            <a:ext cx="69684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(struct)</a:t>
            </a:r>
          </a:p>
        </p:txBody>
      </p:sp>
      <p:sp>
        <p:nvSpPr>
          <p:cNvPr id="602" name="…"/>
          <p:cNvSpPr txBox="1"/>
          <p:nvPr/>
        </p:nvSpPr>
        <p:spPr>
          <a:xfrm>
            <a:off x="3078352" y="4725750"/>
            <a:ext cx="3327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…</a:t>
            </a:r>
          </a:p>
        </p:txBody>
      </p:sp>
      <p:sp>
        <p:nvSpPr>
          <p:cNvPr id="603" name="…"/>
          <p:cNvSpPr txBox="1"/>
          <p:nvPr/>
        </p:nvSpPr>
        <p:spPr>
          <a:xfrm>
            <a:off x="3933598" y="4725750"/>
            <a:ext cx="3327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…</a:t>
            </a:r>
          </a:p>
        </p:txBody>
      </p:sp>
      <p:sp>
        <p:nvSpPr>
          <p:cNvPr id="604" name="…"/>
          <p:cNvSpPr txBox="1"/>
          <p:nvPr/>
        </p:nvSpPr>
        <p:spPr>
          <a:xfrm>
            <a:off x="4788844" y="4708573"/>
            <a:ext cx="3327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…</a:t>
            </a:r>
          </a:p>
        </p:txBody>
      </p:sp>
      <p:sp>
        <p:nvSpPr>
          <p:cNvPr id="605" name="…"/>
          <p:cNvSpPr txBox="1"/>
          <p:nvPr/>
        </p:nvSpPr>
        <p:spPr>
          <a:xfrm>
            <a:off x="5527638" y="4708573"/>
            <a:ext cx="3327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…</a:t>
            </a:r>
          </a:p>
        </p:txBody>
      </p:sp>
      <p:sp>
        <p:nvSpPr>
          <p:cNvPr id="606" name="Oval"/>
          <p:cNvSpPr/>
          <p:nvPr/>
        </p:nvSpPr>
        <p:spPr>
          <a:xfrm>
            <a:off x="4077575" y="2593040"/>
            <a:ext cx="806577" cy="741693"/>
          </a:xfrm>
          <a:prstGeom prst="ellips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07" name="Filho…"/>
          <p:cNvSpPr txBox="1"/>
          <p:nvPr/>
        </p:nvSpPr>
        <p:spPr>
          <a:xfrm>
            <a:off x="2318369" y="3878643"/>
            <a:ext cx="976907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2600"/>
                </a:solidFill>
              </a:defRPr>
            </a:pPr>
            <a:r>
              <a:t>Filho </a:t>
            </a:r>
          </a:p>
          <a:p>
            <a:pPr algn="ctr">
              <a:defRPr b="1">
                <a:solidFill>
                  <a:srgbClr val="FF2600"/>
                </a:solidFill>
              </a:defRPr>
            </a:pPr>
            <a:r>
              <a:t>esquerdo</a:t>
            </a:r>
          </a:p>
        </p:txBody>
      </p:sp>
      <p:sp>
        <p:nvSpPr>
          <p:cNvPr id="608" name="Filho…"/>
          <p:cNvSpPr txBox="1"/>
          <p:nvPr/>
        </p:nvSpPr>
        <p:spPr>
          <a:xfrm>
            <a:off x="5757089" y="3780777"/>
            <a:ext cx="710579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2600"/>
                </a:solidFill>
              </a:defRPr>
            </a:pPr>
            <a:r>
              <a:t>Filho </a:t>
            </a:r>
          </a:p>
          <a:p>
            <a:pPr algn="ctr">
              <a:defRPr b="1">
                <a:solidFill>
                  <a:srgbClr val="FF2600"/>
                </a:solidFill>
              </a:defRPr>
            </a:pPr>
            <a:r>
              <a:t>direito</a:t>
            </a:r>
          </a:p>
        </p:txBody>
      </p:sp>
      <p:sp>
        <p:nvSpPr>
          <p:cNvPr id="609" name="Árvores AVL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Árvores AVLs</a:t>
            </a:r>
          </a:p>
        </p:txBody>
      </p:sp>
      <p:sp>
        <p:nvSpPr>
          <p:cNvPr id="610" name="Fator de…"/>
          <p:cNvSpPr txBox="1"/>
          <p:nvPr/>
        </p:nvSpPr>
        <p:spPr>
          <a:xfrm>
            <a:off x="3699573" y="5148540"/>
            <a:ext cx="1562582" cy="81534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2600"/>
                </a:solidFill>
              </a:defRPr>
            </a:pPr>
            <a:r>
              <a:t>Fator de</a:t>
            </a:r>
          </a:p>
          <a:p>
            <a:pPr algn="ctr">
              <a:defRPr b="1">
                <a:solidFill>
                  <a:srgbClr val="FF2600"/>
                </a:solidFill>
              </a:defRPr>
            </a:pPr>
            <a:r>
              <a:t>balanceamento</a:t>
            </a:r>
          </a:p>
          <a:p>
            <a:pPr algn="ctr">
              <a:defRPr b="1">
                <a:solidFill>
                  <a:srgbClr val="FF2600"/>
                </a:solidFill>
              </a:defRPr>
            </a:pPr>
            <a:r>
              <a:t>[INT]</a:t>
            </a:r>
          </a:p>
        </p:txBody>
      </p:sp>
      <p:sp>
        <p:nvSpPr>
          <p:cNvPr id="611" name="Line"/>
          <p:cNvSpPr/>
          <p:nvPr/>
        </p:nvSpPr>
        <p:spPr>
          <a:xfrm flipV="1">
            <a:off x="1370393" y="2811756"/>
            <a:ext cx="1" cy="2795971"/>
          </a:xfrm>
          <a:prstGeom prst="line">
            <a:avLst/>
          </a:prstGeom>
          <a:ln w="38100">
            <a:solidFill>
              <a:srgbClr val="0433FF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12" name="Sentido…"/>
          <p:cNvSpPr txBox="1"/>
          <p:nvPr/>
        </p:nvSpPr>
        <p:spPr>
          <a:xfrm>
            <a:off x="799452" y="2116277"/>
            <a:ext cx="1141882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0433FF"/>
                </a:solidFill>
              </a:defRPr>
            </a:pPr>
            <a:r>
              <a:t>Sentido </a:t>
            </a:r>
          </a:p>
          <a:p>
            <a:pPr algn="ctr">
              <a:defRPr b="1">
                <a:solidFill>
                  <a:srgbClr val="0433FF"/>
                </a:solidFill>
              </a:defRPr>
            </a:pPr>
            <a:r>
              <a:t>verificação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19" name="Oval"/>
          <p:cNvSpPr/>
          <p:nvPr/>
        </p:nvSpPr>
        <p:spPr>
          <a:xfrm>
            <a:off x="1660482" y="2404002"/>
            <a:ext cx="514351" cy="476208"/>
          </a:xfrm>
          <a:prstGeom prst="ellipse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620" name="Oval"/>
          <p:cNvSpPr/>
          <p:nvPr/>
        </p:nvSpPr>
        <p:spPr>
          <a:xfrm>
            <a:off x="885825" y="3499325"/>
            <a:ext cx="514350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621" name="Oval"/>
          <p:cNvSpPr/>
          <p:nvPr/>
        </p:nvSpPr>
        <p:spPr>
          <a:xfrm>
            <a:off x="2435140" y="3499325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cxnSp>
        <p:nvCxnSpPr>
          <p:cNvPr id="622" name="Connection Line"/>
          <p:cNvCxnSpPr>
            <a:stCxn id="620" idx="0"/>
            <a:endCxn id="619" idx="0"/>
          </p:cNvCxnSpPr>
          <p:nvPr/>
        </p:nvCxnSpPr>
        <p:spPr>
          <a:xfrm flipV="1">
            <a:off x="1143000" y="2642106"/>
            <a:ext cx="774658" cy="109532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623" name="Connection Line"/>
          <p:cNvCxnSpPr>
            <a:stCxn id="621" idx="0"/>
            <a:endCxn id="619" idx="0"/>
          </p:cNvCxnSpPr>
          <p:nvPr/>
        </p:nvCxnSpPr>
        <p:spPr>
          <a:xfrm flipH="1" flipV="1">
            <a:off x="1917657" y="2642106"/>
            <a:ext cx="774659" cy="109532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639" name="Connection Line"/>
          <p:cNvSpPr/>
          <p:nvPr/>
        </p:nvSpPr>
        <p:spPr>
          <a:xfrm>
            <a:off x="765028" y="3944377"/>
            <a:ext cx="231438" cy="3268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640" name="Connection Line"/>
          <p:cNvSpPr/>
          <p:nvPr/>
        </p:nvSpPr>
        <p:spPr>
          <a:xfrm>
            <a:off x="1271037" y="3954589"/>
            <a:ext cx="180896" cy="3068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641" name="Connection Line"/>
          <p:cNvSpPr/>
          <p:nvPr/>
        </p:nvSpPr>
        <p:spPr>
          <a:xfrm>
            <a:off x="2420788" y="3959992"/>
            <a:ext cx="154856" cy="295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642" name="Connection Line"/>
          <p:cNvSpPr/>
          <p:nvPr/>
        </p:nvSpPr>
        <p:spPr>
          <a:xfrm>
            <a:off x="2833623" y="3947454"/>
            <a:ext cx="215597" cy="3204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628" name="NoAVL"/>
          <p:cNvSpPr txBox="1"/>
          <p:nvPr/>
        </p:nvSpPr>
        <p:spPr>
          <a:xfrm>
            <a:off x="1479207" y="1794575"/>
            <a:ext cx="76214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NoAVL</a:t>
            </a:r>
          </a:p>
        </p:txBody>
      </p:sp>
      <p:sp>
        <p:nvSpPr>
          <p:cNvPr id="629" name="…"/>
          <p:cNvSpPr txBox="1"/>
          <p:nvPr/>
        </p:nvSpPr>
        <p:spPr>
          <a:xfrm>
            <a:off x="526644" y="4315637"/>
            <a:ext cx="3327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…</a:t>
            </a:r>
          </a:p>
        </p:txBody>
      </p:sp>
      <p:sp>
        <p:nvSpPr>
          <p:cNvPr id="630" name="…"/>
          <p:cNvSpPr txBox="1"/>
          <p:nvPr/>
        </p:nvSpPr>
        <p:spPr>
          <a:xfrm>
            <a:off x="1381890" y="4315637"/>
            <a:ext cx="3327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…</a:t>
            </a:r>
          </a:p>
        </p:txBody>
      </p:sp>
      <p:sp>
        <p:nvSpPr>
          <p:cNvPr id="631" name="…"/>
          <p:cNvSpPr txBox="1"/>
          <p:nvPr/>
        </p:nvSpPr>
        <p:spPr>
          <a:xfrm>
            <a:off x="2237136" y="4298460"/>
            <a:ext cx="3327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…</a:t>
            </a:r>
          </a:p>
        </p:txBody>
      </p:sp>
      <p:sp>
        <p:nvSpPr>
          <p:cNvPr id="632" name="…"/>
          <p:cNvSpPr txBox="1"/>
          <p:nvPr/>
        </p:nvSpPr>
        <p:spPr>
          <a:xfrm>
            <a:off x="2975930" y="4298460"/>
            <a:ext cx="3327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…</a:t>
            </a:r>
          </a:p>
        </p:txBody>
      </p:sp>
      <p:sp>
        <p:nvSpPr>
          <p:cNvPr id="633" name="Oval"/>
          <p:cNvSpPr/>
          <p:nvPr/>
        </p:nvSpPr>
        <p:spPr>
          <a:xfrm>
            <a:off x="1514369" y="2271260"/>
            <a:ext cx="806577" cy="741693"/>
          </a:xfrm>
          <a:prstGeom prst="ellips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34" name="Filho…"/>
          <p:cNvSpPr txBox="1"/>
          <p:nvPr/>
        </p:nvSpPr>
        <p:spPr>
          <a:xfrm>
            <a:off x="85532" y="2887537"/>
            <a:ext cx="976906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2600"/>
                </a:solidFill>
              </a:defRPr>
            </a:pPr>
            <a:r>
              <a:t>Filho </a:t>
            </a:r>
          </a:p>
          <a:p>
            <a:pPr algn="ctr">
              <a:defRPr b="1">
                <a:solidFill>
                  <a:srgbClr val="FF2600"/>
                </a:solidFill>
              </a:defRPr>
            </a:pPr>
            <a:r>
              <a:t>esquerdo</a:t>
            </a:r>
          </a:p>
        </p:txBody>
      </p:sp>
      <p:sp>
        <p:nvSpPr>
          <p:cNvPr id="635" name="Filho…"/>
          <p:cNvSpPr txBox="1"/>
          <p:nvPr/>
        </p:nvSpPr>
        <p:spPr>
          <a:xfrm>
            <a:off x="2724356" y="2887537"/>
            <a:ext cx="710578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2600"/>
                </a:solidFill>
              </a:defRPr>
            </a:pPr>
            <a:r>
              <a:t>Filho </a:t>
            </a:r>
          </a:p>
          <a:p>
            <a:pPr algn="ctr">
              <a:defRPr b="1">
                <a:solidFill>
                  <a:srgbClr val="FF2600"/>
                </a:solidFill>
              </a:defRPr>
            </a:pPr>
            <a:r>
              <a:t>direito</a:t>
            </a:r>
          </a:p>
        </p:txBody>
      </p:sp>
      <p:sp>
        <p:nvSpPr>
          <p:cNvPr id="636" name="Fator de…"/>
          <p:cNvSpPr txBox="1"/>
          <p:nvPr/>
        </p:nvSpPr>
        <p:spPr>
          <a:xfrm>
            <a:off x="1217846" y="4695912"/>
            <a:ext cx="1562582" cy="81534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2600"/>
                </a:solidFill>
              </a:defRPr>
            </a:pPr>
            <a:r>
              <a:t>Fator de</a:t>
            </a:r>
          </a:p>
          <a:p>
            <a:pPr algn="ctr">
              <a:defRPr b="1">
                <a:solidFill>
                  <a:srgbClr val="FF2600"/>
                </a:solidFill>
              </a:defRPr>
            </a:pPr>
            <a:r>
              <a:t>balanceamento</a:t>
            </a:r>
          </a:p>
          <a:p>
            <a:pPr algn="ctr">
              <a:defRPr b="1">
                <a:solidFill>
                  <a:srgbClr val="FF2600"/>
                </a:solidFill>
              </a:defRPr>
            </a:pPr>
            <a:r>
              <a:t>[INT]</a:t>
            </a:r>
          </a:p>
        </p:txBody>
      </p:sp>
      <p:sp>
        <p:nvSpPr>
          <p:cNvPr id="637" name="CaixaDeTexto 5"/>
          <p:cNvSpPr txBox="1"/>
          <p:nvPr/>
        </p:nvSpPr>
        <p:spPr>
          <a:xfrm>
            <a:off x="3974931" y="2837112"/>
            <a:ext cx="4200091" cy="1920241"/>
          </a:xfrm>
          <a:prstGeom prst="rect">
            <a:avLst/>
          </a:prstGeom>
          <a:solidFill>
            <a:srgbClr val="FFF2C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NoAVL</a:t>
            </a:r>
            <a:endParaRPr b="1">
              <a:latin typeface="+mj-lt"/>
              <a:ea typeface="+mj-ea"/>
              <a:cs typeface="+mj-cs"/>
              <a:sym typeface="Helvetica"/>
            </a:endParaRPr>
          </a:p>
          <a:p>
            <a:pPr marL="227263" indent="-227263">
              <a:buSzPct val="100000"/>
              <a:buAutoNum type="arabicPeriod" startAt="1"/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inteiro </a:t>
            </a:r>
            <a:r>
              <a:t>chave</a:t>
            </a:r>
            <a:endParaRPr b="1">
              <a:latin typeface="+mj-lt"/>
              <a:ea typeface="+mj-ea"/>
              <a:cs typeface="+mj-cs"/>
              <a:sym typeface="Helvetica"/>
            </a:endParaRPr>
          </a:p>
          <a:p>
            <a:pPr marL="227263" indent="-227263">
              <a:buSzPct val="100000"/>
              <a:buAutoNum type="arabicPeriod" startAt="1"/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NoAVL* filho à direita</a:t>
            </a:r>
          </a:p>
          <a:p>
            <a:pPr marL="227263" indent="-227263">
              <a:buSzPct val="100000"/>
              <a:buAutoNum type="arabicPeriod" startAt="1"/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NoAVL* filho à esquerda</a:t>
            </a:r>
          </a:p>
          <a:p>
            <a:pPr marL="227263" indent="-227263">
              <a:buSzPct val="100000"/>
              <a:buAutoNum type="arabicPeriod" startAt="1"/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NoAVL* pai [opcional]</a:t>
            </a:r>
            <a:endParaRPr b="1">
              <a:latin typeface="+mj-lt"/>
              <a:ea typeface="+mj-ea"/>
              <a:cs typeface="+mj-cs"/>
              <a:sym typeface="Helvetica"/>
            </a:endParaRPr>
          </a:p>
          <a:p>
            <a:pPr marL="227263" indent="-227263">
              <a:buSzPct val="100000"/>
              <a:buAutoNum type="arabicPeriod" startAt="1"/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inteiro </a:t>
            </a:r>
            <a:r>
              <a:t>fatorBalanceamento</a:t>
            </a:r>
          </a:p>
        </p:txBody>
      </p:sp>
      <p:sp>
        <p:nvSpPr>
          <p:cNvPr id="638" name="Árvores AVL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Árvores AVLs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45" name="Exercício 01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2600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Exercício 01</a:t>
            </a:r>
          </a:p>
        </p:txBody>
      </p:sp>
      <p:sp>
        <p:nvSpPr>
          <p:cNvPr id="646" name="Implementar Tipos Abstratos necessários para Árvores AVL"/>
          <p:cNvSpPr txBox="1"/>
          <p:nvPr>
            <p:ph type="body" idx="1"/>
          </p:nvPr>
        </p:nvSpPr>
        <p:spPr>
          <a:xfrm>
            <a:off x="217967" y="1759688"/>
            <a:ext cx="8229601" cy="4525964"/>
          </a:xfrm>
          <a:prstGeom prst="rect">
            <a:avLst/>
          </a:prstGeom>
        </p:spPr>
        <p:txBody>
          <a:bodyPr/>
          <a:lstStyle/>
          <a:p>
            <a:pPr lvl="1">
              <a:buSzPct val="60000"/>
              <a:buChar char="◻"/>
              <a:defRPr sz="2300"/>
            </a:pPr>
            <a:r>
              <a:t>Implementar Tipos Abstratos necessários para Árvores AVL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651" name="Group"/>
          <p:cNvGrpSpPr/>
          <p:nvPr/>
        </p:nvGrpSpPr>
        <p:grpSpPr>
          <a:xfrm>
            <a:off x="1671827" y="3601559"/>
            <a:ext cx="366714" cy="365126"/>
            <a:chOff x="0" y="4332"/>
            <a:chExt cx="366712" cy="365125"/>
          </a:xfrm>
        </p:grpSpPr>
        <p:sp>
          <p:nvSpPr>
            <p:cNvPr id="64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50" name="A"/>
            <p:cNvSpPr txBox="1"/>
            <p:nvPr/>
          </p:nvSpPr>
          <p:spPr>
            <a:xfrm>
              <a:off x="54048" y="18426"/>
              <a:ext cx="258617" cy="3369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1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654" name="Group"/>
          <p:cNvGrpSpPr/>
          <p:nvPr/>
        </p:nvGrpSpPr>
        <p:grpSpPr>
          <a:xfrm>
            <a:off x="1671827" y="4151159"/>
            <a:ext cx="366714" cy="365126"/>
            <a:chOff x="0" y="4332"/>
            <a:chExt cx="366712" cy="365125"/>
          </a:xfrm>
        </p:grpSpPr>
        <p:sp>
          <p:nvSpPr>
            <p:cNvPr id="65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53" name="B"/>
            <p:cNvSpPr txBox="1"/>
            <p:nvPr/>
          </p:nvSpPr>
          <p:spPr>
            <a:xfrm>
              <a:off x="49462" y="12284"/>
              <a:ext cx="267789" cy="34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657" name="Group"/>
          <p:cNvGrpSpPr/>
          <p:nvPr/>
        </p:nvGrpSpPr>
        <p:grpSpPr>
          <a:xfrm>
            <a:off x="880455" y="4722595"/>
            <a:ext cx="366714" cy="373791"/>
            <a:chOff x="0" y="0"/>
            <a:chExt cx="366712" cy="373790"/>
          </a:xfrm>
        </p:grpSpPr>
        <p:sp>
          <p:nvSpPr>
            <p:cNvPr id="65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56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658" name="Rotações simples"/>
          <p:cNvSpPr txBox="1"/>
          <p:nvPr/>
        </p:nvSpPr>
        <p:spPr>
          <a:xfrm>
            <a:off x="2157126" y="3607162"/>
            <a:ext cx="2262569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Rotações simples</a:t>
            </a:r>
          </a:p>
        </p:txBody>
      </p:sp>
      <p:sp>
        <p:nvSpPr>
          <p:cNvPr id="659" name="Rotações duplas"/>
          <p:cNvSpPr txBox="1"/>
          <p:nvPr/>
        </p:nvSpPr>
        <p:spPr>
          <a:xfrm>
            <a:off x="2157126" y="4154926"/>
            <a:ext cx="2135197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Rotações duplas</a:t>
            </a:r>
          </a:p>
        </p:txBody>
      </p:sp>
      <p:sp>
        <p:nvSpPr>
          <p:cNvPr id="660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Roteiro</a:t>
            </a:r>
          </a:p>
        </p:txBody>
      </p:sp>
      <p:sp>
        <p:nvSpPr>
          <p:cNvPr id="661" name="Referências"/>
          <p:cNvSpPr txBox="1"/>
          <p:nvPr/>
        </p:nvSpPr>
        <p:spPr>
          <a:xfrm>
            <a:off x="1366727" y="4722595"/>
            <a:ext cx="154286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662" name="Rounded Rectangle"/>
          <p:cNvSpPr/>
          <p:nvPr/>
        </p:nvSpPr>
        <p:spPr>
          <a:xfrm>
            <a:off x="803148" y="2943666"/>
            <a:ext cx="7772401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663" name="Introdução"/>
          <p:cNvSpPr txBox="1"/>
          <p:nvPr/>
        </p:nvSpPr>
        <p:spPr>
          <a:xfrm>
            <a:off x="1343058" y="1935127"/>
            <a:ext cx="141499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666" name="Group"/>
          <p:cNvGrpSpPr/>
          <p:nvPr/>
        </p:nvGrpSpPr>
        <p:grpSpPr>
          <a:xfrm>
            <a:off x="876300" y="1916542"/>
            <a:ext cx="366713" cy="373791"/>
            <a:chOff x="0" y="0"/>
            <a:chExt cx="366712" cy="373790"/>
          </a:xfrm>
        </p:grpSpPr>
        <p:sp>
          <p:nvSpPr>
            <p:cNvPr id="66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65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669" name="Group"/>
          <p:cNvGrpSpPr/>
          <p:nvPr/>
        </p:nvGrpSpPr>
        <p:grpSpPr>
          <a:xfrm>
            <a:off x="879475" y="2482940"/>
            <a:ext cx="366713" cy="373791"/>
            <a:chOff x="0" y="0"/>
            <a:chExt cx="366712" cy="373790"/>
          </a:xfrm>
        </p:grpSpPr>
        <p:sp>
          <p:nvSpPr>
            <p:cNvPr id="66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68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670" name="Árvores AVLs"/>
          <p:cNvSpPr txBox="1"/>
          <p:nvPr/>
        </p:nvSpPr>
        <p:spPr>
          <a:xfrm>
            <a:off x="1345584" y="2501851"/>
            <a:ext cx="175432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Árvores AVLs</a:t>
            </a:r>
          </a:p>
        </p:txBody>
      </p:sp>
      <p:grpSp>
        <p:nvGrpSpPr>
          <p:cNvPr id="673" name="Group"/>
          <p:cNvGrpSpPr/>
          <p:nvPr/>
        </p:nvGrpSpPr>
        <p:grpSpPr>
          <a:xfrm>
            <a:off x="879475" y="3049587"/>
            <a:ext cx="366713" cy="373791"/>
            <a:chOff x="0" y="0"/>
            <a:chExt cx="366712" cy="373790"/>
          </a:xfrm>
        </p:grpSpPr>
        <p:sp>
          <p:nvSpPr>
            <p:cNvPr id="67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72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674" name="Inserção em AVLs"/>
          <p:cNvSpPr txBox="1"/>
          <p:nvPr/>
        </p:nvSpPr>
        <p:spPr>
          <a:xfrm>
            <a:off x="1350425" y="3049538"/>
            <a:ext cx="2276708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Inserção em AVLs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77" name="Inserções em AVL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Inserções em AVL</a:t>
            </a:r>
          </a:p>
        </p:txBody>
      </p:sp>
      <p:sp>
        <p:nvSpPr>
          <p:cNvPr id="678" name="Sequencia = {13, 14, 15, 12, 11, 17, 16, 8, 9, 1}"/>
          <p:cNvSpPr txBox="1"/>
          <p:nvPr/>
        </p:nvSpPr>
        <p:spPr>
          <a:xfrm>
            <a:off x="618135" y="1819655"/>
            <a:ext cx="563798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Sequencia = {13, 14, 15, 12, 11, 17, 16, 8, 9, 1}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81" name="Inserções em AVL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Inserções em AVL</a:t>
            </a:r>
          </a:p>
        </p:txBody>
      </p:sp>
      <p:sp>
        <p:nvSpPr>
          <p:cNvPr id="682" name="13"/>
          <p:cNvSpPr/>
          <p:nvPr/>
        </p:nvSpPr>
        <p:spPr>
          <a:xfrm>
            <a:off x="4201984" y="2658536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683" name="0"/>
          <p:cNvSpPr txBox="1"/>
          <p:nvPr/>
        </p:nvSpPr>
        <p:spPr>
          <a:xfrm>
            <a:off x="3861936" y="2698519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684" name="Sequencia = {13, 14, 15, 12, 11, 17, 16, 8, 9, 1}"/>
          <p:cNvSpPr txBox="1"/>
          <p:nvPr/>
        </p:nvSpPr>
        <p:spPr>
          <a:xfrm>
            <a:off x="595389" y="1570037"/>
            <a:ext cx="562624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200"/>
            </a:pPr>
            <a:r>
              <a:t>Sequencia = {</a:t>
            </a:r>
            <a:r>
              <a:rPr b="1">
                <a:solidFill>
                  <a:srgbClr val="0433FF"/>
                </a:solidFill>
              </a:rPr>
              <a:t>13</a:t>
            </a:r>
            <a:r>
              <a:t>, 14, 15, 12, 11, 17, 16, 8, 9, 1}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87" name="Inserções em AVL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Inserções em AVL</a:t>
            </a:r>
          </a:p>
        </p:txBody>
      </p:sp>
      <p:sp>
        <p:nvSpPr>
          <p:cNvPr id="688" name="+1"/>
          <p:cNvSpPr txBox="1"/>
          <p:nvPr/>
        </p:nvSpPr>
        <p:spPr>
          <a:xfrm>
            <a:off x="3727610" y="2698519"/>
            <a:ext cx="43879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+1</a:t>
            </a:r>
          </a:p>
        </p:txBody>
      </p:sp>
      <p:sp>
        <p:nvSpPr>
          <p:cNvPr id="689" name="14"/>
          <p:cNvSpPr/>
          <p:nvPr/>
        </p:nvSpPr>
        <p:spPr>
          <a:xfrm>
            <a:off x="5206808" y="3430188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14</a:t>
            </a:r>
          </a:p>
        </p:txBody>
      </p:sp>
      <p:sp>
        <p:nvSpPr>
          <p:cNvPr id="690" name="0"/>
          <p:cNvSpPr txBox="1"/>
          <p:nvPr/>
        </p:nvSpPr>
        <p:spPr>
          <a:xfrm>
            <a:off x="4907908" y="3470172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694" name="Connection Line"/>
          <p:cNvSpPr/>
          <p:nvPr/>
        </p:nvSpPr>
        <p:spPr>
          <a:xfrm>
            <a:off x="4418012" y="2896639"/>
            <a:ext cx="837020" cy="6175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692" name="13"/>
          <p:cNvSpPr/>
          <p:nvPr/>
        </p:nvSpPr>
        <p:spPr>
          <a:xfrm>
            <a:off x="4201984" y="2658536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693" name="Sequencia = {13, 14, 15, 12, 11, 17, 16, 8, 9, 1}"/>
          <p:cNvSpPr txBox="1"/>
          <p:nvPr/>
        </p:nvSpPr>
        <p:spPr>
          <a:xfrm>
            <a:off x="618135" y="1570037"/>
            <a:ext cx="561451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200"/>
            </a:pPr>
            <a:r>
              <a:t>Sequencia = {</a:t>
            </a:r>
            <a:r>
              <a:rPr b="1">
                <a:solidFill>
                  <a:srgbClr val="0433FF"/>
                </a:solidFill>
              </a:rPr>
              <a:t>13</a:t>
            </a:r>
            <a:r>
              <a:t>, </a:t>
            </a:r>
            <a:r>
              <a:rPr b="1">
                <a:solidFill>
                  <a:srgbClr val="0433FF"/>
                </a:solidFill>
              </a:rPr>
              <a:t>14</a:t>
            </a:r>
            <a:r>
              <a:t>, 15, 12, 11, 17, 16, 8, 9, 1}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166" name="Group"/>
          <p:cNvGrpSpPr/>
          <p:nvPr/>
        </p:nvGrpSpPr>
        <p:grpSpPr>
          <a:xfrm>
            <a:off x="879475" y="2482940"/>
            <a:ext cx="366713" cy="373791"/>
            <a:chOff x="0" y="0"/>
            <a:chExt cx="366712" cy="373790"/>
          </a:xfrm>
        </p:grpSpPr>
        <p:sp>
          <p:nvSpPr>
            <p:cNvPr id="16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5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69" name="Group"/>
          <p:cNvGrpSpPr/>
          <p:nvPr/>
        </p:nvGrpSpPr>
        <p:grpSpPr>
          <a:xfrm>
            <a:off x="879475" y="3049587"/>
            <a:ext cx="366713" cy="373791"/>
            <a:chOff x="0" y="0"/>
            <a:chExt cx="366712" cy="373790"/>
          </a:xfrm>
        </p:grpSpPr>
        <p:sp>
          <p:nvSpPr>
            <p:cNvPr id="16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8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70" name="Árvores AVLs"/>
          <p:cNvSpPr txBox="1"/>
          <p:nvPr/>
        </p:nvSpPr>
        <p:spPr>
          <a:xfrm>
            <a:off x="1345584" y="2501851"/>
            <a:ext cx="175432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Árvores AVLs</a:t>
            </a:r>
          </a:p>
        </p:txBody>
      </p:sp>
      <p:grpSp>
        <p:nvGrpSpPr>
          <p:cNvPr id="173" name="Group"/>
          <p:cNvGrpSpPr/>
          <p:nvPr/>
        </p:nvGrpSpPr>
        <p:grpSpPr>
          <a:xfrm>
            <a:off x="1671827" y="3601559"/>
            <a:ext cx="366714" cy="365126"/>
            <a:chOff x="0" y="4332"/>
            <a:chExt cx="366712" cy="365125"/>
          </a:xfrm>
        </p:grpSpPr>
        <p:sp>
          <p:nvSpPr>
            <p:cNvPr id="17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2" name="A"/>
            <p:cNvSpPr txBox="1"/>
            <p:nvPr/>
          </p:nvSpPr>
          <p:spPr>
            <a:xfrm>
              <a:off x="54048" y="18426"/>
              <a:ext cx="258617" cy="3369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1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176" name="Group"/>
          <p:cNvGrpSpPr/>
          <p:nvPr/>
        </p:nvGrpSpPr>
        <p:grpSpPr>
          <a:xfrm>
            <a:off x="1671827" y="4151159"/>
            <a:ext cx="366714" cy="365126"/>
            <a:chOff x="0" y="4332"/>
            <a:chExt cx="366712" cy="365125"/>
          </a:xfrm>
        </p:grpSpPr>
        <p:sp>
          <p:nvSpPr>
            <p:cNvPr id="17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5" name="B"/>
            <p:cNvSpPr txBox="1"/>
            <p:nvPr/>
          </p:nvSpPr>
          <p:spPr>
            <a:xfrm>
              <a:off x="49462" y="12284"/>
              <a:ext cx="267789" cy="34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177" name="Inserção em AVLs"/>
          <p:cNvSpPr txBox="1"/>
          <p:nvPr/>
        </p:nvSpPr>
        <p:spPr>
          <a:xfrm>
            <a:off x="1350425" y="3049538"/>
            <a:ext cx="2276708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Inserção em AVLs</a:t>
            </a:r>
          </a:p>
        </p:txBody>
      </p:sp>
      <p:grpSp>
        <p:nvGrpSpPr>
          <p:cNvPr id="180" name="Group"/>
          <p:cNvGrpSpPr/>
          <p:nvPr/>
        </p:nvGrpSpPr>
        <p:grpSpPr>
          <a:xfrm>
            <a:off x="880455" y="4722595"/>
            <a:ext cx="366714" cy="373791"/>
            <a:chOff x="0" y="0"/>
            <a:chExt cx="366712" cy="373790"/>
          </a:xfrm>
        </p:grpSpPr>
        <p:sp>
          <p:nvSpPr>
            <p:cNvPr id="17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9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181" name="Rotações simples"/>
          <p:cNvSpPr txBox="1"/>
          <p:nvPr/>
        </p:nvSpPr>
        <p:spPr>
          <a:xfrm>
            <a:off x="2157126" y="3607162"/>
            <a:ext cx="2262569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Rotações simples</a:t>
            </a:r>
          </a:p>
        </p:txBody>
      </p:sp>
      <p:sp>
        <p:nvSpPr>
          <p:cNvPr id="182" name="Rotações duplas"/>
          <p:cNvSpPr txBox="1"/>
          <p:nvPr/>
        </p:nvSpPr>
        <p:spPr>
          <a:xfrm>
            <a:off x="2157126" y="4154926"/>
            <a:ext cx="2135197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Rotações duplas</a:t>
            </a:r>
          </a:p>
        </p:txBody>
      </p:sp>
      <p:sp>
        <p:nvSpPr>
          <p:cNvPr id="183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Roteiro</a:t>
            </a:r>
          </a:p>
        </p:txBody>
      </p:sp>
      <p:sp>
        <p:nvSpPr>
          <p:cNvPr id="184" name="Referências"/>
          <p:cNvSpPr txBox="1"/>
          <p:nvPr/>
        </p:nvSpPr>
        <p:spPr>
          <a:xfrm>
            <a:off x="1366727" y="4722595"/>
            <a:ext cx="154286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185" name="Introdução"/>
          <p:cNvSpPr txBox="1"/>
          <p:nvPr/>
        </p:nvSpPr>
        <p:spPr>
          <a:xfrm>
            <a:off x="1343058" y="1935127"/>
            <a:ext cx="141499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188" name="Group"/>
          <p:cNvGrpSpPr/>
          <p:nvPr/>
        </p:nvGrpSpPr>
        <p:grpSpPr>
          <a:xfrm>
            <a:off x="876300" y="1916542"/>
            <a:ext cx="366713" cy="373791"/>
            <a:chOff x="0" y="0"/>
            <a:chExt cx="366712" cy="373790"/>
          </a:xfrm>
        </p:grpSpPr>
        <p:sp>
          <p:nvSpPr>
            <p:cNvPr id="18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7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97" name="Inserções em AVL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Inserções em AVL</a:t>
            </a:r>
          </a:p>
        </p:txBody>
      </p:sp>
      <p:sp>
        <p:nvSpPr>
          <p:cNvPr id="698" name="+2"/>
          <p:cNvSpPr txBox="1"/>
          <p:nvPr/>
        </p:nvSpPr>
        <p:spPr>
          <a:xfrm>
            <a:off x="3727610" y="2698519"/>
            <a:ext cx="43879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+2</a:t>
            </a:r>
          </a:p>
        </p:txBody>
      </p:sp>
      <p:sp>
        <p:nvSpPr>
          <p:cNvPr id="699" name="14"/>
          <p:cNvSpPr/>
          <p:nvPr/>
        </p:nvSpPr>
        <p:spPr>
          <a:xfrm>
            <a:off x="5206808" y="3430188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14</a:t>
            </a:r>
          </a:p>
        </p:txBody>
      </p:sp>
      <p:sp>
        <p:nvSpPr>
          <p:cNvPr id="700" name="+1"/>
          <p:cNvSpPr txBox="1"/>
          <p:nvPr/>
        </p:nvSpPr>
        <p:spPr>
          <a:xfrm>
            <a:off x="4746149" y="3470172"/>
            <a:ext cx="438794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+1</a:t>
            </a:r>
          </a:p>
        </p:txBody>
      </p:sp>
      <p:sp>
        <p:nvSpPr>
          <p:cNvPr id="707" name="Connection Line"/>
          <p:cNvSpPr/>
          <p:nvPr/>
        </p:nvSpPr>
        <p:spPr>
          <a:xfrm>
            <a:off x="4418012" y="2896639"/>
            <a:ext cx="837020" cy="6175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702" name="15"/>
          <p:cNvSpPr/>
          <p:nvPr/>
        </p:nvSpPr>
        <p:spPr>
          <a:xfrm>
            <a:off x="6197917" y="420184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15</a:t>
            </a:r>
          </a:p>
        </p:txBody>
      </p:sp>
      <p:cxnSp>
        <p:nvCxnSpPr>
          <p:cNvPr id="703" name="Connection Line"/>
          <p:cNvCxnSpPr>
            <a:stCxn id="702" idx="0"/>
            <a:endCxn id="699" idx="0"/>
          </p:cNvCxnSpPr>
          <p:nvPr/>
        </p:nvCxnSpPr>
        <p:spPr>
          <a:xfrm flipH="1" flipV="1">
            <a:off x="5463983" y="3668292"/>
            <a:ext cx="991110" cy="77165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704" name="0"/>
          <p:cNvSpPr txBox="1"/>
          <p:nvPr/>
        </p:nvSpPr>
        <p:spPr>
          <a:xfrm>
            <a:off x="5871584" y="4241824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705" name="13"/>
          <p:cNvSpPr/>
          <p:nvPr/>
        </p:nvSpPr>
        <p:spPr>
          <a:xfrm>
            <a:off x="4201984" y="2658536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706" name="Sequencia = {13, 14, 15, 12, 11, 17, 16, 8, 9, 1}"/>
          <p:cNvSpPr txBox="1"/>
          <p:nvPr/>
        </p:nvSpPr>
        <p:spPr>
          <a:xfrm>
            <a:off x="618135" y="1570037"/>
            <a:ext cx="5602782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200"/>
            </a:pPr>
            <a:r>
              <a:t>Sequencia = {</a:t>
            </a:r>
            <a:r>
              <a:rPr b="1">
                <a:solidFill>
                  <a:srgbClr val="0433FF"/>
                </a:solidFill>
              </a:rPr>
              <a:t>13</a:t>
            </a:r>
            <a:r>
              <a:t>, </a:t>
            </a:r>
            <a:r>
              <a:rPr b="1">
                <a:solidFill>
                  <a:srgbClr val="0433FF"/>
                </a:solidFill>
              </a:rPr>
              <a:t>14</a:t>
            </a:r>
            <a:r>
              <a:t>, </a:t>
            </a:r>
            <a:r>
              <a:rPr b="1">
                <a:solidFill>
                  <a:srgbClr val="0433FF"/>
                </a:solidFill>
              </a:rPr>
              <a:t>15</a:t>
            </a:r>
            <a:r>
              <a:t>, 12, 11, 17, 16, 8, 9, 1}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10" name="Inserções em AVL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Inserções em AVL</a:t>
            </a:r>
          </a:p>
        </p:txBody>
      </p:sp>
      <p:sp>
        <p:nvSpPr>
          <p:cNvPr id="711" name="13"/>
          <p:cNvSpPr/>
          <p:nvPr/>
        </p:nvSpPr>
        <p:spPr>
          <a:xfrm>
            <a:off x="4160837" y="2658536"/>
            <a:ext cx="514351" cy="476208"/>
          </a:xfrm>
          <a:prstGeom prst="ellipse">
            <a:avLst/>
          </a:prstGeom>
          <a:solidFill>
            <a:srgbClr val="FF26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712" name="+2"/>
          <p:cNvSpPr txBox="1"/>
          <p:nvPr/>
        </p:nvSpPr>
        <p:spPr>
          <a:xfrm>
            <a:off x="3575210" y="2698519"/>
            <a:ext cx="43879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FF2600"/>
                </a:solidFill>
              </a:defRPr>
            </a:lvl1pPr>
          </a:lstStyle>
          <a:p>
            <a:pPr/>
            <a:r>
              <a:t>+2</a:t>
            </a:r>
          </a:p>
        </p:txBody>
      </p:sp>
      <p:sp>
        <p:nvSpPr>
          <p:cNvPr id="713" name="+1"/>
          <p:cNvSpPr txBox="1"/>
          <p:nvPr/>
        </p:nvSpPr>
        <p:spPr>
          <a:xfrm>
            <a:off x="4746149" y="3470172"/>
            <a:ext cx="438794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+1</a:t>
            </a:r>
          </a:p>
        </p:txBody>
      </p:sp>
      <p:sp>
        <p:nvSpPr>
          <p:cNvPr id="720" name="Connection Line"/>
          <p:cNvSpPr/>
          <p:nvPr/>
        </p:nvSpPr>
        <p:spPr>
          <a:xfrm>
            <a:off x="4626987" y="3050808"/>
            <a:ext cx="836997" cy="6174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715" name="15"/>
          <p:cNvSpPr/>
          <p:nvPr/>
        </p:nvSpPr>
        <p:spPr>
          <a:xfrm>
            <a:off x="6197917" y="420184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721" name="Connection Line"/>
          <p:cNvSpPr/>
          <p:nvPr/>
        </p:nvSpPr>
        <p:spPr>
          <a:xfrm>
            <a:off x="5463983" y="3668292"/>
            <a:ext cx="786610" cy="6124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717" name="0"/>
          <p:cNvSpPr txBox="1"/>
          <p:nvPr/>
        </p:nvSpPr>
        <p:spPr>
          <a:xfrm>
            <a:off x="5871584" y="4241824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718" name="Oval"/>
          <p:cNvSpPr/>
          <p:nvPr/>
        </p:nvSpPr>
        <p:spPr>
          <a:xfrm>
            <a:off x="4014723" y="2525793"/>
            <a:ext cx="806577" cy="741694"/>
          </a:xfrm>
          <a:prstGeom prst="ellips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19" name="14"/>
          <p:cNvSpPr/>
          <p:nvPr/>
        </p:nvSpPr>
        <p:spPr>
          <a:xfrm>
            <a:off x="5206808" y="3430188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726" name="Group"/>
          <p:cNvGrpSpPr/>
          <p:nvPr/>
        </p:nvGrpSpPr>
        <p:grpSpPr>
          <a:xfrm>
            <a:off x="1671827" y="4151159"/>
            <a:ext cx="366714" cy="365126"/>
            <a:chOff x="0" y="4332"/>
            <a:chExt cx="366712" cy="365125"/>
          </a:xfrm>
        </p:grpSpPr>
        <p:sp>
          <p:nvSpPr>
            <p:cNvPr id="72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25" name="B"/>
            <p:cNvSpPr txBox="1"/>
            <p:nvPr/>
          </p:nvSpPr>
          <p:spPr>
            <a:xfrm>
              <a:off x="49462" y="12284"/>
              <a:ext cx="267789" cy="34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729" name="Group"/>
          <p:cNvGrpSpPr/>
          <p:nvPr/>
        </p:nvGrpSpPr>
        <p:grpSpPr>
          <a:xfrm>
            <a:off x="880455" y="4722595"/>
            <a:ext cx="366714" cy="373791"/>
            <a:chOff x="0" y="0"/>
            <a:chExt cx="366712" cy="373790"/>
          </a:xfrm>
        </p:grpSpPr>
        <p:sp>
          <p:nvSpPr>
            <p:cNvPr id="72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28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730" name="Rotações duplas"/>
          <p:cNvSpPr txBox="1"/>
          <p:nvPr/>
        </p:nvSpPr>
        <p:spPr>
          <a:xfrm>
            <a:off x="2157126" y="4154926"/>
            <a:ext cx="2135197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Rotações duplas</a:t>
            </a:r>
          </a:p>
        </p:txBody>
      </p:sp>
      <p:sp>
        <p:nvSpPr>
          <p:cNvPr id="731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Roteiro</a:t>
            </a:r>
          </a:p>
        </p:txBody>
      </p:sp>
      <p:sp>
        <p:nvSpPr>
          <p:cNvPr id="732" name="Referências"/>
          <p:cNvSpPr txBox="1"/>
          <p:nvPr/>
        </p:nvSpPr>
        <p:spPr>
          <a:xfrm>
            <a:off x="1366727" y="4722595"/>
            <a:ext cx="154286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733" name="Rounded Rectangle"/>
          <p:cNvSpPr/>
          <p:nvPr/>
        </p:nvSpPr>
        <p:spPr>
          <a:xfrm>
            <a:off x="803148" y="3489766"/>
            <a:ext cx="7772401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734" name="Introdução"/>
          <p:cNvSpPr txBox="1"/>
          <p:nvPr/>
        </p:nvSpPr>
        <p:spPr>
          <a:xfrm>
            <a:off x="1343058" y="1935127"/>
            <a:ext cx="141499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737" name="Group"/>
          <p:cNvGrpSpPr/>
          <p:nvPr/>
        </p:nvGrpSpPr>
        <p:grpSpPr>
          <a:xfrm>
            <a:off x="876300" y="1916542"/>
            <a:ext cx="366713" cy="373791"/>
            <a:chOff x="0" y="0"/>
            <a:chExt cx="366712" cy="373790"/>
          </a:xfrm>
        </p:grpSpPr>
        <p:sp>
          <p:nvSpPr>
            <p:cNvPr id="73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36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740" name="Group"/>
          <p:cNvGrpSpPr/>
          <p:nvPr/>
        </p:nvGrpSpPr>
        <p:grpSpPr>
          <a:xfrm>
            <a:off x="879475" y="2482940"/>
            <a:ext cx="366713" cy="373791"/>
            <a:chOff x="0" y="0"/>
            <a:chExt cx="366712" cy="373790"/>
          </a:xfrm>
        </p:grpSpPr>
        <p:sp>
          <p:nvSpPr>
            <p:cNvPr id="73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39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741" name="Árvores AVLs"/>
          <p:cNvSpPr txBox="1"/>
          <p:nvPr/>
        </p:nvSpPr>
        <p:spPr>
          <a:xfrm>
            <a:off x="1345584" y="2501851"/>
            <a:ext cx="175432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Árvores AVLs</a:t>
            </a:r>
          </a:p>
        </p:txBody>
      </p:sp>
      <p:grpSp>
        <p:nvGrpSpPr>
          <p:cNvPr id="744" name="Group"/>
          <p:cNvGrpSpPr/>
          <p:nvPr/>
        </p:nvGrpSpPr>
        <p:grpSpPr>
          <a:xfrm>
            <a:off x="879475" y="3049587"/>
            <a:ext cx="366713" cy="373791"/>
            <a:chOff x="0" y="0"/>
            <a:chExt cx="366712" cy="373790"/>
          </a:xfrm>
        </p:grpSpPr>
        <p:sp>
          <p:nvSpPr>
            <p:cNvPr id="74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43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745" name="Inserção em AVLs"/>
          <p:cNvSpPr txBox="1"/>
          <p:nvPr/>
        </p:nvSpPr>
        <p:spPr>
          <a:xfrm>
            <a:off x="1350425" y="3049538"/>
            <a:ext cx="2276708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Inserção em AVLs</a:t>
            </a:r>
          </a:p>
        </p:txBody>
      </p:sp>
      <p:grpSp>
        <p:nvGrpSpPr>
          <p:cNvPr id="748" name="Group"/>
          <p:cNvGrpSpPr/>
          <p:nvPr/>
        </p:nvGrpSpPr>
        <p:grpSpPr>
          <a:xfrm>
            <a:off x="1671827" y="3601559"/>
            <a:ext cx="366714" cy="365126"/>
            <a:chOff x="0" y="4332"/>
            <a:chExt cx="366712" cy="365125"/>
          </a:xfrm>
        </p:grpSpPr>
        <p:sp>
          <p:nvSpPr>
            <p:cNvPr id="74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47" name="A"/>
            <p:cNvSpPr txBox="1"/>
            <p:nvPr/>
          </p:nvSpPr>
          <p:spPr>
            <a:xfrm>
              <a:off x="54048" y="18426"/>
              <a:ext cx="258617" cy="3369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1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749" name="Rotações simples"/>
          <p:cNvSpPr txBox="1"/>
          <p:nvPr/>
        </p:nvSpPr>
        <p:spPr>
          <a:xfrm>
            <a:off x="2157126" y="3607162"/>
            <a:ext cx="2262569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Rotações simples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52" name="Inserções em AVL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Inserções em AVL</a:t>
            </a:r>
          </a:p>
        </p:txBody>
      </p:sp>
      <p:sp>
        <p:nvSpPr>
          <p:cNvPr id="753" name="13"/>
          <p:cNvSpPr/>
          <p:nvPr/>
        </p:nvSpPr>
        <p:spPr>
          <a:xfrm>
            <a:off x="1157033" y="3279216"/>
            <a:ext cx="514351" cy="476208"/>
          </a:xfrm>
          <a:prstGeom prst="ellipse">
            <a:avLst/>
          </a:prstGeom>
          <a:solidFill>
            <a:srgbClr val="FF26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754" name="+2"/>
          <p:cNvSpPr txBox="1"/>
          <p:nvPr/>
        </p:nvSpPr>
        <p:spPr>
          <a:xfrm>
            <a:off x="723806" y="3319199"/>
            <a:ext cx="43879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+2</a:t>
            </a:r>
          </a:p>
        </p:txBody>
      </p:sp>
      <p:sp>
        <p:nvSpPr>
          <p:cNvPr id="755" name="14"/>
          <p:cNvSpPr/>
          <p:nvPr/>
        </p:nvSpPr>
        <p:spPr>
          <a:xfrm>
            <a:off x="2203004" y="4050868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14</a:t>
            </a:r>
          </a:p>
        </p:txBody>
      </p:sp>
      <p:sp>
        <p:nvSpPr>
          <p:cNvPr id="756" name="+1"/>
          <p:cNvSpPr txBox="1"/>
          <p:nvPr/>
        </p:nvSpPr>
        <p:spPr>
          <a:xfrm>
            <a:off x="1742345" y="4090851"/>
            <a:ext cx="438794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+1</a:t>
            </a:r>
          </a:p>
        </p:txBody>
      </p:sp>
      <p:cxnSp>
        <p:nvCxnSpPr>
          <p:cNvPr id="757" name="Connection Line"/>
          <p:cNvCxnSpPr>
            <a:stCxn id="753" idx="0"/>
            <a:endCxn id="755" idx="0"/>
          </p:cNvCxnSpPr>
          <p:nvPr/>
        </p:nvCxnSpPr>
        <p:spPr>
          <a:xfrm>
            <a:off x="1414208" y="3517319"/>
            <a:ext cx="1045972" cy="77165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758" name="15"/>
          <p:cNvSpPr/>
          <p:nvPr/>
        </p:nvSpPr>
        <p:spPr>
          <a:xfrm>
            <a:off x="3194112" y="482252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15</a:t>
            </a:r>
          </a:p>
        </p:txBody>
      </p:sp>
      <p:cxnSp>
        <p:nvCxnSpPr>
          <p:cNvPr id="759" name="Connection Line"/>
          <p:cNvCxnSpPr>
            <a:stCxn id="758" idx="0"/>
            <a:endCxn id="755" idx="0"/>
          </p:cNvCxnSpPr>
          <p:nvPr/>
        </p:nvCxnSpPr>
        <p:spPr>
          <a:xfrm flipH="1" flipV="1">
            <a:off x="2460179" y="4288971"/>
            <a:ext cx="991109" cy="77165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760" name="0"/>
          <p:cNvSpPr txBox="1"/>
          <p:nvPr/>
        </p:nvSpPr>
        <p:spPr>
          <a:xfrm>
            <a:off x="2867780" y="4862503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761" name="p"/>
          <p:cNvSpPr txBox="1"/>
          <p:nvPr/>
        </p:nvSpPr>
        <p:spPr>
          <a:xfrm>
            <a:off x="1287990" y="2838498"/>
            <a:ext cx="252436" cy="39624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/>
            </a:lvl1pPr>
          </a:lstStyle>
          <a:p>
            <a:pPr/>
            <a:r>
              <a:t>p</a:t>
            </a:r>
          </a:p>
        </p:txBody>
      </p:sp>
      <p:sp>
        <p:nvSpPr>
          <p:cNvPr id="762" name="u"/>
          <p:cNvSpPr txBox="1"/>
          <p:nvPr/>
        </p:nvSpPr>
        <p:spPr>
          <a:xfrm>
            <a:off x="2333962" y="3635558"/>
            <a:ext cx="252436" cy="39624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/>
            </a:lvl1pPr>
          </a:lstStyle>
          <a:p>
            <a:pPr/>
            <a:r>
              <a:t>u</a:t>
            </a:r>
          </a:p>
        </p:txBody>
      </p:sp>
      <p:sp>
        <p:nvSpPr>
          <p:cNvPr id="763" name="13"/>
          <p:cNvSpPr/>
          <p:nvPr/>
        </p:nvSpPr>
        <p:spPr>
          <a:xfrm>
            <a:off x="5865177" y="4025460"/>
            <a:ext cx="514351" cy="476208"/>
          </a:xfrm>
          <a:prstGeom prst="ellipse">
            <a:avLst/>
          </a:prstGeom>
          <a:solidFill>
            <a:srgbClr val="FF26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764" name="0"/>
          <p:cNvSpPr txBox="1"/>
          <p:nvPr/>
        </p:nvSpPr>
        <p:spPr>
          <a:xfrm>
            <a:off x="5485457" y="4090851"/>
            <a:ext cx="2524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765" name="14"/>
          <p:cNvSpPr/>
          <p:nvPr/>
        </p:nvSpPr>
        <p:spPr>
          <a:xfrm>
            <a:off x="6664260" y="3253807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14</a:t>
            </a:r>
          </a:p>
        </p:txBody>
      </p:sp>
      <p:sp>
        <p:nvSpPr>
          <p:cNvPr id="766" name="0"/>
          <p:cNvSpPr txBox="1"/>
          <p:nvPr/>
        </p:nvSpPr>
        <p:spPr>
          <a:xfrm>
            <a:off x="6325435" y="3319199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cxnSp>
        <p:nvCxnSpPr>
          <p:cNvPr id="767" name="Connection Line"/>
          <p:cNvCxnSpPr>
            <a:stCxn id="763" idx="0"/>
            <a:endCxn id="765" idx="0"/>
          </p:cNvCxnSpPr>
          <p:nvPr/>
        </p:nvCxnSpPr>
        <p:spPr>
          <a:xfrm flipV="1">
            <a:off x="6122352" y="3491911"/>
            <a:ext cx="799084" cy="771654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768" name="15"/>
          <p:cNvSpPr/>
          <p:nvPr/>
        </p:nvSpPr>
        <p:spPr>
          <a:xfrm>
            <a:off x="7655369" y="402546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15</a:t>
            </a:r>
          </a:p>
        </p:txBody>
      </p:sp>
      <p:cxnSp>
        <p:nvCxnSpPr>
          <p:cNvPr id="769" name="Connection Line"/>
          <p:cNvCxnSpPr>
            <a:stCxn id="768" idx="0"/>
            <a:endCxn id="765" idx="0"/>
          </p:cNvCxnSpPr>
          <p:nvPr/>
        </p:nvCxnSpPr>
        <p:spPr>
          <a:xfrm flipH="1" flipV="1">
            <a:off x="6921435" y="3491911"/>
            <a:ext cx="991110" cy="77165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770" name="0"/>
          <p:cNvSpPr txBox="1"/>
          <p:nvPr/>
        </p:nvSpPr>
        <p:spPr>
          <a:xfrm>
            <a:off x="7342752" y="4090851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771" name="p"/>
          <p:cNvSpPr txBox="1"/>
          <p:nvPr/>
        </p:nvSpPr>
        <p:spPr>
          <a:xfrm>
            <a:off x="5996134" y="3592878"/>
            <a:ext cx="252436" cy="39624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/>
            </a:lvl1pPr>
          </a:lstStyle>
          <a:p>
            <a:pPr/>
            <a:r>
              <a:t>p</a:t>
            </a:r>
          </a:p>
        </p:txBody>
      </p:sp>
      <p:sp>
        <p:nvSpPr>
          <p:cNvPr id="772" name="u"/>
          <p:cNvSpPr txBox="1"/>
          <p:nvPr/>
        </p:nvSpPr>
        <p:spPr>
          <a:xfrm>
            <a:off x="6795218" y="2838498"/>
            <a:ext cx="252436" cy="39624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/>
            </a:lvl1pPr>
          </a:lstStyle>
          <a:p>
            <a:pPr/>
            <a:r>
              <a:t>u</a:t>
            </a:r>
          </a:p>
        </p:txBody>
      </p:sp>
      <p:sp>
        <p:nvSpPr>
          <p:cNvPr id="773" name="Line"/>
          <p:cNvSpPr/>
          <p:nvPr/>
        </p:nvSpPr>
        <p:spPr>
          <a:xfrm>
            <a:off x="4242048" y="4050284"/>
            <a:ext cx="659904" cy="1"/>
          </a:xfrm>
          <a:prstGeom prst="line">
            <a:avLst/>
          </a:prstGeom>
          <a:ln w="889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77" name="Connection Line"/>
          <p:cNvSpPr/>
          <p:nvPr/>
        </p:nvSpPr>
        <p:spPr>
          <a:xfrm>
            <a:off x="6423478" y="2676800"/>
            <a:ext cx="997127" cy="3342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0" fill="norm" stroke="1" extrusionOk="0">
                <a:moveTo>
                  <a:pt x="0" y="16210"/>
                </a:moveTo>
                <a:cubicBezTo>
                  <a:pt x="5840" y="-4869"/>
                  <a:pt x="13040" y="-5390"/>
                  <a:pt x="21600" y="14647"/>
                </a:cubicBezTo>
              </a:path>
            </a:pathLst>
          </a:custGeom>
          <a:ln w="25400">
            <a:solidFill>
              <a:srgbClr val="FF2600"/>
            </a:solidFill>
            <a:prstDash val="sysDot"/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778" name="Connection Line"/>
          <p:cNvSpPr/>
          <p:nvPr/>
        </p:nvSpPr>
        <p:spPr>
          <a:xfrm>
            <a:off x="1957027" y="3605573"/>
            <a:ext cx="997128" cy="3342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0" fill="norm" stroke="1" extrusionOk="0">
                <a:moveTo>
                  <a:pt x="0" y="16210"/>
                </a:moveTo>
                <a:cubicBezTo>
                  <a:pt x="5840" y="-4869"/>
                  <a:pt x="13040" y="-5390"/>
                  <a:pt x="21600" y="14647"/>
                </a:cubicBezTo>
              </a:path>
            </a:pathLst>
          </a:custGeom>
          <a:ln w="25400">
            <a:solidFill>
              <a:srgbClr val="FF2600"/>
            </a:solidFill>
            <a:prstDash val="sysDot"/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776" name="Retângulo 6"/>
          <p:cNvSpPr/>
          <p:nvPr/>
        </p:nvSpPr>
        <p:spPr>
          <a:xfrm>
            <a:off x="216747" y="1861958"/>
            <a:ext cx="2623406" cy="701041"/>
          </a:xfrm>
          <a:prstGeom prst="rect">
            <a:avLst/>
          </a:prstGeom>
          <a:solidFill>
            <a:srgbClr val="D4FB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1) Rotação simples p esquerda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81" name="Inserções em AVL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Inserções em AVL</a:t>
            </a:r>
          </a:p>
        </p:txBody>
      </p:sp>
      <p:sp>
        <p:nvSpPr>
          <p:cNvPr id="782" name="+2"/>
          <p:cNvSpPr txBox="1"/>
          <p:nvPr/>
        </p:nvSpPr>
        <p:spPr>
          <a:xfrm>
            <a:off x="723806" y="3319199"/>
            <a:ext cx="43879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+2</a:t>
            </a:r>
          </a:p>
        </p:txBody>
      </p:sp>
      <p:sp>
        <p:nvSpPr>
          <p:cNvPr id="783" name="14"/>
          <p:cNvSpPr/>
          <p:nvPr/>
        </p:nvSpPr>
        <p:spPr>
          <a:xfrm>
            <a:off x="2203004" y="4050868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14</a:t>
            </a:r>
          </a:p>
        </p:txBody>
      </p:sp>
      <p:sp>
        <p:nvSpPr>
          <p:cNvPr id="784" name="+1"/>
          <p:cNvSpPr txBox="1"/>
          <p:nvPr/>
        </p:nvSpPr>
        <p:spPr>
          <a:xfrm>
            <a:off x="1742345" y="4090851"/>
            <a:ext cx="438794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+1</a:t>
            </a:r>
          </a:p>
        </p:txBody>
      </p:sp>
      <p:sp>
        <p:nvSpPr>
          <p:cNvPr id="818" name="Connection Line"/>
          <p:cNvSpPr/>
          <p:nvPr/>
        </p:nvSpPr>
        <p:spPr>
          <a:xfrm>
            <a:off x="1414208" y="3517319"/>
            <a:ext cx="837020" cy="617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786" name="15"/>
          <p:cNvSpPr/>
          <p:nvPr/>
        </p:nvSpPr>
        <p:spPr>
          <a:xfrm>
            <a:off x="3194112" y="482252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15</a:t>
            </a:r>
          </a:p>
        </p:txBody>
      </p:sp>
      <p:cxnSp>
        <p:nvCxnSpPr>
          <p:cNvPr id="787" name="Connection Line"/>
          <p:cNvCxnSpPr>
            <a:stCxn id="786" idx="0"/>
            <a:endCxn id="783" idx="0"/>
          </p:cNvCxnSpPr>
          <p:nvPr/>
        </p:nvCxnSpPr>
        <p:spPr>
          <a:xfrm flipH="1" flipV="1">
            <a:off x="2460179" y="4288971"/>
            <a:ext cx="991109" cy="77165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788" name="0"/>
          <p:cNvSpPr txBox="1"/>
          <p:nvPr/>
        </p:nvSpPr>
        <p:spPr>
          <a:xfrm>
            <a:off x="2867780" y="4862503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789" name="Retângulo 6"/>
          <p:cNvSpPr/>
          <p:nvPr/>
        </p:nvSpPr>
        <p:spPr>
          <a:xfrm>
            <a:off x="216747" y="1861958"/>
            <a:ext cx="2623406" cy="701041"/>
          </a:xfrm>
          <a:prstGeom prst="rect">
            <a:avLst/>
          </a:prstGeom>
          <a:solidFill>
            <a:srgbClr val="D4FB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1) Rotação simples p esquerda</a:t>
            </a:r>
          </a:p>
        </p:txBody>
      </p:sp>
      <p:sp>
        <p:nvSpPr>
          <p:cNvPr id="790" name="p"/>
          <p:cNvSpPr txBox="1"/>
          <p:nvPr/>
        </p:nvSpPr>
        <p:spPr>
          <a:xfrm>
            <a:off x="1287990" y="2838498"/>
            <a:ext cx="252436" cy="39624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/>
            </a:lvl1pPr>
          </a:lstStyle>
          <a:p>
            <a:pPr/>
            <a:r>
              <a:t>p</a:t>
            </a:r>
          </a:p>
        </p:txBody>
      </p:sp>
      <p:sp>
        <p:nvSpPr>
          <p:cNvPr id="791" name="u"/>
          <p:cNvSpPr txBox="1"/>
          <p:nvPr/>
        </p:nvSpPr>
        <p:spPr>
          <a:xfrm>
            <a:off x="2333962" y="3635558"/>
            <a:ext cx="252436" cy="39624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/>
            </a:lvl1pPr>
          </a:lstStyle>
          <a:p>
            <a:pPr/>
            <a:r>
              <a:t>u</a:t>
            </a:r>
          </a:p>
        </p:txBody>
      </p:sp>
      <p:sp>
        <p:nvSpPr>
          <p:cNvPr id="792" name="13"/>
          <p:cNvSpPr/>
          <p:nvPr/>
        </p:nvSpPr>
        <p:spPr>
          <a:xfrm>
            <a:off x="5865177" y="4025460"/>
            <a:ext cx="514351" cy="476208"/>
          </a:xfrm>
          <a:prstGeom prst="ellipse">
            <a:avLst/>
          </a:prstGeom>
          <a:solidFill>
            <a:srgbClr val="FF26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793" name="0"/>
          <p:cNvSpPr txBox="1"/>
          <p:nvPr/>
        </p:nvSpPr>
        <p:spPr>
          <a:xfrm>
            <a:off x="5485457" y="4090851"/>
            <a:ext cx="2524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794" name="14"/>
          <p:cNvSpPr/>
          <p:nvPr/>
        </p:nvSpPr>
        <p:spPr>
          <a:xfrm>
            <a:off x="6664260" y="3253807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14</a:t>
            </a:r>
          </a:p>
        </p:txBody>
      </p:sp>
      <p:sp>
        <p:nvSpPr>
          <p:cNvPr id="795" name="0"/>
          <p:cNvSpPr txBox="1"/>
          <p:nvPr/>
        </p:nvSpPr>
        <p:spPr>
          <a:xfrm>
            <a:off x="6325435" y="3319199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cxnSp>
        <p:nvCxnSpPr>
          <p:cNvPr id="796" name="Connection Line"/>
          <p:cNvCxnSpPr>
            <a:stCxn id="792" idx="0"/>
            <a:endCxn id="794" idx="0"/>
          </p:cNvCxnSpPr>
          <p:nvPr/>
        </p:nvCxnSpPr>
        <p:spPr>
          <a:xfrm flipV="1">
            <a:off x="6122352" y="3491911"/>
            <a:ext cx="799084" cy="771654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797" name="15"/>
          <p:cNvSpPr/>
          <p:nvPr/>
        </p:nvSpPr>
        <p:spPr>
          <a:xfrm>
            <a:off x="7655369" y="402546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15</a:t>
            </a:r>
          </a:p>
        </p:txBody>
      </p:sp>
      <p:cxnSp>
        <p:nvCxnSpPr>
          <p:cNvPr id="798" name="Connection Line"/>
          <p:cNvCxnSpPr>
            <a:stCxn id="797" idx="0"/>
            <a:endCxn id="794" idx="0"/>
          </p:cNvCxnSpPr>
          <p:nvPr/>
        </p:nvCxnSpPr>
        <p:spPr>
          <a:xfrm flipH="1" flipV="1">
            <a:off x="6921435" y="3491911"/>
            <a:ext cx="991110" cy="77165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799" name="0"/>
          <p:cNvSpPr txBox="1"/>
          <p:nvPr/>
        </p:nvSpPr>
        <p:spPr>
          <a:xfrm>
            <a:off x="7342752" y="4090851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800" name="p"/>
          <p:cNvSpPr txBox="1"/>
          <p:nvPr/>
        </p:nvSpPr>
        <p:spPr>
          <a:xfrm>
            <a:off x="5996134" y="3592878"/>
            <a:ext cx="252436" cy="39624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/>
            </a:lvl1pPr>
          </a:lstStyle>
          <a:p>
            <a:pPr/>
            <a:r>
              <a:t>p</a:t>
            </a:r>
          </a:p>
        </p:txBody>
      </p:sp>
      <p:sp>
        <p:nvSpPr>
          <p:cNvPr id="801" name="u"/>
          <p:cNvSpPr txBox="1"/>
          <p:nvPr/>
        </p:nvSpPr>
        <p:spPr>
          <a:xfrm>
            <a:off x="6795218" y="2838498"/>
            <a:ext cx="252436" cy="39624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/>
            </a:lvl1pPr>
          </a:lstStyle>
          <a:p>
            <a:pPr/>
            <a:r>
              <a:t>u</a:t>
            </a:r>
          </a:p>
        </p:txBody>
      </p:sp>
      <p:sp>
        <p:nvSpPr>
          <p:cNvPr id="802" name="Line"/>
          <p:cNvSpPr/>
          <p:nvPr/>
        </p:nvSpPr>
        <p:spPr>
          <a:xfrm>
            <a:off x="4242048" y="4050284"/>
            <a:ext cx="659904" cy="1"/>
          </a:xfrm>
          <a:prstGeom prst="line">
            <a:avLst/>
          </a:prstGeom>
          <a:ln w="889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19" name="Connection Line"/>
          <p:cNvSpPr/>
          <p:nvPr/>
        </p:nvSpPr>
        <p:spPr>
          <a:xfrm>
            <a:off x="6423478" y="2676800"/>
            <a:ext cx="997127" cy="3342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0" fill="norm" stroke="1" extrusionOk="0">
                <a:moveTo>
                  <a:pt x="0" y="16210"/>
                </a:moveTo>
                <a:cubicBezTo>
                  <a:pt x="5840" y="-4869"/>
                  <a:pt x="13040" y="-5390"/>
                  <a:pt x="21600" y="14647"/>
                </a:cubicBezTo>
              </a:path>
            </a:pathLst>
          </a:custGeom>
          <a:ln w="25400">
            <a:solidFill>
              <a:srgbClr val="FF2600"/>
            </a:solidFill>
            <a:prstDash val="sysDot"/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820" name="Connection Line"/>
          <p:cNvSpPr/>
          <p:nvPr/>
        </p:nvSpPr>
        <p:spPr>
          <a:xfrm>
            <a:off x="1957027" y="3605573"/>
            <a:ext cx="997128" cy="3342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0" fill="norm" stroke="1" extrusionOk="0">
                <a:moveTo>
                  <a:pt x="0" y="16210"/>
                </a:moveTo>
                <a:cubicBezTo>
                  <a:pt x="5840" y="-4869"/>
                  <a:pt x="13040" y="-5390"/>
                  <a:pt x="21600" y="14647"/>
                </a:cubicBezTo>
              </a:path>
            </a:pathLst>
          </a:custGeom>
          <a:ln w="25400">
            <a:solidFill>
              <a:srgbClr val="FF2600"/>
            </a:solidFill>
            <a:prstDash val="sysDot"/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805" name="Triangle"/>
          <p:cNvSpPr/>
          <p:nvPr/>
        </p:nvSpPr>
        <p:spPr>
          <a:xfrm>
            <a:off x="419472" y="4290853"/>
            <a:ext cx="706852" cy="6037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B00"/>
          </a:solidFill>
          <a:ln w="19050">
            <a:solidFill>
              <a:srgbClr val="0433FF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06" name="Triangle"/>
          <p:cNvSpPr/>
          <p:nvPr/>
        </p:nvSpPr>
        <p:spPr>
          <a:xfrm>
            <a:off x="1604289" y="4887162"/>
            <a:ext cx="714907" cy="602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2A9E7E"/>
          </a:solidFill>
          <a:ln w="19050">
            <a:solidFill>
              <a:srgbClr val="0433FF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07" name="Triangle"/>
          <p:cNvSpPr/>
          <p:nvPr/>
        </p:nvSpPr>
        <p:spPr>
          <a:xfrm>
            <a:off x="5134805" y="4886862"/>
            <a:ext cx="706851" cy="6037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B00"/>
          </a:solidFill>
          <a:ln w="19050">
            <a:solidFill>
              <a:srgbClr val="0433FF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08" name="Triangle"/>
          <p:cNvSpPr/>
          <p:nvPr/>
        </p:nvSpPr>
        <p:spPr>
          <a:xfrm>
            <a:off x="6418976" y="4872715"/>
            <a:ext cx="714907" cy="602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2A9E7E"/>
          </a:solidFill>
          <a:ln w="19050">
            <a:solidFill>
              <a:srgbClr val="0433FF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21" name="Connection Line"/>
          <p:cNvSpPr/>
          <p:nvPr/>
        </p:nvSpPr>
        <p:spPr>
          <a:xfrm>
            <a:off x="867611" y="3517319"/>
            <a:ext cx="546598" cy="9165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cxnSp>
        <p:nvCxnSpPr>
          <p:cNvPr id="810" name="Connection Line"/>
          <p:cNvCxnSpPr>
            <a:stCxn id="806" idx="0"/>
            <a:endCxn id="783" idx="0"/>
          </p:cNvCxnSpPr>
          <p:nvPr/>
        </p:nvCxnSpPr>
        <p:spPr>
          <a:xfrm flipV="1">
            <a:off x="1961742" y="4288971"/>
            <a:ext cx="498438" cy="899674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811" name="Connection Line"/>
          <p:cNvCxnSpPr>
            <a:stCxn id="808" idx="0"/>
            <a:endCxn id="792" idx="0"/>
          </p:cNvCxnSpPr>
          <p:nvPr/>
        </p:nvCxnSpPr>
        <p:spPr>
          <a:xfrm flipH="1" flipV="1">
            <a:off x="6122352" y="4263564"/>
            <a:ext cx="654078" cy="910634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812" name="Connection Line"/>
          <p:cNvCxnSpPr>
            <a:stCxn id="807" idx="0"/>
            <a:endCxn id="792" idx="0"/>
          </p:cNvCxnSpPr>
          <p:nvPr/>
        </p:nvCxnSpPr>
        <p:spPr>
          <a:xfrm flipV="1">
            <a:off x="5488230" y="4263564"/>
            <a:ext cx="634123" cy="925169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813" name="α"/>
          <p:cNvSpPr txBox="1"/>
          <p:nvPr/>
        </p:nvSpPr>
        <p:spPr>
          <a:xfrm>
            <a:off x="627810" y="4502349"/>
            <a:ext cx="259542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000"/>
            </a:lvl1pPr>
          </a:lstStyle>
          <a:p>
            <a:pPr/>
            <a:r>
              <a:t>α</a:t>
            </a:r>
          </a:p>
        </p:txBody>
      </p:sp>
      <p:sp>
        <p:nvSpPr>
          <p:cNvPr id="814" name="β"/>
          <p:cNvSpPr txBox="1"/>
          <p:nvPr/>
        </p:nvSpPr>
        <p:spPr>
          <a:xfrm>
            <a:off x="1819835" y="5038538"/>
            <a:ext cx="272900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/>
            </a:lvl1pPr>
          </a:lstStyle>
          <a:p>
            <a:pPr/>
            <a:r>
              <a:t>β</a:t>
            </a:r>
          </a:p>
        </p:txBody>
      </p:sp>
      <p:sp>
        <p:nvSpPr>
          <p:cNvPr id="815" name="α"/>
          <p:cNvSpPr txBox="1"/>
          <p:nvPr/>
        </p:nvSpPr>
        <p:spPr>
          <a:xfrm>
            <a:off x="5343142" y="5057588"/>
            <a:ext cx="25954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000"/>
            </a:lvl1pPr>
          </a:lstStyle>
          <a:p>
            <a:pPr/>
            <a:r>
              <a:t>α</a:t>
            </a:r>
          </a:p>
        </p:txBody>
      </p:sp>
      <p:sp>
        <p:nvSpPr>
          <p:cNvPr id="816" name="β"/>
          <p:cNvSpPr txBox="1"/>
          <p:nvPr/>
        </p:nvSpPr>
        <p:spPr>
          <a:xfrm>
            <a:off x="6634522" y="5038538"/>
            <a:ext cx="272900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/>
            </a:lvl1pPr>
          </a:lstStyle>
          <a:p>
            <a:pPr/>
            <a:r>
              <a:t>β</a:t>
            </a:r>
          </a:p>
        </p:txBody>
      </p:sp>
      <p:sp>
        <p:nvSpPr>
          <p:cNvPr id="817" name="13"/>
          <p:cNvSpPr/>
          <p:nvPr/>
        </p:nvSpPr>
        <p:spPr>
          <a:xfrm>
            <a:off x="1157033" y="3279216"/>
            <a:ext cx="514351" cy="476208"/>
          </a:xfrm>
          <a:prstGeom prst="ellipse">
            <a:avLst/>
          </a:prstGeom>
          <a:solidFill>
            <a:srgbClr val="FF26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24" name="Inserções em AVL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Inserções em AVL</a:t>
            </a:r>
          </a:p>
        </p:txBody>
      </p:sp>
      <p:sp>
        <p:nvSpPr>
          <p:cNvPr id="825" name="13"/>
          <p:cNvSpPr/>
          <p:nvPr/>
        </p:nvSpPr>
        <p:spPr>
          <a:xfrm>
            <a:off x="1280477" y="2185148"/>
            <a:ext cx="514351" cy="476208"/>
          </a:xfrm>
          <a:prstGeom prst="ellipse">
            <a:avLst/>
          </a:prstGeom>
          <a:solidFill>
            <a:srgbClr val="FF26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826" name="+2"/>
          <p:cNvSpPr txBox="1"/>
          <p:nvPr/>
        </p:nvSpPr>
        <p:spPr>
          <a:xfrm>
            <a:off x="676945" y="2225131"/>
            <a:ext cx="438794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FF2600"/>
                </a:solidFill>
              </a:defRPr>
            </a:lvl1pPr>
          </a:lstStyle>
          <a:p>
            <a:pPr/>
            <a:r>
              <a:t>+2</a:t>
            </a:r>
          </a:p>
        </p:txBody>
      </p:sp>
      <p:sp>
        <p:nvSpPr>
          <p:cNvPr id="827" name="14"/>
          <p:cNvSpPr/>
          <p:nvPr/>
        </p:nvSpPr>
        <p:spPr>
          <a:xfrm>
            <a:off x="2326448" y="295680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14</a:t>
            </a:r>
          </a:p>
        </p:txBody>
      </p:sp>
      <p:sp>
        <p:nvSpPr>
          <p:cNvPr id="828" name="+1"/>
          <p:cNvSpPr txBox="1"/>
          <p:nvPr/>
        </p:nvSpPr>
        <p:spPr>
          <a:xfrm>
            <a:off x="1865789" y="2996783"/>
            <a:ext cx="438794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+1</a:t>
            </a:r>
          </a:p>
        </p:txBody>
      </p:sp>
      <p:cxnSp>
        <p:nvCxnSpPr>
          <p:cNvPr id="829" name="Connection Line"/>
          <p:cNvCxnSpPr>
            <a:stCxn id="825" idx="0"/>
            <a:endCxn id="827" idx="0"/>
          </p:cNvCxnSpPr>
          <p:nvPr/>
        </p:nvCxnSpPr>
        <p:spPr>
          <a:xfrm>
            <a:off x="1537652" y="2423251"/>
            <a:ext cx="1045972" cy="77165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830" name="15"/>
          <p:cNvSpPr/>
          <p:nvPr/>
        </p:nvSpPr>
        <p:spPr>
          <a:xfrm>
            <a:off x="3317556" y="372845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15</a:t>
            </a:r>
          </a:p>
        </p:txBody>
      </p:sp>
      <p:cxnSp>
        <p:nvCxnSpPr>
          <p:cNvPr id="831" name="Connection Line"/>
          <p:cNvCxnSpPr>
            <a:stCxn id="830" idx="0"/>
            <a:endCxn id="827" idx="0"/>
          </p:cNvCxnSpPr>
          <p:nvPr/>
        </p:nvCxnSpPr>
        <p:spPr>
          <a:xfrm flipH="1" flipV="1">
            <a:off x="2583623" y="3194903"/>
            <a:ext cx="991109" cy="77165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832" name="0"/>
          <p:cNvSpPr txBox="1"/>
          <p:nvPr/>
        </p:nvSpPr>
        <p:spPr>
          <a:xfrm>
            <a:off x="2991224" y="3768435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833" name="p"/>
          <p:cNvSpPr txBox="1"/>
          <p:nvPr/>
        </p:nvSpPr>
        <p:spPr>
          <a:xfrm>
            <a:off x="1411434" y="1744430"/>
            <a:ext cx="252436" cy="39624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/>
            </a:lvl1pPr>
          </a:lstStyle>
          <a:p>
            <a:pPr/>
            <a:r>
              <a:t>p</a:t>
            </a:r>
          </a:p>
        </p:txBody>
      </p:sp>
      <p:sp>
        <p:nvSpPr>
          <p:cNvPr id="834" name="u"/>
          <p:cNvSpPr txBox="1"/>
          <p:nvPr/>
        </p:nvSpPr>
        <p:spPr>
          <a:xfrm>
            <a:off x="2457406" y="2541490"/>
            <a:ext cx="252436" cy="39624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/>
            </a:lvl1pPr>
          </a:lstStyle>
          <a:p>
            <a:pPr/>
            <a:r>
              <a:t>u</a:t>
            </a:r>
          </a:p>
        </p:txBody>
      </p:sp>
      <p:sp>
        <p:nvSpPr>
          <p:cNvPr id="835" name="13"/>
          <p:cNvSpPr/>
          <p:nvPr/>
        </p:nvSpPr>
        <p:spPr>
          <a:xfrm>
            <a:off x="5988621" y="2931392"/>
            <a:ext cx="514351" cy="476208"/>
          </a:xfrm>
          <a:prstGeom prst="ellipse">
            <a:avLst/>
          </a:prstGeom>
          <a:solidFill>
            <a:srgbClr val="FF26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836" name="0"/>
          <p:cNvSpPr txBox="1"/>
          <p:nvPr/>
        </p:nvSpPr>
        <p:spPr>
          <a:xfrm>
            <a:off x="5608901" y="2996783"/>
            <a:ext cx="2524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837" name="14"/>
          <p:cNvSpPr/>
          <p:nvPr/>
        </p:nvSpPr>
        <p:spPr>
          <a:xfrm>
            <a:off x="6787704" y="215974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14</a:t>
            </a:r>
          </a:p>
        </p:txBody>
      </p:sp>
      <p:sp>
        <p:nvSpPr>
          <p:cNvPr id="838" name="0"/>
          <p:cNvSpPr txBox="1"/>
          <p:nvPr/>
        </p:nvSpPr>
        <p:spPr>
          <a:xfrm>
            <a:off x="6289654" y="2187023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cxnSp>
        <p:nvCxnSpPr>
          <p:cNvPr id="839" name="Connection Line"/>
          <p:cNvCxnSpPr>
            <a:stCxn id="835" idx="0"/>
            <a:endCxn id="837" idx="0"/>
          </p:cNvCxnSpPr>
          <p:nvPr/>
        </p:nvCxnSpPr>
        <p:spPr>
          <a:xfrm flipV="1">
            <a:off x="6245796" y="2397843"/>
            <a:ext cx="799084" cy="771654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840" name="15"/>
          <p:cNvSpPr/>
          <p:nvPr/>
        </p:nvSpPr>
        <p:spPr>
          <a:xfrm>
            <a:off x="7778812" y="293139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15</a:t>
            </a:r>
          </a:p>
        </p:txBody>
      </p:sp>
      <p:cxnSp>
        <p:nvCxnSpPr>
          <p:cNvPr id="841" name="Connection Line"/>
          <p:cNvCxnSpPr>
            <a:stCxn id="840" idx="0"/>
            <a:endCxn id="837" idx="0"/>
          </p:cNvCxnSpPr>
          <p:nvPr/>
        </p:nvCxnSpPr>
        <p:spPr>
          <a:xfrm flipH="1" flipV="1">
            <a:off x="7044879" y="2397843"/>
            <a:ext cx="991109" cy="77165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842" name="0"/>
          <p:cNvSpPr txBox="1"/>
          <p:nvPr/>
        </p:nvSpPr>
        <p:spPr>
          <a:xfrm>
            <a:off x="7466195" y="2996783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843" name="p"/>
          <p:cNvSpPr txBox="1"/>
          <p:nvPr/>
        </p:nvSpPr>
        <p:spPr>
          <a:xfrm>
            <a:off x="6119578" y="2498810"/>
            <a:ext cx="252436" cy="39624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/>
            </a:lvl1pPr>
          </a:lstStyle>
          <a:p>
            <a:pPr/>
            <a:r>
              <a:t>p</a:t>
            </a:r>
          </a:p>
        </p:txBody>
      </p:sp>
      <p:sp>
        <p:nvSpPr>
          <p:cNvPr id="844" name="u"/>
          <p:cNvSpPr txBox="1"/>
          <p:nvPr/>
        </p:nvSpPr>
        <p:spPr>
          <a:xfrm>
            <a:off x="6918662" y="1744430"/>
            <a:ext cx="252436" cy="39624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/>
            </a:lvl1pPr>
          </a:lstStyle>
          <a:p>
            <a:pPr/>
            <a:r>
              <a:t>u</a:t>
            </a:r>
          </a:p>
        </p:txBody>
      </p:sp>
      <p:sp>
        <p:nvSpPr>
          <p:cNvPr id="845" name="Line"/>
          <p:cNvSpPr/>
          <p:nvPr/>
        </p:nvSpPr>
        <p:spPr>
          <a:xfrm>
            <a:off x="4365492" y="2956216"/>
            <a:ext cx="659904" cy="1"/>
          </a:xfrm>
          <a:prstGeom prst="line">
            <a:avLst/>
          </a:prstGeom>
          <a:ln w="889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63" name="Connection Line"/>
          <p:cNvSpPr/>
          <p:nvPr/>
        </p:nvSpPr>
        <p:spPr>
          <a:xfrm>
            <a:off x="6546922" y="1582732"/>
            <a:ext cx="997127" cy="3342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0" fill="norm" stroke="1" extrusionOk="0">
                <a:moveTo>
                  <a:pt x="0" y="16210"/>
                </a:moveTo>
                <a:cubicBezTo>
                  <a:pt x="5840" y="-4869"/>
                  <a:pt x="13040" y="-5390"/>
                  <a:pt x="21600" y="14647"/>
                </a:cubicBezTo>
              </a:path>
            </a:pathLst>
          </a:custGeom>
          <a:ln w="25400">
            <a:solidFill>
              <a:srgbClr val="FF2600"/>
            </a:solidFill>
            <a:prstDash val="sysDot"/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864" name="Connection Line"/>
          <p:cNvSpPr/>
          <p:nvPr/>
        </p:nvSpPr>
        <p:spPr>
          <a:xfrm>
            <a:off x="2080471" y="2511505"/>
            <a:ext cx="997128" cy="3342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0" fill="norm" stroke="1" extrusionOk="0">
                <a:moveTo>
                  <a:pt x="0" y="16210"/>
                </a:moveTo>
                <a:cubicBezTo>
                  <a:pt x="5840" y="-4869"/>
                  <a:pt x="13040" y="-5390"/>
                  <a:pt x="21600" y="14647"/>
                </a:cubicBezTo>
              </a:path>
            </a:pathLst>
          </a:custGeom>
          <a:ln w="25400">
            <a:solidFill>
              <a:srgbClr val="FF2600"/>
            </a:solidFill>
            <a:prstDash val="sysDot"/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848" name="Triangle"/>
          <p:cNvSpPr/>
          <p:nvPr/>
        </p:nvSpPr>
        <p:spPr>
          <a:xfrm>
            <a:off x="542916" y="3196785"/>
            <a:ext cx="706852" cy="6037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B00"/>
          </a:solidFill>
          <a:ln w="19050">
            <a:solidFill>
              <a:srgbClr val="0433FF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49" name="Triangle"/>
          <p:cNvSpPr/>
          <p:nvPr/>
        </p:nvSpPr>
        <p:spPr>
          <a:xfrm>
            <a:off x="1727733" y="3793094"/>
            <a:ext cx="714907" cy="602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2A9E7E"/>
          </a:solidFill>
          <a:ln w="19050">
            <a:solidFill>
              <a:srgbClr val="0433FF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50" name="Triangle"/>
          <p:cNvSpPr/>
          <p:nvPr/>
        </p:nvSpPr>
        <p:spPr>
          <a:xfrm>
            <a:off x="5258249" y="3792794"/>
            <a:ext cx="706851" cy="6037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B00"/>
          </a:solidFill>
          <a:ln w="19050">
            <a:solidFill>
              <a:srgbClr val="0433FF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51" name="Triangle"/>
          <p:cNvSpPr/>
          <p:nvPr/>
        </p:nvSpPr>
        <p:spPr>
          <a:xfrm>
            <a:off x="6542420" y="3778647"/>
            <a:ext cx="714907" cy="602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2A9E7E"/>
          </a:solidFill>
          <a:ln w="19050">
            <a:solidFill>
              <a:srgbClr val="0433FF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cxnSp>
        <p:nvCxnSpPr>
          <p:cNvPr id="852" name="Connection Line"/>
          <p:cNvCxnSpPr>
            <a:stCxn id="848" idx="0"/>
            <a:endCxn id="825" idx="0"/>
          </p:cNvCxnSpPr>
          <p:nvPr/>
        </p:nvCxnSpPr>
        <p:spPr>
          <a:xfrm flipV="1">
            <a:off x="896341" y="2423251"/>
            <a:ext cx="641312" cy="1075405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853" name="Connection Line"/>
          <p:cNvCxnSpPr>
            <a:stCxn id="849" idx="0"/>
            <a:endCxn id="827" idx="0"/>
          </p:cNvCxnSpPr>
          <p:nvPr/>
        </p:nvCxnSpPr>
        <p:spPr>
          <a:xfrm flipV="1">
            <a:off x="2085186" y="3194903"/>
            <a:ext cx="498438" cy="899674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854" name="Connection Line"/>
          <p:cNvCxnSpPr>
            <a:stCxn id="851" idx="0"/>
            <a:endCxn id="835" idx="0"/>
          </p:cNvCxnSpPr>
          <p:nvPr/>
        </p:nvCxnSpPr>
        <p:spPr>
          <a:xfrm flipH="1" flipV="1">
            <a:off x="6245796" y="3169496"/>
            <a:ext cx="654078" cy="910634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855" name="Connection Line"/>
          <p:cNvCxnSpPr>
            <a:stCxn id="850" idx="0"/>
            <a:endCxn id="835" idx="0"/>
          </p:cNvCxnSpPr>
          <p:nvPr/>
        </p:nvCxnSpPr>
        <p:spPr>
          <a:xfrm flipV="1">
            <a:off x="5611674" y="3169496"/>
            <a:ext cx="634123" cy="925169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856" name="CaixaDeTexto 5"/>
          <p:cNvSpPr txBox="1"/>
          <p:nvPr/>
        </p:nvSpPr>
        <p:spPr>
          <a:xfrm>
            <a:off x="2471954" y="4737467"/>
            <a:ext cx="4200092" cy="1920241"/>
          </a:xfrm>
          <a:prstGeom prst="rect">
            <a:avLst/>
          </a:prstGeom>
          <a:solidFill>
            <a:srgbClr val="FFF2C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Rotação simples p esquerda</a:t>
            </a:r>
            <a:endParaRPr b="1">
              <a:latin typeface="+mj-lt"/>
              <a:ea typeface="+mj-ea"/>
              <a:cs typeface="+mj-cs"/>
              <a:sym typeface="Helvetica"/>
            </a:endParaRPr>
          </a:p>
          <a:p>
            <a:pPr marL="227263" indent="-227263">
              <a:buSzPct val="100000"/>
              <a:buAutoNum type="arabicPeriod" startAt="1"/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 u = p-&gt;direita</a:t>
            </a:r>
          </a:p>
          <a:p>
            <a:pPr marL="227263" indent="-227263">
              <a:buSzPct val="100000"/>
              <a:buAutoNum type="arabicPeriod" startAt="1"/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 p-&gt;direita = u-&gt;esquerda</a:t>
            </a:r>
          </a:p>
          <a:p>
            <a:pPr marL="227263" indent="-227263">
              <a:buSzPct val="100000"/>
              <a:buAutoNum type="arabicPeriod" startAt="1"/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 u-&gt;esquerda = p</a:t>
            </a:r>
          </a:p>
          <a:p>
            <a:pPr marL="227263" indent="-227263">
              <a:buSzPct val="100000"/>
              <a:buAutoNum type="arabicPeriod" startAt="1"/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 p-&gt;balance = 0</a:t>
            </a:r>
          </a:p>
          <a:p>
            <a:pPr marL="227263" indent="-227263">
              <a:buSzPct val="100000"/>
              <a:buAutoNum type="arabicPeriod" startAt="1"/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 p = u</a:t>
            </a:r>
          </a:p>
        </p:txBody>
      </p:sp>
      <p:sp>
        <p:nvSpPr>
          <p:cNvPr id="857" name="Oval"/>
          <p:cNvSpPr/>
          <p:nvPr/>
        </p:nvSpPr>
        <p:spPr>
          <a:xfrm>
            <a:off x="1134364" y="2052397"/>
            <a:ext cx="806577" cy="741693"/>
          </a:xfrm>
          <a:prstGeom prst="ellips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58" name="Oval"/>
          <p:cNvSpPr/>
          <p:nvPr/>
        </p:nvSpPr>
        <p:spPr>
          <a:xfrm>
            <a:off x="6641591" y="2014297"/>
            <a:ext cx="806577" cy="741693"/>
          </a:xfrm>
          <a:prstGeom prst="ellips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59" name="α"/>
          <p:cNvSpPr txBox="1"/>
          <p:nvPr/>
        </p:nvSpPr>
        <p:spPr>
          <a:xfrm>
            <a:off x="751254" y="3442532"/>
            <a:ext cx="259542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000"/>
            </a:lvl1pPr>
          </a:lstStyle>
          <a:p>
            <a:pPr/>
            <a:r>
              <a:t>α</a:t>
            </a:r>
          </a:p>
        </p:txBody>
      </p:sp>
      <p:sp>
        <p:nvSpPr>
          <p:cNvPr id="860" name="β"/>
          <p:cNvSpPr txBox="1"/>
          <p:nvPr/>
        </p:nvSpPr>
        <p:spPr>
          <a:xfrm>
            <a:off x="1943279" y="3978721"/>
            <a:ext cx="272900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/>
            </a:lvl1pPr>
          </a:lstStyle>
          <a:p>
            <a:pPr/>
            <a:r>
              <a:t>β</a:t>
            </a:r>
          </a:p>
        </p:txBody>
      </p:sp>
      <p:sp>
        <p:nvSpPr>
          <p:cNvPr id="861" name="α"/>
          <p:cNvSpPr txBox="1"/>
          <p:nvPr/>
        </p:nvSpPr>
        <p:spPr>
          <a:xfrm>
            <a:off x="5466586" y="3997771"/>
            <a:ext cx="25954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000"/>
            </a:lvl1pPr>
          </a:lstStyle>
          <a:p>
            <a:pPr/>
            <a:r>
              <a:t>α</a:t>
            </a:r>
          </a:p>
        </p:txBody>
      </p:sp>
      <p:sp>
        <p:nvSpPr>
          <p:cNvPr id="862" name="β"/>
          <p:cNvSpPr txBox="1"/>
          <p:nvPr/>
        </p:nvSpPr>
        <p:spPr>
          <a:xfrm>
            <a:off x="6757966" y="3978721"/>
            <a:ext cx="272900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/>
            </a:lvl1pPr>
          </a:lstStyle>
          <a:p>
            <a:pPr/>
            <a:r>
              <a:t>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67" name="Inserções em AVL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Inserções em AVL</a:t>
            </a:r>
          </a:p>
        </p:txBody>
      </p:sp>
      <p:sp>
        <p:nvSpPr>
          <p:cNvPr id="868" name="13"/>
          <p:cNvSpPr/>
          <p:nvPr/>
        </p:nvSpPr>
        <p:spPr>
          <a:xfrm>
            <a:off x="3519741" y="3095984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869" name="0"/>
          <p:cNvSpPr txBox="1"/>
          <p:nvPr/>
        </p:nvSpPr>
        <p:spPr>
          <a:xfrm>
            <a:off x="3140021" y="3161376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870" name="14"/>
          <p:cNvSpPr/>
          <p:nvPr/>
        </p:nvSpPr>
        <p:spPr>
          <a:xfrm>
            <a:off x="4318824" y="232433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14</a:t>
            </a:r>
          </a:p>
        </p:txBody>
      </p:sp>
      <p:sp>
        <p:nvSpPr>
          <p:cNvPr id="871" name="0"/>
          <p:cNvSpPr txBox="1"/>
          <p:nvPr/>
        </p:nvSpPr>
        <p:spPr>
          <a:xfrm>
            <a:off x="3979999" y="2389723"/>
            <a:ext cx="2524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cxnSp>
        <p:nvCxnSpPr>
          <p:cNvPr id="872" name="Connection Line"/>
          <p:cNvCxnSpPr>
            <a:stCxn id="868" idx="0"/>
            <a:endCxn id="870" idx="0"/>
          </p:cNvCxnSpPr>
          <p:nvPr/>
        </p:nvCxnSpPr>
        <p:spPr>
          <a:xfrm flipV="1">
            <a:off x="3776916" y="2562435"/>
            <a:ext cx="799084" cy="771654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873" name="15"/>
          <p:cNvSpPr/>
          <p:nvPr/>
        </p:nvSpPr>
        <p:spPr>
          <a:xfrm>
            <a:off x="5309932" y="3095984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15</a:t>
            </a:r>
          </a:p>
        </p:txBody>
      </p:sp>
      <p:cxnSp>
        <p:nvCxnSpPr>
          <p:cNvPr id="874" name="Connection Line"/>
          <p:cNvCxnSpPr>
            <a:stCxn id="873" idx="0"/>
            <a:endCxn id="870" idx="0"/>
          </p:cNvCxnSpPr>
          <p:nvPr/>
        </p:nvCxnSpPr>
        <p:spPr>
          <a:xfrm flipH="1" flipV="1">
            <a:off x="4575999" y="2562435"/>
            <a:ext cx="991109" cy="77165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875" name="0"/>
          <p:cNvSpPr txBox="1"/>
          <p:nvPr/>
        </p:nvSpPr>
        <p:spPr>
          <a:xfrm>
            <a:off x="4997315" y="3161376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876" name="Sequencia = {13, 14, 15, 12, 11, 17, 16, 8, 9, 1}"/>
          <p:cNvSpPr txBox="1"/>
          <p:nvPr/>
        </p:nvSpPr>
        <p:spPr>
          <a:xfrm>
            <a:off x="618135" y="1570037"/>
            <a:ext cx="5602782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200"/>
            </a:pPr>
            <a:r>
              <a:t>Sequencia = {</a:t>
            </a:r>
            <a:r>
              <a:rPr b="1">
                <a:solidFill>
                  <a:srgbClr val="0433FF"/>
                </a:solidFill>
              </a:rPr>
              <a:t>13</a:t>
            </a:r>
            <a:r>
              <a:t>, </a:t>
            </a:r>
            <a:r>
              <a:rPr b="1">
                <a:solidFill>
                  <a:srgbClr val="0433FF"/>
                </a:solidFill>
              </a:rPr>
              <a:t>14</a:t>
            </a:r>
            <a:r>
              <a:t>, </a:t>
            </a:r>
            <a:r>
              <a:rPr b="1">
                <a:solidFill>
                  <a:srgbClr val="0433FF"/>
                </a:solidFill>
              </a:rPr>
              <a:t>15</a:t>
            </a:r>
            <a:r>
              <a:t>, 12, 11, 17, 16, 8, 9, 1}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79" name="Inserções em AVL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Inserções em AVL</a:t>
            </a:r>
          </a:p>
        </p:txBody>
      </p:sp>
      <p:sp>
        <p:nvSpPr>
          <p:cNvPr id="880" name="-1"/>
          <p:cNvSpPr txBox="1"/>
          <p:nvPr/>
        </p:nvSpPr>
        <p:spPr>
          <a:xfrm>
            <a:off x="3096296" y="3161376"/>
            <a:ext cx="33988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-1</a:t>
            </a:r>
          </a:p>
        </p:txBody>
      </p:sp>
      <p:sp>
        <p:nvSpPr>
          <p:cNvPr id="881" name="-1"/>
          <p:cNvSpPr txBox="1"/>
          <p:nvPr/>
        </p:nvSpPr>
        <p:spPr>
          <a:xfrm>
            <a:off x="3936274" y="2389723"/>
            <a:ext cx="33988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-1</a:t>
            </a:r>
          </a:p>
        </p:txBody>
      </p:sp>
      <p:sp>
        <p:nvSpPr>
          <p:cNvPr id="892" name="Connection Line"/>
          <p:cNvSpPr/>
          <p:nvPr/>
        </p:nvSpPr>
        <p:spPr>
          <a:xfrm>
            <a:off x="3776916" y="2562435"/>
            <a:ext cx="799084" cy="771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883" name="15"/>
          <p:cNvSpPr/>
          <p:nvPr/>
        </p:nvSpPr>
        <p:spPr>
          <a:xfrm>
            <a:off x="5309932" y="3095984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893" name="Connection Line"/>
          <p:cNvSpPr/>
          <p:nvPr/>
        </p:nvSpPr>
        <p:spPr>
          <a:xfrm>
            <a:off x="4575999" y="2562435"/>
            <a:ext cx="786610" cy="6124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885" name="0"/>
          <p:cNvSpPr txBox="1"/>
          <p:nvPr/>
        </p:nvSpPr>
        <p:spPr>
          <a:xfrm>
            <a:off x="4997315" y="3161376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886" name="12"/>
          <p:cNvSpPr/>
          <p:nvPr/>
        </p:nvSpPr>
        <p:spPr>
          <a:xfrm>
            <a:off x="2768917" y="385392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894" name="Connection Line"/>
          <p:cNvSpPr/>
          <p:nvPr/>
        </p:nvSpPr>
        <p:spPr>
          <a:xfrm>
            <a:off x="3206757" y="3334088"/>
            <a:ext cx="570160" cy="5755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888" name="0"/>
          <p:cNvSpPr txBox="1"/>
          <p:nvPr/>
        </p:nvSpPr>
        <p:spPr>
          <a:xfrm>
            <a:off x="2471493" y="3893904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889" name="13"/>
          <p:cNvSpPr/>
          <p:nvPr/>
        </p:nvSpPr>
        <p:spPr>
          <a:xfrm>
            <a:off x="3519741" y="3095984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890" name="Sequencia = {13, 14, 15, 12, 11, 17, 16, 8, 9, 1}"/>
          <p:cNvSpPr txBox="1"/>
          <p:nvPr/>
        </p:nvSpPr>
        <p:spPr>
          <a:xfrm>
            <a:off x="618135" y="1570037"/>
            <a:ext cx="559105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200"/>
            </a:pPr>
            <a:r>
              <a:t>Sequencia = {</a:t>
            </a:r>
            <a:r>
              <a:rPr b="1">
                <a:solidFill>
                  <a:srgbClr val="0433FF"/>
                </a:solidFill>
              </a:rPr>
              <a:t>13</a:t>
            </a:r>
            <a:r>
              <a:t>, </a:t>
            </a:r>
            <a:r>
              <a:rPr b="1">
                <a:solidFill>
                  <a:srgbClr val="0433FF"/>
                </a:solidFill>
              </a:rPr>
              <a:t>14</a:t>
            </a:r>
            <a:r>
              <a:t>, </a:t>
            </a:r>
            <a:r>
              <a:rPr b="1">
                <a:solidFill>
                  <a:srgbClr val="0433FF"/>
                </a:solidFill>
              </a:rPr>
              <a:t>15</a:t>
            </a:r>
            <a:r>
              <a:t>, </a:t>
            </a:r>
            <a:r>
              <a:rPr b="1">
                <a:solidFill>
                  <a:srgbClr val="0433FF"/>
                </a:solidFill>
              </a:rPr>
              <a:t>12</a:t>
            </a:r>
            <a:r>
              <a:t>, 11, 17, 16, 8, 9, 1}</a:t>
            </a:r>
          </a:p>
        </p:txBody>
      </p:sp>
      <p:sp>
        <p:nvSpPr>
          <p:cNvPr id="891" name="14"/>
          <p:cNvSpPr/>
          <p:nvPr/>
        </p:nvSpPr>
        <p:spPr>
          <a:xfrm>
            <a:off x="4318824" y="232433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97" name="Inserções em AVL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Inserções em AVL</a:t>
            </a:r>
          </a:p>
        </p:txBody>
      </p:sp>
      <p:sp>
        <p:nvSpPr>
          <p:cNvPr id="898" name="-2"/>
          <p:cNvSpPr txBox="1"/>
          <p:nvPr/>
        </p:nvSpPr>
        <p:spPr>
          <a:xfrm>
            <a:off x="3096296" y="3161376"/>
            <a:ext cx="33988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-2</a:t>
            </a:r>
          </a:p>
        </p:txBody>
      </p:sp>
      <p:sp>
        <p:nvSpPr>
          <p:cNvPr id="899" name="-2"/>
          <p:cNvSpPr txBox="1"/>
          <p:nvPr/>
        </p:nvSpPr>
        <p:spPr>
          <a:xfrm>
            <a:off x="3936274" y="2389723"/>
            <a:ext cx="33988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-2</a:t>
            </a:r>
          </a:p>
        </p:txBody>
      </p:sp>
      <p:sp>
        <p:nvSpPr>
          <p:cNvPr id="913" name="Connection Line"/>
          <p:cNvSpPr/>
          <p:nvPr/>
        </p:nvSpPr>
        <p:spPr>
          <a:xfrm>
            <a:off x="3776916" y="2562435"/>
            <a:ext cx="799084" cy="771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901" name="15"/>
          <p:cNvSpPr/>
          <p:nvPr/>
        </p:nvSpPr>
        <p:spPr>
          <a:xfrm>
            <a:off x="5309932" y="3095984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914" name="Connection Line"/>
          <p:cNvSpPr/>
          <p:nvPr/>
        </p:nvSpPr>
        <p:spPr>
          <a:xfrm>
            <a:off x="4575999" y="2562435"/>
            <a:ext cx="786610" cy="6124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903" name="0"/>
          <p:cNvSpPr txBox="1"/>
          <p:nvPr/>
        </p:nvSpPr>
        <p:spPr>
          <a:xfrm>
            <a:off x="4997315" y="3161376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904" name="12"/>
          <p:cNvSpPr/>
          <p:nvPr/>
        </p:nvSpPr>
        <p:spPr>
          <a:xfrm>
            <a:off x="2768917" y="385392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915" name="Connection Line"/>
          <p:cNvSpPr/>
          <p:nvPr/>
        </p:nvSpPr>
        <p:spPr>
          <a:xfrm>
            <a:off x="3206757" y="3334088"/>
            <a:ext cx="570160" cy="5755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906" name="-1"/>
          <p:cNvSpPr txBox="1"/>
          <p:nvPr/>
        </p:nvSpPr>
        <p:spPr>
          <a:xfrm>
            <a:off x="2427768" y="3893904"/>
            <a:ext cx="33988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-1</a:t>
            </a:r>
          </a:p>
        </p:txBody>
      </p:sp>
      <p:sp>
        <p:nvSpPr>
          <p:cNvPr id="907" name="11"/>
          <p:cNvSpPr/>
          <p:nvPr/>
        </p:nvSpPr>
        <p:spPr>
          <a:xfrm>
            <a:off x="1963229" y="4680436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11</a:t>
            </a:r>
          </a:p>
        </p:txBody>
      </p:sp>
      <p:sp>
        <p:nvSpPr>
          <p:cNvPr id="908" name="0"/>
          <p:cNvSpPr txBox="1"/>
          <p:nvPr/>
        </p:nvSpPr>
        <p:spPr>
          <a:xfrm>
            <a:off x="1706953" y="4720420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cxnSp>
        <p:nvCxnSpPr>
          <p:cNvPr id="909" name="Connection Line"/>
          <p:cNvCxnSpPr>
            <a:stCxn id="907" idx="0"/>
            <a:endCxn id="904" idx="0"/>
          </p:cNvCxnSpPr>
          <p:nvPr/>
        </p:nvCxnSpPr>
        <p:spPr>
          <a:xfrm flipV="1">
            <a:off x="2220404" y="4092024"/>
            <a:ext cx="805689" cy="826517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910" name="13"/>
          <p:cNvSpPr/>
          <p:nvPr/>
        </p:nvSpPr>
        <p:spPr>
          <a:xfrm>
            <a:off x="3519741" y="3095984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911" name="Sequencia = {13, 14, 15, 12, 11, 17, 16, 8, 9, 1}"/>
          <p:cNvSpPr txBox="1"/>
          <p:nvPr/>
        </p:nvSpPr>
        <p:spPr>
          <a:xfrm>
            <a:off x="618135" y="1570037"/>
            <a:ext cx="557931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200"/>
            </a:pPr>
            <a:r>
              <a:t>Sequencia = {</a:t>
            </a:r>
            <a:r>
              <a:rPr b="1">
                <a:solidFill>
                  <a:srgbClr val="0433FF"/>
                </a:solidFill>
              </a:rPr>
              <a:t>13</a:t>
            </a:r>
            <a:r>
              <a:t>, </a:t>
            </a:r>
            <a:r>
              <a:rPr b="1">
                <a:solidFill>
                  <a:srgbClr val="0433FF"/>
                </a:solidFill>
              </a:rPr>
              <a:t>14</a:t>
            </a:r>
            <a:r>
              <a:t>, </a:t>
            </a:r>
            <a:r>
              <a:rPr b="1">
                <a:solidFill>
                  <a:srgbClr val="0433FF"/>
                </a:solidFill>
              </a:rPr>
              <a:t>15</a:t>
            </a:r>
            <a:r>
              <a:t>, </a:t>
            </a:r>
            <a:r>
              <a:rPr b="1">
                <a:solidFill>
                  <a:srgbClr val="0433FF"/>
                </a:solidFill>
              </a:rPr>
              <a:t>12</a:t>
            </a:r>
            <a:r>
              <a:t>, </a:t>
            </a:r>
            <a:r>
              <a:rPr b="1">
                <a:solidFill>
                  <a:srgbClr val="0433FF"/>
                </a:solidFill>
              </a:rPr>
              <a:t>11</a:t>
            </a:r>
            <a:r>
              <a:t>, 17, 16, 8, 9, 1}</a:t>
            </a:r>
          </a:p>
        </p:txBody>
      </p:sp>
      <p:sp>
        <p:nvSpPr>
          <p:cNvPr id="912" name="14"/>
          <p:cNvSpPr/>
          <p:nvPr/>
        </p:nvSpPr>
        <p:spPr>
          <a:xfrm>
            <a:off x="4318824" y="232433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18" name="Inserções em AVL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Inserções em AVL</a:t>
            </a:r>
          </a:p>
        </p:txBody>
      </p:sp>
      <p:sp>
        <p:nvSpPr>
          <p:cNvPr id="919" name="13"/>
          <p:cNvSpPr/>
          <p:nvPr/>
        </p:nvSpPr>
        <p:spPr>
          <a:xfrm>
            <a:off x="3519741" y="3095984"/>
            <a:ext cx="514351" cy="476208"/>
          </a:xfrm>
          <a:prstGeom prst="ellipse">
            <a:avLst/>
          </a:prstGeom>
          <a:solidFill>
            <a:srgbClr val="FF26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920" name="-2"/>
          <p:cNvSpPr txBox="1"/>
          <p:nvPr/>
        </p:nvSpPr>
        <p:spPr>
          <a:xfrm>
            <a:off x="3096296" y="3161376"/>
            <a:ext cx="33988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FF2600"/>
                </a:solidFill>
              </a:defRPr>
            </a:lvl1pPr>
          </a:lstStyle>
          <a:p>
            <a:pPr/>
            <a:r>
              <a:t>-2</a:t>
            </a:r>
          </a:p>
        </p:txBody>
      </p:sp>
      <p:sp>
        <p:nvSpPr>
          <p:cNvPr id="921" name="-2"/>
          <p:cNvSpPr txBox="1"/>
          <p:nvPr/>
        </p:nvSpPr>
        <p:spPr>
          <a:xfrm>
            <a:off x="3936274" y="2389723"/>
            <a:ext cx="33988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-2</a:t>
            </a:r>
          </a:p>
        </p:txBody>
      </p:sp>
      <p:sp>
        <p:nvSpPr>
          <p:cNvPr id="934" name="Connection Line"/>
          <p:cNvSpPr/>
          <p:nvPr/>
        </p:nvSpPr>
        <p:spPr>
          <a:xfrm>
            <a:off x="3961886" y="2562435"/>
            <a:ext cx="614114" cy="593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935" name="Connection Line"/>
          <p:cNvSpPr/>
          <p:nvPr/>
        </p:nvSpPr>
        <p:spPr>
          <a:xfrm>
            <a:off x="4575999" y="2562435"/>
            <a:ext cx="991109" cy="7716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924" name="0"/>
          <p:cNvSpPr txBox="1"/>
          <p:nvPr/>
        </p:nvSpPr>
        <p:spPr>
          <a:xfrm>
            <a:off x="4997315" y="3161376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925" name="12"/>
          <p:cNvSpPr/>
          <p:nvPr/>
        </p:nvSpPr>
        <p:spPr>
          <a:xfrm>
            <a:off x="2768917" y="385392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12</a:t>
            </a:r>
          </a:p>
        </p:txBody>
      </p:sp>
      <p:cxnSp>
        <p:nvCxnSpPr>
          <p:cNvPr id="926" name="Connection Line"/>
          <p:cNvCxnSpPr>
            <a:stCxn id="925" idx="0"/>
            <a:endCxn id="919" idx="0"/>
          </p:cNvCxnSpPr>
          <p:nvPr/>
        </p:nvCxnSpPr>
        <p:spPr>
          <a:xfrm flipV="1">
            <a:off x="3026092" y="3334088"/>
            <a:ext cx="750825" cy="757937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927" name="-1"/>
          <p:cNvSpPr txBox="1"/>
          <p:nvPr/>
        </p:nvSpPr>
        <p:spPr>
          <a:xfrm>
            <a:off x="2427768" y="3893904"/>
            <a:ext cx="33988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-1</a:t>
            </a:r>
          </a:p>
        </p:txBody>
      </p:sp>
      <p:sp>
        <p:nvSpPr>
          <p:cNvPr id="928" name="11"/>
          <p:cNvSpPr/>
          <p:nvPr/>
        </p:nvSpPr>
        <p:spPr>
          <a:xfrm>
            <a:off x="1963229" y="4680436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11</a:t>
            </a:r>
          </a:p>
        </p:txBody>
      </p:sp>
      <p:sp>
        <p:nvSpPr>
          <p:cNvPr id="929" name="0"/>
          <p:cNvSpPr txBox="1"/>
          <p:nvPr/>
        </p:nvSpPr>
        <p:spPr>
          <a:xfrm>
            <a:off x="1706953" y="4720420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cxnSp>
        <p:nvCxnSpPr>
          <p:cNvPr id="930" name="Connection Line"/>
          <p:cNvCxnSpPr>
            <a:stCxn id="928" idx="0"/>
            <a:endCxn id="925" idx="0"/>
          </p:cNvCxnSpPr>
          <p:nvPr/>
        </p:nvCxnSpPr>
        <p:spPr>
          <a:xfrm flipV="1">
            <a:off x="2220404" y="4092024"/>
            <a:ext cx="805689" cy="826517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931" name="14"/>
          <p:cNvSpPr/>
          <p:nvPr/>
        </p:nvSpPr>
        <p:spPr>
          <a:xfrm>
            <a:off x="4318824" y="232433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14</a:t>
            </a:r>
          </a:p>
        </p:txBody>
      </p:sp>
      <p:sp>
        <p:nvSpPr>
          <p:cNvPr id="932" name="Retângulo 6"/>
          <p:cNvSpPr/>
          <p:nvPr/>
        </p:nvSpPr>
        <p:spPr>
          <a:xfrm>
            <a:off x="219345" y="1743308"/>
            <a:ext cx="2623406" cy="701041"/>
          </a:xfrm>
          <a:prstGeom prst="rect">
            <a:avLst/>
          </a:prstGeom>
          <a:solidFill>
            <a:srgbClr val="D4FB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2) Rotação simples p direita</a:t>
            </a:r>
          </a:p>
        </p:txBody>
      </p:sp>
      <p:sp>
        <p:nvSpPr>
          <p:cNvPr id="933" name="15"/>
          <p:cNvSpPr/>
          <p:nvPr/>
        </p:nvSpPr>
        <p:spPr>
          <a:xfrm>
            <a:off x="5309932" y="3095984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193" name="Group"/>
          <p:cNvGrpSpPr/>
          <p:nvPr/>
        </p:nvGrpSpPr>
        <p:grpSpPr>
          <a:xfrm>
            <a:off x="879475" y="2482940"/>
            <a:ext cx="366713" cy="373791"/>
            <a:chOff x="0" y="0"/>
            <a:chExt cx="366712" cy="373790"/>
          </a:xfrm>
        </p:grpSpPr>
        <p:sp>
          <p:nvSpPr>
            <p:cNvPr id="19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2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96" name="Group"/>
          <p:cNvGrpSpPr/>
          <p:nvPr/>
        </p:nvGrpSpPr>
        <p:grpSpPr>
          <a:xfrm>
            <a:off x="879475" y="3049587"/>
            <a:ext cx="366713" cy="373791"/>
            <a:chOff x="0" y="0"/>
            <a:chExt cx="366712" cy="373790"/>
          </a:xfrm>
        </p:grpSpPr>
        <p:sp>
          <p:nvSpPr>
            <p:cNvPr id="19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5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97" name="Árvores AVLs"/>
          <p:cNvSpPr txBox="1"/>
          <p:nvPr/>
        </p:nvSpPr>
        <p:spPr>
          <a:xfrm>
            <a:off x="1345584" y="2501851"/>
            <a:ext cx="175432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Árvores AVLs</a:t>
            </a:r>
          </a:p>
        </p:txBody>
      </p:sp>
      <p:grpSp>
        <p:nvGrpSpPr>
          <p:cNvPr id="200" name="Group"/>
          <p:cNvGrpSpPr/>
          <p:nvPr/>
        </p:nvGrpSpPr>
        <p:grpSpPr>
          <a:xfrm>
            <a:off x="1671827" y="3601559"/>
            <a:ext cx="366714" cy="365126"/>
            <a:chOff x="0" y="4332"/>
            <a:chExt cx="366712" cy="365125"/>
          </a:xfrm>
        </p:grpSpPr>
        <p:sp>
          <p:nvSpPr>
            <p:cNvPr id="19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9" name="A"/>
            <p:cNvSpPr txBox="1"/>
            <p:nvPr/>
          </p:nvSpPr>
          <p:spPr>
            <a:xfrm>
              <a:off x="54048" y="18426"/>
              <a:ext cx="258617" cy="3369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1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203" name="Group"/>
          <p:cNvGrpSpPr/>
          <p:nvPr/>
        </p:nvGrpSpPr>
        <p:grpSpPr>
          <a:xfrm>
            <a:off x="1671827" y="4151159"/>
            <a:ext cx="366714" cy="365126"/>
            <a:chOff x="0" y="4332"/>
            <a:chExt cx="366712" cy="365125"/>
          </a:xfrm>
        </p:grpSpPr>
        <p:sp>
          <p:nvSpPr>
            <p:cNvPr id="20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02" name="B"/>
            <p:cNvSpPr txBox="1"/>
            <p:nvPr/>
          </p:nvSpPr>
          <p:spPr>
            <a:xfrm>
              <a:off x="49462" y="12284"/>
              <a:ext cx="267789" cy="34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204" name="Inserção em AVLs"/>
          <p:cNvSpPr txBox="1"/>
          <p:nvPr/>
        </p:nvSpPr>
        <p:spPr>
          <a:xfrm>
            <a:off x="1350425" y="3049538"/>
            <a:ext cx="2276708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Inserção em AVLs</a:t>
            </a:r>
          </a:p>
        </p:txBody>
      </p:sp>
      <p:grpSp>
        <p:nvGrpSpPr>
          <p:cNvPr id="207" name="Group"/>
          <p:cNvGrpSpPr/>
          <p:nvPr/>
        </p:nvGrpSpPr>
        <p:grpSpPr>
          <a:xfrm>
            <a:off x="880455" y="4722595"/>
            <a:ext cx="366714" cy="373791"/>
            <a:chOff x="0" y="0"/>
            <a:chExt cx="366712" cy="373790"/>
          </a:xfrm>
        </p:grpSpPr>
        <p:sp>
          <p:nvSpPr>
            <p:cNvPr id="20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06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208" name="Rotações simples"/>
          <p:cNvSpPr txBox="1"/>
          <p:nvPr/>
        </p:nvSpPr>
        <p:spPr>
          <a:xfrm>
            <a:off x="2157126" y="3607162"/>
            <a:ext cx="2262569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Rotações simples</a:t>
            </a:r>
          </a:p>
        </p:txBody>
      </p:sp>
      <p:sp>
        <p:nvSpPr>
          <p:cNvPr id="209" name="Rotações duplas"/>
          <p:cNvSpPr txBox="1"/>
          <p:nvPr/>
        </p:nvSpPr>
        <p:spPr>
          <a:xfrm>
            <a:off x="2157126" y="4154926"/>
            <a:ext cx="2135197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Rotações duplas</a:t>
            </a:r>
          </a:p>
        </p:txBody>
      </p:sp>
      <p:sp>
        <p:nvSpPr>
          <p:cNvPr id="210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Roteiro</a:t>
            </a:r>
          </a:p>
        </p:txBody>
      </p:sp>
      <p:sp>
        <p:nvSpPr>
          <p:cNvPr id="211" name="Referências"/>
          <p:cNvSpPr txBox="1"/>
          <p:nvPr/>
        </p:nvSpPr>
        <p:spPr>
          <a:xfrm>
            <a:off x="1366727" y="4722595"/>
            <a:ext cx="154286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212" name="Rounded Rectangle"/>
          <p:cNvSpPr/>
          <p:nvPr/>
        </p:nvSpPr>
        <p:spPr>
          <a:xfrm>
            <a:off x="803148" y="1826066"/>
            <a:ext cx="7772401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213" name="Introdução"/>
          <p:cNvSpPr txBox="1"/>
          <p:nvPr/>
        </p:nvSpPr>
        <p:spPr>
          <a:xfrm>
            <a:off x="1343058" y="1935127"/>
            <a:ext cx="141499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216" name="Group"/>
          <p:cNvGrpSpPr/>
          <p:nvPr/>
        </p:nvGrpSpPr>
        <p:grpSpPr>
          <a:xfrm>
            <a:off x="876300" y="1916542"/>
            <a:ext cx="366713" cy="373791"/>
            <a:chOff x="0" y="0"/>
            <a:chExt cx="366712" cy="373790"/>
          </a:xfrm>
        </p:grpSpPr>
        <p:sp>
          <p:nvSpPr>
            <p:cNvPr id="21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15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38" name="Inserções em AVL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Inserções em AVL</a:t>
            </a:r>
          </a:p>
        </p:txBody>
      </p:sp>
      <p:sp>
        <p:nvSpPr>
          <p:cNvPr id="939" name="13"/>
          <p:cNvSpPr/>
          <p:nvPr/>
        </p:nvSpPr>
        <p:spPr>
          <a:xfrm>
            <a:off x="1815771" y="3344059"/>
            <a:ext cx="514351" cy="476208"/>
          </a:xfrm>
          <a:prstGeom prst="ellipse">
            <a:avLst/>
          </a:prstGeom>
          <a:solidFill>
            <a:srgbClr val="FF26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940" name="-2"/>
          <p:cNvSpPr txBox="1"/>
          <p:nvPr/>
        </p:nvSpPr>
        <p:spPr>
          <a:xfrm>
            <a:off x="1361106" y="3384042"/>
            <a:ext cx="33988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-2</a:t>
            </a:r>
          </a:p>
        </p:txBody>
      </p:sp>
      <p:sp>
        <p:nvSpPr>
          <p:cNvPr id="941" name="14"/>
          <p:cNvSpPr/>
          <p:nvPr/>
        </p:nvSpPr>
        <p:spPr>
          <a:xfrm>
            <a:off x="2326449" y="255869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14</a:t>
            </a:r>
          </a:p>
        </p:txBody>
      </p:sp>
      <p:sp>
        <p:nvSpPr>
          <p:cNvPr id="942" name="-2"/>
          <p:cNvSpPr txBox="1"/>
          <p:nvPr/>
        </p:nvSpPr>
        <p:spPr>
          <a:xfrm>
            <a:off x="1903004" y="2598673"/>
            <a:ext cx="33988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-2</a:t>
            </a:r>
          </a:p>
        </p:txBody>
      </p:sp>
      <p:cxnSp>
        <p:nvCxnSpPr>
          <p:cNvPr id="943" name="Connection Line"/>
          <p:cNvCxnSpPr>
            <a:stCxn id="939" idx="0"/>
            <a:endCxn id="941" idx="0"/>
          </p:cNvCxnSpPr>
          <p:nvPr/>
        </p:nvCxnSpPr>
        <p:spPr>
          <a:xfrm flipV="1">
            <a:off x="2072946" y="2796794"/>
            <a:ext cx="510679" cy="785369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944" name="15"/>
          <p:cNvSpPr/>
          <p:nvPr/>
        </p:nvSpPr>
        <p:spPr>
          <a:xfrm>
            <a:off x="2814660" y="3344059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15</a:t>
            </a:r>
          </a:p>
        </p:txBody>
      </p:sp>
      <p:cxnSp>
        <p:nvCxnSpPr>
          <p:cNvPr id="945" name="Connection Line"/>
          <p:cNvCxnSpPr>
            <a:stCxn id="944" idx="0"/>
            <a:endCxn id="941" idx="0"/>
          </p:cNvCxnSpPr>
          <p:nvPr/>
        </p:nvCxnSpPr>
        <p:spPr>
          <a:xfrm flipH="1" flipV="1">
            <a:off x="2583624" y="2796794"/>
            <a:ext cx="488212" cy="785369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946" name="0"/>
          <p:cNvSpPr txBox="1"/>
          <p:nvPr/>
        </p:nvSpPr>
        <p:spPr>
          <a:xfrm>
            <a:off x="3365112" y="3384042"/>
            <a:ext cx="2524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947" name="12"/>
          <p:cNvSpPr/>
          <p:nvPr/>
        </p:nvSpPr>
        <p:spPr>
          <a:xfrm>
            <a:off x="1273873" y="4170574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12</a:t>
            </a:r>
          </a:p>
        </p:txBody>
      </p:sp>
      <p:cxnSp>
        <p:nvCxnSpPr>
          <p:cNvPr id="948" name="Connection Line"/>
          <p:cNvCxnSpPr>
            <a:stCxn id="947" idx="0"/>
            <a:endCxn id="939" idx="0"/>
          </p:cNvCxnSpPr>
          <p:nvPr/>
        </p:nvCxnSpPr>
        <p:spPr>
          <a:xfrm flipV="1">
            <a:off x="1531048" y="3582162"/>
            <a:ext cx="541899" cy="826517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949" name="-1"/>
          <p:cNvSpPr txBox="1"/>
          <p:nvPr/>
        </p:nvSpPr>
        <p:spPr>
          <a:xfrm>
            <a:off x="774874" y="4210558"/>
            <a:ext cx="33988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-1</a:t>
            </a:r>
          </a:p>
        </p:txBody>
      </p:sp>
      <p:sp>
        <p:nvSpPr>
          <p:cNvPr id="950" name="11"/>
          <p:cNvSpPr/>
          <p:nvPr/>
        </p:nvSpPr>
        <p:spPr>
          <a:xfrm>
            <a:off x="687641" y="5010806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11</a:t>
            </a:r>
          </a:p>
        </p:txBody>
      </p:sp>
      <p:sp>
        <p:nvSpPr>
          <p:cNvPr id="951" name="0"/>
          <p:cNvSpPr txBox="1"/>
          <p:nvPr/>
        </p:nvSpPr>
        <p:spPr>
          <a:xfrm>
            <a:off x="387370" y="5050790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cxnSp>
        <p:nvCxnSpPr>
          <p:cNvPr id="952" name="Connection Line"/>
          <p:cNvCxnSpPr>
            <a:stCxn id="950" idx="0"/>
            <a:endCxn id="947" idx="0"/>
          </p:cNvCxnSpPr>
          <p:nvPr/>
        </p:nvCxnSpPr>
        <p:spPr>
          <a:xfrm flipV="1">
            <a:off x="944816" y="4408678"/>
            <a:ext cx="586233" cy="84023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953" name="Line"/>
          <p:cNvSpPr/>
          <p:nvPr/>
        </p:nvSpPr>
        <p:spPr>
          <a:xfrm>
            <a:off x="4242048" y="4022852"/>
            <a:ext cx="659904" cy="1"/>
          </a:xfrm>
          <a:prstGeom prst="line">
            <a:avLst/>
          </a:prstGeom>
          <a:ln w="889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54" name="13"/>
          <p:cNvSpPr/>
          <p:nvPr/>
        </p:nvSpPr>
        <p:spPr>
          <a:xfrm>
            <a:off x="6696829" y="4170574"/>
            <a:ext cx="514351" cy="476209"/>
          </a:xfrm>
          <a:prstGeom prst="ellipse">
            <a:avLst/>
          </a:prstGeom>
          <a:solidFill>
            <a:srgbClr val="FF26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955" name="0"/>
          <p:cNvSpPr txBox="1"/>
          <p:nvPr/>
        </p:nvSpPr>
        <p:spPr>
          <a:xfrm>
            <a:off x="5775211" y="3404616"/>
            <a:ext cx="2524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956" name="14"/>
          <p:cNvSpPr/>
          <p:nvPr/>
        </p:nvSpPr>
        <p:spPr>
          <a:xfrm>
            <a:off x="6696829" y="255869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14</a:t>
            </a:r>
          </a:p>
        </p:txBody>
      </p:sp>
      <p:sp>
        <p:nvSpPr>
          <p:cNvPr id="957" name="-1"/>
          <p:cNvSpPr txBox="1"/>
          <p:nvPr/>
        </p:nvSpPr>
        <p:spPr>
          <a:xfrm>
            <a:off x="6273384" y="2648182"/>
            <a:ext cx="33988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-1</a:t>
            </a:r>
          </a:p>
        </p:txBody>
      </p:sp>
      <p:cxnSp>
        <p:nvCxnSpPr>
          <p:cNvPr id="958" name="Connection Line"/>
          <p:cNvCxnSpPr>
            <a:stCxn id="962" idx="0"/>
            <a:endCxn id="956" idx="0"/>
          </p:cNvCxnSpPr>
          <p:nvPr/>
        </p:nvCxnSpPr>
        <p:spPr>
          <a:xfrm flipV="1">
            <a:off x="6443326" y="2796794"/>
            <a:ext cx="510679" cy="80594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959" name="15"/>
          <p:cNvSpPr/>
          <p:nvPr/>
        </p:nvSpPr>
        <p:spPr>
          <a:xfrm>
            <a:off x="7185040" y="3344058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15</a:t>
            </a:r>
          </a:p>
        </p:txBody>
      </p:sp>
      <p:cxnSp>
        <p:nvCxnSpPr>
          <p:cNvPr id="960" name="Connection Line"/>
          <p:cNvCxnSpPr>
            <a:stCxn id="959" idx="0"/>
            <a:endCxn id="956" idx="0"/>
          </p:cNvCxnSpPr>
          <p:nvPr/>
        </p:nvCxnSpPr>
        <p:spPr>
          <a:xfrm flipH="1" flipV="1">
            <a:off x="6954004" y="2796794"/>
            <a:ext cx="488212" cy="785369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961" name="0"/>
          <p:cNvSpPr txBox="1"/>
          <p:nvPr/>
        </p:nvSpPr>
        <p:spPr>
          <a:xfrm>
            <a:off x="7776640" y="3384042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962" name="12"/>
          <p:cNvSpPr/>
          <p:nvPr/>
        </p:nvSpPr>
        <p:spPr>
          <a:xfrm>
            <a:off x="6186151" y="336463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12</a:t>
            </a:r>
          </a:p>
        </p:txBody>
      </p:sp>
      <p:cxnSp>
        <p:nvCxnSpPr>
          <p:cNvPr id="963" name="Connection Line"/>
          <p:cNvCxnSpPr>
            <a:stCxn id="962" idx="0"/>
            <a:endCxn id="954" idx="0"/>
          </p:cNvCxnSpPr>
          <p:nvPr/>
        </p:nvCxnSpPr>
        <p:spPr>
          <a:xfrm>
            <a:off x="6443326" y="3602736"/>
            <a:ext cx="510679" cy="80594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964" name="0"/>
          <p:cNvSpPr txBox="1"/>
          <p:nvPr/>
        </p:nvSpPr>
        <p:spPr>
          <a:xfrm>
            <a:off x="5271275" y="4210558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965" name="11"/>
          <p:cNvSpPr/>
          <p:nvPr/>
        </p:nvSpPr>
        <p:spPr>
          <a:xfrm>
            <a:off x="5644253" y="4170574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11</a:t>
            </a:r>
          </a:p>
        </p:txBody>
      </p:sp>
      <p:cxnSp>
        <p:nvCxnSpPr>
          <p:cNvPr id="966" name="Connection Line"/>
          <p:cNvCxnSpPr>
            <a:stCxn id="965" idx="0"/>
            <a:endCxn id="962" idx="0"/>
          </p:cNvCxnSpPr>
          <p:nvPr/>
        </p:nvCxnSpPr>
        <p:spPr>
          <a:xfrm flipV="1">
            <a:off x="5901428" y="3602736"/>
            <a:ext cx="541899" cy="80594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967" name="0"/>
          <p:cNvSpPr txBox="1"/>
          <p:nvPr/>
        </p:nvSpPr>
        <p:spPr>
          <a:xfrm>
            <a:off x="7315998" y="4210558"/>
            <a:ext cx="2524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973" name="Connection Line"/>
          <p:cNvSpPr/>
          <p:nvPr/>
        </p:nvSpPr>
        <p:spPr>
          <a:xfrm>
            <a:off x="5950159" y="3135324"/>
            <a:ext cx="997127" cy="3342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0" fill="norm" stroke="1" extrusionOk="0">
                <a:moveTo>
                  <a:pt x="0" y="16210"/>
                </a:moveTo>
                <a:cubicBezTo>
                  <a:pt x="5840" y="-4869"/>
                  <a:pt x="13040" y="-5390"/>
                  <a:pt x="21600" y="14647"/>
                </a:cubicBezTo>
              </a:path>
            </a:pathLst>
          </a:custGeom>
          <a:ln w="25400">
            <a:solidFill>
              <a:srgbClr val="FF2600"/>
            </a:solidFill>
            <a:prstDash val="sysDot"/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969" name="u"/>
          <p:cNvSpPr txBox="1"/>
          <p:nvPr/>
        </p:nvSpPr>
        <p:spPr>
          <a:xfrm>
            <a:off x="1412213" y="3715329"/>
            <a:ext cx="237671" cy="39624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200"/>
            </a:lvl1pPr>
          </a:lstStyle>
          <a:p>
            <a:pPr/>
            <a:r>
              <a:t>u</a:t>
            </a:r>
          </a:p>
        </p:txBody>
      </p:sp>
      <p:sp>
        <p:nvSpPr>
          <p:cNvPr id="974" name="Connection Line"/>
          <p:cNvSpPr/>
          <p:nvPr/>
        </p:nvSpPr>
        <p:spPr>
          <a:xfrm>
            <a:off x="1037881" y="3778931"/>
            <a:ext cx="997127" cy="3342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0" fill="norm" stroke="1" extrusionOk="0">
                <a:moveTo>
                  <a:pt x="0" y="16210"/>
                </a:moveTo>
                <a:cubicBezTo>
                  <a:pt x="5840" y="-4869"/>
                  <a:pt x="13040" y="-5390"/>
                  <a:pt x="21600" y="14647"/>
                </a:cubicBezTo>
              </a:path>
            </a:pathLst>
          </a:custGeom>
          <a:ln w="25400">
            <a:solidFill>
              <a:srgbClr val="FF2600"/>
            </a:solidFill>
            <a:prstDash val="sysDot"/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971" name="p"/>
          <p:cNvSpPr txBox="1"/>
          <p:nvPr/>
        </p:nvSpPr>
        <p:spPr>
          <a:xfrm>
            <a:off x="1946729" y="2906882"/>
            <a:ext cx="252436" cy="39624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/>
            </a:lvl1pPr>
          </a:lstStyle>
          <a:p>
            <a:pPr/>
            <a:r>
              <a:t>p</a:t>
            </a:r>
          </a:p>
        </p:txBody>
      </p:sp>
      <p:sp>
        <p:nvSpPr>
          <p:cNvPr id="972" name="Retângulo 6"/>
          <p:cNvSpPr/>
          <p:nvPr/>
        </p:nvSpPr>
        <p:spPr>
          <a:xfrm>
            <a:off x="219345" y="1743308"/>
            <a:ext cx="2623406" cy="701041"/>
          </a:xfrm>
          <a:prstGeom prst="rect">
            <a:avLst/>
          </a:prstGeom>
          <a:solidFill>
            <a:srgbClr val="D4FB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2) Rotação simples p direita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77" name="Inserções em AVL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Inserções em AVL</a:t>
            </a:r>
          </a:p>
        </p:txBody>
      </p:sp>
      <p:sp>
        <p:nvSpPr>
          <p:cNvPr id="978" name="13"/>
          <p:cNvSpPr/>
          <p:nvPr/>
        </p:nvSpPr>
        <p:spPr>
          <a:xfrm>
            <a:off x="2179224" y="3349297"/>
            <a:ext cx="514351" cy="476208"/>
          </a:xfrm>
          <a:prstGeom prst="ellipse">
            <a:avLst/>
          </a:prstGeom>
          <a:solidFill>
            <a:srgbClr val="FF26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979" name="-2"/>
          <p:cNvSpPr txBox="1"/>
          <p:nvPr/>
        </p:nvSpPr>
        <p:spPr>
          <a:xfrm>
            <a:off x="1724559" y="3389281"/>
            <a:ext cx="33988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-2</a:t>
            </a:r>
          </a:p>
        </p:txBody>
      </p:sp>
      <p:sp>
        <p:nvSpPr>
          <p:cNvPr id="980" name="12"/>
          <p:cNvSpPr/>
          <p:nvPr/>
        </p:nvSpPr>
        <p:spPr>
          <a:xfrm>
            <a:off x="1637326" y="4175813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12</a:t>
            </a:r>
          </a:p>
        </p:txBody>
      </p:sp>
      <p:cxnSp>
        <p:nvCxnSpPr>
          <p:cNvPr id="981" name="Connection Line"/>
          <p:cNvCxnSpPr>
            <a:stCxn id="980" idx="0"/>
            <a:endCxn id="978" idx="0"/>
          </p:cNvCxnSpPr>
          <p:nvPr/>
        </p:nvCxnSpPr>
        <p:spPr>
          <a:xfrm flipV="1">
            <a:off x="1894501" y="3587401"/>
            <a:ext cx="541899" cy="826516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982" name="-1"/>
          <p:cNvSpPr txBox="1"/>
          <p:nvPr/>
        </p:nvSpPr>
        <p:spPr>
          <a:xfrm>
            <a:off x="1138327" y="4215796"/>
            <a:ext cx="33988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-1</a:t>
            </a:r>
          </a:p>
        </p:txBody>
      </p:sp>
      <p:sp>
        <p:nvSpPr>
          <p:cNvPr id="983" name="11"/>
          <p:cNvSpPr/>
          <p:nvPr/>
        </p:nvSpPr>
        <p:spPr>
          <a:xfrm>
            <a:off x="1051094" y="5016045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11</a:t>
            </a:r>
          </a:p>
        </p:txBody>
      </p:sp>
      <p:sp>
        <p:nvSpPr>
          <p:cNvPr id="984" name="0"/>
          <p:cNvSpPr txBox="1"/>
          <p:nvPr/>
        </p:nvSpPr>
        <p:spPr>
          <a:xfrm>
            <a:off x="750823" y="5056028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cxnSp>
        <p:nvCxnSpPr>
          <p:cNvPr id="985" name="Connection Line"/>
          <p:cNvCxnSpPr>
            <a:stCxn id="983" idx="0"/>
            <a:endCxn id="980" idx="0"/>
          </p:cNvCxnSpPr>
          <p:nvPr/>
        </p:nvCxnSpPr>
        <p:spPr>
          <a:xfrm flipV="1">
            <a:off x="1308269" y="4413916"/>
            <a:ext cx="586233" cy="84023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986" name="Line"/>
          <p:cNvSpPr/>
          <p:nvPr/>
        </p:nvSpPr>
        <p:spPr>
          <a:xfrm>
            <a:off x="4018544" y="4105148"/>
            <a:ext cx="659904" cy="1"/>
          </a:xfrm>
          <a:prstGeom prst="line">
            <a:avLst/>
          </a:prstGeom>
          <a:ln w="889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87" name="13"/>
          <p:cNvSpPr/>
          <p:nvPr/>
        </p:nvSpPr>
        <p:spPr>
          <a:xfrm>
            <a:off x="6696829" y="4170574"/>
            <a:ext cx="514351" cy="476209"/>
          </a:xfrm>
          <a:prstGeom prst="ellipse">
            <a:avLst/>
          </a:prstGeom>
          <a:solidFill>
            <a:srgbClr val="FF26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988" name="0"/>
          <p:cNvSpPr txBox="1"/>
          <p:nvPr/>
        </p:nvSpPr>
        <p:spPr>
          <a:xfrm>
            <a:off x="5775211" y="3404616"/>
            <a:ext cx="2524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989" name="12"/>
          <p:cNvSpPr/>
          <p:nvPr/>
        </p:nvSpPr>
        <p:spPr>
          <a:xfrm>
            <a:off x="6186151" y="336463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12</a:t>
            </a:r>
          </a:p>
        </p:txBody>
      </p:sp>
      <p:cxnSp>
        <p:nvCxnSpPr>
          <p:cNvPr id="990" name="Connection Line"/>
          <p:cNvCxnSpPr>
            <a:stCxn id="989" idx="0"/>
            <a:endCxn id="987" idx="0"/>
          </p:cNvCxnSpPr>
          <p:nvPr/>
        </p:nvCxnSpPr>
        <p:spPr>
          <a:xfrm>
            <a:off x="6443326" y="3602736"/>
            <a:ext cx="510679" cy="80594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991" name="0"/>
          <p:cNvSpPr txBox="1"/>
          <p:nvPr/>
        </p:nvSpPr>
        <p:spPr>
          <a:xfrm>
            <a:off x="5271275" y="4210558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992" name="11"/>
          <p:cNvSpPr/>
          <p:nvPr/>
        </p:nvSpPr>
        <p:spPr>
          <a:xfrm>
            <a:off x="5644253" y="4170574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11</a:t>
            </a:r>
          </a:p>
        </p:txBody>
      </p:sp>
      <p:cxnSp>
        <p:nvCxnSpPr>
          <p:cNvPr id="993" name="Connection Line"/>
          <p:cNvCxnSpPr>
            <a:stCxn id="992" idx="0"/>
            <a:endCxn id="989" idx="0"/>
          </p:cNvCxnSpPr>
          <p:nvPr/>
        </p:nvCxnSpPr>
        <p:spPr>
          <a:xfrm flipV="1">
            <a:off x="5901428" y="3602736"/>
            <a:ext cx="541899" cy="80594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994" name="0"/>
          <p:cNvSpPr txBox="1"/>
          <p:nvPr/>
        </p:nvSpPr>
        <p:spPr>
          <a:xfrm>
            <a:off x="7315998" y="4210558"/>
            <a:ext cx="2524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995" name="u"/>
          <p:cNvSpPr txBox="1"/>
          <p:nvPr/>
        </p:nvSpPr>
        <p:spPr>
          <a:xfrm>
            <a:off x="1775666" y="3720567"/>
            <a:ext cx="237672" cy="39624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200"/>
            </a:lvl1pPr>
          </a:lstStyle>
          <a:p>
            <a:pPr/>
            <a:r>
              <a:t>u</a:t>
            </a:r>
          </a:p>
        </p:txBody>
      </p:sp>
      <p:sp>
        <p:nvSpPr>
          <p:cNvPr id="1014" name="Connection Line"/>
          <p:cNvSpPr/>
          <p:nvPr/>
        </p:nvSpPr>
        <p:spPr>
          <a:xfrm>
            <a:off x="1401334" y="3784170"/>
            <a:ext cx="997128" cy="3342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0" fill="norm" stroke="1" extrusionOk="0">
                <a:moveTo>
                  <a:pt x="0" y="16210"/>
                </a:moveTo>
                <a:cubicBezTo>
                  <a:pt x="5840" y="-4869"/>
                  <a:pt x="13040" y="-5390"/>
                  <a:pt x="21600" y="14647"/>
                </a:cubicBezTo>
              </a:path>
            </a:pathLst>
          </a:custGeom>
          <a:ln w="25400">
            <a:solidFill>
              <a:srgbClr val="FF2600"/>
            </a:solidFill>
            <a:prstDash val="sysDot"/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997" name="p"/>
          <p:cNvSpPr txBox="1"/>
          <p:nvPr/>
        </p:nvSpPr>
        <p:spPr>
          <a:xfrm>
            <a:off x="2310182" y="2912120"/>
            <a:ext cx="252436" cy="39624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/>
            </a:lvl1pPr>
          </a:lstStyle>
          <a:p>
            <a:pPr/>
            <a:r>
              <a:t>p</a:t>
            </a:r>
          </a:p>
        </p:txBody>
      </p:sp>
      <p:sp>
        <p:nvSpPr>
          <p:cNvPr id="998" name="Triangle"/>
          <p:cNvSpPr/>
          <p:nvPr/>
        </p:nvSpPr>
        <p:spPr>
          <a:xfrm>
            <a:off x="2035530" y="4843659"/>
            <a:ext cx="706851" cy="6037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B00"/>
          </a:solidFill>
          <a:ln w="19050">
            <a:solidFill>
              <a:srgbClr val="0433FF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99" name="Triangle"/>
          <p:cNvSpPr/>
          <p:nvPr/>
        </p:nvSpPr>
        <p:spPr>
          <a:xfrm>
            <a:off x="2694091" y="4033012"/>
            <a:ext cx="714908" cy="602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2A9E7E"/>
          </a:solidFill>
          <a:ln w="19050">
            <a:solidFill>
              <a:srgbClr val="0433FF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00" name="Triangle"/>
          <p:cNvSpPr/>
          <p:nvPr/>
        </p:nvSpPr>
        <p:spPr>
          <a:xfrm>
            <a:off x="6203091" y="5020135"/>
            <a:ext cx="706851" cy="6037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B00"/>
          </a:solidFill>
          <a:ln w="19050">
            <a:solidFill>
              <a:srgbClr val="0433FF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01" name="Triangle"/>
          <p:cNvSpPr/>
          <p:nvPr/>
        </p:nvSpPr>
        <p:spPr>
          <a:xfrm>
            <a:off x="7084762" y="5019960"/>
            <a:ext cx="714907" cy="602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2A9E7E"/>
          </a:solidFill>
          <a:ln w="19050">
            <a:solidFill>
              <a:srgbClr val="0433FF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02" name="u"/>
          <p:cNvSpPr txBox="1"/>
          <p:nvPr/>
        </p:nvSpPr>
        <p:spPr>
          <a:xfrm>
            <a:off x="6324491" y="2912120"/>
            <a:ext cx="237672" cy="39624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200"/>
            </a:lvl1pPr>
          </a:lstStyle>
          <a:p>
            <a:pPr/>
            <a:r>
              <a:t>u</a:t>
            </a:r>
          </a:p>
        </p:txBody>
      </p:sp>
      <p:sp>
        <p:nvSpPr>
          <p:cNvPr id="1003" name="p"/>
          <p:cNvSpPr txBox="1"/>
          <p:nvPr/>
        </p:nvSpPr>
        <p:spPr>
          <a:xfrm>
            <a:off x="6827787" y="3744946"/>
            <a:ext cx="252435" cy="39624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/>
            </a:lvl1pPr>
          </a:lstStyle>
          <a:p>
            <a:pPr/>
            <a:r>
              <a:t>p</a:t>
            </a:r>
          </a:p>
        </p:txBody>
      </p:sp>
      <p:sp>
        <p:nvSpPr>
          <p:cNvPr id="1015" name="Connection Line"/>
          <p:cNvSpPr/>
          <p:nvPr/>
        </p:nvSpPr>
        <p:spPr>
          <a:xfrm>
            <a:off x="5950159" y="2982588"/>
            <a:ext cx="997128" cy="3342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0" fill="norm" stroke="1" extrusionOk="0">
                <a:moveTo>
                  <a:pt x="0" y="16210"/>
                </a:moveTo>
                <a:cubicBezTo>
                  <a:pt x="5840" y="-4869"/>
                  <a:pt x="13040" y="-5390"/>
                  <a:pt x="21600" y="14647"/>
                </a:cubicBezTo>
              </a:path>
            </a:pathLst>
          </a:custGeom>
          <a:ln w="25400">
            <a:solidFill>
              <a:srgbClr val="FF2600"/>
            </a:solidFill>
            <a:prstDash val="sysDot"/>
            <a:miter lim="400000"/>
            <a:tailEnd type="triangle"/>
          </a:ln>
        </p:spPr>
        <p:txBody>
          <a:bodyPr/>
          <a:lstStyle/>
          <a:p>
            <a:pPr/>
          </a:p>
        </p:txBody>
      </p:sp>
      <p:cxnSp>
        <p:nvCxnSpPr>
          <p:cNvPr id="1005" name="Connection Line"/>
          <p:cNvCxnSpPr>
            <a:stCxn id="1001" idx="0"/>
            <a:endCxn id="987" idx="0"/>
          </p:cNvCxnSpPr>
          <p:nvPr/>
        </p:nvCxnSpPr>
        <p:spPr>
          <a:xfrm flipH="1" flipV="1">
            <a:off x="6954004" y="4408678"/>
            <a:ext cx="488212" cy="912765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006" name="Connection Line"/>
          <p:cNvCxnSpPr>
            <a:stCxn id="1000" idx="0"/>
            <a:endCxn id="987" idx="0"/>
          </p:cNvCxnSpPr>
          <p:nvPr/>
        </p:nvCxnSpPr>
        <p:spPr>
          <a:xfrm flipV="1">
            <a:off x="6556516" y="4408678"/>
            <a:ext cx="397489" cy="913328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007" name="Connection Line"/>
          <p:cNvCxnSpPr>
            <a:stCxn id="998" idx="0"/>
            <a:endCxn id="980" idx="0"/>
          </p:cNvCxnSpPr>
          <p:nvPr/>
        </p:nvCxnSpPr>
        <p:spPr>
          <a:xfrm flipH="1" flipV="1">
            <a:off x="1894501" y="4413916"/>
            <a:ext cx="494455" cy="731614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008" name="Connection Line"/>
          <p:cNvCxnSpPr>
            <a:stCxn id="999" idx="0"/>
            <a:endCxn id="978" idx="0"/>
          </p:cNvCxnSpPr>
          <p:nvPr/>
        </p:nvCxnSpPr>
        <p:spPr>
          <a:xfrm flipH="1" flipV="1">
            <a:off x="2436399" y="3587401"/>
            <a:ext cx="615146" cy="747094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1009" name="α"/>
          <p:cNvSpPr txBox="1"/>
          <p:nvPr/>
        </p:nvSpPr>
        <p:spPr>
          <a:xfrm>
            <a:off x="2243867" y="5062378"/>
            <a:ext cx="25954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000"/>
            </a:lvl1pPr>
          </a:lstStyle>
          <a:p>
            <a:pPr/>
            <a:r>
              <a:t>α</a:t>
            </a:r>
          </a:p>
        </p:txBody>
      </p:sp>
      <p:sp>
        <p:nvSpPr>
          <p:cNvPr id="1010" name="β"/>
          <p:cNvSpPr txBox="1"/>
          <p:nvPr/>
        </p:nvSpPr>
        <p:spPr>
          <a:xfrm>
            <a:off x="2909638" y="4215796"/>
            <a:ext cx="272900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/>
            </a:lvl1pPr>
          </a:lstStyle>
          <a:p>
            <a:pPr/>
            <a:r>
              <a:t>β</a:t>
            </a:r>
          </a:p>
        </p:txBody>
      </p:sp>
      <p:sp>
        <p:nvSpPr>
          <p:cNvPr id="1011" name="α"/>
          <p:cNvSpPr txBox="1"/>
          <p:nvPr/>
        </p:nvSpPr>
        <p:spPr>
          <a:xfrm>
            <a:off x="6411428" y="5125571"/>
            <a:ext cx="25954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000"/>
            </a:lvl1pPr>
          </a:lstStyle>
          <a:p>
            <a:pPr/>
            <a:r>
              <a:t>α</a:t>
            </a:r>
          </a:p>
        </p:txBody>
      </p:sp>
      <p:sp>
        <p:nvSpPr>
          <p:cNvPr id="1012" name="β"/>
          <p:cNvSpPr txBox="1"/>
          <p:nvPr/>
        </p:nvSpPr>
        <p:spPr>
          <a:xfrm>
            <a:off x="7300309" y="5106521"/>
            <a:ext cx="272900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/>
            </a:lvl1pPr>
          </a:lstStyle>
          <a:p>
            <a:pPr/>
            <a:r>
              <a:t>β</a:t>
            </a:r>
          </a:p>
        </p:txBody>
      </p:sp>
      <p:sp>
        <p:nvSpPr>
          <p:cNvPr id="1013" name="Retângulo 6"/>
          <p:cNvSpPr/>
          <p:nvPr/>
        </p:nvSpPr>
        <p:spPr>
          <a:xfrm>
            <a:off x="219345" y="1743308"/>
            <a:ext cx="2623406" cy="701041"/>
          </a:xfrm>
          <a:prstGeom prst="rect">
            <a:avLst/>
          </a:prstGeom>
          <a:solidFill>
            <a:srgbClr val="D4FB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2) Rotação simples p direita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18" name="Inserções em AVL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Inserções em AVL</a:t>
            </a:r>
          </a:p>
        </p:txBody>
      </p:sp>
      <p:sp>
        <p:nvSpPr>
          <p:cNvPr id="1019" name="13"/>
          <p:cNvSpPr/>
          <p:nvPr/>
        </p:nvSpPr>
        <p:spPr>
          <a:xfrm>
            <a:off x="2584967" y="2375461"/>
            <a:ext cx="514351" cy="476208"/>
          </a:xfrm>
          <a:prstGeom prst="ellipse">
            <a:avLst/>
          </a:prstGeom>
          <a:solidFill>
            <a:srgbClr val="FF26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1020" name="-2"/>
          <p:cNvSpPr txBox="1"/>
          <p:nvPr/>
        </p:nvSpPr>
        <p:spPr>
          <a:xfrm>
            <a:off x="2130302" y="2415445"/>
            <a:ext cx="339884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-2</a:t>
            </a:r>
          </a:p>
        </p:txBody>
      </p:sp>
      <p:sp>
        <p:nvSpPr>
          <p:cNvPr id="1021" name="12"/>
          <p:cNvSpPr/>
          <p:nvPr/>
        </p:nvSpPr>
        <p:spPr>
          <a:xfrm>
            <a:off x="2043068" y="3201977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12</a:t>
            </a:r>
          </a:p>
        </p:txBody>
      </p:sp>
      <p:cxnSp>
        <p:nvCxnSpPr>
          <p:cNvPr id="1022" name="Connection Line"/>
          <p:cNvCxnSpPr>
            <a:stCxn id="1021" idx="0"/>
            <a:endCxn id="1019" idx="0"/>
          </p:cNvCxnSpPr>
          <p:nvPr/>
        </p:nvCxnSpPr>
        <p:spPr>
          <a:xfrm flipV="1">
            <a:off x="2300243" y="2613565"/>
            <a:ext cx="541900" cy="826516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1023" name="-1"/>
          <p:cNvSpPr txBox="1"/>
          <p:nvPr/>
        </p:nvSpPr>
        <p:spPr>
          <a:xfrm>
            <a:off x="1544069" y="3241961"/>
            <a:ext cx="33988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-1</a:t>
            </a:r>
          </a:p>
        </p:txBody>
      </p:sp>
      <p:sp>
        <p:nvSpPr>
          <p:cNvPr id="1024" name="11"/>
          <p:cNvSpPr/>
          <p:nvPr/>
        </p:nvSpPr>
        <p:spPr>
          <a:xfrm>
            <a:off x="1456836" y="4042209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11</a:t>
            </a:r>
          </a:p>
        </p:txBody>
      </p:sp>
      <p:sp>
        <p:nvSpPr>
          <p:cNvPr id="1025" name="0"/>
          <p:cNvSpPr txBox="1"/>
          <p:nvPr/>
        </p:nvSpPr>
        <p:spPr>
          <a:xfrm>
            <a:off x="1156566" y="4082192"/>
            <a:ext cx="2524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cxnSp>
        <p:nvCxnSpPr>
          <p:cNvPr id="1026" name="Connection Line"/>
          <p:cNvCxnSpPr>
            <a:stCxn id="1024" idx="0"/>
            <a:endCxn id="1021" idx="0"/>
          </p:cNvCxnSpPr>
          <p:nvPr/>
        </p:nvCxnSpPr>
        <p:spPr>
          <a:xfrm flipV="1">
            <a:off x="1714011" y="3440080"/>
            <a:ext cx="586233" cy="840234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1027" name="Line"/>
          <p:cNvSpPr/>
          <p:nvPr/>
        </p:nvSpPr>
        <p:spPr>
          <a:xfrm>
            <a:off x="4424286" y="3131312"/>
            <a:ext cx="659905" cy="1"/>
          </a:xfrm>
          <a:prstGeom prst="line">
            <a:avLst/>
          </a:prstGeom>
          <a:ln w="889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28" name="13"/>
          <p:cNvSpPr/>
          <p:nvPr/>
        </p:nvSpPr>
        <p:spPr>
          <a:xfrm>
            <a:off x="7102571" y="3196738"/>
            <a:ext cx="514351" cy="476209"/>
          </a:xfrm>
          <a:prstGeom prst="ellipse">
            <a:avLst/>
          </a:prstGeom>
          <a:solidFill>
            <a:srgbClr val="FF26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1029" name="0"/>
          <p:cNvSpPr txBox="1"/>
          <p:nvPr/>
        </p:nvSpPr>
        <p:spPr>
          <a:xfrm>
            <a:off x="6180953" y="2430780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030" name="12"/>
          <p:cNvSpPr/>
          <p:nvPr/>
        </p:nvSpPr>
        <p:spPr>
          <a:xfrm>
            <a:off x="6591893" y="2390796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12</a:t>
            </a:r>
          </a:p>
        </p:txBody>
      </p:sp>
      <p:cxnSp>
        <p:nvCxnSpPr>
          <p:cNvPr id="1031" name="Connection Line"/>
          <p:cNvCxnSpPr>
            <a:stCxn id="1030" idx="0"/>
            <a:endCxn id="1028" idx="0"/>
          </p:cNvCxnSpPr>
          <p:nvPr/>
        </p:nvCxnSpPr>
        <p:spPr>
          <a:xfrm>
            <a:off x="6849068" y="2628900"/>
            <a:ext cx="510679" cy="80594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1032" name="0"/>
          <p:cNvSpPr txBox="1"/>
          <p:nvPr/>
        </p:nvSpPr>
        <p:spPr>
          <a:xfrm>
            <a:off x="5677017" y="3236722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033" name="11"/>
          <p:cNvSpPr/>
          <p:nvPr/>
        </p:nvSpPr>
        <p:spPr>
          <a:xfrm>
            <a:off x="6049995" y="3196738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11</a:t>
            </a:r>
          </a:p>
        </p:txBody>
      </p:sp>
      <p:cxnSp>
        <p:nvCxnSpPr>
          <p:cNvPr id="1034" name="Connection Line"/>
          <p:cNvCxnSpPr>
            <a:stCxn id="1033" idx="0"/>
            <a:endCxn id="1030" idx="0"/>
          </p:cNvCxnSpPr>
          <p:nvPr/>
        </p:nvCxnSpPr>
        <p:spPr>
          <a:xfrm flipV="1">
            <a:off x="6307170" y="2628900"/>
            <a:ext cx="541899" cy="80594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1035" name="0"/>
          <p:cNvSpPr txBox="1"/>
          <p:nvPr/>
        </p:nvSpPr>
        <p:spPr>
          <a:xfrm>
            <a:off x="7721739" y="3236722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036" name="u"/>
          <p:cNvSpPr txBox="1"/>
          <p:nvPr/>
        </p:nvSpPr>
        <p:spPr>
          <a:xfrm>
            <a:off x="2181408" y="2746731"/>
            <a:ext cx="237672" cy="39624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200"/>
            </a:lvl1pPr>
          </a:lstStyle>
          <a:p>
            <a:pPr/>
            <a:r>
              <a:t>u</a:t>
            </a:r>
          </a:p>
        </p:txBody>
      </p:sp>
      <p:sp>
        <p:nvSpPr>
          <p:cNvPr id="1056" name="Connection Line"/>
          <p:cNvSpPr/>
          <p:nvPr/>
        </p:nvSpPr>
        <p:spPr>
          <a:xfrm>
            <a:off x="1807076" y="2810334"/>
            <a:ext cx="997128" cy="3342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0" fill="norm" stroke="1" extrusionOk="0">
                <a:moveTo>
                  <a:pt x="0" y="16210"/>
                </a:moveTo>
                <a:cubicBezTo>
                  <a:pt x="5840" y="-4869"/>
                  <a:pt x="13040" y="-5390"/>
                  <a:pt x="21600" y="14647"/>
                </a:cubicBezTo>
              </a:path>
            </a:pathLst>
          </a:custGeom>
          <a:ln w="25400">
            <a:solidFill>
              <a:srgbClr val="FF2600"/>
            </a:solidFill>
            <a:prstDash val="sysDot"/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038" name="p"/>
          <p:cNvSpPr txBox="1"/>
          <p:nvPr/>
        </p:nvSpPr>
        <p:spPr>
          <a:xfrm>
            <a:off x="2715924" y="1938284"/>
            <a:ext cx="252436" cy="39624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/>
            </a:lvl1pPr>
          </a:lstStyle>
          <a:p>
            <a:pPr/>
            <a:r>
              <a:t>p</a:t>
            </a:r>
          </a:p>
        </p:txBody>
      </p:sp>
      <p:sp>
        <p:nvSpPr>
          <p:cNvPr id="1039" name="Retângulo 6"/>
          <p:cNvSpPr/>
          <p:nvPr/>
        </p:nvSpPr>
        <p:spPr>
          <a:xfrm>
            <a:off x="106295" y="1638165"/>
            <a:ext cx="2623406" cy="701041"/>
          </a:xfrm>
          <a:prstGeom prst="rect">
            <a:avLst/>
          </a:prstGeom>
          <a:solidFill>
            <a:srgbClr val="D4FB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2) Rotação simples p direita</a:t>
            </a:r>
          </a:p>
        </p:txBody>
      </p:sp>
      <p:sp>
        <p:nvSpPr>
          <p:cNvPr id="1040" name="Triangle"/>
          <p:cNvSpPr/>
          <p:nvPr/>
        </p:nvSpPr>
        <p:spPr>
          <a:xfrm>
            <a:off x="2441272" y="3869823"/>
            <a:ext cx="706851" cy="6037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B00"/>
          </a:solidFill>
          <a:ln w="19050">
            <a:solidFill>
              <a:srgbClr val="0433FF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41" name="Triangle"/>
          <p:cNvSpPr/>
          <p:nvPr/>
        </p:nvSpPr>
        <p:spPr>
          <a:xfrm>
            <a:off x="3099834" y="3059176"/>
            <a:ext cx="714907" cy="602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2A9E7E"/>
          </a:solidFill>
          <a:ln w="19050">
            <a:solidFill>
              <a:srgbClr val="0433FF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42" name="Triangle"/>
          <p:cNvSpPr/>
          <p:nvPr/>
        </p:nvSpPr>
        <p:spPr>
          <a:xfrm>
            <a:off x="6608833" y="4046299"/>
            <a:ext cx="706851" cy="6037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B00"/>
          </a:solidFill>
          <a:ln w="19050">
            <a:solidFill>
              <a:srgbClr val="0433FF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43" name="Triangle"/>
          <p:cNvSpPr/>
          <p:nvPr/>
        </p:nvSpPr>
        <p:spPr>
          <a:xfrm>
            <a:off x="7490504" y="4046124"/>
            <a:ext cx="714907" cy="602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2A9E7E"/>
          </a:solidFill>
          <a:ln w="19050">
            <a:solidFill>
              <a:srgbClr val="0433FF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44" name="u"/>
          <p:cNvSpPr txBox="1"/>
          <p:nvPr/>
        </p:nvSpPr>
        <p:spPr>
          <a:xfrm>
            <a:off x="6730233" y="1938284"/>
            <a:ext cx="237672" cy="39624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200"/>
            </a:lvl1pPr>
          </a:lstStyle>
          <a:p>
            <a:pPr/>
            <a:r>
              <a:t>u</a:t>
            </a:r>
          </a:p>
        </p:txBody>
      </p:sp>
      <p:sp>
        <p:nvSpPr>
          <p:cNvPr id="1045" name="p"/>
          <p:cNvSpPr txBox="1"/>
          <p:nvPr/>
        </p:nvSpPr>
        <p:spPr>
          <a:xfrm>
            <a:off x="7233529" y="2771111"/>
            <a:ext cx="252435" cy="39624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/>
            </a:lvl1pPr>
          </a:lstStyle>
          <a:p>
            <a:pPr/>
            <a:r>
              <a:t>p</a:t>
            </a:r>
          </a:p>
        </p:txBody>
      </p:sp>
      <p:sp>
        <p:nvSpPr>
          <p:cNvPr id="1057" name="Connection Line"/>
          <p:cNvSpPr/>
          <p:nvPr/>
        </p:nvSpPr>
        <p:spPr>
          <a:xfrm>
            <a:off x="6355901" y="2008752"/>
            <a:ext cx="997128" cy="3342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0" fill="norm" stroke="1" extrusionOk="0">
                <a:moveTo>
                  <a:pt x="0" y="16210"/>
                </a:moveTo>
                <a:cubicBezTo>
                  <a:pt x="5840" y="-4869"/>
                  <a:pt x="13040" y="-5390"/>
                  <a:pt x="21600" y="14647"/>
                </a:cubicBezTo>
              </a:path>
            </a:pathLst>
          </a:custGeom>
          <a:ln w="25400">
            <a:solidFill>
              <a:srgbClr val="FF2600"/>
            </a:solidFill>
            <a:prstDash val="sysDot"/>
            <a:miter lim="400000"/>
            <a:tailEnd type="triangle"/>
          </a:ln>
        </p:spPr>
        <p:txBody>
          <a:bodyPr/>
          <a:lstStyle/>
          <a:p>
            <a:pPr/>
          </a:p>
        </p:txBody>
      </p:sp>
      <p:cxnSp>
        <p:nvCxnSpPr>
          <p:cNvPr id="1047" name="Connection Line"/>
          <p:cNvCxnSpPr>
            <a:stCxn id="1043" idx="0"/>
            <a:endCxn id="1028" idx="0"/>
          </p:cNvCxnSpPr>
          <p:nvPr/>
        </p:nvCxnSpPr>
        <p:spPr>
          <a:xfrm flipH="1" flipV="1">
            <a:off x="7359746" y="3434842"/>
            <a:ext cx="488212" cy="912765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048" name="Connection Line"/>
          <p:cNvCxnSpPr>
            <a:stCxn id="1042" idx="0"/>
            <a:endCxn id="1028" idx="0"/>
          </p:cNvCxnSpPr>
          <p:nvPr/>
        </p:nvCxnSpPr>
        <p:spPr>
          <a:xfrm flipV="1">
            <a:off x="6962258" y="3434842"/>
            <a:ext cx="397489" cy="913328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049" name="Connection Line"/>
          <p:cNvCxnSpPr>
            <a:stCxn id="1040" idx="0"/>
            <a:endCxn id="1021" idx="0"/>
          </p:cNvCxnSpPr>
          <p:nvPr/>
        </p:nvCxnSpPr>
        <p:spPr>
          <a:xfrm flipH="1" flipV="1">
            <a:off x="2300243" y="3440080"/>
            <a:ext cx="494455" cy="731614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050" name="Connection Line"/>
          <p:cNvCxnSpPr>
            <a:stCxn id="1041" idx="0"/>
            <a:endCxn id="1019" idx="0"/>
          </p:cNvCxnSpPr>
          <p:nvPr/>
        </p:nvCxnSpPr>
        <p:spPr>
          <a:xfrm flipH="1" flipV="1">
            <a:off x="2842142" y="2613565"/>
            <a:ext cx="615146" cy="747094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1051" name="CaixaDeTexto 5"/>
          <p:cNvSpPr txBox="1"/>
          <p:nvPr/>
        </p:nvSpPr>
        <p:spPr>
          <a:xfrm>
            <a:off x="2471954" y="4737467"/>
            <a:ext cx="4200092" cy="1920241"/>
          </a:xfrm>
          <a:prstGeom prst="rect">
            <a:avLst/>
          </a:prstGeom>
          <a:solidFill>
            <a:srgbClr val="FFF2C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Rotação simples p direita</a:t>
            </a:r>
            <a:endParaRPr b="1">
              <a:latin typeface="+mj-lt"/>
              <a:ea typeface="+mj-ea"/>
              <a:cs typeface="+mj-cs"/>
              <a:sym typeface="Helvetica"/>
            </a:endParaRPr>
          </a:p>
          <a:p>
            <a:pPr marL="227263" indent="-227263">
              <a:buSzPct val="100000"/>
              <a:buAutoNum type="arabicPeriod" startAt="1"/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 u = p-&gt;esquerda</a:t>
            </a:r>
          </a:p>
          <a:p>
            <a:pPr marL="227263" indent="-227263">
              <a:buSzPct val="100000"/>
              <a:buAutoNum type="arabicPeriod" startAt="1"/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 p-&gt;esquerda = u-&gt;direita</a:t>
            </a:r>
          </a:p>
          <a:p>
            <a:pPr marL="227263" indent="-227263">
              <a:buSzPct val="100000"/>
              <a:buAutoNum type="arabicPeriod" startAt="1"/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 u-&gt;direita = p</a:t>
            </a:r>
          </a:p>
          <a:p>
            <a:pPr marL="227263" indent="-227263">
              <a:buSzPct val="100000"/>
              <a:buAutoNum type="arabicPeriod" startAt="1"/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 p-&gt;balance = 0</a:t>
            </a:r>
          </a:p>
          <a:p>
            <a:pPr marL="227263" indent="-227263">
              <a:buSzPct val="100000"/>
              <a:buAutoNum type="arabicPeriod" startAt="1"/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 p = u</a:t>
            </a:r>
          </a:p>
        </p:txBody>
      </p:sp>
      <p:sp>
        <p:nvSpPr>
          <p:cNvPr id="1052" name="α"/>
          <p:cNvSpPr txBox="1"/>
          <p:nvPr/>
        </p:nvSpPr>
        <p:spPr>
          <a:xfrm>
            <a:off x="2638583" y="4119989"/>
            <a:ext cx="25954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000"/>
            </a:lvl1pPr>
          </a:lstStyle>
          <a:p>
            <a:pPr/>
            <a:r>
              <a:t>α</a:t>
            </a:r>
          </a:p>
        </p:txBody>
      </p:sp>
      <p:sp>
        <p:nvSpPr>
          <p:cNvPr id="1053" name="β"/>
          <p:cNvSpPr txBox="1"/>
          <p:nvPr/>
        </p:nvSpPr>
        <p:spPr>
          <a:xfrm>
            <a:off x="3304354" y="3273407"/>
            <a:ext cx="272900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/>
            </a:lvl1pPr>
          </a:lstStyle>
          <a:p>
            <a:pPr/>
            <a:r>
              <a:t>β</a:t>
            </a:r>
          </a:p>
        </p:txBody>
      </p:sp>
      <p:sp>
        <p:nvSpPr>
          <p:cNvPr id="1054" name="α"/>
          <p:cNvSpPr txBox="1"/>
          <p:nvPr/>
        </p:nvSpPr>
        <p:spPr>
          <a:xfrm>
            <a:off x="6806145" y="4183181"/>
            <a:ext cx="259542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000"/>
            </a:lvl1pPr>
          </a:lstStyle>
          <a:p>
            <a:pPr/>
            <a:r>
              <a:t>α</a:t>
            </a:r>
          </a:p>
        </p:txBody>
      </p:sp>
      <p:sp>
        <p:nvSpPr>
          <p:cNvPr id="1055" name="β"/>
          <p:cNvSpPr txBox="1"/>
          <p:nvPr/>
        </p:nvSpPr>
        <p:spPr>
          <a:xfrm>
            <a:off x="7695025" y="4164131"/>
            <a:ext cx="272900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/>
            </a:lvl1pPr>
          </a:lstStyle>
          <a:p>
            <a:pPr/>
            <a:r>
              <a:t>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60" name="Inserções em AVL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Inserções em AVL</a:t>
            </a:r>
          </a:p>
        </p:txBody>
      </p:sp>
      <p:sp>
        <p:nvSpPr>
          <p:cNvPr id="1061" name="13"/>
          <p:cNvSpPr/>
          <p:nvPr/>
        </p:nvSpPr>
        <p:spPr>
          <a:xfrm>
            <a:off x="3768535" y="3744874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1062" name="0"/>
          <p:cNvSpPr txBox="1"/>
          <p:nvPr/>
        </p:nvSpPr>
        <p:spPr>
          <a:xfrm>
            <a:off x="2846917" y="2978915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063" name="-1"/>
          <p:cNvSpPr txBox="1"/>
          <p:nvPr/>
        </p:nvSpPr>
        <p:spPr>
          <a:xfrm>
            <a:off x="3751984" y="2174456"/>
            <a:ext cx="339884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-1</a:t>
            </a:r>
          </a:p>
        </p:txBody>
      </p:sp>
      <p:sp>
        <p:nvSpPr>
          <p:cNvPr id="1076" name="Connection Line"/>
          <p:cNvSpPr/>
          <p:nvPr/>
        </p:nvSpPr>
        <p:spPr>
          <a:xfrm>
            <a:off x="3703338" y="2372576"/>
            <a:ext cx="674402" cy="6288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1065" name="15"/>
          <p:cNvSpPr/>
          <p:nvPr/>
        </p:nvSpPr>
        <p:spPr>
          <a:xfrm>
            <a:off x="4992823" y="293893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1077" name="Connection Line"/>
          <p:cNvSpPr/>
          <p:nvPr/>
        </p:nvSpPr>
        <p:spPr>
          <a:xfrm>
            <a:off x="4377739" y="2372576"/>
            <a:ext cx="682916" cy="6298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1067" name="0"/>
          <p:cNvSpPr txBox="1"/>
          <p:nvPr/>
        </p:nvSpPr>
        <p:spPr>
          <a:xfrm>
            <a:off x="5529559" y="2978915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068" name="12"/>
          <p:cNvSpPr/>
          <p:nvPr/>
        </p:nvSpPr>
        <p:spPr>
          <a:xfrm>
            <a:off x="3257858" y="293893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12</a:t>
            </a:r>
          </a:p>
        </p:txBody>
      </p:sp>
      <p:cxnSp>
        <p:nvCxnSpPr>
          <p:cNvPr id="1069" name="Connection Line"/>
          <p:cNvCxnSpPr>
            <a:stCxn id="1068" idx="0"/>
            <a:endCxn id="1061" idx="0"/>
          </p:cNvCxnSpPr>
          <p:nvPr/>
        </p:nvCxnSpPr>
        <p:spPr>
          <a:xfrm>
            <a:off x="3515033" y="3177035"/>
            <a:ext cx="510678" cy="805944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1070" name="11"/>
          <p:cNvSpPr/>
          <p:nvPr/>
        </p:nvSpPr>
        <p:spPr>
          <a:xfrm>
            <a:off x="2715959" y="3744874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11</a:t>
            </a:r>
          </a:p>
        </p:txBody>
      </p:sp>
      <p:cxnSp>
        <p:nvCxnSpPr>
          <p:cNvPr id="1071" name="Connection Line"/>
          <p:cNvCxnSpPr>
            <a:stCxn id="1070" idx="0"/>
            <a:endCxn id="1068" idx="0"/>
          </p:cNvCxnSpPr>
          <p:nvPr/>
        </p:nvCxnSpPr>
        <p:spPr>
          <a:xfrm flipV="1">
            <a:off x="2973134" y="3177035"/>
            <a:ext cx="541900" cy="805944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1072" name="0"/>
          <p:cNvSpPr txBox="1"/>
          <p:nvPr/>
        </p:nvSpPr>
        <p:spPr>
          <a:xfrm>
            <a:off x="4339667" y="3784858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073" name="0"/>
          <p:cNvSpPr txBox="1"/>
          <p:nvPr/>
        </p:nvSpPr>
        <p:spPr>
          <a:xfrm>
            <a:off x="2402440" y="3784858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074" name="Sequencia = {13, 14, 15, 12, 11, 17, 16, 8, 9, 1}"/>
          <p:cNvSpPr txBox="1"/>
          <p:nvPr/>
        </p:nvSpPr>
        <p:spPr>
          <a:xfrm>
            <a:off x="618135" y="1570037"/>
            <a:ext cx="557931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200"/>
            </a:pPr>
            <a:r>
              <a:t>Sequencia = {</a:t>
            </a:r>
            <a:r>
              <a:rPr b="1">
                <a:solidFill>
                  <a:srgbClr val="0433FF"/>
                </a:solidFill>
              </a:rPr>
              <a:t>13</a:t>
            </a:r>
            <a:r>
              <a:t>, </a:t>
            </a:r>
            <a:r>
              <a:rPr b="1">
                <a:solidFill>
                  <a:srgbClr val="0433FF"/>
                </a:solidFill>
              </a:rPr>
              <a:t>14</a:t>
            </a:r>
            <a:r>
              <a:t>, </a:t>
            </a:r>
            <a:r>
              <a:rPr b="1">
                <a:solidFill>
                  <a:srgbClr val="0433FF"/>
                </a:solidFill>
              </a:rPr>
              <a:t>15</a:t>
            </a:r>
            <a:r>
              <a:t>, </a:t>
            </a:r>
            <a:r>
              <a:rPr b="1">
                <a:solidFill>
                  <a:srgbClr val="0433FF"/>
                </a:solidFill>
              </a:rPr>
              <a:t>12</a:t>
            </a:r>
            <a:r>
              <a:t>, </a:t>
            </a:r>
            <a:r>
              <a:rPr b="1">
                <a:solidFill>
                  <a:srgbClr val="0433FF"/>
                </a:solidFill>
              </a:rPr>
              <a:t>11</a:t>
            </a:r>
            <a:r>
              <a:t>, 17, 16, 8, 9, 1}</a:t>
            </a:r>
          </a:p>
        </p:txBody>
      </p:sp>
      <p:sp>
        <p:nvSpPr>
          <p:cNvPr id="1075" name="14"/>
          <p:cNvSpPr/>
          <p:nvPr/>
        </p:nvSpPr>
        <p:spPr>
          <a:xfrm>
            <a:off x="4120564" y="213447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80" name="Inserções em AVL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Inserções em AVL</a:t>
            </a:r>
          </a:p>
        </p:txBody>
      </p:sp>
      <p:sp>
        <p:nvSpPr>
          <p:cNvPr id="1081" name="0"/>
          <p:cNvSpPr txBox="1"/>
          <p:nvPr/>
        </p:nvSpPr>
        <p:spPr>
          <a:xfrm>
            <a:off x="2869663" y="3024408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082" name="0"/>
          <p:cNvSpPr txBox="1"/>
          <p:nvPr/>
        </p:nvSpPr>
        <p:spPr>
          <a:xfrm>
            <a:off x="3818454" y="2219948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099" name="Connection Line"/>
          <p:cNvSpPr/>
          <p:nvPr/>
        </p:nvSpPr>
        <p:spPr>
          <a:xfrm>
            <a:off x="3726084" y="2418068"/>
            <a:ext cx="674402" cy="628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1084" name="15"/>
          <p:cNvSpPr/>
          <p:nvPr/>
        </p:nvSpPr>
        <p:spPr>
          <a:xfrm>
            <a:off x="5015569" y="2984424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1100" name="Connection Line"/>
          <p:cNvSpPr/>
          <p:nvPr/>
        </p:nvSpPr>
        <p:spPr>
          <a:xfrm>
            <a:off x="4400485" y="2418068"/>
            <a:ext cx="682916" cy="6298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1086" name="+1"/>
          <p:cNvSpPr txBox="1"/>
          <p:nvPr/>
        </p:nvSpPr>
        <p:spPr>
          <a:xfrm>
            <a:off x="5459126" y="3024408"/>
            <a:ext cx="438794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+1</a:t>
            </a:r>
          </a:p>
        </p:txBody>
      </p:sp>
      <p:sp>
        <p:nvSpPr>
          <p:cNvPr id="1087" name="12"/>
          <p:cNvSpPr/>
          <p:nvPr/>
        </p:nvSpPr>
        <p:spPr>
          <a:xfrm>
            <a:off x="3280604" y="2984424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1101" name="Connection Line"/>
          <p:cNvSpPr/>
          <p:nvPr/>
        </p:nvSpPr>
        <p:spPr>
          <a:xfrm>
            <a:off x="3673005" y="3435940"/>
            <a:ext cx="375453" cy="5925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1089" name="11"/>
          <p:cNvSpPr/>
          <p:nvPr/>
        </p:nvSpPr>
        <p:spPr>
          <a:xfrm>
            <a:off x="2738706" y="3790367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11</a:t>
            </a:r>
          </a:p>
        </p:txBody>
      </p:sp>
      <p:cxnSp>
        <p:nvCxnSpPr>
          <p:cNvPr id="1090" name="Connection Line"/>
          <p:cNvCxnSpPr>
            <a:stCxn id="1089" idx="0"/>
            <a:endCxn id="1087" idx="0"/>
          </p:cNvCxnSpPr>
          <p:nvPr/>
        </p:nvCxnSpPr>
        <p:spPr>
          <a:xfrm flipV="1">
            <a:off x="2995881" y="3222528"/>
            <a:ext cx="541899" cy="80594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1091" name="0"/>
          <p:cNvSpPr txBox="1"/>
          <p:nvPr/>
        </p:nvSpPr>
        <p:spPr>
          <a:xfrm>
            <a:off x="4362413" y="3830350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092" name="0"/>
          <p:cNvSpPr txBox="1"/>
          <p:nvPr/>
        </p:nvSpPr>
        <p:spPr>
          <a:xfrm>
            <a:off x="2425186" y="3830350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093" name="17"/>
          <p:cNvSpPr/>
          <p:nvPr/>
        </p:nvSpPr>
        <p:spPr>
          <a:xfrm>
            <a:off x="5728508" y="3790367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17</a:t>
            </a:r>
          </a:p>
        </p:txBody>
      </p:sp>
      <p:cxnSp>
        <p:nvCxnSpPr>
          <p:cNvPr id="1094" name="Connection Line"/>
          <p:cNvCxnSpPr>
            <a:stCxn id="1093" idx="0"/>
            <a:endCxn id="1084" idx="0"/>
          </p:cNvCxnSpPr>
          <p:nvPr/>
        </p:nvCxnSpPr>
        <p:spPr>
          <a:xfrm flipH="1" flipV="1">
            <a:off x="5272744" y="3222528"/>
            <a:ext cx="712940" cy="80594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1095" name="0"/>
          <p:cNvSpPr txBox="1"/>
          <p:nvPr/>
        </p:nvSpPr>
        <p:spPr>
          <a:xfrm>
            <a:off x="6299640" y="3830350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096" name="13"/>
          <p:cNvSpPr/>
          <p:nvPr/>
        </p:nvSpPr>
        <p:spPr>
          <a:xfrm>
            <a:off x="3791281" y="3790367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1097" name="Sequencia = {13, 14, 15, 12, 11, 17, 16, 8, 9, 1}"/>
          <p:cNvSpPr txBox="1"/>
          <p:nvPr/>
        </p:nvSpPr>
        <p:spPr>
          <a:xfrm>
            <a:off x="618135" y="1570037"/>
            <a:ext cx="5567584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200"/>
            </a:pPr>
            <a:r>
              <a:t>Sequencia = {</a:t>
            </a:r>
            <a:r>
              <a:rPr b="1">
                <a:solidFill>
                  <a:srgbClr val="0433FF"/>
                </a:solidFill>
              </a:rPr>
              <a:t>13</a:t>
            </a:r>
            <a:r>
              <a:t>, </a:t>
            </a:r>
            <a:r>
              <a:rPr b="1">
                <a:solidFill>
                  <a:srgbClr val="0433FF"/>
                </a:solidFill>
              </a:rPr>
              <a:t>14</a:t>
            </a:r>
            <a:r>
              <a:t>, </a:t>
            </a:r>
            <a:r>
              <a:rPr b="1">
                <a:solidFill>
                  <a:srgbClr val="0433FF"/>
                </a:solidFill>
              </a:rPr>
              <a:t>15</a:t>
            </a:r>
            <a:r>
              <a:t>, </a:t>
            </a:r>
            <a:r>
              <a:rPr b="1">
                <a:solidFill>
                  <a:srgbClr val="0433FF"/>
                </a:solidFill>
              </a:rPr>
              <a:t>12</a:t>
            </a:r>
            <a:r>
              <a:t>, </a:t>
            </a:r>
            <a:r>
              <a:rPr b="1">
                <a:solidFill>
                  <a:srgbClr val="0433FF"/>
                </a:solidFill>
              </a:rPr>
              <a:t>11</a:t>
            </a:r>
            <a:r>
              <a:t>, </a:t>
            </a:r>
            <a:r>
              <a:rPr b="1">
                <a:solidFill>
                  <a:srgbClr val="0433FF"/>
                </a:solidFill>
              </a:rPr>
              <a:t>17</a:t>
            </a:r>
            <a:r>
              <a:t>, 16, 8, 9, 1}</a:t>
            </a:r>
          </a:p>
        </p:txBody>
      </p:sp>
      <p:sp>
        <p:nvSpPr>
          <p:cNvPr id="1098" name="14"/>
          <p:cNvSpPr/>
          <p:nvPr/>
        </p:nvSpPr>
        <p:spPr>
          <a:xfrm>
            <a:off x="4120564" y="2261917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04" name="Inserções em AVL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Inserções em AVL</a:t>
            </a:r>
          </a:p>
        </p:txBody>
      </p:sp>
      <p:sp>
        <p:nvSpPr>
          <p:cNvPr id="1105" name="0"/>
          <p:cNvSpPr txBox="1"/>
          <p:nvPr/>
        </p:nvSpPr>
        <p:spPr>
          <a:xfrm>
            <a:off x="2846917" y="3047154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106" name="0"/>
          <p:cNvSpPr txBox="1"/>
          <p:nvPr/>
        </p:nvSpPr>
        <p:spPr>
          <a:xfrm>
            <a:off x="3795708" y="2242695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126" name="Connection Line"/>
          <p:cNvSpPr/>
          <p:nvPr/>
        </p:nvSpPr>
        <p:spPr>
          <a:xfrm>
            <a:off x="3703338" y="2440814"/>
            <a:ext cx="674402" cy="628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1108" name="15"/>
          <p:cNvSpPr/>
          <p:nvPr/>
        </p:nvSpPr>
        <p:spPr>
          <a:xfrm>
            <a:off x="4992823" y="3007171"/>
            <a:ext cx="514351" cy="476208"/>
          </a:xfrm>
          <a:prstGeom prst="ellipse">
            <a:avLst/>
          </a:prstGeom>
          <a:solidFill>
            <a:srgbClr val="FF26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1127" name="Connection Line"/>
          <p:cNvSpPr/>
          <p:nvPr/>
        </p:nvSpPr>
        <p:spPr>
          <a:xfrm>
            <a:off x="4377739" y="2440814"/>
            <a:ext cx="682916" cy="6298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1110" name="+2"/>
          <p:cNvSpPr txBox="1"/>
          <p:nvPr/>
        </p:nvSpPr>
        <p:spPr>
          <a:xfrm>
            <a:off x="5532393" y="3047154"/>
            <a:ext cx="43879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FF2600"/>
                </a:solidFill>
              </a:defRPr>
            </a:lvl1pPr>
          </a:lstStyle>
          <a:p>
            <a:pPr/>
            <a:r>
              <a:t>+2</a:t>
            </a:r>
          </a:p>
        </p:txBody>
      </p:sp>
      <p:sp>
        <p:nvSpPr>
          <p:cNvPr id="1111" name="12"/>
          <p:cNvSpPr/>
          <p:nvPr/>
        </p:nvSpPr>
        <p:spPr>
          <a:xfrm>
            <a:off x="3257858" y="3007171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1128" name="Connection Line"/>
          <p:cNvSpPr/>
          <p:nvPr/>
        </p:nvSpPr>
        <p:spPr>
          <a:xfrm>
            <a:off x="3650259" y="3458686"/>
            <a:ext cx="375452" cy="5925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1113" name="11"/>
          <p:cNvSpPr/>
          <p:nvPr/>
        </p:nvSpPr>
        <p:spPr>
          <a:xfrm>
            <a:off x="2715959" y="3813113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11</a:t>
            </a:r>
          </a:p>
        </p:txBody>
      </p:sp>
      <p:cxnSp>
        <p:nvCxnSpPr>
          <p:cNvPr id="1114" name="Connection Line"/>
          <p:cNvCxnSpPr>
            <a:stCxn id="1113" idx="0"/>
            <a:endCxn id="1111" idx="0"/>
          </p:cNvCxnSpPr>
          <p:nvPr/>
        </p:nvCxnSpPr>
        <p:spPr>
          <a:xfrm flipV="1">
            <a:off x="2973134" y="3245274"/>
            <a:ext cx="541900" cy="80594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1115" name="0"/>
          <p:cNvSpPr txBox="1"/>
          <p:nvPr/>
        </p:nvSpPr>
        <p:spPr>
          <a:xfrm>
            <a:off x="4339667" y="3853096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116" name="0"/>
          <p:cNvSpPr txBox="1"/>
          <p:nvPr/>
        </p:nvSpPr>
        <p:spPr>
          <a:xfrm>
            <a:off x="2402440" y="3853096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117" name="17"/>
          <p:cNvSpPr/>
          <p:nvPr/>
        </p:nvSpPr>
        <p:spPr>
          <a:xfrm>
            <a:off x="5705762" y="3813113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17</a:t>
            </a:r>
          </a:p>
        </p:txBody>
      </p:sp>
      <p:cxnSp>
        <p:nvCxnSpPr>
          <p:cNvPr id="1118" name="Connection Line"/>
          <p:cNvCxnSpPr>
            <a:stCxn id="1117" idx="0"/>
            <a:endCxn id="1108" idx="0"/>
          </p:cNvCxnSpPr>
          <p:nvPr/>
        </p:nvCxnSpPr>
        <p:spPr>
          <a:xfrm flipH="1" flipV="1">
            <a:off x="5249998" y="3245274"/>
            <a:ext cx="712940" cy="80594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1119" name="-1"/>
          <p:cNvSpPr txBox="1"/>
          <p:nvPr/>
        </p:nvSpPr>
        <p:spPr>
          <a:xfrm>
            <a:off x="6233170" y="3853096"/>
            <a:ext cx="33988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-1</a:t>
            </a:r>
          </a:p>
        </p:txBody>
      </p:sp>
      <p:sp>
        <p:nvSpPr>
          <p:cNvPr id="1120" name="16"/>
          <p:cNvSpPr/>
          <p:nvPr/>
        </p:nvSpPr>
        <p:spPr>
          <a:xfrm>
            <a:off x="5188110" y="4804241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16</a:t>
            </a:r>
          </a:p>
        </p:txBody>
      </p:sp>
      <p:cxnSp>
        <p:nvCxnSpPr>
          <p:cNvPr id="1121" name="Connection Line"/>
          <p:cNvCxnSpPr>
            <a:stCxn id="1120" idx="0"/>
            <a:endCxn id="1117" idx="0"/>
          </p:cNvCxnSpPr>
          <p:nvPr/>
        </p:nvCxnSpPr>
        <p:spPr>
          <a:xfrm flipV="1">
            <a:off x="5445285" y="4051216"/>
            <a:ext cx="517653" cy="991130"/>
          </a:xfrm>
          <a:prstGeom prst="straightConnector1">
            <a:avLst/>
          </a:prstGeom>
          <a:ln w="19050">
            <a:solidFill>
              <a:srgbClr val="000000"/>
            </a:solidFill>
            <a:miter lim="400000"/>
          </a:ln>
        </p:spPr>
      </p:cxnSp>
      <p:sp>
        <p:nvSpPr>
          <p:cNvPr id="1122" name="0"/>
          <p:cNvSpPr txBox="1"/>
          <p:nvPr/>
        </p:nvSpPr>
        <p:spPr>
          <a:xfrm>
            <a:off x="5731810" y="4844225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123" name="13"/>
          <p:cNvSpPr/>
          <p:nvPr/>
        </p:nvSpPr>
        <p:spPr>
          <a:xfrm>
            <a:off x="3768535" y="3813113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1124" name="Sequencia = {13, 14, 15, 12, 11, 17, 16, 8, 9, 1}"/>
          <p:cNvSpPr txBox="1"/>
          <p:nvPr/>
        </p:nvSpPr>
        <p:spPr>
          <a:xfrm>
            <a:off x="618135" y="1570037"/>
            <a:ext cx="5555852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200"/>
            </a:pPr>
            <a:r>
              <a:t>Sequencia = {</a:t>
            </a:r>
            <a:r>
              <a:rPr b="1">
                <a:solidFill>
                  <a:srgbClr val="0433FF"/>
                </a:solidFill>
              </a:rPr>
              <a:t>13</a:t>
            </a:r>
            <a:r>
              <a:t>, </a:t>
            </a:r>
            <a:r>
              <a:rPr b="1">
                <a:solidFill>
                  <a:srgbClr val="0433FF"/>
                </a:solidFill>
              </a:rPr>
              <a:t>14</a:t>
            </a:r>
            <a:r>
              <a:t>, </a:t>
            </a:r>
            <a:r>
              <a:rPr b="1">
                <a:solidFill>
                  <a:srgbClr val="0433FF"/>
                </a:solidFill>
              </a:rPr>
              <a:t>15</a:t>
            </a:r>
            <a:r>
              <a:t>, </a:t>
            </a:r>
            <a:r>
              <a:rPr b="1">
                <a:solidFill>
                  <a:srgbClr val="0433FF"/>
                </a:solidFill>
              </a:rPr>
              <a:t>12</a:t>
            </a:r>
            <a:r>
              <a:t>, </a:t>
            </a:r>
            <a:r>
              <a:rPr b="1">
                <a:solidFill>
                  <a:srgbClr val="0433FF"/>
                </a:solidFill>
              </a:rPr>
              <a:t>11</a:t>
            </a:r>
            <a:r>
              <a:t>, </a:t>
            </a:r>
            <a:r>
              <a:rPr b="1">
                <a:solidFill>
                  <a:srgbClr val="0433FF"/>
                </a:solidFill>
              </a:rPr>
              <a:t>17</a:t>
            </a:r>
            <a:r>
              <a:t>, </a:t>
            </a:r>
            <a:r>
              <a:rPr b="1">
                <a:solidFill>
                  <a:srgbClr val="0433FF"/>
                </a:solidFill>
              </a:rPr>
              <a:t>16</a:t>
            </a:r>
            <a:r>
              <a:t>, 8, 9, 1}</a:t>
            </a:r>
          </a:p>
        </p:txBody>
      </p:sp>
      <p:sp>
        <p:nvSpPr>
          <p:cNvPr id="1125" name="14"/>
          <p:cNvSpPr/>
          <p:nvPr/>
        </p:nvSpPr>
        <p:spPr>
          <a:xfrm>
            <a:off x="4120564" y="225222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1133" name="Group"/>
          <p:cNvGrpSpPr/>
          <p:nvPr/>
        </p:nvGrpSpPr>
        <p:grpSpPr>
          <a:xfrm>
            <a:off x="880455" y="4722595"/>
            <a:ext cx="366714" cy="373791"/>
            <a:chOff x="0" y="0"/>
            <a:chExt cx="366712" cy="373790"/>
          </a:xfrm>
        </p:grpSpPr>
        <p:sp>
          <p:nvSpPr>
            <p:cNvPr id="113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32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1134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Roteiro</a:t>
            </a:r>
          </a:p>
        </p:txBody>
      </p:sp>
      <p:sp>
        <p:nvSpPr>
          <p:cNvPr id="1135" name="Referências"/>
          <p:cNvSpPr txBox="1"/>
          <p:nvPr/>
        </p:nvSpPr>
        <p:spPr>
          <a:xfrm>
            <a:off x="1366727" y="4722595"/>
            <a:ext cx="154286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1136" name="Rounded Rectangle"/>
          <p:cNvSpPr/>
          <p:nvPr/>
        </p:nvSpPr>
        <p:spPr>
          <a:xfrm>
            <a:off x="803148" y="4048566"/>
            <a:ext cx="7772401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1137" name="Introdução"/>
          <p:cNvSpPr txBox="1"/>
          <p:nvPr/>
        </p:nvSpPr>
        <p:spPr>
          <a:xfrm>
            <a:off x="1343058" y="1935127"/>
            <a:ext cx="141499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1140" name="Group"/>
          <p:cNvGrpSpPr/>
          <p:nvPr/>
        </p:nvGrpSpPr>
        <p:grpSpPr>
          <a:xfrm>
            <a:off x="876300" y="1916542"/>
            <a:ext cx="366713" cy="373791"/>
            <a:chOff x="0" y="0"/>
            <a:chExt cx="366712" cy="373790"/>
          </a:xfrm>
        </p:grpSpPr>
        <p:sp>
          <p:nvSpPr>
            <p:cNvPr id="113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39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143" name="Group"/>
          <p:cNvGrpSpPr/>
          <p:nvPr/>
        </p:nvGrpSpPr>
        <p:grpSpPr>
          <a:xfrm>
            <a:off x="879475" y="2482940"/>
            <a:ext cx="366713" cy="373791"/>
            <a:chOff x="0" y="0"/>
            <a:chExt cx="366712" cy="373790"/>
          </a:xfrm>
        </p:grpSpPr>
        <p:sp>
          <p:nvSpPr>
            <p:cNvPr id="114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42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1144" name="Árvores AVLs"/>
          <p:cNvSpPr txBox="1"/>
          <p:nvPr/>
        </p:nvSpPr>
        <p:spPr>
          <a:xfrm>
            <a:off x="1345584" y="2501851"/>
            <a:ext cx="175432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Árvores AVLs</a:t>
            </a:r>
          </a:p>
        </p:txBody>
      </p:sp>
      <p:grpSp>
        <p:nvGrpSpPr>
          <p:cNvPr id="1147" name="Group"/>
          <p:cNvGrpSpPr/>
          <p:nvPr/>
        </p:nvGrpSpPr>
        <p:grpSpPr>
          <a:xfrm>
            <a:off x="879475" y="3049587"/>
            <a:ext cx="366713" cy="373791"/>
            <a:chOff x="0" y="0"/>
            <a:chExt cx="366712" cy="373790"/>
          </a:xfrm>
        </p:grpSpPr>
        <p:sp>
          <p:nvSpPr>
            <p:cNvPr id="114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46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148" name="Inserção em AVLs"/>
          <p:cNvSpPr txBox="1"/>
          <p:nvPr/>
        </p:nvSpPr>
        <p:spPr>
          <a:xfrm>
            <a:off x="1350425" y="3049538"/>
            <a:ext cx="2276708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Inserção em AVLs</a:t>
            </a:r>
          </a:p>
        </p:txBody>
      </p:sp>
      <p:grpSp>
        <p:nvGrpSpPr>
          <p:cNvPr id="1151" name="Group"/>
          <p:cNvGrpSpPr/>
          <p:nvPr/>
        </p:nvGrpSpPr>
        <p:grpSpPr>
          <a:xfrm>
            <a:off x="1671827" y="3601559"/>
            <a:ext cx="366714" cy="365126"/>
            <a:chOff x="0" y="4332"/>
            <a:chExt cx="366712" cy="365125"/>
          </a:xfrm>
        </p:grpSpPr>
        <p:sp>
          <p:nvSpPr>
            <p:cNvPr id="114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50" name="A"/>
            <p:cNvSpPr txBox="1"/>
            <p:nvPr/>
          </p:nvSpPr>
          <p:spPr>
            <a:xfrm>
              <a:off x="54048" y="18426"/>
              <a:ext cx="258617" cy="3369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1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1152" name="Rotações simples"/>
          <p:cNvSpPr txBox="1"/>
          <p:nvPr/>
        </p:nvSpPr>
        <p:spPr>
          <a:xfrm>
            <a:off x="2157126" y="3607162"/>
            <a:ext cx="2262569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Rotações simples</a:t>
            </a:r>
          </a:p>
        </p:txBody>
      </p:sp>
      <p:grpSp>
        <p:nvGrpSpPr>
          <p:cNvPr id="1155" name="Group"/>
          <p:cNvGrpSpPr/>
          <p:nvPr/>
        </p:nvGrpSpPr>
        <p:grpSpPr>
          <a:xfrm>
            <a:off x="1671827" y="4151159"/>
            <a:ext cx="366714" cy="365126"/>
            <a:chOff x="0" y="4332"/>
            <a:chExt cx="366712" cy="365125"/>
          </a:xfrm>
        </p:grpSpPr>
        <p:sp>
          <p:nvSpPr>
            <p:cNvPr id="115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54" name="B"/>
            <p:cNvSpPr txBox="1"/>
            <p:nvPr/>
          </p:nvSpPr>
          <p:spPr>
            <a:xfrm>
              <a:off x="49462" y="12284"/>
              <a:ext cx="267789" cy="34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1156" name="Rotações duplas"/>
          <p:cNvSpPr txBox="1"/>
          <p:nvPr/>
        </p:nvSpPr>
        <p:spPr>
          <a:xfrm>
            <a:off x="2157126" y="4154926"/>
            <a:ext cx="2135197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Rotações duplas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59" name="Inserções em AVL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Inserções em AVL</a:t>
            </a:r>
          </a:p>
        </p:txBody>
      </p:sp>
      <p:sp>
        <p:nvSpPr>
          <p:cNvPr id="1160" name="14"/>
          <p:cNvSpPr/>
          <p:nvPr/>
        </p:nvSpPr>
        <p:spPr>
          <a:xfrm>
            <a:off x="1284019" y="2698887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14</a:t>
            </a:r>
          </a:p>
        </p:txBody>
      </p:sp>
      <p:sp>
        <p:nvSpPr>
          <p:cNvPr id="1161" name="0"/>
          <p:cNvSpPr txBox="1"/>
          <p:nvPr/>
        </p:nvSpPr>
        <p:spPr>
          <a:xfrm>
            <a:off x="959164" y="2738871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cxnSp>
        <p:nvCxnSpPr>
          <p:cNvPr id="1162" name="Connection Line"/>
          <p:cNvCxnSpPr>
            <a:stCxn id="1173" idx="0"/>
            <a:endCxn id="1160" idx="0"/>
          </p:cNvCxnSpPr>
          <p:nvPr/>
        </p:nvCxnSpPr>
        <p:spPr>
          <a:xfrm flipV="1">
            <a:off x="857754" y="2936991"/>
            <a:ext cx="683441" cy="791465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1163" name="15"/>
          <p:cNvSpPr/>
          <p:nvPr/>
        </p:nvSpPr>
        <p:spPr>
          <a:xfrm>
            <a:off x="2156279" y="3503347"/>
            <a:ext cx="514351" cy="476208"/>
          </a:xfrm>
          <a:prstGeom prst="ellipse">
            <a:avLst/>
          </a:prstGeom>
          <a:solidFill>
            <a:srgbClr val="FF26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15</a:t>
            </a:r>
          </a:p>
        </p:txBody>
      </p:sp>
      <p:cxnSp>
        <p:nvCxnSpPr>
          <p:cNvPr id="1164" name="Connection Line"/>
          <p:cNvCxnSpPr>
            <a:stCxn id="1163" idx="0"/>
            <a:endCxn id="1160" idx="0"/>
          </p:cNvCxnSpPr>
          <p:nvPr/>
        </p:nvCxnSpPr>
        <p:spPr>
          <a:xfrm flipH="1" flipV="1">
            <a:off x="1541194" y="2936991"/>
            <a:ext cx="872261" cy="804460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1165" name="+2"/>
          <p:cNvSpPr txBox="1"/>
          <p:nvPr/>
        </p:nvSpPr>
        <p:spPr>
          <a:xfrm>
            <a:off x="2695848" y="3543331"/>
            <a:ext cx="438794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FF2600"/>
                </a:solidFill>
              </a:defRPr>
            </a:lvl1pPr>
          </a:lstStyle>
          <a:p>
            <a:pPr/>
            <a:r>
              <a:t>+2</a:t>
            </a:r>
          </a:p>
        </p:txBody>
      </p:sp>
      <p:sp>
        <p:nvSpPr>
          <p:cNvPr id="1166" name="17"/>
          <p:cNvSpPr/>
          <p:nvPr/>
        </p:nvSpPr>
        <p:spPr>
          <a:xfrm>
            <a:off x="2869218" y="4309289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17</a:t>
            </a:r>
          </a:p>
        </p:txBody>
      </p:sp>
      <p:cxnSp>
        <p:nvCxnSpPr>
          <p:cNvPr id="1167" name="Connection Line"/>
          <p:cNvCxnSpPr>
            <a:stCxn id="1166" idx="0"/>
            <a:endCxn id="1163" idx="0"/>
          </p:cNvCxnSpPr>
          <p:nvPr/>
        </p:nvCxnSpPr>
        <p:spPr>
          <a:xfrm flipH="1" flipV="1">
            <a:off x="2413454" y="3741450"/>
            <a:ext cx="712940" cy="805944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1168" name="-1"/>
          <p:cNvSpPr txBox="1"/>
          <p:nvPr/>
        </p:nvSpPr>
        <p:spPr>
          <a:xfrm>
            <a:off x="3396626" y="4349273"/>
            <a:ext cx="339884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-1</a:t>
            </a:r>
          </a:p>
        </p:txBody>
      </p:sp>
      <p:sp>
        <p:nvSpPr>
          <p:cNvPr id="1169" name="16"/>
          <p:cNvSpPr/>
          <p:nvPr/>
        </p:nvSpPr>
        <p:spPr>
          <a:xfrm>
            <a:off x="2351566" y="5300417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16</a:t>
            </a:r>
          </a:p>
        </p:txBody>
      </p:sp>
      <p:cxnSp>
        <p:nvCxnSpPr>
          <p:cNvPr id="1170" name="Connection Line"/>
          <p:cNvCxnSpPr>
            <a:stCxn id="1169" idx="0"/>
            <a:endCxn id="1166" idx="0"/>
          </p:cNvCxnSpPr>
          <p:nvPr/>
        </p:nvCxnSpPr>
        <p:spPr>
          <a:xfrm flipV="1">
            <a:off x="2608741" y="4547393"/>
            <a:ext cx="517653" cy="991129"/>
          </a:xfrm>
          <a:prstGeom prst="straightConnector1">
            <a:avLst/>
          </a:prstGeom>
          <a:ln w="19050">
            <a:solidFill>
              <a:srgbClr val="000000"/>
            </a:solidFill>
            <a:miter lim="400000"/>
          </a:ln>
        </p:spPr>
      </p:cxnSp>
      <p:sp>
        <p:nvSpPr>
          <p:cNvPr id="1171" name="0"/>
          <p:cNvSpPr txBox="1"/>
          <p:nvPr/>
        </p:nvSpPr>
        <p:spPr>
          <a:xfrm>
            <a:off x="2895266" y="5340401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172" name="Retângulo 6"/>
          <p:cNvSpPr/>
          <p:nvPr/>
        </p:nvSpPr>
        <p:spPr>
          <a:xfrm>
            <a:off x="106295" y="1638165"/>
            <a:ext cx="2623406" cy="701041"/>
          </a:xfrm>
          <a:prstGeom prst="rect">
            <a:avLst/>
          </a:prstGeom>
          <a:solidFill>
            <a:srgbClr val="D4FB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3) Rotação dupla</a:t>
            </a:r>
          </a:p>
          <a:p>
            <a:pPr algn="ctr"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p esquerda </a:t>
            </a:r>
          </a:p>
        </p:txBody>
      </p:sp>
      <p:sp>
        <p:nvSpPr>
          <p:cNvPr id="1173" name="…"/>
          <p:cNvSpPr txBox="1"/>
          <p:nvPr/>
        </p:nvSpPr>
        <p:spPr>
          <a:xfrm>
            <a:off x="514069" y="3530335"/>
            <a:ext cx="68737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…</a:t>
            </a:r>
          </a:p>
        </p:txBody>
      </p:sp>
      <p:sp>
        <p:nvSpPr>
          <p:cNvPr id="1174" name="14"/>
          <p:cNvSpPr/>
          <p:nvPr/>
        </p:nvSpPr>
        <p:spPr>
          <a:xfrm>
            <a:off x="5987153" y="2620147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14</a:t>
            </a:r>
          </a:p>
        </p:txBody>
      </p:sp>
      <p:sp>
        <p:nvSpPr>
          <p:cNvPr id="1175" name="0"/>
          <p:cNvSpPr txBox="1"/>
          <p:nvPr/>
        </p:nvSpPr>
        <p:spPr>
          <a:xfrm>
            <a:off x="5662297" y="2660131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cxnSp>
        <p:nvCxnSpPr>
          <p:cNvPr id="1176" name="Connection Line"/>
          <p:cNvCxnSpPr>
            <a:stCxn id="1184" idx="0"/>
            <a:endCxn id="1174" idx="0"/>
          </p:cNvCxnSpPr>
          <p:nvPr/>
        </p:nvCxnSpPr>
        <p:spPr>
          <a:xfrm flipV="1">
            <a:off x="5560887" y="2858251"/>
            <a:ext cx="683442" cy="791465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1177" name="15"/>
          <p:cNvSpPr/>
          <p:nvPr/>
        </p:nvSpPr>
        <p:spPr>
          <a:xfrm>
            <a:off x="6349865" y="4208377"/>
            <a:ext cx="514351" cy="476208"/>
          </a:xfrm>
          <a:prstGeom prst="ellipse">
            <a:avLst/>
          </a:prstGeom>
          <a:solidFill>
            <a:srgbClr val="FF26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15</a:t>
            </a:r>
          </a:p>
        </p:txBody>
      </p:sp>
      <p:cxnSp>
        <p:nvCxnSpPr>
          <p:cNvPr id="1178" name="Connection Line"/>
          <p:cNvCxnSpPr>
            <a:stCxn id="1181" idx="0"/>
            <a:endCxn id="1174" idx="0"/>
          </p:cNvCxnSpPr>
          <p:nvPr/>
        </p:nvCxnSpPr>
        <p:spPr>
          <a:xfrm flipH="1" flipV="1">
            <a:off x="6244328" y="2858251"/>
            <a:ext cx="820659" cy="791465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1179" name="17"/>
          <p:cNvSpPr/>
          <p:nvPr/>
        </p:nvSpPr>
        <p:spPr>
          <a:xfrm>
            <a:off x="7361203" y="4208377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17</a:t>
            </a:r>
          </a:p>
        </p:txBody>
      </p:sp>
      <p:cxnSp>
        <p:nvCxnSpPr>
          <p:cNvPr id="1180" name="Connection Line"/>
          <p:cNvCxnSpPr>
            <a:stCxn id="1181" idx="0"/>
            <a:endCxn id="1177" idx="0"/>
          </p:cNvCxnSpPr>
          <p:nvPr/>
        </p:nvCxnSpPr>
        <p:spPr>
          <a:xfrm flipH="1">
            <a:off x="6607040" y="3649715"/>
            <a:ext cx="457947" cy="796767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1181" name="16"/>
          <p:cNvSpPr/>
          <p:nvPr/>
        </p:nvSpPr>
        <p:spPr>
          <a:xfrm>
            <a:off x="6807811" y="341161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16</a:t>
            </a:r>
          </a:p>
        </p:txBody>
      </p:sp>
      <p:cxnSp>
        <p:nvCxnSpPr>
          <p:cNvPr id="1182" name="Connection Line"/>
          <p:cNvCxnSpPr>
            <a:stCxn id="1181" idx="0"/>
            <a:endCxn id="1179" idx="0"/>
          </p:cNvCxnSpPr>
          <p:nvPr/>
        </p:nvCxnSpPr>
        <p:spPr>
          <a:xfrm>
            <a:off x="7064986" y="3649715"/>
            <a:ext cx="553393" cy="796767"/>
          </a:xfrm>
          <a:prstGeom prst="straightConnector1">
            <a:avLst/>
          </a:prstGeom>
          <a:ln w="19050">
            <a:solidFill>
              <a:srgbClr val="000000"/>
            </a:solidFill>
            <a:miter lim="400000"/>
          </a:ln>
        </p:spPr>
      </p:cxnSp>
      <p:sp>
        <p:nvSpPr>
          <p:cNvPr id="1183" name="0"/>
          <p:cNvSpPr txBox="1"/>
          <p:nvPr/>
        </p:nvSpPr>
        <p:spPr>
          <a:xfrm>
            <a:off x="7886435" y="4248361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184" name="…"/>
          <p:cNvSpPr txBox="1"/>
          <p:nvPr/>
        </p:nvSpPr>
        <p:spPr>
          <a:xfrm>
            <a:off x="5217203" y="3451595"/>
            <a:ext cx="68737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…</a:t>
            </a:r>
          </a:p>
        </p:txBody>
      </p:sp>
      <p:sp>
        <p:nvSpPr>
          <p:cNvPr id="1185" name="Line"/>
          <p:cNvSpPr/>
          <p:nvPr/>
        </p:nvSpPr>
        <p:spPr>
          <a:xfrm>
            <a:off x="4136251" y="4050284"/>
            <a:ext cx="659904" cy="1"/>
          </a:xfrm>
          <a:prstGeom prst="line">
            <a:avLst/>
          </a:prstGeom>
          <a:ln w="889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86" name="0"/>
          <p:cNvSpPr txBox="1"/>
          <p:nvPr/>
        </p:nvSpPr>
        <p:spPr>
          <a:xfrm>
            <a:off x="7341351" y="3493822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187" name="0"/>
          <p:cNvSpPr txBox="1"/>
          <p:nvPr/>
        </p:nvSpPr>
        <p:spPr>
          <a:xfrm>
            <a:off x="6021059" y="4248361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90" name="Inserções em AVL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Inserções em AVL</a:t>
            </a:r>
          </a:p>
        </p:txBody>
      </p:sp>
      <p:sp>
        <p:nvSpPr>
          <p:cNvPr id="1191" name="14"/>
          <p:cNvSpPr/>
          <p:nvPr/>
        </p:nvSpPr>
        <p:spPr>
          <a:xfrm>
            <a:off x="1284019" y="2698887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14</a:t>
            </a:r>
          </a:p>
        </p:txBody>
      </p:sp>
      <p:sp>
        <p:nvSpPr>
          <p:cNvPr id="1192" name="0"/>
          <p:cNvSpPr txBox="1"/>
          <p:nvPr/>
        </p:nvSpPr>
        <p:spPr>
          <a:xfrm>
            <a:off x="959164" y="2738871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cxnSp>
        <p:nvCxnSpPr>
          <p:cNvPr id="1193" name="Connection Line"/>
          <p:cNvCxnSpPr>
            <a:stCxn id="1204" idx="0"/>
            <a:endCxn id="1191" idx="0"/>
          </p:cNvCxnSpPr>
          <p:nvPr/>
        </p:nvCxnSpPr>
        <p:spPr>
          <a:xfrm flipV="1">
            <a:off x="857754" y="2936991"/>
            <a:ext cx="683441" cy="791465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1194" name="15"/>
          <p:cNvSpPr/>
          <p:nvPr/>
        </p:nvSpPr>
        <p:spPr>
          <a:xfrm>
            <a:off x="2156279" y="3503347"/>
            <a:ext cx="514351" cy="476208"/>
          </a:xfrm>
          <a:prstGeom prst="ellipse">
            <a:avLst/>
          </a:prstGeom>
          <a:solidFill>
            <a:srgbClr val="FF26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15</a:t>
            </a:r>
          </a:p>
        </p:txBody>
      </p:sp>
      <p:cxnSp>
        <p:nvCxnSpPr>
          <p:cNvPr id="1195" name="Connection Line"/>
          <p:cNvCxnSpPr>
            <a:stCxn id="1194" idx="0"/>
            <a:endCxn id="1191" idx="0"/>
          </p:cNvCxnSpPr>
          <p:nvPr/>
        </p:nvCxnSpPr>
        <p:spPr>
          <a:xfrm flipH="1" flipV="1">
            <a:off x="1541194" y="2936991"/>
            <a:ext cx="872261" cy="804460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1196" name="+2"/>
          <p:cNvSpPr txBox="1"/>
          <p:nvPr/>
        </p:nvSpPr>
        <p:spPr>
          <a:xfrm>
            <a:off x="2695848" y="3530335"/>
            <a:ext cx="438794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FF2600"/>
                </a:solidFill>
              </a:defRPr>
            </a:lvl1pPr>
          </a:lstStyle>
          <a:p>
            <a:pPr/>
            <a:r>
              <a:t>+2</a:t>
            </a:r>
          </a:p>
        </p:txBody>
      </p:sp>
      <p:sp>
        <p:nvSpPr>
          <p:cNvPr id="1197" name="17"/>
          <p:cNvSpPr/>
          <p:nvPr/>
        </p:nvSpPr>
        <p:spPr>
          <a:xfrm>
            <a:off x="2869218" y="4309289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17</a:t>
            </a:r>
          </a:p>
        </p:txBody>
      </p:sp>
      <p:cxnSp>
        <p:nvCxnSpPr>
          <p:cNvPr id="1198" name="Connection Line"/>
          <p:cNvCxnSpPr>
            <a:stCxn id="1197" idx="0"/>
            <a:endCxn id="1194" idx="0"/>
          </p:cNvCxnSpPr>
          <p:nvPr/>
        </p:nvCxnSpPr>
        <p:spPr>
          <a:xfrm flipH="1" flipV="1">
            <a:off x="2413454" y="3741450"/>
            <a:ext cx="712940" cy="805944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1199" name="-1"/>
          <p:cNvSpPr txBox="1"/>
          <p:nvPr/>
        </p:nvSpPr>
        <p:spPr>
          <a:xfrm>
            <a:off x="3396626" y="4349273"/>
            <a:ext cx="339884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-1</a:t>
            </a:r>
          </a:p>
        </p:txBody>
      </p:sp>
      <p:sp>
        <p:nvSpPr>
          <p:cNvPr id="1200" name="16"/>
          <p:cNvSpPr/>
          <p:nvPr/>
        </p:nvSpPr>
        <p:spPr>
          <a:xfrm>
            <a:off x="2351566" y="5300417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16</a:t>
            </a:r>
          </a:p>
        </p:txBody>
      </p:sp>
      <p:cxnSp>
        <p:nvCxnSpPr>
          <p:cNvPr id="1201" name="Connection Line"/>
          <p:cNvCxnSpPr>
            <a:stCxn id="1200" idx="0"/>
            <a:endCxn id="1197" idx="0"/>
          </p:cNvCxnSpPr>
          <p:nvPr/>
        </p:nvCxnSpPr>
        <p:spPr>
          <a:xfrm flipV="1">
            <a:off x="2608741" y="4547393"/>
            <a:ext cx="517653" cy="991129"/>
          </a:xfrm>
          <a:prstGeom prst="straightConnector1">
            <a:avLst/>
          </a:prstGeom>
          <a:ln w="19050">
            <a:solidFill>
              <a:srgbClr val="000000"/>
            </a:solidFill>
            <a:miter lim="400000"/>
          </a:ln>
        </p:spPr>
      </p:cxnSp>
      <p:sp>
        <p:nvSpPr>
          <p:cNvPr id="1202" name="0"/>
          <p:cNvSpPr txBox="1"/>
          <p:nvPr/>
        </p:nvSpPr>
        <p:spPr>
          <a:xfrm>
            <a:off x="2895266" y="5340401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203" name="Retângulo 6"/>
          <p:cNvSpPr/>
          <p:nvPr/>
        </p:nvSpPr>
        <p:spPr>
          <a:xfrm>
            <a:off x="229492" y="1830401"/>
            <a:ext cx="2623406" cy="701041"/>
          </a:xfrm>
          <a:prstGeom prst="rect">
            <a:avLst/>
          </a:prstGeom>
          <a:solidFill>
            <a:srgbClr val="D4FB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3) Rotação dupla</a:t>
            </a:r>
          </a:p>
          <a:p>
            <a:pPr algn="ctr"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p esquerda </a:t>
            </a:r>
          </a:p>
        </p:txBody>
      </p:sp>
      <p:sp>
        <p:nvSpPr>
          <p:cNvPr id="1204" name="…"/>
          <p:cNvSpPr txBox="1"/>
          <p:nvPr/>
        </p:nvSpPr>
        <p:spPr>
          <a:xfrm>
            <a:off x="514069" y="3530335"/>
            <a:ext cx="68737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…</a:t>
            </a:r>
          </a:p>
        </p:txBody>
      </p:sp>
      <p:sp>
        <p:nvSpPr>
          <p:cNvPr id="1205" name="14"/>
          <p:cNvSpPr/>
          <p:nvPr/>
        </p:nvSpPr>
        <p:spPr>
          <a:xfrm>
            <a:off x="5987153" y="2620147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14</a:t>
            </a:r>
          </a:p>
        </p:txBody>
      </p:sp>
      <p:sp>
        <p:nvSpPr>
          <p:cNvPr id="1206" name="0"/>
          <p:cNvSpPr txBox="1"/>
          <p:nvPr/>
        </p:nvSpPr>
        <p:spPr>
          <a:xfrm>
            <a:off x="5662297" y="2660131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cxnSp>
        <p:nvCxnSpPr>
          <p:cNvPr id="1207" name="Connection Line"/>
          <p:cNvCxnSpPr>
            <a:stCxn id="1215" idx="0"/>
            <a:endCxn id="1205" idx="0"/>
          </p:cNvCxnSpPr>
          <p:nvPr/>
        </p:nvCxnSpPr>
        <p:spPr>
          <a:xfrm flipV="1">
            <a:off x="5560887" y="2858251"/>
            <a:ext cx="683442" cy="791465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1208" name="15"/>
          <p:cNvSpPr/>
          <p:nvPr/>
        </p:nvSpPr>
        <p:spPr>
          <a:xfrm>
            <a:off x="6349865" y="4208377"/>
            <a:ext cx="514351" cy="476208"/>
          </a:xfrm>
          <a:prstGeom prst="ellipse">
            <a:avLst/>
          </a:prstGeom>
          <a:solidFill>
            <a:srgbClr val="FF26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15</a:t>
            </a:r>
          </a:p>
        </p:txBody>
      </p:sp>
      <p:cxnSp>
        <p:nvCxnSpPr>
          <p:cNvPr id="1209" name="Connection Line"/>
          <p:cNvCxnSpPr>
            <a:stCxn id="1212" idx="0"/>
            <a:endCxn id="1205" idx="0"/>
          </p:cNvCxnSpPr>
          <p:nvPr/>
        </p:nvCxnSpPr>
        <p:spPr>
          <a:xfrm flipH="1" flipV="1">
            <a:off x="6244328" y="2858251"/>
            <a:ext cx="820659" cy="791465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1210" name="17"/>
          <p:cNvSpPr/>
          <p:nvPr/>
        </p:nvSpPr>
        <p:spPr>
          <a:xfrm>
            <a:off x="7361203" y="4208377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17</a:t>
            </a:r>
          </a:p>
        </p:txBody>
      </p:sp>
      <p:cxnSp>
        <p:nvCxnSpPr>
          <p:cNvPr id="1211" name="Connection Line"/>
          <p:cNvCxnSpPr>
            <a:stCxn id="1212" idx="0"/>
            <a:endCxn id="1208" idx="0"/>
          </p:cNvCxnSpPr>
          <p:nvPr/>
        </p:nvCxnSpPr>
        <p:spPr>
          <a:xfrm flipH="1">
            <a:off x="6607040" y="3649715"/>
            <a:ext cx="457947" cy="796767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1212" name="16"/>
          <p:cNvSpPr/>
          <p:nvPr/>
        </p:nvSpPr>
        <p:spPr>
          <a:xfrm>
            <a:off x="6807811" y="341161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16</a:t>
            </a:r>
          </a:p>
        </p:txBody>
      </p:sp>
      <p:cxnSp>
        <p:nvCxnSpPr>
          <p:cNvPr id="1213" name="Connection Line"/>
          <p:cNvCxnSpPr>
            <a:stCxn id="1212" idx="0"/>
            <a:endCxn id="1210" idx="0"/>
          </p:cNvCxnSpPr>
          <p:nvPr/>
        </p:nvCxnSpPr>
        <p:spPr>
          <a:xfrm>
            <a:off x="7064986" y="3649715"/>
            <a:ext cx="553393" cy="796767"/>
          </a:xfrm>
          <a:prstGeom prst="straightConnector1">
            <a:avLst/>
          </a:prstGeom>
          <a:ln w="19050">
            <a:solidFill>
              <a:srgbClr val="000000"/>
            </a:solidFill>
            <a:miter lim="400000"/>
          </a:ln>
        </p:spPr>
      </p:cxnSp>
      <p:sp>
        <p:nvSpPr>
          <p:cNvPr id="1214" name="0"/>
          <p:cNvSpPr txBox="1"/>
          <p:nvPr/>
        </p:nvSpPr>
        <p:spPr>
          <a:xfrm>
            <a:off x="7886435" y="4248361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215" name="…"/>
          <p:cNvSpPr txBox="1"/>
          <p:nvPr/>
        </p:nvSpPr>
        <p:spPr>
          <a:xfrm>
            <a:off x="5217203" y="3451595"/>
            <a:ext cx="68737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…</a:t>
            </a:r>
          </a:p>
        </p:txBody>
      </p:sp>
      <p:sp>
        <p:nvSpPr>
          <p:cNvPr id="1216" name="Line"/>
          <p:cNvSpPr/>
          <p:nvPr/>
        </p:nvSpPr>
        <p:spPr>
          <a:xfrm>
            <a:off x="4136251" y="4050284"/>
            <a:ext cx="659904" cy="1"/>
          </a:xfrm>
          <a:prstGeom prst="line">
            <a:avLst/>
          </a:prstGeom>
          <a:ln w="889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17" name="0"/>
          <p:cNvSpPr txBox="1"/>
          <p:nvPr/>
        </p:nvSpPr>
        <p:spPr>
          <a:xfrm>
            <a:off x="7341351" y="3493822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218" name="0"/>
          <p:cNvSpPr txBox="1"/>
          <p:nvPr/>
        </p:nvSpPr>
        <p:spPr>
          <a:xfrm>
            <a:off x="6021059" y="4248361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219" name="v"/>
          <p:cNvSpPr txBox="1"/>
          <p:nvPr/>
        </p:nvSpPr>
        <p:spPr>
          <a:xfrm>
            <a:off x="2482524" y="4841723"/>
            <a:ext cx="252435" cy="39624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/>
            </a:lvl1pPr>
          </a:lstStyle>
          <a:p>
            <a:pPr/>
            <a:r>
              <a:t>v</a:t>
            </a:r>
          </a:p>
        </p:txBody>
      </p:sp>
      <p:sp>
        <p:nvSpPr>
          <p:cNvPr id="1220" name="u"/>
          <p:cNvSpPr txBox="1"/>
          <p:nvPr/>
        </p:nvSpPr>
        <p:spPr>
          <a:xfrm>
            <a:off x="3007558" y="3852164"/>
            <a:ext cx="237671" cy="39624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200"/>
            </a:lvl1pPr>
          </a:lstStyle>
          <a:p>
            <a:pPr/>
            <a:r>
              <a:t>u</a:t>
            </a:r>
          </a:p>
        </p:txBody>
      </p:sp>
      <p:sp>
        <p:nvSpPr>
          <p:cNvPr id="1221" name="p"/>
          <p:cNvSpPr txBox="1"/>
          <p:nvPr/>
        </p:nvSpPr>
        <p:spPr>
          <a:xfrm>
            <a:off x="2287236" y="3056926"/>
            <a:ext cx="252436" cy="39624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/>
            </a:lvl1pPr>
          </a:lstStyle>
          <a:p>
            <a:pPr/>
            <a:r>
              <a:t>p</a:t>
            </a:r>
          </a:p>
        </p:txBody>
      </p:sp>
      <p:sp>
        <p:nvSpPr>
          <p:cNvPr id="1226" name="Connection Line"/>
          <p:cNvSpPr/>
          <p:nvPr/>
        </p:nvSpPr>
        <p:spPr>
          <a:xfrm>
            <a:off x="2115574" y="4743450"/>
            <a:ext cx="997127" cy="3342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0" fill="norm" stroke="1" extrusionOk="0">
                <a:moveTo>
                  <a:pt x="0" y="16210"/>
                </a:moveTo>
                <a:cubicBezTo>
                  <a:pt x="5840" y="-4869"/>
                  <a:pt x="13040" y="-5390"/>
                  <a:pt x="21600" y="14647"/>
                </a:cubicBezTo>
              </a:path>
            </a:pathLst>
          </a:custGeom>
          <a:ln w="25400">
            <a:solidFill>
              <a:srgbClr val="FF2600"/>
            </a:solidFill>
            <a:prstDash val="sysDot"/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223" name="v"/>
          <p:cNvSpPr txBox="1"/>
          <p:nvPr/>
        </p:nvSpPr>
        <p:spPr>
          <a:xfrm>
            <a:off x="6938769" y="2911323"/>
            <a:ext cx="252436" cy="39624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/>
            </a:lvl1pPr>
          </a:lstStyle>
          <a:p>
            <a:pPr/>
            <a:r>
              <a:t>v</a:t>
            </a:r>
          </a:p>
        </p:txBody>
      </p:sp>
      <p:sp>
        <p:nvSpPr>
          <p:cNvPr id="1224" name="u"/>
          <p:cNvSpPr txBox="1"/>
          <p:nvPr/>
        </p:nvSpPr>
        <p:spPr>
          <a:xfrm>
            <a:off x="7499543" y="3746282"/>
            <a:ext cx="237671" cy="39624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200"/>
            </a:lvl1pPr>
          </a:lstStyle>
          <a:p>
            <a:pPr/>
            <a:r>
              <a:t>u</a:t>
            </a:r>
          </a:p>
        </p:txBody>
      </p:sp>
      <p:sp>
        <p:nvSpPr>
          <p:cNvPr id="1225" name="p"/>
          <p:cNvSpPr txBox="1"/>
          <p:nvPr/>
        </p:nvSpPr>
        <p:spPr>
          <a:xfrm>
            <a:off x="6480823" y="3746282"/>
            <a:ext cx="252435" cy="39624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/>
            </a:lvl1pPr>
          </a:lstStyle>
          <a:p>
            <a:pPr/>
            <a:r>
              <a:t>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29" name="Inserções em AVL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Inserções em AVL</a:t>
            </a:r>
          </a:p>
        </p:txBody>
      </p:sp>
      <p:sp>
        <p:nvSpPr>
          <p:cNvPr id="1230" name="14"/>
          <p:cNvSpPr/>
          <p:nvPr/>
        </p:nvSpPr>
        <p:spPr>
          <a:xfrm>
            <a:off x="1284019" y="2698887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14</a:t>
            </a:r>
          </a:p>
        </p:txBody>
      </p:sp>
      <p:sp>
        <p:nvSpPr>
          <p:cNvPr id="1231" name="0"/>
          <p:cNvSpPr txBox="1"/>
          <p:nvPr/>
        </p:nvSpPr>
        <p:spPr>
          <a:xfrm>
            <a:off x="959164" y="2738871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cxnSp>
        <p:nvCxnSpPr>
          <p:cNvPr id="1232" name="Connection Line"/>
          <p:cNvCxnSpPr>
            <a:stCxn id="1243" idx="0"/>
            <a:endCxn id="1230" idx="0"/>
          </p:cNvCxnSpPr>
          <p:nvPr/>
        </p:nvCxnSpPr>
        <p:spPr>
          <a:xfrm flipV="1">
            <a:off x="857754" y="2936991"/>
            <a:ext cx="683441" cy="791465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1233" name="15"/>
          <p:cNvSpPr/>
          <p:nvPr/>
        </p:nvSpPr>
        <p:spPr>
          <a:xfrm>
            <a:off x="2156279" y="3503347"/>
            <a:ext cx="514351" cy="476208"/>
          </a:xfrm>
          <a:prstGeom prst="ellipse">
            <a:avLst/>
          </a:prstGeom>
          <a:solidFill>
            <a:srgbClr val="FF26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15</a:t>
            </a:r>
          </a:p>
        </p:txBody>
      </p:sp>
      <p:cxnSp>
        <p:nvCxnSpPr>
          <p:cNvPr id="1234" name="Connection Line"/>
          <p:cNvCxnSpPr>
            <a:stCxn id="1233" idx="0"/>
            <a:endCxn id="1230" idx="0"/>
          </p:cNvCxnSpPr>
          <p:nvPr/>
        </p:nvCxnSpPr>
        <p:spPr>
          <a:xfrm flipH="1" flipV="1">
            <a:off x="1541194" y="2936991"/>
            <a:ext cx="872261" cy="804460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1235" name="+2"/>
          <p:cNvSpPr txBox="1"/>
          <p:nvPr/>
        </p:nvSpPr>
        <p:spPr>
          <a:xfrm>
            <a:off x="2695848" y="3530335"/>
            <a:ext cx="438794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FF2600"/>
                </a:solidFill>
              </a:defRPr>
            </a:lvl1pPr>
          </a:lstStyle>
          <a:p>
            <a:pPr/>
            <a:r>
              <a:t>+2</a:t>
            </a:r>
          </a:p>
        </p:txBody>
      </p:sp>
      <p:sp>
        <p:nvSpPr>
          <p:cNvPr id="1236" name="17"/>
          <p:cNvSpPr/>
          <p:nvPr/>
        </p:nvSpPr>
        <p:spPr>
          <a:xfrm>
            <a:off x="2869218" y="4309289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17</a:t>
            </a:r>
          </a:p>
        </p:txBody>
      </p:sp>
      <p:cxnSp>
        <p:nvCxnSpPr>
          <p:cNvPr id="1237" name="Connection Line"/>
          <p:cNvCxnSpPr>
            <a:stCxn id="1236" idx="0"/>
            <a:endCxn id="1233" idx="0"/>
          </p:cNvCxnSpPr>
          <p:nvPr/>
        </p:nvCxnSpPr>
        <p:spPr>
          <a:xfrm flipH="1" flipV="1">
            <a:off x="2413454" y="3741450"/>
            <a:ext cx="712940" cy="805944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1238" name="-1"/>
          <p:cNvSpPr txBox="1"/>
          <p:nvPr/>
        </p:nvSpPr>
        <p:spPr>
          <a:xfrm>
            <a:off x="3396626" y="4349273"/>
            <a:ext cx="339884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-1</a:t>
            </a:r>
          </a:p>
        </p:txBody>
      </p:sp>
      <p:sp>
        <p:nvSpPr>
          <p:cNvPr id="1239" name="16"/>
          <p:cNvSpPr/>
          <p:nvPr/>
        </p:nvSpPr>
        <p:spPr>
          <a:xfrm>
            <a:off x="2351566" y="5300417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16</a:t>
            </a:r>
          </a:p>
        </p:txBody>
      </p:sp>
      <p:cxnSp>
        <p:nvCxnSpPr>
          <p:cNvPr id="1240" name="Connection Line"/>
          <p:cNvCxnSpPr>
            <a:stCxn id="1239" idx="0"/>
            <a:endCxn id="1236" idx="0"/>
          </p:cNvCxnSpPr>
          <p:nvPr/>
        </p:nvCxnSpPr>
        <p:spPr>
          <a:xfrm flipV="1">
            <a:off x="2608741" y="4547393"/>
            <a:ext cx="517653" cy="991129"/>
          </a:xfrm>
          <a:prstGeom prst="straightConnector1">
            <a:avLst/>
          </a:prstGeom>
          <a:ln w="19050">
            <a:solidFill>
              <a:srgbClr val="000000"/>
            </a:solidFill>
            <a:miter lim="400000"/>
          </a:ln>
        </p:spPr>
      </p:cxnSp>
      <p:sp>
        <p:nvSpPr>
          <p:cNvPr id="1241" name="0"/>
          <p:cNvSpPr txBox="1"/>
          <p:nvPr/>
        </p:nvSpPr>
        <p:spPr>
          <a:xfrm>
            <a:off x="2895266" y="5340401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242" name="Retângulo 6"/>
          <p:cNvSpPr/>
          <p:nvPr/>
        </p:nvSpPr>
        <p:spPr>
          <a:xfrm>
            <a:off x="229492" y="1830401"/>
            <a:ext cx="2623406" cy="701041"/>
          </a:xfrm>
          <a:prstGeom prst="rect">
            <a:avLst/>
          </a:prstGeom>
          <a:solidFill>
            <a:srgbClr val="D4FB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3) Rotação dupla</a:t>
            </a:r>
          </a:p>
          <a:p>
            <a:pPr algn="ctr"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p esquerda </a:t>
            </a:r>
          </a:p>
        </p:txBody>
      </p:sp>
      <p:sp>
        <p:nvSpPr>
          <p:cNvPr id="1243" name="…"/>
          <p:cNvSpPr txBox="1"/>
          <p:nvPr/>
        </p:nvSpPr>
        <p:spPr>
          <a:xfrm>
            <a:off x="514069" y="3530335"/>
            <a:ext cx="68737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…</a:t>
            </a:r>
          </a:p>
        </p:txBody>
      </p:sp>
      <p:sp>
        <p:nvSpPr>
          <p:cNvPr id="1244" name="14"/>
          <p:cNvSpPr/>
          <p:nvPr/>
        </p:nvSpPr>
        <p:spPr>
          <a:xfrm>
            <a:off x="5987153" y="2620147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14</a:t>
            </a:r>
          </a:p>
        </p:txBody>
      </p:sp>
      <p:sp>
        <p:nvSpPr>
          <p:cNvPr id="1245" name="0"/>
          <p:cNvSpPr txBox="1"/>
          <p:nvPr/>
        </p:nvSpPr>
        <p:spPr>
          <a:xfrm>
            <a:off x="5662297" y="2660131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cxnSp>
        <p:nvCxnSpPr>
          <p:cNvPr id="1246" name="Connection Line"/>
          <p:cNvCxnSpPr>
            <a:stCxn id="1254" idx="0"/>
            <a:endCxn id="1244" idx="0"/>
          </p:cNvCxnSpPr>
          <p:nvPr/>
        </p:nvCxnSpPr>
        <p:spPr>
          <a:xfrm flipV="1">
            <a:off x="5560887" y="2858251"/>
            <a:ext cx="683442" cy="791465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1247" name="15"/>
          <p:cNvSpPr/>
          <p:nvPr/>
        </p:nvSpPr>
        <p:spPr>
          <a:xfrm>
            <a:off x="6349865" y="4208377"/>
            <a:ext cx="514351" cy="476208"/>
          </a:xfrm>
          <a:prstGeom prst="ellipse">
            <a:avLst/>
          </a:prstGeom>
          <a:solidFill>
            <a:srgbClr val="FF26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15</a:t>
            </a:r>
          </a:p>
        </p:txBody>
      </p:sp>
      <p:cxnSp>
        <p:nvCxnSpPr>
          <p:cNvPr id="1248" name="Connection Line"/>
          <p:cNvCxnSpPr>
            <a:stCxn id="1251" idx="0"/>
            <a:endCxn id="1244" idx="0"/>
          </p:cNvCxnSpPr>
          <p:nvPr/>
        </p:nvCxnSpPr>
        <p:spPr>
          <a:xfrm flipH="1" flipV="1">
            <a:off x="6244328" y="2858251"/>
            <a:ext cx="820659" cy="791465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1249" name="17"/>
          <p:cNvSpPr/>
          <p:nvPr/>
        </p:nvSpPr>
        <p:spPr>
          <a:xfrm>
            <a:off x="7361203" y="4208377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17</a:t>
            </a:r>
          </a:p>
        </p:txBody>
      </p:sp>
      <p:cxnSp>
        <p:nvCxnSpPr>
          <p:cNvPr id="1250" name="Connection Line"/>
          <p:cNvCxnSpPr>
            <a:stCxn id="1251" idx="0"/>
            <a:endCxn id="1247" idx="0"/>
          </p:cNvCxnSpPr>
          <p:nvPr/>
        </p:nvCxnSpPr>
        <p:spPr>
          <a:xfrm flipH="1">
            <a:off x="6607040" y="3649715"/>
            <a:ext cx="457947" cy="796767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1251" name="16"/>
          <p:cNvSpPr/>
          <p:nvPr/>
        </p:nvSpPr>
        <p:spPr>
          <a:xfrm>
            <a:off x="6807811" y="341161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16</a:t>
            </a:r>
          </a:p>
        </p:txBody>
      </p:sp>
      <p:cxnSp>
        <p:nvCxnSpPr>
          <p:cNvPr id="1252" name="Connection Line"/>
          <p:cNvCxnSpPr>
            <a:stCxn id="1251" idx="0"/>
            <a:endCxn id="1249" idx="0"/>
          </p:cNvCxnSpPr>
          <p:nvPr/>
        </p:nvCxnSpPr>
        <p:spPr>
          <a:xfrm>
            <a:off x="7064986" y="3649715"/>
            <a:ext cx="553393" cy="796767"/>
          </a:xfrm>
          <a:prstGeom prst="straightConnector1">
            <a:avLst/>
          </a:prstGeom>
          <a:ln w="19050">
            <a:solidFill>
              <a:srgbClr val="000000"/>
            </a:solidFill>
            <a:miter lim="400000"/>
          </a:ln>
        </p:spPr>
      </p:cxnSp>
      <p:sp>
        <p:nvSpPr>
          <p:cNvPr id="1253" name="0"/>
          <p:cNvSpPr txBox="1"/>
          <p:nvPr/>
        </p:nvSpPr>
        <p:spPr>
          <a:xfrm>
            <a:off x="7886435" y="4248361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254" name="…"/>
          <p:cNvSpPr txBox="1"/>
          <p:nvPr/>
        </p:nvSpPr>
        <p:spPr>
          <a:xfrm>
            <a:off x="5217203" y="3451595"/>
            <a:ext cx="68737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…</a:t>
            </a:r>
          </a:p>
        </p:txBody>
      </p:sp>
      <p:sp>
        <p:nvSpPr>
          <p:cNvPr id="1255" name="Line"/>
          <p:cNvSpPr/>
          <p:nvPr/>
        </p:nvSpPr>
        <p:spPr>
          <a:xfrm>
            <a:off x="4136251" y="4050284"/>
            <a:ext cx="659904" cy="1"/>
          </a:xfrm>
          <a:prstGeom prst="line">
            <a:avLst/>
          </a:prstGeom>
          <a:ln w="889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56" name="0"/>
          <p:cNvSpPr txBox="1"/>
          <p:nvPr/>
        </p:nvSpPr>
        <p:spPr>
          <a:xfrm>
            <a:off x="7341351" y="3493822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257" name="0"/>
          <p:cNvSpPr txBox="1"/>
          <p:nvPr/>
        </p:nvSpPr>
        <p:spPr>
          <a:xfrm>
            <a:off x="6021059" y="4248361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258" name="v"/>
          <p:cNvSpPr txBox="1"/>
          <p:nvPr/>
        </p:nvSpPr>
        <p:spPr>
          <a:xfrm>
            <a:off x="2482524" y="4841723"/>
            <a:ext cx="252435" cy="39624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/>
            </a:lvl1pPr>
          </a:lstStyle>
          <a:p>
            <a:pPr/>
            <a:r>
              <a:t>v</a:t>
            </a:r>
          </a:p>
        </p:txBody>
      </p:sp>
      <p:sp>
        <p:nvSpPr>
          <p:cNvPr id="1259" name="u"/>
          <p:cNvSpPr txBox="1"/>
          <p:nvPr/>
        </p:nvSpPr>
        <p:spPr>
          <a:xfrm>
            <a:off x="3007558" y="3852164"/>
            <a:ext cx="237671" cy="39624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200"/>
            </a:lvl1pPr>
          </a:lstStyle>
          <a:p>
            <a:pPr/>
            <a:r>
              <a:t>u</a:t>
            </a:r>
          </a:p>
        </p:txBody>
      </p:sp>
      <p:sp>
        <p:nvSpPr>
          <p:cNvPr id="1260" name="p"/>
          <p:cNvSpPr txBox="1"/>
          <p:nvPr/>
        </p:nvSpPr>
        <p:spPr>
          <a:xfrm>
            <a:off x="2287236" y="3056926"/>
            <a:ext cx="252436" cy="39624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/>
            </a:lvl1pPr>
          </a:lstStyle>
          <a:p>
            <a:pPr/>
            <a:r>
              <a:t>p</a:t>
            </a:r>
          </a:p>
        </p:txBody>
      </p:sp>
      <p:sp>
        <p:nvSpPr>
          <p:cNvPr id="1289" name="Connection Line"/>
          <p:cNvSpPr/>
          <p:nvPr/>
        </p:nvSpPr>
        <p:spPr>
          <a:xfrm>
            <a:off x="2115574" y="4743450"/>
            <a:ext cx="997127" cy="3342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0" fill="norm" stroke="1" extrusionOk="0">
                <a:moveTo>
                  <a:pt x="0" y="16210"/>
                </a:moveTo>
                <a:cubicBezTo>
                  <a:pt x="5840" y="-4869"/>
                  <a:pt x="13040" y="-5390"/>
                  <a:pt x="21600" y="14647"/>
                </a:cubicBezTo>
              </a:path>
            </a:pathLst>
          </a:custGeom>
          <a:ln w="25400">
            <a:solidFill>
              <a:srgbClr val="FF2600"/>
            </a:solidFill>
            <a:prstDash val="sysDot"/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262" name="v"/>
          <p:cNvSpPr txBox="1"/>
          <p:nvPr/>
        </p:nvSpPr>
        <p:spPr>
          <a:xfrm>
            <a:off x="6938769" y="2911323"/>
            <a:ext cx="252436" cy="39624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/>
            </a:lvl1pPr>
          </a:lstStyle>
          <a:p>
            <a:pPr/>
            <a:r>
              <a:t>v</a:t>
            </a:r>
          </a:p>
        </p:txBody>
      </p:sp>
      <p:sp>
        <p:nvSpPr>
          <p:cNvPr id="1263" name="u"/>
          <p:cNvSpPr txBox="1"/>
          <p:nvPr/>
        </p:nvSpPr>
        <p:spPr>
          <a:xfrm>
            <a:off x="7499543" y="3746282"/>
            <a:ext cx="237671" cy="39624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200"/>
            </a:lvl1pPr>
          </a:lstStyle>
          <a:p>
            <a:pPr/>
            <a:r>
              <a:t>u</a:t>
            </a:r>
          </a:p>
        </p:txBody>
      </p:sp>
      <p:sp>
        <p:nvSpPr>
          <p:cNvPr id="1264" name="p"/>
          <p:cNvSpPr txBox="1"/>
          <p:nvPr/>
        </p:nvSpPr>
        <p:spPr>
          <a:xfrm>
            <a:off x="6480823" y="3746282"/>
            <a:ext cx="252435" cy="39624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/>
            </a:lvl1pPr>
          </a:lstStyle>
          <a:p>
            <a:pPr/>
            <a:r>
              <a:t>p</a:t>
            </a:r>
          </a:p>
        </p:txBody>
      </p:sp>
      <p:sp>
        <p:nvSpPr>
          <p:cNvPr id="1265" name="Triangle"/>
          <p:cNvSpPr/>
          <p:nvPr/>
        </p:nvSpPr>
        <p:spPr>
          <a:xfrm>
            <a:off x="1536435" y="4177098"/>
            <a:ext cx="706852" cy="6037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B00"/>
          </a:solidFill>
          <a:ln w="19050">
            <a:solidFill>
              <a:srgbClr val="0433FF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66" name="Triangle"/>
          <p:cNvSpPr/>
          <p:nvPr/>
        </p:nvSpPr>
        <p:spPr>
          <a:xfrm>
            <a:off x="1824665" y="5970333"/>
            <a:ext cx="714907" cy="602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2A9E7E"/>
          </a:solidFill>
          <a:ln w="19050">
            <a:solidFill>
              <a:srgbClr val="0433FF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67" name="Triangle"/>
          <p:cNvSpPr/>
          <p:nvPr/>
        </p:nvSpPr>
        <p:spPr>
          <a:xfrm>
            <a:off x="3213142" y="5187064"/>
            <a:ext cx="706852" cy="6037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9300"/>
          </a:solidFill>
          <a:ln w="19050">
            <a:solidFill>
              <a:srgbClr val="0433FF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68" name="Triangle"/>
          <p:cNvSpPr/>
          <p:nvPr/>
        </p:nvSpPr>
        <p:spPr>
          <a:xfrm>
            <a:off x="2668058" y="5967640"/>
            <a:ext cx="706851" cy="6037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40FF"/>
          </a:solidFill>
          <a:ln w="19050">
            <a:solidFill>
              <a:srgbClr val="0433FF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69" name="Triangle"/>
          <p:cNvSpPr/>
          <p:nvPr/>
        </p:nvSpPr>
        <p:spPr>
          <a:xfrm>
            <a:off x="5793851" y="5018541"/>
            <a:ext cx="706851" cy="6037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B00"/>
          </a:solidFill>
          <a:ln w="19050">
            <a:solidFill>
              <a:srgbClr val="0433FF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70" name="Triangle"/>
          <p:cNvSpPr/>
          <p:nvPr/>
        </p:nvSpPr>
        <p:spPr>
          <a:xfrm>
            <a:off x="6450513" y="5018365"/>
            <a:ext cx="714907" cy="602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2A9E7E"/>
          </a:solidFill>
          <a:ln w="19050">
            <a:solidFill>
              <a:srgbClr val="0433FF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71" name="Triangle"/>
          <p:cNvSpPr/>
          <p:nvPr/>
        </p:nvSpPr>
        <p:spPr>
          <a:xfrm>
            <a:off x="7959201" y="5018541"/>
            <a:ext cx="706852" cy="6037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9300"/>
          </a:solidFill>
          <a:ln w="19050">
            <a:solidFill>
              <a:srgbClr val="0433FF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72" name="Triangle"/>
          <p:cNvSpPr/>
          <p:nvPr/>
        </p:nvSpPr>
        <p:spPr>
          <a:xfrm>
            <a:off x="7284376" y="5018541"/>
            <a:ext cx="706851" cy="6037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40FF"/>
          </a:solidFill>
          <a:ln w="19050">
            <a:solidFill>
              <a:srgbClr val="0433FF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cxnSp>
        <p:nvCxnSpPr>
          <p:cNvPr id="1273" name="Connection Line"/>
          <p:cNvCxnSpPr>
            <a:stCxn id="1265" idx="0"/>
            <a:endCxn id="1233" idx="0"/>
          </p:cNvCxnSpPr>
          <p:nvPr/>
        </p:nvCxnSpPr>
        <p:spPr>
          <a:xfrm flipV="1">
            <a:off x="1889860" y="3741450"/>
            <a:ext cx="523595" cy="737519"/>
          </a:xfrm>
          <a:prstGeom prst="straightConnector1">
            <a:avLst/>
          </a:prstGeom>
          <a:ln w="19050">
            <a:solidFill>
              <a:srgbClr val="000000"/>
            </a:solidFill>
            <a:miter lim="400000"/>
          </a:ln>
        </p:spPr>
      </p:cxnSp>
      <p:cxnSp>
        <p:nvCxnSpPr>
          <p:cNvPr id="1274" name="Connection Line"/>
          <p:cNvCxnSpPr>
            <a:stCxn id="1266" idx="0"/>
            <a:endCxn id="1239" idx="0"/>
          </p:cNvCxnSpPr>
          <p:nvPr/>
        </p:nvCxnSpPr>
        <p:spPr>
          <a:xfrm flipV="1">
            <a:off x="2182118" y="5538521"/>
            <a:ext cx="426624" cy="733295"/>
          </a:xfrm>
          <a:prstGeom prst="straightConnector1">
            <a:avLst/>
          </a:prstGeom>
          <a:ln w="19050">
            <a:solidFill>
              <a:srgbClr val="000000"/>
            </a:solidFill>
            <a:miter lim="400000"/>
          </a:ln>
        </p:spPr>
      </p:cxnSp>
      <p:cxnSp>
        <p:nvCxnSpPr>
          <p:cNvPr id="1275" name="Connection Line"/>
          <p:cNvCxnSpPr>
            <a:stCxn id="1268" idx="0"/>
            <a:endCxn id="1239" idx="0"/>
          </p:cNvCxnSpPr>
          <p:nvPr/>
        </p:nvCxnSpPr>
        <p:spPr>
          <a:xfrm flipH="1" flipV="1">
            <a:off x="2608741" y="5538521"/>
            <a:ext cx="412743" cy="730990"/>
          </a:xfrm>
          <a:prstGeom prst="straightConnector1">
            <a:avLst/>
          </a:prstGeom>
          <a:ln w="19050">
            <a:solidFill>
              <a:srgbClr val="000000"/>
            </a:solidFill>
            <a:miter lim="400000"/>
          </a:ln>
        </p:spPr>
      </p:cxnSp>
      <p:cxnSp>
        <p:nvCxnSpPr>
          <p:cNvPr id="1276" name="Connection Line"/>
          <p:cNvCxnSpPr>
            <a:stCxn id="1267" idx="0"/>
            <a:endCxn id="1236" idx="0"/>
          </p:cNvCxnSpPr>
          <p:nvPr/>
        </p:nvCxnSpPr>
        <p:spPr>
          <a:xfrm flipH="1" flipV="1">
            <a:off x="3126393" y="4547393"/>
            <a:ext cx="440175" cy="941542"/>
          </a:xfrm>
          <a:prstGeom prst="straightConnector1">
            <a:avLst/>
          </a:prstGeom>
          <a:ln w="19050">
            <a:solidFill>
              <a:srgbClr val="000000"/>
            </a:solidFill>
            <a:miter lim="400000"/>
          </a:ln>
        </p:spPr>
      </p:cxnSp>
      <p:cxnSp>
        <p:nvCxnSpPr>
          <p:cNvPr id="1277" name="Connection Line"/>
          <p:cNvCxnSpPr>
            <a:stCxn id="1270" idx="0"/>
            <a:endCxn id="1247" idx="0"/>
          </p:cNvCxnSpPr>
          <p:nvPr/>
        </p:nvCxnSpPr>
        <p:spPr>
          <a:xfrm flipH="1" flipV="1">
            <a:off x="6607040" y="4446481"/>
            <a:ext cx="200927" cy="873367"/>
          </a:xfrm>
          <a:prstGeom prst="straightConnector1">
            <a:avLst/>
          </a:prstGeom>
          <a:ln w="19050">
            <a:solidFill>
              <a:srgbClr val="000000"/>
            </a:solidFill>
            <a:miter lim="400000"/>
          </a:ln>
        </p:spPr>
      </p:cxnSp>
      <p:cxnSp>
        <p:nvCxnSpPr>
          <p:cNvPr id="1278" name="Connection Line"/>
          <p:cNvCxnSpPr>
            <a:stCxn id="1272" idx="0"/>
            <a:endCxn id="1249" idx="0"/>
          </p:cNvCxnSpPr>
          <p:nvPr/>
        </p:nvCxnSpPr>
        <p:spPr>
          <a:xfrm flipH="1" flipV="1">
            <a:off x="7618378" y="4446481"/>
            <a:ext cx="19424" cy="873931"/>
          </a:xfrm>
          <a:prstGeom prst="straightConnector1">
            <a:avLst/>
          </a:prstGeom>
          <a:ln w="19050">
            <a:solidFill>
              <a:srgbClr val="000000"/>
            </a:solidFill>
            <a:miter lim="400000"/>
          </a:ln>
        </p:spPr>
      </p:cxnSp>
      <p:cxnSp>
        <p:nvCxnSpPr>
          <p:cNvPr id="1279" name="Connection Line"/>
          <p:cNvCxnSpPr>
            <a:stCxn id="1271" idx="0"/>
            <a:endCxn id="1249" idx="0"/>
          </p:cNvCxnSpPr>
          <p:nvPr/>
        </p:nvCxnSpPr>
        <p:spPr>
          <a:xfrm flipH="1" flipV="1">
            <a:off x="7618378" y="4446481"/>
            <a:ext cx="694250" cy="873931"/>
          </a:xfrm>
          <a:prstGeom prst="straightConnector1">
            <a:avLst/>
          </a:prstGeom>
          <a:ln w="19050">
            <a:solidFill>
              <a:srgbClr val="000000"/>
            </a:solidFill>
            <a:miter lim="400000"/>
          </a:ln>
        </p:spPr>
      </p:cxnSp>
      <p:cxnSp>
        <p:nvCxnSpPr>
          <p:cNvPr id="1280" name="Connection Line"/>
          <p:cNvCxnSpPr>
            <a:stCxn id="1269" idx="0"/>
            <a:endCxn id="1247" idx="0"/>
          </p:cNvCxnSpPr>
          <p:nvPr/>
        </p:nvCxnSpPr>
        <p:spPr>
          <a:xfrm flipV="1">
            <a:off x="6147276" y="4446481"/>
            <a:ext cx="459765" cy="873931"/>
          </a:xfrm>
          <a:prstGeom prst="straightConnector1">
            <a:avLst/>
          </a:prstGeom>
          <a:ln w="19050">
            <a:solidFill>
              <a:srgbClr val="000000"/>
            </a:solidFill>
            <a:miter lim="400000"/>
          </a:ln>
        </p:spPr>
      </p:cxnSp>
      <p:sp>
        <p:nvSpPr>
          <p:cNvPr id="1281" name="δ"/>
          <p:cNvSpPr txBox="1"/>
          <p:nvPr/>
        </p:nvSpPr>
        <p:spPr>
          <a:xfrm>
            <a:off x="3427594" y="5347554"/>
            <a:ext cx="274810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/>
            </a:lvl1pPr>
          </a:lstStyle>
          <a:p>
            <a:pPr/>
            <a:r>
              <a:t>δ</a:t>
            </a:r>
          </a:p>
        </p:txBody>
      </p:sp>
      <p:sp>
        <p:nvSpPr>
          <p:cNvPr id="1282" name="α"/>
          <p:cNvSpPr txBox="1"/>
          <p:nvPr/>
        </p:nvSpPr>
        <p:spPr>
          <a:xfrm>
            <a:off x="1749672" y="4359914"/>
            <a:ext cx="259542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000"/>
            </a:lvl1pPr>
          </a:lstStyle>
          <a:p>
            <a:pPr/>
            <a:r>
              <a:t>α</a:t>
            </a:r>
          </a:p>
        </p:txBody>
      </p:sp>
      <p:sp>
        <p:nvSpPr>
          <p:cNvPr id="1283" name="α"/>
          <p:cNvSpPr txBox="1"/>
          <p:nvPr/>
        </p:nvSpPr>
        <p:spPr>
          <a:xfrm>
            <a:off x="6002189" y="5168210"/>
            <a:ext cx="259542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000"/>
            </a:lvl1pPr>
          </a:lstStyle>
          <a:p>
            <a:pPr/>
            <a:r>
              <a:t>α</a:t>
            </a:r>
          </a:p>
        </p:txBody>
      </p:sp>
      <p:sp>
        <p:nvSpPr>
          <p:cNvPr id="1284" name="β"/>
          <p:cNvSpPr txBox="1"/>
          <p:nvPr/>
        </p:nvSpPr>
        <p:spPr>
          <a:xfrm>
            <a:off x="2040212" y="6161518"/>
            <a:ext cx="272899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/>
            </a:lvl1pPr>
          </a:lstStyle>
          <a:p>
            <a:pPr/>
            <a:r>
              <a:t>β</a:t>
            </a:r>
          </a:p>
        </p:txBody>
      </p:sp>
      <p:sp>
        <p:nvSpPr>
          <p:cNvPr id="1285" name="β"/>
          <p:cNvSpPr txBox="1"/>
          <p:nvPr/>
        </p:nvSpPr>
        <p:spPr>
          <a:xfrm>
            <a:off x="6666059" y="5149160"/>
            <a:ext cx="272900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/>
            </a:lvl1pPr>
          </a:lstStyle>
          <a:p>
            <a:pPr/>
            <a:r>
              <a:t>β</a:t>
            </a:r>
          </a:p>
        </p:txBody>
      </p:sp>
      <p:sp>
        <p:nvSpPr>
          <p:cNvPr id="1286" name="γ"/>
          <p:cNvSpPr txBox="1"/>
          <p:nvPr/>
        </p:nvSpPr>
        <p:spPr>
          <a:xfrm>
            <a:off x="2883738" y="6056418"/>
            <a:ext cx="259530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/>
            </a:lvl1pPr>
          </a:lstStyle>
          <a:p>
            <a:pPr/>
            <a:r>
              <a:t>γ</a:t>
            </a:r>
          </a:p>
        </p:txBody>
      </p:sp>
      <p:sp>
        <p:nvSpPr>
          <p:cNvPr id="1287" name="γ"/>
          <p:cNvSpPr txBox="1"/>
          <p:nvPr/>
        </p:nvSpPr>
        <p:spPr>
          <a:xfrm>
            <a:off x="7500056" y="5149160"/>
            <a:ext cx="259530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/>
            </a:lvl1pPr>
          </a:lstStyle>
          <a:p>
            <a:pPr/>
            <a:r>
              <a:t>γ</a:t>
            </a:r>
          </a:p>
        </p:txBody>
      </p:sp>
      <p:sp>
        <p:nvSpPr>
          <p:cNvPr id="1288" name="δ"/>
          <p:cNvSpPr txBox="1"/>
          <p:nvPr/>
        </p:nvSpPr>
        <p:spPr>
          <a:xfrm>
            <a:off x="8173653" y="5187656"/>
            <a:ext cx="274810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/>
            </a:lvl1pPr>
          </a:lstStyle>
          <a:p>
            <a:pPr/>
            <a:r>
              <a:t>δ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Introdução</a:t>
            </a:r>
          </a:p>
        </p:txBody>
      </p:sp>
      <p:pic>
        <p:nvPicPr>
          <p:cNvPr id="219" name="problem.jpg" descr="problem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79325" y="3059666"/>
            <a:ext cx="1220046" cy="1220047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Problema"/>
          <p:cNvSpPr txBox="1"/>
          <p:nvPr/>
        </p:nvSpPr>
        <p:spPr>
          <a:xfrm>
            <a:off x="4106036" y="4296578"/>
            <a:ext cx="116662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Problema</a:t>
            </a:r>
          </a:p>
        </p:txBody>
      </p:sp>
      <p:pic>
        <p:nvPicPr>
          <p:cNvPr id="221" name="stack_1.jpg" descr="stack_1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5649" y="1814408"/>
            <a:ext cx="1220047" cy="849826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Pilhas"/>
          <p:cNvSpPr txBox="1"/>
          <p:nvPr/>
        </p:nvSpPr>
        <p:spPr>
          <a:xfrm>
            <a:off x="1922913" y="2122945"/>
            <a:ext cx="735928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Pilhas</a:t>
            </a:r>
          </a:p>
        </p:txBody>
      </p:sp>
      <p:pic>
        <p:nvPicPr>
          <p:cNvPr id="223" name="queue.png" descr="queu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4746" y="3722333"/>
            <a:ext cx="1341193" cy="598883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Filas"/>
          <p:cNvSpPr txBox="1"/>
          <p:nvPr/>
        </p:nvSpPr>
        <p:spPr>
          <a:xfrm>
            <a:off x="1992762" y="3823654"/>
            <a:ext cx="596229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Filas</a:t>
            </a:r>
          </a:p>
        </p:txBody>
      </p:sp>
      <p:pic>
        <p:nvPicPr>
          <p:cNvPr id="225" name="grafos.png" descr="grafos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573817" y="3482512"/>
            <a:ext cx="1078524" cy="1078524"/>
          </a:xfrm>
          <a:prstGeom prst="rect">
            <a:avLst/>
          </a:prstGeom>
          <a:ln w="12700">
            <a:miter lim="400000"/>
          </a:ln>
        </p:spPr>
      </p:pic>
      <p:sp>
        <p:nvSpPr>
          <p:cNvPr id="226" name="Grafos"/>
          <p:cNvSpPr txBox="1"/>
          <p:nvPr/>
        </p:nvSpPr>
        <p:spPr>
          <a:xfrm>
            <a:off x="6535984" y="3823654"/>
            <a:ext cx="884224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Grafos</a:t>
            </a:r>
          </a:p>
        </p:txBody>
      </p:sp>
      <p:pic>
        <p:nvPicPr>
          <p:cNvPr id="227" name="array.png" descr="array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801997" y="1917878"/>
            <a:ext cx="642886" cy="642886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Vetores"/>
          <p:cNvSpPr txBox="1"/>
          <p:nvPr/>
        </p:nvSpPr>
        <p:spPr>
          <a:xfrm>
            <a:off x="6509586" y="2041200"/>
            <a:ext cx="93702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Vetores</a:t>
            </a:r>
          </a:p>
        </p:txBody>
      </p:sp>
      <p:sp>
        <p:nvSpPr>
          <p:cNvPr id="229" name="Etc"/>
          <p:cNvSpPr txBox="1"/>
          <p:nvPr/>
        </p:nvSpPr>
        <p:spPr>
          <a:xfrm>
            <a:off x="6773229" y="5523971"/>
            <a:ext cx="409734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Etc</a:t>
            </a:r>
          </a:p>
        </p:txBody>
      </p:sp>
      <p:pic>
        <p:nvPicPr>
          <p:cNvPr id="230" name="etc.png" descr="etc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688166" y="5297178"/>
            <a:ext cx="849826" cy="849826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Line"/>
          <p:cNvSpPr/>
          <p:nvPr/>
        </p:nvSpPr>
        <p:spPr>
          <a:xfrm>
            <a:off x="2681367" y="2455836"/>
            <a:ext cx="1161264" cy="767647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32" name="Line"/>
          <p:cNvSpPr/>
          <p:nvPr/>
        </p:nvSpPr>
        <p:spPr>
          <a:xfrm>
            <a:off x="2703210" y="3980515"/>
            <a:ext cx="1166625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33" name="Line"/>
          <p:cNvSpPr/>
          <p:nvPr/>
        </p:nvSpPr>
        <p:spPr>
          <a:xfrm flipV="1">
            <a:off x="2904718" y="4757549"/>
            <a:ext cx="877489" cy="877488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34" name="Line"/>
          <p:cNvSpPr/>
          <p:nvPr/>
        </p:nvSpPr>
        <p:spPr>
          <a:xfrm flipH="1">
            <a:off x="5536782" y="2321741"/>
            <a:ext cx="876055" cy="876056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35" name="Line"/>
          <p:cNvSpPr/>
          <p:nvPr/>
        </p:nvSpPr>
        <p:spPr>
          <a:xfrm flipH="1">
            <a:off x="5536065" y="3980515"/>
            <a:ext cx="884223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36" name="Line"/>
          <p:cNvSpPr/>
          <p:nvPr/>
        </p:nvSpPr>
        <p:spPr>
          <a:xfrm flipH="1" flipV="1">
            <a:off x="5478070" y="4622436"/>
            <a:ext cx="1071789" cy="1071789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pic>
        <p:nvPicPr>
          <p:cNvPr id="237" name="question.png" descr="question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239634" y="4621451"/>
            <a:ext cx="899428" cy="899428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Árvores"/>
          <p:cNvSpPr txBox="1"/>
          <p:nvPr/>
        </p:nvSpPr>
        <p:spPr>
          <a:xfrm>
            <a:off x="1811180" y="5393751"/>
            <a:ext cx="102651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>
                <a:solidFill>
                  <a:srgbClr val="FF2600"/>
                </a:solidFill>
              </a:defRPr>
            </a:lvl1pPr>
          </a:lstStyle>
          <a:p>
            <a:pPr/>
            <a:r>
              <a:t>Árvores</a:t>
            </a:r>
          </a:p>
        </p:txBody>
      </p:sp>
      <p:sp>
        <p:nvSpPr>
          <p:cNvPr id="239" name="Oval"/>
          <p:cNvSpPr/>
          <p:nvPr/>
        </p:nvSpPr>
        <p:spPr>
          <a:xfrm>
            <a:off x="314873" y="4956871"/>
            <a:ext cx="1380939" cy="1270001"/>
          </a:xfrm>
          <a:prstGeom prst="ellipse">
            <a:avLst/>
          </a:prstGeom>
          <a:solidFill>
            <a:srgbClr val="FFFB00"/>
          </a:solidFill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240" name="tree.png" descr="tree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51133" y="5149760"/>
            <a:ext cx="884224" cy="884223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Line"/>
          <p:cNvSpPr/>
          <p:nvPr/>
        </p:nvSpPr>
        <p:spPr>
          <a:xfrm flipV="1">
            <a:off x="1895109" y="1886427"/>
            <a:ext cx="791536" cy="791536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42" name="Line"/>
          <p:cNvSpPr/>
          <p:nvPr/>
        </p:nvSpPr>
        <p:spPr>
          <a:xfrm flipV="1">
            <a:off x="1867577" y="3643456"/>
            <a:ext cx="756637" cy="756637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43" name="Line"/>
          <p:cNvSpPr/>
          <p:nvPr/>
        </p:nvSpPr>
        <p:spPr>
          <a:xfrm flipV="1">
            <a:off x="6626675" y="1886427"/>
            <a:ext cx="705788" cy="705788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44" name="Line"/>
          <p:cNvSpPr/>
          <p:nvPr/>
        </p:nvSpPr>
        <p:spPr>
          <a:xfrm>
            <a:off x="1900858" y="1934328"/>
            <a:ext cx="708734" cy="708735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45" name="Line"/>
          <p:cNvSpPr/>
          <p:nvPr/>
        </p:nvSpPr>
        <p:spPr>
          <a:xfrm>
            <a:off x="6623729" y="1918618"/>
            <a:ext cx="708734" cy="708734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46" name="Line"/>
          <p:cNvSpPr/>
          <p:nvPr/>
        </p:nvSpPr>
        <p:spPr>
          <a:xfrm>
            <a:off x="1873522" y="3667407"/>
            <a:ext cx="708734" cy="708734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47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Inserções em AVL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Inserções em AVL</a:t>
            </a:r>
          </a:p>
        </p:txBody>
      </p:sp>
      <p:sp>
        <p:nvSpPr>
          <p:cNvPr id="1292" name="14"/>
          <p:cNvSpPr/>
          <p:nvPr/>
        </p:nvSpPr>
        <p:spPr>
          <a:xfrm>
            <a:off x="818745" y="1687459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14</a:t>
            </a:r>
          </a:p>
        </p:txBody>
      </p:sp>
      <p:sp>
        <p:nvSpPr>
          <p:cNvPr id="1293" name="0"/>
          <p:cNvSpPr txBox="1"/>
          <p:nvPr/>
        </p:nvSpPr>
        <p:spPr>
          <a:xfrm>
            <a:off x="493889" y="1727443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cxnSp>
        <p:nvCxnSpPr>
          <p:cNvPr id="1294" name="Connection Line"/>
          <p:cNvCxnSpPr>
            <a:stCxn id="1304" idx="0"/>
            <a:endCxn id="1292" idx="0"/>
          </p:cNvCxnSpPr>
          <p:nvPr/>
        </p:nvCxnSpPr>
        <p:spPr>
          <a:xfrm flipV="1">
            <a:off x="392479" y="1925563"/>
            <a:ext cx="683442" cy="791465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1295" name="15"/>
          <p:cNvSpPr/>
          <p:nvPr/>
        </p:nvSpPr>
        <p:spPr>
          <a:xfrm>
            <a:off x="1691004" y="2491919"/>
            <a:ext cx="514351" cy="476208"/>
          </a:xfrm>
          <a:prstGeom prst="ellipse">
            <a:avLst/>
          </a:prstGeom>
          <a:solidFill>
            <a:srgbClr val="FF26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15</a:t>
            </a:r>
          </a:p>
        </p:txBody>
      </p:sp>
      <p:cxnSp>
        <p:nvCxnSpPr>
          <p:cNvPr id="1296" name="Connection Line"/>
          <p:cNvCxnSpPr>
            <a:stCxn id="1295" idx="0"/>
            <a:endCxn id="1292" idx="0"/>
          </p:cNvCxnSpPr>
          <p:nvPr/>
        </p:nvCxnSpPr>
        <p:spPr>
          <a:xfrm flipH="1" flipV="1">
            <a:off x="1075920" y="1925563"/>
            <a:ext cx="872260" cy="804460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1297" name="+2"/>
          <p:cNvSpPr txBox="1"/>
          <p:nvPr/>
        </p:nvSpPr>
        <p:spPr>
          <a:xfrm>
            <a:off x="2230573" y="2518907"/>
            <a:ext cx="438794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FF2600"/>
                </a:solidFill>
              </a:defRPr>
            </a:lvl1pPr>
          </a:lstStyle>
          <a:p>
            <a:pPr/>
            <a:r>
              <a:t>+2</a:t>
            </a:r>
          </a:p>
        </p:txBody>
      </p:sp>
      <p:sp>
        <p:nvSpPr>
          <p:cNvPr id="1298" name="17"/>
          <p:cNvSpPr/>
          <p:nvPr/>
        </p:nvSpPr>
        <p:spPr>
          <a:xfrm>
            <a:off x="2403943" y="3297861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17</a:t>
            </a:r>
          </a:p>
        </p:txBody>
      </p:sp>
      <p:cxnSp>
        <p:nvCxnSpPr>
          <p:cNvPr id="1299" name="Connection Line"/>
          <p:cNvCxnSpPr>
            <a:stCxn id="1298" idx="0"/>
            <a:endCxn id="1295" idx="0"/>
          </p:cNvCxnSpPr>
          <p:nvPr/>
        </p:nvCxnSpPr>
        <p:spPr>
          <a:xfrm flipH="1" flipV="1">
            <a:off x="1948179" y="2730022"/>
            <a:ext cx="712940" cy="805944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1300" name="-1"/>
          <p:cNvSpPr txBox="1"/>
          <p:nvPr/>
        </p:nvSpPr>
        <p:spPr>
          <a:xfrm>
            <a:off x="2931351" y="3337845"/>
            <a:ext cx="339884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-1</a:t>
            </a:r>
          </a:p>
        </p:txBody>
      </p:sp>
      <p:sp>
        <p:nvSpPr>
          <p:cNvPr id="1301" name="16"/>
          <p:cNvSpPr/>
          <p:nvPr/>
        </p:nvSpPr>
        <p:spPr>
          <a:xfrm>
            <a:off x="1886291" y="428899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16</a:t>
            </a:r>
          </a:p>
        </p:txBody>
      </p:sp>
      <p:cxnSp>
        <p:nvCxnSpPr>
          <p:cNvPr id="1302" name="Connection Line"/>
          <p:cNvCxnSpPr>
            <a:stCxn id="1301" idx="0"/>
            <a:endCxn id="1298" idx="0"/>
          </p:cNvCxnSpPr>
          <p:nvPr/>
        </p:nvCxnSpPr>
        <p:spPr>
          <a:xfrm flipV="1">
            <a:off x="2143466" y="3535965"/>
            <a:ext cx="517653" cy="991129"/>
          </a:xfrm>
          <a:prstGeom prst="straightConnector1">
            <a:avLst/>
          </a:prstGeom>
          <a:ln w="19050">
            <a:solidFill>
              <a:srgbClr val="000000"/>
            </a:solidFill>
            <a:miter lim="400000"/>
          </a:ln>
        </p:spPr>
      </p:cxnSp>
      <p:sp>
        <p:nvSpPr>
          <p:cNvPr id="1303" name="0"/>
          <p:cNvSpPr txBox="1"/>
          <p:nvPr/>
        </p:nvSpPr>
        <p:spPr>
          <a:xfrm>
            <a:off x="2429991" y="4328973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304" name="…"/>
          <p:cNvSpPr txBox="1"/>
          <p:nvPr/>
        </p:nvSpPr>
        <p:spPr>
          <a:xfrm>
            <a:off x="48794" y="2518907"/>
            <a:ext cx="68737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…</a:t>
            </a:r>
          </a:p>
        </p:txBody>
      </p:sp>
      <p:sp>
        <p:nvSpPr>
          <p:cNvPr id="1305" name="14"/>
          <p:cNvSpPr/>
          <p:nvPr/>
        </p:nvSpPr>
        <p:spPr>
          <a:xfrm>
            <a:off x="6193962" y="1687459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14</a:t>
            </a:r>
          </a:p>
        </p:txBody>
      </p:sp>
      <p:sp>
        <p:nvSpPr>
          <p:cNvPr id="1306" name="0"/>
          <p:cNvSpPr txBox="1"/>
          <p:nvPr/>
        </p:nvSpPr>
        <p:spPr>
          <a:xfrm>
            <a:off x="5869106" y="1727443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cxnSp>
        <p:nvCxnSpPr>
          <p:cNvPr id="1307" name="Connection Line"/>
          <p:cNvCxnSpPr>
            <a:stCxn id="1315" idx="0"/>
            <a:endCxn id="1305" idx="0"/>
          </p:cNvCxnSpPr>
          <p:nvPr/>
        </p:nvCxnSpPr>
        <p:spPr>
          <a:xfrm flipV="1">
            <a:off x="5767696" y="1925563"/>
            <a:ext cx="683442" cy="791465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1308" name="15"/>
          <p:cNvSpPr/>
          <p:nvPr/>
        </p:nvSpPr>
        <p:spPr>
          <a:xfrm>
            <a:off x="6556674" y="3275689"/>
            <a:ext cx="514351" cy="476208"/>
          </a:xfrm>
          <a:prstGeom prst="ellipse">
            <a:avLst/>
          </a:prstGeom>
          <a:solidFill>
            <a:srgbClr val="FF26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15</a:t>
            </a:r>
          </a:p>
        </p:txBody>
      </p:sp>
      <p:cxnSp>
        <p:nvCxnSpPr>
          <p:cNvPr id="1309" name="Connection Line"/>
          <p:cNvCxnSpPr>
            <a:stCxn id="1312" idx="0"/>
            <a:endCxn id="1305" idx="0"/>
          </p:cNvCxnSpPr>
          <p:nvPr/>
        </p:nvCxnSpPr>
        <p:spPr>
          <a:xfrm flipH="1" flipV="1">
            <a:off x="6451137" y="1925563"/>
            <a:ext cx="820659" cy="791465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1310" name="17"/>
          <p:cNvSpPr/>
          <p:nvPr/>
        </p:nvSpPr>
        <p:spPr>
          <a:xfrm>
            <a:off x="7568012" y="3275689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17</a:t>
            </a:r>
          </a:p>
        </p:txBody>
      </p:sp>
      <p:cxnSp>
        <p:nvCxnSpPr>
          <p:cNvPr id="1311" name="Connection Line"/>
          <p:cNvCxnSpPr>
            <a:stCxn id="1312" idx="0"/>
            <a:endCxn id="1308" idx="0"/>
          </p:cNvCxnSpPr>
          <p:nvPr/>
        </p:nvCxnSpPr>
        <p:spPr>
          <a:xfrm flipH="1">
            <a:off x="6813849" y="2717027"/>
            <a:ext cx="457947" cy="796767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1312" name="16"/>
          <p:cNvSpPr/>
          <p:nvPr/>
        </p:nvSpPr>
        <p:spPr>
          <a:xfrm>
            <a:off x="7014620" y="2478924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16</a:t>
            </a:r>
          </a:p>
        </p:txBody>
      </p:sp>
      <p:cxnSp>
        <p:nvCxnSpPr>
          <p:cNvPr id="1313" name="Connection Line"/>
          <p:cNvCxnSpPr>
            <a:stCxn id="1312" idx="0"/>
            <a:endCxn id="1310" idx="0"/>
          </p:cNvCxnSpPr>
          <p:nvPr/>
        </p:nvCxnSpPr>
        <p:spPr>
          <a:xfrm>
            <a:off x="7271795" y="2717027"/>
            <a:ext cx="553393" cy="796767"/>
          </a:xfrm>
          <a:prstGeom prst="straightConnector1">
            <a:avLst/>
          </a:prstGeom>
          <a:ln w="19050">
            <a:solidFill>
              <a:srgbClr val="000000"/>
            </a:solidFill>
            <a:miter lim="400000"/>
          </a:ln>
        </p:spPr>
      </p:cxnSp>
      <p:sp>
        <p:nvSpPr>
          <p:cNvPr id="1314" name="0"/>
          <p:cNvSpPr txBox="1"/>
          <p:nvPr/>
        </p:nvSpPr>
        <p:spPr>
          <a:xfrm>
            <a:off x="8093244" y="3315673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315" name="…"/>
          <p:cNvSpPr txBox="1"/>
          <p:nvPr/>
        </p:nvSpPr>
        <p:spPr>
          <a:xfrm>
            <a:off x="5424012" y="2518907"/>
            <a:ext cx="68737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…</a:t>
            </a:r>
          </a:p>
        </p:txBody>
      </p:sp>
      <p:sp>
        <p:nvSpPr>
          <p:cNvPr id="1316" name="Line"/>
          <p:cNvSpPr/>
          <p:nvPr/>
        </p:nvSpPr>
        <p:spPr>
          <a:xfrm>
            <a:off x="4151036" y="3117596"/>
            <a:ext cx="659904" cy="1"/>
          </a:xfrm>
          <a:prstGeom prst="line">
            <a:avLst/>
          </a:prstGeom>
          <a:ln w="889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317" name="0"/>
          <p:cNvSpPr txBox="1"/>
          <p:nvPr/>
        </p:nvSpPr>
        <p:spPr>
          <a:xfrm>
            <a:off x="7548160" y="2561134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318" name="0"/>
          <p:cNvSpPr txBox="1"/>
          <p:nvPr/>
        </p:nvSpPr>
        <p:spPr>
          <a:xfrm>
            <a:off x="6227868" y="3315673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319" name="v"/>
          <p:cNvSpPr txBox="1"/>
          <p:nvPr/>
        </p:nvSpPr>
        <p:spPr>
          <a:xfrm>
            <a:off x="2017249" y="3830296"/>
            <a:ext cx="252435" cy="39624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/>
            </a:lvl1pPr>
          </a:lstStyle>
          <a:p>
            <a:pPr/>
            <a:r>
              <a:t>v</a:t>
            </a:r>
          </a:p>
        </p:txBody>
      </p:sp>
      <p:sp>
        <p:nvSpPr>
          <p:cNvPr id="1320" name="u"/>
          <p:cNvSpPr txBox="1"/>
          <p:nvPr/>
        </p:nvSpPr>
        <p:spPr>
          <a:xfrm>
            <a:off x="2542283" y="2840736"/>
            <a:ext cx="237672" cy="39624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200"/>
            </a:lvl1pPr>
          </a:lstStyle>
          <a:p>
            <a:pPr/>
            <a:r>
              <a:t>u</a:t>
            </a:r>
          </a:p>
        </p:txBody>
      </p:sp>
      <p:sp>
        <p:nvSpPr>
          <p:cNvPr id="1321" name="p"/>
          <p:cNvSpPr txBox="1"/>
          <p:nvPr/>
        </p:nvSpPr>
        <p:spPr>
          <a:xfrm>
            <a:off x="1821961" y="2045498"/>
            <a:ext cx="252436" cy="39624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/>
            </a:lvl1pPr>
          </a:lstStyle>
          <a:p>
            <a:pPr/>
            <a:r>
              <a:t>p</a:t>
            </a:r>
          </a:p>
        </p:txBody>
      </p:sp>
      <p:sp>
        <p:nvSpPr>
          <p:cNvPr id="1349" name="Connection Line"/>
          <p:cNvSpPr/>
          <p:nvPr/>
        </p:nvSpPr>
        <p:spPr>
          <a:xfrm>
            <a:off x="1650299" y="3764252"/>
            <a:ext cx="997128" cy="3342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0" fill="norm" stroke="1" extrusionOk="0">
                <a:moveTo>
                  <a:pt x="0" y="16210"/>
                </a:moveTo>
                <a:cubicBezTo>
                  <a:pt x="5840" y="-4869"/>
                  <a:pt x="13040" y="-5390"/>
                  <a:pt x="21600" y="14647"/>
                </a:cubicBezTo>
              </a:path>
            </a:pathLst>
          </a:custGeom>
          <a:ln w="25400">
            <a:solidFill>
              <a:srgbClr val="FF2600"/>
            </a:solidFill>
            <a:prstDash val="sysDot"/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323" name="v"/>
          <p:cNvSpPr txBox="1"/>
          <p:nvPr/>
        </p:nvSpPr>
        <p:spPr>
          <a:xfrm>
            <a:off x="7145578" y="1978635"/>
            <a:ext cx="252436" cy="39624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/>
            </a:lvl1pPr>
          </a:lstStyle>
          <a:p>
            <a:pPr/>
            <a:r>
              <a:t>v</a:t>
            </a:r>
          </a:p>
        </p:txBody>
      </p:sp>
      <p:sp>
        <p:nvSpPr>
          <p:cNvPr id="1324" name="u"/>
          <p:cNvSpPr txBox="1"/>
          <p:nvPr/>
        </p:nvSpPr>
        <p:spPr>
          <a:xfrm>
            <a:off x="7706352" y="2813594"/>
            <a:ext cx="237671" cy="39624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200"/>
            </a:lvl1pPr>
          </a:lstStyle>
          <a:p>
            <a:pPr/>
            <a:r>
              <a:t>u</a:t>
            </a:r>
          </a:p>
        </p:txBody>
      </p:sp>
      <p:sp>
        <p:nvSpPr>
          <p:cNvPr id="1325" name="p"/>
          <p:cNvSpPr txBox="1"/>
          <p:nvPr/>
        </p:nvSpPr>
        <p:spPr>
          <a:xfrm>
            <a:off x="6687632" y="2813594"/>
            <a:ext cx="252435" cy="39624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/>
            </a:lvl1pPr>
          </a:lstStyle>
          <a:p>
            <a:pPr/>
            <a:r>
              <a:t>p</a:t>
            </a:r>
          </a:p>
        </p:txBody>
      </p:sp>
      <p:sp>
        <p:nvSpPr>
          <p:cNvPr id="1326" name="Triangle"/>
          <p:cNvSpPr/>
          <p:nvPr/>
        </p:nvSpPr>
        <p:spPr>
          <a:xfrm>
            <a:off x="1071160" y="3165670"/>
            <a:ext cx="706852" cy="6037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B00"/>
          </a:solidFill>
          <a:ln w="19050">
            <a:solidFill>
              <a:srgbClr val="0433FF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27" name="Triangle"/>
          <p:cNvSpPr/>
          <p:nvPr/>
        </p:nvSpPr>
        <p:spPr>
          <a:xfrm>
            <a:off x="1359390" y="4958905"/>
            <a:ext cx="714907" cy="602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2A9E7E"/>
          </a:solidFill>
          <a:ln w="19050">
            <a:solidFill>
              <a:srgbClr val="0433FF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28" name="Triangle"/>
          <p:cNvSpPr/>
          <p:nvPr/>
        </p:nvSpPr>
        <p:spPr>
          <a:xfrm>
            <a:off x="2747867" y="4175636"/>
            <a:ext cx="706852" cy="6037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9300"/>
          </a:solidFill>
          <a:ln w="19050">
            <a:solidFill>
              <a:srgbClr val="0433FF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29" name="Triangle"/>
          <p:cNvSpPr/>
          <p:nvPr/>
        </p:nvSpPr>
        <p:spPr>
          <a:xfrm>
            <a:off x="2202783" y="4956212"/>
            <a:ext cx="706852" cy="6037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40FF"/>
          </a:solidFill>
          <a:ln w="19050">
            <a:solidFill>
              <a:srgbClr val="0433FF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30" name="Triangle"/>
          <p:cNvSpPr/>
          <p:nvPr/>
        </p:nvSpPr>
        <p:spPr>
          <a:xfrm>
            <a:off x="6000660" y="4085853"/>
            <a:ext cx="706851" cy="6037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B00"/>
          </a:solidFill>
          <a:ln w="19050">
            <a:solidFill>
              <a:srgbClr val="0433FF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31" name="Triangle"/>
          <p:cNvSpPr/>
          <p:nvPr/>
        </p:nvSpPr>
        <p:spPr>
          <a:xfrm>
            <a:off x="6657322" y="4085677"/>
            <a:ext cx="714907" cy="602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2A9E7E"/>
          </a:solidFill>
          <a:ln w="19050">
            <a:solidFill>
              <a:srgbClr val="0433FF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32" name="Triangle"/>
          <p:cNvSpPr/>
          <p:nvPr/>
        </p:nvSpPr>
        <p:spPr>
          <a:xfrm>
            <a:off x="8166010" y="4085853"/>
            <a:ext cx="706852" cy="6037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9300"/>
          </a:solidFill>
          <a:ln w="19050">
            <a:solidFill>
              <a:srgbClr val="0433FF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33" name="Triangle"/>
          <p:cNvSpPr/>
          <p:nvPr/>
        </p:nvSpPr>
        <p:spPr>
          <a:xfrm>
            <a:off x="7491185" y="4085853"/>
            <a:ext cx="706851" cy="6037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40FF"/>
          </a:solidFill>
          <a:ln w="19050">
            <a:solidFill>
              <a:srgbClr val="0433FF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cxnSp>
        <p:nvCxnSpPr>
          <p:cNvPr id="1334" name="Connection Line"/>
          <p:cNvCxnSpPr>
            <a:stCxn id="1326" idx="0"/>
            <a:endCxn id="1295" idx="0"/>
          </p:cNvCxnSpPr>
          <p:nvPr/>
        </p:nvCxnSpPr>
        <p:spPr>
          <a:xfrm flipV="1">
            <a:off x="1424585" y="2730022"/>
            <a:ext cx="523595" cy="737519"/>
          </a:xfrm>
          <a:prstGeom prst="straightConnector1">
            <a:avLst/>
          </a:prstGeom>
          <a:ln w="19050">
            <a:solidFill>
              <a:srgbClr val="000000"/>
            </a:solidFill>
            <a:miter lim="400000"/>
          </a:ln>
        </p:spPr>
      </p:cxnSp>
      <p:cxnSp>
        <p:nvCxnSpPr>
          <p:cNvPr id="1335" name="Connection Line"/>
          <p:cNvCxnSpPr>
            <a:stCxn id="1327" idx="0"/>
            <a:endCxn id="1301" idx="0"/>
          </p:cNvCxnSpPr>
          <p:nvPr/>
        </p:nvCxnSpPr>
        <p:spPr>
          <a:xfrm flipV="1">
            <a:off x="1716843" y="4527093"/>
            <a:ext cx="426624" cy="733295"/>
          </a:xfrm>
          <a:prstGeom prst="straightConnector1">
            <a:avLst/>
          </a:prstGeom>
          <a:ln w="19050">
            <a:solidFill>
              <a:srgbClr val="000000"/>
            </a:solidFill>
            <a:miter lim="400000"/>
          </a:ln>
        </p:spPr>
      </p:cxnSp>
      <p:cxnSp>
        <p:nvCxnSpPr>
          <p:cNvPr id="1336" name="Connection Line"/>
          <p:cNvCxnSpPr>
            <a:stCxn id="1329" idx="0"/>
            <a:endCxn id="1301" idx="0"/>
          </p:cNvCxnSpPr>
          <p:nvPr/>
        </p:nvCxnSpPr>
        <p:spPr>
          <a:xfrm flipH="1" flipV="1">
            <a:off x="2143466" y="4527093"/>
            <a:ext cx="412743" cy="730990"/>
          </a:xfrm>
          <a:prstGeom prst="straightConnector1">
            <a:avLst/>
          </a:prstGeom>
          <a:ln w="19050">
            <a:solidFill>
              <a:srgbClr val="000000"/>
            </a:solidFill>
            <a:miter lim="400000"/>
          </a:ln>
        </p:spPr>
      </p:cxnSp>
      <p:cxnSp>
        <p:nvCxnSpPr>
          <p:cNvPr id="1337" name="Connection Line"/>
          <p:cNvCxnSpPr>
            <a:stCxn id="1328" idx="0"/>
            <a:endCxn id="1298" idx="0"/>
          </p:cNvCxnSpPr>
          <p:nvPr/>
        </p:nvCxnSpPr>
        <p:spPr>
          <a:xfrm flipH="1" flipV="1">
            <a:off x="2661118" y="3535965"/>
            <a:ext cx="440175" cy="941543"/>
          </a:xfrm>
          <a:prstGeom prst="straightConnector1">
            <a:avLst/>
          </a:prstGeom>
          <a:ln w="19050">
            <a:solidFill>
              <a:srgbClr val="000000"/>
            </a:solidFill>
            <a:miter lim="400000"/>
          </a:ln>
        </p:spPr>
      </p:cxnSp>
      <p:cxnSp>
        <p:nvCxnSpPr>
          <p:cNvPr id="1338" name="Connection Line"/>
          <p:cNvCxnSpPr>
            <a:stCxn id="1331" idx="0"/>
            <a:endCxn id="1308" idx="0"/>
          </p:cNvCxnSpPr>
          <p:nvPr/>
        </p:nvCxnSpPr>
        <p:spPr>
          <a:xfrm flipH="1" flipV="1">
            <a:off x="6813849" y="3513793"/>
            <a:ext cx="200927" cy="873367"/>
          </a:xfrm>
          <a:prstGeom prst="straightConnector1">
            <a:avLst/>
          </a:prstGeom>
          <a:ln w="19050">
            <a:solidFill>
              <a:srgbClr val="000000"/>
            </a:solidFill>
            <a:miter lim="400000"/>
          </a:ln>
        </p:spPr>
      </p:cxnSp>
      <p:cxnSp>
        <p:nvCxnSpPr>
          <p:cNvPr id="1339" name="Connection Line"/>
          <p:cNvCxnSpPr>
            <a:stCxn id="1333" idx="0"/>
            <a:endCxn id="1310" idx="0"/>
          </p:cNvCxnSpPr>
          <p:nvPr/>
        </p:nvCxnSpPr>
        <p:spPr>
          <a:xfrm flipH="1" flipV="1">
            <a:off x="7825187" y="3513793"/>
            <a:ext cx="19424" cy="873931"/>
          </a:xfrm>
          <a:prstGeom prst="straightConnector1">
            <a:avLst/>
          </a:prstGeom>
          <a:ln w="19050">
            <a:solidFill>
              <a:srgbClr val="000000"/>
            </a:solidFill>
            <a:miter lim="400000"/>
          </a:ln>
        </p:spPr>
      </p:cxnSp>
      <p:cxnSp>
        <p:nvCxnSpPr>
          <p:cNvPr id="1340" name="Connection Line"/>
          <p:cNvCxnSpPr>
            <a:stCxn id="1332" idx="0"/>
            <a:endCxn id="1310" idx="0"/>
          </p:cNvCxnSpPr>
          <p:nvPr/>
        </p:nvCxnSpPr>
        <p:spPr>
          <a:xfrm flipH="1" flipV="1">
            <a:off x="7825187" y="3513793"/>
            <a:ext cx="694250" cy="873931"/>
          </a:xfrm>
          <a:prstGeom prst="straightConnector1">
            <a:avLst/>
          </a:prstGeom>
          <a:ln w="19050">
            <a:solidFill>
              <a:srgbClr val="000000"/>
            </a:solidFill>
            <a:miter lim="400000"/>
          </a:ln>
        </p:spPr>
      </p:cxnSp>
      <p:cxnSp>
        <p:nvCxnSpPr>
          <p:cNvPr id="1341" name="Connection Line"/>
          <p:cNvCxnSpPr>
            <a:stCxn id="1330" idx="0"/>
            <a:endCxn id="1308" idx="0"/>
          </p:cNvCxnSpPr>
          <p:nvPr/>
        </p:nvCxnSpPr>
        <p:spPr>
          <a:xfrm flipV="1">
            <a:off x="6354085" y="3513793"/>
            <a:ext cx="459765" cy="873931"/>
          </a:xfrm>
          <a:prstGeom prst="straightConnector1">
            <a:avLst/>
          </a:prstGeom>
          <a:ln w="19050">
            <a:solidFill>
              <a:srgbClr val="000000"/>
            </a:solidFill>
            <a:miter lim="400000"/>
          </a:ln>
        </p:spPr>
      </p:cxnSp>
      <p:sp>
        <p:nvSpPr>
          <p:cNvPr id="1342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43" name="CaixaDeTexto 5"/>
          <p:cNvSpPr txBox="1"/>
          <p:nvPr/>
        </p:nvSpPr>
        <p:spPr>
          <a:xfrm>
            <a:off x="2842324" y="4472842"/>
            <a:ext cx="4200091" cy="2345691"/>
          </a:xfrm>
          <a:prstGeom prst="rect">
            <a:avLst/>
          </a:prstGeom>
          <a:solidFill>
            <a:srgbClr val="FFF2CC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Rotação dupla p esquerda</a:t>
            </a:r>
            <a:endParaRPr b="1">
              <a:latin typeface="+mj-lt"/>
              <a:ea typeface="+mj-ea"/>
              <a:cs typeface="+mj-cs"/>
              <a:sym typeface="Helvetica"/>
            </a:endParaRPr>
          </a:p>
          <a:p>
            <a:pPr marL="227263" indent="-227263">
              <a:buSzPct val="100000"/>
              <a:buAutoNum type="arabicPeriod" startAt="1"/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 u = p-&gt;direita</a:t>
            </a:r>
          </a:p>
          <a:p>
            <a:pPr marL="227263" indent="-227263">
              <a:buSzPct val="100000"/>
              <a:buAutoNum type="arabicPeriod" startAt="1"/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 v = u-&gt;esquerda</a:t>
            </a:r>
          </a:p>
          <a:p>
            <a:pPr marL="227263" indent="-227263">
              <a:buSzPct val="100000"/>
              <a:buAutoNum type="arabicPeriod" startAt="1"/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 p-&gt;direita = v-&gt;esquerda</a:t>
            </a:r>
          </a:p>
          <a:p>
            <a:pPr marL="227263" indent="-227263">
              <a:buSzPct val="100000"/>
              <a:buAutoNum type="arabicPeriod" startAt="1"/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 u-&gt;esquerda = v-&gt;direita</a:t>
            </a:r>
          </a:p>
          <a:p>
            <a:pPr marL="227263" indent="-227263">
              <a:buSzPct val="100000"/>
              <a:buAutoNum type="arabicPeriod" startAt="1"/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 v-&gt;direita = u</a:t>
            </a:r>
          </a:p>
          <a:p>
            <a:pPr marL="227263" indent="-227263">
              <a:buSzPct val="100000"/>
              <a:buAutoNum type="arabicPeriod" startAt="1"/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 v-&gt;esquerda = p</a:t>
            </a:r>
          </a:p>
          <a:p>
            <a:pPr marL="227263" indent="-227263">
              <a:buSzPct val="100000"/>
              <a:buAutoNum type="arabicPeriod" startAt="1"/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 p = v</a:t>
            </a:r>
          </a:p>
        </p:txBody>
      </p:sp>
      <p:sp>
        <p:nvSpPr>
          <p:cNvPr id="1344" name="δ"/>
          <p:cNvSpPr txBox="1"/>
          <p:nvPr/>
        </p:nvSpPr>
        <p:spPr>
          <a:xfrm>
            <a:off x="8380462" y="4286577"/>
            <a:ext cx="274810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/>
            </a:lvl1pPr>
          </a:lstStyle>
          <a:p>
            <a:pPr/>
            <a:r>
              <a:t>δ</a:t>
            </a:r>
          </a:p>
        </p:txBody>
      </p:sp>
      <p:sp>
        <p:nvSpPr>
          <p:cNvPr id="1345" name="α"/>
          <p:cNvSpPr txBox="1"/>
          <p:nvPr/>
        </p:nvSpPr>
        <p:spPr>
          <a:xfrm>
            <a:off x="1279498" y="3344195"/>
            <a:ext cx="259542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000"/>
            </a:lvl1pPr>
          </a:lstStyle>
          <a:p>
            <a:pPr/>
            <a:r>
              <a:t>α</a:t>
            </a:r>
          </a:p>
        </p:txBody>
      </p:sp>
      <p:sp>
        <p:nvSpPr>
          <p:cNvPr id="1346" name="β"/>
          <p:cNvSpPr txBox="1"/>
          <p:nvPr/>
        </p:nvSpPr>
        <p:spPr>
          <a:xfrm>
            <a:off x="1574937" y="5154339"/>
            <a:ext cx="272899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/>
            </a:lvl1pPr>
          </a:lstStyle>
          <a:p>
            <a:pPr/>
            <a:r>
              <a:t>β</a:t>
            </a:r>
          </a:p>
        </p:txBody>
      </p:sp>
      <p:sp>
        <p:nvSpPr>
          <p:cNvPr id="1347" name="γ"/>
          <p:cNvSpPr txBox="1"/>
          <p:nvPr/>
        </p:nvSpPr>
        <p:spPr>
          <a:xfrm>
            <a:off x="2418463" y="5138076"/>
            <a:ext cx="259530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/>
            </a:lvl1pPr>
          </a:lstStyle>
          <a:p>
            <a:pPr/>
            <a:r>
              <a:t>γ</a:t>
            </a:r>
          </a:p>
        </p:txBody>
      </p:sp>
      <p:sp>
        <p:nvSpPr>
          <p:cNvPr id="1348" name="γ"/>
          <p:cNvSpPr txBox="1"/>
          <p:nvPr/>
        </p:nvSpPr>
        <p:spPr>
          <a:xfrm>
            <a:off x="7706865" y="4262022"/>
            <a:ext cx="259530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/>
            </a:lvl1pPr>
          </a:lstStyle>
          <a:p>
            <a:pPr/>
            <a:r>
              <a:t>γ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52" name="Inserções em AVL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Inserções em AVL</a:t>
            </a:r>
          </a:p>
        </p:txBody>
      </p:sp>
      <p:sp>
        <p:nvSpPr>
          <p:cNvPr id="1353" name="0"/>
          <p:cNvSpPr txBox="1"/>
          <p:nvPr/>
        </p:nvSpPr>
        <p:spPr>
          <a:xfrm>
            <a:off x="2846917" y="3230138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354" name="14"/>
          <p:cNvSpPr/>
          <p:nvPr/>
        </p:nvSpPr>
        <p:spPr>
          <a:xfrm>
            <a:off x="4120564" y="2385695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14</a:t>
            </a:r>
          </a:p>
        </p:txBody>
      </p:sp>
      <p:sp>
        <p:nvSpPr>
          <p:cNvPr id="1355" name="0"/>
          <p:cNvSpPr txBox="1"/>
          <p:nvPr/>
        </p:nvSpPr>
        <p:spPr>
          <a:xfrm>
            <a:off x="3795708" y="2425679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cxnSp>
        <p:nvCxnSpPr>
          <p:cNvPr id="1356" name="Connection Line"/>
          <p:cNvCxnSpPr>
            <a:stCxn id="1359" idx="0"/>
            <a:endCxn id="1354" idx="0"/>
          </p:cNvCxnSpPr>
          <p:nvPr/>
        </p:nvCxnSpPr>
        <p:spPr>
          <a:xfrm flipV="1">
            <a:off x="3515033" y="2623799"/>
            <a:ext cx="862707" cy="804460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1357" name="16"/>
          <p:cNvSpPr/>
          <p:nvPr/>
        </p:nvSpPr>
        <p:spPr>
          <a:xfrm>
            <a:off x="4992823" y="3190155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16</a:t>
            </a:r>
          </a:p>
        </p:txBody>
      </p:sp>
      <p:cxnSp>
        <p:nvCxnSpPr>
          <p:cNvPr id="1358" name="Connection Line"/>
          <p:cNvCxnSpPr>
            <a:stCxn id="1357" idx="0"/>
            <a:endCxn id="1354" idx="0"/>
          </p:cNvCxnSpPr>
          <p:nvPr/>
        </p:nvCxnSpPr>
        <p:spPr>
          <a:xfrm flipH="1" flipV="1">
            <a:off x="4377739" y="2623799"/>
            <a:ext cx="872260" cy="804460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1359" name="12"/>
          <p:cNvSpPr/>
          <p:nvPr/>
        </p:nvSpPr>
        <p:spPr>
          <a:xfrm>
            <a:off x="3257858" y="3190155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1374" name="Connection Line"/>
          <p:cNvSpPr/>
          <p:nvPr/>
        </p:nvSpPr>
        <p:spPr>
          <a:xfrm>
            <a:off x="3650259" y="3641670"/>
            <a:ext cx="375452" cy="5925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1361" name="11"/>
          <p:cNvSpPr/>
          <p:nvPr/>
        </p:nvSpPr>
        <p:spPr>
          <a:xfrm>
            <a:off x="2715959" y="3996097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11</a:t>
            </a:r>
          </a:p>
        </p:txBody>
      </p:sp>
      <p:cxnSp>
        <p:nvCxnSpPr>
          <p:cNvPr id="1362" name="Connection Line"/>
          <p:cNvCxnSpPr>
            <a:stCxn id="1361" idx="0"/>
            <a:endCxn id="1359" idx="0"/>
          </p:cNvCxnSpPr>
          <p:nvPr/>
        </p:nvCxnSpPr>
        <p:spPr>
          <a:xfrm flipV="1">
            <a:off x="2973134" y="3428258"/>
            <a:ext cx="541900" cy="805944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1363" name="0"/>
          <p:cNvSpPr txBox="1"/>
          <p:nvPr/>
        </p:nvSpPr>
        <p:spPr>
          <a:xfrm>
            <a:off x="4434409" y="4036081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364" name="0"/>
          <p:cNvSpPr txBox="1"/>
          <p:nvPr/>
        </p:nvSpPr>
        <p:spPr>
          <a:xfrm>
            <a:off x="2402440" y="4036081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365" name="17"/>
          <p:cNvSpPr/>
          <p:nvPr/>
        </p:nvSpPr>
        <p:spPr>
          <a:xfrm>
            <a:off x="5705762" y="3996097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17</a:t>
            </a:r>
          </a:p>
        </p:txBody>
      </p:sp>
      <p:cxnSp>
        <p:nvCxnSpPr>
          <p:cNvPr id="1366" name="Connection Line"/>
          <p:cNvCxnSpPr>
            <a:stCxn id="1365" idx="0"/>
            <a:endCxn id="1357" idx="0"/>
          </p:cNvCxnSpPr>
          <p:nvPr/>
        </p:nvCxnSpPr>
        <p:spPr>
          <a:xfrm flipH="1" flipV="1">
            <a:off x="5249998" y="3428258"/>
            <a:ext cx="712940" cy="805944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1367" name="15"/>
          <p:cNvSpPr/>
          <p:nvPr/>
        </p:nvSpPr>
        <p:spPr>
          <a:xfrm>
            <a:off x="4737149" y="3996097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15</a:t>
            </a:r>
          </a:p>
        </p:txBody>
      </p:sp>
      <p:cxnSp>
        <p:nvCxnSpPr>
          <p:cNvPr id="1368" name="Connection Line"/>
          <p:cNvCxnSpPr>
            <a:stCxn id="1367" idx="0"/>
            <a:endCxn id="1357" idx="0"/>
          </p:cNvCxnSpPr>
          <p:nvPr/>
        </p:nvCxnSpPr>
        <p:spPr>
          <a:xfrm flipV="1">
            <a:off x="4994324" y="3428258"/>
            <a:ext cx="255675" cy="805944"/>
          </a:xfrm>
          <a:prstGeom prst="straightConnector1">
            <a:avLst/>
          </a:prstGeom>
          <a:ln w="19050">
            <a:solidFill>
              <a:srgbClr val="000000"/>
            </a:solidFill>
            <a:miter lim="400000"/>
          </a:ln>
        </p:spPr>
      </p:cxnSp>
      <p:sp>
        <p:nvSpPr>
          <p:cNvPr id="1369" name="0"/>
          <p:cNvSpPr txBox="1"/>
          <p:nvPr/>
        </p:nvSpPr>
        <p:spPr>
          <a:xfrm>
            <a:off x="5567218" y="3180630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370" name="0"/>
          <p:cNvSpPr txBox="1"/>
          <p:nvPr/>
        </p:nvSpPr>
        <p:spPr>
          <a:xfrm>
            <a:off x="3506575" y="4036081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371" name="0"/>
          <p:cNvSpPr txBox="1"/>
          <p:nvPr/>
        </p:nvSpPr>
        <p:spPr>
          <a:xfrm>
            <a:off x="6229638" y="4036081"/>
            <a:ext cx="2524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372" name="13"/>
          <p:cNvSpPr/>
          <p:nvPr/>
        </p:nvSpPr>
        <p:spPr>
          <a:xfrm>
            <a:off x="3768535" y="3996097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1373" name="Sequencia = {13, 14, 15, 12, 11, 17, 16, 8, 9, 1}"/>
          <p:cNvSpPr txBox="1"/>
          <p:nvPr/>
        </p:nvSpPr>
        <p:spPr>
          <a:xfrm>
            <a:off x="618135" y="1570037"/>
            <a:ext cx="5555852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200"/>
            </a:pPr>
            <a:r>
              <a:t>Sequencia = {</a:t>
            </a:r>
            <a:r>
              <a:rPr b="1">
                <a:solidFill>
                  <a:srgbClr val="0433FF"/>
                </a:solidFill>
              </a:rPr>
              <a:t>13</a:t>
            </a:r>
            <a:r>
              <a:t>, </a:t>
            </a:r>
            <a:r>
              <a:rPr b="1">
                <a:solidFill>
                  <a:srgbClr val="0433FF"/>
                </a:solidFill>
              </a:rPr>
              <a:t>14</a:t>
            </a:r>
            <a:r>
              <a:t>, </a:t>
            </a:r>
            <a:r>
              <a:rPr b="1">
                <a:solidFill>
                  <a:srgbClr val="0433FF"/>
                </a:solidFill>
              </a:rPr>
              <a:t>15</a:t>
            </a:r>
            <a:r>
              <a:t>, </a:t>
            </a:r>
            <a:r>
              <a:rPr b="1">
                <a:solidFill>
                  <a:srgbClr val="0433FF"/>
                </a:solidFill>
              </a:rPr>
              <a:t>12</a:t>
            </a:r>
            <a:r>
              <a:t>, </a:t>
            </a:r>
            <a:r>
              <a:rPr b="1">
                <a:solidFill>
                  <a:srgbClr val="0433FF"/>
                </a:solidFill>
              </a:rPr>
              <a:t>11</a:t>
            </a:r>
            <a:r>
              <a:t>, </a:t>
            </a:r>
            <a:r>
              <a:rPr b="1">
                <a:solidFill>
                  <a:srgbClr val="0433FF"/>
                </a:solidFill>
              </a:rPr>
              <a:t>17</a:t>
            </a:r>
            <a:r>
              <a:t>, </a:t>
            </a:r>
            <a:r>
              <a:rPr b="1">
                <a:solidFill>
                  <a:srgbClr val="0433FF"/>
                </a:solidFill>
              </a:rPr>
              <a:t>16</a:t>
            </a:r>
            <a:r>
              <a:t>, 8, 9, 1}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77" name="Inserções em AVL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Inserções em AVL</a:t>
            </a:r>
          </a:p>
        </p:txBody>
      </p:sp>
      <p:sp>
        <p:nvSpPr>
          <p:cNvPr id="1378" name="-1"/>
          <p:cNvSpPr txBox="1"/>
          <p:nvPr/>
        </p:nvSpPr>
        <p:spPr>
          <a:xfrm>
            <a:off x="2791819" y="3234584"/>
            <a:ext cx="33988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-1</a:t>
            </a:r>
          </a:p>
        </p:txBody>
      </p:sp>
      <p:sp>
        <p:nvSpPr>
          <p:cNvPr id="1379" name="14"/>
          <p:cNvSpPr/>
          <p:nvPr/>
        </p:nvSpPr>
        <p:spPr>
          <a:xfrm>
            <a:off x="4109191" y="2390140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14</a:t>
            </a:r>
          </a:p>
        </p:txBody>
      </p:sp>
      <p:sp>
        <p:nvSpPr>
          <p:cNvPr id="1380" name="-1"/>
          <p:cNvSpPr txBox="1"/>
          <p:nvPr/>
        </p:nvSpPr>
        <p:spPr>
          <a:xfrm>
            <a:off x="3740610" y="2430124"/>
            <a:ext cx="33988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-1</a:t>
            </a:r>
          </a:p>
        </p:txBody>
      </p:sp>
      <p:cxnSp>
        <p:nvCxnSpPr>
          <p:cNvPr id="1381" name="Connection Line"/>
          <p:cNvCxnSpPr>
            <a:stCxn id="1384" idx="0"/>
            <a:endCxn id="1379" idx="0"/>
          </p:cNvCxnSpPr>
          <p:nvPr/>
        </p:nvCxnSpPr>
        <p:spPr>
          <a:xfrm flipV="1">
            <a:off x="3503660" y="2628244"/>
            <a:ext cx="862707" cy="804461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1382" name="16"/>
          <p:cNvSpPr/>
          <p:nvPr/>
        </p:nvSpPr>
        <p:spPr>
          <a:xfrm>
            <a:off x="4981450" y="319460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16</a:t>
            </a:r>
          </a:p>
        </p:txBody>
      </p:sp>
      <p:cxnSp>
        <p:nvCxnSpPr>
          <p:cNvPr id="1383" name="Connection Line"/>
          <p:cNvCxnSpPr>
            <a:stCxn id="1382" idx="0"/>
            <a:endCxn id="1379" idx="0"/>
          </p:cNvCxnSpPr>
          <p:nvPr/>
        </p:nvCxnSpPr>
        <p:spPr>
          <a:xfrm flipH="1" flipV="1">
            <a:off x="4366366" y="2628244"/>
            <a:ext cx="872260" cy="804461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1384" name="12"/>
          <p:cNvSpPr/>
          <p:nvPr/>
        </p:nvSpPr>
        <p:spPr>
          <a:xfrm>
            <a:off x="3246485" y="319460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1402" name="Connection Line"/>
          <p:cNvSpPr/>
          <p:nvPr/>
        </p:nvSpPr>
        <p:spPr>
          <a:xfrm>
            <a:off x="3638886" y="3646115"/>
            <a:ext cx="375452" cy="5925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1386" name="11"/>
          <p:cNvSpPr/>
          <p:nvPr/>
        </p:nvSpPr>
        <p:spPr>
          <a:xfrm>
            <a:off x="2704586" y="4000543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11</a:t>
            </a:r>
          </a:p>
        </p:txBody>
      </p:sp>
      <p:cxnSp>
        <p:nvCxnSpPr>
          <p:cNvPr id="1387" name="Connection Line"/>
          <p:cNvCxnSpPr>
            <a:stCxn id="1386" idx="0"/>
            <a:endCxn id="1384" idx="0"/>
          </p:cNvCxnSpPr>
          <p:nvPr/>
        </p:nvCxnSpPr>
        <p:spPr>
          <a:xfrm flipV="1">
            <a:off x="2961761" y="3432704"/>
            <a:ext cx="541900" cy="80594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1388" name="0"/>
          <p:cNvSpPr txBox="1"/>
          <p:nvPr/>
        </p:nvSpPr>
        <p:spPr>
          <a:xfrm>
            <a:off x="4423036" y="4040526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389" name="-1"/>
          <p:cNvSpPr txBox="1"/>
          <p:nvPr/>
        </p:nvSpPr>
        <p:spPr>
          <a:xfrm>
            <a:off x="2347342" y="4040526"/>
            <a:ext cx="33988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-1</a:t>
            </a:r>
          </a:p>
        </p:txBody>
      </p:sp>
      <p:sp>
        <p:nvSpPr>
          <p:cNvPr id="1390" name="17"/>
          <p:cNvSpPr/>
          <p:nvPr/>
        </p:nvSpPr>
        <p:spPr>
          <a:xfrm>
            <a:off x="5694389" y="4000543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17</a:t>
            </a:r>
          </a:p>
        </p:txBody>
      </p:sp>
      <p:cxnSp>
        <p:nvCxnSpPr>
          <p:cNvPr id="1391" name="Connection Line"/>
          <p:cNvCxnSpPr>
            <a:stCxn id="1390" idx="0"/>
            <a:endCxn id="1382" idx="0"/>
          </p:cNvCxnSpPr>
          <p:nvPr/>
        </p:nvCxnSpPr>
        <p:spPr>
          <a:xfrm flipH="1" flipV="1">
            <a:off x="5238625" y="3432704"/>
            <a:ext cx="712940" cy="80594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1392" name="15"/>
          <p:cNvSpPr/>
          <p:nvPr/>
        </p:nvSpPr>
        <p:spPr>
          <a:xfrm>
            <a:off x="4725776" y="4000543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15</a:t>
            </a:r>
          </a:p>
        </p:txBody>
      </p:sp>
      <p:cxnSp>
        <p:nvCxnSpPr>
          <p:cNvPr id="1393" name="Connection Line"/>
          <p:cNvCxnSpPr>
            <a:stCxn id="1392" idx="0"/>
            <a:endCxn id="1382" idx="0"/>
          </p:cNvCxnSpPr>
          <p:nvPr/>
        </p:nvCxnSpPr>
        <p:spPr>
          <a:xfrm flipV="1">
            <a:off x="4982951" y="3432704"/>
            <a:ext cx="255675" cy="805943"/>
          </a:xfrm>
          <a:prstGeom prst="straightConnector1">
            <a:avLst/>
          </a:prstGeom>
          <a:ln w="19050">
            <a:solidFill>
              <a:srgbClr val="000000"/>
            </a:solidFill>
            <a:miter lim="400000"/>
          </a:ln>
        </p:spPr>
      </p:cxnSp>
      <p:sp>
        <p:nvSpPr>
          <p:cNvPr id="1394" name="0"/>
          <p:cNvSpPr txBox="1"/>
          <p:nvPr/>
        </p:nvSpPr>
        <p:spPr>
          <a:xfrm>
            <a:off x="5555845" y="3185075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395" name="0"/>
          <p:cNvSpPr txBox="1"/>
          <p:nvPr/>
        </p:nvSpPr>
        <p:spPr>
          <a:xfrm>
            <a:off x="3495202" y="4040526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396" name="0"/>
          <p:cNvSpPr txBox="1"/>
          <p:nvPr/>
        </p:nvSpPr>
        <p:spPr>
          <a:xfrm>
            <a:off x="6218264" y="4040526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397" name="8"/>
          <p:cNvSpPr/>
          <p:nvPr/>
        </p:nvSpPr>
        <p:spPr>
          <a:xfrm>
            <a:off x="2145786" y="4840775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8</a:t>
            </a:r>
          </a:p>
        </p:txBody>
      </p:sp>
      <p:cxnSp>
        <p:nvCxnSpPr>
          <p:cNvPr id="1398" name="Connection Line"/>
          <p:cNvCxnSpPr>
            <a:stCxn id="1397" idx="0"/>
            <a:endCxn id="1386" idx="0"/>
          </p:cNvCxnSpPr>
          <p:nvPr/>
        </p:nvCxnSpPr>
        <p:spPr>
          <a:xfrm flipV="1">
            <a:off x="2402961" y="4238646"/>
            <a:ext cx="558801" cy="84023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1399" name="0"/>
          <p:cNvSpPr txBox="1"/>
          <p:nvPr/>
        </p:nvSpPr>
        <p:spPr>
          <a:xfrm>
            <a:off x="1859699" y="4880758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400" name="13"/>
          <p:cNvSpPr/>
          <p:nvPr/>
        </p:nvSpPr>
        <p:spPr>
          <a:xfrm>
            <a:off x="3757162" y="4000543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1401" name="Sequencia = {13, 14, 15, 12, 11, 17, 16, 8, 9, 1}"/>
          <p:cNvSpPr txBox="1"/>
          <p:nvPr/>
        </p:nvSpPr>
        <p:spPr>
          <a:xfrm>
            <a:off x="618135" y="1570037"/>
            <a:ext cx="554998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200"/>
            </a:pPr>
            <a:r>
              <a:t>Sequencia = {</a:t>
            </a:r>
            <a:r>
              <a:rPr b="1">
                <a:solidFill>
                  <a:srgbClr val="0433FF"/>
                </a:solidFill>
              </a:rPr>
              <a:t>13</a:t>
            </a:r>
            <a:r>
              <a:t>, </a:t>
            </a:r>
            <a:r>
              <a:rPr b="1">
                <a:solidFill>
                  <a:srgbClr val="0433FF"/>
                </a:solidFill>
              </a:rPr>
              <a:t>14</a:t>
            </a:r>
            <a:r>
              <a:t>, </a:t>
            </a:r>
            <a:r>
              <a:rPr b="1">
                <a:solidFill>
                  <a:srgbClr val="0433FF"/>
                </a:solidFill>
              </a:rPr>
              <a:t>15</a:t>
            </a:r>
            <a:r>
              <a:t>, </a:t>
            </a:r>
            <a:r>
              <a:rPr b="1">
                <a:solidFill>
                  <a:srgbClr val="0433FF"/>
                </a:solidFill>
              </a:rPr>
              <a:t>12</a:t>
            </a:r>
            <a:r>
              <a:t>, </a:t>
            </a:r>
            <a:r>
              <a:rPr b="1">
                <a:solidFill>
                  <a:srgbClr val="0433FF"/>
                </a:solidFill>
              </a:rPr>
              <a:t>11</a:t>
            </a:r>
            <a:r>
              <a:t>, </a:t>
            </a:r>
            <a:r>
              <a:rPr b="1">
                <a:solidFill>
                  <a:srgbClr val="0433FF"/>
                </a:solidFill>
              </a:rPr>
              <a:t>17</a:t>
            </a:r>
            <a:r>
              <a:t>, </a:t>
            </a:r>
            <a:r>
              <a:rPr b="1">
                <a:solidFill>
                  <a:srgbClr val="0433FF"/>
                </a:solidFill>
              </a:rPr>
              <a:t>16</a:t>
            </a:r>
            <a:r>
              <a:t>, </a:t>
            </a:r>
            <a:r>
              <a:rPr b="1">
                <a:solidFill>
                  <a:srgbClr val="0433FF"/>
                </a:solidFill>
              </a:rPr>
              <a:t>8</a:t>
            </a:r>
            <a:r>
              <a:t>, 9, 1}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05" name="Inserções em AVL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Inserções em AVL</a:t>
            </a:r>
          </a:p>
        </p:txBody>
      </p:sp>
      <p:sp>
        <p:nvSpPr>
          <p:cNvPr id="1406" name="-2"/>
          <p:cNvSpPr txBox="1"/>
          <p:nvPr/>
        </p:nvSpPr>
        <p:spPr>
          <a:xfrm>
            <a:off x="2803193" y="3308736"/>
            <a:ext cx="339884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-2</a:t>
            </a:r>
          </a:p>
        </p:txBody>
      </p:sp>
      <p:sp>
        <p:nvSpPr>
          <p:cNvPr id="1407" name="14"/>
          <p:cNvSpPr/>
          <p:nvPr/>
        </p:nvSpPr>
        <p:spPr>
          <a:xfrm>
            <a:off x="4120564" y="2464293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14</a:t>
            </a:r>
          </a:p>
        </p:txBody>
      </p:sp>
      <p:sp>
        <p:nvSpPr>
          <p:cNvPr id="1408" name="-2"/>
          <p:cNvSpPr txBox="1"/>
          <p:nvPr/>
        </p:nvSpPr>
        <p:spPr>
          <a:xfrm>
            <a:off x="3751984" y="2504277"/>
            <a:ext cx="339884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-2</a:t>
            </a:r>
          </a:p>
        </p:txBody>
      </p:sp>
      <p:cxnSp>
        <p:nvCxnSpPr>
          <p:cNvPr id="1409" name="Connection Line"/>
          <p:cNvCxnSpPr>
            <a:stCxn id="1412" idx="0"/>
            <a:endCxn id="1407" idx="0"/>
          </p:cNvCxnSpPr>
          <p:nvPr/>
        </p:nvCxnSpPr>
        <p:spPr>
          <a:xfrm flipV="1">
            <a:off x="3515033" y="2702397"/>
            <a:ext cx="862707" cy="804460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1410" name="16"/>
          <p:cNvSpPr/>
          <p:nvPr/>
        </p:nvSpPr>
        <p:spPr>
          <a:xfrm>
            <a:off x="4992823" y="3268753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16</a:t>
            </a:r>
          </a:p>
        </p:txBody>
      </p:sp>
      <p:cxnSp>
        <p:nvCxnSpPr>
          <p:cNvPr id="1411" name="Connection Line"/>
          <p:cNvCxnSpPr>
            <a:stCxn id="1410" idx="0"/>
            <a:endCxn id="1407" idx="0"/>
          </p:cNvCxnSpPr>
          <p:nvPr/>
        </p:nvCxnSpPr>
        <p:spPr>
          <a:xfrm flipH="1" flipV="1">
            <a:off x="4377739" y="2702397"/>
            <a:ext cx="872260" cy="804460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1412" name="12"/>
          <p:cNvSpPr/>
          <p:nvPr/>
        </p:nvSpPr>
        <p:spPr>
          <a:xfrm>
            <a:off x="3257858" y="3268753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1433" name="Connection Line"/>
          <p:cNvSpPr/>
          <p:nvPr/>
        </p:nvSpPr>
        <p:spPr>
          <a:xfrm>
            <a:off x="3650259" y="3720268"/>
            <a:ext cx="375452" cy="5925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1414" name="11"/>
          <p:cNvSpPr/>
          <p:nvPr/>
        </p:nvSpPr>
        <p:spPr>
          <a:xfrm>
            <a:off x="2715959" y="4074695"/>
            <a:ext cx="514351" cy="476208"/>
          </a:xfrm>
          <a:prstGeom prst="ellipse">
            <a:avLst/>
          </a:prstGeom>
          <a:solidFill>
            <a:srgbClr val="FF26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11</a:t>
            </a:r>
          </a:p>
        </p:txBody>
      </p:sp>
      <p:cxnSp>
        <p:nvCxnSpPr>
          <p:cNvPr id="1415" name="Connection Line"/>
          <p:cNvCxnSpPr>
            <a:stCxn id="1414" idx="0"/>
            <a:endCxn id="1412" idx="0"/>
          </p:cNvCxnSpPr>
          <p:nvPr/>
        </p:nvCxnSpPr>
        <p:spPr>
          <a:xfrm flipV="1">
            <a:off x="2973134" y="3506856"/>
            <a:ext cx="541900" cy="805944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1416" name="0"/>
          <p:cNvSpPr txBox="1"/>
          <p:nvPr/>
        </p:nvSpPr>
        <p:spPr>
          <a:xfrm>
            <a:off x="4434409" y="4114679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417" name="-2"/>
          <p:cNvSpPr txBox="1"/>
          <p:nvPr/>
        </p:nvSpPr>
        <p:spPr>
          <a:xfrm>
            <a:off x="2358715" y="4114679"/>
            <a:ext cx="33988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FF2600"/>
                </a:solidFill>
              </a:defRPr>
            </a:lvl1pPr>
          </a:lstStyle>
          <a:p>
            <a:pPr/>
            <a:r>
              <a:t>-2</a:t>
            </a:r>
          </a:p>
        </p:txBody>
      </p:sp>
      <p:sp>
        <p:nvSpPr>
          <p:cNvPr id="1418" name="17"/>
          <p:cNvSpPr/>
          <p:nvPr/>
        </p:nvSpPr>
        <p:spPr>
          <a:xfrm>
            <a:off x="5705762" y="4074695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17</a:t>
            </a:r>
          </a:p>
        </p:txBody>
      </p:sp>
      <p:cxnSp>
        <p:nvCxnSpPr>
          <p:cNvPr id="1419" name="Connection Line"/>
          <p:cNvCxnSpPr>
            <a:stCxn id="1418" idx="0"/>
            <a:endCxn id="1410" idx="0"/>
          </p:cNvCxnSpPr>
          <p:nvPr/>
        </p:nvCxnSpPr>
        <p:spPr>
          <a:xfrm flipH="1" flipV="1">
            <a:off x="5249998" y="3506856"/>
            <a:ext cx="712940" cy="805944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1420" name="15"/>
          <p:cNvSpPr/>
          <p:nvPr/>
        </p:nvSpPr>
        <p:spPr>
          <a:xfrm>
            <a:off x="4737149" y="4074695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15</a:t>
            </a:r>
          </a:p>
        </p:txBody>
      </p:sp>
      <p:cxnSp>
        <p:nvCxnSpPr>
          <p:cNvPr id="1421" name="Connection Line"/>
          <p:cNvCxnSpPr>
            <a:stCxn id="1420" idx="0"/>
            <a:endCxn id="1410" idx="0"/>
          </p:cNvCxnSpPr>
          <p:nvPr/>
        </p:nvCxnSpPr>
        <p:spPr>
          <a:xfrm flipV="1">
            <a:off x="4994324" y="3506856"/>
            <a:ext cx="255675" cy="805944"/>
          </a:xfrm>
          <a:prstGeom prst="straightConnector1">
            <a:avLst/>
          </a:prstGeom>
          <a:ln w="19050">
            <a:solidFill>
              <a:srgbClr val="000000"/>
            </a:solidFill>
            <a:miter lim="400000"/>
          </a:ln>
        </p:spPr>
      </p:cxnSp>
      <p:sp>
        <p:nvSpPr>
          <p:cNvPr id="1422" name="0"/>
          <p:cNvSpPr txBox="1"/>
          <p:nvPr/>
        </p:nvSpPr>
        <p:spPr>
          <a:xfrm>
            <a:off x="5567218" y="3259228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423" name="0"/>
          <p:cNvSpPr txBox="1"/>
          <p:nvPr/>
        </p:nvSpPr>
        <p:spPr>
          <a:xfrm>
            <a:off x="3506575" y="4114679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424" name="0"/>
          <p:cNvSpPr txBox="1"/>
          <p:nvPr/>
        </p:nvSpPr>
        <p:spPr>
          <a:xfrm>
            <a:off x="6229638" y="4114679"/>
            <a:ext cx="25243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425" name="8"/>
          <p:cNvSpPr/>
          <p:nvPr/>
        </p:nvSpPr>
        <p:spPr>
          <a:xfrm>
            <a:off x="2157159" y="4914927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8</a:t>
            </a:r>
          </a:p>
        </p:txBody>
      </p:sp>
      <p:cxnSp>
        <p:nvCxnSpPr>
          <p:cNvPr id="1426" name="Connection Line"/>
          <p:cNvCxnSpPr>
            <a:stCxn id="1425" idx="0"/>
            <a:endCxn id="1414" idx="0"/>
          </p:cNvCxnSpPr>
          <p:nvPr/>
        </p:nvCxnSpPr>
        <p:spPr>
          <a:xfrm flipV="1">
            <a:off x="2414334" y="4312799"/>
            <a:ext cx="558801" cy="84023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1427" name="+1"/>
          <p:cNvSpPr txBox="1"/>
          <p:nvPr/>
        </p:nvSpPr>
        <p:spPr>
          <a:xfrm>
            <a:off x="1777893" y="4954911"/>
            <a:ext cx="438794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+1</a:t>
            </a:r>
          </a:p>
        </p:txBody>
      </p:sp>
      <p:sp>
        <p:nvSpPr>
          <p:cNvPr id="1428" name="9"/>
          <p:cNvSpPr/>
          <p:nvPr/>
        </p:nvSpPr>
        <p:spPr>
          <a:xfrm>
            <a:off x="2715959" y="5755159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9</a:t>
            </a:r>
          </a:p>
        </p:txBody>
      </p:sp>
      <p:cxnSp>
        <p:nvCxnSpPr>
          <p:cNvPr id="1429" name="Connection Line"/>
          <p:cNvCxnSpPr>
            <a:stCxn id="1425" idx="0"/>
            <a:endCxn id="1428" idx="0"/>
          </p:cNvCxnSpPr>
          <p:nvPr/>
        </p:nvCxnSpPr>
        <p:spPr>
          <a:xfrm>
            <a:off x="2414334" y="5153031"/>
            <a:ext cx="558801" cy="84023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1430" name="0"/>
          <p:cNvSpPr txBox="1"/>
          <p:nvPr/>
        </p:nvSpPr>
        <p:spPr>
          <a:xfrm>
            <a:off x="2402440" y="5795883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431" name="13"/>
          <p:cNvSpPr/>
          <p:nvPr/>
        </p:nvSpPr>
        <p:spPr>
          <a:xfrm>
            <a:off x="3768535" y="4074695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1432" name="Sequencia = {13, 14, 15, 12, 11, 17, 16, 8, 9, 1}"/>
          <p:cNvSpPr txBox="1"/>
          <p:nvPr/>
        </p:nvSpPr>
        <p:spPr>
          <a:xfrm>
            <a:off x="618135" y="1570037"/>
            <a:ext cx="5544119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200"/>
            </a:pPr>
            <a:r>
              <a:t>Sequencia = {</a:t>
            </a:r>
            <a:r>
              <a:rPr b="1">
                <a:solidFill>
                  <a:srgbClr val="0433FF"/>
                </a:solidFill>
              </a:rPr>
              <a:t>13</a:t>
            </a:r>
            <a:r>
              <a:t>, </a:t>
            </a:r>
            <a:r>
              <a:rPr b="1">
                <a:solidFill>
                  <a:srgbClr val="0433FF"/>
                </a:solidFill>
              </a:rPr>
              <a:t>14</a:t>
            </a:r>
            <a:r>
              <a:t>, </a:t>
            </a:r>
            <a:r>
              <a:rPr b="1">
                <a:solidFill>
                  <a:srgbClr val="0433FF"/>
                </a:solidFill>
              </a:rPr>
              <a:t>15</a:t>
            </a:r>
            <a:r>
              <a:t>, </a:t>
            </a:r>
            <a:r>
              <a:rPr b="1">
                <a:solidFill>
                  <a:srgbClr val="0433FF"/>
                </a:solidFill>
              </a:rPr>
              <a:t>12</a:t>
            </a:r>
            <a:r>
              <a:t>, </a:t>
            </a:r>
            <a:r>
              <a:rPr b="1">
                <a:solidFill>
                  <a:srgbClr val="0433FF"/>
                </a:solidFill>
              </a:rPr>
              <a:t>11</a:t>
            </a:r>
            <a:r>
              <a:t>, </a:t>
            </a:r>
            <a:r>
              <a:rPr b="1">
                <a:solidFill>
                  <a:srgbClr val="0433FF"/>
                </a:solidFill>
              </a:rPr>
              <a:t>17</a:t>
            </a:r>
            <a:r>
              <a:t>, </a:t>
            </a:r>
            <a:r>
              <a:rPr b="1">
                <a:solidFill>
                  <a:srgbClr val="0433FF"/>
                </a:solidFill>
              </a:rPr>
              <a:t>16</a:t>
            </a:r>
            <a:r>
              <a:t>, </a:t>
            </a:r>
            <a:r>
              <a:rPr b="1">
                <a:solidFill>
                  <a:srgbClr val="0433FF"/>
                </a:solidFill>
              </a:rPr>
              <a:t>8</a:t>
            </a:r>
            <a:r>
              <a:t>, </a:t>
            </a:r>
            <a:r>
              <a:rPr b="1">
                <a:solidFill>
                  <a:srgbClr val="0433FF"/>
                </a:solidFill>
              </a:rPr>
              <a:t>9</a:t>
            </a:r>
            <a:r>
              <a:t>, 1}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36" name="Inserções em AVL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Inserções em AVL</a:t>
            </a:r>
          </a:p>
        </p:txBody>
      </p:sp>
      <p:sp>
        <p:nvSpPr>
          <p:cNvPr id="1437" name="-2"/>
          <p:cNvSpPr txBox="1"/>
          <p:nvPr/>
        </p:nvSpPr>
        <p:spPr>
          <a:xfrm>
            <a:off x="1813298" y="2868209"/>
            <a:ext cx="33988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-2</a:t>
            </a:r>
          </a:p>
        </p:txBody>
      </p:sp>
      <p:sp>
        <p:nvSpPr>
          <p:cNvPr id="1438" name="12"/>
          <p:cNvSpPr/>
          <p:nvPr/>
        </p:nvSpPr>
        <p:spPr>
          <a:xfrm>
            <a:off x="2267963" y="2828226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1451" name="Connection Line"/>
          <p:cNvSpPr/>
          <p:nvPr/>
        </p:nvSpPr>
        <p:spPr>
          <a:xfrm>
            <a:off x="2660364" y="3279741"/>
            <a:ext cx="375452" cy="5925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1440" name="11"/>
          <p:cNvSpPr/>
          <p:nvPr/>
        </p:nvSpPr>
        <p:spPr>
          <a:xfrm>
            <a:off x="1726064" y="3634168"/>
            <a:ext cx="514351" cy="476208"/>
          </a:xfrm>
          <a:prstGeom prst="ellipse">
            <a:avLst/>
          </a:prstGeom>
          <a:solidFill>
            <a:srgbClr val="FF26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11</a:t>
            </a:r>
          </a:p>
        </p:txBody>
      </p:sp>
      <p:cxnSp>
        <p:nvCxnSpPr>
          <p:cNvPr id="1441" name="Connection Line"/>
          <p:cNvCxnSpPr>
            <a:stCxn id="1440" idx="0"/>
            <a:endCxn id="1438" idx="0"/>
          </p:cNvCxnSpPr>
          <p:nvPr/>
        </p:nvCxnSpPr>
        <p:spPr>
          <a:xfrm flipV="1">
            <a:off x="1983239" y="3066329"/>
            <a:ext cx="541900" cy="805944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1442" name="-2"/>
          <p:cNvSpPr txBox="1"/>
          <p:nvPr/>
        </p:nvSpPr>
        <p:spPr>
          <a:xfrm>
            <a:off x="1368821" y="3674152"/>
            <a:ext cx="339884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FF2600"/>
                </a:solidFill>
              </a:defRPr>
            </a:lvl1pPr>
          </a:lstStyle>
          <a:p>
            <a:pPr/>
            <a:r>
              <a:t>-2</a:t>
            </a:r>
          </a:p>
        </p:txBody>
      </p:sp>
      <p:sp>
        <p:nvSpPr>
          <p:cNvPr id="1443" name="8"/>
          <p:cNvSpPr/>
          <p:nvPr/>
        </p:nvSpPr>
        <p:spPr>
          <a:xfrm>
            <a:off x="1167264" y="447440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8</a:t>
            </a:r>
          </a:p>
        </p:txBody>
      </p:sp>
      <p:cxnSp>
        <p:nvCxnSpPr>
          <p:cNvPr id="1444" name="Connection Line"/>
          <p:cNvCxnSpPr>
            <a:stCxn id="1443" idx="0"/>
            <a:endCxn id="1440" idx="0"/>
          </p:cNvCxnSpPr>
          <p:nvPr/>
        </p:nvCxnSpPr>
        <p:spPr>
          <a:xfrm flipV="1">
            <a:off x="1424439" y="3872272"/>
            <a:ext cx="558801" cy="84023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1445" name="+1"/>
          <p:cNvSpPr txBox="1"/>
          <p:nvPr/>
        </p:nvSpPr>
        <p:spPr>
          <a:xfrm>
            <a:off x="787998" y="4514384"/>
            <a:ext cx="438794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+1</a:t>
            </a:r>
          </a:p>
        </p:txBody>
      </p:sp>
      <p:sp>
        <p:nvSpPr>
          <p:cNvPr id="1446" name="9"/>
          <p:cNvSpPr/>
          <p:nvPr/>
        </p:nvSpPr>
        <p:spPr>
          <a:xfrm>
            <a:off x="1726065" y="531463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9</a:t>
            </a:r>
          </a:p>
        </p:txBody>
      </p:sp>
      <p:cxnSp>
        <p:nvCxnSpPr>
          <p:cNvPr id="1447" name="Connection Line"/>
          <p:cNvCxnSpPr>
            <a:stCxn id="1443" idx="0"/>
            <a:endCxn id="1446" idx="0"/>
          </p:cNvCxnSpPr>
          <p:nvPr/>
        </p:nvCxnSpPr>
        <p:spPr>
          <a:xfrm>
            <a:off x="1424439" y="4712504"/>
            <a:ext cx="558802" cy="84023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1448" name="0"/>
          <p:cNvSpPr txBox="1"/>
          <p:nvPr/>
        </p:nvSpPr>
        <p:spPr>
          <a:xfrm>
            <a:off x="1412545" y="5355356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449" name="Retângulo 6"/>
          <p:cNvSpPr/>
          <p:nvPr/>
        </p:nvSpPr>
        <p:spPr>
          <a:xfrm>
            <a:off x="229492" y="1830401"/>
            <a:ext cx="2623406" cy="701041"/>
          </a:xfrm>
          <a:prstGeom prst="rect">
            <a:avLst/>
          </a:prstGeom>
          <a:solidFill>
            <a:srgbClr val="D4FB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4) Rotação dupla</a:t>
            </a:r>
          </a:p>
          <a:p>
            <a:pPr algn="ctr"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p direita </a:t>
            </a:r>
          </a:p>
        </p:txBody>
      </p:sp>
      <p:sp>
        <p:nvSpPr>
          <p:cNvPr id="1450" name="Line"/>
          <p:cNvSpPr/>
          <p:nvPr/>
        </p:nvSpPr>
        <p:spPr>
          <a:xfrm>
            <a:off x="4136251" y="4050284"/>
            <a:ext cx="659904" cy="1"/>
          </a:xfrm>
          <a:prstGeom prst="line">
            <a:avLst/>
          </a:prstGeom>
          <a:ln w="889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54" name="Inserções em AVL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Inserções em AVL</a:t>
            </a:r>
          </a:p>
        </p:txBody>
      </p:sp>
      <p:sp>
        <p:nvSpPr>
          <p:cNvPr id="1455" name="-2"/>
          <p:cNvSpPr txBox="1"/>
          <p:nvPr/>
        </p:nvSpPr>
        <p:spPr>
          <a:xfrm>
            <a:off x="1813298" y="2868209"/>
            <a:ext cx="33988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-2</a:t>
            </a:r>
          </a:p>
        </p:txBody>
      </p:sp>
      <p:sp>
        <p:nvSpPr>
          <p:cNvPr id="1456" name="12"/>
          <p:cNvSpPr/>
          <p:nvPr/>
        </p:nvSpPr>
        <p:spPr>
          <a:xfrm>
            <a:off x="2267963" y="2828226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1488" name="Connection Line"/>
          <p:cNvSpPr/>
          <p:nvPr/>
        </p:nvSpPr>
        <p:spPr>
          <a:xfrm>
            <a:off x="2660364" y="3279741"/>
            <a:ext cx="375452" cy="5925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1458" name="11"/>
          <p:cNvSpPr/>
          <p:nvPr/>
        </p:nvSpPr>
        <p:spPr>
          <a:xfrm>
            <a:off x="1726064" y="3634168"/>
            <a:ext cx="514351" cy="476208"/>
          </a:xfrm>
          <a:prstGeom prst="ellipse">
            <a:avLst/>
          </a:prstGeom>
          <a:solidFill>
            <a:srgbClr val="FF26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11</a:t>
            </a:r>
          </a:p>
        </p:txBody>
      </p:sp>
      <p:cxnSp>
        <p:nvCxnSpPr>
          <p:cNvPr id="1459" name="Connection Line"/>
          <p:cNvCxnSpPr>
            <a:stCxn id="1458" idx="0"/>
            <a:endCxn id="1456" idx="0"/>
          </p:cNvCxnSpPr>
          <p:nvPr/>
        </p:nvCxnSpPr>
        <p:spPr>
          <a:xfrm flipV="1">
            <a:off x="1983239" y="3066329"/>
            <a:ext cx="541900" cy="805944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1460" name="-2"/>
          <p:cNvSpPr txBox="1"/>
          <p:nvPr/>
        </p:nvSpPr>
        <p:spPr>
          <a:xfrm>
            <a:off x="1368821" y="3674152"/>
            <a:ext cx="339884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FF2600"/>
                </a:solidFill>
              </a:defRPr>
            </a:lvl1pPr>
          </a:lstStyle>
          <a:p>
            <a:pPr/>
            <a:r>
              <a:t>-2</a:t>
            </a:r>
          </a:p>
        </p:txBody>
      </p:sp>
      <p:sp>
        <p:nvSpPr>
          <p:cNvPr id="1461" name="8"/>
          <p:cNvSpPr/>
          <p:nvPr/>
        </p:nvSpPr>
        <p:spPr>
          <a:xfrm>
            <a:off x="1167264" y="447440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8</a:t>
            </a:r>
          </a:p>
        </p:txBody>
      </p:sp>
      <p:cxnSp>
        <p:nvCxnSpPr>
          <p:cNvPr id="1462" name="Connection Line"/>
          <p:cNvCxnSpPr>
            <a:stCxn id="1461" idx="0"/>
            <a:endCxn id="1458" idx="0"/>
          </p:cNvCxnSpPr>
          <p:nvPr/>
        </p:nvCxnSpPr>
        <p:spPr>
          <a:xfrm flipV="1">
            <a:off x="1424439" y="3872272"/>
            <a:ext cx="558801" cy="84023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1463" name="+1"/>
          <p:cNvSpPr txBox="1"/>
          <p:nvPr/>
        </p:nvSpPr>
        <p:spPr>
          <a:xfrm>
            <a:off x="787998" y="4514384"/>
            <a:ext cx="438794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+1</a:t>
            </a:r>
          </a:p>
        </p:txBody>
      </p:sp>
      <p:sp>
        <p:nvSpPr>
          <p:cNvPr id="1464" name="9"/>
          <p:cNvSpPr/>
          <p:nvPr/>
        </p:nvSpPr>
        <p:spPr>
          <a:xfrm>
            <a:off x="1726065" y="531463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9</a:t>
            </a:r>
          </a:p>
        </p:txBody>
      </p:sp>
      <p:cxnSp>
        <p:nvCxnSpPr>
          <p:cNvPr id="1465" name="Connection Line"/>
          <p:cNvCxnSpPr>
            <a:stCxn id="1461" idx="0"/>
            <a:endCxn id="1464" idx="0"/>
          </p:cNvCxnSpPr>
          <p:nvPr/>
        </p:nvCxnSpPr>
        <p:spPr>
          <a:xfrm>
            <a:off x="1424439" y="4712504"/>
            <a:ext cx="558802" cy="84023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1466" name="0"/>
          <p:cNvSpPr txBox="1"/>
          <p:nvPr/>
        </p:nvSpPr>
        <p:spPr>
          <a:xfrm>
            <a:off x="1412545" y="5355356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467" name="Retângulo 6"/>
          <p:cNvSpPr/>
          <p:nvPr/>
        </p:nvSpPr>
        <p:spPr>
          <a:xfrm>
            <a:off x="229492" y="1830401"/>
            <a:ext cx="2623406" cy="701041"/>
          </a:xfrm>
          <a:prstGeom prst="rect">
            <a:avLst/>
          </a:prstGeom>
          <a:solidFill>
            <a:srgbClr val="D4FB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4) Rotação dupla</a:t>
            </a:r>
          </a:p>
          <a:p>
            <a:pPr algn="ctr"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p direita </a:t>
            </a:r>
          </a:p>
        </p:txBody>
      </p:sp>
      <p:sp>
        <p:nvSpPr>
          <p:cNvPr id="1468" name="Line"/>
          <p:cNvSpPr/>
          <p:nvPr/>
        </p:nvSpPr>
        <p:spPr>
          <a:xfrm>
            <a:off x="4136251" y="4050284"/>
            <a:ext cx="659904" cy="1"/>
          </a:xfrm>
          <a:prstGeom prst="line">
            <a:avLst/>
          </a:prstGeom>
          <a:ln w="889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469" name="0"/>
          <p:cNvSpPr txBox="1"/>
          <p:nvPr/>
        </p:nvSpPr>
        <p:spPr>
          <a:xfrm>
            <a:off x="6350282" y="2726245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470" name="12"/>
          <p:cNvSpPr/>
          <p:nvPr/>
        </p:nvSpPr>
        <p:spPr>
          <a:xfrm>
            <a:off x="6646923" y="273577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1489" name="Connection Line"/>
          <p:cNvSpPr/>
          <p:nvPr/>
        </p:nvSpPr>
        <p:spPr>
          <a:xfrm>
            <a:off x="7063195" y="3172746"/>
            <a:ext cx="431306" cy="5391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1472" name="11"/>
          <p:cNvSpPr/>
          <p:nvPr/>
        </p:nvSpPr>
        <p:spPr>
          <a:xfrm>
            <a:off x="6646923" y="4437887"/>
            <a:ext cx="514351" cy="476208"/>
          </a:xfrm>
          <a:prstGeom prst="ellipse">
            <a:avLst/>
          </a:prstGeom>
          <a:solidFill>
            <a:srgbClr val="FF26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11</a:t>
            </a:r>
          </a:p>
        </p:txBody>
      </p:sp>
      <p:cxnSp>
        <p:nvCxnSpPr>
          <p:cNvPr id="1473" name="Connection Line"/>
          <p:cNvCxnSpPr>
            <a:stCxn id="1476" idx="0"/>
            <a:endCxn id="1470" idx="0"/>
          </p:cNvCxnSpPr>
          <p:nvPr/>
        </p:nvCxnSpPr>
        <p:spPr>
          <a:xfrm flipV="1">
            <a:off x="6362200" y="2973873"/>
            <a:ext cx="541899" cy="805944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1474" name="8"/>
          <p:cNvSpPr/>
          <p:nvPr/>
        </p:nvSpPr>
        <p:spPr>
          <a:xfrm>
            <a:off x="5546225" y="4381944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8</a:t>
            </a:r>
          </a:p>
        </p:txBody>
      </p:sp>
      <p:cxnSp>
        <p:nvCxnSpPr>
          <p:cNvPr id="1475" name="Connection Line"/>
          <p:cNvCxnSpPr>
            <a:stCxn id="1476" idx="0"/>
            <a:endCxn id="1472" idx="0"/>
          </p:cNvCxnSpPr>
          <p:nvPr/>
        </p:nvCxnSpPr>
        <p:spPr>
          <a:xfrm>
            <a:off x="6362200" y="3779816"/>
            <a:ext cx="541899" cy="896176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1476" name="9"/>
          <p:cNvSpPr/>
          <p:nvPr/>
        </p:nvSpPr>
        <p:spPr>
          <a:xfrm>
            <a:off x="6105025" y="354171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9</a:t>
            </a:r>
          </a:p>
        </p:txBody>
      </p:sp>
      <p:cxnSp>
        <p:nvCxnSpPr>
          <p:cNvPr id="1477" name="Connection Line"/>
          <p:cNvCxnSpPr>
            <a:stCxn id="1474" idx="0"/>
            <a:endCxn id="1476" idx="0"/>
          </p:cNvCxnSpPr>
          <p:nvPr/>
        </p:nvCxnSpPr>
        <p:spPr>
          <a:xfrm flipV="1">
            <a:off x="5803400" y="3779816"/>
            <a:ext cx="558801" cy="84023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1478" name="0"/>
          <p:cNvSpPr txBox="1"/>
          <p:nvPr/>
        </p:nvSpPr>
        <p:spPr>
          <a:xfrm>
            <a:off x="7190537" y="4458441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479" name="0"/>
          <p:cNvSpPr txBox="1"/>
          <p:nvPr/>
        </p:nvSpPr>
        <p:spPr>
          <a:xfrm>
            <a:off x="5781345" y="3581696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480" name="0"/>
          <p:cNvSpPr txBox="1"/>
          <p:nvPr/>
        </p:nvSpPr>
        <p:spPr>
          <a:xfrm>
            <a:off x="5218989" y="4464875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481" name="v"/>
          <p:cNvSpPr txBox="1"/>
          <p:nvPr/>
        </p:nvSpPr>
        <p:spPr>
          <a:xfrm>
            <a:off x="1857022" y="4913459"/>
            <a:ext cx="252436" cy="39624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/>
            </a:lvl1pPr>
          </a:lstStyle>
          <a:p>
            <a:pPr/>
            <a:r>
              <a:t>v</a:t>
            </a:r>
          </a:p>
        </p:txBody>
      </p:sp>
      <p:sp>
        <p:nvSpPr>
          <p:cNvPr id="1482" name="u"/>
          <p:cNvSpPr txBox="1"/>
          <p:nvPr/>
        </p:nvSpPr>
        <p:spPr>
          <a:xfrm>
            <a:off x="1018738" y="4099052"/>
            <a:ext cx="237671" cy="39624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200"/>
            </a:lvl1pPr>
          </a:lstStyle>
          <a:p>
            <a:pPr/>
            <a:r>
              <a:t>u</a:t>
            </a:r>
          </a:p>
        </p:txBody>
      </p:sp>
      <p:sp>
        <p:nvSpPr>
          <p:cNvPr id="1483" name="p"/>
          <p:cNvSpPr txBox="1"/>
          <p:nvPr/>
        </p:nvSpPr>
        <p:spPr>
          <a:xfrm>
            <a:off x="1857022" y="3213258"/>
            <a:ext cx="252436" cy="39624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/>
            </a:lvl1pPr>
          </a:lstStyle>
          <a:p>
            <a:pPr/>
            <a:r>
              <a:t>p</a:t>
            </a:r>
          </a:p>
        </p:txBody>
      </p:sp>
      <p:sp>
        <p:nvSpPr>
          <p:cNvPr id="1484" name="v"/>
          <p:cNvSpPr txBox="1"/>
          <p:nvPr/>
        </p:nvSpPr>
        <p:spPr>
          <a:xfrm>
            <a:off x="6235982" y="3079071"/>
            <a:ext cx="252436" cy="39624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/>
            </a:lvl1pPr>
          </a:lstStyle>
          <a:p>
            <a:pPr/>
            <a:r>
              <a:t>v</a:t>
            </a:r>
          </a:p>
        </p:txBody>
      </p:sp>
      <p:sp>
        <p:nvSpPr>
          <p:cNvPr id="1485" name="u"/>
          <p:cNvSpPr txBox="1"/>
          <p:nvPr/>
        </p:nvSpPr>
        <p:spPr>
          <a:xfrm>
            <a:off x="5664695" y="3959606"/>
            <a:ext cx="237671" cy="39624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200"/>
            </a:lvl1pPr>
          </a:lstStyle>
          <a:p>
            <a:pPr/>
            <a:r>
              <a:t>u</a:t>
            </a:r>
          </a:p>
        </p:txBody>
      </p:sp>
      <p:sp>
        <p:nvSpPr>
          <p:cNvPr id="1486" name="p"/>
          <p:cNvSpPr txBox="1"/>
          <p:nvPr/>
        </p:nvSpPr>
        <p:spPr>
          <a:xfrm>
            <a:off x="6770906" y="3957478"/>
            <a:ext cx="252436" cy="39624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/>
            </a:lvl1pPr>
          </a:lstStyle>
          <a:p>
            <a:pPr/>
            <a:r>
              <a:t>p</a:t>
            </a:r>
          </a:p>
        </p:txBody>
      </p:sp>
      <p:sp>
        <p:nvSpPr>
          <p:cNvPr id="1490" name="Connection Line"/>
          <p:cNvSpPr/>
          <p:nvPr/>
        </p:nvSpPr>
        <p:spPr>
          <a:xfrm>
            <a:off x="1490073" y="4926159"/>
            <a:ext cx="997127" cy="3342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0" fill="norm" stroke="1" extrusionOk="0">
                <a:moveTo>
                  <a:pt x="0" y="16210"/>
                </a:moveTo>
                <a:cubicBezTo>
                  <a:pt x="5840" y="-4869"/>
                  <a:pt x="13040" y="-5390"/>
                  <a:pt x="21600" y="14647"/>
                </a:cubicBezTo>
              </a:path>
            </a:pathLst>
          </a:custGeom>
          <a:ln w="25400">
            <a:solidFill>
              <a:srgbClr val="FF2600"/>
            </a:solidFill>
            <a:prstDash val="sysDot"/>
            <a:miter lim="400000"/>
            <a:head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93" name="Inserções em AVL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Inserções em AVL</a:t>
            </a:r>
          </a:p>
        </p:txBody>
      </p:sp>
      <p:sp>
        <p:nvSpPr>
          <p:cNvPr id="1494" name="-2"/>
          <p:cNvSpPr txBox="1"/>
          <p:nvPr/>
        </p:nvSpPr>
        <p:spPr>
          <a:xfrm>
            <a:off x="1813298" y="2868209"/>
            <a:ext cx="33988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-2</a:t>
            </a:r>
          </a:p>
        </p:txBody>
      </p:sp>
      <p:sp>
        <p:nvSpPr>
          <p:cNvPr id="1495" name="12"/>
          <p:cNvSpPr/>
          <p:nvPr/>
        </p:nvSpPr>
        <p:spPr>
          <a:xfrm>
            <a:off x="2267963" y="2828226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1551" name="Connection Line"/>
          <p:cNvSpPr/>
          <p:nvPr/>
        </p:nvSpPr>
        <p:spPr>
          <a:xfrm>
            <a:off x="2660364" y="3279741"/>
            <a:ext cx="375452" cy="5925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1497" name="11"/>
          <p:cNvSpPr/>
          <p:nvPr/>
        </p:nvSpPr>
        <p:spPr>
          <a:xfrm>
            <a:off x="1726064" y="3634168"/>
            <a:ext cx="514351" cy="476208"/>
          </a:xfrm>
          <a:prstGeom prst="ellipse">
            <a:avLst/>
          </a:prstGeom>
          <a:solidFill>
            <a:srgbClr val="FF26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11</a:t>
            </a:r>
          </a:p>
        </p:txBody>
      </p:sp>
      <p:cxnSp>
        <p:nvCxnSpPr>
          <p:cNvPr id="1498" name="Connection Line"/>
          <p:cNvCxnSpPr>
            <a:stCxn id="1497" idx="0"/>
            <a:endCxn id="1495" idx="0"/>
          </p:cNvCxnSpPr>
          <p:nvPr/>
        </p:nvCxnSpPr>
        <p:spPr>
          <a:xfrm flipV="1">
            <a:off x="1983239" y="3066329"/>
            <a:ext cx="541900" cy="805944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1499" name="-2"/>
          <p:cNvSpPr txBox="1"/>
          <p:nvPr/>
        </p:nvSpPr>
        <p:spPr>
          <a:xfrm>
            <a:off x="1368821" y="3674152"/>
            <a:ext cx="339884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FF2600"/>
                </a:solidFill>
              </a:defRPr>
            </a:lvl1pPr>
          </a:lstStyle>
          <a:p>
            <a:pPr/>
            <a:r>
              <a:t>-2</a:t>
            </a:r>
          </a:p>
        </p:txBody>
      </p:sp>
      <p:sp>
        <p:nvSpPr>
          <p:cNvPr id="1500" name="8"/>
          <p:cNvSpPr/>
          <p:nvPr/>
        </p:nvSpPr>
        <p:spPr>
          <a:xfrm>
            <a:off x="1167264" y="447440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8</a:t>
            </a:r>
          </a:p>
        </p:txBody>
      </p:sp>
      <p:cxnSp>
        <p:nvCxnSpPr>
          <p:cNvPr id="1501" name="Connection Line"/>
          <p:cNvCxnSpPr>
            <a:stCxn id="1500" idx="0"/>
            <a:endCxn id="1497" idx="0"/>
          </p:cNvCxnSpPr>
          <p:nvPr/>
        </p:nvCxnSpPr>
        <p:spPr>
          <a:xfrm flipV="1">
            <a:off x="1424439" y="3872272"/>
            <a:ext cx="558801" cy="84023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1502" name="+1"/>
          <p:cNvSpPr txBox="1"/>
          <p:nvPr/>
        </p:nvSpPr>
        <p:spPr>
          <a:xfrm>
            <a:off x="787998" y="4514384"/>
            <a:ext cx="438794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+1</a:t>
            </a:r>
          </a:p>
        </p:txBody>
      </p:sp>
      <p:sp>
        <p:nvSpPr>
          <p:cNvPr id="1503" name="9"/>
          <p:cNvSpPr/>
          <p:nvPr/>
        </p:nvSpPr>
        <p:spPr>
          <a:xfrm>
            <a:off x="1726065" y="531463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9</a:t>
            </a:r>
          </a:p>
        </p:txBody>
      </p:sp>
      <p:cxnSp>
        <p:nvCxnSpPr>
          <p:cNvPr id="1504" name="Connection Line"/>
          <p:cNvCxnSpPr>
            <a:stCxn id="1500" idx="0"/>
            <a:endCxn id="1503" idx="0"/>
          </p:cNvCxnSpPr>
          <p:nvPr/>
        </p:nvCxnSpPr>
        <p:spPr>
          <a:xfrm>
            <a:off x="1424439" y="4712504"/>
            <a:ext cx="558802" cy="84023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1505" name="0"/>
          <p:cNvSpPr txBox="1"/>
          <p:nvPr/>
        </p:nvSpPr>
        <p:spPr>
          <a:xfrm>
            <a:off x="1412545" y="5355356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506" name="Retângulo 6"/>
          <p:cNvSpPr/>
          <p:nvPr/>
        </p:nvSpPr>
        <p:spPr>
          <a:xfrm>
            <a:off x="229492" y="1830401"/>
            <a:ext cx="2623406" cy="701041"/>
          </a:xfrm>
          <a:prstGeom prst="rect">
            <a:avLst/>
          </a:prstGeom>
          <a:solidFill>
            <a:srgbClr val="D4FB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4) Rotação dupla</a:t>
            </a:r>
          </a:p>
          <a:p>
            <a:pPr algn="ctr"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p direita </a:t>
            </a:r>
          </a:p>
        </p:txBody>
      </p:sp>
      <p:sp>
        <p:nvSpPr>
          <p:cNvPr id="1507" name="Line"/>
          <p:cNvSpPr/>
          <p:nvPr/>
        </p:nvSpPr>
        <p:spPr>
          <a:xfrm>
            <a:off x="4136251" y="4050284"/>
            <a:ext cx="659904" cy="1"/>
          </a:xfrm>
          <a:prstGeom prst="line">
            <a:avLst/>
          </a:prstGeom>
          <a:ln w="889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508" name="0"/>
          <p:cNvSpPr txBox="1"/>
          <p:nvPr/>
        </p:nvSpPr>
        <p:spPr>
          <a:xfrm>
            <a:off x="6350282" y="2726245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509" name="12"/>
          <p:cNvSpPr/>
          <p:nvPr/>
        </p:nvSpPr>
        <p:spPr>
          <a:xfrm>
            <a:off x="6646923" y="273577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1552" name="Connection Line"/>
          <p:cNvSpPr/>
          <p:nvPr/>
        </p:nvSpPr>
        <p:spPr>
          <a:xfrm>
            <a:off x="7063195" y="3172746"/>
            <a:ext cx="431306" cy="5391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1511" name="11"/>
          <p:cNvSpPr/>
          <p:nvPr/>
        </p:nvSpPr>
        <p:spPr>
          <a:xfrm>
            <a:off x="6646923" y="4437887"/>
            <a:ext cx="514351" cy="476208"/>
          </a:xfrm>
          <a:prstGeom prst="ellipse">
            <a:avLst/>
          </a:prstGeom>
          <a:solidFill>
            <a:srgbClr val="FF26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11</a:t>
            </a:r>
          </a:p>
        </p:txBody>
      </p:sp>
      <p:cxnSp>
        <p:nvCxnSpPr>
          <p:cNvPr id="1512" name="Connection Line"/>
          <p:cNvCxnSpPr>
            <a:stCxn id="1515" idx="0"/>
            <a:endCxn id="1509" idx="0"/>
          </p:cNvCxnSpPr>
          <p:nvPr/>
        </p:nvCxnSpPr>
        <p:spPr>
          <a:xfrm flipV="1">
            <a:off x="6362200" y="2973873"/>
            <a:ext cx="541899" cy="805944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1513" name="8"/>
          <p:cNvSpPr/>
          <p:nvPr/>
        </p:nvSpPr>
        <p:spPr>
          <a:xfrm>
            <a:off x="5546225" y="4381944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8</a:t>
            </a:r>
          </a:p>
        </p:txBody>
      </p:sp>
      <p:cxnSp>
        <p:nvCxnSpPr>
          <p:cNvPr id="1514" name="Connection Line"/>
          <p:cNvCxnSpPr>
            <a:stCxn id="1515" idx="0"/>
            <a:endCxn id="1511" idx="0"/>
          </p:cNvCxnSpPr>
          <p:nvPr/>
        </p:nvCxnSpPr>
        <p:spPr>
          <a:xfrm>
            <a:off x="6362200" y="3779816"/>
            <a:ext cx="541899" cy="896176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1515" name="9"/>
          <p:cNvSpPr/>
          <p:nvPr/>
        </p:nvSpPr>
        <p:spPr>
          <a:xfrm>
            <a:off x="6105025" y="354171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9</a:t>
            </a:r>
          </a:p>
        </p:txBody>
      </p:sp>
      <p:cxnSp>
        <p:nvCxnSpPr>
          <p:cNvPr id="1516" name="Connection Line"/>
          <p:cNvCxnSpPr>
            <a:stCxn id="1513" idx="0"/>
            <a:endCxn id="1515" idx="0"/>
          </p:cNvCxnSpPr>
          <p:nvPr/>
        </p:nvCxnSpPr>
        <p:spPr>
          <a:xfrm flipV="1">
            <a:off x="5803400" y="3779816"/>
            <a:ext cx="558801" cy="84023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1517" name="0"/>
          <p:cNvSpPr txBox="1"/>
          <p:nvPr/>
        </p:nvSpPr>
        <p:spPr>
          <a:xfrm>
            <a:off x="7190537" y="4458441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518" name="0"/>
          <p:cNvSpPr txBox="1"/>
          <p:nvPr/>
        </p:nvSpPr>
        <p:spPr>
          <a:xfrm>
            <a:off x="5781345" y="3581696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519" name="0"/>
          <p:cNvSpPr txBox="1"/>
          <p:nvPr/>
        </p:nvSpPr>
        <p:spPr>
          <a:xfrm>
            <a:off x="5218989" y="4464875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520" name="v"/>
          <p:cNvSpPr txBox="1"/>
          <p:nvPr/>
        </p:nvSpPr>
        <p:spPr>
          <a:xfrm>
            <a:off x="1857022" y="4913459"/>
            <a:ext cx="252436" cy="39624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/>
            </a:lvl1pPr>
          </a:lstStyle>
          <a:p>
            <a:pPr/>
            <a:r>
              <a:t>v</a:t>
            </a:r>
          </a:p>
        </p:txBody>
      </p:sp>
      <p:sp>
        <p:nvSpPr>
          <p:cNvPr id="1521" name="u"/>
          <p:cNvSpPr txBox="1"/>
          <p:nvPr/>
        </p:nvSpPr>
        <p:spPr>
          <a:xfrm>
            <a:off x="1018738" y="4099052"/>
            <a:ext cx="237671" cy="39624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200"/>
            </a:lvl1pPr>
          </a:lstStyle>
          <a:p>
            <a:pPr/>
            <a:r>
              <a:t>u</a:t>
            </a:r>
          </a:p>
        </p:txBody>
      </p:sp>
      <p:sp>
        <p:nvSpPr>
          <p:cNvPr id="1522" name="p"/>
          <p:cNvSpPr txBox="1"/>
          <p:nvPr/>
        </p:nvSpPr>
        <p:spPr>
          <a:xfrm>
            <a:off x="1857022" y="3213258"/>
            <a:ext cx="252436" cy="39624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/>
            </a:lvl1pPr>
          </a:lstStyle>
          <a:p>
            <a:pPr/>
            <a:r>
              <a:t>p</a:t>
            </a:r>
          </a:p>
        </p:txBody>
      </p:sp>
      <p:sp>
        <p:nvSpPr>
          <p:cNvPr id="1523" name="v"/>
          <p:cNvSpPr txBox="1"/>
          <p:nvPr/>
        </p:nvSpPr>
        <p:spPr>
          <a:xfrm>
            <a:off x="6235982" y="3079071"/>
            <a:ext cx="252436" cy="39624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/>
            </a:lvl1pPr>
          </a:lstStyle>
          <a:p>
            <a:pPr/>
            <a:r>
              <a:t>v</a:t>
            </a:r>
          </a:p>
        </p:txBody>
      </p:sp>
      <p:sp>
        <p:nvSpPr>
          <p:cNvPr id="1524" name="u"/>
          <p:cNvSpPr txBox="1"/>
          <p:nvPr/>
        </p:nvSpPr>
        <p:spPr>
          <a:xfrm>
            <a:off x="5664695" y="3959606"/>
            <a:ext cx="237671" cy="39624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200"/>
            </a:lvl1pPr>
          </a:lstStyle>
          <a:p>
            <a:pPr/>
            <a:r>
              <a:t>u</a:t>
            </a:r>
          </a:p>
        </p:txBody>
      </p:sp>
      <p:sp>
        <p:nvSpPr>
          <p:cNvPr id="1525" name="p"/>
          <p:cNvSpPr txBox="1"/>
          <p:nvPr/>
        </p:nvSpPr>
        <p:spPr>
          <a:xfrm>
            <a:off x="6770906" y="3957478"/>
            <a:ext cx="252436" cy="39624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/>
            </a:lvl1pPr>
          </a:lstStyle>
          <a:p>
            <a:pPr/>
            <a:r>
              <a:t>p</a:t>
            </a:r>
          </a:p>
        </p:txBody>
      </p:sp>
      <p:sp>
        <p:nvSpPr>
          <p:cNvPr id="1526" name="Triangle"/>
          <p:cNvSpPr/>
          <p:nvPr/>
        </p:nvSpPr>
        <p:spPr>
          <a:xfrm>
            <a:off x="637522" y="5187064"/>
            <a:ext cx="706852" cy="6037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B00"/>
          </a:solidFill>
          <a:ln w="19050">
            <a:solidFill>
              <a:srgbClr val="0433FF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27" name="Triangle"/>
          <p:cNvSpPr/>
          <p:nvPr/>
        </p:nvSpPr>
        <p:spPr>
          <a:xfrm>
            <a:off x="1303457" y="5967940"/>
            <a:ext cx="714907" cy="602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2A9E7E"/>
          </a:solidFill>
          <a:ln w="19050">
            <a:solidFill>
              <a:srgbClr val="0433FF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28" name="Triangle"/>
          <p:cNvSpPr/>
          <p:nvPr/>
        </p:nvSpPr>
        <p:spPr>
          <a:xfrm>
            <a:off x="2342904" y="4249399"/>
            <a:ext cx="706852" cy="6037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9300"/>
          </a:solidFill>
          <a:ln w="19050">
            <a:solidFill>
              <a:srgbClr val="0433FF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29" name="Triangle"/>
          <p:cNvSpPr/>
          <p:nvPr/>
        </p:nvSpPr>
        <p:spPr>
          <a:xfrm>
            <a:off x="2023406" y="5967640"/>
            <a:ext cx="706852" cy="6037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40FF"/>
          </a:solidFill>
          <a:ln w="19050">
            <a:solidFill>
              <a:srgbClr val="0433FF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53" name="Connection Line"/>
          <p:cNvSpPr/>
          <p:nvPr/>
        </p:nvSpPr>
        <p:spPr>
          <a:xfrm>
            <a:off x="1490073" y="4926159"/>
            <a:ext cx="997127" cy="3342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0" fill="norm" stroke="1" extrusionOk="0">
                <a:moveTo>
                  <a:pt x="0" y="16210"/>
                </a:moveTo>
                <a:cubicBezTo>
                  <a:pt x="5840" y="-4869"/>
                  <a:pt x="13040" y="-5390"/>
                  <a:pt x="21600" y="14647"/>
                </a:cubicBezTo>
              </a:path>
            </a:pathLst>
          </a:custGeom>
          <a:ln w="25400">
            <a:solidFill>
              <a:srgbClr val="FF2600"/>
            </a:solidFill>
            <a:prstDash val="sysDot"/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531" name="Triangle"/>
          <p:cNvSpPr/>
          <p:nvPr/>
        </p:nvSpPr>
        <p:spPr>
          <a:xfrm>
            <a:off x="5156083" y="5181633"/>
            <a:ext cx="706852" cy="6037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B00"/>
          </a:solidFill>
          <a:ln w="19050">
            <a:solidFill>
              <a:srgbClr val="0433FF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32" name="Triangle"/>
          <p:cNvSpPr/>
          <p:nvPr/>
        </p:nvSpPr>
        <p:spPr>
          <a:xfrm>
            <a:off x="5726006" y="5187365"/>
            <a:ext cx="714907" cy="6029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2A9E7E"/>
          </a:solidFill>
          <a:ln w="19050">
            <a:solidFill>
              <a:srgbClr val="0433FF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33" name="Triangle"/>
          <p:cNvSpPr/>
          <p:nvPr/>
        </p:nvSpPr>
        <p:spPr>
          <a:xfrm>
            <a:off x="7141637" y="5176598"/>
            <a:ext cx="706852" cy="6037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9300"/>
          </a:solidFill>
          <a:ln w="19050">
            <a:solidFill>
              <a:srgbClr val="0433FF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34" name="Triangle"/>
          <p:cNvSpPr/>
          <p:nvPr/>
        </p:nvSpPr>
        <p:spPr>
          <a:xfrm>
            <a:off x="6543699" y="5176598"/>
            <a:ext cx="706851" cy="6037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40FF"/>
          </a:solidFill>
          <a:ln w="19050">
            <a:solidFill>
              <a:srgbClr val="0433FF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cxnSp>
        <p:nvCxnSpPr>
          <p:cNvPr id="1535" name="Connection Line"/>
          <p:cNvCxnSpPr>
            <a:stCxn id="1526" idx="0"/>
            <a:endCxn id="1500" idx="0"/>
          </p:cNvCxnSpPr>
          <p:nvPr/>
        </p:nvCxnSpPr>
        <p:spPr>
          <a:xfrm flipV="1">
            <a:off x="990947" y="4712504"/>
            <a:ext cx="433493" cy="776431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536" name="Connection Line"/>
          <p:cNvCxnSpPr>
            <a:stCxn id="1527" idx="0"/>
            <a:endCxn id="1503" idx="0"/>
          </p:cNvCxnSpPr>
          <p:nvPr/>
        </p:nvCxnSpPr>
        <p:spPr>
          <a:xfrm flipV="1">
            <a:off x="1660910" y="5552736"/>
            <a:ext cx="322331" cy="716687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537" name="Connection Line"/>
          <p:cNvCxnSpPr>
            <a:stCxn id="1529" idx="0"/>
            <a:endCxn id="1503" idx="0"/>
          </p:cNvCxnSpPr>
          <p:nvPr/>
        </p:nvCxnSpPr>
        <p:spPr>
          <a:xfrm flipH="1" flipV="1">
            <a:off x="1983240" y="5552736"/>
            <a:ext cx="393592" cy="716775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538" name="Connection Line"/>
          <p:cNvCxnSpPr>
            <a:stCxn id="1497" idx="0"/>
            <a:endCxn id="1528" idx="0"/>
          </p:cNvCxnSpPr>
          <p:nvPr/>
        </p:nvCxnSpPr>
        <p:spPr>
          <a:xfrm>
            <a:off x="1983239" y="3872272"/>
            <a:ext cx="713091" cy="678998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539" name="Connection Line"/>
          <p:cNvCxnSpPr>
            <a:stCxn id="1531" idx="0"/>
            <a:endCxn id="1513" idx="0"/>
          </p:cNvCxnSpPr>
          <p:nvPr/>
        </p:nvCxnSpPr>
        <p:spPr>
          <a:xfrm flipV="1">
            <a:off x="5509508" y="4620048"/>
            <a:ext cx="293893" cy="863456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540" name="Connection Line"/>
          <p:cNvCxnSpPr>
            <a:stCxn id="1532" idx="0"/>
            <a:endCxn id="1513" idx="0"/>
          </p:cNvCxnSpPr>
          <p:nvPr/>
        </p:nvCxnSpPr>
        <p:spPr>
          <a:xfrm flipH="1" flipV="1">
            <a:off x="5803400" y="4620048"/>
            <a:ext cx="280060" cy="868800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541" name="Connection Line"/>
          <p:cNvCxnSpPr>
            <a:stCxn id="1534" idx="0"/>
            <a:endCxn id="1511" idx="0"/>
          </p:cNvCxnSpPr>
          <p:nvPr/>
        </p:nvCxnSpPr>
        <p:spPr>
          <a:xfrm flipV="1">
            <a:off x="6897124" y="4675991"/>
            <a:ext cx="6975" cy="802478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542" name="Connection Line"/>
          <p:cNvCxnSpPr>
            <a:stCxn id="1511" idx="0"/>
            <a:endCxn id="1533" idx="0"/>
          </p:cNvCxnSpPr>
          <p:nvPr/>
        </p:nvCxnSpPr>
        <p:spPr>
          <a:xfrm>
            <a:off x="6904098" y="4675991"/>
            <a:ext cx="590965" cy="802478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1543" name="δ"/>
          <p:cNvSpPr txBox="1"/>
          <p:nvPr/>
        </p:nvSpPr>
        <p:spPr>
          <a:xfrm>
            <a:off x="2557356" y="4409228"/>
            <a:ext cx="274810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/>
            </a:lvl1pPr>
          </a:lstStyle>
          <a:p>
            <a:pPr/>
            <a:r>
              <a:t>δ</a:t>
            </a:r>
          </a:p>
        </p:txBody>
      </p:sp>
      <p:sp>
        <p:nvSpPr>
          <p:cNvPr id="1544" name="α"/>
          <p:cNvSpPr txBox="1"/>
          <p:nvPr/>
        </p:nvSpPr>
        <p:spPr>
          <a:xfrm>
            <a:off x="845860" y="5366604"/>
            <a:ext cx="259542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000"/>
            </a:lvl1pPr>
          </a:lstStyle>
          <a:p>
            <a:pPr/>
            <a:r>
              <a:t>α</a:t>
            </a:r>
          </a:p>
        </p:txBody>
      </p:sp>
      <p:sp>
        <p:nvSpPr>
          <p:cNvPr id="1545" name="α"/>
          <p:cNvSpPr txBox="1"/>
          <p:nvPr/>
        </p:nvSpPr>
        <p:spPr>
          <a:xfrm>
            <a:off x="5330419" y="5366604"/>
            <a:ext cx="259542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000"/>
            </a:lvl1pPr>
          </a:lstStyle>
          <a:p>
            <a:pPr/>
            <a:r>
              <a:t>α</a:t>
            </a:r>
          </a:p>
        </p:txBody>
      </p:sp>
      <p:sp>
        <p:nvSpPr>
          <p:cNvPr id="1546" name="β"/>
          <p:cNvSpPr txBox="1"/>
          <p:nvPr/>
        </p:nvSpPr>
        <p:spPr>
          <a:xfrm>
            <a:off x="1519003" y="6146080"/>
            <a:ext cx="272900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/>
            </a:lvl1pPr>
          </a:lstStyle>
          <a:p>
            <a:pPr/>
            <a:r>
              <a:t>β</a:t>
            </a:r>
          </a:p>
        </p:txBody>
      </p:sp>
      <p:sp>
        <p:nvSpPr>
          <p:cNvPr id="1547" name="β"/>
          <p:cNvSpPr txBox="1"/>
          <p:nvPr/>
        </p:nvSpPr>
        <p:spPr>
          <a:xfrm>
            <a:off x="5941553" y="5347554"/>
            <a:ext cx="272899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/>
            </a:lvl1pPr>
          </a:lstStyle>
          <a:p>
            <a:pPr/>
            <a:r>
              <a:t>β</a:t>
            </a:r>
          </a:p>
        </p:txBody>
      </p:sp>
      <p:sp>
        <p:nvSpPr>
          <p:cNvPr id="1548" name="γ"/>
          <p:cNvSpPr txBox="1"/>
          <p:nvPr/>
        </p:nvSpPr>
        <p:spPr>
          <a:xfrm>
            <a:off x="2239086" y="6103263"/>
            <a:ext cx="259530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/>
            </a:lvl1pPr>
          </a:lstStyle>
          <a:p>
            <a:pPr/>
            <a:r>
              <a:t>γ</a:t>
            </a:r>
          </a:p>
        </p:txBody>
      </p:sp>
      <p:sp>
        <p:nvSpPr>
          <p:cNvPr id="1549" name="γ"/>
          <p:cNvSpPr txBox="1"/>
          <p:nvPr/>
        </p:nvSpPr>
        <p:spPr>
          <a:xfrm>
            <a:off x="6766353" y="5322154"/>
            <a:ext cx="259530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/>
            </a:lvl1pPr>
          </a:lstStyle>
          <a:p>
            <a:pPr/>
            <a:r>
              <a:t>γ</a:t>
            </a:r>
          </a:p>
        </p:txBody>
      </p:sp>
      <p:sp>
        <p:nvSpPr>
          <p:cNvPr id="1550" name="δ"/>
          <p:cNvSpPr txBox="1"/>
          <p:nvPr/>
        </p:nvSpPr>
        <p:spPr>
          <a:xfrm>
            <a:off x="7350565" y="5347554"/>
            <a:ext cx="274809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/>
            </a:lvl1pPr>
          </a:lstStyle>
          <a:p>
            <a:pPr/>
            <a:r>
              <a:t>δ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556" name="Inserções em AVL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Inserções em AVL</a:t>
            </a:r>
          </a:p>
        </p:txBody>
      </p:sp>
      <p:sp>
        <p:nvSpPr>
          <p:cNvPr id="1557" name="-2"/>
          <p:cNvSpPr txBox="1"/>
          <p:nvPr/>
        </p:nvSpPr>
        <p:spPr>
          <a:xfrm>
            <a:off x="1813298" y="2407543"/>
            <a:ext cx="33988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-2</a:t>
            </a:r>
          </a:p>
        </p:txBody>
      </p:sp>
      <p:sp>
        <p:nvSpPr>
          <p:cNvPr id="1558" name="12"/>
          <p:cNvSpPr/>
          <p:nvPr/>
        </p:nvSpPr>
        <p:spPr>
          <a:xfrm>
            <a:off x="2267963" y="236756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1613" name="Connection Line"/>
          <p:cNvSpPr/>
          <p:nvPr/>
        </p:nvSpPr>
        <p:spPr>
          <a:xfrm>
            <a:off x="2660364" y="2819075"/>
            <a:ext cx="375452" cy="5925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1560" name="11"/>
          <p:cNvSpPr/>
          <p:nvPr/>
        </p:nvSpPr>
        <p:spPr>
          <a:xfrm>
            <a:off x="1726064" y="3173502"/>
            <a:ext cx="514351" cy="476208"/>
          </a:xfrm>
          <a:prstGeom prst="ellipse">
            <a:avLst/>
          </a:prstGeom>
          <a:solidFill>
            <a:srgbClr val="FF26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11</a:t>
            </a:r>
          </a:p>
        </p:txBody>
      </p:sp>
      <p:cxnSp>
        <p:nvCxnSpPr>
          <p:cNvPr id="1561" name="Connection Line"/>
          <p:cNvCxnSpPr>
            <a:stCxn id="1560" idx="0"/>
            <a:endCxn id="1558" idx="0"/>
          </p:cNvCxnSpPr>
          <p:nvPr/>
        </p:nvCxnSpPr>
        <p:spPr>
          <a:xfrm flipV="1">
            <a:off x="1983239" y="2605663"/>
            <a:ext cx="541900" cy="80594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1562" name="-2"/>
          <p:cNvSpPr txBox="1"/>
          <p:nvPr/>
        </p:nvSpPr>
        <p:spPr>
          <a:xfrm>
            <a:off x="1368821" y="3213486"/>
            <a:ext cx="339884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FF2600"/>
                </a:solidFill>
              </a:defRPr>
            </a:lvl1pPr>
          </a:lstStyle>
          <a:p>
            <a:pPr/>
            <a:r>
              <a:t>-2</a:t>
            </a:r>
          </a:p>
        </p:txBody>
      </p:sp>
      <p:sp>
        <p:nvSpPr>
          <p:cNvPr id="1563" name="8"/>
          <p:cNvSpPr/>
          <p:nvPr/>
        </p:nvSpPr>
        <p:spPr>
          <a:xfrm>
            <a:off x="1167264" y="4013734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8</a:t>
            </a:r>
          </a:p>
        </p:txBody>
      </p:sp>
      <p:cxnSp>
        <p:nvCxnSpPr>
          <p:cNvPr id="1564" name="Connection Line"/>
          <p:cNvCxnSpPr>
            <a:stCxn id="1563" idx="0"/>
            <a:endCxn id="1560" idx="0"/>
          </p:cNvCxnSpPr>
          <p:nvPr/>
        </p:nvCxnSpPr>
        <p:spPr>
          <a:xfrm flipV="1">
            <a:off x="1424439" y="3411605"/>
            <a:ext cx="558801" cy="840234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1565" name="+1"/>
          <p:cNvSpPr txBox="1"/>
          <p:nvPr/>
        </p:nvSpPr>
        <p:spPr>
          <a:xfrm>
            <a:off x="787998" y="4053718"/>
            <a:ext cx="438794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+1</a:t>
            </a:r>
          </a:p>
        </p:txBody>
      </p:sp>
      <p:sp>
        <p:nvSpPr>
          <p:cNvPr id="1566" name="9"/>
          <p:cNvSpPr/>
          <p:nvPr/>
        </p:nvSpPr>
        <p:spPr>
          <a:xfrm>
            <a:off x="1726065" y="4853966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9</a:t>
            </a:r>
          </a:p>
        </p:txBody>
      </p:sp>
      <p:cxnSp>
        <p:nvCxnSpPr>
          <p:cNvPr id="1567" name="Connection Line"/>
          <p:cNvCxnSpPr>
            <a:stCxn id="1563" idx="0"/>
            <a:endCxn id="1566" idx="0"/>
          </p:cNvCxnSpPr>
          <p:nvPr/>
        </p:nvCxnSpPr>
        <p:spPr>
          <a:xfrm>
            <a:off x="1424439" y="4251838"/>
            <a:ext cx="558802" cy="84023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1568" name="0"/>
          <p:cNvSpPr txBox="1"/>
          <p:nvPr/>
        </p:nvSpPr>
        <p:spPr>
          <a:xfrm>
            <a:off x="1412545" y="4894690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569" name="Retângulo 6"/>
          <p:cNvSpPr/>
          <p:nvPr/>
        </p:nvSpPr>
        <p:spPr>
          <a:xfrm>
            <a:off x="112737" y="1570736"/>
            <a:ext cx="2623406" cy="701041"/>
          </a:xfrm>
          <a:prstGeom prst="rect">
            <a:avLst/>
          </a:prstGeom>
          <a:solidFill>
            <a:srgbClr val="D4FB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4) Rotação dupla</a:t>
            </a:r>
          </a:p>
          <a:p>
            <a:pPr algn="ctr"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p direita </a:t>
            </a:r>
          </a:p>
        </p:txBody>
      </p:sp>
      <p:sp>
        <p:nvSpPr>
          <p:cNvPr id="1570" name="Line"/>
          <p:cNvSpPr/>
          <p:nvPr/>
        </p:nvSpPr>
        <p:spPr>
          <a:xfrm>
            <a:off x="4959210" y="3095842"/>
            <a:ext cx="659905" cy="1"/>
          </a:xfrm>
          <a:prstGeom prst="line">
            <a:avLst/>
          </a:prstGeom>
          <a:ln w="889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571" name="0"/>
          <p:cNvSpPr txBox="1"/>
          <p:nvPr/>
        </p:nvSpPr>
        <p:spPr>
          <a:xfrm>
            <a:off x="7173242" y="1771803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572" name="12"/>
          <p:cNvSpPr/>
          <p:nvPr/>
        </p:nvSpPr>
        <p:spPr>
          <a:xfrm>
            <a:off x="7469883" y="1781328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1614" name="Connection Line"/>
          <p:cNvSpPr/>
          <p:nvPr/>
        </p:nvSpPr>
        <p:spPr>
          <a:xfrm>
            <a:off x="7886155" y="2218304"/>
            <a:ext cx="431306" cy="539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1574" name="11"/>
          <p:cNvSpPr/>
          <p:nvPr/>
        </p:nvSpPr>
        <p:spPr>
          <a:xfrm>
            <a:off x="7469883" y="3483445"/>
            <a:ext cx="514351" cy="476208"/>
          </a:xfrm>
          <a:prstGeom prst="ellipse">
            <a:avLst/>
          </a:prstGeom>
          <a:solidFill>
            <a:srgbClr val="FF26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11</a:t>
            </a:r>
          </a:p>
        </p:txBody>
      </p:sp>
      <p:cxnSp>
        <p:nvCxnSpPr>
          <p:cNvPr id="1575" name="Connection Line"/>
          <p:cNvCxnSpPr>
            <a:stCxn id="1578" idx="0"/>
            <a:endCxn id="1572" idx="0"/>
          </p:cNvCxnSpPr>
          <p:nvPr/>
        </p:nvCxnSpPr>
        <p:spPr>
          <a:xfrm flipV="1">
            <a:off x="7185159" y="2019431"/>
            <a:ext cx="541900" cy="80594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1576" name="8"/>
          <p:cNvSpPr/>
          <p:nvPr/>
        </p:nvSpPr>
        <p:spPr>
          <a:xfrm>
            <a:off x="6369184" y="342750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8</a:t>
            </a:r>
          </a:p>
        </p:txBody>
      </p:sp>
      <p:cxnSp>
        <p:nvCxnSpPr>
          <p:cNvPr id="1577" name="Connection Line"/>
          <p:cNvCxnSpPr>
            <a:stCxn id="1578" idx="0"/>
            <a:endCxn id="1574" idx="0"/>
          </p:cNvCxnSpPr>
          <p:nvPr/>
        </p:nvCxnSpPr>
        <p:spPr>
          <a:xfrm>
            <a:off x="7185159" y="2825373"/>
            <a:ext cx="541900" cy="896177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1578" name="9"/>
          <p:cNvSpPr/>
          <p:nvPr/>
        </p:nvSpPr>
        <p:spPr>
          <a:xfrm>
            <a:off x="6927984" y="258727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9</a:t>
            </a:r>
          </a:p>
        </p:txBody>
      </p:sp>
      <p:cxnSp>
        <p:nvCxnSpPr>
          <p:cNvPr id="1579" name="Connection Line"/>
          <p:cNvCxnSpPr>
            <a:stCxn id="1576" idx="0"/>
            <a:endCxn id="1578" idx="0"/>
          </p:cNvCxnSpPr>
          <p:nvPr/>
        </p:nvCxnSpPr>
        <p:spPr>
          <a:xfrm flipV="1">
            <a:off x="6626359" y="2825373"/>
            <a:ext cx="558801" cy="84023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1580" name="0"/>
          <p:cNvSpPr txBox="1"/>
          <p:nvPr/>
        </p:nvSpPr>
        <p:spPr>
          <a:xfrm>
            <a:off x="8013497" y="3503998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581" name="0"/>
          <p:cNvSpPr txBox="1"/>
          <p:nvPr/>
        </p:nvSpPr>
        <p:spPr>
          <a:xfrm>
            <a:off x="6604305" y="2627253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582" name="0"/>
          <p:cNvSpPr txBox="1"/>
          <p:nvPr/>
        </p:nvSpPr>
        <p:spPr>
          <a:xfrm>
            <a:off x="6041949" y="3510433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583" name="v"/>
          <p:cNvSpPr txBox="1"/>
          <p:nvPr/>
        </p:nvSpPr>
        <p:spPr>
          <a:xfrm>
            <a:off x="1857022" y="4452793"/>
            <a:ext cx="252436" cy="39624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/>
            </a:lvl1pPr>
          </a:lstStyle>
          <a:p>
            <a:pPr/>
            <a:r>
              <a:t>v</a:t>
            </a:r>
          </a:p>
        </p:txBody>
      </p:sp>
      <p:sp>
        <p:nvSpPr>
          <p:cNvPr id="1584" name="u"/>
          <p:cNvSpPr txBox="1"/>
          <p:nvPr/>
        </p:nvSpPr>
        <p:spPr>
          <a:xfrm>
            <a:off x="1018738" y="3638386"/>
            <a:ext cx="237671" cy="39624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200"/>
            </a:lvl1pPr>
          </a:lstStyle>
          <a:p>
            <a:pPr/>
            <a:r>
              <a:t>u</a:t>
            </a:r>
          </a:p>
        </p:txBody>
      </p:sp>
      <p:sp>
        <p:nvSpPr>
          <p:cNvPr id="1585" name="p"/>
          <p:cNvSpPr txBox="1"/>
          <p:nvPr/>
        </p:nvSpPr>
        <p:spPr>
          <a:xfrm>
            <a:off x="1857022" y="2752592"/>
            <a:ext cx="252436" cy="39624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/>
            </a:lvl1pPr>
          </a:lstStyle>
          <a:p>
            <a:pPr/>
            <a:r>
              <a:t>p</a:t>
            </a:r>
          </a:p>
        </p:txBody>
      </p:sp>
      <p:sp>
        <p:nvSpPr>
          <p:cNvPr id="1586" name="v"/>
          <p:cNvSpPr txBox="1"/>
          <p:nvPr/>
        </p:nvSpPr>
        <p:spPr>
          <a:xfrm>
            <a:off x="7058942" y="2124629"/>
            <a:ext cx="252436" cy="39624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/>
            </a:lvl1pPr>
          </a:lstStyle>
          <a:p>
            <a:pPr/>
            <a:r>
              <a:t>v</a:t>
            </a:r>
          </a:p>
        </p:txBody>
      </p:sp>
      <p:sp>
        <p:nvSpPr>
          <p:cNvPr id="1587" name="u"/>
          <p:cNvSpPr txBox="1"/>
          <p:nvPr/>
        </p:nvSpPr>
        <p:spPr>
          <a:xfrm>
            <a:off x="6487655" y="3005164"/>
            <a:ext cx="237671" cy="39624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200"/>
            </a:lvl1pPr>
          </a:lstStyle>
          <a:p>
            <a:pPr/>
            <a:r>
              <a:t>u</a:t>
            </a:r>
          </a:p>
        </p:txBody>
      </p:sp>
      <p:sp>
        <p:nvSpPr>
          <p:cNvPr id="1588" name="p"/>
          <p:cNvSpPr txBox="1"/>
          <p:nvPr/>
        </p:nvSpPr>
        <p:spPr>
          <a:xfrm>
            <a:off x="7593866" y="3003036"/>
            <a:ext cx="252436" cy="39624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/>
            </a:lvl1pPr>
          </a:lstStyle>
          <a:p>
            <a:pPr/>
            <a:r>
              <a:t>p</a:t>
            </a:r>
          </a:p>
        </p:txBody>
      </p:sp>
      <p:sp>
        <p:nvSpPr>
          <p:cNvPr id="1589" name="Triangle"/>
          <p:cNvSpPr/>
          <p:nvPr/>
        </p:nvSpPr>
        <p:spPr>
          <a:xfrm>
            <a:off x="637522" y="4726398"/>
            <a:ext cx="706852" cy="6037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B00"/>
          </a:solidFill>
          <a:ln w="19050">
            <a:solidFill>
              <a:srgbClr val="0433FF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90" name="Triangle"/>
          <p:cNvSpPr/>
          <p:nvPr/>
        </p:nvSpPr>
        <p:spPr>
          <a:xfrm>
            <a:off x="1303457" y="5507274"/>
            <a:ext cx="714907" cy="602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2A9E7E"/>
          </a:solidFill>
          <a:ln w="19050">
            <a:solidFill>
              <a:srgbClr val="0433FF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91" name="Triangle"/>
          <p:cNvSpPr/>
          <p:nvPr/>
        </p:nvSpPr>
        <p:spPr>
          <a:xfrm>
            <a:off x="2342904" y="3788733"/>
            <a:ext cx="706852" cy="6037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9300"/>
          </a:solidFill>
          <a:ln w="19050">
            <a:solidFill>
              <a:srgbClr val="0433FF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92" name="Triangle"/>
          <p:cNvSpPr/>
          <p:nvPr/>
        </p:nvSpPr>
        <p:spPr>
          <a:xfrm>
            <a:off x="2023406" y="5506974"/>
            <a:ext cx="706852" cy="6037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40FF"/>
          </a:solidFill>
          <a:ln w="19050">
            <a:solidFill>
              <a:srgbClr val="0433FF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15" name="Connection Line"/>
          <p:cNvSpPr/>
          <p:nvPr/>
        </p:nvSpPr>
        <p:spPr>
          <a:xfrm>
            <a:off x="1490073" y="4465493"/>
            <a:ext cx="997127" cy="3342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0" fill="norm" stroke="1" extrusionOk="0">
                <a:moveTo>
                  <a:pt x="0" y="16210"/>
                </a:moveTo>
                <a:cubicBezTo>
                  <a:pt x="5840" y="-4869"/>
                  <a:pt x="13040" y="-5390"/>
                  <a:pt x="21600" y="14647"/>
                </a:cubicBezTo>
              </a:path>
            </a:pathLst>
          </a:custGeom>
          <a:ln w="25400">
            <a:solidFill>
              <a:srgbClr val="FF2600"/>
            </a:solidFill>
            <a:prstDash val="sysDot"/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594" name="Triangle"/>
          <p:cNvSpPr/>
          <p:nvPr/>
        </p:nvSpPr>
        <p:spPr>
          <a:xfrm>
            <a:off x="5979043" y="4227191"/>
            <a:ext cx="706852" cy="6037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B00"/>
          </a:solidFill>
          <a:ln w="19050">
            <a:solidFill>
              <a:srgbClr val="0433FF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95" name="Triangle"/>
          <p:cNvSpPr/>
          <p:nvPr/>
        </p:nvSpPr>
        <p:spPr>
          <a:xfrm>
            <a:off x="6548966" y="4232923"/>
            <a:ext cx="714907" cy="6029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2A9E7E"/>
          </a:solidFill>
          <a:ln w="19050">
            <a:solidFill>
              <a:srgbClr val="0433FF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96" name="Triangle"/>
          <p:cNvSpPr/>
          <p:nvPr/>
        </p:nvSpPr>
        <p:spPr>
          <a:xfrm>
            <a:off x="7964597" y="4222156"/>
            <a:ext cx="706852" cy="6037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9300"/>
          </a:solidFill>
          <a:ln w="19050">
            <a:solidFill>
              <a:srgbClr val="0433FF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97" name="Triangle"/>
          <p:cNvSpPr/>
          <p:nvPr/>
        </p:nvSpPr>
        <p:spPr>
          <a:xfrm>
            <a:off x="7366658" y="4222156"/>
            <a:ext cx="706852" cy="6037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40FF"/>
          </a:solidFill>
          <a:ln w="19050">
            <a:solidFill>
              <a:srgbClr val="0433FF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cxnSp>
        <p:nvCxnSpPr>
          <p:cNvPr id="1598" name="Connection Line"/>
          <p:cNvCxnSpPr>
            <a:stCxn id="1589" idx="0"/>
            <a:endCxn id="1563" idx="0"/>
          </p:cNvCxnSpPr>
          <p:nvPr/>
        </p:nvCxnSpPr>
        <p:spPr>
          <a:xfrm flipV="1">
            <a:off x="990947" y="4251838"/>
            <a:ext cx="433493" cy="776431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599" name="Connection Line"/>
          <p:cNvCxnSpPr>
            <a:stCxn id="1590" idx="0"/>
            <a:endCxn id="1566" idx="0"/>
          </p:cNvCxnSpPr>
          <p:nvPr/>
        </p:nvCxnSpPr>
        <p:spPr>
          <a:xfrm flipV="1">
            <a:off x="1660910" y="5092070"/>
            <a:ext cx="322331" cy="716687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600" name="Connection Line"/>
          <p:cNvCxnSpPr>
            <a:stCxn id="1592" idx="0"/>
            <a:endCxn id="1566" idx="0"/>
          </p:cNvCxnSpPr>
          <p:nvPr/>
        </p:nvCxnSpPr>
        <p:spPr>
          <a:xfrm flipH="1" flipV="1">
            <a:off x="1983240" y="5092070"/>
            <a:ext cx="393592" cy="716775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601" name="Connection Line"/>
          <p:cNvCxnSpPr>
            <a:stCxn id="1560" idx="0"/>
            <a:endCxn id="1591" idx="0"/>
          </p:cNvCxnSpPr>
          <p:nvPr/>
        </p:nvCxnSpPr>
        <p:spPr>
          <a:xfrm>
            <a:off x="1983239" y="3411605"/>
            <a:ext cx="713091" cy="678999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602" name="Connection Line"/>
          <p:cNvCxnSpPr>
            <a:stCxn id="1594" idx="0"/>
            <a:endCxn id="1576" idx="0"/>
          </p:cNvCxnSpPr>
          <p:nvPr/>
        </p:nvCxnSpPr>
        <p:spPr>
          <a:xfrm flipV="1">
            <a:off x="6332468" y="3665605"/>
            <a:ext cx="293892" cy="863457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603" name="Connection Line"/>
          <p:cNvCxnSpPr>
            <a:stCxn id="1595" idx="0"/>
            <a:endCxn id="1576" idx="0"/>
          </p:cNvCxnSpPr>
          <p:nvPr/>
        </p:nvCxnSpPr>
        <p:spPr>
          <a:xfrm flipH="1" flipV="1">
            <a:off x="6626359" y="3665605"/>
            <a:ext cx="280061" cy="868800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604" name="Connection Line"/>
          <p:cNvCxnSpPr>
            <a:stCxn id="1597" idx="0"/>
            <a:endCxn id="1574" idx="0"/>
          </p:cNvCxnSpPr>
          <p:nvPr/>
        </p:nvCxnSpPr>
        <p:spPr>
          <a:xfrm flipV="1">
            <a:off x="7720084" y="3721549"/>
            <a:ext cx="6975" cy="802478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605" name="Connection Line"/>
          <p:cNvCxnSpPr>
            <a:stCxn id="1574" idx="0"/>
            <a:endCxn id="1596" idx="0"/>
          </p:cNvCxnSpPr>
          <p:nvPr/>
        </p:nvCxnSpPr>
        <p:spPr>
          <a:xfrm>
            <a:off x="7727058" y="3721549"/>
            <a:ext cx="590965" cy="802478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1606" name="CaixaDeTexto 5"/>
          <p:cNvSpPr txBox="1"/>
          <p:nvPr/>
        </p:nvSpPr>
        <p:spPr>
          <a:xfrm>
            <a:off x="2842324" y="4472842"/>
            <a:ext cx="4200091" cy="2345691"/>
          </a:xfrm>
          <a:prstGeom prst="rect">
            <a:avLst/>
          </a:prstGeom>
          <a:solidFill>
            <a:srgbClr val="FFF2CC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Rotação dupla p direita</a:t>
            </a:r>
            <a:endParaRPr b="1">
              <a:latin typeface="+mj-lt"/>
              <a:ea typeface="+mj-ea"/>
              <a:cs typeface="+mj-cs"/>
              <a:sym typeface="Helvetica"/>
            </a:endParaRPr>
          </a:p>
          <a:p>
            <a:pPr marL="227263" indent="-227263">
              <a:buSzPct val="100000"/>
              <a:buAutoNum type="arabicPeriod" startAt="1"/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 u = p-&gt;esquerda</a:t>
            </a:r>
          </a:p>
          <a:p>
            <a:pPr marL="227263" indent="-227263">
              <a:buSzPct val="100000"/>
              <a:buAutoNum type="arabicPeriod" startAt="1"/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 v = u-&gt;direita</a:t>
            </a:r>
          </a:p>
          <a:p>
            <a:pPr marL="227263" indent="-227263">
              <a:buSzPct val="100000"/>
              <a:buAutoNum type="arabicPeriod" startAt="1"/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 p-&gt;esquerda = v-&gt;direita</a:t>
            </a:r>
          </a:p>
          <a:p>
            <a:pPr marL="227263" indent="-227263">
              <a:buSzPct val="100000"/>
              <a:buAutoNum type="arabicPeriod" startAt="1"/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 u-&gt;direita = v-&gt;esquerda</a:t>
            </a:r>
          </a:p>
          <a:p>
            <a:pPr marL="227263" indent="-227263">
              <a:buSzPct val="100000"/>
              <a:buAutoNum type="arabicPeriod" startAt="1"/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 v-&gt;direita = p</a:t>
            </a:r>
          </a:p>
          <a:p>
            <a:pPr marL="227263" indent="-227263">
              <a:buSzPct val="100000"/>
              <a:buAutoNum type="arabicPeriod" startAt="1"/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 v-&gt;esquerda = u</a:t>
            </a:r>
          </a:p>
          <a:p>
            <a:pPr marL="227263" indent="-227263">
              <a:buSzPct val="100000"/>
              <a:buAutoNum type="arabicPeriod" startAt="1"/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 p = v</a:t>
            </a:r>
          </a:p>
        </p:txBody>
      </p:sp>
      <p:sp>
        <p:nvSpPr>
          <p:cNvPr id="1607" name="δ"/>
          <p:cNvSpPr txBox="1"/>
          <p:nvPr/>
        </p:nvSpPr>
        <p:spPr>
          <a:xfrm>
            <a:off x="2557356" y="3944358"/>
            <a:ext cx="274810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/>
            </a:lvl1pPr>
          </a:lstStyle>
          <a:p>
            <a:pPr/>
            <a:r>
              <a:t>δ</a:t>
            </a:r>
          </a:p>
        </p:txBody>
      </p:sp>
      <p:sp>
        <p:nvSpPr>
          <p:cNvPr id="1608" name="α"/>
          <p:cNvSpPr txBox="1"/>
          <p:nvPr/>
        </p:nvSpPr>
        <p:spPr>
          <a:xfrm>
            <a:off x="845860" y="4901734"/>
            <a:ext cx="259542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000"/>
            </a:lvl1pPr>
          </a:lstStyle>
          <a:p>
            <a:pPr/>
            <a:r>
              <a:t>α</a:t>
            </a:r>
          </a:p>
        </p:txBody>
      </p:sp>
      <p:sp>
        <p:nvSpPr>
          <p:cNvPr id="1609" name="β"/>
          <p:cNvSpPr txBox="1"/>
          <p:nvPr/>
        </p:nvSpPr>
        <p:spPr>
          <a:xfrm>
            <a:off x="1519003" y="5681210"/>
            <a:ext cx="272900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/>
            </a:lvl1pPr>
          </a:lstStyle>
          <a:p>
            <a:pPr/>
            <a:r>
              <a:t>β</a:t>
            </a:r>
          </a:p>
        </p:txBody>
      </p:sp>
      <p:sp>
        <p:nvSpPr>
          <p:cNvPr id="1610" name="γ"/>
          <p:cNvSpPr txBox="1"/>
          <p:nvPr/>
        </p:nvSpPr>
        <p:spPr>
          <a:xfrm>
            <a:off x="2239086" y="5638393"/>
            <a:ext cx="259530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/>
            </a:lvl1pPr>
          </a:lstStyle>
          <a:p>
            <a:pPr/>
            <a:r>
              <a:t>γ</a:t>
            </a:r>
          </a:p>
        </p:txBody>
      </p:sp>
      <p:sp>
        <p:nvSpPr>
          <p:cNvPr id="1611" name="γ"/>
          <p:cNvSpPr txBox="1"/>
          <p:nvPr/>
        </p:nvSpPr>
        <p:spPr>
          <a:xfrm>
            <a:off x="7589313" y="4319008"/>
            <a:ext cx="259530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/>
            </a:lvl1pPr>
          </a:lstStyle>
          <a:p>
            <a:pPr/>
            <a:r>
              <a:t>γ</a:t>
            </a:r>
          </a:p>
        </p:txBody>
      </p:sp>
      <p:sp>
        <p:nvSpPr>
          <p:cNvPr id="1612" name="δ"/>
          <p:cNvSpPr txBox="1"/>
          <p:nvPr/>
        </p:nvSpPr>
        <p:spPr>
          <a:xfrm>
            <a:off x="8219758" y="4415464"/>
            <a:ext cx="274810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/>
            </a:lvl1pPr>
          </a:lstStyle>
          <a:p>
            <a:pPr/>
            <a:r>
              <a:t>δ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618" name="Inserções em AVL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Inserções em AVL</a:t>
            </a:r>
          </a:p>
        </p:txBody>
      </p:sp>
      <p:sp>
        <p:nvSpPr>
          <p:cNvPr id="1619" name="-1"/>
          <p:cNvSpPr txBox="1"/>
          <p:nvPr/>
        </p:nvSpPr>
        <p:spPr>
          <a:xfrm>
            <a:off x="2791819" y="3297363"/>
            <a:ext cx="33988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-1</a:t>
            </a:r>
          </a:p>
        </p:txBody>
      </p:sp>
      <p:sp>
        <p:nvSpPr>
          <p:cNvPr id="1620" name="14"/>
          <p:cNvSpPr/>
          <p:nvPr/>
        </p:nvSpPr>
        <p:spPr>
          <a:xfrm>
            <a:off x="4109191" y="245292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14</a:t>
            </a:r>
          </a:p>
        </p:txBody>
      </p:sp>
      <p:sp>
        <p:nvSpPr>
          <p:cNvPr id="1621" name="-1"/>
          <p:cNvSpPr txBox="1"/>
          <p:nvPr/>
        </p:nvSpPr>
        <p:spPr>
          <a:xfrm>
            <a:off x="3740610" y="2492904"/>
            <a:ext cx="33988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-1</a:t>
            </a:r>
          </a:p>
        </p:txBody>
      </p:sp>
      <p:cxnSp>
        <p:nvCxnSpPr>
          <p:cNvPr id="1622" name="Connection Line"/>
          <p:cNvCxnSpPr>
            <a:stCxn id="1625" idx="0"/>
            <a:endCxn id="1620" idx="0"/>
          </p:cNvCxnSpPr>
          <p:nvPr/>
        </p:nvCxnSpPr>
        <p:spPr>
          <a:xfrm flipV="1">
            <a:off x="3503660" y="2691023"/>
            <a:ext cx="862707" cy="804461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1623" name="16"/>
          <p:cNvSpPr/>
          <p:nvPr/>
        </p:nvSpPr>
        <p:spPr>
          <a:xfrm>
            <a:off x="4981450" y="3257379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16</a:t>
            </a:r>
          </a:p>
        </p:txBody>
      </p:sp>
      <p:cxnSp>
        <p:nvCxnSpPr>
          <p:cNvPr id="1624" name="Connection Line"/>
          <p:cNvCxnSpPr>
            <a:stCxn id="1623" idx="0"/>
            <a:endCxn id="1620" idx="0"/>
          </p:cNvCxnSpPr>
          <p:nvPr/>
        </p:nvCxnSpPr>
        <p:spPr>
          <a:xfrm flipH="1" flipV="1">
            <a:off x="4366366" y="2691023"/>
            <a:ext cx="872260" cy="804461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1625" name="12"/>
          <p:cNvSpPr/>
          <p:nvPr/>
        </p:nvSpPr>
        <p:spPr>
          <a:xfrm>
            <a:off x="3246485" y="3257379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1645" name="Connection Line"/>
          <p:cNvSpPr/>
          <p:nvPr/>
        </p:nvSpPr>
        <p:spPr>
          <a:xfrm>
            <a:off x="3638886" y="3708895"/>
            <a:ext cx="375452" cy="5925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1627" name="9"/>
          <p:cNvSpPr/>
          <p:nvPr/>
        </p:nvSpPr>
        <p:spPr>
          <a:xfrm>
            <a:off x="2704586" y="406332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9</a:t>
            </a:r>
          </a:p>
        </p:txBody>
      </p:sp>
      <p:cxnSp>
        <p:nvCxnSpPr>
          <p:cNvPr id="1628" name="Connection Line"/>
          <p:cNvCxnSpPr>
            <a:stCxn id="1627" idx="0"/>
            <a:endCxn id="1625" idx="0"/>
          </p:cNvCxnSpPr>
          <p:nvPr/>
        </p:nvCxnSpPr>
        <p:spPr>
          <a:xfrm flipV="1">
            <a:off x="2961761" y="3495483"/>
            <a:ext cx="541900" cy="80594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1629" name="0"/>
          <p:cNvSpPr txBox="1"/>
          <p:nvPr/>
        </p:nvSpPr>
        <p:spPr>
          <a:xfrm>
            <a:off x="4423036" y="4103305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630" name="17"/>
          <p:cNvSpPr/>
          <p:nvPr/>
        </p:nvSpPr>
        <p:spPr>
          <a:xfrm>
            <a:off x="5694389" y="406332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17</a:t>
            </a:r>
          </a:p>
        </p:txBody>
      </p:sp>
      <p:cxnSp>
        <p:nvCxnSpPr>
          <p:cNvPr id="1631" name="Connection Line"/>
          <p:cNvCxnSpPr>
            <a:stCxn id="1630" idx="0"/>
            <a:endCxn id="1623" idx="0"/>
          </p:cNvCxnSpPr>
          <p:nvPr/>
        </p:nvCxnSpPr>
        <p:spPr>
          <a:xfrm flipH="1" flipV="1">
            <a:off x="5238625" y="3495483"/>
            <a:ext cx="712940" cy="80594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1632" name="15"/>
          <p:cNvSpPr/>
          <p:nvPr/>
        </p:nvSpPr>
        <p:spPr>
          <a:xfrm>
            <a:off x="4725776" y="406332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15</a:t>
            </a:r>
          </a:p>
        </p:txBody>
      </p:sp>
      <p:cxnSp>
        <p:nvCxnSpPr>
          <p:cNvPr id="1633" name="Connection Line"/>
          <p:cNvCxnSpPr>
            <a:stCxn id="1632" idx="0"/>
            <a:endCxn id="1623" idx="0"/>
          </p:cNvCxnSpPr>
          <p:nvPr/>
        </p:nvCxnSpPr>
        <p:spPr>
          <a:xfrm flipV="1">
            <a:off x="4982951" y="3495483"/>
            <a:ext cx="255675" cy="805943"/>
          </a:xfrm>
          <a:prstGeom prst="straightConnector1">
            <a:avLst/>
          </a:prstGeom>
          <a:ln w="19050">
            <a:solidFill>
              <a:srgbClr val="000000"/>
            </a:solidFill>
            <a:miter lim="400000"/>
          </a:ln>
        </p:spPr>
      </p:cxnSp>
      <p:sp>
        <p:nvSpPr>
          <p:cNvPr id="1634" name="0"/>
          <p:cNvSpPr txBox="1"/>
          <p:nvPr/>
        </p:nvSpPr>
        <p:spPr>
          <a:xfrm>
            <a:off x="5555845" y="3247855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635" name="0"/>
          <p:cNvSpPr txBox="1"/>
          <p:nvPr/>
        </p:nvSpPr>
        <p:spPr>
          <a:xfrm>
            <a:off x="3495202" y="4103305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636" name="0"/>
          <p:cNvSpPr txBox="1"/>
          <p:nvPr/>
        </p:nvSpPr>
        <p:spPr>
          <a:xfrm>
            <a:off x="6218264" y="4103305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637" name="8"/>
          <p:cNvSpPr/>
          <p:nvPr/>
        </p:nvSpPr>
        <p:spPr>
          <a:xfrm>
            <a:off x="2145786" y="4903554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8</a:t>
            </a:r>
          </a:p>
        </p:txBody>
      </p:sp>
      <p:cxnSp>
        <p:nvCxnSpPr>
          <p:cNvPr id="1638" name="Connection Line"/>
          <p:cNvCxnSpPr>
            <a:stCxn id="1637" idx="0"/>
            <a:endCxn id="1627" idx="0"/>
          </p:cNvCxnSpPr>
          <p:nvPr/>
        </p:nvCxnSpPr>
        <p:spPr>
          <a:xfrm flipV="1">
            <a:off x="2402961" y="4301425"/>
            <a:ext cx="558801" cy="84023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1639" name="0"/>
          <p:cNvSpPr txBox="1"/>
          <p:nvPr/>
        </p:nvSpPr>
        <p:spPr>
          <a:xfrm>
            <a:off x="1859699" y="4943537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640" name="11"/>
          <p:cNvSpPr/>
          <p:nvPr/>
        </p:nvSpPr>
        <p:spPr>
          <a:xfrm>
            <a:off x="3246485" y="4903554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11</a:t>
            </a:r>
          </a:p>
        </p:txBody>
      </p:sp>
      <p:cxnSp>
        <p:nvCxnSpPr>
          <p:cNvPr id="1641" name="Connection Line"/>
          <p:cNvCxnSpPr>
            <a:stCxn id="1627" idx="0"/>
            <a:endCxn id="1640" idx="0"/>
          </p:cNvCxnSpPr>
          <p:nvPr/>
        </p:nvCxnSpPr>
        <p:spPr>
          <a:xfrm>
            <a:off x="2961761" y="4301425"/>
            <a:ext cx="541900" cy="84023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1642" name="0"/>
          <p:cNvSpPr txBox="1"/>
          <p:nvPr/>
        </p:nvSpPr>
        <p:spPr>
          <a:xfrm>
            <a:off x="3784335" y="4943537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643" name="0"/>
          <p:cNvSpPr txBox="1"/>
          <p:nvPr/>
        </p:nvSpPr>
        <p:spPr>
          <a:xfrm>
            <a:off x="2372756" y="4103305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644" name="13"/>
          <p:cNvSpPr/>
          <p:nvPr/>
        </p:nvSpPr>
        <p:spPr>
          <a:xfrm>
            <a:off x="3757162" y="406332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648" name="Inserções em AVL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Inserções em AVL</a:t>
            </a:r>
          </a:p>
        </p:txBody>
      </p:sp>
      <p:sp>
        <p:nvSpPr>
          <p:cNvPr id="1649" name="-1"/>
          <p:cNvSpPr txBox="1"/>
          <p:nvPr/>
        </p:nvSpPr>
        <p:spPr>
          <a:xfrm>
            <a:off x="2791819" y="3297363"/>
            <a:ext cx="33988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-1</a:t>
            </a:r>
          </a:p>
        </p:txBody>
      </p:sp>
      <p:sp>
        <p:nvSpPr>
          <p:cNvPr id="1650" name="14"/>
          <p:cNvSpPr/>
          <p:nvPr/>
        </p:nvSpPr>
        <p:spPr>
          <a:xfrm>
            <a:off x="4109191" y="245292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14</a:t>
            </a:r>
          </a:p>
        </p:txBody>
      </p:sp>
      <p:sp>
        <p:nvSpPr>
          <p:cNvPr id="1651" name="-1"/>
          <p:cNvSpPr txBox="1"/>
          <p:nvPr/>
        </p:nvSpPr>
        <p:spPr>
          <a:xfrm>
            <a:off x="3740610" y="2492904"/>
            <a:ext cx="33988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-1</a:t>
            </a:r>
          </a:p>
        </p:txBody>
      </p:sp>
      <p:cxnSp>
        <p:nvCxnSpPr>
          <p:cNvPr id="1652" name="Connection Line"/>
          <p:cNvCxnSpPr>
            <a:stCxn id="1655" idx="0"/>
            <a:endCxn id="1650" idx="0"/>
          </p:cNvCxnSpPr>
          <p:nvPr/>
        </p:nvCxnSpPr>
        <p:spPr>
          <a:xfrm flipV="1">
            <a:off x="3503660" y="2691023"/>
            <a:ext cx="862707" cy="804461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1653" name="16"/>
          <p:cNvSpPr/>
          <p:nvPr/>
        </p:nvSpPr>
        <p:spPr>
          <a:xfrm>
            <a:off x="4981450" y="3257379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16</a:t>
            </a:r>
          </a:p>
        </p:txBody>
      </p:sp>
      <p:cxnSp>
        <p:nvCxnSpPr>
          <p:cNvPr id="1654" name="Connection Line"/>
          <p:cNvCxnSpPr>
            <a:stCxn id="1653" idx="0"/>
            <a:endCxn id="1650" idx="0"/>
          </p:cNvCxnSpPr>
          <p:nvPr/>
        </p:nvCxnSpPr>
        <p:spPr>
          <a:xfrm flipH="1" flipV="1">
            <a:off x="4366366" y="2691023"/>
            <a:ext cx="872260" cy="804461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1655" name="12"/>
          <p:cNvSpPr/>
          <p:nvPr/>
        </p:nvSpPr>
        <p:spPr>
          <a:xfrm>
            <a:off x="3246485" y="3257379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1676" name="Connection Line"/>
          <p:cNvSpPr/>
          <p:nvPr/>
        </p:nvSpPr>
        <p:spPr>
          <a:xfrm>
            <a:off x="3638886" y="3708895"/>
            <a:ext cx="375452" cy="5925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1657" name="9"/>
          <p:cNvSpPr/>
          <p:nvPr/>
        </p:nvSpPr>
        <p:spPr>
          <a:xfrm>
            <a:off x="2704586" y="406332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9</a:t>
            </a:r>
          </a:p>
        </p:txBody>
      </p:sp>
      <p:cxnSp>
        <p:nvCxnSpPr>
          <p:cNvPr id="1658" name="Connection Line"/>
          <p:cNvCxnSpPr>
            <a:stCxn id="1657" idx="0"/>
            <a:endCxn id="1655" idx="0"/>
          </p:cNvCxnSpPr>
          <p:nvPr/>
        </p:nvCxnSpPr>
        <p:spPr>
          <a:xfrm flipV="1">
            <a:off x="2961761" y="3495483"/>
            <a:ext cx="541900" cy="80594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1659" name="0"/>
          <p:cNvSpPr txBox="1"/>
          <p:nvPr/>
        </p:nvSpPr>
        <p:spPr>
          <a:xfrm>
            <a:off x="4423036" y="4103305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660" name="17"/>
          <p:cNvSpPr/>
          <p:nvPr/>
        </p:nvSpPr>
        <p:spPr>
          <a:xfrm>
            <a:off x="5694389" y="406332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17</a:t>
            </a:r>
          </a:p>
        </p:txBody>
      </p:sp>
      <p:cxnSp>
        <p:nvCxnSpPr>
          <p:cNvPr id="1661" name="Connection Line"/>
          <p:cNvCxnSpPr>
            <a:stCxn id="1660" idx="0"/>
            <a:endCxn id="1653" idx="0"/>
          </p:cNvCxnSpPr>
          <p:nvPr/>
        </p:nvCxnSpPr>
        <p:spPr>
          <a:xfrm flipH="1" flipV="1">
            <a:off x="5238625" y="3495483"/>
            <a:ext cx="712940" cy="80594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1662" name="15"/>
          <p:cNvSpPr/>
          <p:nvPr/>
        </p:nvSpPr>
        <p:spPr>
          <a:xfrm>
            <a:off x="4725776" y="406332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15</a:t>
            </a:r>
          </a:p>
        </p:txBody>
      </p:sp>
      <p:cxnSp>
        <p:nvCxnSpPr>
          <p:cNvPr id="1663" name="Connection Line"/>
          <p:cNvCxnSpPr>
            <a:stCxn id="1662" idx="0"/>
            <a:endCxn id="1653" idx="0"/>
          </p:cNvCxnSpPr>
          <p:nvPr/>
        </p:nvCxnSpPr>
        <p:spPr>
          <a:xfrm flipV="1">
            <a:off x="4982951" y="3495483"/>
            <a:ext cx="255675" cy="805943"/>
          </a:xfrm>
          <a:prstGeom prst="straightConnector1">
            <a:avLst/>
          </a:prstGeom>
          <a:ln w="19050">
            <a:solidFill>
              <a:srgbClr val="000000"/>
            </a:solidFill>
            <a:miter lim="400000"/>
          </a:ln>
        </p:spPr>
      </p:cxnSp>
      <p:sp>
        <p:nvSpPr>
          <p:cNvPr id="1664" name="0"/>
          <p:cNvSpPr txBox="1"/>
          <p:nvPr/>
        </p:nvSpPr>
        <p:spPr>
          <a:xfrm>
            <a:off x="5555845" y="3247855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665" name="0"/>
          <p:cNvSpPr txBox="1"/>
          <p:nvPr/>
        </p:nvSpPr>
        <p:spPr>
          <a:xfrm>
            <a:off x="3495202" y="4103305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666" name="0"/>
          <p:cNvSpPr txBox="1"/>
          <p:nvPr/>
        </p:nvSpPr>
        <p:spPr>
          <a:xfrm>
            <a:off x="6218264" y="4103305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667" name="8"/>
          <p:cNvSpPr/>
          <p:nvPr/>
        </p:nvSpPr>
        <p:spPr>
          <a:xfrm>
            <a:off x="2145786" y="4903554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8</a:t>
            </a:r>
          </a:p>
        </p:txBody>
      </p:sp>
      <p:cxnSp>
        <p:nvCxnSpPr>
          <p:cNvPr id="1668" name="Connection Line"/>
          <p:cNvCxnSpPr>
            <a:stCxn id="1667" idx="0"/>
            <a:endCxn id="1657" idx="0"/>
          </p:cNvCxnSpPr>
          <p:nvPr/>
        </p:nvCxnSpPr>
        <p:spPr>
          <a:xfrm flipV="1">
            <a:off x="2402961" y="4301425"/>
            <a:ext cx="558801" cy="84023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1669" name="0"/>
          <p:cNvSpPr txBox="1"/>
          <p:nvPr/>
        </p:nvSpPr>
        <p:spPr>
          <a:xfrm>
            <a:off x="1859699" y="4943537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670" name="11"/>
          <p:cNvSpPr/>
          <p:nvPr/>
        </p:nvSpPr>
        <p:spPr>
          <a:xfrm>
            <a:off x="3246485" y="4903554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11</a:t>
            </a:r>
          </a:p>
        </p:txBody>
      </p:sp>
      <p:cxnSp>
        <p:nvCxnSpPr>
          <p:cNvPr id="1671" name="Connection Line"/>
          <p:cNvCxnSpPr>
            <a:stCxn id="1657" idx="0"/>
            <a:endCxn id="1670" idx="0"/>
          </p:cNvCxnSpPr>
          <p:nvPr/>
        </p:nvCxnSpPr>
        <p:spPr>
          <a:xfrm>
            <a:off x="2961761" y="4301425"/>
            <a:ext cx="541900" cy="84023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1672" name="0"/>
          <p:cNvSpPr txBox="1"/>
          <p:nvPr/>
        </p:nvSpPr>
        <p:spPr>
          <a:xfrm>
            <a:off x="3784335" y="4943537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673" name="0"/>
          <p:cNvSpPr txBox="1"/>
          <p:nvPr/>
        </p:nvSpPr>
        <p:spPr>
          <a:xfrm>
            <a:off x="2372756" y="4103305"/>
            <a:ext cx="25243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200"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674" name="13"/>
          <p:cNvSpPr/>
          <p:nvPr/>
        </p:nvSpPr>
        <p:spPr>
          <a:xfrm>
            <a:off x="3757162" y="406332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1675" name="Sequencia = {13, 14, 15, 12, 11, 17, 16, 8, 9, 1 ?}"/>
          <p:cNvSpPr txBox="1"/>
          <p:nvPr/>
        </p:nvSpPr>
        <p:spPr>
          <a:xfrm>
            <a:off x="618135" y="1570037"/>
            <a:ext cx="5746438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200"/>
            </a:pPr>
            <a:r>
              <a:t>Sequencia = {</a:t>
            </a:r>
            <a:r>
              <a:rPr b="1">
                <a:solidFill>
                  <a:srgbClr val="0433FF"/>
                </a:solidFill>
              </a:rPr>
              <a:t>13</a:t>
            </a:r>
            <a:r>
              <a:t>, </a:t>
            </a:r>
            <a:r>
              <a:rPr b="1">
                <a:solidFill>
                  <a:srgbClr val="0433FF"/>
                </a:solidFill>
              </a:rPr>
              <a:t>14</a:t>
            </a:r>
            <a:r>
              <a:t>, </a:t>
            </a:r>
            <a:r>
              <a:rPr b="1">
                <a:solidFill>
                  <a:srgbClr val="0433FF"/>
                </a:solidFill>
              </a:rPr>
              <a:t>15</a:t>
            </a:r>
            <a:r>
              <a:t>, </a:t>
            </a:r>
            <a:r>
              <a:rPr b="1">
                <a:solidFill>
                  <a:srgbClr val="0433FF"/>
                </a:solidFill>
              </a:rPr>
              <a:t>12</a:t>
            </a:r>
            <a:r>
              <a:t>, </a:t>
            </a:r>
            <a:r>
              <a:rPr b="1">
                <a:solidFill>
                  <a:srgbClr val="0433FF"/>
                </a:solidFill>
              </a:rPr>
              <a:t>11</a:t>
            </a:r>
            <a:r>
              <a:t>, </a:t>
            </a:r>
            <a:r>
              <a:rPr b="1">
                <a:solidFill>
                  <a:srgbClr val="0433FF"/>
                </a:solidFill>
              </a:rPr>
              <a:t>17</a:t>
            </a:r>
            <a:r>
              <a:t>, </a:t>
            </a:r>
            <a:r>
              <a:rPr b="1">
                <a:solidFill>
                  <a:srgbClr val="0433FF"/>
                </a:solidFill>
              </a:rPr>
              <a:t>16</a:t>
            </a:r>
            <a:r>
              <a:t>, </a:t>
            </a:r>
            <a:r>
              <a:rPr b="1">
                <a:solidFill>
                  <a:srgbClr val="0433FF"/>
                </a:solidFill>
              </a:rPr>
              <a:t>8</a:t>
            </a:r>
            <a:r>
              <a:t>, </a:t>
            </a:r>
            <a:r>
              <a:rPr b="1">
                <a:solidFill>
                  <a:srgbClr val="0433FF"/>
                </a:solidFill>
              </a:rPr>
              <a:t>9</a:t>
            </a:r>
            <a:r>
              <a:t>, </a:t>
            </a:r>
            <a:r>
              <a:rPr b="1">
                <a:solidFill>
                  <a:srgbClr val="FF2600"/>
                </a:solidFill>
              </a:rPr>
              <a:t>1 ?</a:t>
            </a: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50" name="Oval"/>
          <p:cNvSpPr/>
          <p:nvPr/>
        </p:nvSpPr>
        <p:spPr>
          <a:xfrm>
            <a:off x="4311713" y="2151044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251" name="Oval"/>
          <p:cNvSpPr/>
          <p:nvPr/>
        </p:nvSpPr>
        <p:spPr>
          <a:xfrm>
            <a:off x="2624781" y="3059694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252" name="Oval"/>
          <p:cNvSpPr/>
          <p:nvPr/>
        </p:nvSpPr>
        <p:spPr>
          <a:xfrm>
            <a:off x="3189099" y="4116188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253" name="Oval"/>
          <p:cNvSpPr/>
          <p:nvPr/>
        </p:nvSpPr>
        <p:spPr>
          <a:xfrm>
            <a:off x="5965244" y="3059694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254" name="Oval"/>
          <p:cNvSpPr/>
          <p:nvPr/>
        </p:nvSpPr>
        <p:spPr>
          <a:xfrm>
            <a:off x="3776286" y="5213921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255" name="Oval"/>
          <p:cNvSpPr/>
          <p:nvPr/>
        </p:nvSpPr>
        <p:spPr>
          <a:xfrm>
            <a:off x="5213598" y="4116188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256" name="Oval"/>
          <p:cNvSpPr/>
          <p:nvPr/>
        </p:nvSpPr>
        <p:spPr>
          <a:xfrm>
            <a:off x="6692193" y="4116188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257" name="Oval"/>
          <p:cNvSpPr/>
          <p:nvPr/>
        </p:nvSpPr>
        <p:spPr>
          <a:xfrm>
            <a:off x="4722669" y="5213921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cxnSp>
        <p:nvCxnSpPr>
          <p:cNvPr id="258" name="Connection Line"/>
          <p:cNvCxnSpPr>
            <a:stCxn id="251" idx="0"/>
            <a:endCxn id="250" idx="0"/>
          </p:cNvCxnSpPr>
          <p:nvPr/>
        </p:nvCxnSpPr>
        <p:spPr>
          <a:xfrm flipV="1">
            <a:off x="2881956" y="2389148"/>
            <a:ext cx="1686933" cy="908650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259" name="Connection Line"/>
          <p:cNvCxnSpPr>
            <a:stCxn id="253" idx="0"/>
            <a:endCxn id="250" idx="0"/>
          </p:cNvCxnSpPr>
          <p:nvPr/>
        </p:nvCxnSpPr>
        <p:spPr>
          <a:xfrm flipH="1" flipV="1">
            <a:off x="4568888" y="2389148"/>
            <a:ext cx="1653532" cy="908650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260" name="Connection Line"/>
          <p:cNvCxnSpPr>
            <a:stCxn id="252" idx="0"/>
            <a:endCxn id="251" idx="0"/>
          </p:cNvCxnSpPr>
          <p:nvPr/>
        </p:nvCxnSpPr>
        <p:spPr>
          <a:xfrm flipH="1" flipV="1">
            <a:off x="2881956" y="3297797"/>
            <a:ext cx="564319" cy="1056495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261" name="Connection Line"/>
          <p:cNvCxnSpPr>
            <a:stCxn id="255" idx="0"/>
            <a:endCxn id="253" idx="0"/>
          </p:cNvCxnSpPr>
          <p:nvPr/>
        </p:nvCxnSpPr>
        <p:spPr>
          <a:xfrm flipV="1">
            <a:off x="5470773" y="3297797"/>
            <a:ext cx="751647" cy="1056495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262" name="Connection Line"/>
          <p:cNvCxnSpPr>
            <a:stCxn id="256" idx="0"/>
            <a:endCxn id="253" idx="0"/>
          </p:cNvCxnSpPr>
          <p:nvPr/>
        </p:nvCxnSpPr>
        <p:spPr>
          <a:xfrm flipH="1" flipV="1">
            <a:off x="6222419" y="3297797"/>
            <a:ext cx="726950" cy="1056495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263" name="Connection Line"/>
          <p:cNvCxnSpPr>
            <a:stCxn id="254" idx="0"/>
            <a:endCxn id="252" idx="0"/>
          </p:cNvCxnSpPr>
          <p:nvPr/>
        </p:nvCxnSpPr>
        <p:spPr>
          <a:xfrm flipH="1" flipV="1">
            <a:off x="3446274" y="4354291"/>
            <a:ext cx="587188" cy="1097735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264" name="Connection Line"/>
          <p:cNvCxnSpPr>
            <a:stCxn id="257" idx="0"/>
            <a:endCxn id="255" idx="0"/>
          </p:cNvCxnSpPr>
          <p:nvPr/>
        </p:nvCxnSpPr>
        <p:spPr>
          <a:xfrm flipV="1">
            <a:off x="4979844" y="4354291"/>
            <a:ext cx="490930" cy="1097735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265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Introdução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679" name="Exercício 02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2600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Exercício 02</a:t>
            </a:r>
          </a:p>
        </p:txBody>
      </p:sp>
      <p:sp>
        <p:nvSpPr>
          <p:cNvPr id="1680" name="Desenhe os passos de inserção para árvores AVLs em cada uma das seguintes sequências de números. Lembre-se de indicar as todas rotações realizadas:…"/>
          <p:cNvSpPr txBox="1"/>
          <p:nvPr>
            <p:ph type="body" idx="1"/>
          </p:nvPr>
        </p:nvSpPr>
        <p:spPr>
          <a:xfrm>
            <a:off x="217967" y="1759688"/>
            <a:ext cx="8229601" cy="4525964"/>
          </a:xfrm>
          <a:prstGeom prst="rect">
            <a:avLst/>
          </a:prstGeom>
        </p:spPr>
        <p:txBody>
          <a:bodyPr/>
          <a:lstStyle/>
          <a:p>
            <a:pPr marL="304555" indent="-304555">
              <a:defRPr sz="2300"/>
            </a:pPr>
            <a:r>
              <a:t>Desenhe os passos de inserção para árvores AVLs em cada uma das seguintes sequências de números. Lembre-se de indicar as todas rotações realizadas:</a:t>
            </a:r>
          </a:p>
          <a:p>
            <a:pPr lvl="1">
              <a:buSzPct val="60000"/>
              <a:buChar char="◻"/>
              <a:defRPr sz="2300"/>
            </a:pPr>
          </a:p>
          <a:p>
            <a:pPr lvl="1">
              <a:buSzPct val="60000"/>
              <a:buChar char="◻"/>
              <a:defRPr sz="2300"/>
            </a:pPr>
            <a:r>
              <a:t>a) 1, 2, 3, 4, 5, 6, 7</a:t>
            </a:r>
          </a:p>
          <a:p>
            <a:pPr lvl="1">
              <a:buSzPct val="60000"/>
              <a:buChar char="◻"/>
              <a:defRPr sz="2300"/>
            </a:pPr>
            <a:r>
              <a:t>b) 50, 25, 10, 5, 7, 3, 30, 20, 8, 15</a:t>
            </a:r>
          </a:p>
          <a:p>
            <a:pPr lvl="1">
              <a:buSzPct val="60000"/>
              <a:buChar char="◻"/>
              <a:defRPr sz="2300"/>
            </a:pPr>
            <a:r>
              <a:t>c)  5 40 35 41 79 42 36 18 50 12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683" name="Exercício 03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2600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Exercício 03</a:t>
            </a:r>
          </a:p>
        </p:txBody>
      </p:sp>
      <p:sp>
        <p:nvSpPr>
          <p:cNvPr id="1684" name="Descreva em pseudocódigo um algoritmo para inserção em árvores AVL"/>
          <p:cNvSpPr txBox="1"/>
          <p:nvPr>
            <p:ph type="body" idx="1"/>
          </p:nvPr>
        </p:nvSpPr>
        <p:spPr>
          <a:xfrm>
            <a:off x="217967" y="1759688"/>
            <a:ext cx="8229601" cy="4525964"/>
          </a:xfrm>
          <a:prstGeom prst="rect">
            <a:avLst/>
          </a:prstGeom>
        </p:spPr>
        <p:txBody>
          <a:bodyPr/>
          <a:lstStyle/>
          <a:p>
            <a:pPr lvl="1">
              <a:buSzPct val="60000"/>
              <a:buChar char="◻"/>
              <a:defRPr sz="2300"/>
            </a:pPr>
            <a:r>
              <a:t>Descreva em pseudocódigo um algoritmo para inserção em árvores AVL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687" name="Exercício 04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2600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Exercício 04</a:t>
            </a:r>
          </a:p>
        </p:txBody>
      </p:sp>
      <p:sp>
        <p:nvSpPr>
          <p:cNvPr id="1688" name="Implemente o algoritmo para inserção em árvores AVL. Se necessário, implemente funções adicionais para auxiliar no processo."/>
          <p:cNvSpPr txBox="1"/>
          <p:nvPr>
            <p:ph type="body" idx="1"/>
          </p:nvPr>
        </p:nvSpPr>
        <p:spPr>
          <a:xfrm>
            <a:off x="217967" y="1759688"/>
            <a:ext cx="8229601" cy="4525964"/>
          </a:xfrm>
          <a:prstGeom prst="rect">
            <a:avLst/>
          </a:prstGeom>
        </p:spPr>
        <p:txBody>
          <a:bodyPr/>
          <a:lstStyle/>
          <a:p>
            <a:pPr lvl="1">
              <a:buSzPct val="60000"/>
              <a:buChar char="◻"/>
              <a:defRPr sz="2300"/>
            </a:pPr>
            <a:r>
              <a:t>Implemente o algoritmo para inserção em árvores AVL. Se necessário, implemente funções adicionais para auxiliar no processo.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691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Roteiro</a:t>
            </a:r>
          </a:p>
        </p:txBody>
      </p:sp>
      <p:sp>
        <p:nvSpPr>
          <p:cNvPr id="1692" name="Rounded Rectangle"/>
          <p:cNvSpPr/>
          <p:nvPr/>
        </p:nvSpPr>
        <p:spPr>
          <a:xfrm>
            <a:off x="803148" y="4620066"/>
            <a:ext cx="7772401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1693" name="Introdução"/>
          <p:cNvSpPr txBox="1"/>
          <p:nvPr/>
        </p:nvSpPr>
        <p:spPr>
          <a:xfrm>
            <a:off x="1343058" y="1935127"/>
            <a:ext cx="141499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1696" name="Group"/>
          <p:cNvGrpSpPr/>
          <p:nvPr/>
        </p:nvGrpSpPr>
        <p:grpSpPr>
          <a:xfrm>
            <a:off x="876300" y="1916542"/>
            <a:ext cx="366713" cy="373791"/>
            <a:chOff x="0" y="0"/>
            <a:chExt cx="366712" cy="373790"/>
          </a:xfrm>
        </p:grpSpPr>
        <p:sp>
          <p:nvSpPr>
            <p:cNvPr id="169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95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699" name="Group"/>
          <p:cNvGrpSpPr/>
          <p:nvPr/>
        </p:nvGrpSpPr>
        <p:grpSpPr>
          <a:xfrm>
            <a:off x="879475" y="2482940"/>
            <a:ext cx="366713" cy="373791"/>
            <a:chOff x="0" y="0"/>
            <a:chExt cx="366712" cy="373790"/>
          </a:xfrm>
        </p:grpSpPr>
        <p:sp>
          <p:nvSpPr>
            <p:cNvPr id="169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98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1700" name="Árvores AVLs"/>
          <p:cNvSpPr txBox="1"/>
          <p:nvPr/>
        </p:nvSpPr>
        <p:spPr>
          <a:xfrm>
            <a:off x="1345584" y="2501851"/>
            <a:ext cx="175432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Árvores AVLs</a:t>
            </a:r>
          </a:p>
        </p:txBody>
      </p:sp>
      <p:grpSp>
        <p:nvGrpSpPr>
          <p:cNvPr id="1703" name="Group"/>
          <p:cNvGrpSpPr/>
          <p:nvPr/>
        </p:nvGrpSpPr>
        <p:grpSpPr>
          <a:xfrm>
            <a:off x="879475" y="3049587"/>
            <a:ext cx="366713" cy="373791"/>
            <a:chOff x="0" y="0"/>
            <a:chExt cx="366712" cy="373790"/>
          </a:xfrm>
        </p:grpSpPr>
        <p:sp>
          <p:nvSpPr>
            <p:cNvPr id="170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02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704" name="Inserção em AVLs"/>
          <p:cNvSpPr txBox="1"/>
          <p:nvPr/>
        </p:nvSpPr>
        <p:spPr>
          <a:xfrm>
            <a:off x="1350425" y="3049538"/>
            <a:ext cx="2276708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Inserção em AVLs</a:t>
            </a:r>
          </a:p>
        </p:txBody>
      </p:sp>
      <p:grpSp>
        <p:nvGrpSpPr>
          <p:cNvPr id="1707" name="Group"/>
          <p:cNvGrpSpPr/>
          <p:nvPr/>
        </p:nvGrpSpPr>
        <p:grpSpPr>
          <a:xfrm>
            <a:off x="1671827" y="3601559"/>
            <a:ext cx="366714" cy="365126"/>
            <a:chOff x="0" y="4332"/>
            <a:chExt cx="366712" cy="365125"/>
          </a:xfrm>
        </p:grpSpPr>
        <p:sp>
          <p:nvSpPr>
            <p:cNvPr id="170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06" name="A"/>
            <p:cNvSpPr txBox="1"/>
            <p:nvPr/>
          </p:nvSpPr>
          <p:spPr>
            <a:xfrm>
              <a:off x="54048" y="18426"/>
              <a:ext cx="258617" cy="3369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1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1708" name="Rotações simples"/>
          <p:cNvSpPr txBox="1"/>
          <p:nvPr/>
        </p:nvSpPr>
        <p:spPr>
          <a:xfrm>
            <a:off x="2157126" y="3607162"/>
            <a:ext cx="2262569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Rotações simples</a:t>
            </a:r>
          </a:p>
        </p:txBody>
      </p:sp>
      <p:grpSp>
        <p:nvGrpSpPr>
          <p:cNvPr id="1711" name="Group"/>
          <p:cNvGrpSpPr/>
          <p:nvPr/>
        </p:nvGrpSpPr>
        <p:grpSpPr>
          <a:xfrm>
            <a:off x="1671827" y="4151159"/>
            <a:ext cx="366714" cy="365126"/>
            <a:chOff x="0" y="4332"/>
            <a:chExt cx="366712" cy="365125"/>
          </a:xfrm>
        </p:grpSpPr>
        <p:sp>
          <p:nvSpPr>
            <p:cNvPr id="170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10" name="B"/>
            <p:cNvSpPr txBox="1"/>
            <p:nvPr/>
          </p:nvSpPr>
          <p:spPr>
            <a:xfrm>
              <a:off x="49462" y="12284"/>
              <a:ext cx="267789" cy="34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1712" name="Rotações duplas"/>
          <p:cNvSpPr txBox="1"/>
          <p:nvPr/>
        </p:nvSpPr>
        <p:spPr>
          <a:xfrm>
            <a:off x="2157126" y="4154926"/>
            <a:ext cx="2135197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Rotações duplas</a:t>
            </a:r>
          </a:p>
        </p:txBody>
      </p:sp>
      <p:grpSp>
        <p:nvGrpSpPr>
          <p:cNvPr id="1715" name="Group"/>
          <p:cNvGrpSpPr/>
          <p:nvPr/>
        </p:nvGrpSpPr>
        <p:grpSpPr>
          <a:xfrm>
            <a:off x="880455" y="4722595"/>
            <a:ext cx="366714" cy="373791"/>
            <a:chOff x="0" y="0"/>
            <a:chExt cx="366712" cy="373790"/>
          </a:xfrm>
        </p:grpSpPr>
        <p:sp>
          <p:nvSpPr>
            <p:cNvPr id="171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14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1716" name="Referências"/>
          <p:cNvSpPr txBox="1"/>
          <p:nvPr/>
        </p:nvSpPr>
        <p:spPr>
          <a:xfrm>
            <a:off x="1366727" y="4722595"/>
            <a:ext cx="154286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Referências sugerida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Referências sugeridas</a:t>
            </a:r>
          </a:p>
        </p:txBody>
      </p:sp>
      <p:sp>
        <p:nvSpPr>
          <p:cNvPr id="1719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720" name="[Cormen et al, 2018]"/>
          <p:cNvSpPr txBox="1"/>
          <p:nvPr/>
        </p:nvSpPr>
        <p:spPr>
          <a:xfrm>
            <a:off x="1661631" y="5578758"/>
            <a:ext cx="202435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[Cormen et al, 2018]</a:t>
            </a:r>
          </a:p>
        </p:txBody>
      </p:sp>
      <p:sp>
        <p:nvSpPr>
          <p:cNvPr id="1721" name="[Tenenbaum et al, 1995]"/>
          <p:cNvSpPr txBox="1"/>
          <p:nvPr/>
        </p:nvSpPr>
        <p:spPr>
          <a:xfrm>
            <a:off x="4962093" y="5669143"/>
            <a:ext cx="233991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[Tenenbaum et al, 1995]</a:t>
            </a:r>
          </a:p>
        </p:txBody>
      </p:sp>
      <p:pic>
        <p:nvPicPr>
          <p:cNvPr id="1722" name="cormen.jpg" descr="cormen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2482" y="2176631"/>
            <a:ext cx="2422657" cy="34218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3" name="tenembaum.jpeg" descr="tenembaum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20720" y="2171967"/>
            <a:ext cx="2422657" cy="34311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726" name="[Ziviani, 2010]"/>
          <p:cNvSpPr txBox="1"/>
          <p:nvPr/>
        </p:nvSpPr>
        <p:spPr>
          <a:xfrm>
            <a:off x="1821195" y="5714336"/>
            <a:ext cx="143678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[Ziviani, 2010]</a:t>
            </a:r>
          </a:p>
        </p:txBody>
      </p:sp>
      <p:sp>
        <p:nvSpPr>
          <p:cNvPr id="1727" name="[Drozdek, 2017]"/>
          <p:cNvSpPr txBox="1"/>
          <p:nvPr/>
        </p:nvSpPr>
        <p:spPr>
          <a:xfrm>
            <a:off x="5245769" y="5714336"/>
            <a:ext cx="160812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[Drozdek, 2017]</a:t>
            </a:r>
          </a:p>
        </p:txBody>
      </p:sp>
      <p:pic>
        <p:nvPicPr>
          <p:cNvPr id="1728" name="ziviani.jpeg" descr="ziviani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0694" y="1902083"/>
            <a:ext cx="2551051" cy="37316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9" name="drozdek.jpeg" descr="drozdek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74305" y="1909483"/>
            <a:ext cx="2551051" cy="3716853"/>
          </a:xfrm>
          <a:prstGeom prst="rect">
            <a:avLst/>
          </a:prstGeom>
          <a:ln w="12700">
            <a:miter lim="400000"/>
          </a:ln>
        </p:spPr>
      </p:pic>
      <p:sp>
        <p:nvSpPr>
          <p:cNvPr id="1730" name="Referências sugerida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Referências sugeridas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2" name="Perguntas?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None/>
              <a:defRPr sz="5200"/>
            </a:pPr>
            <a:r>
              <a:t>Perguntas?</a:t>
            </a:r>
          </a:p>
          <a:p>
            <a:pPr marL="0" indent="0" algn="ctr">
              <a:buClrTx/>
              <a:buSzTx/>
              <a:buNone/>
            </a:pPr>
          </a:p>
          <a:p>
            <a:pPr marL="0" indent="0" algn="ctr">
              <a:buClrTx/>
              <a:buSzTx/>
              <a:buNone/>
            </a:pPr>
          </a:p>
          <a:p>
            <a:pPr marL="0" indent="0" algn="ctr">
              <a:buClrTx/>
              <a:buSzTx/>
              <a:buNone/>
            </a:pPr>
            <a:r>
              <a:t>Prof. Rafael G. </a:t>
            </a:r>
            <a:r>
              <a:rPr b="1"/>
              <a:t>Mantovani</a:t>
            </a:r>
          </a:p>
          <a:p>
            <a:pPr marL="0" indent="0" algn="ctr">
              <a:buClrTx/>
              <a:buSzTx/>
              <a:buNone/>
              <a:defRPr>
                <a:solidFill>
                  <a:srgbClr val="0433FF"/>
                </a:solidFill>
              </a:defRPr>
            </a:pPr>
            <a:r>
              <a:rPr u="sng">
                <a:uFill>
                  <a:solidFill>
                    <a:srgbClr val="FF7915"/>
                  </a:solidFill>
                </a:uFill>
                <a:hlinkClick r:id="rId2" invalidUrl="" action="" tgtFrame="" tooltip="" history="1" highlightClick="0" endSnd="0"/>
              </a:rPr>
              <a:t>rafaelmantovani@utfpr.edu.br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68" name="Oval"/>
          <p:cNvSpPr/>
          <p:nvPr/>
        </p:nvSpPr>
        <p:spPr>
          <a:xfrm>
            <a:off x="4311713" y="2151044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269" name="Oval"/>
          <p:cNvSpPr/>
          <p:nvPr/>
        </p:nvSpPr>
        <p:spPr>
          <a:xfrm>
            <a:off x="2624781" y="3059694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FF2600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2600"/>
                </a:solidFill>
              </a:defRPr>
            </a:pPr>
          </a:p>
        </p:txBody>
      </p:sp>
      <p:sp>
        <p:nvSpPr>
          <p:cNvPr id="270" name="Oval"/>
          <p:cNvSpPr/>
          <p:nvPr/>
        </p:nvSpPr>
        <p:spPr>
          <a:xfrm>
            <a:off x="3189099" y="4116188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FF26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271" name="Oval"/>
          <p:cNvSpPr/>
          <p:nvPr/>
        </p:nvSpPr>
        <p:spPr>
          <a:xfrm>
            <a:off x="5965244" y="3059694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272" name="Oval"/>
          <p:cNvSpPr/>
          <p:nvPr/>
        </p:nvSpPr>
        <p:spPr>
          <a:xfrm>
            <a:off x="3776286" y="5213921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FF26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273" name="Oval"/>
          <p:cNvSpPr/>
          <p:nvPr/>
        </p:nvSpPr>
        <p:spPr>
          <a:xfrm>
            <a:off x="5213598" y="4116188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274" name="Oval"/>
          <p:cNvSpPr/>
          <p:nvPr/>
        </p:nvSpPr>
        <p:spPr>
          <a:xfrm>
            <a:off x="6692193" y="4116188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275" name="Oval"/>
          <p:cNvSpPr/>
          <p:nvPr/>
        </p:nvSpPr>
        <p:spPr>
          <a:xfrm>
            <a:off x="4722669" y="5213921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cxnSp>
        <p:nvCxnSpPr>
          <p:cNvPr id="276" name="Connection Line"/>
          <p:cNvCxnSpPr>
            <a:stCxn id="269" idx="0"/>
            <a:endCxn id="268" idx="0"/>
          </p:cNvCxnSpPr>
          <p:nvPr/>
        </p:nvCxnSpPr>
        <p:spPr>
          <a:xfrm flipV="1">
            <a:off x="2881956" y="2389148"/>
            <a:ext cx="1686933" cy="908650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277" name="Connection Line"/>
          <p:cNvCxnSpPr>
            <a:stCxn id="271" idx="0"/>
            <a:endCxn id="268" idx="0"/>
          </p:cNvCxnSpPr>
          <p:nvPr/>
        </p:nvCxnSpPr>
        <p:spPr>
          <a:xfrm flipH="1" flipV="1">
            <a:off x="4568888" y="2389148"/>
            <a:ext cx="1653532" cy="908650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278" name="Connection Line"/>
          <p:cNvCxnSpPr>
            <a:stCxn id="270" idx="0"/>
            <a:endCxn id="269" idx="0"/>
          </p:cNvCxnSpPr>
          <p:nvPr/>
        </p:nvCxnSpPr>
        <p:spPr>
          <a:xfrm flipH="1" flipV="1">
            <a:off x="2881956" y="3297797"/>
            <a:ext cx="564319" cy="1056495"/>
          </a:xfrm>
          <a:prstGeom prst="straightConnector1">
            <a:avLst/>
          </a:prstGeom>
          <a:ln w="19050">
            <a:solidFill>
              <a:srgbClr val="FF2600"/>
            </a:solidFill>
            <a:bevel/>
          </a:ln>
        </p:spPr>
      </p:cxnSp>
      <p:cxnSp>
        <p:nvCxnSpPr>
          <p:cNvPr id="279" name="Connection Line"/>
          <p:cNvCxnSpPr>
            <a:stCxn id="273" idx="0"/>
            <a:endCxn id="271" idx="0"/>
          </p:cNvCxnSpPr>
          <p:nvPr/>
        </p:nvCxnSpPr>
        <p:spPr>
          <a:xfrm flipV="1">
            <a:off x="5470773" y="3297797"/>
            <a:ext cx="751647" cy="1056495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280" name="Connection Line"/>
          <p:cNvCxnSpPr>
            <a:stCxn id="274" idx="0"/>
            <a:endCxn id="271" idx="0"/>
          </p:cNvCxnSpPr>
          <p:nvPr/>
        </p:nvCxnSpPr>
        <p:spPr>
          <a:xfrm flipH="1" flipV="1">
            <a:off x="6222419" y="3297797"/>
            <a:ext cx="726950" cy="1056495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281" name="Connection Line"/>
          <p:cNvCxnSpPr>
            <a:stCxn id="272" idx="0"/>
            <a:endCxn id="270" idx="0"/>
          </p:cNvCxnSpPr>
          <p:nvPr/>
        </p:nvCxnSpPr>
        <p:spPr>
          <a:xfrm flipH="1" flipV="1">
            <a:off x="3446274" y="4354291"/>
            <a:ext cx="587188" cy="1097735"/>
          </a:xfrm>
          <a:prstGeom prst="straightConnector1">
            <a:avLst/>
          </a:prstGeom>
          <a:ln w="19050">
            <a:solidFill>
              <a:srgbClr val="FF2600"/>
            </a:solidFill>
            <a:bevel/>
          </a:ln>
        </p:spPr>
      </p:cxnSp>
      <p:cxnSp>
        <p:nvCxnSpPr>
          <p:cNvPr id="282" name="Connection Line"/>
          <p:cNvCxnSpPr>
            <a:stCxn id="275" idx="0"/>
            <a:endCxn id="273" idx="0"/>
          </p:cNvCxnSpPr>
          <p:nvPr/>
        </p:nvCxnSpPr>
        <p:spPr>
          <a:xfrm flipV="1">
            <a:off x="4979844" y="4354291"/>
            <a:ext cx="490930" cy="1097735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283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Introdução</a:t>
            </a:r>
          </a:p>
        </p:txBody>
      </p:sp>
      <p:sp>
        <p:nvSpPr>
          <p:cNvPr id="284" name="NULL"/>
          <p:cNvSpPr/>
          <p:nvPr/>
        </p:nvSpPr>
        <p:spPr>
          <a:xfrm>
            <a:off x="2015071" y="4159346"/>
            <a:ext cx="660741" cy="3898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288" name="Connection Line"/>
          <p:cNvSpPr/>
          <p:nvPr/>
        </p:nvSpPr>
        <p:spPr>
          <a:xfrm>
            <a:off x="2445148" y="3323447"/>
            <a:ext cx="402970" cy="826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286" name="Desbalanceamento"/>
          <p:cNvSpPr txBox="1"/>
          <p:nvPr/>
        </p:nvSpPr>
        <p:spPr>
          <a:xfrm>
            <a:off x="1723405" y="5887527"/>
            <a:ext cx="231710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>
                <a:solidFill>
                  <a:srgbClr val="FF2600"/>
                </a:solidFill>
              </a:defRPr>
            </a:lvl1pPr>
          </a:lstStyle>
          <a:p>
            <a:pPr/>
            <a:r>
              <a:t>Desbalanceamento</a:t>
            </a:r>
          </a:p>
        </p:txBody>
      </p:sp>
      <p:sp>
        <p:nvSpPr>
          <p:cNvPr id="287" name="Triangle"/>
          <p:cNvSpPr/>
          <p:nvPr/>
        </p:nvSpPr>
        <p:spPr>
          <a:xfrm>
            <a:off x="1245471" y="2471395"/>
            <a:ext cx="3325346" cy="33049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9050">
            <a:solidFill>
              <a:srgbClr val="0433FF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91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Introdução</a:t>
            </a:r>
          </a:p>
        </p:txBody>
      </p:sp>
      <p:sp>
        <p:nvSpPr>
          <p:cNvPr id="292" name="Oval"/>
          <p:cNvSpPr/>
          <p:nvPr/>
        </p:nvSpPr>
        <p:spPr>
          <a:xfrm>
            <a:off x="4311713" y="2151044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293" name="Oval"/>
          <p:cNvSpPr/>
          <p:nvPr/>
        </p:nvSpPr>
        <p:spPr>
          <a:xfrm>
            <a:off x="2624781" y="3059694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294" name="Oval"/>
          <p:cNvSpPr/>
          <p:nvPr/>
        </p:nvSpPr>
        <p:spPr>
          <a:xfrm>
            <a:off x="3523203" y="4116188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295" name="Oval"/>
          <p:cNvSpPr/>
          <p:nvPr/>
        </p:nvSpPr>
        <p:spPr>
          <a:xfrm>
            <a:off x="5965244" y="3059694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296" name="Oval"/>
          <p:cNvSpPr/>
          <p:nvPr/>
        </p:nvSpPr>
        <p:spPr>
          <a:xfrm>
            <a:off x="5107698" y="4116188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297" name="Oval"/>
          <p:cNvSpPr/>
          <p:nvPr/>
        </p:nvSpPr>
        <p:spPr>
          <a:xfrm>
            <a:off x="6870500" y="4116188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cxnSp>
        <p:nvCxnSpPr>
          <p:cNvPr id="298" name="Connection Line"/>
          <p:cNvCxnSpPr>
            <a:stCxn id="293" idx="0"/>
            <a:endCxn id="292" idx="0"/>
          </p:cNvCxnSpPr>
          <p:nvPr/>
        </p:nvCxnSpPr>
        <p:spPr>
          <a:xfrm flipV="1">
            <a:off x="2881956" y="2389148"/>
            <a:ext cx="1686933" cy="908650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299" name="Connection Line"/>
          <p:cNvCxnSpPr>
            <a:stCxn id="295" idx="0"/>
            <a:endCxn id="292" idx="0"/>
          </p:cNvCxnSpPr>
          <p:nvPr/>
        </p:nvCxnSpPr>
        <p:spPr>
          <a:xfrm flipH="1" flipV="1">
            <a:off x="4568888" y="2389148"/>
            <a:ext cx="1653532" cy="908650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300" name="Connection Line"/>
          <p:cNvCxnSpPr>
            <a:stCxn id="294" idx="0"/>
            <a:endCxn id="293" idx="0"/>
          </p:cNvCxnSpPr>
          <p:nvPr/>
        </p:nvCxnSpPr>
        <p:spPr>
          <a:xfrm flipH="1" flipV="1">
            <a:off x="2881956" y="3297797"/>
            <a:ext cx="898423" cy="1056495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301" name="Connection Line"/>
          <p:cNvCxnSpPr>
            <a:stCxn id="296" idx="0"/>
            <a:endCxn id="295" idx="0"/>
          </p:cNvCxnSpPr>
          <p:nvPr/>
        </p:nvCxnSpPr>
        <p:spPr>
          <a:xfrm flipV="1">
            <a:off x="5364873" y="3297797"/>
            <a:ext cx="857547" cy="1056495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302" name="Connection Line"/>
          <p:cNvCxnSpPr>
            <a:stCxn id="297" idx="0"/>
            <a:endCxn id="295" idx="0"/>
          </p:cNvCxnSpPr>
          <p:nvPr/>
        </p:nvCxnSpPr>
        <p:spPr>
          <a:xfrm flipH="1" flipV="1">
            <a:off x="6222419" y="3297797"/>
            <a:ext cx="905257" cy="1056495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303" name="Oval"/>
          <p:cNvSpPr/>
          <p:nvPr/>
        </p:nvSpPr>
        <p:spPr>
          <a:xfrm>
            <a:off x="1832809" y="4116188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cxnSp>
        <p:nvCxnSpPr>
          <p:cNvPr id="304" name="Connection Line"/>
          <p:cNvCxnSpPr>
            <a:stCxn id="303" idx="0"/>
            <a:endCxn id="293" idx="0"/>
          </p:cNvCxnSpPr>
          <p:nvPr/>
        </p:nvCxnSpPr>
        <p:spPr>
          <a:xfrm flipV="1">
            <a:off x="2089984" y="3297797"/>
            <a:ext cx="791973" cy="1056495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07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Introdução</a:t>
            </a:r>
          </a:p>
        </p:txBody>
      </p:sp>
      <p:sp>
        <p:nvSpPr>
          <p:cNvPr id="308" name="Árvore balanceada…"/>
          <p:cNvSpPr txBox="1"/>
          <p:nvPr/>
        </p:nvSpPr>
        <p:spPr>
          <a:xfrm>
            <a:off x="2046598" y="5041432"/>
            <a:ext cx="5050804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2700" u="sng">
                <a:solidFill>
                  <a:srgbClr val="FF2600"/>
                </a:solidFill>
              </a:defRPr>
            </a:pPr>
            <a:r>
              <a:t>Árvore balanceada</a:t>
            </a:r>
          </a:p>
          <a:p>
            <a:pPr algn="ctr">
              <a:defRPr b="1" sz="2200">
                <a:solidFill>
                  <a:srgbClr val="FF2600"/>
                </a:solidFill>
              </a:defRPr>
            </a:pPr>
            <a:r>
              <a:t>(elementos distribuídos homogeneamente)</a:t>
            </a:r>
          </a:p>
        </p:txBody>
      </p:sp>
      <p:sp>
        <p:nvSpPr>
          <p:cNvPr id="309" name="Oval"/>
          <p:cNvSpPr/>
          <p:nvPr/>
        </p:nvSpPr>
        <p:spPr>
          <a:xfrm>
            <a:off x="4311713" y="2151044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310" name="Oval"/>
          <p:cNvSpPr/>
          <p:nvPr/>
        </p:nvSpPr>
        <p:spPr>
          <a:xfrm>
            <a:off x="2624781" y="3059694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311" name="Oval"/>
          <p:cNvSpPr/>
          <p:nvPr/>
        </p:nvSpPr>
        <p:spPr>
          <a:xfrm>
            <a:off x="3523203" y="4116188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312" name="Oval"/>
          <p:cNvSpPr/>
          <p:nvPr/>
        </p:nvSpPr>
        <p:spPr>
          <a:xfrm>
            <a:off x="5965244" y="3059694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313" name="Oval"/>
          <p:cNvSpPr/>
          <p:nvPr/>
        </p:nvSpPr>
        <p:spPr>
          <a:xfrm>
            <a:off x="5107698" y="4116188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314" name="Oval"/>
          <p:cNvSpPr/>
          <p:nvPr/>
        </p:nvSpPr>
        <p:spPr>
          <a:xfrm>
            <a:off x="6870500" y="4116188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cxnSp>
        <p:nvCxnSpPr>
          <p:cNvPr id="315" name="Connection Line"/>
          <p:cNvCxnSpPr>
            <a:stCxn id="310" idx="0"/>
            <a:endCxn id="309" idx="0"/>
          </p:cNvCxnSpPr>
          <p:nvPr/>
        </p:nvCxnSpPr>
        <p:spPr>
          <a:xfrm flipV="1">
            <a:off x="2881956" y="2389148"/>
            <a:ext cx="1686933" cy="908650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316" name="Connection Line"/>
          <p:cNvCxnSpPr>
            <a:stCxn id="312" idx="0"/>
            <a:endCxn id="309" idx="0"/>
          </p:cNvCxnSpPr>
          <p:nvPr/>
        </p:nvCxnSpPr>
        <p:spPr>
          <a:xfrm flipH="1" flipV="1">
            <a:off x="4568888" y="2389148"/>
            <a:ext cx="1653532" cy="908650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317" name="Connection Line"/>
          <p:cNvCxnSpPr>
            <a:stCxn id="311" idx="0"/>
            <a:endCxn id="310" idx="0"/>
          </p:cNvCxnSpPr>
          <p:nvPr/>
        </p:nvCxnSpPr>
        <p:spPr>
          <a:xfrm flipH="1" flipV="1">
            <a:off x="2881956" y="3297797"/>
            <a:ext cx="898423" cy="1056495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318" name="Connection Line"/>
          <p:cNvCxnSpPr>
            <a:stCxn id="313" idx="0"/>
            <a:endCxn id="312" idx="0"/>
          </p:cNvCxnSpPr>
          <p:nvPr/>
        </p:nvCxnSpPr>
        <p:spPr>
          <a:xfrm flipV="1">
            <a:off x="5364873" y="3297797"/>
            <a:ext cx="857547" cy="1056495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319" name="Connection Line"/>
          <p:cNvCxnSpPr>
            <a:stCxn id="314" idx="0"/>
            <a:endCxn id="312" idx="0"/>
          </p:cNvCxnSpPr>
          <p:nvPr/>
        </p:nvCxnSpPr>
        <p:spPr>
          <a:xfrm flipH="1" flipV="1">
            <a:off x="6222419" y="3297797"/>
            <a:ext cx="905257" cy="1056495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320" name="Oval"/>
          <p:cNvSpPr/>
          <p:nvPr/>
        </p:nvSpPr>
        <p:spPr>
          <a:xfrm>
            <a:off x="1832809" y="4116188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cxnSp>
        <p:nvCxnSpPr>
          <p:cNvPr id="321" name="Connection Line"/>
          <p:cNvCxnSpPr>
            <a:stCxn id="320" idx="0"/>
            <a:endCxn id="310" idx="0"/>
          </p:cNvCxnSpPr>
          <p:nvPr/>
        </p:nvCxnSpPr>
        <p:spPr>
          <a:xfrm flipV="1">
            <a:off x="2089984" y="3297797"/>
            <a:ext cx="791973" cy="1056495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